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529875"/>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509168"/>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135572"/>
            <a:ext cx="7136668" cy="169332"/>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4410067"/>
            <a:ext cx="7136668" cy="169332"/>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946405"/>
            <a:ext cx="7136700" cy="11361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3166710"/>
            <a:ext cx="48705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606333"/>
            <a:ext cx="9144000" cy="1086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title"/>
          </p:nvPr>
        </p:nvSpPr>
        <p:spPr>
          <a:xfrm>
            <a:off x="311700" y="1449833"/>
            <a:ext cx="8520600" cy="1709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3328500"/>
            <a:ext cx="8520600" cy="11907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857667"/>
            <a:ext cx="9144000" cy="2857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905333"/>
            <a:ext cx="8571300" cy="10467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606333"/>
            <a:ext cx="9144000" cy="108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94472"/>
            <a:ext cx="8520600" cy="7860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407028"/>
            <a:ext cx="8520600" cy="36696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94472"/>
            <a:ext cx="8520600" cy="7860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406861"/>
            <a:ext cx="3999900" cy="36696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406861"/>
            <a:ext cx="3999900" cy="36696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94472"/>
            <a:ext cx="8520600" cy="7860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84833"/>
            <a:ext cx="5613600" cy="45453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7150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155194"/>
            <a:ext cx="4045200" cy="18621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3029861"/>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804667"/>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700806"/>
            <a:ext cx="5998800" cy="6654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786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407028"/>
            <a:ext cx="8520600" cy="36696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198350" y="2549700"/>
            <a:ext cx="6747300" cy="61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Implementing new features in phpmyadmin</a:t>
            </a:r>
            <a:endParaRPr sz="3000"/>
          </a:p>
        </p:txBody>
      </p:sp>
      <p:sp>
        <p:nvSpPr>
          <p:cNvPr id="67" name="Shape 67"/>
          <p:cNvSpPr txBox="1"/>
          <p:nvPr>
            <p:ph idx="1" type="subTitle"/>
          </p:nvPr>
        </p:nvSpPr>
        <p:spPr>
          <a:xfrm>
            <a:off x="1003650" y="3698675"/>
            <a:ext cx="7136700" cy="92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200"/>
              <a:t>Submitted to:                                                                                                                          Submitted by:</a:t>
            </a:r>
            <a:endParaRPr b="1" sz="1200"/>
          </a:p>
          <a:p>
            <a:pPr indent="0" lvl="0" marL="0">
              <a:spcBef>
                <a:spcPts val="0"/>
              </a:spcBef>
              <a:spcAft>
                <a:spcPts val="0"/>
              </a:spcAft>
              <a:buNone/>
            </a:pPr>
            <a:r>
              <a:rPr lang="en" sz="1200"/>
              <a:t>Mrs. Sushila Vishnoi                                                                                                                    Manish Bisht</a:t>
            </a:r>
            <a:endParaRPr sz="1200"/>
          </a:p>
          <a:p>
            <a:pPr indent="0" lvl="0" marL="0">
              <a:spcBef>
                <a:spcPts val="0"/>
              </a:spcBef>
              <a:spcAft>
                <a:spcPts val="0"/>
              </a:spcAft>
              <a:buNone/>
            </a:pPr>
            <a:r>
              <a:rPr lang="en" sz="1200"/>
              <a:t>As</a:t>
            </a:r>
            <a:r>
              <a:rPr lang="en" sz="1200"/>
              <a:t>s</a:t>
            </a:r>
            <a:r>
              <a:rPr lang="en" sz="1200"/>
              <a:t>ociate Professor                                                                                                                       14ESKIT041</a:t>
            </a:r>
            <a:endParaRPr sz="1200"/>
          </a:p>
        </p:txBody>
      </p:sp>
      <p:sp>
        <p:nvSpPr>
          <p:cNvPr id="68" name="Shape 68"/>
          <p:cNvSpPr txBox="1"/>
          <p:nvPr/>
        </p:nvSpPr>
        <p:spPr>
          <a:xfrm>
            <a:off x="1981650" y="1418750"/>
            <a:ext cx="6158700" cy="8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3"/>
                </a:solidFill>
                <a:latin typeface="Open Sans"/>
                <a:ea typeface="Open Sans"/>
                <a:cs typeface="Open Sans"/>
                <a:sym typeface="Open Sans"/>
              </a:rPr>
              <a:t>Swami Keshvanand Institute of Technology Management &amp; Gramothan</a:t>
            </a:r>
            <a:endParaRPr b="1" sz="2400">
              <a:solidFill>
                <a:schemeClr val="accent3"/>
              </a:solidFill>
              <a:latin typeface="Open Sans"/>
              <a:ea typeface="Open Sans"/>
              <a:cs typeface="Open Sans"/>
              <a:sym typeface="Open Sans"/>
            </a:endParaRPr>
          </a:p>
        </p:txBody>
      </p:sp>
      <p:pic>
        <p:nvPicPr>
          <p:cNvPr descr="skit-logo.png" id="69" name="Shape 69"/>
          <p:cNvPicPr preferRelativeResize="0"/>
          <p:nvPr/>
        </p:nvPicPr>
        <p:blipFill>
          <a:blip r:embed="rId3">
            <a:alphaModFix/>
          </a:blip>
          <a:stretch>
            <a:fillRect/>
          </a:stretch>
        </p:blipFill>
        <p:spPr>
          <a:xfrm>
            <a:off x="1003655" y="1418749"/>
            <a:ext cx="870045" cy="840300"/>
          </a:xfrm>
          <a:prstGeom prst="rect">
            <a:avLst/>
          </a:prstGeom>
          <a:noFill/>
          <a:ln>
            <a:noFill/>
          </a:ln>
        </p:spPr>
      </p:pic>
      <p:sp>
        <p:nvSpPr>
          <p:cNvPr id="70" name="Shape 70"/>
          <p:cNvSpPr txBox="1"/>
          <p:nvPr/>
        </p:nvSpPr>
        <p:spPr>
          <a:xfrm>
            <a:off x="2139750" y="3240550"/>
            <a:ext cx="4864500" cy="840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solidFill>
                  <a:schemeClr val="lt2"/>
                </a:solidFill>
                <a:latin typeface="Open Sans"/>
                <a:ea typeface="Open Sans"/>
                <a:cs typeface="Open Sans"/>
                <a:sym typeface="Open Sans"/>
              </a:rPr>
              <a:t>Google Summer of Code 2017</a:t>
            </a:r>
            <a:endParaRPr b="1" sz="2400">
              <a:solidFill>
                <a:schemeClr val="lt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Import/Export Progress bar</a:t>
            </a:r>
            <a:endParaRPr/>
          </a:p>
        </p:txBody>
      </p:sp>
      <p:sp>
        <p:nvSpPr>
          <p:cNvPr id="142" name="Shape 142"/>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It would be really nice to have a progress bar showing import and export progress in real time in terms of percentage and having some more detailed information like which step/table it is processing.</a:t>
            </a:r>
            <a:endParaRPr/>
          </a:p>
          <a:p>
            <a:pPr indent="0" lvl="0" marL="0" rtl="0" algn="just">
              <a:lnSpc>
                <a:spcPct val="100000"/>
              </a:lnSpc>
              <a:spcBef>
                <a:spcPts val="1600"/>
              </a:spcBef>
              <a:spcAft>
                <a:spcPts val="0"/>
              </a:spcAft>
              <a:buNone/>
            </a:pPr>
            <a:r>
              <a:rPr b="1" lang="en"/>
              <a:t>For Export (export.php will be used)</a:t>
            </a:r>
            <a:endParaRPr b="1"/>
          </a:p>
          <a:p>
            <a:pPr indent="0" lvl="0" marL="0" rtl="0" algn="just">
              <a:spcBef>
                <a:spcPts val="400"/>
              </a:spcBef>
              <a:spcAft>
                <a:spcPts val="0"/>
              </a:spcAft>
              <a:buNone/>
            </a:pPr>
            <a:r>
              <a:rPr lang="en"/>
              <a:t>Export Status in Percentage (including how many tables and rows have been already processed and which is in progress right now)</a:t>
            </a:r>
            <a:endParaRPr/>
          </a:p>
          <a:p>
            <a:pPr indent="0" lvl="0" marL="0" rtl="0" algn="just">
              <a:lnSpc>
                <a:spcPct val="100000"/>
              </a:lnSpc>
              <a:spcBef>
                <a:spcPts val="1600"/>
              </a:spcBef>
              <a:spcAft>
                <a:spcPts val="0"/>
              </a:spcAft>
              <a:buNone/>
            </a:pPr>
            <a:r>
              <a:rPr b="1" lang="en"/>
              <a:t>For Import (import.php will be used)</a:t>
            </a:r>
            <a:endParaRPr b="1"/>
          </a:p>
          <a:p>
            <a:pPr indent="0" lvl="0" marL="0" rtl="0" algn="just">
              <a:spcBef>
                <a:spcPts val="400"/>
              </a:spcBef>
              <a:spcAft>
                <a:spcPts val="1600"/>
              </a:spcAft>
              <a:buNone/>
            </a:pPr>
            <a:r>
              <a:rPr lang="en"/>
              <a:t>Upload a file and Unzip it. Import into a database (including how many tables and rows have been already processed and which is in progress right now)</a:t>
            </a:r>
            <a:endParaRPr/>
          </a:p>
        </p:txBody>
      </p:sp>
      <p:sp>
        <p:nvSpPr>
          <p:cNvPr id="143" name="Shape 14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 </a:t>
            </a:r>
            <a:r>
              <a:rPr lang="en"/>
              <a:t>Display tooltips in user permissions page</a:t>
            </a:r>
            <a:endParaRPr/>
          </a:p>
        </p:txBody>
      </p:sp>
      <p:sp>
        <p:nvSpPr>
          <p:cNvPr id="149" name="Shape 149"/>
          <p:cNvSpPr txBox="1"/>
          <p:nvPr>
            <p:ph idx="1" type="body"/>
          </p:nvPr>
        </p:nvSpPr>
        <p:spPr>
          <a:xfrm>
            <a:off x="311700" y="1407028"/>
            <a:ext cx="48768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When a user has access to a db (or table), but is not in the user table he's shown as not having a password. Even after successfully running the query delete from mysql.user where user = 'test' I was still able to login with the test account.</a:t>
            </a:r>
            <a:endParaRPr/>
          </a:p>
          <a:p>
            <a:pPr indent="0" lvl="0" marL="0" rtl="0" algn="just">
              <a:spcBef>
                <a:spcPts val="1600"/>
              </a:spcBef>
              <a:spcAft>
                <a:spcPts val="1600"/>
              </a:spcAft>
              <a:buNone/>
            </a:pPr>
            <a:r>
              <a:rPr lang="en"/>
              <a:t>I will show the message “NO” without red mark and with showing an information icon with a tooltip saying that the user exists in some tables but not the user table.</a:t>
            </a:r>
            <a:endParaRPr/>
          </a:p>
        </p:txBody>
      </p:sp>
      <p:sp>
        <p:nvSpPr>
          <p:cNvPr id="150" name="Shape 15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6-a.png" id="151" name="Shape 151"/>
          <p:cNvPicPr preferRelativeResize="0"/>
          <p:nvPr/>
        </p:nvPicPr>
        <p:blipFill>
          <a:blip r:embed="rId3">
            <a:alphaModFix/>
          </a:blip>
          <a:stretch>
            <a:fillRect/>
          </a:stretch>
        </p:blipFill>
        <p:spPr>
          <a:xfrm>
            <a:off x="5520925" y="2246444"/>
            <a:ext cx="2378869" cy="171450"/>
          </a:xfrm>
          <a:prstGeom prst="rect">
            <a:avLst/>
          </a:prstGeom>
          <a:noFill/>
          <a:ln>
            <a:noFill/>
          </a:ln>
        </p:spPr>
      </p:pic>
      <p:sp>
        <p:nvSpPr>
          <p:cNvPr id="152" name="Shape 152"/>
          <p:cNvSpPr/>
          <p:nvPr/>
        </p:nvSpPr>
        <p:spPr>
          <a:xfrm>
            <a:off x="6960588" y="2885028"/>
            <a:ext cx="292500" cy="3750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6-b.png" id="153" name="Shape 153"/>
          <p:cNvPicPr preferRelativeResize="0"/>
          <p:nvPr/>
        </p:nvPicPr>
        <p:blipFill>
          <a:blip r:embed="rId4">
            <a:alphaModFix/>
          </a:blip>
          <a:stretch>
            <a:fillRect/>
          </a:stretch>
        </p:blipFill>
        <p:spPr>
          <a:xfrm>
            <a:off x="5535213" y="3644611"/>
            <a:ext cx="2357438" cy="40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 Fallback to default table names</a:t>
            </a:r>
            <a:endParaRPr/>
          </a:p>
        </p:txBody>
      </p:sp>
      <p:sp>
        <p:nvSpPr>
          <p:cNvPr id="159" name="Shape 159"/>
          <p:cNvSpPr txBox="1"/>
          <p:nvPr>
            <p:ph idx="1" type="body"/>
          </p:nvPr>
        </p:nvSpPr>
        <p:spPr>
          <a:xfrm>
            <a:off x="311700" y="1407028"/>
            <a:ext cx="56085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PMA should fallback to default table names if controluser + pmadb options are set while other like 'relation', 'column_info' are NOT in config.inc.php.</a:t>
            </a:r>
            <a:endParaRPr/>
          </a:p>
          <a:p>
            <a:pPr indent="0" lvl="0" marL="0" rtl="0" algn="just">
              <a:spcBef>
                <a:spcPts val="1600"/>
              </a:spcBef>
              <a:spcAft>
                <a:spcPts val="1600"/>
              </a:spcAft>
              <a:buNone/>
            </a:pPr>
            <a:r>
              <a:rPr lang="en"/>
              <a:t>So if the above conditions are matched I will make all features that are listed as Enabled instead of Disabled.</a:t>
            </a:r>
            <a:endParaRPr/>
          </a:p>
        </p:txBody>
      </p:sp>
      <p:sp>
        <p:nvSpPr>
          <p:cNvPr id="160" name="Shape 16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7-a.png" id="161" name="Shape 161"/>
          <p:cNvPicPr preferRelativeResize="0"/>
          <p:nvPr/>
        </p:nvPicPr>
        <p:blipFill>
          <a:blip r:embed="rId3">
            <a:alphaModFix/>
          </a:blip>
          <a:stretch>
            <a:fillRect/>
          </a:stretch>
        </p:blipFill>
        <p:spPr>
          <a:xfrm>
            <a:off x="6380851" y="649014"/>
            <a:ext cx="1623300" cy="2981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67" name="Shape 167"/>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t>Through this comprehensive and an interesting project I got to know about how the organisation maintains the big project. I learnt the way of dealing with big projects from the developing phase to the testing phase. I have learnt lot of new things in Google Summer of Code 2017 with phpmyadmin.</a:t>
            </a:r>
            <a:endParaRPr/>
          </a:p>
        </p:txBody>
      </p:sp>
      <p:sp>
        <p:nvSpPr>
          <p:cNvPr id="168" name="Shape 16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002833"/>
            <a:ext cx="8520600" cy="170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10000"/>
              <a:t>Any Questions ?</a:t>
            </a:r>
            <a:endParaRPr sz="10000"/>
          </a:p>
        </p:txBody>
      </p:sp>
      <p:sp>
        <p:nvSpPr>
          <p:cNvPr id="174" name="Shape 17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2002833"/>
            <a:ext cx="8520600" cy="1709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 !!</a:t>
            </a:r>
            <a:endParaRPr/>
          </a:p>
        </p:txBody>
      </p:sp>
      <p:sp>
        <p:nvSpPr>
          <p:cNvPr id="180" name="Shape 18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phpmyadmin</a:t>
            </a:r>
            <a:endParaRPr/>
          </a:p>
        </p:txBody>
      </p:sp>
      <p:sp>
        <p:nvSpPr>
          <p:cNvPr id="76" name="Shape 76"/>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phpMyAdmin is a free and open source software tool written in PHP, to handle the administration of MySQL over the Web. </a:t>
            </a:r>
            <a:endParaRPr/>
          </a:p>
          <a:p>
            <a:pPr indent="0" lvl="0" marL="0">
              <a:spcBef>
                <a:spcPts val="1600"/>
              </a:spcBef>
              <a:spcAft>
                <a:spcPts val="1600"/>
              </a:spcAft>
              <a:buNone/>
            </a:pPr>
            <a:r>
              <a:rPr lang="en"/>
              <a:t>phpMyAdmin supports a wide range of operations on MySQL and MariaDB. Frequently used operations (managing databases, tables, columns, relations, indexes, users, permissions, etc) can be performed via the user interface, while you still have the ability to directly execute any SQL statement</a:t>
            </a:r>
            <a:endParaRPr/>
          </a:p>
        </p:txBody>
      </p:sp>
      <p:sp>
        <p:nvSpPr>
          <p:cNvPr id="77" name="Shape 7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Preface</a:t>
            </a:r>
            <a:endParaRPr/>
          </a:p>
        </p:txBody>
      </p:sp>
      <p:sp>
        <p:nvSpPr>
          <p:cNvPr id="83" name="Shape 83"/>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presentation documents the work done during my summer internship in Google Summer of Code 2017 with the open source organisation phpmyadmin under the supervision of </a:t>
            </a:r>
            <a:r>
              <a:rPr lang="en"/>
              <a:t>Isaac Bennetch</a:t>
            </a:r>
            <a:r>
              <a:rPr lang="en"/>
              <a:t>. The presentation shall give an overview of the tasks completed during the period of internship with technical details. Further this presentation shall also give a brief description of the tools and environment that were used to create the project.</a:t>
            </a:r>
            <a:endParaRPr/>
          </a:p>
          <a:p>
            <a:pPr indent="0" lvl="0" marL="0" algn="just">
              <a:spcBef>
                <a:spcPts val="1600"/>
              </a:spcBef>
              <a:spcAft>
                <a:spcPts val="0"/>
              </a:spcAft>
              <a:buNone/>
            </a:pPr>
            <a:r>
              <a:rPr lang="en"/>
              <a:t>More Details: https://goo.gl/wHfQjS</a:t>
            </a:r>
            <a:endParaRPr/>
          </a:p>
          <a:p>
            <a:pPr indent="0" lvl="0" marL="0">
              <a:spcBef>
                <a:spcPts val="1600"/>
              </a:spcBef>
              <a:spcAft>
                <a:spcPts val="1600"/>
              </a:spcAft>
              <a:buNone/>
            </a:pPr>
            <a:r>
              <a:t/>
            </a:r>
            <a:endParaRPr/>
          </a:p>
        </p:txBody>
      </p:sp>
      <p:sp>
        <p:nvSpPr>
          <p:cNvPr id="84" name="Shape 8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Contents</a:t>
            </a:r>
            <a:endParaRPr/>
          </a:p>
        </p:txBody>
      </p:sp>
      <p:sp>
        <p:nvSpPr>
          <p:cNvPr id="90" name="Shape 90"/>
          <p:cNvSpPr txBox="1"/>
          <p:nvPr>
            <p:ph idx="1" type="body"/>
          </p:nvPr>
        </p:nvSpPr>
        <p:spPr>
          <a:xfrm>
            <a:off x="311700" y="1407025"/>
            <a:ext cx="8520600" cy="389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Introduction …………………………………………………………………………………………. 1</a:t>
            </a:r>
            <a:endParaRPr/>
          </a:p>
          <a:p>
            <a:pPr indent="-342900" lvl="0" marL="457200" rtl="0">
              <a:spcBef>
                <a:spcPts val="0"/>
              </a:spcBef>
              <a:spcAft>
                <a:spcPts val="0"/>
              </a:spcAft>
              <a:buSzPts val="1800"/>
              <a:buAutoNum type="arabicPeriod"/>
            </a:pPr>
            <a:r>
              <a:rPr lang="en"/>
              <a:t>About phpmyadmin……..……………………………………………………………………….. 2</a:t>
            </a:r>
            <a:endParaRPr/>
          </a:p>
          <a:p>
            <a:pPr indent="-342900" lvl="0" marL="457200" rtl="0">
              <a:spcBef>
                <a:spcPts val="0"/>
              </a:spcBef>
              <a:spcAft>
                <a:spcPts val="0"/>
              </a:spcAft>
              <a:buSzPts val="1800"/>
              <a:buAutoNum type="arabicPeriod"/>
            </a:pPr>
            <a:r>
              <a:rPr lang="en"/>
              <a:t>Preface………………………………………………………………………………………………….. 3</a:t>
            </a:r>
            <a:endParaRPr/>
          </a:p>
          <a:p>
            <a:pPr indent="-342900" lvl="0" marL="457200" rtl="0">
              <a:spcBef>
                <a:spcPts val="0"/>
              </a:spcBef>
              <a:spcAft>
                <a:spcPts val="0"/>
              </a:spcAft>
              <a:buSzPts val="1800"/>
              <a:buAutoNum type="arabicPeriod"/>
            </a:pPr>
            <a:r>
              <a:rPr lang="en"/>
              <a:t>Abstract ………………………………………………………………………………………………... 5</a:t>
            </a:r>
            <a:endParaRPr/>
          </a:p>
          <a:p>
            <a:pPr indent="-342900" lvl="0" marL="457200" rtl="0">
              <a:spcBef>
                <a:spcPts val="0"/>
              </a:spcBef>
              <a:spcAft>
                <a:spcPts val="0"/>
              </a:spcAft>
              <a:buSzPts val="1800"/>
              <a:buAutoNum type="arabicPeriod"/>
            </a:pPr>
            <a:r>
              <a:rPr lang="en"/>
              <a:t>Implement Responsive/Mobile Design …………………………………………………. 6</a:t>
            </a:r>
            <a:endParaRPr/>
          </a:p>
          <a:p>
            <a:pPr indent="-342900" lvl="0" marL="457200" rtl="0">
              <a:spcBef>
                <a:spcPts val="0"/>
              </a:spcBef>
              <a:spcAft>
                <a:spcPts val="0"/>
              </a:spcAft>
              <a:buSzPts val="1800"/>
              <a:buAutoNum type="arabicPeriod"/>
            </a:pPr>
            <a:r>
              <a:rPr lang="en"/>
              <a:t>JSON text field editor ……………………………………………………………………………. 7</a:t>
            </a:r>
            <a:endParaRPr/>
          </a:p>
          <a:p>
            <a:pPr indent="-342900" lvl="0" marL="457200" rtl="0">
              <a:spcBef>
                <a:spcPts val="0"/>
              </a:spcBef>
              <a:spcAft>
                <a:spcPts val="0"/>
              </a:spcAft>
              <a:buSzPts val="1800"/>
              <a:buAutoNum type="arabicPeriod"/>
            </a:pPr>
            <a:r>
              <a:rPr lang="en"/>
              <a:t>Remove inline Javascript ………………………………………………………………………. 8</a:t>
            </a:r>
            <a:endParaRPr/>
          </a:p>
          <a:p>
            <a:pPr indent="-342900" lvl="0" marL="457200" rtl="0">
              <a:spcBef>
                <a:spcPts val="0"/>
              </a:spcBef>
              <a:spcAft>
                <a:spcPts val="0"/>
              </a:spcAft>
              <a:buSzPts val="1800"/>
              <a:buAutoNum type="arabicPeriod"/>
            </a:pPr>
            <a:r>
              <a:rPr lang="en"/>
              <a:t>Disable double charset conversion during import ……………………………….. 9</a:t>
            </a:r>
            <a:endParaRPr/>
          </a:p>
          <a:p>
            <a:pPr indent="-342900" lvl="0" marL="457200" rtl="0">
              <a:spcBef>
                <a:spcPts val="0"/>
              </a:spcBef>
              <a:spcAft>
                <a:spcPts val="0"/>
              </a:spcAft>
              <a:buSzPts val="1800"/>
              <a:buAutoNum type="arabicPeriod"/>
            </a:pPr>
            <a:r>
              <a:rPr lang="en"/>
              <a:t>Import/Export progress bar …………………………………………………………………. 10</a:t>
            </a:r>
            <a:endParaRPr/>
          </a:p>
          <a:p>
            <a:pPr indent="-342900" lvl="0" marL="457200" rtl="0">
              <a:spcBef>
                <a:spcPts val="0"/>
              </a:spcBef>
              <a:spcAft>
                <a:spcPts val="0"/>
              </a:spcAft>
              <a:buSzPts val="1800"/>
              <a:buAutoNum type="arabicPeriod"/>
            </a:pPr>
            <a:r>
              <a:rPr lang="en"/>
              <a:t>Display tooltips in user permissions page ……………………………………………. 11</a:t>
            </a:r>
            <a:endParaRPr/>
          </a:p>
          <a:p>
            <a:pPr indent="-342900" lvl="0" marL="457200" rtl="0">
              <a:spcBef>
                <a:spcPts val="0"/>
              </a:spcBef>
              <a:spcAft>
                <a:spcPts val="0"/>
              </a:spcAft>
              <a:buSzPts val="1800"/>
              <a:buAutoNum type="arabicPeriod"/>
            </a:pPr>
            <a:r>
              <a:rPr lang="en"/>
              <a:t>Set default configuration for phpmyadmin ………………………………………….. 12</a:t>
            </a:r>
            <a:endParaRPr/>
          </a:p>
          <a:p>
            <a:pPr indent="-342900" lvl="0" marL="457200" rtl="0">
              <a:spcBef>
                <a:spcPts val="0"/>
              </a:spcBef>
              <a:spcAft>
                <a:spcPts val="0"/>
              </a:spcAft>
              <a:buSzPts val="1800"/>
              <a:buAutoNum type="arabicPeriod"/>
            </a:pPr>
            <a:r>
              <a:rPr lang="en"/>
              <a:t>Conclusion </a:t>
            </a:r>
            <a:r>
              <a:rPr lang="en"/>
              <a:t> ………………………………………………………………………………………….. 13</a:t>
            </a:r>
            <a:endParaRPr/>
          </a:p>
        </p:txBody>
      </p:sp>
      <p:sp>
        <p:nvSpPr>
          <p:cNvPr id="91" name="Shape 9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Abstract</a:t>
            </a:r>
            <a:endParaRPr/>
          </a:p>
        </p:txBody>
      </p:sp>
      <p:sp>
        <p:nvSpPr>
          <p:cNvPr id="97" name="Shape 97"/>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t>phpmyadmin has a large number of open issues (~210 at time of writing this). To maintain and improve phpmyadmin core project the numbers of issues should be lower down. This project aims to resolving the major issues and improvements to be done in phpmyadmin. I have selected a list of issues on which I will be working this summer.</a:t>
            </a:r>
            <a:endParaRPr/>
          </a:p>
        </p:txBody>
      </p:sp>
      <p:sp>
        <p:nvSpPr>
          <p:cNvPr id="98" name="Shape 9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Implement responsive/mobile interface</a:t>
            </a:r>
            <a:endParaRPr/>
          </a:p>
        </p:txBody>
      </p:sp>
      <p:sp>
        <p:nvSpPr>
          <p:cNvPr id="104" name="Shape 104"/>
          <p:cNvSpPr txBox="1"/>
          <p:nvPr>
            <p:ph idx="1" type="body"/>
          </p:nvPr>
        </p:nvSpPr>
        <p:spPr>
          <a:xfrm>
            <a:off x="311700" y="1407028"/>
            <a:ext cx="40503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As the number of mobile users are increasing day by day so responsive design should be implemented into phpMyAdmin.</a:t>
            </a:r>
            <a:endParaRPr/>
          </a:p>
          <a:p>
            <a:pPr indent="-342900" lvl="0" marL="457200" rtl="0" algn="just">
              <a:spcBef>
                <a:spcPts val="1600"/>
              </a:spcBef>
              <a:spcAft>
                <a:spcPts val="0"/>
              </a:spcAft>
              <a:buSzPts val="1800"/>
              <a:buChar char="●"/>
            </a:pPr>
            <a:r>
              <a:rPr lang="en"/>
              <a:t>Proposed Design</a:t>
            </a:r>
            <a:endParaRPr/>
          </a:p>
          <a:p>
            <a:pPr indent="-342900" lvl="0" marL="457200" rtl="0" algn="just">
              <a:spcBef>
                <a:spcPts val="0"/>
              </a:spcBef>
              <a:spcAft>
                <a:spcPts val="0"/>
              </a:spcAft>
              <a:buSzPts val="1800"/>
              <a:buChar char="●"/>
            </a:pPr>
            <a:r>
              <a:rPr lang="en"/>
              <a:t>Added Viewport</a:t>
            </a:r>
            <a:endParaRPr/>
          </a:p>
          <a:p>
            <a:pPr indent="-342900" lvl="0" marL="457200" rtl="0" algn="just">
              <a:spcBef>
                <a:spcPts val="0"/>
              </a:spcBef>
              <a:spcAft>
                <a:spcPts val="0"/>
              </a:spcAft>
              <a:buSzPts val="1800"/>
              <a:buChar char="●"/>
            </a:pPr>
            <a:r>
              <a:rPr lang="en"/>
              <a:t>Used CSS Media Queries</a:t>
            </a:r>
            <a:endParaRPr/>
          </a:p>
          <a:p>
            <a:pPr indent="-342900" lvl="0" marL="457200" rtl="0" algn="just">
              <a:spcBef>
                <a:spcPts val="0"/>
              </a:spcBef>
              <a:spcAft>
                <a:spcPts val="0"/>
              </a:spcAft>
              <a:buSzPts val="1800"/>
              <a:buChar char="●"/>
            </a:pPr>
            <a:r>
              <a:rPr lang="en"/>
              <a:t>30+ Pages</a:t>
            </a:r>
            <a:endParaRPr/>
          </a:p>
          <a:p>
            <a:pPr indent="-342900" lvl="0" marL="457200" rtl="0" algn="just">
              <a:spcBef>
                <a:spcPts val="0"/>
              </a:spcBef>
              <a:spcAft>
                <a:spcPts val="0"/>
              </a:spcAft>
              <a:buSzPts val="1800"/>
              <a:buChar char="●"/>
            </a:pPr>
            <a:r>
              <a:rPr lang="en"/>
              <a:t>Fixed Tests Cases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05" name="Shape 10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responsive 1.jpg" id="106" name="Shape 106"/>
          <p:cNvPicPr preferRelativeResize="0"/>
          <p:nvPr/>
        </p:nvPicPr>
        <p:blipFill>
          <a:blip r:embed="rId3">
            <a:alphaModFix/>
          </a:blip>
          <a:stretch>
            <a:fillRect/>
          </a:stretch>
        </p:blipFill>
        <p:spPr>
          <a:xfrm>
            <a:off x="4692600" y="1407028"/>
            <a:ext cx="1306032" cy="2321438"/>
          </a:xfrm>
          <a:prstGeom prst="rect">
            <a:avLst/>
          </a:prstGeom>
          <a:noFill/>
          <a:ln>
            <a:noFill/>
          </a:ln>
        </p:spPr>
      </p:pic>
      <p:sp>
        <p:nvSpPr>
          <p:cNvPr id="107" name="Shape 107"/>
          <p:cNvSpPr txBox="1"/>
          <p:nvPr/>
        </p:nvSpPr>
        <p:spPr>
          <a:xfrm>
            <a:off x="4692538" y="4846194"/>
            <a:ext cx="1741500" cy="330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chemeClr val="dk2"/>
                </a:solidFill>
                <a:latin typeface="Open Sans"/>
                <a:ea typeface="Open Sans"/>
                <a:cs typeface="Open Sans"/>
                <a:sym typeface="Open Sans"/>
              </a:rPr>
              <a:t>Design</a:t>
            </a:r>
            <a:endParaRPr sz="1800">
              <a:solidFill>
                <a:schemeClr val="dk2"/>
              </a:solidFill>
              <a:latin typeface="Open Sans"/>
              <a:ea typeface="Open Sans"/>
              <a:cs typeface="Open Sans"/>
              <a:sym typeface="Open Sans"/>
            </a:endParaRPr>
          </a:p>
        </p:txBody>
      </p:sp>
      <p:pic>
        <p:nvPicPr>
          <p:cNvPr descr="1-s8HGN9yg3sIllSwU7o5ckg.png" id="108" name="Shape 108"/>
          <p:cNvPicPr preferRelativeResize="0"/>
          <p:nvPr/>
        </p:nvPicPr>
        <p:blipFill>
          <a:blip r:embed="rId4">
            <a:alphaModFix/>
          </a:blip>
          <a:stretch>
            <a:fillRect/>
          </a:stretch>
        </p:blipFill>
        <p:spPr>
          <a:xfrm>
            <a:off x="6646625" y="1407028"/>
            <a:ext cx="1369263" cy="2321438"/>
          </a:xfrm>
          <a:prstGeom prst="rect">
            <a:avLst/>
          </a:prstGeom>
          <a:noFill/>
          <a:ln>
            <a:noFill/>
          </a:ln>
        </p:spPr>
      </p:pic>
      <p:sp>
        <p:nvSpPr>
          <p:cNvPr id="109" name="Shape 109"/>
          <p:cNvSpPr txBox="1"/>
          <p:nvPr/>
        </p:nvSpPr>
        <p:spPr>
          <a:xfrm>
            <a:off x="6646650" y="4846194"/>
            <a:ext cx="1825800" cy="4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JSON text field editor</a:t>
            </a:r>
            <a:endParaRPr/>
          </a:p>
        </p:txBody>
      </p:sp>
      <p:sp>
        <p:nvSpPr>
          <p:cNvPr id="115" name="Shape 115"/>
          <p:cNvSpPr txBox="1"/>
          <p:nvPr>
            <p:ph idx="1" type="body"/>
          </p:nvPr>
        </p:nvSpPr>
        <p:spPr>
          <a:xfrm>
            <a:off x="311700" y="1407028"/>
            <a:ext cx="53382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It will add the feature to have an easy view of the JSON data of a column of a table. Right now it shows in only one line, without any kind of format, so we can have an option to show when you are viewing a table with JSON data or when editing a nice JSON view.</a:t>
            </a:r>
            <a:endParaRPr/>
          </a:p>
          <a:p>
            <a:pPr indent="-342900" lvl="0" marL="457200" rtl="0" algn="just">
              <a:spcBef>
                <a:spcPts val="1600"/>
              </a:spcBef>
              <a:spcAft>
                <a:spcPts val="0"/>
              </a:spcAft>
              <a:buSzPts val="1800"/>
              <a:buChar char="●"/>
            </a:pPr>
            <a:r>
              <a:rPr lang="en"/>
              <a:t>Directly checking JSON fields</a:t>
            </a:r>
            <a:endParaRPr/>
          </a:p>
          <a:p>
            <a:pPr indent="-342900" lvl="0" marL="457200" algn="just">
              <a:spcBef>
                <a:spcPts val="0"/>
              </a:spcBef>
              <a:spcAft>
                <a:spcPts val="0"/>
              </a:spcAft>
              <a:buSzPts val="1800"/>
              <a:buChar char="●"/>
            </a:pPr>
            <a:r>
              <a:rPr lang="en"/>
              <a:t>Using JSON.parse() for other fields</a:t>
            </a:r>
            <a:endParaRPr/>
          </a:p>
        </p:txBody>
      </p:sp>
      <p:sp>
        <p:nvSpPr>
          <p:cNvPr id="116" name="Shape 11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2-a.png" id="117" name="Shape 117"/>
          <p:cNvPicPr preferRelativeResize="0"/>
          <p:nvPr/>
        </p:nvPicPr>
        <p:blipFill>
          <a:blip r:embed="rId3">
            <a:alphaModFix/>
          </a:blip>
          <a:stretch>
            <a:fillRect/>
          </a:stretch>
        </p:blipFill>
        <p:spPr>
          <a:xfrm>
            <a:off x="6522600" y="1889833"/>
            <a:ext cx="1085850" cy="271463"/>
          </a:xfrm>
          <a:prstGeom prst="rect">
            <a:avLst/>
          </a:prstGeom>
          <a:noFill/>
          <a:ln>
            <a:noFill/>
          </a:ln>
        </p:spPr>
      </p:pic>
      <p:sp>
        <p:nvSpPr>
          <p:cNvPr id="118" name="Shape 118"/>
          <p:cNvSpPr/>
          <p:nvPr/>
        </p:nvSpPr>
        <p:spPr>
          <a:xfrm>
            <a:off x="7134000" y="2503444"/>
            <a:ext cx="225000" cy="324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dk2"/>
              </a:solidFill>
            </a:endParaRPr>
          </a:p>
        </p:txBody>
      </p:sp>
      <p:pic>
        <p:nvPicPr>
          <p:cNvPr descr="2-b.png" id="119" name="Shape 119"/>
          <p:cNvPicPr preferRelativeResize="0"/>
          <p:nvPr/>
        </p:nvPicPr>
        <p:blipFill>
          <a:blip r:embed="rId4">
            <a:alphaModFix/>
          </a:blip>
          <a:stretch>
            <a:fillRect/>
          </a:stretch>
        </p:blipFill>
        <p:spPr>
          <a:xfrm>
            <a:off x="6546413" y="3285417"/>
            <a:ext cx="1050131" cy="3643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Remove inline javascript</a:t>
            </a:r>
            <a:endParaRPr/>
          </a:p>
        </p:txBody>
      </p:sp>
      <p:sp>
        <p:nvSpPr>
          <p:cNvPr id="125" name="Shape 125"/>
          <p:cNvSpPr txBox="1"/>
          <p:nvPr>
            <p:ph idx="1" type="body"/>
          </p:nvPr>
        </p:nvSpPr>
        <p:spPr>
          <a:xfrm>
            <a:off x="311700" y="1407028"/>
            <a:ext cx="85206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There are several places which uses inline javascript (like onclick, onsubmit and onchange). These should be removed and placed into javascript files. After removal we can get rid of 'unsafe-inline' for scripting in CSP.</a:t>
            </a:r>
            <a:endParaRPr/>
          </a:p>
          <a:p>
            <a:pPr indent="-342900" lvl="0" marL="457200" rtl="0" algn="just">
              <a:spcBef>
                <a:spcPts val="1600"/>
              </a:spcBef>
              <a:spcAft>
                <a:spcPts val="0"/>
              </a:spcAft>
              <a:buSzPts val="1800"/>
              <a:buChar char="●"/>
            </a:pPr>
            <a:r>
              <a:rPr lang="en"/>
              <a:t>Removed onmouseover</a:t>
            </a:r>
            <a:endParaRPr/>
          </a:p>
          <a:p>
            <a:pPr indent="-342900" lvl="0" marL="457200" rtl="0" algn="just">
              <a:spcBef>
                <a:spcPts val="0"/>
              </a:spcBef>
              <a:spcAft>
                <a:spcPts val="0"/>
              </a:spcAft>
              <a:buSzPts val="1800"/>
              <a:buChar char="●"/>
            </a:pPr>
            <a:r>
              <a:rPr lang="en"/>
              <a:t>Removed onmouseout</a:t>
            </a:r>
            <a:endParaRPr/>
          </a:p>
          <a:p>
            <a:pPr indent="-342900" lvl="0" marL="457200" rtl="0" algn="just">
              <a:spcBef>
                <a:spcPts val="0"/>
              </a:spcBef>
              <a:spcAft>
                <a:spcPts val="0"/>
              </a:spcAft>
              <a:buSzPts val="1800"/>
              <a:buChar char="●"/>
            </a:pPr>
            <a:r>
              <a:rPr lang="en"/>
              <a:t>Removed onmousedown</a:t>
            </a:r>
            <a:endParaRPr/>
          </a:p>
          <a:p>
            <a:pPr indent="-342900" lvl="0" marL="457200" rtl="0" algn="just">
              <a:spcBef>
                <a:spcPts val="0"/>
              </a:spcBef>
              <a:spcAft>
                <a:spcPts val="0"/>
              </a:spcAft>
              <a:buSzPts val="1800"/>
              <a:buChar char="●"/>
            </a:pPr>
            <a:r>
              <a:rPr lang="en"/>
              <a:t>Removed onsubmit</a:t>
            </a:r>
            <a:endParaRPr/>
          </a:p>
          <a:p>
            <a:pPr indent="-342900" lvl="0" marL="457200" rtl="0" algn="just">
              <a:spcBef>
                <a:spcPts val="0"/>
              </a:spcBef>
              <a:spcAft>
                <a:spcPts val="0"/>
              </a:spcAft>
              <a:buSzPts val="1800"/>
              <a:buChar char="●"/>
            </a:pPr>
            <a:r>
              <a:rPr lang="en"/>
              <a:t>Removed onchange</a:t>
            </a:r>
            <a:endParaRPr/>
          </a:p>
          <a:p>
            <a:pPr indent="-342900" lvl="0" marL="457200" algn="just">
              <a:spcBef>
                <a:spcPts val="0"/>
              </a:spcBef>
              <a:spcAft>
                <a:spcPts val="0"/>
              </a:spcAft>
              <a:buSzPts val="1800"/>
              <a:buChar char="●"/>
            </a:pPr>
            <a:r>
              <a:rPr lang="en"/>
              <a:t>Removed onclick</a:t>
            </a:r>
            <a:endParaRPr/>
          </a:p>
        </p:txBody>
      </p:sp>
      <p:sp>
        <p:nvSpPr>
          <p:cNvPr id="126" name="Shape 12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94472"/>
            <a:ext cx="8520600" cy="78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Disable charset conversion during import</a:t>
            </a:r>
            <a:endParaRPr/>
          </a:p>
        </p:txBody>
      </p:sp>
      <p:sp>
        <p:nvSpPr>
          <p:cNvPr id="132" name="Shape 132"/>
          <p:cNvSpPr txBox="1"/>
          <p:nvPr>
            <p:ph idx="1" type="body"/>
          </p:nvPr>
        </p:nvSpPr>
        <p:spPr>
          <a:xfrm>
            <a:off x="311700" y="1407028"/>
            <a:ext cx="4224000" cy="3669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If the import file is not in supported formats and it's not ‘utf-8’ then it runs the SET NAMES for the selected charset during the import option. So I will disable the second time encoding if the selected charset is same as that of the charset mentioned in the SET NAMES.</a:t>
            </a:r>
            <a:endParaRPr/>
          </a:p>
        </p:txBody>
      </p:sp>
      <p:sp>
        <p:nvSpPr>
          <p:cNvPr id="133" name="Shape 13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descr="4-a.png" id="134" name="Shape 134"/>
          <p:cNvPicPr preferRelativeResize="0"/>
          <p:nvPr/>
        </p:nvPicPr>
        <p:blipFill>
          <a:blip r:embed="rId3">
            <a:alphaModFix/>
          </a:blip>
          <a:stretch>
            <a:fillRect/>
          </a:stretch>
        </p:blipFill>
        <p:spPr>
          <a:xfrm>
            <a:off x="6061200" y="1724944"/>
            <a:ext cx="1014413" cy="350044"/>
          </a:xfrm>
          <a:prstGeom prst="rect">
            <a:avLst/>
          </a:prstGeom>
          <a:noFill/>
          <a:ln>
            <a:noFill/>
          </a:ln>
        </p:spPr>
      </p:pic>
      <p:sp>
        <p:nvSpPr>
          <p:cNvPr id="135" name="Shape 135"/>
          <p:cNvSpPr/>
          <p:nvPr/>
        </p:nvSpPr>
        <p:spPr>
          <a:xfrm>
            <a:off x="6539125" y="2501083"/>
            <a:ext cx="281400" cy="4374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4-b.png" id="136" name="Shape 136"/>
          <p:cNvPicPr preferRelativeResize="0"/>
          <p:nvPr/>
        </p:nvPicPr>
        <p:blipFill>
          <a:blip r:embed="rId4">
            <a:alphaModFix/>
          </a:blip>
          <a:stretch>
            <a:fillRect/>
          </a:stretch>
        </p:blipFill>
        <p:spPr>
          <a:xfrm>
            <a:off x="6065950" y="3345361"/>
            <a:ext cx="1007269" cy="3500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