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65" r:id="rId5"/>
    <p:sldId id="266" r:id="rId6"/>
    <p:sldId id="267" r:id="rId7"/>
    <p:sldId id="268" r:id="rId8"/>
    <p:sldId id="271" r:id="rId9"/>
    <p:sldId id="270" r:id="rId10"/>
    <p:sldId id="264" r:id="rId1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Gaya Medium 2 - Akse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31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mbar Panorama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9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dul d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506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tipa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873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068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 dengan Kutip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07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ar atau Sal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6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340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26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9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20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67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25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09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3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94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04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30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C286410-6035-12BE-86BA-7C762C04E7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b="0" i="0" dirty="0">
                <a:solidFill>
                  <a:srgbClr val="474747"/>
                </a:solidFill>
                <a:effectLst/>
                <a:latin typeface="Google Sans"/>
              </a:rPr>
              <a:t>Pemrograman </a:t>
            </a:r>
            <a:r>
              <a:rPr lang="id-ID" b="0" i="0" dirty="0" err="1">
                <a:solidFill>
                  <a:srgbClr val="474747"/>
                </a:solidFill>
                <a:effectLst/>
                <a:latin typeface="Google Sans"/>
              </a:rPr>
              <a:t>Berorientasikan</a:t>
            </a:r>
            <a:r>
              <a:rPr lang="id-ID" b="0" i="0" dirty="0">
                <a:solidFill>
                  <a:srgbClr val="474747"/>
                </a:solidFill>
                <a:effectLst/>
                <a:latin typeface="Google Sans"/>
              </a:rPr>
              <a:t> Objek</a:t>
            </a:r>
            <a:endParaRPr lang="id-ID" dirty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0F2168DF-CC5B-21F9-A05D-0621EAF62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149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2212C00-3511-E83B-BE37-1C7F8C7B5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Sekian dan </a:t>
            </a:r>
            <a:r>
              <a:rPr lang="id-ID" dirty="0" err="1"/>
              <a:t>terimakasih</a:t>
            </a:r>
            <a:r>
              <a:rPr lang="id-ID"/>
              <a:t> 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365BBCC-DD9B-AD6A-3C8E-BEC1ACDA1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862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3F32018-2031-D649-BBC2-70E686A1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Pengertian PBO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9F9B5DE0-CFA4-CE7C-4150-D459B3ECF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PBO (Pemrograman Berorientasi Objek) adalah paradigma atau pendekatan dalam pemrograman komputer yang berfokus pada konsep objek.</a:t>
            </a:r>
          </a:p>
        </p:txBody>
      </p:sp>
      <p:pic>
        <p:nvPicPr>
          <p:cNvPr id="4" name="Gambar 4">
            <a:extLst>
              <a:ext uri="{FF2B5EF4-FFF2-40B4-BE49-F238E27FC236}">
                <a16:creationId xmlns:a16="http://schemas.microsoft.com/office/drawing/2014/main" id="{890B6A03-221D-10F1-E487-3A9ECA12F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706" y="3491192"/>
            <a:ext cx="4942541" cy="278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9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6F4D459-690F-60DB-2AA1-F15294E7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Tujuan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5794C57F-5A4A-3E00-BFC3-BACA5D4A8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>
                <a:solidFill>
                  <a:srgbClr val="1F1F1F"/>
                </a:solidFill>
                <a:latin typeface="Google Sans"/>
              </a:rPr>
              <a:t>U</a:t>
            </a:r>
            <a:r>
              <a:rPr lang="id-ID" b="0" i="0" dirty="0">
                <a:solidFill>
                  <a:srgbClr val="1F1F1F"/>
                </a:solidFill>
                <a:effectLst/>
                <a:latin typeface="Google Sans"/>
              </a:rPr>
              <a:t>ntuk </a:t>
            </a:r>
            <a:r>
              <a:rPr lang="id-ID" b="0" i="0" dirty="0">
                <a:solidFill>
                  <a:srgbClr val="040C28"/>
                </a:solidFill>
                <a:effectLst/>
                <a:latin typeface="Google Sans"/>
              </a:rPr>
              <a:t>mempermudah pengembangan program dengan cara mengikuti model yang telah ada </a:t>
            </a:r>
            <a:r>
              <a:rPr lang="id-ID" b="0" i="0" dirty="0" err="1">
                <a:solidFill>
                  <a:srgbClr val="040C28"/>
                </a:solidFill>
                <a:effectLst/>
                <a:latin typeface="Google Sans"/>
              </a:rPr>
              <a:t>dikehidupan</a:t>
            </a:r>
            <a:r>
              <a:rPr lang="id-ID" b="0" i="0" dirty="0">
                <a:solidFill>
                  <a:srgbClr val="040C28"/>
                </a:solidFill>
                <a:effectLst/>
                <a:latin typeface="Google Sans"/>
              </a:rPr>
              <a:t> sehari-hari</a:t>
            </a:r>
            <a:r>
              <a:rPr lang="id-ID" b="0" i="0" dirty="0">
                <a:solidFill>
                  <a:srgbClr val="1F1F1F"/>
                </a:solidFill>
                <a:effectLst/>
                <a:latin typeface="Google Sans"/>
              </a:rPr>
              <a:t>. </a:t>
            </a:r>
            <a:endParaRPr lang="id-ID" dirty="0"/>
          </a:p>
        </p:txBody>
      </p:sp>
      <p:pic>
        <p:nvPicPr>
          <p:cNvPr id="4" name="Gambar 4">
            <a:extLst>
              <a:ext uri="{FF2B5EF4-FFF2-40B4-BE49-F238E27FC236}">
                <a16:creationId xmlns:a16="http://schemas.microsoft.com/office/drawing/2014/main" id="{A0FF92A5-8ECB-179D-B8D8-1EBB1D1F2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595" y="3240242"/>
            <a:ext cx="2792385" cy="290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4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97C27E0-06A7-E7A9-3382-41BE56BC7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Fitur</a:t>
            </a:r>
            <a:r>
              <a:rPr lang="id-ID" dirty="0"/>
              <a:t> PBO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F809056-3236-9696-267D-68B0C7DAD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Enkapsulasi</a:t>
            </a:r>
          </a:p>
          <a:p>
            <a:r>
              <a:rPr lang="id-ID" dirty="0"/>
              <a:t>Enkapsulasi adalah cara untuk menyembunyikan implementasi detail dari suatu kelas</a:t>
            </a:r>
          </a:p>
          <a:p>
            <a:r>
              <a:rPr lang="id-ID" b="1" i="0" dirty="0">
                <a:solidFill>
                  <a:srgbClr val="111111"/>
                </a:solidFill>
                <a:effectLst/>
                <a:latin typeface="Nunito"/>
              </a:rPr>
              <a:t>Abstraksi</a:t>
            </a:r>
          </a:p>
          <a:p>
            <a:r>
              <a:rPr lang="id-ID" dirty="0"/>
              <a:t>Abstraksi mengacu pada atribut dari suatu objek yang membedakan antara suatu objek dengan objek yang lainnya.</a:t>
            </a:r>
          </a:p>
        </p:txBody>
      </p:sp>
    </p:spTree>
    <p:extLst>
      <p:ext uri="{BB962C8B-B14F-4D97-AF65-F5344CB8AC3E}">
        <p14:creationId xmlns:p14="http://schemas.microsoft.com/office/powerpoint/2010/main" val="257093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DC7AF6C-35DE-E93E-622A-555A58D0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57B866B1-7D9F-D399-7567-7BAF1DDC2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Pewarisan</a:t>
            </a:r>
          </a:p>
          <a:p>
            <a:pPr marL="0" indent="0">
              <a:buNone/>
            </a:pPr>
            <a:r>
              <a:rPr lang="id-ID" dirty="0"/>
              <a:t>Salah satu </a:t>
            </a:r>
            <a:r>
              <a:rPr lang="id-ID" dirty="0" err="1"/>
              <a:t>fitur</a:t>
            </a:r>
            <a:r>
              <a:rPr lang="id-ID" dirty="0"/>
              <a:t> paling unggul pada pemrograman berorientasi objek adalah penggunaan kembali kode (</a:t>
            </a:r>
            <a:r>
              <a:rPr lang="id-ID" dirty="0" err="1"/>
              <a:t>code</a:t>
            </a:r>
            <a:r>
              <a:rPr lang="id-ID" dirty="0"/>
              <a:t> </a:t>
            </a:r>
            <a:r>
              <a:rPr lang="id-ID" dirty="0" err="1"/>
              <a:t>reuse</a:t>
            </a:r>
            <a:r>
              <a:rPr lang="id-ID" dirty="0"/>
              <a:t>).</a:t>
            </a:r>
          </a:p>
          <a:p>
            <a:pPr marL="0" indent="0">
              <a:buNone/>
            </a:pPr>
            <a:r>
              <a:rPr lang="id-ID" dirty="0" err="1"/>
              <a:t>Polimorfisme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Istilah </a:t>
            </a:r>
            <a:r>
              <a:rPr lang="id-ID" dirty="0" err="1"/>
              <a:t>polimorfisme</a:t>
            </a:r>
            <a:r>
              <a:rPr lang="id-ID" dirty="0"/>
              <a:t> berasal dari bahasa Latin, yaitu </a:t>
            </a:r>
            <a:r>
              <a:rPr lang="id-ID" dirty="0" err="1"/>
              <a:t>poly</a:t>
            </a:r>
            <a:r>
              <a:rPr lang="id-ID" dirty="0"/>
              <a:t> yang berarti banyak, dan </a:t>
            </a:r>
            <a:r>
              <a:rPr lang="id-ID" dirty="0" err="1"/>
              <a:t>morph</a:t>
            </a:r>
            <a:r>
              <a:rPr lang="id-ID" dirty="0"/>
              <a:t> yang berarti bentuk.</a:t>
            </a:r>
          </a:p>
        </p:txBody>
      </p:sp>
    </p:spTree>
    <p:extLst>
      <p:ext uri="{BB962C8B-B14F-4D97-AF65-F5344CB8AC3E}">
        <p14:creationId xmlns:p14="http://schemas.microsoft.com/office/powerpoint/2010/main" val="2473023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31D2ECA-BF20-A16B-E5B2-EF7450708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Kelebihan PBO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E104B0DB-04B6-0E41-0067-053AFD705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d-ID" dirty="0"/>
              <a:t>Meningkatkan produktivitas
Kelas dan objek yang ditemukan dalam suatu masalah pada OOP masih dapat dipakai ulang untuk masalah lainnya yang melibatkan objek tersebut (</a:t>
            </a:r>
            <a:r>
              <a:rPr lang="id-ID" dirty="0" err="1"/>
              <a:t>reusable</a:t>
            </a:r>
            <a:r>
              <a:rPr lang="id-ID" dirty="0"/>
              <a:t>).</a:t>
            </a:r>
          </a:p>
          <a:p>
            <a:r>
              <a:rPr lang="id-ID" dirty="0"/>
              <a:t>Kecepatan pengembangan
Perangkat lunak menjadi lebih cepat untuk diselesaikan karena sistem yang dibangun dengan baik dan benar pada saat analisis dan perancangan akan menyebabkan berkurangnya kesalahan pada </a:t>
            </a:r>
            <a:r>
              <a:rPr lang="id-ID" dirty="0" err="1"/>
              <a:t>pengodean</a:t>
            </a:r>
            <a:r>
              <a:rPr lang="id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415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93DF705-D4FD-7CF1-EE16-BD398583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17DE900-4575-C86E-6AB7-E7EF59D5B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2353" y="2560320"/>
            <a:ext cx="4718304" cy="3310128"/>
          </a:xfrm>
        </p:spPr>
        <p:txBody>
          <a:bodyPr>
            <a:normAutofit/>
          </a:bodyPr>
          <a:lstStyle/>
          <a:p>
            <a:r>
              <a:rPr lang="id-ID" dirty="0"/>
              <a:t>Kemudahan pemeliharaan
Pemeliharaan pada perangkat lunak yang ditulis menggunakan paradigma OOP menjadi lebih mudah untuk dipelihara 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BEA12757-11E7-2C6D-24F9-19609A2B67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d-ID" dirty="0"/>
              <a:t>Adanya konsistensi
Kode perangkat lunak OOP menjadi lebih konsisten </a:t>
            </a:r>
          </a:p>
        </p:txBody>
      </p:sp>
    </p:spTree>
    <p:extLst>
      <p:ext uri="{BB962C8B-B14F-4D97-AF65-F5344CB8AC3E}">
        <p14:creationId xmlns:p14="http://schemas.microsoft.com/office/powerpoint/2010/main" val="234024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44D5E62-F029-9F01-0121-A72D6DA6F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Class</a:t>
            </a:r>
            <a:r>
              <a:rPr lang="id-ID" dirty="0"/>
              <a:t> dan Objek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ED26F61A-2012-350B-B24E-EA21BB8BD3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d-ID" b="0" i="0" dirty="0">
                <a:solidFill>
                  <a:srgbClr val="040C28"/>
                </a:solidFill>
                <a:effectLst/>
                <a:latin typeface="Google Sans"/>
              </a:rPr>
              <a:t>Kelas atau </a:t>
            </a:r>
            <a:r>
              <a:rPr lang="id-ID" b="0" i="0" dirty="0" err="1">
                <a:solidFill>
                  <a:srgbClr val="040C28"/>
                </a:solidFill>
                <a:effectLst/>
                <a:latin typeface="Google Sans"/>
              </a:rPr>
              <a:t>class</a:t>
            </a:r>
            <a:r>
              <a:rPr lang="id-ID" b="0" i="0" dirty="0">
                <a:solidFill>
                  <a:srgbClr val="040C28"/>
                </a:solidFill>
                <a:effectLst/>
                <a:latin typeface="Google Sans"/>
              </a:rPr>
              <a:t> merupakan cetak biru dari objek</a:t>
            </a:r>
            <a:r>
              <a:rPr lang="id-ID" b="0" i="0" dirty="0">
                <a:solidFill>
                  <a:srgbClr val="474747"/>
                </a:solidFill>
                <a:effectLst/>
                <a:latin typeface="Google Sans"/>
              </a:rPr>
              <a:t>. Dalam OOP </a:t>
            </a:r>
            <a:r>
              <a:rPr lang="id-ID" b="0" i="0" dirty="0" err="1">
                <a:solidFill>
                  <a:srgbClr val="474747"/>
                </a:solidFill>
                <a:effectLst/>
                <a:latin typeface="Google Sans"/>
              </a:rPr>
              <a:t>programmer</a:t>
            </a:r>
            <a:r>
              <a:rPr lang="id-ID" b="0" i="0" dirty="0">
                <a:solidFill>
                  <a:srgbClr val="474747"/>
                </a:solidFill>
                <a:effectLst/>
                <a:latin typeface="Google Sans"/>
              </a:rPr>
              <a:t> akan menulis kode-kode untuk masing-masing kelas yang akan digunakan. </a:t>
            </a:r>
            <a:endParaRPr lang="id-ID" dirty="0"/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BAAFFE4C-6FF7-C290-E6B8-E63436819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d-ID" dirty="0"/>
              <a:t>Sedangkan objek merupakan bentukan (</a:t>
            </a:r>
            <a:r>
              <a:rPr lang="id-ID" dirty="0" err="1"/>
              <a:t>instance</a:t>
            </a:r>
            <a:r>
              <a:rPr lang="id-ID" dirty="0"/>
              <a:t>) dari suatu kelas yang dijalankan pada saat </a:t>
            </a:r>
            <a:r>
              <a:rPr lang="id-ID" dirty="0" err="1"/>
              <a:t>runtime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98989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7F39A43-A3F7-858D-4FCB-225E21E95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Bahasa Pemrograman yang mendukung konsep PBO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39B10A3E-A403-637B-CF48-80CC1935B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>
                <a:solidFill>
                  <a:schemeClr val="tx1"/>
                </a:solidFill>
              </a:rPr>
              <a:t>Java</a:t>
            </a:r>
          </a:p>
          <a:p>
            <a:pPr marL="0" indent="0">
              <a:buNone/>
            </a:pPr>
            <a:r>
              <a:rPr lang="id-ID" dirty="0" err="1">
                <a:solidFill>
                  <a:schemeClr val="tx1"/>
                </a:solidFill>
              </a:rPr>
              <a:t>Php</a:t>
            </a:r>
            <a:endParaRPr lang="id-ID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d-ID" dirty="0" err="1">
                <a:solidFill>
                  <a:schemeClr val="tx1"/>
                </a:solidFill>
              </a:rPr>
              <a:t>Python</a:t>
            </a:r>
            <a:endParaRPr lang="id-ID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d-ID" dirty="0">
                <a:solidFill>
                  <a:schemeClr val="tx1"/>
                </a:solidFill>
              </a:rPr>
              <a:t>Dan Ruby</a:t>
            </a:r>
          </a:p>
          <a:p>
            <a:pPr marL="0" indent="0">
              <a:buNone/>
            </a:pPr>
            <a:r>
              <a:rPr lang="id-ID" dirty="0">
                <a:solidFill>
                  <a:schemeClr val="tx1"/>
                </a:solidFill>
              </a:rPr>
              <a:t>Dan lain </a:t>
            </a:r>
            <a:r>
              <a:rPr lang="id-ID" dirty="0" err="1">
                <a:solidFill>
                  <a:schemeClr val="tx1"/>
                </a:solidFill>
              </a:rPr>
              <a:t>lain</a:t>
            </a: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5677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ganik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Layar Lebar</PresentationFormat>
  <Slides>10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Judul Slide</vt:lpstr>
      </vt:variant>
      <vt:variant>
        <vt:i4>10</vt:i4>
      </vt:variant>
    </vt:vector>
  </HeadingPairs>
  <TitlesOfParts>
    <vt:vector size="11" baseType="lpstr">
      <vt:lpstr>Organik</vt:lpstr>
      <vt:lpstr>Pemrograman Berorientasikan Objek</vt:lpstr>
      <vt:lpstr>Pengertian PBO</vt:lpstr>
      <vt:lpstr>Tujuan</vt:lpstr>
      <vt:lpstr>Fitur PBO</vt:lpstr>
      <vt:lpstr>Presentasi PowerPoint</vt:lpstr>
      <vt:lpstr>Kelebihan PBO</vt:lpstr>
      <vt:lpstr>Presentasi PowerPoint</vt:lpstr>
      <vt:lpstr>Class dan Objek</vt:lpstr>
      <vt:lpstr>Bahasa Pemrograman yang mendukung konsep PBO</vt:lpstr>
      <vt:lpstr>Sekian dan terimakasih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M. Azhar Praditha </dc:title>
  <dc:creator>Azhar Praditha</dc:creator>
  <cp:lastModifiedBy>Azhar Praditha</cp:lastModifiedBy>
  <cp:revision>6</cp:revision>
  <dcterms:created xsi:type="dcterms:W3CDTF">2023-08-01T06:50:19Z</dcterms:created>
  <dcterms:modified xsi:type="dcterms:W3CDTF">2023-08-02T02:45:22Z</dcterms:modified>
</cp:coreProperties>
</file>