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86" r:id="rId3"/>
    <p:sldId id="287" r:id="rId4"/>
    <p:sldId id="290" r:id="rId5"/>
    <p:sldId id="289" r:id="rId6"/>
    <p:sldId id="291" r:id="rId7"/>
    <p:sldId id="312" r:id="rId8"/>
    <p:sldId id="292" r:id="rId9"/>
    <p:sldId id="294" r:id="rId10"/>
    <p:sldId id="304" r:id="rId11"/>
    <p:sldId id="295" r:id="rId12"/>
    <p:sldId id="293" r:id="rId13"/>
    <p:sldId id="296" r:id="rId14"/>
    <p:sldId id="297" r:id="rId15"/>
    <p:sldId id="298" r:id="rId16"/>
    <p:sldId id="301" r:id="rId17"/>
    <p:sldId id="314" r:id="rId18"/>
    <p:sldId id="299" r:id="rId19"/>
    <p:sldId id="313" r:id="rId20"/>
    <p:sldId id="302" r:id="rId21"/>
    <p:sldId id="300" r:id="rId22"/>
    <p:sldId id="30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E9F"/>
    <a:srgbClr val="80ABB8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pPr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psalliance/chisel3/tree/v3.4.3/core/src/main/scala/chisel3/MultiClock.scala#L9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09660" y="2985325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09660" y="3838411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32774" y="3044279"/>
            <a:ext cx="41264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</a:t>
            </a:r>
            <a:r>
              <a:rPr kumimoji="1" lang="zh-CN" altLang="en-US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入门简介</a:t>
            </a:r>
          </a:p>
        </p:txBody>
      </p:sp>
      <p:sp>
        <p:nvSpPr>
          <p:cNvPr id="20" name="矩形 19"/>
          <p:cNvSpPr/>
          <p:nvPr/>
        </p:nvSpPr>
        <p:spPr>
          <a:xfrm>
            <a:off x="5366655" y="423809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姓名：杨烨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077" y="125666"/>
            <a:ext cx="1927131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工程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9400CBE-1C73-40D5-B806-6CBFF32F860A}"/>
              </a:ext>
            </a:extLst>
          </p:cNvPr>
          <p:cNvSpPr txBox="1"/>
          <p:nvPr/>
        </p:nvSpPr>
        <p:spPr>
          <a:xfrm>
            <a:off x="1032447" y="1367001"/>
            <a:ext cx="743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IDE</a:t>
            </a:r>
            <a:r>
              <a:rPr lang="zh-CN" altLang="en-US" dirty="0"/>
              <a:t>选择：推荐使用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r>
              <a:rPr lang="zh-CN" altLang="en-US" dirty="0"/>
              <a:t>，针对于</a:t>
            </a:r>
            <a:r>
              <a:rPr lang="en-US" altLang="zh-CN" dirty="0"/>
              <a:t>java</a:t>
            </a:r>
            <a:r>
              <a:rPr lang="zh-CN" altLang="en-US" dirty="0"/>
              <a:t>类语言具有完善的语义补全等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9A491A9-0C34-46AE-B7AF-DBD0A7835635}"/>
              </a:ext>
            </a:extLst>
          </p:cNvPr>
          <p:cNvSpPr txBox="1"/>
          <p:nvPr/>
        </p:nvSpPr>
        <p:spPr>
          <a:xfrm>
            <a:off x="1032447" y="2195357"/>
            <a:ext cx="723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配置依赖 ：根据使用的</a:t>
            </a:r>
            <a:r>
              <a:rPr lang="en-US" altLang="zh-CN" dirty="0" err="1"/>
              <a:t>scala</a:t>
            </a:r>
            <a:r>
              <a:rPr lang="zh-CN" altLang="en-US" dirty="0"/>
              <a:t>构建工具</a:t>
            </a:r>
            <a:r>
              <a:rPr lang="en-US" altLang="zh-CN" dirty="0" err="1"/>
              <a:t>sbt</a:t>
            </a:r>
            <a:r>
              <a:rPr lang="zh-CN" altLang="en-US" dirty="0"/>
              <a:t>或</a:t>
            </a:r>
            <a:r>
              <a:rPr lang="en-US" altLang="zh-CN" dirty="0"/>
              <a:t>mill</a:t>
            </a:r>
            <a:r>
              <a:rPr lang="zh-CN" altLang="en-US" dirty="0"/>
              <a:t>配置</a:t>
            </a:r>
            <a:r>
              <a:rPr lang="en-US" altLang="zh-CN" dirty="0" err="1"/>
              <a:t>build.sbt</a:t>
            </a:r>
            <a:r>
              <a:rPr lang="zh-CN" altLang="en-US" dirty="0"/>
              <a:t>或</a:t>
            </a:r>
            <a:r>
              <a:rPr lang="en-US" altLang="zh-CN" dirty="0"/>
              <a:t>build.sc</a:t>
            </a:r>
            <a:endParaRPr lang="zh-CN" altLang="en-US" dirty="0"/>
          </a:p>
        </p:txBody>
      </p:sp>
      <p:grpSp>
        <p:nvGrpSpPr>
          <p:cNvPr id="64" name="Group 398">
            <a:extLst>
              <a:ext uri="{FF2B5EF4-FFF2-40B4-BE49-F238E27FC236}">
                <a16:creationId xmlns:a16="http://schemas.microsoft.com/office/drawing/2014/main" id="{4E23DFAA-205F-47B6-8F50-458149EA7B61}"/>
              </a:ext>
            </a:extLst>
          </p:cNvPr>
          <p:cNvGrpSpPr/>
          <p:nvPr/>
        </p:nvGrpSpPr>
        <p:grpSpPr>
          <a:xfrm>
            <a:off x="478623" y="1331046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89" name="Freeform 154">
              <a:extLst>
                <a:ext uri="{FF2B5EF4-FFF2-40B4-BE49-F238E27FC236}">
                  <a16:creationId xmlns:a16="http://schemas.microsoft.com/office/drawing/2014/main" id="{EF9D9CA4-0B3C-48D1-BB41-E06035BA17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0" name="Freeform 155">
              <a:extLst>
                <a:ext uri="{FF2B5EF4-FFF2-40B4-BE49-F238E27FC236}">
                  <a16:creationId xmlns:a16="http://schemas.microsoft.com/office/drawing/2014/main" id="{EDFAB6EC-7AED-425A-ADA7-DDBB07C13C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grpSp>
        <p:nvGrpSpPr>
          <p:cNvPr id="91" name="Group 398">
            <a:extLst>
              <a:ext uri="{FF2B5EF4-FFF2-40B4-BE49-F238E27FC236}">
                <a16:creationId xmlns:a16="http://schemas.microsoft.com/office/drawing/2014/main" id="{CA217F96-71B4-4D78-9FE5-5400A971F767}"/>
              </a:ext>
            </a:extLst>
          </p:cNvPr>
          <p:cNvGrpSpPr/>
          <p:nvPr/>
        </p:nvGrpSpPr>
        <p:grpSpPr>
          <a:xfrm>
            <a:off x="478623" y="2187639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92" name="Freeform 154">
              <a:extLst>
                <a:ext uri="{FF2B5EF4-FFF2-40B4-BE49-F238E27FC236}">
                  <a16:creationId xmlns:a16="http://schemas.microsoft.com/office/drawing/2014/main" id="{1279FD34-A7BD-469F-88D2-3715ACD76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3" name="Freeform 155">
              <a:extLst>
                <a:ext uri="{FF2B5EF4-FFF2-40B4-BE49-F238E27FC236}">
                  <a16:creationId xmlns:a16="http://schemas.microsoft.com/office/drawing/2014/main" id="{0098FE53-AFF6-4BE8-A717-585C04B75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grpSp>
        <p:nvGrpSpPr>
          <p:cNvPr id="94" name="Group 398">
            <a:extLst>
              <a:ext uri="{FF2B5EF4-FFF2-40B4-BE49-F238E27FC236}">
                <a16:creationId xmlns:a16="http://schemas.microsoft.com/office/drawing/2014/main" id="{E2DDE07B-CF76-4F4F-9B9C-86759256727D}"/>
              </a:ext>
            </a:extLst>
          </p:cNvPr>
          <p:cNvGrpSpPr/>
          <p:nvPr/>
        </p:nvGrpSpPr>
        <p:grpSpPr>
          <a:xfrm>
            <a:off x="478623" y="3009577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95" name="Freeform 154">
              <a:extLst>
                <a:ext uri="{FF2B5EF4-FFF2-40B4-BE49-F238E27FC236}">
                  <a16:creationId xmlns:a16="http://schemas.microsoft.com/office/drawing/2014/main" id="{6861C037-4BFA-4DAC-B1BC-830F44146D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6" name="Freeform 155">
              <a:extLst>
                <a:ext uri="{FF2B5EF4-FFF2-40B4-BE49-F238E27FC236}">
                  <a16:creationId xmlns:a16="http://schemas.microsoft.com/office/drawing/2014/main" id="{FFEC5760-AE61-4283-9222-493959686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DF145260-42A5-422E-AA7B-41C909DAAF0A}"/>
              </a:ext>
            </a:extLst>
          </p:cNvPr>
          <p:cNvSpPr txBox="1"/>
          <p:nvPr/>
        </p:nvSpPr>
        <p:spPr>
          <a:xfrm>
            <a:off x="1000335" y="3059668"/>
            <a:ext cx="727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可下载</a:t>
            </a:r>
            <a:r>
              <a:rPr lang="en-US" altLang="zh-CN" dirty="0"/>
              <a:t>chisel-template</a:t>
            </a:r>
            <a:r>
              <a:rPr lang="zh-CN" altLang="en-US" dirty="0"/>
              <a:t>模板，直接在</a:t>
            </a:r>
            <a:r>
              <a:rPr lang="en-US" altLang="zh-CN" dirty="0" err="1"/>
              <a:t>src</a:t>
            </a:r>
            <a:r>
              <a:rPr lang="zh-CN" altLang="en-US" dirty="0"/>
              <a:t>目录下设计自己的</a:t>
            </a:r>
            <a:r>
              <a:rPr lang="en-US" altLang="zh-CN" dirty="0"/>
              <a:t>chisel</a:t>
            </a:r>
            <a:r>
              <a:rPr lang="zh-CN" altLang="en-US" dirty="0"/>
              <a:t>代码模块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2AFAA36-D4B4-4698-B597-172B239BA6D9}"/>
              </a:ext>
            </a:extLst>
          </p:cNvPr>
          <p:cNvSpPr txBox="1"/>
          <p:nvPr/>
        </p:nvSpPr>
        <p:spPr>
          <a:xfrm>
            <a:off x="1074320" y="3607671"/>
            <a:ext cx="62010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MT"/>
              </a:rPr>
              <a:t>https://github.com/freechipsproject/chisel-template</a:t>
            </a:r>
            <a:endParaRPr lang="zh-CN" altLang="en-US" sz="2000" dirty="0">
              <a:solidFill>
                <a:srgbClr val="0000FF"/>
              </a:solidFill>
              <a:latin typeface="ArialMT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C345B98-D771-433C-A157-D43645E7B09B}"/>
              </a:ext>
            </a:extLst>
          </p:cNvPr>
          <p:cNvSpPr txBox="1"/>
          <p:nvPr/>
        </p:nvSpPr>
        <p:spPr>
          <a:xfrm>
            <a:off x="8405501" y="1367001"/>
            <a:ext cx="35827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# chisel-template</a:t>
            </a:r>
            <a:r>
              <a:rPr lang="zh-CN" altLang="en-US" sz="1600" dirty="0">
                <a:solidFill>
                  <a:srgbClr val="00B050"/>
                </a:solidFill>
              </a:rPr>
              <a:t>工程目录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├── build.sbt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├── build.sc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├── LICENSE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├── project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│   ├── build.properties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│   └── plugins.sbt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├── README.md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└── src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    ├── main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    │   └── scala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    │       └── gcd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    │           ├── DecoupledGCD.scala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    │           └── GCD.scala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    └── test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        └── scala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            └── gcd</a:t>
            </a:r>
          </a:p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                └── GCDSpec.scala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76374-4DF8-4368-83C6-4B82566D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20" y="4671296"/>
            <a:ext cx="4390782" cy="18985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578964-A8B9-415D-877D-EA1195949BA4}"/>
              </a:ext>
            </a:extLst>
          </p:cNvPr>
          <p:cNvSpPr txBox="1"/>
          <p:nvPr/>
        </p:nvSpPr>
        <p:spPr>
          <a:xfrm>
            <a:off x="1074320" y="4186452"/>
            <a:ext cx="637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使用</a:t>
            </a:r>
            <a:r>
              <a:rPr lang="en-US" altLang="zh-CN" dirty="0">
                <a:solidFill>
                  <a:srgbClr val="00B050"/>
                </a:solidFill>
              </a:rPr>
              <a:t>mill</a:t>
            </a:r>
            <a:r>
              <a:rPr lang="zh-CN" altLang="en-US" dirty="0">
                <a:solidFill>
                  <a:srgbClr val="00B050"/>
                </a:solidFill>
              </a:rPr>
              <a:t>构建工具需要修改</a:t>
            </a:r>
            <a:r>
              <a:rPr lang="en-US" altLang="zh-CN" dirty="0">
                <a:solidFill>
                  <a:srgbClr val="00B050"/>
                </a:solidFill>
              </a:rPr>
              <a:t>chisel-template/build.sc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object</a:t>
            </a:r>
            <a:r>
              <a:rPr lang="zh-CN" altLang="en-US" dirty="0">
                <a:solidFill>
                  <a:srgbClr val="00B050"/>
                </a:solidFill>
              </a:rPr>
              <a:t>命名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47100" y="2365534"/>
            <a:ext cx="276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 </a:t>
            </a:r>
            <a:r>
              <a:rPr lang="zh-CN" altLang="en-US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简介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633077" y="125666"/>
            <a:ext cx="3814121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生成器 （</a:t>
            </a: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Generator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）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B194E1F-D378-42D2-A596-59CDD7F9A56A}"/>
              </a:ext>
            </a:extLst>
          </p:cNvPr>
          <p:cNvSpPr txBox="1"/>
          <p:nvPr/>
        </p:nvSpPr>
        <p:spPr>
          <a:xfrm>
            <a:off x="633077" y="1518926"/>
            <a:ext cx="1149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Scala</a:t>
            </a:r>
            <a:r>
              <a:rPr lang="zh-CN" altLang="en-US" sz="1600" dirty="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元编程：利用</a:t>
            </a:r>
            <a:r>
              <a:rPr lang="en-US" altLang="zh-CN" sz="1600" dirty="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Scala</a:t>
            </a:r>
            <a:r>
              <a:rPr lang="zh-CN" altLang="en-US" sz="1600" dirty="0">
                <a:solidFill>
                  <a:srgbClr val="00B0F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的泛型特性</a:t>
            </a:r>
            <a:endParaRPr lang="en-US" altLang="zh-CN" sz="1600" dirty="0">
              <a:solidFill>
                <a:srgbClr val="00B0F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以队列模块为例，在前端的设计过程中，可能需要在多处使用到队列模块，并且所需的队列元素的个数、宽度、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每周期读写个数不相同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F40F638-216B-4998-96BE-AC1EB560ECF2}"/>
              </a:ext>
            </a:extLst>
          </p:cNvPr>
          <p:cNvSpPr txBox="1"/>
          <p:nvPr/>
        </p:nvSpPr>
        <p:spPr>
          <a:xfrm>
            <a:off x="633077" y="2431806"/>
            <a:ext cx="103638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class Queue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[T &lt;: Data]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gen: T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numEntries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Int, </a:t>
            </a: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nRead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Int, </a:t>
            </a: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nWrite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Int) extends Module {</a:t>
            </a:r>
          </a:p>
          <a:p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io = IO(new </a:t>
            </a: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QueueIO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 entries, </a:t>
            </a: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nRead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nWrite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ram = Mem(entries, gen)</a:t>
            </a:r>
          </a:p>
          <a:p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// ...</a:t>
            </a:r>
            <a:endParaRPr lang="en-US" altLang="zh-CN" sz="1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i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i="1" dirty="0">
                <a:solidFill>
                  <a:srgbClr val="00B050"/>
                </a:solidFill>
                <a:latin typeface="Consolas" panose="020B0609020204030204" pitchFamily="49" charset="0"/>
              </a:rPr>
              <a:t>实例化</a:t>
            </a:r>
            <a:b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ibuf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= Module(new Queue(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new </a:t>
            </a:r>
            <a:r>
              <a:rPr lang="en-US" altLang="zh-CN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IBufEntry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 16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2,</a:t>
            </a:r>
            <a:r>
              <a:rPr lang="zh-CN" alt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9EC91B-5993-40B8-9A60-CF43B4F725E1}"/>
              </a:ext>
            </a:extLst>
          </p:cNvPr>
          <p:cNvSpPr txBox="1"/>
          <p:nvPr/>
        </p:nvSpPr>
        <p:spPr>
          <a:xfrm>
            <a:off x="633077" y="793634"/>
            <a:ext cx="9771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202020"/>
                </a:solidFill>
                <a:effectLst/>
                <a:latin typeface="ArialMT"/>
              </a:rPr>
              <a:t>Chisel</a:t>
            </a:r>
            <a:r>
              <a:rPr lang="zh-CN" altLang="en-US" sz="18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最大的特点不在于编写</a:t>
            </a:r>
            <a:r>
              <a:rPr lang="zh-CN" altLang="en-US" dirty="0">
                <a:solidFill>
                  <a:srgbClr val="20202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实例</a:t>
            </a:r>
            <a:r>
              <a:rPr lang="zh-CN" altLang="en-US" dirty="0">
                <a:solidFill>
                  <a:srgbClr val="202020"/>
                </a:solidFill>
                <a:latin typeface="ArialMT"/>
                <a:ea typeface="SimHei" panose="02010609060101010101" pitchFamily="49" charset="-122"/>
              </a:rPr>
              <a:t>，而在于编写生成器（用来生成电路描述的代码）；</a:t>
            </a:r>
            <a:br>
              <a:rPr lang="zh-CN" altLang="en-US" sz="18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600" b="0" i="0" dirty="0">
                <a:solidFill>
                  <a:srgbClr val="202020"/>
                </a:solidFill>
                <a:effectLst/>
                <a:latin typeface="ArialMT"/>
              </a:rPr>
              <a:t>– 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无论生成器写得多复杂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ArialMT"/>
              </a:rPr>
              <a:t>, </a:t>
            </a:r>
            <a:r>
              <a:rPr lang="zh-CN" altLang="en-US" sz="1600" b="0" i="0" dirty="0">
                <a:solidFill>
                  <a:srgbClr val="00B0F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我们仍然在描述电路</a:t>
            </a:r>
            <a:r>
              <a:rPr lang="zh-CN" altLang="en-US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8A7720-1276-4B2D-AAC1-98BD232E3217}"/>
              </a:ext>
            </a:extLst>
          </p:cNvPr>
          <p:cNvSpPr txBox="1"/>
          <p:nvPr/>
        </p:nvSpPr>
        <p:spPr>
          <a:xfrm>
            <a:off x="526545" y="4539715"/>
            <a:ext cx="1082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同样的用</a:t>
            </a:r>
            <a:r>
              <a:rPr lang="en-US" altLang="zh-CN" dirty="0" err="1">
                <a:solidFill>
                  <a:schemeClr val="tx2"/>
                </a:solidFill>
              </a:rPr>
              <a:t>verilog</a:t>
            </a:r>
            <a:r>
              <a:rPr lang="zh-CN" altLang="en-US" dirty="0">
                <a:solidFill>
                  <a:schemeClr val="tx2"/>
                </a:solidFill>
              </a:rPr>
              <a:t>来实现需要全局手动修改不同队列的宽度，</a:t>
            </a:r>
            <a:r>
              <a:rPr lang="en-US" altLang="zh-CN" dirty="0">
                <a:solidFill>
                  <a:schemeClr val="tx2"/>
                </a:solidFill>
              </a:rPr>
              <a:t>system </a:t>
            </a:r>
            <a:r>
              <a:rPr lang="en-US" altLang="zh-CN" dirty="0" err="1">
                <a:solidFill>
                  <a:schemeClr val="tx2"/>
                </a:solidFill>
              </a:rPr>
              <a:t>verilog</a:t>
            </a:r>
            <a:r>
              <a:rPr lang="zh-CN" altLang="en-US" dirty="0">
                <a:solidFill>
                  <a:schemeClr val="tx2"/>
                </a:solidFill>
              </a:rPr>
              <a:t>虽然支持模板，但代码不可综合。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64C63F-A094-4B37-9C0F-569DAA617C65}"/>
              </a:ext>
            </a:extLst>
          </p:cNvPr>
          <p:cNvSpPr txBox="1"/>
          <p:nvPr/>
        </p:nvSpPr>
        <p:spPr>
          <a:xfrm>
            <a:off x="3167750" y="5145293"/>
            <a:ext cx="60340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0" dirty="0">
                <a:solidFill>
                  <a:srgbClr val="000000"/>
                </a:solidFill>
                <a:effectLst/>
                <a:latin typeface="CourierNewPS-BoldMT"/>
              </a:rPr>
              <a:t>class </a:t>
            </a: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CourierNewPS-BoldMT"/>
              </a:rPr>
              <a:t>MyModule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CourierNewPS-BoldMT"/>
              </a:rPr>
              <a:t>(flag: Boolean) extends Module {</a:t>
            </a:r>
            <a:br>
              <a:rPr lang="en-US" altLang="zh-CN" sz="1400" b="1" i="0" dirty="0">
                <a:solidFill>
                  <a:srgbClr val="000000"/>
                </a:solidFill>
                <a:effectLst/>
                <a:latin typeface="CourierNewPS-BoldMT"/>
              </a:rPr>
            </a:b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CourierNewPS-BoldMT"/>
              </a:rPr>
              <a:t>val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CourierNewPS-BoldMT"/>
              </a:rPr>
              <a:t> io = IO(new Bundle {</a:t>
            </a:r>
            <a:br>
              <a:rPr lang="en-US" altLang="zh-CN" sz="1400" b="1" i="0" dirty="0">
                <a:solidFill>
                  <a:srgbClr val="000000"/>
                </a:solidFill>
                <a:effectLst/>
                <a:latin typeface="CourierNewPS-BoldMT"/>
              </a:rPr>
            </a:br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CourierNewPS-BoldMT"/>
              </a:rPr>
              <a:t>val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CourierNewPS-BoldMT"/>
              </a:rPr>
              <a:t> a = </a:t>
            </a:r>
            <a:r>
              <a:rPr lang="en-US" altLang="zh-CN" sz="1400" b="1" i="0" dirty="0">
                <a:solidFill>
                  <a:srgbClr val="00B050"/>
                </a:solidFill>
                <a:effectLst/>
                <a:latin typeface="CourierNewPS-BoldMT"/>
              </a:rPr>
              <a:t>if (flag) Some(Output(</a:t>
            </a:r>
            <a:r>
              <a:rPr lang="en-US" altLang="zh-CN" sz="1400" b="1" i="0" dirty="0" err="1">
                <a:solidFill>
                  <a:srgbClr val="00B050"/>
                </a:solidFill>
                <a:effectLst/>
                <a:latin typeface="CourierNewPS-BoldMT"/>
              </a:rPr>
              <a:t>UInt</a:t>
            </a:r>
            <a:r>
              <a:rPr lang="en-US" altLang="zh-CN" sz="1400" b="1" i="0" dirty="0">
                <a:solidFill>
                  <a:srgbClr val="00B050"/>
                </a:solidFill>
                <a:effectLst/>
                <a:latin typeface="CourierNewPS-BoldMT"/>
              </a:rPr>
              <a:t>(2.W))) else None</a:t>
            </a:r>
            <a:br>
              <a:rPr lang="en-US" altLang="zh-CN" sz="1400" b="1" i="0" dirty="0">
                <a:solidFill>
                  <a:srgbClr val="00B050"/>
                </a:solidFill>
                <a:effectLst/>
                <a:latin typeface="CourierNewPS-BoldMT"/>
              </a:rPr>
            </a:br>
            <a:r>
              <a:rPr lang="en-US" altLang="zh-CN" sz="1400" b="1" i="0" dirty="0">
                <a:solidFill>
                  <a:srgbClr val="000000"/>
                </a:solidFill>
                <a:effectLst/>
                <a:latin typeface="CourierNewPS-BoldMT"/>
              </a:rPr>
              <a:t>})</a:t>
            </a:r>
            <a:br>
              <a:rPr lang="en-US" altLang="zh-CN" sz="1400" b="1" i="0" dirty="0">
                <a:solidFill>
                  <a:srgbClr val="000000"/>
                </a:solidFill>
                <a:effectLst/>
                <a:latin typeface="CourierNewPS-BoldMT"/>
              </a:rPr>
            </a:br>
            <a:r>
              <a:rPr lang="en-US" altLang="zh-CN" sz="1400" b="1" i="0" dirty="0">
                <a:solidFill>
                  <a:srgbClr val="00B050"/>
                </a:solidFill>
                <a:effectLst/>
                <a:latin typeface="CourierNewPS-BoldMT"/>
              </a:rPr>
              <a:t>if (flag) { </a:t>
            </a:r>
            <a:r>
              <a:rPr lang="en-US" altLang="zh-CN" sz="1400" b="1" i="0" dirty="0" err="1">
                <a:solidFill>
                  <a:srgbClr val="00B050"/>
                </a:solidFill>
                <a:effectLst/>
                <a:latin typeface="CourierNewPS-BoldMT"/>
              </a:rPr>
              <a:t>io.a.get</a:t>
            </a:r>
            <a:r>
              <a:rPr lang="en-US" altLang="zh-CN" sz="1400" b="1" i="0" dirty="0">
                <a:solidFill>
                  <a:srgbClr val="00B050"/>
                </a:solidFill>
                <a:effectLst/>
                <a:latin typeface="CourierNewPS-BoldMT"/>
              </a:rPr>
              <a:t> := 0.U }</a:t>
            </a:r>
            <a:br>
              <a:rPr lang="en-US" altLang="zh-CN" sz="1400" b="1" i="0" dirty="0">
                <a:solidFill>
                  <a:srgbClr val="00B050"/>
                </a:solidFill>
                <a:effectLst/>
                <a:latin typeface="CourierNewPS-BoldMT"/>
              </a:rPr>
            </a:br>
            <a:r>
              <a:rPr lang="en-US" altLang="zh-CN" sz="1400" b="1" i="0" dirty="0">
                <a:solidFill>
                  <a:srgbClr val="000000"/>
                </a:solidFill>
                <a:effectLst/>
                <a:latin typeface="CourierNewPS-BoldMT"/>
              </a:rPr>
              <a:t>}</a:t>
            </a:r>
            <a:r>
              <a:rPr lang="en-US" altLang="zh-CN" sz="1400" dirty="0"/>
              <a:t> 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3829EE-66C0-4485-838C-9631E984DF39}"/>
              </a:ext>
            </a:extLst>
          </p:cNvPr>
          <p:cNvSpPr txBox="1"/>
          <p:nvPr/>
        </p:nvSpPr>
        <p:spPr>
          <a:xfrm>
            <a:off x="533301" y="5191460"/>
            <a:ext cx="254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可通过参数声明生成可选端口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633077" y="125666"/>
            <a:ext cx="902811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连接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54E0DA-88EB-493C-A10A-EB3B1F7AD19B}"/>
              </a:ext>
            </a:extLst>
          </p:cNvPr>
          <p:cNvSpPr txBox="1"/>
          <p:nvPr/>
        </p:nvSpPr>
        <p:spPr>
          <a:xfrm>
            <a:off x="633077" y="1289407"/>
            <a:ext cx="732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Chisel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4f"/>
              </a:rPr>
              <a:t>使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5"/>
              </a:rPr>
              <a:t>用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9"/>
              </a:rPr>
              <a:t>离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f"/>
              </a:rPr>
              <a:t>开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b"/>
              </a:rPr>
              <a:t>字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b"/>
              </a:rPr>
              <a:t>段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6"/>
              </a:rPr>
              <a:t>的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4"/>
              </a:rPr>
              <a:t>名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9"/>
              </a:rPr>
              <a:t>称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8f"/>
              </a:rPr>
              <a:t>进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88"/>
              </a:rPr>
              <a:t>行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8f"/>
              </a:rPr>
              <a:t>连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3"/>
              </a:rPr>
              <a:t>接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30"/>
              </a:rPr>
              <a:t>。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9"/>
              </a:rPr>
              <a:t>如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7"/>
              </a:rPr>
              <a:t>果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f"/>
              </a:rPr>
              <a:t>缺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c"/>
              </a:rPr>
              <a:t>少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4"/>
              </a:rPr>
              <a:t>名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9"/>
              </a:rPr>
              <a:t>称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ff"/>
              </a:rPr>
              <a:t>，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2"/>
              </a:rPr>
              <a:t>则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88"/>
              </a:rPr>
              <a:t>表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9"/>
              </a:rPr>
              <a:t>示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7"/>
              </a:rPr>
              <a:t>未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8f"/>
              </a:rPr>
              <a:t>连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3"/>
              </a:rPr>
              <a:t>接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30"/>
              </a:rPr>
              <a:t>。</a:t>
            </a:r>
            <a:r>
              <a:rPr lang="zh-CN" altLang="en-US" dirty="0"/>
              <a:t>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9E633A-57C0-4126-92DF-940F9193F824}"/>
              </a:ext>
            </a:extLst>
          </p:cNvPr>
          <p:cNvSpPr txBox="1"/>
          <p:nvPr/>
        </p:nvSpPr>
        <p:spPr>
          <a:xfrm>
            <a:off x="633077" y="88705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2"/>
              </a:rPr>
              <a:t>整体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8f"/>
              </a:rPr>
              <a:t>连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3"/>
              </a:rPr>
              <a:t>接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8f"/>
              </a:rPr>
              <a:t>运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b"/>
              </a:rPr>
              <a:t>算符 </a:t>
            </a:r>
            <a:r>
              <a:rPr lang="en-US" altLang="zh-CN" sz="1800" b="0" i="1" dirty="0">
                <a:solidFill>
                  <a:srgbClr val="0070C0"/>
                </a:solidFill>
                <a:effectLst/>
                <a:latin typeface="NimbusRomNo9L-ReguItal"/>
              </a:rPr>
              <a:t>&lt;&gt;</a:t>
            </a:r>
            <a:r>
              <a:rPr lang="zh-CN" altLang="en-US" dirty="0"/>
              <a:t>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648B4B0-B084-4E55-98C4-1C6164DEAEDC}"/>
              </a:ext>
            </a:extLst>
          </p:cNvPr>
          <p:cNvSpPr txBox="1"/>
          <p:nvPr/>
        </p:nvSpPr>
        <p:spPr>
          <a:xfrm>
            <a:off x="633077" y="16168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2"/>
              </a:rPr>
              <a:t>整体连接符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gbsnu62"/>
              </a:rPr>
              <a:t>&lt;&gt;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2"/>
              </a:rPr>
              <a:t>会将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gbsnu62"/>
              </a:rPr>
              <a:t>Output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2"/>
              </a:rPr>
              <a:t>同名称的端口自动连接起来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2F1F11-5E94-412A-951A-1152899511B0}"/>
              </a:ext>
            </a:extLst>
          </p:cNvPr>
          <p:cNvSpPr txBox="1"/>
          <p:nvPr/>
        </p:nvSpPr>
        <p:spPr>
          <a:xfrm>
            <a:off x="842547" y="2591061"/>
            <a:ext cx="50328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AXI4 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AXIBundle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Decoupled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AXI4BundleA())</a:t>
            </a:r>
          </a:p>
          <a:p>
            <a:r>
              <a:rPr lang="en-US" altLang="zh-CN" sz="1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4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r = 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Flipped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Decoupled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AXI4BundleR))</a:t>
            </a:r>
          </a:p>
          <a:p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 aw = </a:t>
            </a: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</a:rPr>
              <a:t>Decoupled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 AXI4BundleA())</a:t>
            </a:r>
            <a:endParaRPr lang="en-US" altLang="zh-CN" sz="1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w = 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Decoupled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AXI4BundleW())</a:t>
            </a:r>
          </a:p>
          <a:p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Flipped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Decoupled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AXI4BundleB()))</a:t>
            </a:r>
          </a:p>
          <a:p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F7780FB-8588-49AC-8835-5F78099608A5}"/>
              </a:ext>
            </a:extLst>
          </p:cNvPr>
          <p:cNvSpPr/>
          <p:nvPr/>
        </p:nvSpPr>
        <p:spPr>
          <a:xfrm>
            <a:off x="9825106" y="2694691"/>
            <a:ext cx="1039705" cy="124625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ffectLst>
            <a:outerShdw blurRad="508000" dist="190500" dir="5400000" algn="ctr" rotWithShape="0">
              <a:schemeClr val="bg2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Slave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6ED349E-1263-408F-88C1-65843C99160A}"/>
              </a:ext>
            </a:extLst>
          </p:cNvPr>
          <p:cNvSpPr/>
          <p:nvPr/>
        </p:nvSpPr>
        <p:spPr>
          <a:xfrm>
            <a:off x="7227138" y="2673043"/>
            <a:ext cx="1039705" cy="128954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ffectLst>
            <a:outerShdw blurRad="508000" dist="190500" dir="5400000" algn="ctr" rotWithShape="0">
              <a:schemeClr val="bg2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Master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84ECED6E-D946-4AE0-ADF6-E087EB672C10}"/>
              </a:ext>
            </a:extLst>
          </p:cNvPr>
          <p:cNvSpPr/>
          <p:nvPr/>
        </p:nvSpPr>
        <p:spPr>
          <a:xfrm>
            <a:off x="8459357" y="2745097"/>
            <a:ext cx="1191236" cy="155107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508000" dist="190500" dir="5400000" algn="ctr" rotWithShape="0">
              <a:schemeClr val="bg2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E4FEE4B-20AE-4AC6-A8EE-06F1094C644F}"/>
              </a:ext>
            </a:extLst>
          </p:cNvPr>
          <p:cNvSpPr txBox="1"/>
          <p:nvPr/>
        </p:nvSpPr>
        <p:spPr>
          <a:xfrm>
            <a:off x="8883293" y="249663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tx2"/>
                </a:solidFill>
              </a:rPr>
              <a:t>ar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A6EF1B24-8D08-4BBE-9341-55DA52DD28A5}"/>
              </a:ext>
            </a:extLst>
          </p:cNvPr>
          <p:cNvSpPr/>
          <p:nvPr/>
        </p:nvSpPr>
        <p:spPr>
          <a:xfrm rot="10800000">
            <a:off x="8459357" y="2995393"/>
            <a:ext cx="1191236" cy="155107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508000" dist="190500" dir="5400000" algn="ctr" rotWithShape="0">
              <a:schemeClr val="bg2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DF8EB7E-E932-4016-B9E7-7C69E55A4757}"/>
              </a:ext>
            </a:extLst>
          </p:cNvPr>
          <p:cNvSpPr txBox="1"/>
          <p:nvPr/>
        </p:nvSpPr>
        <p:spPr>
          <a:xfrm>
            <a:off x="8932986" y="276517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r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3D1F5646-26E6-4003-A232-B81D461AD916}"/>
              </a:ext>
            </a:extLst>
          </p:cNvPr>
          <p:cNvSpPr/>
          <p:nvPr/>
        </p:nvSpPr>
        <p:spPr>
          <a:xfrm>
            <a:off x="8459357" y="3270189"/>
            <a:ext cx="1191236" cy="155107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508000" dist="190500" dir="5400000" algn="ctr" rotWithShape="0">
              <a:schemeClr val="bg2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1FF967E-AEFB-4DBF-B2EF-34593CBC250B}"/>
              </a:ext>
            </a:extLst>
          </p:cNvPr>
          <p:cNvSpPr txBox="1"/>
          <p:nvPr/>
        </p:nvSpPr>
        <p:spPr>
          <a:xfrm>
            <a:off x="8848027" y="304001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aw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9ECF0079-25F1-4EB3-92C4-01756DFD3539}"/>
              </a:ext>
            </a:extLst>
          </p:cNvPr>
          <p:cNvSpPr/>
          <p:nvPr/>
        </p:nvSpPr>
        <p:spPr>
          <a:xfrm>
            <a:off x="8459357" y="3525848"/>
            <a:ext cx="1191236" cy="155107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508000" dist="190500" dir="5400000" algn="ctr" rotWithShape="0">
              <a:schemeClr val="bg2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8C6E2D-F73C-4D32-92AE-5EFE1DD5FE73}"/>
              </a:ext>
            </a:extLst>
          </p:cNvPr>
          <p:cNvSpPr txBox="1"/>
          <p:nvPr/>
        </p:nvSpPr>
        <p:spPr>
          <a:xfrm>
            <a:off x="8894015" y="329562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w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8872EED1-D04B-469F-BEA2-35AEFD98E330}"/>
              </a:ext>
            </a:extLst>
          </p:cNvPr>
          <p:cNvSpPr/>
          <p:nvPr/>
        </p:nvSpPr>
        <p:spPr>
          <a:xfrm rot="10800000">
            <a:off x="8459358" y="3755382"/>
            <a:ext cx="1191236" cy="155107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508000" dist="190500" dir="5400000" algn="ctr" rotWithShape="0">
              <a:schemeClr val="bg2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CE47940-C6BA-4916-AE86-262E4F73BDFC}"/>
              </a:ext>
            </a:extLst>
          </p:cNvPr>
          <p:cNvSpPr txBox="1"/>
          <p:nvPr/>
        </p:nvSpPr>
        <p:spPr>
          <a:xfrm>
            <a:off x="8901426" y="35606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F00278-2150-4AD7-8007-FBB683BC2B6E}"/>
              </a:ext>
            </a:extLst>
          </p:cNvPr>
          <p:cNvSpPr txBox="1"/>
          <p:nvPr/>
        </p:nvSpPr>
        <p:spPr>
          <a:xfrm>
            <a:off x="862822" y="4257850"/>
            <a:ext cx="31537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Master 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io = IO(new </a:t>
            </a:r>
            <a:r>
              <a:rPr lang="en-US" altLang="zh-C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out = new AXI4()</a:t>
            </a:r>
          </a:p>
          <a:p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……</a:t>
            </a:r>
            <a:endParaRPr lang="en-US" altLang="zh-CN" sz="1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46AE10-26AF-4BA0-B840-49BA90271AF8}"/>
              </a:ext>
            </a:extLst>
          </p:cNvPr>
          <p:cNvSpPr txBox="1"/>
          <p:nvPr/>
        </p:nvSpPr>
        <p:spPr>
          <a:xfrm>
            <a:off x="862822" y="5541109"/>
            <a:ext cx="34063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class 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Slave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 extends 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io = </a:t>
            </a:r>
            <a:r>
              <a:rPr lang="en-US" altLang="zh-CN" sz="1400" dirty="0">
                <a:solidFill>
                  <a:schemeClr val="accent3"/>
                </a:solidFill>
                <a:latin typeface="Consolas" panose="020B0609020204030204" pitchFamily="49" charset="0"/>
              </a:rPr>
              <a:t>IO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(new Bundle(){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in = Flipped(new AXI4())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……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6D081F4-5324-49D4-B053-7D2A72A5F8A7}"/>
              </a:ext>
            </a:extLst>
          </p:cNvPr>
          <p:cNvSpPr txBox="1"/>
          <p:nvPr/>
        </p:nvSpPr>
        <p:spPr>
          <a:xfrm>
            <a:off x="7227138" y="4473294"/>
            <a:ext cx="40205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master = Module(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Master())</a:t>
            </a:r>
          </a:p>
          <a:p>
            <a:r>
              <a:rPr lang="en-US" altLang="zh-CN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slave = M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odule(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Slave())</a:t>
            </a:r>
          </a:p>
          <a:p>
            <a:endParaRPr lang="en-US" altLang="zh-CN" sz="1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master.io.out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&lt;&gt;</a:t>
            </a:r>
            <a:r>
              <a:rPr lang="en-US" altLang="zh-CN" sz="1400" dirty="0">
                <a:solidFill>
                  <a:schemeClr val="tx2"/>
                </a:solidFill>
                <a:latin typeface="Consolas" panose="020B0609020204030204" pitchFamily="49" charset="0"/>
              </a:rPr>
              <a:t> slave.io.in</a:t>
            </a:r>
            <a:endParaRPr lang="en-US" altLang="zh-CN" sz="1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7D2B212-5D8D-4A62-90DD-146F8A39B6EC}"/>
              </a:ext>
            </a:extLst>
          </p:cNvPr>
          <p:cNvSpPr txBox="1"/>
          <p:nvPr/>
        </p:nvSpPr>
        <p:spPr>
          <a:xfrm>
            <a:off x="643262" y="2027166"/>
            <a:ext cx="8912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大部分模块之间通过总线连接，比如完整的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AXI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总线有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多种信号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1081D24-A797-481A-9FE2-7A03801F12BF}"/>
              </a:ext>
            </a:extLst>
          </p:cNvPr>
          <p:cNvSpPr/>
          <p:nvPr/>
        </p:nvSpPr>
        <p:spPr>
          <a:xfrm>
            <a:off x="4293694" y="5931712"/>
            <a:ext cx="781235" cy="3551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01AB9A-23BA-4025-914C-F57CD42A3448}"/>
              </a:ext>
            </a:extLst>
          </p:cNvPr>
          <p:cNvSpPr txBox="1"/>
          <p:nvPr/>
        </p:nvSpPr>
        <p:spPr>
          <a:xfrm>
            <a:off x="5099491" y="5902947"/>
            <a:ext cx="3350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bsnu76"/>
              </a:rPr>
              <a:t>Flipped</a:t>
            </a:r>
            <a:r>
              <a:rPr lang="zh-CN" altLang="en-US" dirty="0">
                <a:solidFill>
                  <a:srgbClr val="000000"/>
                </a:solidFill>
                <a:latin typeface="gbsnu76"/>
              </a:rPr>
              <a:t>方法反转端口方向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48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3077" y="125666"/>
            <a:ext cx="3728906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函数式编程</a:t>
            </a: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&amp;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面向对象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78B1BA-92ED-407A-9EA8-3AF6C2F66944}"/>
              </a:ext>
            </a:extLst>
          </p:cNvPr>
          <p:cNvSpPr txBox="1"/>
          <p:nvPr/>
        </p:nvSpPr>
        <p:spPr>
          <a:xfrm>
            <a:off x="934914" y="889986"/>
            <a:ext cx="8253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Scala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5"/>
              </a:rPr>
              <a:t>支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3"/>
              </a:rPr>
              <a:t>持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1"/>
              </a:rPr>
              <a:t>函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5"/>
              </a:rPr>
              <a:t>数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f"/>
              </a:rPr>
              <a:t>式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f"/>
              </a:rPr>
              <a:t>编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a"/>
              </a:rPr>
              <a:t>程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ff"/>
              </a:rPr>
              <a:t>，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2"/>
              </a:rPr>
              <a:t>所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4e"/>
              </a:rPr>
              <a:t>以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Chisel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4e"/>
              </a:rPr>
              <a:t>也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5"/>
              </a:rPr>
              <a:t>支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3"/>
              </a:rPr>
              <a:t>持</a:t>
            </a:r>
            <a:r>
              <a:rPr lang="zh-CN" altLang="en-US" dirty="0">
                <a:solidFill>
                  <a:srgbClr val="000000"/>
                </a:solidFill>
                <a:latin typeface="gbsnu30"/>
              </a:rPr>
              <a:t>，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2"/>
              </a:rPr>
              <a:t>我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4e"/>
              </a:rPr>
              <a:t>们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3"/>
              </a:rPr>
              <a:t>可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4e"/>
              </a:rPr>
              <a:t>以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4f"/>
              </a:rPr>
              <a:t>使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5"/>
              </a:rPr>
              <a:t>用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1"/>
              </a:rPr>
              <a:t>函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5"/>
              </a:rPr>
              <a:t>数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3"/>
              </a:rPr>
              <a:t>去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88"/>
              </a:rPr>
              <a:t>表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9"/>
              </a:rPr>
              <a:t>示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78"/>
              </a:rPr>
              <a:t>硬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4e"/>
              </a:rPr>
              <a:t>件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ff"/>
              </a:rPr>
              <a:t>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6814DA-4419-4AD9-93EE-69A007DCDD08}"/>
              </a:ext>
            </a:extLst>
          </p:cNvPr>
          <p:cNvSpPr txBox="1"/>
          <p:nvPr/>
        </p:nvSpPr>
        <p:spPr>
          <a:xfrm>
            <a:off x="1405429" y="1259318"/>
            <a:ext cx="39389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sz="1800" b="0" i="0" dirty="0">
                <a:solidFill>
                  <a:srgbClr val="0000FF"/>
                </a:solidFill>
                <a:effectLst/>
                <a:latin typeface="txtt"/>
              </a:rPr>
              <a:t>def </a:t>
            </a:r>
            <a:r>
              <a:rPr lang="es-ES" altLang="zh-CN" sz="1800" b="0" i="0" dirty="0">
                <a:solidFill>
                  <a:srgbClr val="FF0000"/>
                </a:solidFill>
                <a:effectLst/>
                <a:latin typeface="txtt"/>
              </a:rPr>
              <a:t>adder </a:t>
            </a:r>
            <a:r>
              <a:rPr lang="es-ES" altLang="zh-CN" sz="1800" b="0" i="0" dirty="0">
                <a:solidFill>
                  <a:srgbClr val="000000"/>
                </a:solidFill>
                <a:effectLst/>
                <a:latin typeface="txtt"/>
              </a:rPr>
              <a:t>(x: UInt , y: UInt) = {</a:t>
            </a:r>
            <a:br>
              <a:rPr lang="es-ES" altLang="zh-CN" sz="1800" b="0" i="0" dirty="0">
                <a:solidFill>
                  <a:srgbClr val="000000"/>
                </a:solidFill>
                <a:effectLst/>
                <a:latin typeface="txtt"/>
              </a:rPr>
            </a:br>
            <a:r>
              <a:rPr lang="es-ES" altLang="zh-CN" dirty="0">
                <a:solidFill>
                  <a:srgbClr val="000000"/>
                </a:solidFill>
                <a:latin typeface="txtt"/>
              </a:rPr>
              <a:t>  </a:t>
            </a:r>
            <a:r>
              <a:rPr lang="es-ES" altLang="zh-CN" sz="1800" b="0" i="0" dirty="0">
                <a:solidFill>
                  <a:srgbClr val="000000"/>
                </a:solidFill>
                <a:effectLst/>
                <a:latin typeface="txtt"/>
              </a:rPr>
              <a:t>x + y</a:t>
            </a:r>
            <a:br>
              <a:rPr lang="es-ES" altLang="zh-CN" sz="1800" b="0" i="0" dirty="0">
                <a:solidFill>
                  <a:srgbClr val="000000"/>
                </a:solidFill>
                <a:effectLst/>
                <a:latin typeface="txtt"/>
              </a:rPr>
            </a:br>
            <a:r>
              <a:rPr lang="es-ES" altLang="zh-CN" sz="1800" b="0" i="0" dirty="0">
                <a:solidFill>
                  <a:srgbClr val="000000"/>
                </a:solidFill>
                <a:effectLst/>
                <a:latin typeface="txtt"/>
              </a:rPr>
              <a:t>}</a:t>
            </a:r>
            <a:r>
              <a:rPr lang="es-ES" altLang="zh-CN" dirty="0"/>
              <a:t> </a:t>
            </a:r>
          </a:p>
          <a:p>
            <a:r>
              <a:rPr lang="es-ES" altLang="zh-CN" dirty="0"/>
              <a:t>// </a:t>
            </a:r>
            <a:r>
              <a:rPr lang="zh-CN" altLang="en-US" dirty="0"/>
              <a:t>通过调用函数来创造一个加法器</a:t>
            </a:r>
            <a:br>
              <a:rPr lang="es-ES" altLang="zh-CN" dirty="0"/>
            </a:br>
            <a:r>
              <a:rPr lang="en-US" altLang="zh-CN" dirty="0" err="1">
                <a:solidFill>
                  <a:srgbClr val="0000FF"/>
                </a:solidFill>
                <a:latin typeface="txtt"/>
              </a:rPr>
              <a:t>io.out</a:t>
            </a:r>
            <a:r>
              <a:rPr lang="en-US" altLang="zh-CN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xtt"/>
              </a:rPr>
              <a:t>: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xtt"/>
              </a:rPr>
              <a:t>= adder(a, b)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B1FC58-2558-49D8-96DD-BE63CD42599C}"/>
              </a:ext>
            </a:extLst>
          </p:cNvPr>
          <p:cNvSpPr txBox="1"/>
          <p:nvPr/>
        </p:nvSpPr>
        <p:spPr>
          <a:xfrm>
            <a:off x="934914" y="2921312"/>
            <a:ext cx="579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面向对象</a:t>
            </a:r>
            <a:r>
              <a:rPr lang="en-US" altLang="zh-CN" dirty="0"/>
              <a:t>——</a:t>
            </a:r>
            <a:r>
              <a:rPr lang="zh-CN" altLang="en-US" dirty="0"/>
              <a:t>继承：重用父类的特性，减少冗余代码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01920F-B0DA-4865-BCA5-BD6536E6C649}"/>
              </a:ext>
            </a:extLst>
          </p:cNvPr>
          <p:cNvSpPr txBox="1"/>
          <p:nvPr/>
        </p:nvSpPr>
        <p:spPr>
          <a:xfrm>
            <a:off x="1405429" y="3297497"/>
            <a:ext cx="62010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FF"/>
                </a:solidFill>
                <a:effectLst/>
                <a:latin typeface="txtt"/>
              </a:rPr>
              <a:t>class </a:t>
            </a:r>
            <a:r>
              <a:rPr lang="en-US" altLang="zh-CN" sz="1800" b="0" i="0" dirty="0" err="1">
                <a:solidFill>
                  <a:srgbClr val="FF0000"/>
                </a:solidFill>
                <a:effectLst/>
                <a:latin typeface="txtt"/>
              </a:rPr>
              <a:t>SlaveModule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xtt"/>
              </a:rPr>
              <a:t>(…) </a:t>
            </a:r>
            <a:r>
              <a:rPr lang="en-US" altLang="zh-CN" sz="1800" b="0" i="0" dirty="0">
                <a:solidFill>
                  <a:srgbClr val="0000FF"/>
                </a:solidFill>
                <a:effectLst/>
                <a:latin typeface="txtt"/>
              </a:rPr>
              <a:t>extends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xtt"/>
              </a:rPr>
              <a:t>Module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xtt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txtt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xtt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txtt"/>
              </a:rPr>
              <a:t> io = IO(new Bundle(){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txtt"/>
              </a:rPr>
              <a:t>   …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xtt"/>
              </a:rPr>
              <a:t>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txtt"/>
              </a:rPr>
              <a:t>   …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xtt"/>
              </a:rPr>
              <a:t>}</a:t>
            </a:r>
            <a:r>
              <a:rPr lang="en-US" altLang="zh-CN" dirty="0"/>
              <a:t> </a:t>
            </a:r>
          </a:p>
          <a:p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latin typeface="txtt"/>
              </a:rPr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RAMSlave</a:t>
            </a:r>
            <a:r>
              <a:rPr lang="en-US" altLang="zh-CN" dirty="0"/>
              <a:t>(…) </a:t>
            </a:r>
            <a:r>
              <a:rPr lang="en-US" altLang="zh-CN" dirty="0">
                <a:solidFill>
                  <a:srgbClr val="0000FF"/>
                </a:solidFill>
                <a:latin typeface="txtt"/>
              </a:rPr>
              <a:t>extends</a:t>
            </a:r>
            <a:r>
              <a:rPr lang="en-US" altLang="zh-CN" dirty="0"/>
              <a:t> </a:t>
            </a:r>
            <a:r>
              <a:rPr lang="en-US" altLang="zh-CN" sz="1800" b="0" i="0" dirty="0" err="1">
                <a:solidFill>
                  <a:srgbClr val="FF0000"/>
                </a:solidFill>
                <a:effectLst/>
                <a:latin typeface="txtt"/>
              </a:rPr>
              <a:t>SlaveModule</a:t>
            </a:r>
            <a:r>
              <a:rPr lang="en-US" altLang="zh-CN" dirty="0"/>
              <a:t> (…)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txtt"/>
              </a:rPr>
              <a:t> </a:t>
            </a:r>
            <a:r>
              <a:rPr lang="en-US" altLang="zh-CN" sz="1800" b="0" i="0" dirty="0">
                <a:effectLst/>
                <a:latin typeface="txtt"/>
              </a:rPr>
              <a:t>{…}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A08174-4238-4A5D-90AC-1CB14E034FD4}"/>
              </a:ext>
            </a:extLst>
          </p:cNvPr>
          <p:cNvSpPr txBox="1"/>
          <p:nvPr/>
        </p:nvSpPr>
        <p:spPr>
          <a:xfrm>
            <a:off x="934914" y="5772965"/>
            <a:ext cx="6921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面向对象</a:t>
            </a:r>
            <a:r>
              <a:rPr lang="en-US" altLang="zh-CN" dirty="0"/>
              <a:t>——</a:t>
            </a:r>
            <a:r>
              <a:rPr lang="zh-CN" altLang="en-US" dirty="0"/>
              <a:t>重载：可重新定义一些行为，提高代码的可读性：</a:t>
            </a:r>
            <a:endParaRPr lang="en-US" altLang="zh-CN" dirty="0"/>
          </a:p>
          <a:p>
            <a:r>
              <a:rPr lang="en-US" altLang="zh-CN" dirty="0"/>
              <a:t>-  </a:t>
            </a:r>
            <a:r>
              <a:rPr lang="zh-CN" altLang="en-US" dirty="0"/>
              <a:t>可重载操作符方法，简化代码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12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28" name="矩形 127"/>
          <p:cNvSpPr/>
          <p:nvPr/>
        </p:nvSpPr>
        <p:spPr>
          <a:xfrm>
            <a:off x="633077" y="125666"/>
            <a:ext cx="314868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BlackBox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（黑盒）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544009" y="310334"/>
            <a:ext cx="2456178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PROCESS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2A0398B-FC78-4F9E-AECA-2C52E867DA79}"/>
              </a:ext>
            </a:extLst>
          </p:cNvPr>
          <p:cNvSpPr txBox="1"/>
          <p:nvPr/>
        </p:nvSpPr>
        <p:spPr>
          <a:xfrm>
            <a:off x="844207" y="1164110"/>
            <a:ext cx="9020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dirty="0"/>
              <a:t>当我们有一个</a:t>
            </a:r>
            <a:r>
              <a:rPr lang="en-US" altLang="zh-CN" sz="2400" dirty="0"/>
              <a:t>Verilog</a:t>
            </a:r>
            <a:r>
              <a:rPr lang="zh-CN" altLang="en-US" sz="2400" dirty="0"/>
              <a:t>写的</a:t>
            </a:r>
            <a:r>
              <a:rPr lang="en-US" altLang="zh-CN" sz="2400" dirty="0"/>
              <a:t>IP</a:t>
            </a:r>
            <a:r>
              <a:rPr lang="zh-CN" altLang="en-US" sz="2400" dirty="0"/>
              <a:t>核需要引入到</a:t>
            </a:r>
            <a:r>
              <a:rPr lang="en-US" altLang="zh-CN" sz="2400" dirty="0"/>
              <a:t>chisel</a:t>
            </a:r>
            <a:r>
              <a:rPr lang="zh-CN" altLang="en-US" sz="2400" dirty="0"/>
              <a:t>设计中时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一些</a:t>
            </a:r>
            <a:r>
              <a:rPr lang="en-US" altLang="zh-CN" sz="2400" dirty="0"/>
              <a:t>chisel</a:t>
            </a:r>
            <a:r>
              <a:rPr lang="zh-CN" altLang="en-US" sz="2400" dirty="0"/>
              <a:t>无法表达的语义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A4FE08-3C9E-4196-A97F-0C74E05AA0C6}"/>
              </a:ext>
            </a:extLst>
          </p:cNvPr>
          <p:cNvSpPr txBox="1"/>
          <p:nvPr/>
        </p:nvSpPr>
        <p:spPr>
          <a:xfrm>
            <a:off x="844207" y="2207449"/>
            <a:ext cx="2234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构建 </a:t>
            </a:r>
            <a:r>
              <a:rPr lang="en-US" altLang="zh-CN" sz="2000" b="1" dirty="0" err="1">
                <a:solidFill>
                  <a:srgbClr val="0070C0"/>
                </a:solidFill>
              </a:rPr>
              <a:t>BlackBox</a:t>
            </a:r>
            <a:r>
              <a:rPr lang="zh-CN" altLang="en-US" sz="2000" b="1" dirty="0">
                <a:solidFill>
                  <a:srgbClr val="0070C0"/>
                </a:solidFill>
              </a:rPr>
              <a:t>模块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7C5C0FD-13A6-42DE-9D2A-427DEE6F6240}"/>
              </a:ext>
            </a:extLst>
          </p:cNvPr>
          <p:cNvSpPr txBox="1"/>
          <p:nvPr/>
        </p:nvSpPr>
        <p:spPr>
          <a:xfrm>
            <a:off x="1049825" y="3481919"/>
            <a:ext cx="4614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xtt"/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  <a:latin typeface="txtt"/>
              </a:rPr>
              <a:t>dut</a:t>
            </a:r>
            <a:r>
              <a:rPr lang="en-US" altLang="zh-CN" dirty="0">
                <a:solidFill>
                  <a:srgbClr val="0000FF"/>
                </a:solidFill>
                <a:latin typeface="txtt"/>
              </a:rPr>
              <a:t> extends </a:t>
            </a:r>
            <a:r>
              <a:rPr lang="en-US" altLang="zh-CN" dirty="0" err="1">
                <a:solidFill>
                  <a:srgbClr val="FF0000"/>
                </a:solidFill>
                <a:latin typeface="txtt"/>
              </a:rPr>
              <a:t>BlackBox</a:t>
            </a:r>
            <a:r>
              <a:rPr lang="en-US" altLang="zh-CN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dirty="0">
                <a:latin typeface="txtt"/>
              </a:rPr>
              <a:t>{</a:t>
            </a:r>
          </a:p>
          <a:p>
            <a:r>
              <a:rPr lang="en-US" altLang="zh-CN" dirty="0">
                <a:latin typeface="txtt"/>
              </a:rPr>
              <a:t>  </a:t>
            </a:r>
            <a:r>
              <a:rPr lang="en-US" altLang="zh-CN" dirty="0" err="1">
                <a:latin typeface="txtt"/>
              </a:rPr>
              <a:t>val</a:t>
            </a:r>
            <a:r>
              <a:rPr lang="en-US" altLang="zh-CN" dirty="0">
                <a:latin typeface="txtt"/>
              </a:rPr>
              <a:t> io = IO(new</a:t>
            </a:r>
            <a:r>
              <a:rPr lang="zh-CN" altLang="en-US" dirty="0">
                <a:latin typeface="txtt"/>
              </a:rPr>
              <a:t> </a:t>
            </a:r>
            <a:r>
              <a:rPr lang="en-US" altLang="zh-CN" dirty="0">
                <a:latin typeface="txtt"/>
              </a:rPr>
              <a:t>Bundle(){</a:t>
            </a:r>
          </a:p>
          <a:p>
            <a:r>
              <a:rPr lang="en-US" altLang="zh-CN" dirty="0">
                <a:latin typeface="txtt"/>
              </a:rPr>
              <a:t>      ……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xtt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xtt"/>
              </a:rPr>
              <a:t> 定义与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xtt"/>
              </a:rPr>
              <a:t>Verilog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xtt"/>
              </a:rPr>
              <a:t>相同的输入输出接口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txtt"/>
            </a:endParaRPr>
          </a:p>
          <a:p>
            <a:r>
              <a:rPr lang="en-US" altLang="zh-CN" dirty="0">
                <a:latin typeface="txtt"/>
              </a:rPr>
              <a:t>  })</a:t>
            </a:r>
          </a:p>
          <a:p>
            <a:r>
              <a:rPr lang="en-US" altLang="zh-CN" dirty="0">
                <a:latin typeface="txtt"/>
              </a:rPr>
              <a:t>}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B78BF87-C89A-4D44-A385-4A7792BF28C7}"/>
              </a:ext>
            </a:extLst>
          </p:cNvPr>
          <p:cNvSpPr txBox="1"/>
          <p:nvPr/>
        </p:nvSpPr>
        <p:spPr>
          <a:xfrm>
            <a:off x="904819" y="2721526"/>
            <a:ext cx="1019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dirty="0"/>
              <a:t>初始化一个类扩展自</a:t>
            </a:r>
            <a:r>
              <a:rPr lang="en-US" altLang="zh-CN" sz="2400" dirty="0" err="1"/>
              <a:t>BlackBox</a:t>
            </a:r>
            <a:r>
              <a:rPr lang="zh-CN" altLang="en-US" sz="2400" dirty="0"/>
              <a:t>类型，并复现出与</a:t>
            </a:r>
            <a:r>
              <a:rPr lang="en-US" altLang="zh-CN" sz="2400" dirty="0"/>
              <a:t>Verilog</a:t>
            </a:r>
            <a:r>
              <a:rPr lang="zh-CN" altLang="en-US" sz="2400" dirty="0"/>
              <a:t>的</a:t>
            </a:r>
            <a:r>
              <a:rPr lang="en-US" altLang="zh-CN" sz="2400" dirty="0"/>
              <a:t>IP</a:t>
            </a:r>
            <a:r>
              <a:rPr lang="zh-CN" altLang="en-US" sz="2400" dirty="0"/>
              <a:t>相同的接口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4E5413-FFB0-4A24-BBE8-1CBAD13AE6F8}"/>
              </a:ext>
            </a:extLst>
          </p:cNvPr>
          <p:cNvSpPr txBox="1"/>
          <p:nvPr/>
        </p:nvSpPr>
        <p:spPr>
          <a:xfrm>
            <a:off x="1049825" y="5324558"/>
            <a:ext cx="974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chisel3.util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包内含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BlackBox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相关的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trait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，支持复制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Verilog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文件和在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chisel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代码中内嵌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Verilog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5666"/>
            <a:ext cx="420307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 &amp; </a:t>
            </a:r>
            <a:r>
              <a:rPr lang="en-US" altLang="zh-CN" sz="2800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firrtl</a:t>
            </a: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&amp; Verilog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8A63C4-C17F-4EFB-8CAC-6BC3EECC2F8F}"/>
              </a:ext>
            </a:extLst>
          </p:cNvPr>
          <p:cNvSpPr txBox="1"/>
          <p:nvPr/>
        </p:nvSpPr>
        <p:spPr>
          <a:xfrm>
            <a:off x="8202485" y="1115960"/>
            <a:ext cx="3876496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Consolas" panose="020B0609020204030204" pitchFamily="49" charset="0"/>
              </a:rPr>
              <a:t>module Dut(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input         clock,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input         reset,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input  [63:0] io_dut_addr,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output [63:0] io_dut_rdata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wire  rom_clk; // @[BlackBox.scala 21:19]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wire  rom_reset; // @[BlackBox.scala 21:19]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wire [63:0] rom_addr; // @[BlackBox.scala 21:19]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wire [63:0] rom_rdata; // @[BlackBox.scala 21:19]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Rom rom ( // @[BlackBox.scala 21:19]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.clk(rom_clk),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.reset(rom_reset),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.addr(rom_addr),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.rdata(rom_rdata)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);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assign io_dut_rdata = rom_rdata; // @[BlackBox.scala 25:16]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assign rom_clk = clock; // @[BlackBox.scala 22:14]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assign rom_reset = reset; // @[BlackBox.scala 23:16]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assign rom_addr = io_dut_addr; // @[BlackBox.scala 24:15]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endmodule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28AA20C-1F39-44F9-B4A8-DB4AE261F7AF}"/>
              </a:ext>
            </a:extLst>
          </p:cNvPr>
          <p:cNvSpPr txBox="1"/>
          <p:nvPr/>
        </p:nvSpPr>
        <p:spPr>
          <a:xfrm>
            <a:off x="113019" y="1128371"/>
            <a:ext cx="3960184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class Rom(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data_width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: Int) extends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BlackBox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io = IO(new Bundle {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clk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= Input(Clock())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reset = Input(Bool())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= Input(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data_width.W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rdata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= Output(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data_width.W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))  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})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50" b="0" dirty="0">
                <a:effectLst/>
                <a:latin typeface="Consolas" panose="020B0609020204030204" pitchFamily="49" charset="0"/>
              </a:rPr>
            </a:br>
            <a:r>
              <a:rPr lang="en-US" altLang="zh-CN" sz="1050" b="0" dirty="0">
                <a:effectLst/>
                <a:latin typeface="Consolas" panose="020B0609020204030204" pitchFamily="49" charset="0"/>
              </a:rPr>
              <a:t>class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Dut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data_width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: Int) extends Module {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io = IO(new Bundle {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dut_addr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= Input(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data_width.W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dut_rdata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= Output(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data_width.W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))  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})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rom = Module(new Rom(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data_width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rom.io.clk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:= clock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rom.io.reset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:= reset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rom.io.addr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:=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io.dut_addr</a:t>
            </a:r>
            <a:endParaRPr lang="en-US" altLang="zh-CN" sz="105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io.dut_rdata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:=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rom.io.rdata</a:t>
            </a:r>
            <a:endParaRPr lang="en-US" altLang="zh-CN" sz="105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05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object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DutTest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 extends App {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  chisel3.Driver.execute(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, () =&gt; new </a:t>
            </a:r>
            <a:r>
              <a:rPr lang="en-US" altLang="zh-CN" sz="1050" b="0" dirty="0" err="1">
                <a:effectLst/>
                <a:latin typeface="Consolas" panose="020B0609020204030204" pitchFamily="49" charset="0"/>
              </a:rPr>
              <a:t>Dut</a:t>
            </a:r>
            <a:r>
              <a:rPr lang="en-US" altLang="zh-CN" sz="1050" b="0" dirty="0">
                <a:effectLst/>
                <a:latin typeface="Consolas" panose="020B0609020204030204" pitchFamily="49" charset="0"/>
              </a:rPr>
              <a:t>(64))</a:t>
            </a:r>
          </a:p>
          <a:p>
            <a:r>
              <a:rPr lang="en-US" altLang="zh-CN" sz="105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EB60AC9-6C6C-41BF-A0C4-4BB16119C188}"/>
              </a:ext>
            </a:extLst>
          </p:cNvPr>
          <p:cNvSpPr txBox="1"/>
          <p:nvPr/>
        </p:nvSpPr>
        <p:spPr>
          <a:xfrm>
            <a:off x="3825797" y="1092489"/>
            <a:ext cx="396018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Consolas" panose="020B0609020204030204" pitchFamily="49" charset="0"/>
              </a:rPr>
              <a:t>;buildInfoPackage: chisel3, version: 3.4.3, scalaVersion: 2.12.12, sbtVersion: 1.3.10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circuit Dut : 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extmodule Rom : 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input clk : Clock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input reset : UInt&lt;1&gt;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input addr : UInt&lt;64&gt;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output rdata : UInt&lt;64&gt;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defname = Rom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module Dut : 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input clock : Clock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input reset : UInt&lt;1&gt;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output io : {flip dut_addr : UInt&lt;64&gt;, dut_rdata : UInt&lt;64&gt;}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inst rom of Rom @[BlackBox.scala 21:19]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rom.rdata is invalid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rom.addr is invalid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rom.reset is invalid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rom.clk is invalid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rom.clk &lt;= clock @[BlackBox.scala 22:14]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rom.reset &lt;= reset @[BlackBox.scala 23:16]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rom.addr &lt;= io.dut_addr @[BlackBox.scala 24:15]</a:t>
            </a:r>
          </a:p>
          <a:p>
            <a:r>
              <a:rPr lang="zh-CN" altLang="en-US" sz="1050" dirty="0">
                <a:latin typeface="Consolas" panose="020B0609020204030204" pitchFamily="49" charset="0"/>
              </a:rPr>
              <a:t>    io.dut_rdata &lt;= rom.rdata @[BlackBox.scala 25:16]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25B1348-ABA7-4107-A3FF-BEE5CC5D2BA4}"/>
              </a:ext>
            </a:extLst>
          </p:cNvPr>
          <p:cNvSpPr txBox="1"/>
          <p:nvPr/>
        </p:nvSpPr>
        <p:spPr>
          <a:xfrm>
            <a:off x="810750" y="5686711"/>
            <a:ext cx="1591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Chisel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代码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B2D09CD-48E1-4BCB-AF1C-64EC3F4CCD5F}"/>
              </a:ext>
            </a:extLst>
          </p:cNvPr>
          <p:cNvSpPr txBox="1"/>
          <p:nvPr/>
        </p:nvSpPr>
        <p:spPr>
          <a:xfrm>
            <a:off x="4703855" y="5714241"/>
            <a:ext cx="165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firrtl</a:t>
            </a:r>
            <a:r>
              <a:rPr lang="zh-CN" altLang="en-US" sz="1800" dirty="0"/>
              <a:t>中间代码</a:t>
            </a:r>
            <a:endParaRPr lang="en-US" altLang="zh-CN" sz="1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2B8AE1-351F-42A1-B4AC-5A5791426680}"/>
              </a:ext>
            </a:extLst>
          </p:cNvPr>
          <p:cNvSpPr txBox="1"/>
          <p:nvPr/>
        </p:nvSpPr>
        <p:spPr>
          <a:xfrm>
            <a:off x="8719469" y="5721963"/>
            <a:ext cx="2285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可综合的</a:t>
            </a:r>
            <a:r>
              <a:rPr lang="en-US" altLang="zh-CN" sz="1800" dirty="0" err="1"/>
              <a:t>verilog</a:t>
            </a:r>
            <a:r>
              <a:rPr lang="zh-CN" altLang="en-US" sz="1800" dirty="0"/>
              <a:t>代码</a:t>
            </a:r>
            <a:endParaRPr lang="en-US" altLang="zh-CN" sz="18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F6FE288-C42D-4B3B-BFCC-FC2955E2B9A1}"/>
              </a:ext>
            </a:extLst>
          </p:cNvPr>
          <p:cNvSpPr/>
          <p:nvPr/>
        </p:nvSpPr>
        <p:spPr>
          <a:xfrm>
            <a:off x="2892236" y="56753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CCDE02C-5B90-47B7-A2FC-01D134A15F50}"/>
              </a:ext>
            </a:extLst>
          </p:cNvPr>
          <p:cNvSpPr txBox="1"/>
          <p:nvPr/>
        </p:nvSpPr>
        <p:spPr>
          <a:xfrm>
            <a:off x="2609428" y="6188145"/>
            <a:ext cx="1696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effectLst/>
                <a:latin typeface="Consolas" panose="020B0609020204030204" pitchFamily="49" charset="0"/>
              </a:rPr>
              <a:t>Chisel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编译器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CE1F7B8-AD85-4D0B-9E8F-462D2C6F6BFB}"/>
              </a:ext>
            </a:extLst>
          </p:cNvPr>
          <p:cNvSpPr/>
          <p:nvPr/>
        </p:nvSpPr>
        <p:spPr>
          <a:xfrm>
            <a:off x="7273973" y="56753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A1287E3-80B3-4539-9A0F-F9BF55AC0092}"/>
              </a:ext>
            </a:extLst>
          </p:cNvPr>
          <p:cNvSpPr txBox="1"/>
          <p:nvPr/>
        </p:nvSpPr>
        <p:spPr>
          <a:xfrm>
            <a:off x="6833531" y="6275479"/>
            <a:ext cx="2105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firrtl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编译器优化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5666"/>
            <a:ext cx="1877565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ChiselTest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4F265D-D644-44D8-9289-7E3E00A5ACB5}"/>
              </a:ext>
            </a:extLst>
          </p:cNvPr>
          <p:cNvSpPr txBox="1"/>
          <p:nvPr/>
        </p:nvSpPr>
        <p:spPr>
          <a:xfrm>
            <a:off x="637841" y="799566"/>
            <a:ext cx="6200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ArialMT"/>
              </a:rPr>
              <a:t>https://github.com/ucb-bar/chisel-testers2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A9D746-01EB-4BA9-97D0-5918FE8C8DBE}"/>
              </a:ext>
            </a:extLst>
          </p:cNvPr>
          <p:cNvSpPr txBox="1"/>
          <p:nvPr/>
        </p:nvSpPr>
        <p:spPr>
          <a:xfrm>
            <a:off x="633077" y="1167620"/>
            <a:ext cx="101355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chisel</a:t>
            </a:r>
            <a:r>
              <a:rPr lang="zh-CN" altLang="en-US" dirty="0"/>
              <a:t>测试是基于</a:t>
            </a:r>
            <a:r>
              <a:rPr lang="en-US" altLang="zh-CN" dirty="0"/>
              <a:t>Chisel</a:t>
            </a:r>
            <a:r>
              <a:rPr lang="zh-CN" altLang="en-US" dirty="0"/>
              <a:t>的RTL测试工具，目前支持定向测试（</a:t>
            </a:r>
            <a:r>
              <a:rPr lang="zh-CN" altLang="en-US"/>
              <a:t>所有测试激励都是</a:t>
            </a:r>
            <a:r>
              <a:rPr lang="zh-CN" altLang="en-US" dirty="0"/>
              <a:t>手动指定的-没有约束的随机和覆盖驱动流）。测试强调轻量级（最小化样板代码）、易于读写（可理解性）和组合（为了更好地重用测试代码）的测试。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707AFD-DFFA-4649-8829-39C471DEA3FC}"/>
              </a:ext>
            </a:extLst>
          </p:cNvPr>
          <p:cNvSpPr txBox="1"/>
          <p:nvPr/>
        </p:nvSpPr>
        <p:spPr>
          <a:xfrm>
            <a:off x="711910" y="2208833"/>
            <a:ext cx="9397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ScalaTest与ScalaTest框架集成，后者为单元测试的检测和执行提供了一个框架。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FFE818-C3B3-4461-9B5F-02709DE8610E}"/>
              </a:ext>
            </a:extLst>
          </p:cNvPr>
          <p:cNvSpPr txBox="1"/>
          <p:nvPr/>
        </p:nvSpPr>
        <p:spPr>
          <a:xfrm>
            <a:off x="633076" y="2819830"/>
            <a:ext cx="31922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FFC000"/>
                </a:solidFill>
                <a:effectLst/>
                <a:latin typeface="ArialMT"/>
              </a:rPr>
              <a:t>•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oke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altLang="zh-CN" dirty="0"/>
              <a:t>:    </a:t>
            </a:r>
            <a:r>
              <a:rPr lang="zh-CN" altLang="en-US" dirty="0"/>
              <a:t>输入引脚信号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FFC000"/>
                </a:solidFill>
                <a:effectLst/>
                <a:latin typeface="ArialMT"/>
              </a:rPr>
              <a:t>•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xpect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altLang="zh-CN" dirty="0"/>
              <a:t>: </a:t>
            </a:r>
            <a:r>
              <a:rPr lang="zh-CN" altLang="en-US" dirty="0"/>
              <a:t>引脚信号值断言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FFC000"/>
                </a:solidFill>
                <a:effectLst/>
                <a:latin typeface="ArialMT"/>
              </a:rPr>
              <a:t>•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tep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altLang="zh-CN" dirty="0"/>
              <a:t>:     </a:t>
            </a:r>
            <a:r>
              <a:rPr lang="zh-CN" altLang="en-US" dirty="0"/>
              <a:t>周期推进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E0617B-9D67-49CD-B11C-E94CCB190986}"/>
              </a:ext>
            </a:extLst>
          </p:cNvPr>
          <p:cNvSpPr txBox="1"/>
          <p:nvPr/>
        </p:nvSpPr>
        <p:spPr>
          <a:xfrm>
            <a:off x="3751799" y="4020277"/>
            <a:ext cx="310937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txtt"/>
              </a:rPr>
              <a:t>test</a:t>
            </a:r>
            <a:r>
              <a:rPr lang="en-US" altLang="zh-CN" sz="1600" dirty="0">
                <a:latin typeface="txtt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xtt"/>
              </a:rPr>
              <a:t>new</a:t>
            </a:r>
            <a:r>
              <a:rPr lang="en-US" altLang="zh-CN" sz="1600" dirty="0">
                <a:solidFill>
                  <a:srgbClr val="0000FF"/>
                </a:solidFill>
                <a:latin typeface="txtt"/>
              </a:rPr>
              <a:t> Alu</a:t>
            </a:r>
            <a:r>
              <a:rPr lang="en-US" altLang="zh-CN" sz="1600" dirty="0">
                <a:latin typeface="txtt"/>
              </a:rPr>
              <a:t>(s)) { c =&gt;</a:t>
            </a:r>
          </a:p>
          <a:p>
            <a:r>
              <a:rPr lang="en-US" altLang="zh-CN" sz="1600" dirty="0">
                <a:latin typeface="txtt"/>
              </a:rPr>
              <a:t>        </a:t>
            </a:r>
            <a:r>
              <a:rPr lang="en-US" altLang="zh-CN" sz="1600" dirty="0" err="1">
                <a:latin typeface="txtt"/>
              </a:rPr>
              <a:t>c.io.fn.poke</a:t>
            </a:r>
            <a:r>
              <a:rPr lang="en-US" altLang="zh-CN" sz="1600" dirty="0">
                <a:latin typeface="txtt"/>
              </a:rPr>
              <a:t>(0.U)</a:t>
            </a:r>
          </a:p>
          <a:p>
            <a:r>
              <a:rPr lang="en-US" altLang="zh-CN" sz="1600" dirty="0">
                <a:latin typeface="txtt"/>
              </a:rPr>
              <a:t>        </a:t>
            </a:r>
            <a:r>
              <a:rPr lang="en-US" altLang="zh-CN" sz="1600" dirty="0" err="1">
                <a:latin typeface="txtt"/>
              </a:rPr>
              <a:t>c.io.a.poke</a:t>
            </a:r>
            <a:r>
              <a:rPr lang="en-US" altLang="zh-CN" sz="1600" dirty="0">
                <a:latin typeface="txtt"/>
              </a:rPr>
              <a:t>(</a:t>
            </a:r>
            <a:r>
              <a:rPr lang="en-US" altLang="zh-CN" sz="1600" dirty="0" err="1">
                <a:latin typeface="txtt"/>
              </a:rPr>
              <a:t>a.U</a:t>
            </a:r>
            <a:r>
              <a:rPr lang="en-US" altLang="zh-CN" sz="1600" dirty="0">
                <a:latin typeface="txtt"/>
              </a:rPr>
              <a:t>(</a:t>
            </a:r>
            <a:r>
              <a:rPr lang="en-US" altLang="zh-CN" sz="1600" dirty="0" err="1">
                <a:latin typeface="txtt"/>
              </a:rPr>
              <a:t>s.W</a:t>
            </a:r>
            <a:r>
              <a:rPr lang="en-US" altLang="zh-CN" sz="1600" dirty="0">
                <a:latin typeface="txtt"/>
              </a:rPr>
              <a:t>))</a:t>
            </a:r>
          </a:p>
          <a:p>
            <a:r>
              <a:rPr lang="en-US" altLang="zh-CN" sz="1600" dirty="0">
                <a:latin typeface="txtt"/>
              </a:rPr>
              <a:t>        </a:t>
            </a:r>
            <a:r>
              <a:rPr lang="en-US" altLang="zh-CN" sz="1600" dirty="0" err="1">
                <a:latin typeface="txtt"/>
              </a:rPr>
              <a:t>c.io.b.poke</a:t>
            </a:r>
            <a:r>
              <a:rPr lang="en-US" altLang="zh-CN" sz="1600" dirty="0">
                <a:latin typeface="txtt"/>
              </a:rPr>
              <a:t>(</a:t>
            </a:r>
            <a:r>
              <a:rPr lang="en-US" altLang="zh-CN" sz="1600" dirty="0" err="1">
                <a:latin typeface="txtt"/>
              </a:rPr>
              <a:t>b.U</a:t>
            </a:r>
            <a:r>
              <a:rPr lang="en-US" altLang="zh-CN" sz="1600" dirty="0">
                <a:latin typeface="txtt"/>
              </a:rPr>
              <a:t>(</a:t>
            </a:r>
            <a:r>
              <a:rPr lang="en-US" altLang="zh-CN" sz="1600" dirty="0" err="1">
                <a:latin typeface="txtt"/>
              </a:rPr>
              <a:t>s.W</a:t>
            </a:r>
            <a:r>
              <a:rPr lang="en-US" altLang="zh-CN" sz="1600" dirty="0">
                <a:latin typeface="txtt"/>
              </a:rPr>
              <a:t>))</a:t>
            </a:r>
          </a:p>
          <a:p>
            <a:r>
              <a:rPr lang="en-US" altLang="zh-CN" sz="1600" dirty="0">
                <a:latin typeface="txtt"/>
              </a:rPr>
              <a:t>        </a:t>
            </a:r>
            <a:r>
              <a:rPr lang="en-US" altLang="zh-CN" sz="1600" dirty="0" err="1">
                <a:latin typeface="txtt"/>
              </a:rPr>
              <a:t>c.clock.step</a:t>
            </a:r>
            <a:r>
              <a:rPr lang="en-US" altLang="zh-CN" sz="1600" dirty="0">
                <a:latin typeface="txtt"/>
              </a:rPr>
              <a:t>()</a:t>
            </a:r>
          </a:p>
          <a:p>
            <a:r>
              <a:rPr lang="en-US" altLang="zh-CN" sz="1600" dirty="0">
                <a:latin typeface="txtt"/>
              </a:rPr>
              <a:t>        </a:t>
            </a:r>
            <a:r>
              <a:rPr lang="en-US" altLang="zh-CN" sz="1600" dirty="0" err="1">
                <a:latin typeface="txtt"/>
              </a:rPr>
              <a:t>c.io.result.expect</a:t>
            </a:r>
            <a:r>
              <a:rPr lang="en-US" altLang="zh-CN" sz="1600" dirty="0">
                <a:latin typeface="txtt"/>
              </a:rPr>
              <a:t>(</a:t>
            </a:r>
            <a:r>
              <a:rPr lang="en-US" altLang="zh-CN" sz="1600" dirty="0" err="1">
                <a:latin typeface="txtt"/>
              </a:rPr>
              <a:t>result.U</a:t>
            </a:r>
            <a:r>
              <a:rPr lang="en-US" altLang="zh-CN" sz="1600" dirty="0">
                <a:latin typeface="txtt"/>
              </a:rPr>
              <a:t>(</a:t>
            </a:r>
            <a:r>
              <a:rPr lang="en-US" altLang="zh-CN" sz="1600" dirty="0" err="1">
                <a:latin typeface="txtt"/>
              </a:rPr>
              <a:t>s.W</a:t>
            </a:r>
            <a:r>
              <a:rPr lang="en-US" altLang="zh-CN" sz="1600" dirty="0">
                <a:latin typeface="txtt"/>
              </a:rPr>
              <a:t>))</a:t>
            </a:r>
          </a:p>
          <a:p>
            <a:r>
              <a:rPr lang="en-US" altLang="zh-CN" sz="1600" dirty="0">
                <a:latin typeface="txtt"/>
              </a:rPr>
              <a:t>}</a:t>
            </a:r>
            <a:endParaRPr lang="zh-CN" altLang="en-US" sz="1600" dirty="0">
              <a:latin typeface="txt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B7CD67-37FE-46AF-9A69-4C67242AF5BE}"/>
              </a:ext>
            </a:extLst>
          </p:cNvPr>
          <p:cNvSpPr txBox="1"/>
          <p:nvPr/>
        </p:nvSpPr>
        <p:spPr>
          <a:xfrm>
            <a:off x="633077" y="4009091"/>
            <a:ext cx="300266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txtt"/>
              </a:rPr>
              <a:t>class </a:t>
            </a:r>
            <a:r>
              <a:rPr lang="en-US" altLang="zh-CN" sz="1600" dirty="0">
                <a:solidFill>
                  <a:srgbClr val="FF0000"/>
                </a:solidFill>
                <a:latin typeface="txtt"/>
              </a:rPr>
              <a:t>Alu</a:t>
            </a:r>
            <a:r>
              <a:rPr lang="en-US" altLang="zh-CN" sz="1600" dirty="0">
                <a:solidFill>
                  <a:srgbClr val="0000FF"/>
                </a:solidFill>
                <a:latin typeface="txtt"/>
              </a:rPr>
              <a:t>(s:</a:t>
            </a:r>
            <a:r>
              <a:rPr lang="zh-CN" altLang="en-US" sz="16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txtt"/>
              </a:rPr>
              <a:t>Int) extend </a:t>
            </a:r>
            <a:r>
              <a:rPr lang="en-US" altLang="zh-CN" sz="1600" dirty="0">
                <a:solidFill>
                  <a:srgbClr val="FF0000"/>
                </a:solidFill>
                <a:latin typeface="txtt"/>
              </a:rPr>
              <a:t>Module</a:t>
            </a:r>
            <a:r>
              <a:rPr lang="en-US" altLang="zh-CN" sz="16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1600" dirty="0">
                <a:latin typeface="txtt"/>
              </a:rPr>
              <a:t>{</a:t>
            </a:r>
          </a:p>
          <a:p>
            <a:r>
              <a:rPr lang="en-US" altLang="zh-CN" sz="1600" dirty="0">
                <a:latin typeface="txtt"/>
              </a:rPr>
              <a:t>   </a:t>
            </a:r>
            <a:r>
              <a:rPr lang="en-US" altLang="zh-CN" sz="1600" dirty="0" err="1">
                <a:latin typeface="txtt"/>
              </a:rPr>
              <a:t>val</a:t>
            </a:r>
            <a:r>
              <a:rPr lang="en-US" altLang="zh-CN" sz="1600" dirty="0">
                <a:latin typeface="txtt"/>
              </a:rPr>
              <a:t> io = IO(new Bundle(){</a:t>
            </a:r>
          </a:p>
          <a:p>
            <a:r>
              <a:rPr lang="en-US" altLang="zh-CN" sz="1600" dirty="0">
                <a:latin typeface="txtt"/>
              </a:rPr>
              <a:t>         </a:t>
            </a:r>
            <a:r>
              <a:rPr lang="en-US" altLang="zh-CN" sz="1600" dirty="0" err="1">
                <a:latin typeface="txtt"/>
              </a:rPr>
              <a:t>val</a:t>
            </a:r>
            <a:r>
              <a:rPr lang="en-US" altLang="zh-CN" sz="1600" dirty="0">
                <a:latin typeface="txtt"/>
              </a:rPr>
              <a:t> </a:t>
            </a:r>
            <a:r>
              <a:rPr lang="en-US" altLang="zh-CN" sz="1600" dirty="0" err="1">
                <a:latin typeface="txtt"/>
              </a:rPr>
              <a:t>fn</a:t>
            </a:r>
            <a:r>
              <a:rPr lang="en-US" altLang="zh-CN" sz="1600" dirty="0">
                <a:latin typeface="txtt"/>
              </a:rPr>
              <a:t> = Input(</a:t>
            </a:r>
            <a:r>
              <a:rPr lang="en-US" altLang="zh-CN" sz="1600" dirty="0" err="1">
                <a:latin typeface="txtt"/>
              </a:rPr>
              <a:t>Uint</a:t>
            </a:r>
            <a:r>
              <a:rPr lang="en-US" altLang="zh-CN" sz="1600" dirty="0">
                <a:latin typeface="txtt"/>
              </a:rPr>
              <a:t>(</a:t>
            </a:r>
            <a:r>
              <a:rPr lang="en-US" altLang="zh-CN" sz="1600" dirty="0" err="1">
                <a:latin typeface="txtt"/>
              </a:rPr>
              <a:t>s.W</a:t>
            </a:r>
            <a:r>
              <a:rPr lang="en-US" altLang="zh-CN" sz="1600" dirty="0">
                <a:latin typeface="txtt"/>
              </a:rPr>
              <a:t>)</a:t>
            </a:r>
          </a:p>
          <a:p>
            <a:pPr lvl="1"/>
            <a:r>
              <a:rPr lang="en-US" altLang="zh-CN" sz="1600" dirty="0" err="1">
                <a:latin typeface="txtt"/>
              </a:rPr>
              <a:t>val</a:t>
            </a:r>
            <a:r>
              <a:rPr lang="en-US" altLang="zh-CN" sz="1600" dirty="0">
                <a:latin typeface="txtt"/>
              </a:rPr>
              <a:t> a = Input(</a:t>
            </a:r>
            <a:r>
              <a:rPr lang="en-US" altLang="zh-CN" sz="1600" dirty="0" err="1">
                <a:latin typeface="txtt"/>
              </a:rPr>
              <a:t>Uint</a:t>
            </a:r>
            <a:r>
              <a:rPr lang="en-US" altLang="zh-CN" sz="1600" dirty="0">
                <a:latin typeface="txtt"/>
              </a:rPr>
              <a:t>(</a:t>
            </a:r>
            <a:r>
              <a:rPr lang="en-US" altLang="zh-CN" sz="1600" dirty="0" err="1">
                <a:latin typeface="txtt"/>
              </a:rPr>
              <a:t>s.W</a:t>
            </a:r>
            <a:r>
              <a:rPr lang="en-US" altLang="zh-CN" sz="1600" dirty="0">
                <a:latin typeface="txtt"/>
              </a:rPr>
              <a:t>)</a:t>
            </a:r>
          </a:p>
          <a:p>
            <a:pPr lvl="1"/>
            <a:r>
              <a:rPr lang="en-US" altLang="zh-CN" sz="1600" dirty="0" err="1">
                <a:latin typeface="txtt"/>
              </a:rPr>
              <a:t>val</a:t>
            </a:r>
            <a:r>
              <a:rPr lang="en-US" altLang="zh-CN" sz="1600" dirty="0">
                <a:latin typeface="txtt"/>
              </a:rPr>
              <a:t> b = Input(</a:t>
            </a:r>
            <a:r>
              <a:rPr lang="en-US" altLang="zh-CN" sz="1600" dirty="0" err="1">
                <a:latin typeface="txtt"/>
              </a:rPr>
              <a:t>Uint</a:t>
            </a:r>
            <a:r>
              <a:rPr lang="en-US" altLang="zh-CN" sz="1600" dirty="0">
                <a:latin typeface="txtt"/>
              </a:rPr>
              <a:t>(</a:t>
            </a:r>
            <a:r>
              <a:rPr lang="en-US" altLang="zh-CN" sz="1600" dirty="0" err="1">
                <a:latin typeface="txtt"/>
              </a:rPr>
              <a:t>s.W</a:t>
            </a:r>
            <a:r>
              <a:rPr lang="en-US" altLang="zh-CN" sz="1600" dirty="0">
                <a:latin typeface="txtt"/>
              </a:rPr>
              <a:t>)</a:t>
            </a:r>
          </a:p>
          <a:p>
            <a:pPr lvl="1"/>
            <a:r>
              <a:rPr lang="en-US" altLang="zh-CN" sz="1600" dirty="0" err="1">
                <a:latin typeface="txtt"/>
              </a:rPr>
              <a:t>val</a:t>
            </a:r>
            <a:r>
              <a:rPr lang="en-US" altLang="zh-CN" sz="1600" dirty="0">
                <a:latin typeface="txtt"/>
              </a:rPr>
              <a:t> result = Input(</a:t>
            </a:r>
            <a:r>
              <a:rPr lang="en-US" altLang="zh-CN" sz="1600" dirty="0" err="1">
                <a:latin typeface="txtt"/>
              </a:rPr>
              <a:t>Uint</a:t>
            </a:r>
            <a:r>
              <a:rPr lang="en-US" altLang="zh-CN" sz="1600" dirty="0">
                <a:latin typeface="txtt"/>
              </a:rPr>
              <a:t>(</a:t>
            </a:r>
            <a:r>
              <a:rPr lang="en-US" altLang="zh-CN" sz="1600" dirty="0" err="1">
                <a:latin typeface="txtt"/>
              </a:rPr>
              <a:t>s.W</a:t>
            </a:r>
            <a:r>
              <a:rPr lang="en-US" altLang="zh-CN" sz="1600" dirty="0">
                <a:latin typeface="txtt"/>
              </a:rPr>
              <a:t>)</a:t>
            </a:r>
          </a:p>
          <a:p>
            <a:r>
              <a:rPr lang="en-US" altLang="zh-CN" sz="1600" dirty="0">
                <a:latin typeface="txtt"/>
              </a:rPr>
              <a:t>   }</a:t>
            </a:r>
          </a:p>
          <a:p>
            <a:r>
              <a:rPr lang="en-US" altLang="zh-CN" sz="1600" dirty="0">
                <a:latin typeface="txtt"/>
              </a:rPr>
              <a:t>   …</a:t>
            </a:r>
          </a:p>
          <a:p>
            <a:r>
              <a:rPr lang="en-US" altLang="zh-CN" sz="1600" dirty="0">
                <a:latin typeface="txtt"/>
              </a:rPr>
              <a:t>}</a:t>
            </a:r>
            <a:endParaRPr lang="zh-CN" altLang="en-US" sz="1600" dirty="0">
              <a:latin typeface="txt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CF9E43-ED71-4B58-AC50-5C421E573BBB}"/>
              </a:ext>
            </a:extLst>
          </p:cNvPr>
          <p:cNvSpPr/>
          <p:nvPr/>
        </p:nvSpPr>
        <p:spPr>
          <a:xfrm>
            <a:off x="1634451" y="6154534"/>
            <a:ext cx="786894" cy="387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DUT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B71F405-4C9D-44E3-8889-E727165816C6}"/>
              </a:ext>
            </a:extLst>
          </p:cNvPr>
          <p:cNvSpPr/>
          <p:nvPr/>
        </p:nvSpPr>
        <p:spPr>
          <a:xfrm>
            <a:off x="4351618" y="6165719"/>
            <a:ext cx="1313636" cy="387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TestBench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A712598-5D7A-4E19-8397-78D74C1CF1AE}"/>
              </a:ext>
            </a:extLst>
          </p:cNvPr>
          <p:cNvCxnSpPr>
            <a:cxnSpLocks/>
          </p:cNvCxnSpPr>
          <p:nvPr/>
        </p:nvCxnSpPr>
        <p:spPr>
          <a:xfrm>
            <a:off x="7176656" y="3071110"/>
            <a:ext cx="0" cy="37220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8C8C616-960B-4C46-99DD-45CBAB4BE95C}"/>
              </a:ext>
            </a:extLst>
          </p:cNvPr>
          <p:cNvSpPr txBox="1"/>
          <p:nvPr/>
        </p:nvSpPr>
        <p:spPr>
          <a:xfrm>
            <a:off x="7366262" y="3071110"/>
            <a:ext cx="4069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对于更复杂的设计，</a:t>
            </a:r>
            <a:r>
              <a:rPr lang="en-US" altLang="zh-CN" dirty="0"/>
              <a:t>chisel tester</a:t>
            </a:r>
            <a:r>
              <a:rPr lang="zh-CN" altLang="en-US" dirty="0"/>
              <a:t>可以生成包含所有寄存器和</a:t>
            </a:r>
            <a:r>
              <a:rPr lang="en-US" altLang="zh-CN" dirty="0"/>
              <a:t>io</a:t>
            </a:r>
            <a:r>
              <a:rPr lang="zh-CN" altLang="en-US" dirty="0"/>
              <a:t>信号的波形图。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763CC2-34EB-4CF2-9A8A-68302276198B}"/>
              </a:ext>
            </a:extLst>
          </p:cNvPr>
          <p:cNvSpPr txBox="1"/>
          <p:nvPr/>
        </p:nvSpPr>
        <p:spPr>
          <a:xfrm>
            <a:off x="7366262" y="4009091"/>
            <a:ext cx="4759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FF"/>
                </a:solidFill>
                <a:effectLst/>
                <a:latin typeface="txtt"/>
              </a:rPr>
              <a:t>class </a:t>
            </a:r>
            <a:r>
              <a:rPr lang="en-US" altLang="zh-CN" sz="1600" b="0" i="0" dirty="0" err="1">
                <a:solidFill>
                  <a:srgbClr val="FF0000"/>
                </a:solidFill>
                <a:effectLst/>
                <a:latin typeface="txtt"/>
              </a:rPr>
              <a:t>WaveformSpec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txtt"/>
              </a:rPr>
              <a:t> 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txtt"/>
              </a:rPr>
              <a:t>extends </a:t>
            </a:r>
            <a:r>
              <a:rPr lang="en-US" altLang="zh-CN" sz="1600" b="0" i="0" dirty="0" err="1">
                <a:solidFill>
                  <a:srgbClr val="FF0000"/>
                </a:solidFill>
                <a:effectLst/>
                <a:latin typeface="txtt"/>
              </a:rPr>
              <a:t>FlatSpec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txtt"/>
              </a:rPr>
              <a:t> 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txtt"/>
              </a:rPr>
              <a:t>with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Matchers {</a:t>
            </a:r>
            <a:b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</a:br>
            <a:r>
              <a:rPr lang="en-US" altLang="zh-CN" sz="1600" dirty="0">
                <a:solidFill>
                  <a:srgbClr val="000000"/>
                </a:solidFill>
                <a:latin typeface="txtt"/>
              </a:rPr>
              <a:t>   </a:t>
            </a:r>
            <a:r>
              <a:rPr lang="en-US" altLang="zh-CN" sz="1600" b="0" i="0" dirty="0">
                <a:solidFill>
                  <a:srgbClr val="9400D1"/>
                </a:solidFill>
                <a:effectLst/>
                <a:latin typeface="txtt"/>
              </a:rPr>
              <a:t>"Waveform"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should </a:t>
            </a:r>
            <a:r>
              <a:rPr lang="en-US" altLang="zh-CN" sz="1600" b="0" i="0" dirty="0">
                <a:solidFill>
                  <a:srgbClr val="9400D1"/>
                </a:solidFill>
                <a:effectLst/>
                <a:latin typeface="txtt"/>
              </a:rPr>
              <a:t>"pass"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in {</a:t>
            </a:r>
            <a:b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</a:br>
            <a:r>
              <a:rPr lang="en-US" altLang="zh-CN" sz="1600" dirty="0">
                <a:solidFill>
                  <a:srgbClr val="000000"/>
                </a:solidFill>
                <a:latin typeface="txtt"/>
              </a:rPr>
              <a:t>    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txtt"/>
              </a:rPr>
              <a:t>Driver.execute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(Array(</a:t>
            </a:r>
            <a:r>
              <a:rPr lang="en-US" altLang="zh-CN" sz="1600" b="0" i="0" dirty="0">
                <a:solidFill>
                  <a:srgbClr val="9400D1"/>
                </a:solidFill>
                <a:effectLst/>
                <a:latin typeface="txtt"/>
              </a:rPr>
              <a:t>"--generate -</a:t>
            </a:r>
            <a:r>
              <a:rPr lang="en-US" altLang="zh-CN" sz="1600" b="0" i="0" dirty="0" err="1">
                <a:solidFill>
                  <a:srgbClr val="9400D1"/>
                </a:solidFill>
                <a:effectLst/>
                <a:latin typeface="txtt"/>
              </a:rPr>
              <a:t>vcd</a:t>
            </a:r>
            <a:r>
              <a:rPr lang="en-US" altLang="zh-CN" sz="1600" b="0" i="0" dirty="0">
                <a:solidFill>
                  <a:srgbClr val="9400D1"/>
                </a:solidFill>
                <a:effectLst/>
                <a:latin typeface="txtt"/>
              </a:rPr>
              <a:t>-output"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, </a:t>
            </a:r>
            <a:r>
              <a:rPr lang="en-US" altLang="zh-CN" sz="1600" b="0" i="0" dirty="0">
                <a:solidFill>
                  <a:srgbClr val="9400D1"/>
                </a:solidFill>
                <a:effectLst/>
                <a:latin typeface="txtt"/>
              </a:rPr>
              <a:t>"on"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),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xtt"/>
              </a:rPr>
              <a:t>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() 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txtt"/>
              </a:rPr>
              <a:t>=&gt;</a:t>
            </a:r>
            <a:r>
              <a:rPr lang="en-US" altLang="zh-CN" sz="1600" dirty="0">
                <a:solidFill>
                  <a:srgbClr val="0000FF"/>
                </a:solidFill>
                <a:latin typeface="txtt"/>
              </a:rPr>
              <a:t> 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txtt"/>
              </a:rPr>
              <a:t>new 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txtt"/>
              </a:rPr>
              <a:t>DeviceUnderTest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()) { c 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txtt"/>
              </a:rPr>
              <a:t>=&gt;</a:t>
            </a:r>
            <a:br>
              <a:rPr lang="en-US" altLang="zh-CN" sz="1600" b="0" i="0" dirty="0">
                <a:solidFill>
                  <a:srgbClr val="0000FF"/>
                </a:solidFill>
                <a:effectLst/>
                <a:latin typeface="txtt"/>
              </a:rPr>
            </a:br>
            <a:r>
              <a:rPr lang="en-US" altLang="zh-CN" sz="1600" dirty="0">
                <a:solidFill>
                  <a:srgbClr val="000000"/>
                </a:solidFill>
                <a:latin typeface="txtt"/>
              </a:rPr>
              <a:t>           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txtt"/>
              </a:rPr>
              <a:t>new 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txtt"/>
              </a:rPr>
              <a:t>WaveformTester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(c)</a:t>
            </a:r>
            <a:b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</a:br>
            <a:r>
              <a:rPr lang="en-US" altLang="zh-CN" sz="1600" dirty="0">
                <a:solidFill>
                  <a:srgbClr val="000000"/>
                </a:solidFill>
                <a:latin typeface="txtt"/>
              </a:rPr>
              <a:t>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} should be (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txtt"/>
              </a:rPr>
              <a:t>true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)</a:t>
            </a:r>
            <a:b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   }</a:t>
            </a:r>
            <a:b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</a:br>
            <a:r>
              <a:rPr lang="en-US" altLang="zh-CN" sz="1600" b="0" i="0" dirty="0">
                <a:solidFill>
                  <a:srgbClr val="000000"/>
                </a:solidFill>
                <a:effectLst/>
                <a:latin typeface="txtt"/>
              </a:rPr>
              <a:t>}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309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44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  </a:t>
            </a:r>
            <a:r>
              <a:rPr lang="zh-CN" altLang="en-US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实例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35878" y="2916894"/>
            <a:ext cx="2944659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一个简单计数器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5666"/>
            <a:ext cx="300434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的基本使用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764BEA-1A73-47E3-9660-D32DAB86A70E}"/>
              </a:ext>
            </a:extLst>
          </p:cNvPr>
          <p:cNvSpPr txBox="1"/>
          <p:nvPr/>
        </p:nvSpPr>
        <p:spPr>
          <a:xfrm>
            <a:off x="1333759" y="6505869"/>
            <a:ext cx="9349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202020"/>
                </a:solidFill>
                <a:effectLst/>
                <a:latin typeface="ArialMT"/>
              </a:rPr>
              <a:t>Chisel</a:t>
            </a:r>
            <a:r>
              <a:rPr lang="zh-CN" altLang="en-US" sz="14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特性小抄</a:t>
            </a:r>
            <a:r>
              <a:rPr lang="en-US" altLang="zh-CN" sz="1400" b="0" i="0" dirty="0">
                <a:solidFill>
                  <a:srgbClr val="202020"/>
                </a:solidFill>
                <a:effectLst/>
                <a:latin typeface="ArialMT"/>
              </a:rPr>
              <a:t> </a:t>
            </a:r>
            <a:r>
              <a:rPr lang="en-US" altLang="zh-CN" sz="1400" b="0" i="0" dirty="0">
                <a:solidFill>
                  <a:srgbClr val="0000FF"/>
                </a:solidFill>
                <a:effectLst/>
                <a:latin typeface="ArialMT"/>
              </a:rPr>
              <a:t>https://github.com/freechipsproject/chiselcheatsheet/releases/latest/download/chisel_cheatsheet.pdf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C4D316-6F1D-4C21-8CE8-B2D82AF79172}"/>
              </a:ext>
            </a:extLst>
          </p:cNvPr>
          <p:cNvSpPr txBox="1"/>
          <p:nvPr/>
        </p:nvSpPr>
        <p:spPr>
          <a:xfrm>
            <a:off x="704099" y="2521329"/>
            <a:ext cx="3004349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ArialMT"/>
              </a:rPr>
              <a:t>• </a:t>
            </a:r>
            <a:r>
              <a:rPr lang="zh-CN" altLang="en-US" sz="18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模块定义</a:t>
            </a:r>
            <a:r>
              <a:rPr lang="en-US" altLang="zh-CN" sz="1800" b="0" i="0" dirty="0">
                <a:effectLst/>
                <a:latin typeface="ArialMT"/>
              </a:rPr>
              <a:t>/</a:t>
            </a:r>
            <a:r>
              <a:rPr lang="zh-CN" altLang="en-US" sz="18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实例化</a:t>
            </a:r>
            <a:br>
              <a:rPr lang="zh-CN" altLang="en-US" sz="18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800" b="0" i="0" dirty="0">
                <a:effectLst/>
                <a:latin typeface="ArialMT"/>
              </a:rPr>
              <a:t>• </a:t>
            </a:r>
            <a:r>
              <a:rPr lang="zh-CN" altLang="en-US" sz="18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组合电路</a:t>
            </a:r>
            <a:br>
              <a:rPr lang="zh-CN" altLang="en-US" sz="18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18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lang="en-US" altLang="zh-CN" sz="1600" b="0" i="0" dirty="0">
                <a:effectLst/>
                <a:latin typeface="ArialMT"/>
              </a:rPr>
              <a:t>– </a:t>
            </a:r>
            <a:r>
              <a:rPr lang="zh-CN" altLang="en-US" sz="16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基本数据类型</a:t>
            </a:r>
            <a:br>
              <a:rPr lang="zh-CN" altLang="en-US" sz="16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16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lang="en-US" altLang="zh-CN" sz="1600" b="0" i="0" dirty="0">
                <a:effectLst/>
                <a:latin typeface="ArialMT"/>
              </a:rPr>
              <a:t>– </a:t>
            </a:r>
            <a:r>
              <a:rPr lang="zh-CN" altLang="en-US" sz="16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运算符</a:t>
            </a:r>
            <a:br>
              <a:rPr lang="zh-CN" altLang="en-US" sz="16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1800" b="0" i="0" dirty="0">
                <a:effectLst/>
                <a:latin typeface="ArialMT"/>
              </a:rPr>
              <a:t>• </a:t>
            </a:r>
            <a:r>
              <a:rPr lang="zh-CN" altLang="en-US" sz="18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时序电路</a:t>
            </a:r>
            <a:br>
              <a:rPr lang="zh-CN" altLang="en-US" sz="18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18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lang="en-US" altLang="zh-CN" sz="1600" b="0" i="0" dirty="0">
                <a:effectLst/>
                <a:latin typeface="ArialMT"/>
              </a:rPr>
              <a:t>– </a:t>
            </a:r>
            <a:r>
              <a:rPr lang="zh-CN" altLang="en-US" sz="16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寄存器</a:t>
            </a:r>
            <a:r>
              <a:rPr lang="en-US" altLang="zh-CN" sz="1600" b="0" i="0" dirty="0">
                <a:effectLst/>
                <a:latin typeface="ArialMT"/>
              </a:rPr>
              <a:t>, Memory</a:t>
            </a:r>
            <a:br>
              <a:rPr lang="en-US" altLang="zh-CN" sz="1600" b="0" i="0" dirty="0">
                <a:effectLst/>
                <a:latin typeface="ArialMT"/>
              </a:rPr>
            </a:br>
            <a:r>
              <a:rPr lang="en-US" altLang="zh-CN" sz="1800" b="0" i="0" dirty="0">
                <a:effectLst/>
                <a:latin typeface="ArialMT"/>
              </a:rPr>
              <a:t>• </a:t>
            </a:r>
            <a:r>
              <a:rPr lang="zh-CN" altLang="en-US" sz="1800" b="0" i="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控制流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03E05F-71CB-49A9-B551-06DD6F67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863" y="1131651"/>
            <a:ext cx="6617421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6596266" y="1575852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 </a:t>
            </a:r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607582" y="2719371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 </a:t>
            </a:r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环境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623810" y="3801018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 </a:t>
            </a:r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简介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623810" y="4927356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 </a:t>
            </a:r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实例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3721" y="2631995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718082" y="1451979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130" name="矩形 129"/>
          <p:cNvSpPr/>
          <p:nvPr/>
        </p:nvSpPr>
        <p:spPr>
          <a:xfrm>
            <a:off x="5718082" y="1391922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5718082" y="257742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</p:txBody>
      </p:sp>
      <p:sp>
        <p:nvSpPr>
          <p:cNvPr id="132" name="矩形 131"/>
          <p:cNvSpPr/>
          <p:nvPr/>
        </p:nvSpPr>
        <p:spPr>
          <a:xfrm>
            <a:off x="5718082" y="2517366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718082" y="3702867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03</a:t>
            </a:r>
          </a:p>
        </p:txBody>
      </p:sp>
      <p:sp>
        <p:nvSpPr>
          <p:cNvPr id="134" name="矩形 133"/>
          <p:cNvSpPr/>
          <p:nvPr/>
        </p:nvSpPr>
        <p:spPr>
          <a:xfrm>
            <a:off x="5718082" y="3642810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5726196" y="4825744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04</a:t>
            </a:r>
          </a:p>
        </p:txBody>
      </p:sp>
      <p:sp>
        <p:nvSpPr>
          <p:cNvPr id="136" name="矩形 135"/>
          <p:cNvSpPr/>
          <p:nvPr/>
        </p:nvSpPr>
        <p:spPr>
          <a:xfrm>
            <a:off x="5726196" y="4765687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5666"/>
            <a:ext cx="258436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构建模块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AF91E4-9D49-413C-A9BA-1A6823B65A49}"/>
              </a:ext>
            </a:extLst>
          </p:cNvPr>
          <p:cNvSpPr txBox="1"/>
          <p:nvPr/>
        </p:nvSpPr>
        <p:spPr>
          <a:xfrm>
            <a:off x="633076" y="955761"/>
            <a:ext cx="11138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构建模块（</a:t>
            </a:r>
            <a:r>
              <a:rPr lang="en-US" altLang="zh-CN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NimbusRomNo9L-Regu"/>
              </a:rPr>
              <a:t>Module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）</a:t>
            </a:r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首先定义一个模块类继承自</a:t>
            </a:r>
            <a:r>
              <a:rPr lang="en-US" altLang="zh-CN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NimbusRomNo9L-Regu"/>
              </a:rPr>
              <a:t>Module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，这样的类模块会继承两个隐式端口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——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全局时钟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clock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，全局复位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reset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，</a:t>
            </a:r>
            <a:r>
              <a:rPr lang="zh-CN" altLang="en-US" dirty="0">
                <a:latin typeface="NimbusRomNo9L-Regu"/>
              </a:rPr>
              <a:t>会默认连接到所有的时序电路，并且默认时钟的上升沿触发和复位高有效。</a:t>
            </a:r>
            <a:endParaRPr lang="en-US" altLang="zh-CN" dirty="0">
              <a:latin typeface="NimbusRomNo9L-Regu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chisel3.experimental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里定义的</a:t>
            </a:r>
            <a:r>
              <a:rPr lang="en-US" altLang="zh-C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RawModule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类型，继承自该类型的则不会生成生成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clock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reset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隐式端口。</a:t>
            </a:r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5A6BF6-7B12-4D7C-AFDF-5F252ADAF910}"/>
              </a:ext>
            </a:extLst>
          </p:cNvPr>
          <p:cNvSpPr txBox="1"/>
          <p:nvPr/>
        </p:nvSpPr>
        <p:spPr>
          <a:xfrm>
            <a:off x="633076" y="2394255"/>
            <a:ext cx="99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Chisel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也支持多时钟域设计：在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chisel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包的</a:t>
            </a:r>
            <a:r>
              <a:rPr lang="en-US" altLang="zh-CN" b="0" i="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MultiClock.scala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里提供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object </a:t>
            </a:r>
            <a:r>
              <a:rPr lang="en-US" altLang="zh-CN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NimbusRomNo9L-Regu"/>
              </a:rPr>
              <a:t>withClockAndRest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单例对象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421ED9-097A-4888-81E9-A75ABD1E9A35}"/>
              </a:ext>
            </a:extLst>
          </p:cNvPr>
          <p:cNvSpPr txBox="1"/>
          <p:nvPr/>
        </p:nvSpPr>
        <p:spPr>
          <a:xfrm>
            <a:off x="633077" y="2948692"/>
            <a:ext cx="41978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 def apply[T](clock: Clock, reset: Reset)(block: ⇒ T): T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   //</a:t>
            </a:r>
            <a:r>
              <a:rPr lang="zh-CN" altLang="en-US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Creates a new Clock and Reset scope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   // clock: the new implicit Clock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   // reset: the new implicit Reset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   // block: the block of code to run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   // with new implicit Clock and Reset</a:t>
            </a:r>
          </a:p>
          <a:p>
            <a:r>
              <a:rPr lang="en-US" altLang="zh-CN" sz="1400" dirty="0">
                <a:solidFill>
                  <a:srgbClr val="00B050"/>
                </a:solidFill>
              </a:rPr>
              <a:t>   // returns the result of the block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8626B5D-D99C-43E9-B5C8-79BA3A5D9ECD}"/>
              </a:ext>
            </a:extLst>
          </p:cNvPr>
          <p:cNvSpPr/>
          <p:nvPr/>
        </p:nvSpPr>
        <p:spPr>
          <a:xfrm>
            <a:off x="5098442" y="3143958"/>
            <a:ext cx="149569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0892A6-678D-4EC8-8686-F58DBF483379}"/>
              </a:ext>
            </a:extLst>
          </p:cNvPr>
          <p:cNvSpPr txBox="1"/>
          <p:nvPr/>
        </p:nvSpPr>
        <p:spPr>
          <a:xfrm>
            <a:off x="4946043" y="37427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时钟下降沿触发</a:t>
            </a:r>
            <a:endParaRPr lang="en-US" altLang="zh-CN" dirty="0"/>
          </a:p>
          <a:p>
            <a:r>
              <a:rPr lang="zh-CN" altLang="en-US" dirty="0"/>
              <a:t>复位低有效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57B50C-400E-4D5D-9EEE-72CD7049F6BD}"/>
              </a:ext>
            </a:extLst>
          </p:cNvPr>
          <p:cNvSpPr txBox="1"/>
          <p:nvPr/>
        </p:nvSpPr>
        <p:spPr>
          <a:xfrm>
            <a:off x="6746534" y="3193254"/>
            <a:ext cx="49672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4F4F4F"/>
                </a:solidFill>
                <a:effectLst/>
                <a:latin typeface="-apple-system"/>
              </a:rPr>
              <a:t>val</a:t>
            </a:r>
            <a:r>
              <a:rPr lang="en-US" altLang="zh-CN" sz="1400" b="0" i="0" dirty="0">
                <a:solidFill>
                  <a:srgbClr val="4F4F4F"/>
                </a:solidFill>
                <a:effectLst/>
                <a:latin typeface="-apple-system"/>
              </a:rPr>
              <a:t> … = </a:t>
            </a:r>
            <a:r>
              <a:rPr lang="en-US" altLang="zh-CN" sz="1400" b="0" i="0" dirty="0" err="1">
                <a:solidFill>
                  <a:srgbClr val="4F4F4F"/>
                </a:solidFill>
                <a:effectLst/>
                <a:latin typeface="-apple-system"/>
              </a:rPr>
              <a:t>withClockAndReset</a:t>
            </a:r>
            <a:r>
              <a:rPr lang="en-US" altLang="zh-CN" sz="1400" b="0" i="0" dirty="0">
                <a:solidFill>
                  <a:srgbClr val="4F4F4F"/>
                </a:solidFill>
                <a:effectLst/>
                <a:latin typeface="-apple-system"/>
              </a:rPr>
              <a:t>((~io.clock1.asUInt.toBoll, ~io.Reset1) 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4F4F4F"/>
                </a:solidFill>
                <a:effectLst/>
                <a:latin typeface="-apple-system"/>
              </a:rPr>
              <a:t>       </a:t>
            </a:r>
            <a:r>
              <a:rPr lang="en-US" altLang="zh-CN" sz="1400" dirty="0">
                <a:solidFill>
                  <a:srgbClr val="4F4F4F"/>
                </a:solidFill>
                <a:latin typeface="-apple-system"/>
              </a:rPr>
              <a:t>…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4F4F4F"/>
                </a:solidFill>
                <a:effectLst/>
                <a:latin typeface="-apple-system"/>
              </a:rPr>
              <a:t> }</a:t>
            </a:r>
            <a:endParaRPr lang="zh-CN" altLang="en-US" sz="1400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3964630-EAD4-4E78-8F52-0C864009C5ED}"/>
              </a:ext>
            </a:extLst>
          </p:cNvPr>
          <p:cNvCxnSpPr>
            <a:cxnSpLocks/>
          </p:cNvCxnSpPr>
          <p:nvPr/>
        </p:nvCxnSpPr>
        <p:spPr>
          <a:xfrm>
            <a:off x="478623" y="4943475"/>
            <a:ext cx="11080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0D6907F-5A4E-46E9-AF69-D7B3BB57B204}"/>
              </a:ext>
            </a:extLst>
          </p:cNvPr>
          <p:cNvSpPr txBox="1"/>
          <p:nvPr/>
        </p:nvSpPr>
        <p:spPr>
          <a:xfrm>
            <a:off x="633076" y="5153155"/>
            <a:ext cx="994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模块的接口：由</a:t>
            </a:r>
            <a:r>
              <a:rPr lang="en-US" altLang="zh-CN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NimbusRomNo9L-Regu"/>
              </a:rPr>
              <a:t>Bundle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定义，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5"/>
              </a:rPr>
              <a:t>调用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NimbusRomNo9L-ReguItal"/>
              </a:rPr>
              <a:t>Input()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2"/>
              </a:rPr>
              <a:t>和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NimbusRomNo9L-ReguItal"/>
              </a:rPr>
              <a:t>Output()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67"/>
              </a:rPr>
              <a:t>来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1"/>
              </a:rPr>
              <a:t>决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gbsnu5b"/>
              </a:rPr>
              <a:t>定</a:t>
            </a:r>
            <a:r>
              <a:rPr lang="zh-CN" altLang="en-US" dirty="0">
                <a:solidFill>
                  <a:srgbClr val="000000"/>
                </a:solidFill>
                <a:latin typeface="gbsnu6a"/>
              </a:rPr>
              <a:t>模</a:t>
            </a:r>
            <a:r>
              <a:rPr lang="zh-CN" altLang="en-US" dirty="0">
                <a:solidFill>
                  <a:srgbClr val="000000"/>
                </a:solidFill>
                <a:latin typeface="gbsnu57"/>
              </a:rPr>
              <a:t>块</a:t>
            </a:r>
            <a:r>
              <a:rPr lang="zh-CN" altLang="en-US" dirty="0">
                <a:solidFill>
                  <a:srgbClr val="000000"/>
                </a:solidFill>
                <a:latin typeface="gbsnu76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gbsnu8f"/>
              </a:rPr>
              <a:t>输</a:t>
            </a:r>
            <a:r>
              <a:rPr lang="zh-CN" altLang="en-US" dirty="0">
                <a:solidFill>
                  <a:srgbClr val="000000"/>
                </a:solidFill>
                <a:latin typeface="gbsnu51"/>
              </a:rPr>
              <a:t>入</a:t>
            </a:r>
            <a:r>
              <a:rPr lang="zh-CN" altLang="en-US" dirty="0">
                <a:solidFill>
                  <a:srgbClr val="000000"/>
                </a:solidFill>
                <a:latin typeface="gbsnu54"/>
              </a:rPr>
              <a:t>和</a:t>
            </a:r>
            <a:r>
              <a:rPr lang="zh-CN" altLang="en-US" dirty="0">
                <a:solidFill>
                  <a:srgbClr val="000000"/>
                </a:solidFill>
                <a:latin typeface="gbsnu8f"/>
              </a:rPr>
              <a:t>输</a:t>
            </a:r>
            <a:r>
              <a:rPr lang="zh-CN" altLang="en-US" dirty="0">
                <a:solidFill>
                  <a:srgbClr val="000000"/>
                </a:solidFill>
                <a:latin typeface="gbsnu51"/>
              </a:rPr>
              <a:t>出</a:t>
            </a:r>
            <a:r>
              <a:rPr lang="zh-CN" altLang="en-US" dirty="0">
                <a:solidFill>
                  <a:srgbClr val="000000"/>
                </a:solidFill>
                <a:latin typeface="gbsnu7a"/>
              </a:rPr>
              <a:t>端</a:t>
            </a:r>
            <a:r>
              <a:rPr lang="zh-CN" altLang="en-US" dirty="0">
                <a:solidFill>
                  <a:srgbClr val="000000"/>
                </a:solidFill>
                <a:latin typeface="gbsnu53"/>
              </a:rPr>
              <a:t>口。</a:t>
            </a:r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83A73A-6510-44D2-94B0-7A39C94E3C7C}"/>
              </a:ext>
            </a:extLst>
          </p:cNvPr>
          <p:cNvSpPr txBox="1"/>
          <p:nvPr/>
        </p:nvSpPr>
        <p:spPr>
          <a:xfrm>
            <a:off x="633076" y="5522487"/>
            <a:ext cx="994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实现输入与输出之间的组合逻辑与时序逻辑关系。</a:t>
            </a:r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3204E71-190C-47C0-B114-E3F89F66A113}"/>
              </a:ext>
            </a:extLst>
          </p:cNvPr>
          <p:cNvSpPr txBox="1"/>
          <p:nvPr/>
        </p:nvSpPr>
        <p:spPr>
          <a:xfrm>
            <a:off x="633076" y="5942013"/>
            <a:ext cx="994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利用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chiseltest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或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verilator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等工具验证模块实现。</a:t>
            </a:r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91" name="矩形 1790"/>
          <p:cNvSpPr/>
          <p:nvPr/>
        </p:nvSpPr>
        <p:spPr>
          <a:xfrm>
            <a:off x="3528885" y="310334"/>
            <a:ext cx="2254200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RESULT</a:t>
            </a:r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5666"/>
            <a:ext cx="275107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学习资料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C851B3-1E11-4757-B097-329540F2CE55}"/>
              </a:ext>
            </a:extLst>
          </p:cNvPr>
          <p:cNvSpPr txBox="1"/>
          <p:nvPr/>
        </p:nvSpPr>
        <p:spPr>
          <a:xfrm>
            <a:off x="235294" y="1421880"/>
            <a:ext cx="1172141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02020"/>
                </a:solidFill>
                <a:latin typeface="ArialMT"/>
              </a:rPr>
              <a:t>Chisel-bootcamp</a:t>
            </a:r>
            <a:r>
              <a:rPr lang="zh-CN" altLang="en-US" sz="2000" dirty="0">
                <a:solidFill>
                  <a:srgbClr val="202020"/>
                </a:solidFill>
                <a:latin typeface="ArialMT"/>
              </a:rPr>
              <a:t>在线学习环境</a:t>
            </a:r>
            <a:br>
              <a:rPr lang="zh-CN" altLang="en-US" sz="24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–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ArialMT"/>
              </a:rPr>
              <a:t>https://github.com/freechipsproject/chisel-bootcamp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>
                <a:solidFill>
                  <a:srgbClr val="202020"/>
                </a:solidFill>
                <a:latin typeface="ArialMT"/>
              </a:rPr>
              <a:t>Chisel–book</a:t>
            </a:r>
          </a:p>
          <a:p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–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ArialMT"/>
              </a:rPr>
              <a:t>https://github.com/schoeberl/chisel-book</a:t>
            </a:r>
            <a:br>
              <a:rPr lang="en-US" altLang="zh-CN" sz="2000" dirty="0"/>
            </a:br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Chisel</a:t>
            </a:r>
            <a:r>
              <a:rPr lang="zh-CN" altLang="en-US" sz="20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特性小抄</a:t>
            </a:r>
            <a:br>
              <a:rPr lang="zh-CN" altLang="en-US" sz="20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–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ArialMT"/>
              </a:rPr>
              <a:t>https://github.com/freechipsproject/chiselcheatsheet/releases/latest/download/chisel_cheatsheet.pdf</a:t>
            </a:r>
            <a:br>
              <a:rPr lang="en-US" altLang="zh-CN" sz="2000" b="0" i="0" dirty="0">
                <a:solidFill>
                  <a:srgbClr val="0000FF"/>
                </a:solidFill>
                <a:effectLst/>
                <a:latin typeface="ArialMT"/>
              </a:rPr>
            </a:br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Chisel Users Guide</a:t>
            </a:r>
            <a:b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</a:br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–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ArialMT"/>
              </a:rPr>
              <a:t>https://github.com/freechipsproject/chisel3/wiki/Short-Users-Guide-toChisel</a:t>
            </a:r>
            <a:br>
              <a:rPr lang="en-US" altLang="zh-CN" sz="2000" b="0" i="0" dirty="0">
                <a:solidFill>
                  <a:srgbClr val="0000FF"/>
                </a:solidFill>
                <a:effectLst/>
                <a:latin typeface="ArialMT"/>
              </a:rPr>
            </a:br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Chisel</a:t>
            </a:r>
            <a:r>
              <a:rPr lang="zh-CN" altLang="en-US" sz="20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常见问题</a:t>
            </a:r>
            <a:br>
              <a:rPr lang="zh-CN" altLang="en-US" sz="20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–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ArialMT"/>
              </a:rPr>
              <a:t>https://github.com/freechipsproject/chisel3/wiki</a:t>
            </a:r>
            <a:br>
              <a:rPr lang="en-US" altLang="zh-CN" sz="2000" b="0" i="0" dirty="0">
                <a:solidFill>
                  <a:srgbClr val="0000FF"/>
                </a:solidFill>
                <a:effectLst/>
                <a:latin typeface="ArialMT"/>
              </a:rPr>
            </a:br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Chisel API</a:t>
            </a:r>
            <a:r>
              <a:rPr lang="zh-CN" altLang="en-US" sz="20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文档</a:t>
            </a:r>
            <a:br>
              <a:rPr lang="zh-CN" altLang="en-US" sz="20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–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ArialMT"/>
              </a:rPr>
              <a:t>https://www.chisel-lang.org/api/latest/#package</a:t>
            </a:r>
            <a:br>
              <a:rPr lang="en-US" altLang="zh-CN" sz="2000" b="0" i="0" dirty="0">
                <a:solidFill>
                  <a:srgbClr val="0000FF"/>
                </a:solidFill>
                <a:effectLst/>
                <a:latin typeface="ArialMT"/>
              </a:rPr>
            </a:br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Chisel</a:t>
            </a:r>
            <a:r>
              <a:rPr lang="zh-CN" altLang="en-US" sz="20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本地开发环境</a:t>
            </a:r>
            <a:br>
              <a:rPr lang="zh-CN" altLang="en-US" sz="2000" b="0" i="0" dirty="0">
                <a:solidFill>
                  <a:srgbClr val="20202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2000" b="0" i="0" dirty="0">
                <a:solidFill>
                  <a:srgbClr val="202020"/>
                </a:solidFill>
                <a:effectLst/>
                <a:latin typeface="ArialMT"/>
              </a:rPr>
              <a:t>–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ArialMT"/>
              </a:rPr>
              <a:t>https://github.com/freechipsproject/chisel-template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72549" y="3028147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感谢各位的倾听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3503451" y="264597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503451" y="4137454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584957" y="2356657"/>
            <a:ext cx="316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 </a:t>
            </a:r>
            <a:r>
              <a:rPr lang="zh-CN" altLang="en-US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背景介绍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08BE80-3892-40A2-86F4-8338A9EADE45}"/>
              </a:ext>
            </a:extLst>
          </p:cNvPr>
          <p:cNvSpPr txBox="1"/>
          <p:nvPr/>
        </p:nvSpPr>
        <p:spPr>
          <a:xfrm>
            <a:off x="484150" y="1581738"/>
            <a:ext cx="636208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effectLst/>
                <a:latin typeface="ArialMT"/>
              </a:rPr>
              <a:t>• </a:t>
            </a:r>
            <a:r>
              <a:rPr lang="zh-CN" altLang="en-US" sz="2000" dirty="0"/>
              <a:t>硬件设计缓慢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80年代代码风格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人工优化遮蔽设计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最小编译时和运行时错误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大量的计算机工具和设计人员——花费1000万美元</a:t>
            </a:r>
          </a:p>
          <a:p>
            <a:r>
              <a:rPr lang="en-US" altLang="zh-CN" sz="2000" b="0" i="0" dirty="0">
                <a:effectLst/>
                <a:latin typeface="ArialMT"/>
              </a:rPr>
              <a:t>• </a:t>
            </a:r>
            <a:r>
              <a:rPr lang="zh-CN" altLang="en-US" sz="2000" dirty="0"/>
              <a:t>综合较慢且昂贵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需要花费较多时间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不可靠，主要是手工操作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专有工具费用-成本较大</a:t>
            </a:r>
            <a:endParaRPr lang="en-US" altLang="zh-CN" dirty="0"/>
          </a:p>
          <a:p>
            <a:r>
              <a:rPr lang="en-US" altLang="zh-CN" sz="2000" b="0" i="0" dirty="0">
                <a:effectLst/>
                <a:latin typeface="ArialMT"/>
              </a:rPr>
              <a:t>• </a:t>
            </a:r>
            <a:r>
              <a:rPr lang="zh-CN" altLang="en-US" sz="2000" dirty="0"/>
              <a:t>测试和验证缓慢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运行速度比生产中的代码运行速度慢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验证人员成本——花费1000万美元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制造速度慢且成本高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劳动密集型–成本为100万美元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07E0AD-7EB7-42A7-A606-EE5A9E6A9155}"/>
              </a:ext>
            </a:extLst>
          </p:cNvPr>
          <p:cNvSpPr/>
          <p:nvPr/>
        </p:nvSpPr>
        <p:spPr>
          <a:xfrm>
            <a:off x="7430758" y="2574820"/>
            <a:ext cx="1363980" cy="632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024B41-83CD-4E40-9047-286F414FB0B7}"/>
              </a:ext>
            </a:extLst>
          </p:cNvPr>
          <p:cNvSpPr/>
          <p:nvPr/>
        </p:nvSpPr>
        <p:spPr>
          <a:xfrm>
            <a:off x="9686278" y="2574820"/>
            <a:ext cx="1363980" cy="632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build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F264678-AA12-42CB-957B-575939A1DB59}"/>
              </a:ext>
            </a:extLst>
          </p:cNvPr>
          <p:cNvSpPr/>
          <p:nvPr/>
        </p:nvSpPr>
        <p:spPr>
          <a:xfrm>
            <a:off x="7430758" y="4175020"/>
            <a:ext cx="1363980" cy="632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eval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26AA6C-5DD1-4CC7-A125-056DCEC6FA5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8794738" y="2891050"/>
            <a:ext cx="8915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0CC8487-E5EB-4184-BC38-F9678BDEBF7B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>
            <a:off x="8794738" y="3207280"/>
            <a:ext cx="1573530" cy="12839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0F6A8CA-3287-4C50-919A-FE63F7AF6327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8112748" y="3207280"/>
            <a:ext cx="0" cy="96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4363961-E0B7-40CF-A2CF-D129690D2177}"/>
              </a:ext>
            </a:extLst>
          </p:cNvPr>
          <p:cNvSpPr txBox="1"/>
          <p:nvPr/>
        </p:nvSpPr>
        <p:spPr>
          <a:xfrm>
            <a:off x="7430758" y="2020822"/>
            <a:ext cx="249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影响设计性能的关键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FADBAD-0FEB-4440-8B56-6ADF1A59790C}"/>
              </a:ext>
            </a:extLst>
          </p:cNvPr>
          <p:cNvSpPr/>
          <p:nvPr/>
        </p:nvSpPr>
        <p:spPr>
          <a:xfrm>
            <a:off x="7034518" y="1671701"/>
            <a:ext cx="4442460" cy="340632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44C8C25-784B-4D6D-AFF3-371FBBD8AADB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>
            <a:off x="8112748" y="4807480"/>
            <a:ext cx="0" cy="7020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99D314F-B294-4176-82CD-E22DB2173959}"/>
              </a:ext>
            </a:extLst>
          </p:cNvPr>
          <p:cNvSpPr/>
          <p:nvPr/>
        </p:nvSpPr>
        <p:spPr>
          <a:xfrm>
            <a:off x="7430758" y="5509519"/>
            <a:ext cx="1363980" cy="6324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6046848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 -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用</a:t>
            </a: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Scala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嵌入式语言构造硬件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310426-FA17-4807-A7C1-1A6184282C10}"/>
              </a:ext>
            </a:extLst>
          </p:cNvPr>
          <p:cNvSpPr txBox="1"/>
          <p:nvPr/>
        </p:nvSpPr>
        <p:spPr>
          <a:xfrm>
            <a:off x="761702" y="97521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发展：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36FCC6-DB34-4173-AE44-D333888204C5}"/>
              </a:ext>
            </a:extLst>
          </p:cNvPr>
          <p:cNvSpPr txBox="1"/>
          <p:nvPr/>
        </p:nvSpPr>
        <p:spPr>
          <a:xfrm>
            <a:off x="1271787" y="1432128"/>
            <a:ext cx="6198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需要缩短设计周期的时间，以通过更多的时间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需要降低所有步骤的成本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2C0EFF-7388-4353-BBF9-2413630396C6}"/>
              </a:ext>
            </a:extLst>
          </p:cNvPr>
          <p:cNvSpPr txBox="1"/>
          <p:nvPr/>
        </p:nvSpPr>
        <p:spPr>
          <a:xfrm>
            <a:off x="1271787" y="2605683"/>
            <a:ext cx="55681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生成器：使用好的软件思想设计硬件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组合-通过组合更大的可重复使用部件进行设计</a:t>
            </a:r>
          </a:p>
          <a:p>
            <a:r>
              <a:rPr lang="en-US" altLang="zh-CN" dirty="0"/>
              <a:t>-    </a:t>
            </a:r>
            <a:r>
              <a:rPr lang="zh-CN" altLang="en-US" dirty="0"/>
              <a:t>转换-规范+转换=FIRRTL</a:t>
            </a:r>
          </a:p>
          <a:p>
            <a:r>
              <a:rPr lang="en-US" altLang="zh-CN" dirty="0"/>
              <a:t>-    </a:t>
            </a:r>
            <a:r>
              <a:rPr lang="zh-CN" altLang="en-US" dirty="0"/>
              <a:t>优化-参数化+设计空间探索</a:t>
            </a:r>
          </a:p>
          <a:p>
            <a:r>
              <a:rPr lang="en-US" altLang="zh-CN" dirty="0"/>
              <a:t>-    </a:t>
            </a:r>
            <a:r>
              <a:rPr lang="zh-CN" altLang="en-US" dirty="0"/>
              <a:t>层-逐步提高层次和战略</a:t>
            </a:r>
          </a:p>
          <a:p>
            <a:r>
              <a:rPr lang="en-US" altLang="zh-CN" dirty="0"/>
              <a:t>-    </a:t>
            </a:r>
            <a:r>
              <a:rPr lang="zh-CN" altLang="en-US" dirty="0"/>
              <a:t>模拟-加速测试和评估方法</a:t>
            </a:r>
          </a:p>
          <a:p>
            <a:r>
              <a:rPr lang="en-US" altLang="zh-CN" dirty="0"/>
              <a:t>-    </a:t>
            </a:r>
            <a:r>
              <a:rPr lang="zh-CN" altLang="en-US" dirty="0"/>
              <a:t>实现-快速+经济实惠的部署技术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A0791D-6DA1-4038-9630-BA7194848F1E}"/>
              </a:ext>
            </a:extLst>
          </p:cNvPr>
          <p:cNvSpPr txBox="1"/>
          <p:nvPr/>
        </p:nvSpPr>
        <p:spPr>
          <a:xfrm>
            <a:off x="761702" y="476055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Chisel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（硬件生成器）：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8B9245-A6AF-4D66-A716-F7DC5EBC9C80}"/>
              </a:ext>
            </a:extLst>
          </p:cNvPr>
          <p:cNvSpPr txBox="1"/>
          <p:nvPr/>
        </p:nvSpPr>
        <p:spPr>
          <a:xfrm>
            <a:off x="1271787" y="5164232"/>
            <a:ext cx="66656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Chisel</a:t>
            </a:r>
            <a:r>
              <a:rPr lang="zh-CN" altLang="en-US" dirty="0"/>
              <a:t>是一种硬件描述语言（</a:t>
            </a:r>
            <a:r>
              <a:rPr lang="en-US" altLang="zh-CN" dirty="0"/>
              <a:t>HDL</a:t>
            </a:r>
            <a:r>
              <a:rPr lang="zh-CN" altLang="en-US" dirty="0"/>
              <a:t>），由加州大学伯克利分校团队</a:t>
            </a:r>
            <a:endParaRPr lang="en-US" altLang="zh-CN" dirty="0"/>
          </a:p>
          <a:p>
            <a:r>
              <a:rPr lang="zh-CN" altLang="en-US" dirty="0"/>
              <a:t>于</a:t>
            </a:r>
            <a:r>
              <a:rPr lang="en-US" altLang="zh-CN" dirty="0"/>
              <a:t>2012</a:t>
            </a:r>
            <a:r>
              <a:rPr lang="zh-CN" altLang="en-US" dirty="0"/>
              <a:t>年创建：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基于</a:t>
            </a:r>
            <a:r>
              <a:rPr lang="en-US" altLang="zh-CN" dirty="0"/>
              <a:t>Scala</a:t>
            </a:r>
            <a:r>
              <a:rPr lang="zh-CN" altLang="en-US" dirty="0"/>
              <a:t>语言</a:t>
            </a:r>
          </a:p>
          <a:p>
            <a:r>
              <a:rPr lang="en-US" altLang="zh-CN" dirty="0"/>
              <a:t>—— </a:t>
            </a:r>
            <a:r>
              <a:rPr lang="zh-CN" altLang="en-US" dirty="0"/>
              <a:t>可以将设计硬件转换为</a:t>
            </a:r>
            <a:r>
              <a:rPr lang="en-US" altLang="zh-CN" dirty="0"/>
              <a:t>Verilog</a:t>
            </a:r>
            <a:r>
              <a:rPr lang="zh-CN" altLang="en-US" dirty="0"/>
              <a:t>等低层次</a:t>
            </a:r>
            <a:r>
              <a:rPr lang="en-US" altLang="zh-CN" dirty="0"/>
              <a:t>HDL</a:t>
            </a:r>
            <a:r>
              <a:rPr lang="zh-CN" altLang="en-US" dirty="0"/>
              <a:t>描述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将面向对象的编程和函数式编程思想融入硬件设计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E24971-32EA-431E-BB0F-350CC77BE25A}"/>
              </a:ext>
            </a:extLst>
          </p:cNvPr>
          <p:cNvSpPr txBox="1"/>
          <p:nvPr/>
        </p:nvSpPr>
        <p:spPr>
          <a:xfrm>
            <a:off x="761702" y="220200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实现计划：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3242541-11C4-49AA-AA95-4FC85A266EDF}"/>
              </a:ext>
            </a:extLst>
          </p:cNvPr>
          <p:cNvSpPr/>
          <p:nvPr/>
        </p:nvSpPr>
        <p:spPr>
          <a:xfrm>
            <a:off x="9117302" y="1061630"/>
            <a:ext cx="1606920" cy="81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Scala Compiler</a:t>
            </a:r>
            <a:endParaRPr lang="zh-CN" altLang="en-US" sz="20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8056DA1-455E-499C-87DB-A13383ADD9C1}"/>
              </a:ext>
            </a:extLst>
          </p:cNvPr>
          <p:cNvSpPr/>
          <p:nvPr/>
        </p:nvSpPr>
        <p:spPr>
          <a:xfrm>
            <a:off x="9117306" y="2336795"/>
            <a:ext cx="1606920" cy="81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Run Chisel Program</a:t>
            </a:r>
            <a:endParaRPr lang="zh-CN" altLang="en-US" sz="2000" b="1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AE01987-F9E9-4FA6-AF60-FD72F9866212}"/>
              </a:ext>
            </a:extLst>
          </p:cNvPr>
          <p:cNvSpPr/>
          <p:nvPr/>
        </p:nvSpPr>
        <p:spPr>
          <a:xfrm>
            <a:off x="8262087" y="3692946"/>
            <a:ext cx="1586147" cy="81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FIRRTL Processor</a:t>
            </a:r>
            <a:endParaRPr lang="zh-CN" altLang="en-US" sz="2000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313CB1F-F05A-434B-BA70-276B78655B6D}"/>
              </a:ext>
            </a:extLst>
          </p:cNvPr>
          <p:cNvSpPr/>
          <p:nvPr/>
        </p:nvSpPr>
        <p:spPr>
          <a:xfrm>
            <a:off x="10023371" y="3692660"/>
            <a:ext cx="1638732" cy="81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FIRRTL </a:t>
            </a:r>
            <a:r>
              <a:rPr lang="en-US" altLang="zh-CN" sz="2000" b="1" dirty="0" err="1"/>
              <a:t>Interpeter</a:t>
            </a:r>
            <a:endParaRPr lang="zh-CN" altLang="en-US" sz="2000" b="1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512E4A5-00FE-4469-ACD1-84D1A76EE485}"/>
              </a:ext>
            </a:extLst>
          </p:cNvPr>
          <p:cNvSpPr/>
          <p:nvPr/>
        </p:nvSpPr>
        <p:spPr>
          <a:xfrm>
            <a:off x="9739988" y="5282621"/>
            <a:ext cx="1439019" cy="81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Verilator</a:t>
            </a:r>
            <a:r>
              <a:rPr lang="en-US" altLang="zh-CN" sz="2000" b="1" dirty="0"/>
              <a:t> (simulator)</a:t>
            </a:r>
            <a:endParaRPr lang="zh-CN" altLang="en-US" sz="20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B692B3D-8477-44FF-9E85-8DD89B6FF95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9920762" y="607600"/>
            <a:ext cx="10332" cy="454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3A81DE2-B3E4-4D3D-9067-AADE52996438}"/>
              </a:ext>
            </a:extLst>
          </p:cNvPr>
          <p:cNvCxnSpPr>
            <a:cxnSpLocks/>
          </p:cNvCxnSpPr>
          <p:nvPr/>
        </p:nvCxnSpPr>
        <p:spPr>
          <a:xfrm>
            <a:off x="9927393" y="1878375"/>
            <a:ext cx="0" cy="454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25CC7DE-6BC3-49BC-87D2-C481CCA36131}"/>
              </a:ext>
            </a:extLst>
          </p:cNvPr>
          <p:cNvCxnSpPr>
            <a:cxnSpLocks/>
          </p:cNvCxnSpPr>
          <p:nvPr/>
        </p:nvCxnSpPr>
        <p:spPr>
          <a:xfrm flipH="1">
            <a:off x="9920762" y="3145978"/>
            <a:ext cx="6631" cy="213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EAFC1A8-41DE-4747-8E4D-46C6931925D5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9055161" y="3330592"/>
            <a:ext cx="865601" cy="362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135E516-422C-402D-8BEC-44580202878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920762" y="3341959"/>
            <a:ext cx="921975" cy="350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31F9F9F-7EFF-4283-A67C-12AF82D55847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9054329" y="4509691"/>
            <a:ext cx="832" cy="314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EEFF72C-2478-4A70-8371-971C59BF61C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054329" y="4811063"/>
            <a:ext cx="1405169" cy="471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90CD980-690C-43A3-ADE9-6893785A5C83}"/>
              </a:ext>
            </a:extLst>
          </p:cNvPr>
          <p:cNvCxnSpPr>
            <a:cxnSpLocks/>
          </p:cNvCxnSpPr>
          <p:nvPr/>
        </p:nvCxnSpPr>
        <p:spPr>
          <a:xfrm flipH="1">
            <a:off x="8383462" y="4823751"/>
            <a:ext cx="670867" cy="1310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93AA792-938E-4D11-AD59-959903A21020}"/>
              </a:ext>
            </a:extLst>
          </p:cNvPr>
          <p:cNvSpPr txBox="1"/>
          <p:nvPr/>
        </p:nvSpPr>
        <p:spPr>
          <a:xfrm>
            <a:off x="9741423" y="4607353"/>
            <a:ext cx="128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</a:rPr>
              <a:t>verilog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7EF54D-BCAC-436A-BBBF-572D0A137825}"/>
              </a:ext>
            </a:extLst>
          </p:cNvPr>
          <p:cNvSpPr txBox="1"/>
          <p:nvPr/>
        </p:nvSpPr>
        <p:spPr>
          <a:xfrm>
            <a:off x="7303326" y="6159952"/>
            <a:ext cx="22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226A4F2-AA39-41C9-9D09-8D09AB0A9895}"/>
              </a:ext>
            </a:extLst>
          </p:cNvPr>
          <p:cNvSpPr txBox="1"/>
          <p:nvPr/>
        </p:nvSpPr>
        <p:spPr>
          <a:xfrm>
            <a:off x="7968385" y="3166397"/>
            <a:ext cx="114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.fir 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DEBEBE5-3F4B-4698-8400-102CD1CB5C3B}"/>
              </a:ext>
            </a:extLst>
          </p:cNvPr>
          <p:cNvSpPr txBox="1"/>
          <p:nvPr/>
        </p:nvSpPr>
        <p:spPr>
          <a:xfrm>
            <a:off x="8830254" y="468592"/>
            <a:ext cx="1377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</a:rPr>
              <a:t>scala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317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Chisel </a:t>
            </a:r>
            <a:r>
              <a:rPr lang="zh-CN" altLang="en-US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环境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669460" y="3098767"/>
            <a:ext cx="368751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 Java8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 Scala </a:t>
            </a:r>
            <a:r>
              <a:rPr lang="zh-CN" altLang="en-US" sz="2400" dirty="0">
                <a:solidFill>
                  <a:schemeClr val="bg1"/>
                </a:solidFill>
              </a:rPr>
              <a:t>构建工具</a:t>
            </a:r>
            <a:r>
              <a:rPr lang="en-US" altLang="zh-CN" sz="2400" dirty="0" err="1">
                <a:solidFill>
                  <a:schemeClr val="bg1"/>
                </a:solidFill>
              </a:rPr>
              <a:t>sbt</a:t>
            </a:r>
            <a:r>
              <a:rPr lang="en-US" altLang="zh-CN" sz="2400" dirty="0">
                <a:solidFill>
                  <a:schemeClr val="bg1"/>
                </a:solidFill>
              </a:rPr>
              <a:t> /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mill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PURPOES</a:t>
            </a:r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633077" y="125666"/>
            <a:ext cx="1830116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安装</a:t>
            </a: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Java8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4C779526-BE5C-4A8A-BA0F-49BCFE49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747" y="1587826"/>
            <a:ext cx="62741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:~$ </a:t>
            </a:r>
            <a:r>
              <a:rPr lang="zh-CN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sudo apt-get install openjdk-8-jdk 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BE579937-4B9F-4121-95DC-C3268779F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747" y="2013806"/>
            <a:ext cx="949779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Consolas" panose="020B0609020204030204" pitchFamily="49" charset="0"/>
              </a:rPr>
              <a:t>:~$ java -version </a:t>
            </a:r>
            <a:endParaRPr lang="en-US" altLang="zh-CN" dirty="0">
              <a:latin typeface="Consolas" panose="020B06090202040302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Consolas" panose="020B0609020204030204" pitchFamily="49" charset="0"/>
              </a:rPr>
              <a:t>openjdk version "1.8.0_292" </a:t>
            </a:r>
            <a:endParaRPr lang="en-US" altLang="zh-CN" dirty="0">
              <a:latin typeface="Consolas" panose="020B06090202040302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Consolas" panose="020B0609020204030204" pitchFamily="49" charset="0"/>
              </a:rPr>
              <a:t>OpenJDK Runtime Environment (build 1.8.0_292-8u292-b10-0ubuntu1~20.04-b10) </a:t>
            </a:r>
            <a:endParaRPr lang="en-US" altLang="zh-CN" dirty="0">
              <a:latin typeface="Consolas" panose="020B06090202040302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Consolas" panose="020B0609020204030204" pitchFamily="49" charset="0"/>
              </a:rPr>
              <a:t>OpenJDK 64-Bit Server VM (build 25.292-b10, mixed mode)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FE66A6-9F0A-44D5-ABBE-BEC1045DC524}"/>
              </a:ext>
            </a:extLst>
          </p:cNvPr>
          <p:cNvSpPr txBox="1"/>
          <p:nvPr/>
        </p:nvSpPr>
        <p:spPr>
          <a:xfrm>
            <a:off x="785545" y="1130309"/>
            <a:ext cx="451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、最简单方法：</a:t>
            </a:r>
            <a:r>
              <a:rPr lang="en-US" altLang="zh-CN" dirty="0">
                <a:solidFill>
                  <a:schemeClr val="tx2"/>
                </a:solidFill>
              </a:rPr>
              <a:t>apt</a:t>
            </a:r>
            <a:r>
              <a:rPr lang="zh-CN" altLang="en-US" dirty="0">
                <a:solidFill>
                  <a:schemeClr val="tx2"/>
                </a:solidFill>
              </a:rPr>
              <a:t>安装</a:t>
            </a:r>
            <a:r>
              <a:rPr lang="en-US" altLang="zh-CN" dirty="0" err="1">
                <a:solidFill>
                  <a:schemeClr val="tx2"/>
                </a:solidFill>
              </a:rPr>
              <a:t>openjdk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A943F7-521E-4AF7-93D5-9167F2ED56FE}"/>
              </a:ext>
            </a:extLst>
          </p:cNvPr>
          <p:cNvSpPr txBox="1"/>
          <p:nvPr/>
        </p:nvSpPr>
        <p:spPr>
          <a:xfrm>
            <a:off x="785545" y="3278653"/>
            <a:ext cx="274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、下载</a:t>
            </a:r>
            <a:r>
              <a:rPr lang="en-US" altLang="zh-CN" dirty="0">
                <a:solidFill>
                  <a:schemeClr val="tx2"/>
                </a:solidFill>
              </a:rPr>
              <a:t>Java8</a:t>
            </a:r>
            <a:r>
              <a:rPr lang="zh-CN" altLang="en-US" dirty="0">
                <a:solidFill>
                  <a:schemeClr val="tx2"/>
                </a:solidFill>
              </a:rPr>
              <a:t>压缩包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2168A2-EA79-4E41-A693-FCF86DA88D60}"/>
              </a:ext>
            </a:extLst>
          </p:cNvPr>
          <p:cNvSpPr txBox="1"/>
          <p:nvPr/>
        </p:nvSpPr>
        <p:spPr>
          <a:xfrm>
            <a:off x="1142747" y="3614434"/>
            <a:ext cx="825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tar -</a:t>
            </a:r>
            <a:r>
              <a:rPr lang="en-US" altLang="zh-CN" dirty="0" err="1">
                <a:latin typeface="Consolas" panose="020B0609020204030204" pitchFamily="49" charset="0"/>
              </a:rPr>
              <a:t>zxvf</a:t>
            </a:r>
            <a:r>
              <a:rPr lang="en-US" altLang="zh-CN" dirty="0">
                <a:latin typeface="Consolas" panose="020B0609020204030204" pitchFamily="49" charset="0"/>
              </a:rPr>
              <a:t> jdk-8uxxx-linux-x64.tar.gz /</a:t>
            </a:r>
            <a:r>
              <a:rPr lang="en-US" altLang="zh-CN" dirty="0" err="1">
                <a:latin typeface="Consolas" panose="020B0609020204030204" pitchFamily="49" charset="0"/>
              </a:rPr>
              <a:t>usr</a:t>
            </a:r>
            <a:r>
              <a:rPr lang="en-US" altLang="zh-CN" dirty="0">
                <a:latin typeface="Consolas" panose="020B0609020204030204" pitchFamily="49" charset="0"/>
              </a:rPr>
              <a:t>/local/java/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vim ~/.</a:t>
            </a:r>
            <a:r>
              <a:rPr lang="en-US" altLang="zh-CN" dirty="0" err="1">
                <a:latin typeface="Consolas" panose="020B0609020204030204" pitchFamily="49" charset="0"/>
              </a:rPr>
              <a:t>bashrc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81F15C-CE91-4DB8-A44F-62A65983ACA7}"/>
              </a:ext>
            </a:extLst>
          </p:cNvPr>
          <p:cNvSpPr txBox="1"/>
          <p:nvPr/>
        </p:nvSpPr>
        <p:spPr>
          <a:xfrm>
            <a:off x="1142747" y="4358834"/>
            <a:ext cx="32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添加</a:t>
            </a:r>
            <a:r>
              <a:rPr lang="en-US" altLang="zh-CN" dirty="0">
                <a:solidFill>
                  <a:schemeClr val="tx2"/>
                </a:solidFill>
              </a:rPr>
              <a:t>java8</a:t>
            </a:r>
            <a:r>
              <a:rPr lang="zh-CN" altLang="en-US" dirty="0">
                <a:solidFill>
                  <a:schemeClr val="tx2"/>
                </a:solidFill>
              </a:rPr>
              <a:t>路径到环境变量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92C64B0-D3AD-41E2-A44E-4C709BCC2600}"/>
              </a:ext>
            </a:extLst>
          </p:cNvPr>
          <p:cNvSpPr txBox="1"/>
          <p:nvPr/>
        </p:nvSpPr>
        <p:spPr>
          <a:xfrm>
            <a:off x="1142747" y="4696127"/>
            <a:ext cx="6167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JAVA_HOME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=/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usr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/local/java/jdk1.8.0_xxx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CLASSPATH</a:t>
            </a:r>
            <a:r>
              <a:rPr lang="en-US" altLang="zh-CN" dirty="0">
                <a:latin typeface="Consolas" panose="020B0609020204030204" pitchFamily="49" charset="0"/>
              </a:rPr>
              <a:t>=$:CLASSPATH:$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JAVA_HOME</a:t>
            </a:r>
            <a:r>
              <a:rPr lang="en-US" altLang="zh-CN" dirty="0">
                <a:latin typeface="Consolas" panose="020B0609020204030204" pitchFamily="49" charset="0"/>
              </a:rPr>
              <a:t>/lib/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$PATH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</a:rPr>
              <a:t>$JAVA_HOME</a:t>
            </a:r>
            <a:r>
              <a:rPr lang="en-US" altLang="zh-CN" dirty="0">
                <a:latin typeface="Consolas" panose="020B0609020204030204" pitchFamily="49" charset="0"/>
              </a:rPr>
              <a:t>/bin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7655D5-6580-4FE2-B7AA-39F233FA1BEE}"/>
              </a:ext>
            </a:extLst>
          </p:cNvPr>
          <p:cNvSpPr txBox="1"/>
          <p:nvPr/>
        </p:nvSpPr>
        <p:spPr>
          <a:xfrm>
            <a:off x="1189038" y="604069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source ~/.</a:t>
            </a:r>
            <a:r>
              <a:rPr lang="en-US" altLang="zh-CN" dirty="0" err="1">
                <a:latin typeface="Consolas" panose="020B0609020204030204" pitchFamily="49" charset="0"/>
              </a:rPr>
              <a:t>bashrc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6B97B6F-7166-4E7F-9F06-64C35247B4A1}"/>
              </a:ext>
            </a:extLst>
          </p:cNvPr>
          <p:cNvSpPr txBox="1"/>
          <p:nvPr/>
        </p:nvSpPr>
        <p:spPr>
          <a:xfrm>
            <a:off x="1162449" y="56194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重新加载配置文件</a:t>
            </a:r>
          </a:p>
        </p:txBody>
      </p:sp>
    </p:spTree>
    <p:extLst>
      <p:ext uri="{BB962C8B-B14F-4D97-AF65-F5344CB8AC3E}">
        <p14:creationId xmlns:p14="http://schemas.microsoft.com/office/powerpoint/2010/main" val="319394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633077" y="125666"/>
            <a:ext cx="318548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Scala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构建工具</a:t>
            </a: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-</a:t>
            </a:r>
            <a:r>
              <a:rPr lang="en-US" altLang="zh-CN" sz="2800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sbt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20A444-F064-4764-8B73-651FB1894C5C}"/>
              </a:ext>
            </a:extLst>
          </p:cNvPr>
          <p:cNvSpPr txBox="1"/>
          <p:nvPr/>
        </p:nvSpPr>
        <p:spPr>
          <a:xfrm>
            <a:off x="1798988" y="2041550"/>
            <a:ext cx="726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ArialMT"/>
              </a:rPr>
              <a:t>https://www.scala-sbt.org/1.x/docs/Installing-sbt-on-Linux.html</a:t>
            </a:r>
            <a:endParaRPr lang="zh-CN" altLang="en-US" dirty="0">
              <a:solidFill>
                <a:srgbClr val="0000FF"/>
              </a:solidFill>
              <a:latin typeface="ArialM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9C809F-E1FC-44BF-B6BC-8EBE6C97B84D}"/>
              </a:ext>
            </a:extLst>
          </p:cNvPr>
          <p:cNvSpPr txBox="1"/>
          <p:nvPr/>
        </p:nvSpPr>
        <p:spPr>
          <a:xfrm>
            <a:off x="884828" y="1764551"/>
            <a:ext cx="182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Linux </a:t>
            </a:r>
            <a:r>
              <a:rPr lang="en-US" altLang="zh-CN" dirty="0" err="1"/>
              <a:t>sbt</a:t>
            </a:r>
            <a:r>
              <a:rPr lang="zh-CN" altLang="en-US" dirty="0"/>
              <a:t>安装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466ECE2-EF49-4E0F-AAC8-B2E7D8C62DA3}"/>
              </a:ext>
            </a:extLst>
          </p:cNvPr>
          <p:cNvSpPr txBox="1"/>
          <p:nvPr/>
        </p:nvSpPr>
        <p:spPr>
          <a:xfrm>
            <a:off x="878168" y="5101325"/>
            <a:ext cx="15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sbt</a:t>
            </a:r>
            <a:r>
              <a:rPr lang="zh-CN" altLang="en-US" dirty="0"/>
              <a:t>压缩包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520134-6C24-4283-B2D1-4C097F43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46" y="2482314"/>
            <a:ext cx="5847779" cy="24343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C493957-A191-48DD-93CD-532FC3E4A36E}"/>
              </a:ext>
            </a:extLst>
          </p:cNvPr>
          <p:cNvSpPr txBox="1"/>
          <p:nvPr/>
        </p:nvSpPr>
        <p:spPr>
          <a:xfrm>
            <a:off x="884827" y="1103158"/>
            <a:ext cx="969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SBT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scala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build tool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Scala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语言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的默认构建工具，大多数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scala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社区选择使用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SBT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工具。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FC80DB-51EF-44E7-B0F3-DA8734FAB14C}"/>
              </a:ext>
            </a:extLst>
          </p:cNvPr>
          <p:cNvSpPr txBox="1"/>
          <p:nvPr/>
        </p:nvSpPr>
        <p:spPr>
          <a:xfrm>
            <a:off x="1528426" y="5578052"/>
            <a:ext cx="7005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压缩包安装方法与前面类似，解压后将路径加入到环境变量。</a:t>
            </a:r>
            <a:endParaRPr lang="en-US" altLang="zh-CN" sz="1800" b="0" i="0" dirty="0">
              <a:solidFill>
                <a:srgbClr val="000000"/>
              </a:solidFill>
              <a:effectLst/>
              <a:latin typeface="NimbusRomNo9L-Reg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633077" y="125666"/>
            <a:ext cx="3281668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Scala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构建工具</a:t>
            </a: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-mill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F3E7142-E5D4-4D40-BE6B-8E0D2D80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98" y="3136352"/>
            <a:ext cx="6094602" cy="124794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06223EC-9FF7-41F9-890B-CB77847D5DA8}"/>
              </a:ext>
            </a:extLst>
          </p:cNvPr>
          <p:cNvSpPr txBox="1"/>
          <p:nvPr/>
        </p:nvSpPr>
        <p:spPr>
          <a:xfrm>
            <a:off x="1035786" y="2467613"/>
            <a:ext cx="10837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sudo sh -c "curl -L https://github.com/com-lihaoyi/mill/releases/download/0.10.0-M1/0.10.0-M1 &gt; /usr/local/bin/mill &amp;&amp; chmod +x /usr/local/bin/mill"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94BEDC-801E-4AE5-9033-02E6DB61B5CF}"/>
              </a:ext>
            </a:extLst>
          </p:cNvPr>
          <p:cNvSpPr txBox="1"/>
          <p:nvPr/>
        </p:nvSpPr>
        <p:spPr>
          <a:xfrm>
            <a:off x="633077" y="2049535"/>
            <a:ext cx="731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Mill</a:t>
            </a:r>
            <a:r>
              <a:rPr lang="zh-CN" altLang="en-US" dirty="0"/>
              <a:t>官方手册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0000FF"/>
                </a:solidFill>
                <a:latin typeface="ArialMT"/>
              </a:rPr>
              <a:t>https://com-lihaoyi.github.io/mill/mill/Intro_to_Mill.html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65D951-E14F-418C-B3EB-7F0DC81E9AC0}"/>
              </a:ext>
            </a:extLst>
          </p:cNvPr>
          <p:cNvSpPr txBox="1"/>
          <p:nvPr/>
        </p:nvSpPr>
        <p:spPr>
          <a:xfrm>
            <a:off x="994772" y="4931873"/>
            <a:ext cx="488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ArialMT"/>
              </a:rPr>
              <a:t>https://github.com/com-lihaoyi/mill/releases/</a:t>
            </a:r>
            <a:endParaRPr lang="zh-CN" altLang="en-US" dirty="0">
              <a:solidFill>
                <a:srgbClr val="0000FF"/>
              </a:solidFill>
              <a:latin typeface="ArialM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AE95CB3-6B01-4F9B-AEDE-F8D175719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8" r="68865"/>
          <a:stretch/>
        </p:blipFill>
        <p:spPr>
          <a:xfrm>
            <a:off x="1135198" y="5460251"/>
            <a:ext cx="3068251" cy="1079882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CD02AF2-8838-49CB-99B3-319473B73EC5}"/>
              </a:ext>
            </a:extLst>
          </p:cNvPr>
          <p:cNvSpPr txBox="1"/>
          <p:nvPr/>
        </p:nvSpPr>
        <p:spPr>
          <a:xfrm>
            <a:off x="633077" y="4562541"/>
            <a:ext cx="787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服务器不稳定的情况可在</a:t>
            </a:r>
            <a:r>
              <a:rPr lang="en-US" altLang="zh-CN" dirty="0" err="1"/>
              <a:t>github</a:t>
            </a:r>
            <a:r>
              <a:rPr lang="zh-CN" altLang="en-US" dirty="0"/>
              <a:t>中的</a:t>
            </a:r>
            <a:r>
              <a:rPr lang="en-US" altLang="zh-CN" dirty="0"/>
              <a:t>release</a:t>
            </a:r>
            <a:r>
              <a:rPr lang="zh-CN" altLang="en-US" dirty="0"/>
              <a:t>列表下载到本地，修改名称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6C7EDFB-0D70-4C4D-98F1-78651F0F717E}"/>
              </a:ext>
            </a:extLst>
          </p:cNvPr>
          <p:cNvSpPr txBox="1"/>
          <p:nvPr/>
        </p:nvSpPr>
        <p:spPr>
          <a:xfrm>
            <a:off x="7735410" y="3460964"/>
            <a:ext cx="3241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 ~/.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bashrc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export MILL=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……</a:t>
            </a:r>
          </a:p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export PATH=$MILL:$PATH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FEBCF4-3872-41CE-AB81-BE59F006C392}"/>
              </a:ext>
            </a:extLst>
          </p:cNvPr>
          <p:cNvSpPr txBox="1"/>
          <p:nvPr/>
        </p:nvSpPr>
        <p:spPr>
          <a:xfrm>
            <a:off x="616218" y="877529"/>
            <a:ext cx="357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Mill</a:t>
            </a:r>
            <a:r>
              <a:rPr lang="zh-CN" altLang="en-US" dirty="0"/>
              <a:t>是一个新的</a:t>
            </a:r>
            <a:r>
              <a:rPr lang="en-US" altLang="zh-CN" dirty="0"/>
              <a:t>Java/Scala</a:t>
            </a:r>
            <a:r>
              <a:rPr lang="zh-CN" altLang="en-US" dirty="0"/>
              <a:t>构建工具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BB6A8E-5315-4121-9BD3-7D454A4F5FA7}"/>
              </a:ext>
            </a:extLst>
          </p:cNvPr>
          <p:cNvSpPr txBox="1"/>
          <p:nvPr/>
        </p:nvSpPr>
        <p:spPr>
          <a:xfrm>
            <a:off x="994772" y="1301006"/>
            <a:ext cx="6201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优点：运行较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快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灵活简单、与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sbt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可共存</a:t>
            </a:r>
          </a:p>
          <a:p>
            <a:pPr algn="l" rt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缺点：没有稳定的插件绑定，有时生成的缓存较大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3108</Words>
  <Application>Microsoft Office PowerPoint</Application>
  <PresentationFormat>宽屏</PresentationFormat>
  <Paragraphs>344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66" baseType="lpstr">
      <vt:lpstr>-apple-system</vt:lpstr>
      <vt:lpstr>ArialMT</vt:lpstr>
      <vt:lpstr>CourierNewPS-BoldMT</vt:lpstr>
      <vt:lpstr>gbsnu30</vt:lpstr>
      <vt:lpstr>gbsnu4e</vt:lpstr>
      <vt:lpstr>gbsnu4f</vt:lpstr>
      <vt:lpstr>gbsnu51</vt:lpstr>
      <vt:lpstr>gbsnu52</vt:lpstr>
      <vt:lpstr>gbsnu53</vt:lpstr>
      <vt:lpstr>gbsnu54</vt:lpstr>
      <vt:lpstr>gbsnu57</vt:lpstr>
      <vt:lpstr>gbsnu59</vt:lpstr>
      <vt:lpstr>gbsnu5b</vt:lpstr>
      <vt:lpstr>gbsnu5c</vt:lpstr>
      <vt:lpstr>gbsnu5f</vt:lpstr>
      <vt:lpstr>gbsnu62</vt:lpstr>
      <vt:lpstr>gbsnu63</vt:lpstr>
      <vt:lpstr>gbsnu65</vt:lpstr>
      <vt:lpstr>gbsnu67</vt:lpstr>
      <vt:lpstr>gbsnu6a</vt:lpstr>
      <vt:lpstr>gbsnu6b</vt:lpstr>
      <vt:lpstr>gbsnu75</vt:lpstr>
      <vt:lpstr>gbsnu76</vt:lpstr>
      <vt:lpstr>gbsnu78</vt:lpstr>
      <vt:lpstr>gbsnu79</vt:lpstr>
      <vt:lpstr>gbsnu7a</vt:lpstr>
      <vt:lpstr>gbsnu7b</vt:lpstr>
      <vt:lpstr>gbsnu7f</vt:lpstr>
      <vt:lpstr>gbsnu88</vt:lpstr>
      <vt:lpstr>gbsnu8f</vt:lpstr>
      <vt:lpstr>gbsnuff</vt:lpstr>
      <vt:lpstr>Helvetica Neue</vt:lpstr>
      <vt:lpstr>NimbusRomNo9L-Regu</vt:lpstr>
      <vt:lpstr>NimbusRomNo9L-ReguItal</vt:lpstr>
      <vt:lpstr>txtt</vt:lpstr>
      <vt:lpstr>方正清刻本悦宋简体</vt:lpstr>
      <vt:lpstr>SimHei</vt:lpstr>
      <vt:lpstr>微软雅黑</vt:lpstr>
      <vt:lpstr>Arial</vt:lpstr>
      <vt:lpstr>Calibri</vt:lpstr>
      <vt:lpstr>Calibri Light</vt:lpstr>
      <vt:lpstr>Consolas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Asker</cp:lastModifiedBy>
  <cp:revision>179</cp:revision>
  <dcterms:created xsi:type="dcterms:W3CDTF">2015-07-31T01:43:00Z</dcterms:created>
  <dcterms:modified xsi:type="dcterms:W3CDTF">2021-07-14T06:57:38Z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