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792" r:id="rId2"/>
    <p:sldId id="258" r:id="rId3"/>
    <p:sldId id="259" r:id="rId4"/>
    <p:sldId id="260" r:id="rId5"/>
    <p:sldId id="1794" r:id="rId6"/>
    <p:sldId id="1795" r:id="rId7"/>
    <p:sldId id="1796" r:id="rId8"/>
    <p:sldId id="1797" r:id="rId9"/>
    <p:sldId id="1798" r:id="rId10"/>
    <p:sldId id="1799" r:id="rId11"/>
    <p:sldId id="1801" r:id="rId12"/>
    <p:sldId id="1807" r:id="rId13"/>
    <p:sldId id="1802" r:id="rId14"/>
    <p:sldId id="1804" r:id="rId15"/>
    <p:sldId id="1806" r:id="rId16"/>
    <p:sldId id="1805" r:id="rId17"/>
    <p:sldId id="1793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  <p:italic r:id="rId27"/>
    </p:embeddedFont>
    <p:embeddedFont>
      <p:font typeface="Sora SemiBold" panose="020B0604020202020204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" userId="S::cgutierrez@freepikco.onmicrosoft.com::9b066b6f-0938-49e6-9aab-2bba891a0f35" providerId="AD"/>
  <p188:author id="{07507977-5039-A8F7-4EA5-74658BDCF63F}" name="jmolinos@intranet.freepikcompany.com" initials="j" userId="S-1-5-21-179105700-2695781124-4246538168-24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7EF1"/>
    <a:srgbClr val="000000"/>
    <a:srgbClr val="2C2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 showGuides="1">
      <p:cViewPr>
        <p:scale>
          <a:sx n="102" d="100"/>
          <a:sy n="102" d="100"/>
        </p:scale>
        <p:origin x="898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83" Type="http://customschemas.google.com/relationships/presentationmetadata" Target="metadata"/><Relationship Id="rId88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7.xml"/><Relationship Id="rId8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E31DFB-DBB3-AA60-7A6C-2A4A2F7F6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49E5-1312-2FA6-E29F-1F0F0D3CA9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6FE1-22E7-4AE4-8C76-B00C76814543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1F64-243D-6721-A717-7011DEE74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932CC-B4C6-2646-5100-DF9301D2D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FACC9-2CF6-473D-A817-FB7A158223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39795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2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14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68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24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484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33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3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62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082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22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44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28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4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771900" y="2028890"/>
            <a:ext cx="4648200" cy="202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771900" y="4057154"/>
            <a:ext cx="4648200" cy="53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8800">
                <a:solidFill>
                  <a:schemeClr val="tx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69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59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44ECD-3D42-83F2-081F-7A86F96698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0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bg>
      <p:bgPr>
        <a:solidFill>
          <a:schemeClr val="bg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723900" y="2115623"/>
            <a:ext cx="3322390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755129" y="2115623"/>
            <a:ext cx="3322386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723900" y="1723141"/>
            <a:ext cx="332239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4755129" y="1723141"/>
            <a:ext cx="332238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bg>
      <p:bgPr>
        <a:solidFill>
          <a:schemeClr val="bg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0" y="1613334"/>
            <a:ext cx="422418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49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325526"/>
            <a:ext cx="7696200" cy="257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bg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4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bg>
      <p:bgPr>
        <a:solidFill>
          <a:schemeClr val="bg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773778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1773778" y="1527393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734151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734153" y="1527394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734151" y="3893717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734151" y="3164560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773778" y="3893716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1">
            <a:extLst>
              <a:ext uri="{FF2B5EF4-FFF2-40B4-BE49-F238E27FC236}">
                <a16:creationId xmlns:a16="http://schemas.microsoft.com/office/drawing/2014/main" id="{610FF660-843B-830C-355D-5F88BC8AC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87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E8A828-225D-A17D-2193-919821C3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1"/>
            <a:ext cx="7696200" cy="560732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1E021-4DD6-BC25-96F6-228BE587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451429"/>
            <a:ext cx="7696200" cy="3139621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9" r:id="rId4"/>
    <p:sldLayoutId id="2147483660" r:id="rId5"/>
    <p:sldLayoutId id="2147483661" r:id="rId6"/>
    <p:sldLayoutId id="2147483667" r:id="rId7"/>
    <p:sldLayoutId id="2147483651" r:id="rId8"/>
    <p:sldLayoutId id="2147483663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1" i="0" u="none" strike="noStrike" cap="none">
          <a:solidFill>
            <a:schemeClr val="bg2"/>
          </a:solidFill>
          <a:latin typeface="Sora SemiBold" panose="020B0604020202020204" charset="0"/>
          <a:ea typeface="Sora SemiBold" panose="020B0604020202020204" charset="0"/>
          <a:cs typeface="Sora SemiBold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5">
            <a:extLst>
              <a:ext uri="{FF2B5EF4-FFF2-40B4-BE49-F238E27FC236}">
                <a16:creationId xmlns:a16="http://schemas.microsoft.com/office/drawing/2014/main" id="{B50D9CEA-F237-AF94-48DC-1D0F84B70F8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7972" y="3646290"/>
            <a:ext cx="9144000" cy="7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US" altLang="ja-JP" sz="2700" dirty="0">
                <a:latin typeface="Lato Light" panose="020F0302020204030203" pitchFamily="34" charset="77"/>
                <a:ea typeface="ＭＳ Ｐゴシック" panose="020B0600070205080204" pitchFamily="34" charset="-128"/>
              </a:rPr>
              <a:t>University of Engineering and Technology Lahore</a:t>
            </a:r>
            <a:br>
              <a:rPr kumimoji="1" lang="en-US" altLang="ja-JP" dirty="0">
                <a:latin typeface="Lato Light" panose="020F0302020204030203" pitchFamily="34" charset="77"/>
                <a:ea typeface="ＭＳ Ｐゴシック" panose="020B0600070205080204" pitchFamily="34" charset="-128"/>
              </a:rPr>
            </a:br>
            <a:r>
              <a:rPr kumimoji="1" lang="en-US" altLang="ja-JP" sz="2100" dirty="0">
                <a:latin typeface="Lato Light" panose="020F0302020204030203" pitchFamily="34" charset="77"/>
                <a:ea typeface="ＭＳ Ｐゴシック" panose="020B0600070205080204" pitchFamily="34" charset="-128"/>
              </a:rPr>
              <a:t>Department of Computer Science and Engineering</a:t>
            </a:r>
          </a:p>
        </p:txBody>
      </p:sp>
      <p:sp>
        <p:nvSpPr>
          <p:cNvPr id="20484" name="CuadroTexto 3">
            <a:extLst>
              <a:ext uri="{FF2B5EF4-FFF2-40B4-BE49-F238E27FC236}">
                <a16:creationId xmlns:a16="http://schemas.microsoft.com/office/drawing/2014/main" id="{23C90372-EF89-0CDC-9035-AF4DA9EA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666" y="1291798"/>
            <a:ext cx="6874669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77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Presented By </a:t>
            </a:r>
          </a:p>
          <a:p>
            <a:pPr eaLnBrk="1" hangingPunct="1"/>
            <a:r>
              <a:rPr lang="en-US" altLang="ja-JP" sz="12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Azhar Hayat(2021-Cs-537)</a:t>
            </a:r>
          </a:p>
          <a:p>
            <a:pPr eaLnBrk="1" hangingPunct="1"/>
            <a:r>
              <a:rPr lang="en-US" altLang="ja-JP" sz="12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Ali Hassan (2021-Cs-521)</a:t>
            </a:r>
          </a:p>
          <a:p>
            <a:pPr eaLnBrk="1" hangingPunct="1"/>
            <a:r>
              <a:rPr lang="en-US" altLang="ja-JP" sz="12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Musanif Ali (2021-Cs-550)</a:t>
            </a:r>
          </a:p>
          <a:p>
            <a:pPr eaLnBrk="1" hangingPunct="1"/>
            <a:endParaRPr lang="es-CO" altLang="ja-JP" sz="1200" dirty="0">
              <a:solidFill>
                <a:schemeClr val="bg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Presented To </a:t>
            </a:r>
          </a:p>
          <a:p>
            <a:pPr eaLnBrk="1" hangingPunct="1"/>
            <a:r>
              <a:rPr lang="es-CO" altLang="ja-JP" sz="105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Dr. Yaseen Ul Haq</a:t>
            </a:r>
          </a:p>
          <a:p>
            <a:pPr eaLnBrk="1" hangingPunct="1"/>
            <a:endParaRPr lang="es-CO" altLang="ja-JP" sz="1050" dirty="0">
              <a:solidFill>
                <a:schemeClr val="bg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Date</a:t>
            </a:r>
          </a:p>
          <a:p>
            <a:r>
              <a:rPr lang="en-US" altLang="ja-JP" sz="1800" dirty="0">
                <a:solidFill>
                  <a:schemeClr val="bg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21-12-2023</a:t>
            </a:r>
          </a:p>
          <a:p>
            <a:pPr eaLnBrk="1" hangingPunct="1"/>
            <a:endParaRPr lang="es-CO" altLang="ja-JP" sz="1050" dirty="0">
              <a:solidFill>
                <a:schemeClr val="bg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ctr" eaLnBrk="1" hangingPunct="1"/>
            <a:endParaRPr lang="es-CO" altLang="ja-JP" sz="1050" dirty="0">
              <a:solidFill>
                <a:schemeClr val="bg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ctr" eaLnBrk="1" hangingPunct="1"/>
            <a:endParaRPr lang="es-CO" altLang="ja-JP" sz="1050" dirty="0">
              <a:solidFill>
                <a:schemeClr val="bg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 descr="uet lahore Logo PNG Vector (CDR) Free Download">
            <a:extLst>
              <a:ext uri="{FF2B5EF4-FFF2-40B4-BE49-F238E27FC236}">
                <a16:creationId xmlns:a16="http://schemas.microsoft.com/office/drawing/2014/main" id="{C0AAEDB1-94C0-478D-B40B-95740A6DF3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88047"/>
            <a:ext cx="894398" cy="8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タイトル 15">
            <a:extLst>
              <a:ext uri="{FF2B5EF4-FFF2-40B4-BE49-F238E27FC236}">
                <a16:creationId xmlns:a16="http://schemas.microsoft.com/office/drawing/2014/main" id="{0D848C85-D4C2-443D-80F2-04F0D3969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35" y="410171"/>
            <a:ext cx="9144000" cy="7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2700" b="1" dirty="0">
                <a:solidFill>
                  <a:schemeClr val="bg2"/>
                </a:solidFill>
                <a:latin typeface="Lato Light" panose="020F0302020204030203" pitchFamily="34" charset="77"/>
                <a:ea typeface="ＭＳ Ｐゴシック" panose="020B0600070205080204" pitchFamily="34" charset="-128"/>
              </a:rPr>
              <a:t>Project E-Commerce</a:t>
            </a:r>
          </a:p>
        </p:txBody>
      </p:sp>
    </p:spTree>
    <p:extLst>
      <p:ext uri="{BB962C8B-B14F-4D97-AF65-F5344CB8AC3E}">
        <p14:creationId xmlns:p14="http://schemas.microsoft.com/office/powerpoint/2010/main" val="3199585123"/>
      </p:ext>
    </p:extLst>
  </p:cSld>
  <p:clrMapOvr>
    <a:masterClrMapping/>
  </p:clrMapOvr>
  <p:transition advTm="96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Platform and Technology</a:t>
            </a:r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343E-B6B8-5C0E-6CE1-7D37F5D6A073}"/>
              </a:ext>
            </a:extLst>
          </p:cNvPr>
          <p:cNvGrpSpPr/>
          <p:nvPr/>
        </p:nvGrpSpPr>
        <p:grpSpPr>
          <a:xfrm>
            <a:off x="6830162" y="4325676"/>
            <a:ext cx="3228771" cy="880971"/>
            <a:chOff x="6830162" y="4325676"/>
            <a:chExt cx="3228771" cy="8809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5A19C9E-1AFD-F2B9-E1B4-27AB330A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0162" y="4325676"/>
              <a:ext cx="2724237" cy="81557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CC7D8B3-3344-984F-DEB2-452F1CD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8724EE9-566D-6F52-59DC-56D72F010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4FCCBB-96ED-8B51-E87B-248F70E48026}"/>
              </a:ext>
            </a:extLst>
          </p:cNvPr>
          <p:cNvSpPr txBox="1"/>
          <p:nvPr/>
        </p:nvSpPr>
        <p:spPr>
          <a:xfrm>
            <a:off x="1130468" y="1596715"/>
            <a:ext cx="7061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Technology (MongoDB, Express, React, Node)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Deployment (Vercel, GitHub)</a:t>
            </a:r>
          </a:p>
          <a:p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505200" y="2212447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noProof="0" dirty="0"/>
              <a:t>Project Functions</a:t>
            </a:r>
            <a:br>
              <a:rPr lang="en-US" sz="4000" noProof="0" dirty="0"/>
            </a:b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7085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505200" y="2212447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Customer and Developer Support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258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Customer service and support</a:t>
            </a:r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98A8BE-1689-7B23-282E-DA4E976C3BBE}"/>
              </a:ext>
            </a:extLst>
          </p:cNvPr>
          <p:cNvSpPr txBox="1"/>
          <p:nvPr/>
        </p:nvSpPr>
        <p:spPr>
          <a:xfrm>
            <a:off x="837003" y="1825635"/>
            <a:ext cx="76158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User Guide for the customer and Admin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Detail configuration file for the developers.</a:t>
            </a:r>
          </a:p>
          <a:p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386137" y="1873473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Future Enhancement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7367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Future Enhancement</a:t>
            </a:r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98A8BE-1689-7B23-282E-DA4E976C3BBE}"/>
              </a:ext>
            </a:extLst>
          </p:cNvPr>
          <p:cNvSpPr txBox="1"/>
          <p:nvPr/>
        </p:nvSpPr>
        <p:spPr>
          <a:xfrm>
            <a:off x="837003" y="1752465"/>
            <a:ext cx="76158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Potential future developments and enhancements for the project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Expansion plans and scalability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87653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386137" y="1873473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Conclusion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0363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691376" y="1116368"/>
            <a:ext cx="7515921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sz="4000" noProof="0" dirty="0"/>
              <a:t>Thanks </a:t>
            </a:r>
            <a:r>
              <a:rPr lang="en-US" sz="4000" dirty="0"/>
              <a:t>for Listening Us!</a:t>
            </a:r>
            <a:endParaRPr lang="en-US" sz="4000" noProof="0" dirty="0"/>
          </a:p>
        </p:txBody>
      </p:sp>
    </p:spTree>
    <p:extLst>
      <p:ext uri="{BB962C8B-B14F-4D97-AF65-F5344CB8AC3E}">
        <p14:creationId xmlns:p14="http://schemas.microsoft.com/office/powerpoint/2010/main" val="379727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Table of contents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734240" y="1427624"/>
            <a:ext cx="2550242" cy="7849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734151" y="1540542"/>
            <a:ext cx="2550242" cy="7849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Scope and Technology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734151" y="3068261"/>
            <a:ext cx="2550242" cy="781988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04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Support and Services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BD025F-935B-FB7E-200B-DC8217317F17}"/>
              </a:ext>
            </a:extLst>
          </p:cNvPr>
          <p:cNvGrpSpPr/>
          <p:nvPr/>
        </p:nvGrpSpPr>
        <p:grpSpPr>
          <a:xfrm rot="4456419" flipH="1">
            <a:off x="7868045" y="3858856"/>
            <a:ext cx="834234" cy="2470201"/>
            <a:chOff x="-95720" y="0"/>
            <a:chExt cx="834234" cy="2470201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277019E-EA7A-35D2-BDFA-1ED139E2C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38514" cy="247020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96A65940-0440-0A20-2221-8F7C0DE9F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30A6124-97B3-52A3-53AB-052ABF31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42319D-997B-4C03-310A-AC0971C82CF1}"/>
              </a:ext>
            </a:extLst>
          </p:cNvPr>
          <p:cNvGrpSpPr/>
          <p:nvPr/>
        </p:nvGrpSpPr>
        <p:grpSpPr>
          <a:xfrm rot="14719495" flipH="1">
            <a:off x="201522" y="-1105622"/>
            <a:ext cx="840529" cy="2470201"/>
            <a:chOff x="-95720" y="-2892"/>
            <a:chExt cx="840529" cy="247020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2BB0CA8-E002-A881-20A4-D4F00912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295" y="-2892"/>
              <a:ext cx="738514" cy="24702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DE7A2D2-9F63-91B7-7E3E-B2C4A485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B0E7D1B-7696-F8B2-D79B-4421FFD3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497580" y="1684259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noProof="0" dirty="0"/>
              <a:t>Introduction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noProof="0" dirty="0"/>
              <a:t>Introduction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343E-B6B8-5C0E-6CE1-7D37F5D6A073}"/>
              </a:ext>
            </a:extLst>
          </p:cNvPr>
          <p:cNvGrpSpPr/>
          <p:nvPr/>
        </p:nvGrpSpPr>
        <p:grpSpPr>
          <a:xfrm>
            <a:off x="6830162" y="4325676"/>
            <a:ext cx="3228771" cy="880971"/>
            <a:chOff x="6830162" y="4325676"/>
            <a:chExt cx="3228771" cy="8809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5A19C9E-1AFD-F2B9-E1B4-27AB330A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0162" y="4325676"/>
              <a:ext cx="2724237" cy="81557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CC7D8B3-3344-984F-DEB2-452F1CD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8724EE9-566D-6F52-59DC-56D72F010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4FCCBB-96ED-8B51-E87B-248F70E48026}"/>
              </a:ext>
            </a:extLst>
          </p:cNvPr>
          <p:cNvSpPr txBox="1"/>
          <p:nvPr/>
        </p:nvSpPr>
        <p:spPr>
          <a:xfrm>
            <a:off x="1079653" y="1476260"/>
            <a:ext cx="7061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Brief overview of the e-commerce industry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Importance and growth of e-commerce</a:t>
            </a:r>
          </a:p>
          <a:p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Purpose of the project</a:t>
            </a:r>
            <a:endParaRPr lang="en-GB" sz="2400" dirty="0">
              <a:latin typeface="Sora SemiBold" panose="020B0604020202020204" charset="0"/>
              <a:cs typeface="Sora Semi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474720" y="2011919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Project goals and objectives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413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Project goals and objectives</a:t>
            </a:r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343E-B6B8-5C0E-6CE1-7D37F5D6A073}"/>
              </a:ext>
            </a:extLst>
          </p:cNvPr>
          <p:cNvGrpSpPr/>
          <p:nvPr/>
        </p:nvGrpSpPr>
        <p:grpSpPr>
          <a:xfrm>
            <a:off x="6830162" y="4325676"/>
            <a:ext cx="3228771" cy="880971"/>
            <a:chOff x="6830162" y="4325676"/>
            <a:chExt cx="3228771" cy="8809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5A19C9E-1AFD-F2B9-E1B4-27AB330A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0162" y="4325676"/>
              <a:ext cx="2724237" cy="81557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CC7D8B3-3344-984F-DEB2-452F1CD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8724EE9-566D-6F52-59DC-56D72F010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4FCCBB-96ED-8B51-E87B-248F70E48026}"/>
              </a:ext>
            </a:extLst>
          </p:cNvPr>
          <p:cNvSpPr txBox="1"/>
          <p:nvPr/>
        </p:nvSpPr>
        <p:spPr>
          <a:xfrm>
            <a:off x="1079653" y="1476260"/>
            <a:ext cx="7061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Clearly define the goals and objectives of your e-commerce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Specific targets (sales, market reach,        customer base, etc.)</a:t>
            </a:r>
          </a:p>
          <a:p>
            <a:endParaRPr lang="en-US" sz="24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ora SemiBold" panose="020B0604020202020204" charset="0"/>
                <a:cs typeface="Sora SemiBold" panose="020B0604020202020204" charset="0"/>
              </a:rPr>
              <a:t>Any unique features or aspects of the project</a:t>
            </a:r>
            <a:endParaRPr lang="en-GB" sz="2400" dirty="0">
              <a:latin typeface="Sora SemiBold" panose="020B0604020202020204" charset="0"/>
              <a:cs typeface="Sora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505200" y="2212447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noProof="0" dirty="0"/>
              <a:t>Market Analysis </a:t>
            </a:r>
            <a:r>
              <a:rPr lang="en-US" sz="4000" dirty="0"/>
              <a:t>and target Audience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1774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800" noProof="0" dirty="0"/>
              <a:t>Mar</a:t>
            </a:r>
            <a:r>
              <a:rPr lang="en-US" sz="2800" dirty="0" err="1"/>
              <a:t>ket</a:t>
            </a:r>
            <a:r>
              <a:rPr lang="en-US" sz="2800" dirty="0"/>
              <a:t> Analysis and target Audience</a:t>
            </a:r>
            <a:endParaRPr lang="en-US" sz="2800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343E-B6B8-5C0E-6CE1-7D37F5D6A073}"/>
              </a:ext>
            </a:extLst>
          </p:cNvPr>
          <p:cNvGrpSpPr/>
          <p:nvPr/>
        </p:nvGrpSpPr>
        <p:grpSpPr>
          <a:xfrm>
            <a:off x="6830162" y="4325676"/>
            <a:ext cx="3228771" cy="880971"/>
            <a:chOff x="6830162" y="4325676"/>
            <a:chExt cx="3228771" cy="8809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5A19C9E-1AFD-F2B9-E1B4-27AB330A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0162" y="4325676"/>
              <a:ext cx="2724237" cy="81557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CC7D8B3-3344-984F-DEB2-452F1CD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8724EE9-566D-6F52-59DC-56D72F010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4FCCBB-96ED-8B51-E87B-248F70E48026}"/>
              </a:ext>
            </a:extLst>
          </p:cNvPr>
          <p:cNvSpPr txBox="1"/>
          <p:nvPr/>
        </p:nvSpPr>
        <p:spPr>
          <a:xfrm>
            <a:off x="1079653" y="1476260"/>
            <a:ext cx="7061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Sora SemiBold" panose="020B0604020202020204" charset="0"/>
                <a:cs typeface="Sora SemiBold" panose="020B0604020202020204" charset="0"/>
              </a:rPr>
              <a:t>Overview of the current market situation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Sora SemiBold" panose="020B0604020202020204" charset="0"/>
                <a:cs typeface="Sora SemiBold" panose="020B0604020202020204" charset="0"/>
              </a:rPr>
              <a:t>Industry trends and insights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Sora SemiBold" panose="020B0604020202020204" charset="0"/>
                <a:cs typeface="Sora SemiBold" panose="020B0604020202020204" charset="0"/>
              </a:rPr>
              <a:t>Competitor analysis (SWOT analysis or comparative chart)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Detailed demographics and psychographics of the target customers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374151"/>
              </a:solidFill>
              <a:effectLst/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Buyer personas and their needs/preferences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ora SemiBold" panose="020B0604020202020204" charset="0"/>
              <a:cs typeface="Sora SemiBol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How the project aligns with the target audience's demands</a:t>
            </a:r>
          </a:p>
        </p:txBody>
      </p:sp>
    </p:spTree>
    <p:extLst>
      <p:ext uri="{BB962C8B-B14F-4D97-AF65-F5344CB8AC3E}">
        <p14:creationId xmlns:p14="http://schemas.microsoft.com/office/powerpoint/2010/main" val="31012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505200" y="2212447"/>
            <a:ext cx="4648200" cy="2028264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Platform and Technology</a:t>
            </a:r>
            <a:endParaRPr lang="en-US" sz="4000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4262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Consulting with Morph Transition by Slidesgo">
  <a:themeElements>
    <a:clrScheme name="Custom 3">
      <a:dk1>
        <a:srgbClr val="000000"/>
      </a:dk1>
      <a:lt1>
        <a:srgbClr val="2C2A96"/>
      </a:lt1>
      <a:dk2>
        <a:srgbClr val="FFFFFF"/>
      </a:dk2>
      <a:lt2>
        <a:srgbClr val="667EF1"/>
      </a:lt2>
      <a:accent1>
        <a:srgbClr val="B2BE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243</Words>
  <Application>Microsoft Office PowerPoint</Application>
  <PresentationFormat>On-screen Show (16:9)</PresentationFormat>
  <Paragraphs>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Lato Light</vt:lpstr>
      <vt:lpstr>Arial</vt:lpstr>
      <vt:lpstr>Wingdings</vt:lpstr>
      <vt:lpstr>Sora SemiBold</vt:lpstr>
      <vt:lpstr>Bebas Neue</vt:lpstr>
      <vt:lpstr>Söhne</vt:lpstr>
      <vt:lpstr>Lato</vt:lpstr>
      <vt:lpstr>Consulting with Morph Transition by Slidesgo</vt:lpstr>
      <vt:lpstr>University of Engineering and Technology Lahore Department of Computer Science and Engineering</vt:lpstr>
      <vt:lpstr>Table of contents</vt:lpstr>
      <vt:lpstr>Introduction</vt:lpstr>
      <vt:lpstr>Introduction</vt:lpstr>
      <vt:lpstr>Project goals and objectives</vt:lpstr>
      <vt:lpstr>Project goals and objectives</vt:lpstr>
      <vt:lpstr>Market Analysis and target Audience</vt:lpstr>
      <vt:lpstr>Market Analysis and target Audience</vt:lpstr>
      <vt:lpstr>Platform and Technology</vt:lpstr>
      <vt:lpstr>Platform and Technology</vt:lpstr>
      <vt:lpstr>Project Functions </vt:lpstr>
      <vt:lpstr>Customer and Developer Support</vt:lpstr>
      <vt:lpstr>Customer service and support</vt:lpstr>
      <vt:lpstr>Future Enhancement</vt:lpstr>
      <vt:lpstr>Future Enhancement</vt:lpstr>
      <vt:lpstr>Conclusion</vt:lpstr>
      <vt:lpstr>Thanks for Listening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with Morph Transition</dc:title>
  <cp:lastModifiedBy>Azhar Hayat</cp:lastModifiedBy>
  <cp:revision>41</cp:revision>
  <dcterms:created xsi:type="dcterms:W3CDTF">2021-10-12T08:06:43Z</dcterms:created>
  <dcterms:modified xsi:type="dcterms:W3CDTF">2023-12-21T03:39:36Z</dcterms:modified>
</cp:coreProperties>
</file>