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0" r:id="rId2"/>
    <p:sldId id="261" r:id="rId3"/>
    <p:sldId id="264" r:id="rId4"/>
    <p:sldId id="257" r:id="rId5"/>
    <p:sldId id="258"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97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1E223AC-4C5E-4D51-81F1-1CBA6428067A}"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264959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262520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811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526937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6546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59995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146659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296324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36351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223AC-4C5E-4D51-81F1-1CBA6428067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257263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E223AC-4C5E-4D51-81F1-1CBA6428067A}"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89515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E223AC-4C5E-4D51-81F1-1CBA6428067A}" type="datetimeFigureOut">
              <a:rPr lang="en-IN" smtClean="0"/>
              <a:t>24-05-2022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195372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E223AC-4C5E-4D51-81F1-1CBA6428067A}"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65600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223AC-4C5E-4D51-81F1-1CBA6428067A}" type="datetimeFigureOut">
              <a:rPr lang="en-IN" smtClean="0"/>
              <a:t>24-05-2022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351871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223AC-4C5E-4D51-81F1-1CBA6428067A}"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89984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223AC-4C5E-4D51-81F1-1CBA6428067A}"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AF94E-07A5-4765-9702-CCF08361C632}" type="slidenum">
              <a:rPr lang="en-IN" smtClean="0"/>
              <a:t>‹#›</a:t>
            </a:fld>
            <a:endParaRPr lang="en-IN"/>
          </a:p>
        </p:txBody>
      </p:sp>
    </p:spTree>
    <p:extLst>
      <p:ext uri="{BB962C8B-B14F-4D97-AF65-F5344CB8AC3E}">
        <p14:creationId xmlns:p14="http://schemas.microsoft.com/office/powerpoint/2010/main" val="418077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1E223AC-4C5E-4D51-81F1-1CBA6428067A}" type="datetimeFigureOut">
              <a:rPr lang="en-IN" smtClean="0"/>
              <a:t>24-05-2022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63AF94E-07A5-4765-9702-CCF08361C632}" type="slidenum">
              <a:rPr lang="en-IN" smtClean="0"/>
              <a:t>‹#›</a:t>
            </a:fld>
            <a:endParaRPr lang="en-IN"/>
          </a:p>
        </p:txBody>
      </p:sp>
    </p:spTree>
    <p:extLst>
      <p:ext uri="{BB962C8B-B14F-4D97-AF65-F5344CB8AC3E}">
        <p14:creationId xmlns:p14="http://schemas.microsoft.com/office/powerpoint/2010/main" val="126074834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685800"/>
            <a:ext cx="10994266" cy="993914"/>
          </a:xfrm>
        </p:spPr>
        <p:txBody>
          <a:bodyPr anchor="ct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Click Through Rate Prediction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684212" y="1828801"/>
            <a:ext cx="10994266" cy="3962400"/>
          </a:xfrm>
        </p:spPr>
        <p:txBody>
          <a:bodyPr>
            <a:normAutofit fontScale="92500" lnSpcReduction="20000"/>
          </a:bodyPr>
          <a:lstStyle/>
          <a:p>
            <a:r>
              <a:rPr lang="en-US" sz="3200" b="1" dirty="0">
                <a:solidFill>
                  <a:srgbClr val="002060"/>
                </a:solidFill>
              </a:rPr>
              <a:t>Topics:</a:t>
            </a:r>
          </a:p>
          <a:p>
            <a:pPr marL="457200" indent="-457200">
              <a:buFont typeface="+mj-lt"/>
              <a:buAutoNum type="arabicPeriod"/>
            </a:pPr>
            <a:r>
              <a:rPr lang="en-US" sz="3200" b="1" dirty="0">
                <a:solidFill>
                  <a:srgbClr val="002060"/>
                </a:solidFill>
              </a:rPr>
              <a:t>Data Analysis</a:t>
            </a:r>
          </a:p>
          <a:p>
            <a:pPr marL="457200" indent="-457200">
              <a:buFont typeface="+mj-lt"/>
              <a:buAutoNum type="arabicPeriod"/>
            </a:pPr>
            <a:r>
              <a:rPr lang="en-US" sz="3200" b="1" dirty="0">
                <a:solidFill>
                  <a:srgbClr val="002060"/>
                </a:solidFill>
              </a:rPr>
              <a:t>SMOTE and RFECV</a:t>
            </a:r>
          </a:p>
          <a:p>
            <a:pPr marL="457200" indent="-457200">
              <a:buFont typeface="+mj-lt"/>
              <a:buAutoNum type="arabicPeriod"/>
            </a:pPr>
            <a:r>
              <a:rPr lang="en-US" sz="3200" b="1" dirty="0">
                <a:solidFill>
                  <a:srgbClr val="002060"/>
                </a:solidFill>
              </a:rPr>
              <a:t>XGBOOST ML Technique</a:t>
            </a:r>
          </a:p>
          <a:p>
            <a:pPr marL="457200" indent="-457200">
              <a:buFont typeface="+mj-lt"/>
              <a:buAutoNum type="arabicPeriod"/>
            </a:pPr>
            <a:r>
              <a:rPr lang="en-US" sz="3200" b="1" dirty="0">
                <a:solidFill>
                  <a:srgbClr val="002060"/>
                </a:solidFill>
              </a:rPr>
              <a:t>Evaluation Metric</a:t>
            </a:r>
          </a:p>
          <a:p>
            <a:pPr marL="457200" indent="-457200">
              <a:buFont typeface="+mj-lt"/>
              <a:buAutoNum type="arabicPeriod"/>
            </a:pPr>
            <a:r>
              <a:rPr lang="en-US" sz="3200" b="1" dirty="0">
                <a:solidFill>
                  <a:srgbClr val="002060"/>
                </a:solidFill>
              </a:rPr>
              <a:t>Limitations of XGBOOST</a:t>
            </a:r>
          </a:p>
          <a:p>
            <a:r>
              <a:rPr lang="en-US" sz="3200" b="1" dirty="0">
                <a:solidFill>
                  <a:srgbClr val="002060"/>
                </a:solidFill>
              </a:rPr>
              <a:t>                                                    </a:t>
            </a:r>
          </a:p>
        </p:txBody>
      </p:sp>
    </p:spTree>
    <p:extLst>
      <p:ext uri="{BB962C8B-B14F-4D97-AF65-F5344CB8AC3E}">
        <p14:creationId xmlns:p14="http://schemas.microsoft.com/office/powerpoint/2010/main" val="338441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27">
            <a:extLst>
              <a:ext uri="{FF2B5EF4-FFF2-40B4-BE49-F238E27FC236}">
                <a16:creationId xmlns:a16="http://schemas.microsoft.com/office/drawing/2014/main" id="{DF17025D-0558-4BB1-932D-D407F5BDC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4619625" y="628618"/>
            <a:ext cx="6884987" cy="751449"/>
          </a:xfrm>
        </p:spPr>
        <p:txBody>
          <a:bodyPr>
            <a:normAutofit fontScale="90000"/>
          </a:bodyPr>
          <a:lstStyle/>
          <a:p>
            <a:pPr marL="457200" indent="-457200">
              <a:buFont typeface="+mj-lt"/>
              <a:buAutoNum type="arabicPeriod"/>
            </a:pPr>
            <a:r>
              <a:rPr lang="en-US" sz="4400" b="1" dirty="0">
                <a:solidFill>
                  <a:srgbClr val="002060"/>
                </a:solidFill>
              </a:rPr>
              <a:t>Data Analysis</a:t>
            </a: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4712760" y="1439331"/>
            <a:ext cx="6344802" cy="3969281"/>
          </a:xfrm>
        </p:spPr>
        <p:txBody>
          <a:bodyPr>
            <a:normAutofit/>
          </a:bodyPr>
          <a:lstStyle/>
          <a:p>
            <a:pPr algn="just">
              <a:lnSpc>
                <a:spcPct val="90000"/>
              </a:lnSpc>
            </a:pPr>
            <a:r>
              <a:rPr lang="en-US" sz="1600" b="1" dirty="0">
                <a:solidFill>
                  <a:schemeClr val="tx1"/>
                </a:solidFill>
                <a:latin typeface="Times New Roman" panose="02020603050405020304" pitchFamily="18" charset="0"/>
                <a:cs typeface="Times New Roman" panose="02020603050405020304" pitchFamily="18" charset="0"/>
              </a:rPr>
              <a:t>Introduction: </a:t>
            </a:r>
            <a:r>
              <a:rPr lang="en-US" sz="1600" b="1" dirty="0">
                <a:solidFill>
                  <a:srgbClr val="002060"/>
                </a:solidFill>
                <a:latin typeface="Times New Roman" panose="02020603050405020304" pitchFamily="18" charset="0"/>
                <a:cs typeface="Times New Roman" panose="02020603050405020304" pitchFamily="18" charset="0"/>
              </a:rPr>
              <a:t>An important exercise marketing companies need to do before making any of the decisions </a:t>
            </a:r>
            <a:r>
              <a:rPr lang="en-US" sz="1600" b="1">
                <a:solidFill>
                  <a:srgbClr val="002060"/>
                </a:solidFill>
                <a:latin typeface="Times New Roman" panose="02020603050405020304" pitchFamily="18" charset="0"/>
                <a:cs typeface="Times New Roman" panose="02020603050405020304" pitchFamily="18" charset="0"/>
              </a:rPr>
              <a:t>related to advertisements </a:t>
            </a:r>
            <a:r>
              <a:rPr lang="en-US" sz="1600" b="1" dirty="0">
                <a:solidFill>
                  <a:srgbClr val="002060"/>
                </a:solidFill>
                <a:latin typeface="Times New Roman" panose="02020603050405020304" pitchFamily="18" charset="0"/>
                <a:cs typeface="Times New Roman" panose="02020603050405020304" pitchFamily="18" charset="0"/>
              </a:rPr>
              <a:t>is a click-through rate (CTR) prediction. The objective is to predict whether the audience will click on an ad or not and thus help the marketing team answer ad placement-related questions.</a:t>
            </a:r>
          </a:p>
          <a:p>
            <a:pPr algn="just">
              <a:lnSpc>
                <a:spcPct val="90000"/>
              </a:lnSpc>
            </a:pPr>
            <a:r>
              <a:rPr lang="en-US" sz="1600" b="1" dirty="0">
                <a:solidFill>
                  <a:srgbClr val="002060"/>
                </a:solidFill>
                <a:latin typeface="Times New Roman" panose="02020603050405020304" pitchFamily="18" charset="0"/>
                <a:cs typeface="Times New Roman" panose="02020603050405020304" pitchFamily="18" charset="0"/>
              </a:rPr>
              <a:t>As we see lot of data is captured to analyze, what can make an individual to click on advertisement.</a:t>
            </a:r>
          </a:p>
          <a:p>
            <a:pPr algn="just">
              <a:lnSpc>
                <a:spcPct val="90000"/>
              </a:lnSpc>
            </a:pPr>
            <a:r>
              <a:rPr lang="en-US" sz="1600" b="1" dirty="0">
                <a:solidFill>
                  <a:srgbClr val="002060"/>
                </a:solidFill>
                <a:latin typeface="Times New Roman" panose="02020603050405020304" pitchFamily="18" charset="0"/>
                <a:cs typeface="Times New Roman" panose="02020603050405020304" pitchFamily="18" charset="0"/>
              </a:rPr>
              <a:t> An initial Exploratory Data Analysis was done using,</a:t>
            </a:r>
          </a:p>
          <a:p>
            <a:pPr marL="342900" indent="-342900" algn="just">
              <a:lnSpc>
                <a:spcPct val="90000"/>
              </a:lnSpc>
              <a:buAutoNum type="arabicPeriod"/>
            </a:pPr>
            <a:r>
              <a:rPr lang="en-US" sz="1600" b="1" dirty="0">
                <a:solidFill>
                  <a:srgbClr val="002060"/>
                </a:solidFill>
                <a:latin typeface="Times New Roman" panose="02020603050405020304" pitchFamily="18" charset="0"/>
                <a:cs typeface="Times New Roman" panose="02020603050405020304" pitchFamily="18" charset="0"/>
              </a:rPr>
              <a:t>One hot encoding on categorical data</a:t>
            </a:r>
          </a:p>
          <a:p>
            <a:pPr marL="342900" indent="-342900" algn="just">
              <a:lnSpc>
                <a:spcPct val="90000"/>
              </a:lnSpc>
              <a:buAutoNum type="arabicPeriod"/>
            </a:pPr>
            <a:r>
              <a:rPr lang="en-US" sz="1600" b="1" dirty="0">
                <a:solidFill>
                  <a:srgbClr val="002060"/>
                </a:solidFill>
                <a:latin typeface="Times New Roman" panose="02020603050405020304" pitchFamily="18" charset="0"/>
                <a:cs typeface="Times New Roman" panose="02020603050405020304" pitchFamily="18" charset="0"/>
              </a:rPr>
              <a:t>Missing Data analysis</a:t>
            </a:r>
          </a:p>
          <a:p>
            <a:pPr marL="342900" indent="-342900" algn="just">
              <a:lnSpc>
                <a:spcPct val="90000"/>
              </a:lnSpc>
              <a:buAutoNum type="arabicPeriod"/>
            </a:pPr>
            <a:r>
              <a:rPr lang="en-US" sz="1600" b="1" dirty="0">
                <a:solidFill>
                  <a:srgbClr val="002060"/>
                </a:solidFill>
                <a:latin typeface="Times New Roman" panose="02020603050405020304" pitchFamily="18" charset="0"/>
                <a:cs typeface="Times New Roman" panose="02020603050405020304" pitchFamily="18" charset="0"/>
              </a:rPr>
              <a:t>Selection of columns based on business need and cost. Most importantly computational cost .</a:t>
            </a:r>
          </a:p>
          <a:p>
            <a:pPr marL="342900" indent="-342900" algn="just">
              <a:lnSpc>
                <a:spcPct val="90000"/>
              </a:lnSpc>
              <a:buAutoNum type="arabicPeriod"/>
            </a:pPr>
            <a:r>
              <a:rPr lang="en-US" sz="1600" b="1" dirty="0">
                <a:solidFill>
                  <a:srgbClr val="002060"/>
                </a:solidFill>
                <a:latin typeface="Times New Roman" panose="02020603050405020304" pitchFamily="18" charset="0"/>
                <a:cs typeface="Times New Roman" panose="02020603050405020304" pitchFamily="18" charset="0"/>
              </a:rPr>
              <a:t>Calculated CTR for different categorical Features.</a:t>
            </a:r>
          </a:p>
          <a:p>
            <a:pPr algn="just">
              <a:lnSpc>
                <a:spcPct val="90000"/>
              </a:lnSpc>
            </a:pPr>
            <a:endParaRPr lang="en-US" sz="1600" b="1" dirty="0">
              <a:solidFill>
                <a:srgbClr val="0F496F"/>
              </a:solidFill>
              <a:latin typeface="Times New Roman" panose="02020603050405020304" pitchFamily="18" charset="0"/>
              <a:cs typeface="Times New Roman" panose="02020603050405020304" pitchFamily="18" charset="0"/>
            </a:endParaRPr>
          </a:p>
          <a:p>
            <a:pPr algn="just">
              <a:lnSpc>
                <a:spcPct val="90000"/>
              </a:lnSpc>
            </a:pPr>
            <a:endParaRPr lang="en-US" sz="1600" b="1" dirty="0">
              <a:solidFill>
                <a:schemeClr val="tx1"/>
              </a:solidFill>
              <a:latin typeface="Times New Roman" panose="02020603050405020304" pitchFamily="18" charset="0"/>
              <a:cs typeface="Times New Roman" panose="02020603050405020304" pitchFamily="18" charset="0"/>
            </a:endParaRPr>
          </a:p>
        </p:txBody>
      </p:sp>
      <p:sp useBgFill="1">
        <p:nvSpPr>
          <p:cNvPr id="54" name="Snip Diagonal Corner Rectangle 6">
            <a:extLst>
              <a:ext uri="{FF2B5EF4-FFF2-40B4-BE49-F238E27FC236}">
                <a16:creationId xmlns:a16="http://schemas.microsoft.com/office/drawing/2014/main" id="{23897308-2491-4C39-B764-46DCD1CAD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5804"/>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437C3370-E183-40E3-8F06-FDD26E64DD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3" name="Straight Connector 32">
              <a:extLst>
                <a:ext uri="{FF2B5EF4-FFF2-40B4-BE49-F238E27FC236}">
                  <a16:creationId xmlns:a16="http://schemas.microsoft.com/office/drawing/2014/main" id="{37774F20-3F21-44FE-976F-CC336A748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A342010-2E15-4FE2-8956-F562BBF500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72C8931-1DC1-48FA-878F-2B7CB813D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3285CBA-1A56-43E8-8B87-570C461DA3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204A0B30-03E2-41DD-B443-95E7FB70EC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6" name="Arrow: Left 5">
            <a:extLst>
              <a:ext uri="{FF2B5EF4-FFF2-40B4-BE49-F238E27FC236}">
                <a16:creationId xmlns:a16="http://schemas.microsoft.com/office/drawing/2014/main" id="{63A6C4F8-7221-4BC7-A7CC-177611D5CFE7}"/>
              </a:ext>
            </a:extLst>
          </p:cNvPr>
          <p:cNvSpPr/>
          <p:nvPr/>
        </p:nvSpPr>
        <p:spPr>
          <a:xfrm>
            <a:off x="4181475" y="1524000"/>
            <a:ext cx="598923" cy="2476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A185DDD4-05B1-96D1-968D-DDEF347E9681}"/>
              </a:ext>
            </a:extLst>
          </p:cNvPr>
          <p:cNvPicPr>
            <a:picLocks noChangeAspect="1"/>
          </p:cNvPicPr>
          <p:nvPr/>
        </p:nvPicPr>
        <p:blipFill>
          <a:blip r:embed="rId2"/>
          <a:stretch>
            <a:fillRect/>
          </a:stretch>
        </p:blipFill>
        <p:spPr>
          <a:xfrm>
            <a:off x="798488" y="1254990"/>
            <a:ext cx="3225512" cy="3936632"/>
          </a:xfrm>
          <a:prstGeom prst="rect">
            <a:avLst/>
          </a:prstGeom>
        </p:spPr>
      </p:pic>
    </p:spTree>
    <p:extLst>
      <p:ext uri="{BB962C8B-B14F-4D97-AF65-F5344CB8AC3E}">
        <p14:creationId xmlns:p14="http://schemas.microsoft.com/office/powerpoint/2010/main" val="34653354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0" name="Group 111">
            <a:extLst>
              <a:ext uri="{FF2B5EF4-FFF2-40B4-BE49-F238E27FC236}">
                <a16:creationId xmlns:a16="http://schemas.microsoft.com/office/drawing/2014/main" id="{D7C08167-CFBF-4DCB-8E96-04970AB110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3" name="Straight Connector 112">
              <a:extLst>
                <a:ext uri="{FF2B5EF4-FFF2-40B4-BE49-F238E27FC236}">
                  <a16:creationId xmlns:a16="http://schemas.microsoft.com/office/drawing/2014/main" id="{82AB236E-3A06-4660-8CAC-76D68F90A5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F9EDA09C-3BE4-42FE-9F11-C3AC64F2E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B8DC8663-F36E-48C0-AFDE-8DC2D7BD6F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4D90957B-E13E-454D-B812-E6716E7DE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30C507-BE71-4AEB-ABDB-AC2BAB3DA6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419144" y="409574"/>
            <a:ext cx="7350079" cy="1362075"/>
          </a:xfrm>
        </p:spPr>
        <p:txBody>
          <a:bodyPr vert="horz" lIns="91440" tIns="45720" rIns="91440" bIns="45720" rtlCol="0" anchor="ctr">
            <a:normAutofit/>
          </a:bodyPr>
          <a:lstStyle/>
          <a:p>
            <a:pPr algn="ctr"/>
            <a:r>
              <a:rPr lang="en-US" sz="3600" b="1" dirty="0">
                <a:solidFill>
                  <a:schemeClr val="bg1"/>
                </a:solidFill>
              </a:rPr>
              <a:t>2.SMOTE and RFECV</a:t>
            </a: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391110" y="1422399"/>
            <a:ext cx="7350079" cy="4493307"/>
          </a:xfrm>
        </p:spPr>
        <p:txBody>
          <a:bodyPr vert="horz" lIns="91440" tIns="45720" rIns="91440" bIns="45720" rtlCol="0" anchor="ctr">
            <a:normAutofit/>
          </a:bodyPr>
          <a:lstStyle/>
          <a:p>
            <a:pPr>
              <a:lnSpc>
                <a:spcPct val="90000"/>
              </a:lnSpc>
              <a:buFont typeface="Wingdings 3" panose="05040102010807070707" pitchFamily="18" charset="2"/>
              <a:buChar char=""/>
            </a:pPr>
            <a:r>
              <a:rPr lang="en-US" sz="1300" b="1" dirty="0">
                <a:solidFill>
                  <a:schemeClr val="bg1"/>
                </a:solidFill>
              </a:rPr>
              <a:t>Why SMOTE?</a:t>
            </a:r>
          </a:p>
          <a:p>
            <a:pPr marL="342900" indent="-342900">
              <a:lnSpc>
                <a:spcPct val="90000"/>
              </a:lnSpc>
              <a:buFont typeface="Wingdings 3" panose="05040102010807070707" pitchFamily="18" charset="2"/>
              <a:buChar char=""/>
            </a:pPr>
            <a:r>
              <a:rPr lang="en-US" sz="1300" b="1" dirty="0">
                <a:solidFill>
                  <a:srgbClr val="002060"/>
                </a:solidFill>
              </a:rPr>
              <a:t>our minority class have less data captured. This creates a lot of imbalance in our dataset for prediction, one way to mitigate this issue is by adding Synthetic Data which can be achieved by SMOTE</a:t>
            </a:r>
          </a:p>
          <a:p>
            <a:pPr marL="342900" indent="-342900">
              <a:lnSpc>
                <a:spcPct val="90000"/>
              </a:lnSpc>
              <a:buFont typeface="Wingdings 3" panose="05040102010807070707" pitchFamily="18" charset="2"/>
              <a:buChar char=""/>
            </a:pPr>
            <a:r>
              <a:rPr lang="en-US" sz="1300" b="1" dirty="0">
                <a:solidFill>
                  <a:srgbClr val="002060"/>
                </a:solidFill>
              </a:rPr>
              <a:t>SMOTE is an oversampling technique where the synthetic samples are generated for the minority class. This algorithm helps to overcome the overfitting problem posed by random oversampling.</a:t>
            </a:r>
          </a:p>
          <a:p>
            <a:pPr>
              <a:lnSpc>
                <a:spcPct val="90000"/>
              </a:lnSpc>
              <a:buFont typeface="Wingdings 3" panose="05040102010807070707" pitchFamily="18" charset="2"/>
              <a:buChar char=""/>
            </a:pPr>
            <a:endParaRPr lang="en-US" sz="1300" b="1" dirty="0"/>
          </a:p>
          <a:p>
            <a:pPr>
              <a:lnSpc>
                <a:spcPct val="90000"/>
              </a:lnSpc>
              <a:buFont typeface="Wingdings 3" panose="05040102010807070707" pitchFamily="18" charset="2"/>
              <a:buChar char=""/>
            </a:pPr>
            <a:r>
              <a:rPr lang="en-US" sz="1300" b="1" dirty="0">
                <a:solidFill>
                  <a:schemeClr val="bg1"/>
                </a:solidFill>
              </a:rPr>
              <a:t>Why RFECV?</a:t>
            </a:r>
          </a:p>
          <a:p>
            <a:pPr marL="342900" indent="-342900">
              <a:lnSpc>
                <a:spcPct val="90000"/>
              </a:lnSpc>
              <a:buFont typeface="Wingdings 3" panose="05040102010807070707" pitchFamily="18" charset="2"/>
              <a:buChar char=""/>
            </a:pPr>
            <a:r>
              <a:rPr lang="en-US" sz="1300" b="1" dirty="0">
                <a:solidFill>
                  <a:srgbClr val="002060"/>
                </a:solidFill>
              </a:rPr>
              <a:t>sklearn.feature_selection.RFE simply trains an estimator that assigns weights to features. It takes out the feature importance based on that estimator and recursively prunes it. Recursive feature elimination with cross-validation on the other hand, add Cross-validation into the mix. </a:t>
            </a:r>
          </a:p>
          <a:p>
            <a:pPr marL="342900" indent="-342900">
              <a:lnSpc>
                <a:spcPct val="90000"/>
              </a:lnSpc>
              <a:buFont typeface="Wingdings 3" panose="05040102010807070707" pitchFamily="18" charset="2"/>
              <a:buChar char=""/>
            </a:pPr>
            <a:r>
              <a:rPr lang="en-US" sz="1300" b="1" dirty="0">
                <a:solidFill>
                  <a:srgbClr val="002060"/>
                </a:solidFill>
              </a:rPr>
              <a:t>Also, this approach is good for highly imbalance datasets because it uses stratified CV (cross Validation) by default, from sklearn’s.</a:t>
            </a:r>
          </a:p>
        </p:txBody>
      </p:sp>
      <p:pic>
        <p:nvPicPr>
          <p:cNvPr id="8" name="Picture 7">
            <a:extLst>
              <a:ext uri="{FF2B5EF4-FFF2-40B4-BE49-F238E27FC236}">
                <a16:creationId xmlns:a16="http://schemas.microsoft.com/office/drawing/2014/main" id="{45D8BCA7-7FD7-26B7-448B-24860C504316}"/>
              </a:ext>
            </a:extLst>
          </p:cNvPr>
          <p:cNvPicPr>
            <a:picLocks noChangeAspect="1"/>
          </p:cNvPicPr>
          <p:nvPr/>
        </p:nvPicPr>
        <p:blipFill rotWithShape="1">
          <a:blip r:embed="rId2"/>
          <a:srcRect l="10492" r="38501" b="1"/>
          <a:stretch/>
        </p:blipFill>
        <p:spPr>
          <a:xfrm>
            <a:off x="8359256" y="4000124"/>
            <a:ext cx="3239538" cy="2111747"/>
          </a:xfrm>
          <a:custGeom>
            <a:avLst/>
            <a:gdLst/>
            <a:ahLst/>
            <a:cxnLst/>
            <a:rect l="l" t="t" r="r" b="b"/>
            <a:pathLst>
              <a:path w="3239538" h="2111747">
                <a:moveTo>
                  <a:pt x="0" y="0"/>
                </a:moveTo>
                <a:lnTo>
                  <a:pt x="3239538" y="0"/>
                </a:lnTo>
                <a:lnTo>
                  <a:pt x="3239538" y="1789284"/>
                </a:lnTo>
                <a:lnTo>
                  <a:pt x="2917075" y="2111747"/>
                </a:lnTo>
                <a:lnTo>
                  <a:pt x="0" y="2111747"/>
                </a:lnTo>
                <a:close/>
              </a:path>
            </a:pathLst>
          </a:custGeom>
          <a:ln w="15875">
            <a:solidFill>
              <a:srgbClr val="FFFFFF">
                <a:alpha val="40000"/>
              </a:srgbClr>
            </a:solidFill>
          </a:ln>
          <a:effectLst>
            <a:innerShdw blurRad="57150" dist="38100" dir="14460000">
              <a:prstClr val="black">
                <a:alpha val="70000"/>
              </a:prstClr>
            </a:innerShdw>
          </a:effectLst>
        </p:spPr>
      </p:pic>
      <p:grpSp>
        <p:nvGrpSpPr>
          <p:cNvPr id="131" name="Group 118">
            <a:extLst>
              <a:ext uri="{FF2B5EF4-FFF2-40B4-BE49-F238E27FC236}">
                <a16:creationId xmlns:a16="http://schemas.microsoft.com/office/drawing/2014/main" id="{89C141F8-CE48-4942-96D4-064441B81C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120" name="Straight Connector 119">
              <a:extLst>
                <a:ext uri="{FF2B5EF4-FFF2-40B4-BE49-F238E27FC236}">
                  <a16:creationId xmlns:a16="http://schemas.microsoft.com/office/drawing/2014/main" id="{7807B58E-99D1-4FEC-B11F-FE6948EDC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20">
              <a:extLst>
                <a:ext uri="{FF2B5EF4-FFF2-40B4-BE49-F238E27FC236}">
                  <a16:creationId xmlns:a16="http://schemas.microsoft.com/office/drawing/2014/main" id="{3A1BD549-A555-431E-AFB0-E7EDEC7518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A25E927D-5C7D-4188-92C9-3FDF656B15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22">
              <a:extLst>
                <a:ext uri="{FF2B5EF4-FFF2-40B4-BE49-F238E27FC236}">
                  <a16:creationId xmlns:a16="http://schemas.microsoft.com/office/drawing/2014/main" id="{2BD56B0C-08D0-4CD1-B7DF-65B976B0E9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BEFC9CB1-36CE-4BB8-8639-4F568165C6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1" name="Picture 10">
            <a:extLst>
              <a:ext uri="{FF2B5EF4-FFF2-40B4-BE49-F238E27FC236}">
                <a16:creationId xmlns:a16="http://schemas.microsoft.com/office/drawing/2014/main" id="{B85CD0EA-F581-E0A0-F73C-EDE5431D7C1E}"/>
              </a:ext>
            </a:extLst>
          </p:cNvPr>
          <p:cNvPicPr>
            <a:picLocks noChangeAspect="1"/>
          </p:cNvPicPr>
          <p:nvPr/>
        </p:nvPicPr>
        <p:blipFill>
          <a:blip r:embed="rId3"/>
          <a:stretch>
            <a:fillRect/>
          </a:stretch>
        </p:blipFill>
        <p:spPr>
          <a:xfrm>
            <a:off x="8391477" y="409575"/>
            <a:ext cx="3207318" cy="3361949"/>
          </a:xfrm>
          <a:prstGeom prst="rect">
            <a:avLst/>
          </a:prstGeom>
        </p:spPr>
      </p:pic>
    </p:spTree>
    <p:extLst>
      <p:ext uri="{BB962C8B-B14F-4D97-AF65-F5344CB8AC3E}">
        <p14:creationId xmlns:p14="http://schemas.microsoft.com/office/powerpoint/2010/main" val="389237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121298"/>
            <a:ext cx="10994266" cy="974077"/>
          </a:xfrm>
        </p:spPr>
        <p:txBody>
          <a:bodyPr anchor="ctr">
            <a:noAutofit/>
          </a:bodyPr>
          <a:lstStyle/>
          <a:p>
            <a:pPr algn="ctr"/>
            <a:r>
              <a:rPr lang="en-US" sz="3200" b="1" dirty="0">
                <a:solidFill>
                  <a:srgbClr val="002060"/>
                </a:solidFill>
              </a:rPr>
              <a:t>3. XGBOOST ML Technique</a:t>
            </a: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777446" y="981076"/>
            <a:ext cx="10994266" cy="5335748"/>
          </a:xfrm>
        </p:spPr>
        <p:txBody>
          <a:bodyPr>
            <a:normAutofit/>
          </a:bodyPr>
          <a:lstStyle/>
          <a:p>
            <a:pPr algn="just"/>
            <a:r>
              <a:rPr lang="en-US" sz="1600" b="1" i="0" dirty="0">
                <a:solidFill>
                  <a:srgbClr val="000000"/>
                </a:solidFill>
                <a:effectLst/>
                <a:latin typeface="inherit"/>
              </a:rPr>
              <a:t>Why XGBOOST ?</a:t>
            </a:r>
            <a:endParaRPr lang="en-US" sz="1600" b="1" dirty="0">
              <a:solidFill>
                <a:srgbClr val="000000"/>
              </a:solidFill>
              <a:latin typeface="inherit"/>
            </a:endParaRPr>
          </a:p>
          <a:p>
            <a:pPr marL="342900" indent="-342900" algn="just">
              <a:buAutoNum type="arabicPeriod"/>
            </a:pPr>
            <a:r>
              <a:rPr lang="en-US" sz="1600" b="1" i="0" dirty="0">
                <a:solidFill>
                  <a:srgbClr val="002060"/>
                </a:solidFill>
                <a:effectLst/>
                <a:latin typeface="inherit"/>
              </a:rPr>
              <a:t>XGBOOST can handle noisy data gracefully during analysis. since we made use of SMOTE to overcome imbalance dataset issue on minority class, though SMOTE is good on restricting overfitting but it adds some noise, hence XGBOOST is good to handle this situation.</a:t>
            </a:r>
          </a:p>
          <a:p>
            <a:pPr marL="342900" indent="-342900" algn="just">
              <a:buAutoNum type="arabicPeriod"/>
            </a:pPr>
            <a:r>
              <a:rPr lang="en-US" sz="1600" b="1" i="0" dirty="0">
                <a:solidFill>
                  <a:srgbClr val="002060"/>
                </a:solidFill>
                <a:effectLst/>
                <a:latin typeface="inherit"/>
              </a:rPr>
              <a:t>When we did Recursive Feature Elimination, Cross-Validated (RFECV) &amp; some stats techniques (P-</a:t>
            </a:r>
            <a:r>
              <a:rPr lang="en-US" sz="1600" b="1" i="0" dirty="0" err="1">
                <a:solidFill>
                  <a:srgbClr val="002060"/>
                </a:solidFill>
                <a:effectLst/>
                <a:latin typeface="inherit"/>
              </a:rPr>
              <a:t>val</a:t>
            </a:r>
            <a:r>
              <a:rPr lang="en-US" sz="1600" b="1" i="0" dirty="0">
                <a:solidFill>
                  <a:srgbClr val="002060"/>
                </a:solidFill>
                <a:effectLst/>
                <a:latin typeface="inherit"/>
              </a:rPr>
              <a:t> &amp; VIF) to drill down to 56 columns from 63 that we got after Recursive Feature Elimination, Cross-Validated (RFECV). We can still drilldown to much lower number of feature by looking at co-relationship table and VIF(based on business need). In this situation when we are not completely accurate on number of features which we may add or subtract by using other feature selection techniques, XGBOOST works well, since apart from handling noisy data , handling change in features is also one of the advantages of XGBOOST. This is the exact reason we saw that our accuracies did not fell after we applied Feature Elimination, Cross-Validated (RFECV) selected features.</a:t>
            </a:r>
          </a:p>
          <a:p>
            <a:pPr algn="just"/>
            <a:endParaRPr lang="en-US" sz="1600" b="1" i="0" dirty="0">
              <a:solidFill>
                <a:srgbClr val="000000"/>
              </a:solidFill>
              <a:effectLst/>
              <a:latin typeface="inherit"/>
            </a:endParaRPr>
          </a:p>
          <a:p>
            <a:pPr algn="just"/>
            <a:endParaRPr lang="en-US" sz="1600" b="1" i="0" dirty="0">
              <a:solidFill>
                <a:srgbClr val="000000"/>
              </a:solidFill>
              <a:effectLst/>
              <a:latin typeface="inherit"/>
            </a:endParaRPr>
          </a:p>
        </p:txBody>
      </p:sp>
      <p:graphicFrame>
        <p:nvGraphicFramePr>
          <p:cNvPr id="4" name="Object 3">
            <a:extLst>
              <a:ext uri="{FF2B5EF4-FFF2-40B4-BE49-F238E27FC236}">
                <a16:creationId xmlns:a16="http://schemas.microsoft.com/office/drawing/2014/main" id="{6B5593C3-81A4-5037-180E-306E82C6CEBF}"/>
              </a:ext>
            </a:extLst>
          </p:cNvPr>
          <p:cNvGraphicFramePr>
            <a:graphicFrameLocks noChangeAspect="1"/>
          </p:cNvGraphicFramePr>
          <p:nvPr>
            <p:extLst>
              <p:ext uri="{D42A27DB-BD31-4B8C-83A1-F6EECF244321}">
                <p14:modId xmlns:p14="http://schemas.microsoft.com/office/powerpoint/2010/main" val="302940028"/>
              </p:ext>
            </p:extLst>
          </p:nvPr>
        </p:nvGraphicFramePr>
        <p:xfrm>
          <a:off x="684212" y="3998264"/>
          <a:ext cx="11300253" cy="2738438"/>
        </p:xfrm>
        <a:graphic>
          <a:graphicData uri="http://schemas.openxmlformats.org/presentationml/2006/ole">
            <mc:AlternateContent xmlns:mc="http://schemas.openxmlformats.org/markup-compatibility/2006">
              <mc:Choice xmlns:v="urn:schemas-microsoft-com:vml" Requires="v">
                <p:oleObj spid="_x0000_s1027" name="Bitmap Image" r:id="rId3" imgW="9479160" imgH="4907160" progId="Paint.Picture">
                  <p:embed/>
                </p:oleObj>
              </mc:Choice>
              <mc:Fallback>
                <p:oleObj name="Bitmap Image" r:id="rId3" imgW="9479160" imgH="4907160" progId="Paint.Picture">
                  <p:embed/>
                  <p:pic>
                    <p:nvPicPr>
                      <p:cNvPr id="0" name=""/>
                      <p:cNvPicPr/>
                      <p:nvPr/>
                    </p:nvPicPr>
                    <p:blipFill>
                      <a:blip r:embed="rId4"/>
                      <a:stretch>
                        <a:fillRect/>
                      </a:stretch>
                    </p:blipFill>
                    <p:spPr>
                      <a:xfrm>
                        <a:off x="684212" y="3998264"/>
                        <a:ext cx="11300253" cy="2738438"/>
                      </a:xfrm>
                      <a:prstGeom prst="rect">
                        <a:avLst/>
                      </a:prstGeom>
                    </p:spPr>
                  </p:pic>
                </p:oleObj>
              </mc:Fallback>
            </mc:AlternateContent>
          </a:graphicData>
        </a:graphic>
      </p:graphicFrame>
    </p:spTree>
    <p:extLst>
      <p:ext uri="{BB962C8B-B14F-4D97-AF65-F5344CB8AC3E}">
        <p14:creationId xmlns:p14="http://schemas.microsoft.com/office/powerpoint/2010/main" val="129640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298580"/>
            <a:ext cx="10994266" cy="634481"/>
          </a:xfrm>
        </p:spPr>
        <p:txBody>
          <a:bodyPr>
            <a:normAutofit/>
          </a:bodyPr>
          <a:lstStyle/>
          <a:p>
            <a:pPr algn="ctr"/>
            <a:r>
              <a:rPr lang="en-US" sz="3200" b="1" dirty="0">
                <a:solidFill>
                  <a:srgbClr val="002060"/>
                </a:solidFill>
              </a:rPr>
              <a:t>4. Evaluation Metric</a:t>
            </a:r>
            <a:endParaRPr lang="en-IN" sz="3200" dirty="0"/>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684212" y="1035698"/>
            <a:ext cx="10994266" cy="5136502"/>
          </a:xfrm>
        </p:spPr>
        <p:txBody>
          <a:bodyPr>
            <a:noAutofit/>
          </a:bodyPr>
          <a:lstStyle/>
          <a:p>
            <a:pPr algn="just"/>
            <a:r>
              <a:rPr lang="en-US" sz="1600" b="1" dirty="0">
                <a:solidFill>
                  <a:schemeClr val="bg1"/>
                </a:solidFill>
                <a:latin typeface="Times New Roman" panose="02020603050405020304" pitchFamily="18" charset="0"/>
                <a:cs typeface="Times New Roman" panose="02020603050405020304" pitchFamily="18" charset="0"/>
              </a:rPr>
              <a:t>What are the metrics determining XGBOOST to be good?</a:t>
            </a:r>
          </a:p>
          <a:p>
            <a:pPr algn="just"/>
            <a:endParaRPr lang="en-US" sz="1600" b="1" dirty="0">
              <a:solidFill>
                <a:schemeClr val="bg1"/>
              </a:solidFill>
              <a:latin typeface="Times New Roman" panose="02020603050405020304" pitchFamily="18" charset="0"/>
              <a:cs typeface="Times New Roman" panose="02020603050405020304" pitchFamily="18" charset="0"/>
            </a:endParaRPr>
          </a:p>
          <a:p>
            <a:pPr algn="just"/>
            <a:r>
              <a:rPr lang="en-US" sz="1600" b="1" dirty="0">
                <a:solidFill>
                  <a:srgbClr val="002060"/>
                </a:solidFill>
                <a:latin typeface="Times New Roman" panose="02020603050405020304" pitchFamily="18" charset="0"/>
                <a:cs typeface="Times New Roman" panose="02020603050405020304" pitchFamily="18" charset="0"/>
              </a:rPr>
              <a:t> we see that Recall &amp; Precision values are highest for XGBOOST.</a:t>
            </a:r>
          </a:p>
          <a:p>
            <a:pPr marL="342900" indent="-342900" algn="just">
              <a:buAutoNum type="arabicPeriod"/>
            </a:pPr>
            <a:r>
              <a:rPr lang="en-US" sz="1600" b="1" dirty="0">
                <a:solidFill>
                  <a:srgbClr val="002060"/>
                </a:solidFill>
                <a:latin typeface="Times New Roman" panose="02020603050405020304" pitchFamily="18" charset="0"/>
                <a:cs typeface="Times New Roman" panose="02020603050405020304" pitchFamily="18" charset="0"/>
              </a:rPr>
              <a:t>A good Recall value is very important because, Recall value is calculated as the ratio between the numbers of Positive samples correctly classified as Positive to the total number of Positive samples. The recall measures the model's ability to detect positive samples. The higher the recall, the more positive samples detected.</a:t>
            </a:r>
          </a:p>
          <a:p>
            <a:pPr marL="342900" indent="-342900" algn="just">
              <a:buAutoNum type="arabicPeriod"/>
            </a:pPr>
            <a:r>
              <a:rPr lang="en-US" sz="1600" b="1" dirty="0">
                <a:solidFill>
                  <a:srgbClr val="002060"/>
                </a:solidFill>
                <a:latin typeface="Times New Roman" panose="02020603050405020304" pitchFamily="18" charset="0"/>
                <a:cs typeface="Times New Roman" panose="02020603050405020304" pitchFamily="18" charset="0"/>
              </a:rPr>
              <a:t>A good Precision tells how good the model is at predicting a specific category.</a:t>
            </a:r>
          </a:p>
          <a:p>
            <a:pPr algn="just"/>
            <a:endParaRPr lang="en-US" sz="1600" b="1" dirty="0">
              <a:solidFill>
                <a:srgbClr val="002060"/>
              </a:solidFill>
              <a:latin typeface="Times New Roman" panose="02020603050405020304" pitchFamily="18" charset="0"/>
              <a:cs typeface="Times New Roman" panose="02020603050405020304" pitchFamily="18" charset="0"/>
            </a:endParaRPr>
          </a:p>
          <a:p>
            <a:pPr algn="just"/>
            <a:endParaRPr lang="en-US" sz="1600" b="1" dirty="0">
              <a:solidFill>
                <a:srgbClr val="002060"/>
              </a:solidFill>
              <a:latin typeface="Times New Roman" panose="02020603050405020304" pitchFamily="18" charset="0"/>
              <a:cs typeface="Times New Roman" panose="02020603050405020304" pitchFamily="18" charset="0"/>
            </a:endParaRPr>
          </a:p>
          <a:p>
            <a:pPr algn="just"/>
            <a:endParaRPr lang="en-US" sz="1600" b="1" dirty="0">
              <a:solidFill>
                <a:srgbClr val="002060"/>
              </a:solidFill>
              <a:latin typeface="Times New Roman" panose="02020603050405020304" pitchFamily="18" charset="0"/>
              <a:cs typeface="Times New Roman" panose="02020603050405020304" pitchFamily="18" charset="0"/>
            </a:endParaRPr>
          </a:p>
          <a:p>
            <a:pPr algn="just"/>
            <a:endParaRPr lang="en-US" sz="1600" b="1" dirty="0">
              <a:solidFill>
                <a:srgbClr val="002060"/>
              </a:solidFill>
              <a:latin typeface="Times New Roman" panose="02020603050405020304" pitchFamily="18" charset="0"/>
              <a:cs typeface="Times New Roman" panose="02020603050405020304" pitchFamily="18" charset="0"/>
            </a:endParaRPr>
          </a:p>
          <a:p>
            <a:pPr algn="just"/>
            <a:endParaRPr lang="en-US" sz="16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E39DD69B-915A-99ED-EBCA-084F9C284285}"/>
              </a:ext>
            </a:extLst>
          </p:cNvPr>
          <p:cNvGraphicFramePr>
            <a:graphicFrameLocks noChangeAspect="1"/>
          </p:cNvGraphicFramePr>
          <p:nvPr>
            <p:extLst>
              <p:ext uri="{D42A27DB-BD31-4B8C-83A1-F6EECF244321}">
                <p14:modId xmlns:p14="http://schemas.microsoft.com/office/powerpoint/2010/main" val="1616642932"/>
              </p:ext>
            </p:extLst>
          </p:nvPr>
        </p:nvGraphicFramePr>
        <p:xfrm>
          <a:off x="923731" y="3601616"/>
          <a:ext cx="10487608" cy="2220686"/>
        </p:xfrm>
        <a:graphic>
          <a:graphicData uri="http://schemas.openxmlformats.org/presentationml/2006/ole">
            <mc:AlternateContent xmlns:mc="http://schemas.openxmlformats.org/markup-compatibility/2006">
              <mc:Choice xmlns:v="urn:schemas-microsoft-com:vml" Requires="v">
                <p:oleObj spid="_x0000_s2051" name="Bitmap Image" r:id="rId3" imgW="9372600" imgH="1104840" progId="Paint.Picture">
                  <p:embed/>
                </p:oleObj>
              </mc:Choice>
              <mc:Fallback>
                <p:oleObj name="Bitmap Image" r:id="rId3" imgW="9372600" imgH="1104840" progId="Paint.Picture">
                  <p:embed/>
                  <p:pic>
                    <p:nvPicPr>
                      <p:cNvPr id="0" name=""/>
                      <p:cNvPicPr/>
                      <p:nvPr/>
                    </p:nvPicPr>
                    <p:blipFill>
                      <a:blip r:embed="rId4"/>
                      <a:stretch>
                        <a:fillRect/>
                      </a:stretch>
                    </p:blipFill>
                    <p:spPr>
                      <a:xfrm>
                        <a:off x="923731" y="3601616"/>
                        <a:ext cx="10487608" cy="2220686"/>
                      </a:xfrm>
                      <a:prstGeom prst="rect">
                        <a:avLst/>
                      </a:prstGeom>
                    </p:spPr>
                  </p:pic>
                </p:oleObj>
              </mc:Fallback>
            </mc:AlternateContent>
          </a:graphicData>
        </a:graphic>
      </p:graphicFrame>
    </p:spTree>
    <p:extLst>
      <p:ext uri="{BB962C8B-B14F-4D97-AF65-F5344CB8AC3E}">
        <p14:creationId xmlns:p14="http://schemas.microsoft.com/office/powerpoint/2010/main" val="140163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685800"/>
            <a:ext cx="10994266" cy="993914"/>
          </a:xfrm>
        </p:spPr>
        <p:txBody>
          <a:bodyPr>
            <a:noAutofit/>
          </a:bodyPr>
          <a:lstStyle/>
          <a:p>
            <a:pPr algn="ctr"/>
            <a:r>
              <a:rPr lang="en-US" sz="4400" b="1" dirty="0">
                <a:solidFill>
                  <a:srgbClr val="002060"/>
                </a:solidFill>
              </a:rPr>
              <a:t>5. Limitations of XGBOOST</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684212" y="1828801"/>
            <a:ext cx="10994266" cy="3962400"/>
          </a:xfrm>
        </p:spPr>
        <p:txBody>
          <a:bodyPr>
            <a:normAutofit/>
          </a:bodyPr>
          <a:lstStyle/>
          <a:p>
            <a:pPr marL="457200" indent="-457200" algn="l">
              <a:buAutoNum type="arabicPeriod"/>
            </a:pPr>
            <a:r>
              <a:rPr lang="en-US" sz="2000" b="1" i="0" dirty="0" err="1">
                <a:solidFill>
                  <a:srgbClr val="212529"/>
                </a:solidFill>
                <a:effectLst/>
                <a:latin typeface="Times New Roman" panose="02020603050405020304" pitchFamily="18" charset="0"/>
                <a:cs typeface="Times New Roman" panose="02020603050405020304" pitchFamily="18" charset="0"/>
              </a:rPr>
              <a:t>XGBoost</a:t>
            </a:r>
            <a:r>
              <a:rPr lang="en-US" sz="2000" b="1" i="0" dirty="0">
                <a:solidFill>
                  <a:srgbClr val="212529"/>
                </a:solidFill>
                <a:effectLst/>
                <a:latin typeface="Times New Roman" panose="02020603050405020304" pitchFamily="18" charset="0"/>
                <a:cs typeface="Times New Roman" panose="02020603050405020304" pitchFamily="18" charset="0"/>
              </a:rPr>
              <a:t> does not perform so well on sparse and unstructured data.</a:t>
            </a:r>
          </a:p>
          <a:p>
            <a:pPr marL="457200" indent="-457200" algn="l">
              <a:buAutoNum type="arabicPeriod"/>
            </a:pPr>
            <a:r>
              <a:rPr lang="en-US" sz="2000" b="1" i="0" dirty="0">
                <a:solidFill>
                  <a:srgbClr val="212529"/>
                </a:solidFill>
                <a:effectLst/>
                <a:latin typeface="Times New Roman" panose="02020603050405020304" pitchFamily="18" charset="0"/>
                <a:cs typeface="Times New Roman" panose="02020603050405020304" pitchFamily="18" charset="0"/>
              </a:rPr>
              <a:t>A common thing often forgotten is that Gradient Boosting is very sensitive to outliers since every classifier is forced to fix the errors in the predecessor learners. </a:t>
            </a:r>
          </a:p>
          <a:p>
            <a:pPr marL="457200" indent="-457200" algn="l">
              <a:buAutoNum type="arabicPeriod"/>
            </a:pPr>
            <a:r>
              <a:rPr lang="en-US" sz="2000" b="1" i="0" dirty="0">
                <a:solidFill>
                  <a:srgbClr val="212529"/>
                </a:solidFill>
                <a:effectLst/>
                <a:latin typeface="Times New Roman" panose="02020603050405020304" pitchFamily="18" charset="0"/>
                <a:cs typeface="Times New Roman" panose="02020603050405020304" pitchFamily="18" charset="0"/>
              </a:rPr>
              <a:t>The overall method is hardly scalable. This is because the estimators base their correctness on previous predictors, hence the procedure involves a lot of struggle to streamline. </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4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1ED-40AC-4826-B7CB-9486EA346A24}"/>
              </a:ext>
            </a:extLst>
          </p:cNvPr>
          <p:cNvSpPr>
            <a:spLocks noGrp="1"/>
          </p:cNvSpPr>
          <p:nvPr>
            <p:ph type="ctrTitle"/>
          </p:nvPr>
        </p:nvSpPr>
        <p:spPr>
          <a:xfrm>
            <a:off x="684212" y="685800"/>
            <a:ext cx="10994266" cy="993914"/>
          </a:xfrm>
        </p:spPr>
        <p:txBody>
          <a:bodyPr>
            <a:noAutofit/>
          </a:bodyPr>
          <a:lstStyle/>
          <a:p>
            <a:pPr algn="ct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C2FCC2-EE52-4D75-A0F6-1EFEB3C73686}"/>
              </a:ext>
            </a:extLst>
          </p:cNvPr>
          <p:cNvSpPr>
            <a:spLocks noGrp="1"/>
          </p:cNvSpPr>
          <p:nvPr>
            <p:ph type="subTitle" idx="1"/>
          </p:nvPr>
        </p:nvSpPr>
        <p:spPr>
          <a:xfrm>
            <a:off x="684212" y="1828801"/>
            <a:ext cx="10994266" cy="3962400"/>
          </a:xfrm>
        </p:spPr>
        <p:txBody>
          <a:bodyPr>
            <a:normAutofit/>
          </a:bodyPr>
          <a:lstStyle/>
          <a:p>
            <a:pPr algn="ctr"/>
            <a:endParaRPr lang="en-IN" sz="4800" b="1" dirty="0">
              <a:solidFill>
                <a:schemeClr val="bg1"/>
              </a:solidFill>
              <a:latin typeface="Times New Roman" panose="02020603050405020304" pitchFamily="18" charset="0"/>
              <a:cs typeface="Times New Roman" panose="02020603050405020304" pitchFamily="18" charset="0"/>
            </a:endParaRPr>
          </a:p>
          <a:p>
            <a:pPr algn="ctr"/>
            <a:r>
              <a:rPr lang="en-IN" sz="4800" b="1" dirty="0">
                <a:solidFill>
                  <a:schemeClr val="bg1"/>
                </a:solidFill>
                <a:latin typeface="Times New Roman" panose="02020603050405020304" pitchFamily="18" charset="0"/>
                <a:cs typeface="Times New Roman" panose="02020603050405020304" pitchFamily="18" charset="0"/>
              </a:rPr>
              <a:t>Thank You</a:t>
            </a:r>
          </a:p>
          <a:p>
            <a:pPr algn="ctr"/>
            <a:endParaRPr lang="en-IN" sz="4800" b="1" dirty="0">
              <a:solidFill>
                <a:schemeClr val="bg1"/>
              </a:solidFill>
              <a:latin typeface="Times New Roman" panose="02020603050405020304" pitchFamily="18" charset="0"/>
              <a:cs typeface="Times New Roman" panose="02020603050405020304" pitchFamily="18" charset="0"/>
            </a:endParaRPr>
          </a:p>
          <a:p>
            <a:pPr algn="r"/>
            <a:r>
              <a:rPr lang="en-US" sz="2800" b="1" dirty="0">
                <a:solidFill>
                  <a:srgbClr val="002060"/>
                </a:solidFill>
                <a:latin typeface="Times New Roman" panose="02020603050405020304" pitchFamily="18" charset="0"/>
                <a:cs typeface="Times New Roman" panose="02020603050405020304" pitchFamily="18" charset="0"/>
              </a:rPr>
              <a:t>--- Mohammed Azhar Khan</a:t>
            </a:r>
            <a:endParaRPr lang="en-IN" sz="2800" b="1" dirty="0">
              <a:solidFill>
                <a:schemeClr val="bg1"/>
              </a:solidFill>
              <a:latin typeface="Times New Roman" panose="02020603050405020304" pitchFamily="18" charset="0"/>
              <a:cs typeface="Times New Roman" panose="02020603050405020304" pitchFamily="18" charset="0"/>
            </a:endParaRPr>
          </a:p>
          <a:p>
            <a:pPr algn="ct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90256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276</TotalTime>
  <Words>660</Words>
  <Application>Microsoft Office PowerPoint</Application>
  <PresentationFormat>Widescreen</PresentationFormat>
  <Paragraphs>45</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Century Gothic</vt:lpstr>
      <vt:lpstr>inherit</vt:lpstr>
      <vt:lpstr>Times New Roman</vt:lpstr>
      <vt:lpstr>Wingdings 3</vt:lpstr>
      <vt:lpstr>Slice</vt:lpstr>
      <vt:lpstr>Paintbrush Picture</vt:lpstr>
      <vt:lpstr>Click Through Rate Prediction</vt:lpstr>
      <vt:lpstr>Data Analysis</vt:lpstr>
      <vt:lpstr>2.SMOTE and RFECV</vt:lpstr>
      <vt:lpstr>3. XGBOOST ML Technique</vt:lpstr>
      <vt:lpstr>4. Evaluation Metric</vt:lpstr>
      <vt:lpstr>5. Limitations of XGBOOST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on Yulu Bikes</dc:title>
  <dc:creator>19092</dc:creator>
  <cp:lastModifiedBy>19092</cp:lastModifiedBy>
  <cp:revision>5</cp:revision>
  <dcterms:created xsi:type="dcterms:W3CDTF">2022-01-16T15:08:50Z</dcterms:created>
  <dcterms:modified xsi:type="dcterms:W3CDTF">2022-05-24T10:19:59Z</dcterms:modified>
</cp:coreProperties>
</file>