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0" r:id="rId2"/>
    <p:sldId id="261" r:id="rId3"/>
    <p:sldId id="256" r:id="rId4"/>
    <p:sldId id="257" r:id="rId5"/>
    <p:sldId id="258"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97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1E223AC-4C5E-4D51-81F1-1CBA6428067A}"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64959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62520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811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526937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546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59995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146659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96324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36351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5726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E223AC-4C5E-4D51-81F1-1CBA6428067A}"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89515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223AC-4C5E-4D51-81F1-1CBA6428067A}" type="datetimeFigureOut">
              <a:rPr lang="en-IN" smtClean="0"/>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195372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223AC-4C5E-4D51-81F1-1CBA6428067A}"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65600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223AC-4C5E-4D51-81F1-1CBA6428067A}" type="datetimeFigureOut">
              <a:rPr lang="en-IN" smtClean="0"/>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51871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223AC-4C5E-4D51-81F1-1CBA6428067A}"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89984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223AC-4C5E-4D51-81F1-1CBA6428067A}"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418077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1E223AC-4C5E-4D51-81F1-1CBA6428067A}" type="datetimeFigureOut">
              <a:rPr lang="en-IN" smtClean="0"/>
              <a:t>16-01-2022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63AF94E-07A5-4765-9702-CCF08361C632}" type="slidenum">
              <a:rPr lang="en-IN" smtClean="0"/>
              <a:t>‹#›</a:t>
            </a:fld>
            <a:endParaRPr lang="en-IN"/>
          </a:p>
        </p:txBody>
      </p:sp>
    </p:spTree>
    <p:extLst>
      <p:ext uri="{BB962C8B-B14F-4D97-AF65-F5344CB8AC3E}">
        <p14:creationId xmlns:p14="http://schemas.microsoft.com/office/powerpoint/2010/main" val="126074834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888/notebooks/Jupyter/Assignment%20Bike%20Sharing/Bike%20Sharing%20Assignment.ipynb#2.-IT-Tech-parks-/-Hospitals-/-Major-Bank-Branches-to-nearest-Metro-Station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993914"/>
          </a:xfrm>
        </p:spPr>
        <p:txBody>
          <a:bodyPr anchor="ct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Insights on </a:t>
            </a:r>
            <a:r>
              <a:rPr lang="en-US" sz="3600" b="1" dirty="0" err="1">
                <a:solidFill>
                  <a:schemeClr val="bg1"/>
                </a:solidFill>
                <a:latin typeface="Times New Roman" panose="02020603050405020304" pitchFamily="18" charset="0"/>
                <a:cs typeface="Times New Roman" panose="02020603050405020304" pitchFamily="18" charset="0"/>
              </a:rPr>
              <a:t>Yulu</a:t>
            </a:r>
            <a:r>
              <a:rPr lang="en-US" sz="3600" b="1" dirty="0">
                <a:solidFill>
                  <a:schemeClr val="bg1"/>
                </a:solidFill>
                <a:latin typeface="Times New Roman" panose="02020603050405020304" pitchFamily="18" charset="0"/>
                <a:cs typeface="Times New Roman" panose="02020603050405020304" pitchFamily="18" charset="0"/>
              </a:rPr>
              <a:t> Bikes</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828801"/>
            <a:ext cx="10994266" cy="3962400"/>
          </a:xfrm>
        </p:spPr>
        <p:txBody>
          <a:bodyPr>
            <a:normAutofit/>
          </a:bodyPr>
          <a:lstStyle/>
          <a:p>
            <a:r>
              <a:rPr lang="en-US" sz="3200" b="1" dirty="0">
                <a:solidFill>
                  <a:srgbClr val="002060"/>
                </a:solidFill>
              </a:rPr>
              <a:t>Topics:</a:t>
            </a:r>
          </a:p>
          <a:p>
            <a:pPr marL="457200" indent="-457200">
              <a:buFont typeface="+mj-lt"/>
              <a:buAutoNum type="arabicPeriod"/>
            </a:pPr>
            <a:r>
              <a:rPr lang="en-US" sz="3200" b="1" dirty="0">
                <a:solidFill>
                  <a:srgbClr val="002060"/>
                </a:solidFill>
              </a:rPr>
              <a:t>Demand Prediction</a:t>
            </a:r>
          </a:p>
          <a:p>
            <a:pPr marL="457200" indent="-457200">
              <a:buFont typeface="+mj-lt"/>
              <a:buAutoNum type="arabicPeriod"/>
            </a:pPr>
            <a:r>
              <a:rPr lang="en-US" sz="3200" b="1" dirty="0">
                <a:solidFill>
                  <a:srgbClr val="002060"/>
                </a:solidFill>
              </a:rPr>
              <a:t>Optimizing Operations</a:t>
            </a:r>
          </a:p>
          <a:p>
            <a:pPr marL="457200" indent="-457200">
              <a:buFont typeface="+mj-lt"/>
              <a:buAutoNum type="arabicPeriod"/>
            </a:pPr>
            <a:r>
              <a:rPr lang="en-US" sz="3200" b="1" dirty="0">
                <a:solidFill>
                  <a:srgbClr val="002060"/>
                </a:solidFill>
              </a:rPr>
              <a:t>Couple Bikes business proposal</a:t>
            </a:r>
          </a:p>
          <a:p>
            <a:pPr marL="457200" indent="-457200">
              <a:buFont typeface="+mj-lt"/>
              <a:buAutoNum type="arabicPeriod"/>
            </a:pPr>
            <a:r>
              <a:rPr lang="en-US" sz="3200" b="1" dirty="0">
                <a:solidFill>
                  <a:srgbClr val="002060"/>
                </a:solidFill>
              </a:rPr>
              <a:t>Conclusion</a:t>
            </a:r>
          </a:p>
          <a:p>
            <a:r>
              <a:rPr lang="en-US" sz="3200" b="1" dirty="0">
                <a:solidFill>
                  <a:srgbClr val="002060"/>
                </a:solidFill>
              </a:rPr>
              <a:t>                                                    </a:t>
            </a:r>
          </a:p>
        </p:txBody>
      </p:sp>
    </p:spTree>
    <p:extLst>
      <p:ext uri="{BB962C8B-B14F-4D97-AF65-F5344CB8AC3E}">
        <p14:creationId xmlns:p14="http://schemas.microsoft.com/office/powerpoint/2010/main" val="338441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27">
            <a:extLst>
              <a:ext uri="{FF2B5EF4-FFF2-40B4-BE49-F238E27FC236}">
                <a16:creationId xmlns:a16="http://schemas.microsoft.com/office/drawing/2014/main" id="{DF17025D-0558-4BB1-932D-D407F5BDC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4619625" y="628618"/>
            <a:ext cx="6884987" cy="751449"/>
          </a:xfrm>
        </p:spPr>
        <p:txBody>
          <a:bodyPr>
            <a:normAutofit fontScale="90000"/>
          </a:bodyPr>
          <a:lstStyle/>
          <a:p>
            <a:r>
              <a:rPr lang="en-US" sz="4400" b="1" dirty="0">
                <a:solidFill>
                  <a:srgbClr val="FFFFFF"/>
                </a:solidFill>
                <a:latin typeface="Times New Roman" panose="02020603050405020304" pitchFamily="18" charset="0"/>
                <a:cs typeface="Times New Roman" panose="02020603050405020304" pitchFamily="18" charset="0"/>
              </a:rPr>
              <a:t>Demand Prediction</a:t>
            </a: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4712760" y="1439331"/>
            <a:ext cx="6344802" cy="3969281"/>
          </a:xfrm>
        </p:spPr>
        <p:txBody>
          <a:bodyPr>
            <a:normAutofit lnSpcReduction="10000"/>
          </a:bodyPr>
          <a:lstStyle/>
          <a:p>
            <a:pPr algn="just">
              <a:lnSpc>
                <a:spcPct val="90000"/>
              </a:lnSpc>
            </a:pPr>
            <a:r>
              <a:rPr lang="en-US" sz="1600" b="1" dirty="0">
                <a:solidFill>
                  <a:srgbClr val="0F496F"/>
                </a:solidFill>
                <a:latin typeface="Times New Roman" panose="02020603050405020304" pitchFamily="18" charset="0"/>
                <a:cs typeface="Times New Roman" panose="02020603050405020304" pitchFamily="18" charset="0"/>
              </a:rPr>
              <a:t>10 most least popular stations used by travelers.</a:t>
            </a:r>
          </a:p>
          <a:p>
            <a:pPr algn="just">
              <a:lnSpc>
                <a:spcPct val="90000"/>
              </a:lnSpc>
            </a:pPr>
            <a:r>
              <a:rPr lang="en-US" sz="1600" b="1" dirty="0">
                <a:solidFill>
                  <a:srgbClr val="002060"/>
                </a:solidFill>
                <a:latin typeface="Times New Roman" panose="02020603050405020304" pitchFamily="18" charset="0"/>
                <a:cs typeface="Times New Roman" panose="02020603050405020304" pitchFamily="18" charset="0"/>
              </a:rPr>
              <a:t>Along with least popular , we also calculated stations which were very close to each other using Haversine approach and we could see out of the 10 Least most popular stations,</a:t>
            </a:r>
          </a:p>
          <a:p>
            <a:pPr algn="just">
              <a:lnSpc>
                <a:spcPct val="90000"/>
              </a:lnSpc>
            </a:pPr>
            <a:r>
              <a:rPr lang="en-US" sz="1600" b="1" dirty="0">
                <a:solidFill>
                  <a:srgbClr val="002060"/>
                </a:solidFill>
                <a:latin typeface="Times New Roman" panose="02020603050405020304" pitchFamily="18" charset="0"/>
                <a:cs typeface="Times New Roman" panose="02020603050405020304" pitchFamily="18" charset="0"/>
              </a:rPr>
              <a:t>Redwood City Public Library' and 'Franklin at Maple' are very close as well as not so popular</a:t>
            </a:r>
          </a:p>
          <a:p>
            <a:pPr algn="just">
              <a:lnSpc>
                <a:spcPct val="90000"/>
              </a:lnSpc>
            </a:pPr>
            <a:r>
              <a:rPr lang="en-US" sz="1600" b="1" dirty="0">
                <a:solidFill>
                  <a:srgbClr val="002060"/>
                </a:solidFill>
                <a:latin typeface="Times New Roman" panose="02020603050405020304" pitchFamily="18" charset="0"/>
                <a:cs typeface="Times New Roman" panose="02020603050405020304" pitchFamily="18" charset="0"/>
              </a:rPr>
              <a:t>'Franklin at Maple' and 'San Mateo County Center' are very close as well as not so popular</a:t>
            </a:r>
          </a:p>
          <a:p>
            <a:pPr algn="just">
              <a:lnSpc>
                <a:spcPct val="90000"/>
              </a:lnSpc>
            </a:pPr>
            <a:r>
              <a:rPr lang="en-US" sz="1600" b="1" dirty="0">
                <a:solidFill>
                  <a:srgbClr val="002060"/>
                </a:solidFill>
                <a:latin typeface="Times New Roman" panose="02020603050405020304" pitchFamily="18" charset="0"/>
                <a:cs typeface="Times New Roman" panose="02020603050405020304" pitchFamily="18" charset="0"/>
              </a:rPr>
              <a:t>'Redwood City Public Library’ and 'San Mateo County Center’ are very close as well as not so popular.</a:t>
            </a:r>
          </a:p>
          <a:p>
            <a:pPr algn="just">
              <a:lnSpc>
                <a:spcPct val="90000"/>
              </a:lnSpc>
            </a:pPr>
            <a:r>
              <a:rPr lang="en-US" sz="1600" b="1" dirty="0">
                <a:solidFill>
                  <a:schemeClr val="tx1"/>
                </a:solidFill>
                <a:latin typeface="Times New Roman" panose="02020603050405020304" pitchFamily="18" charset="0"/>
                <a:cs typeface="Times New Roman" panose="02020603050405020304" pitchFamily="18" charset="0"/>
              </a:rPr>
              <a:t>we can recommend Stations to be discontinued are,</a:t>
            </a:r>
          </a:p>
          <a:p>
            <a:pPr marL="342900" indent="-342900" algn="just">
              <a:lnSpc>
                <a:spcPct val="90000"/>
              </a:lnSpc>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Redwood City Public Library</a:t>
            </a:r>
          </a:p>
          <a:p>
            <a:pPr marL="342900" indent="-342900" algn="just">
              <a:lnSpc>
                <a:spcPct val="90000"/>
              </a:lnSpc>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Franklin at Maple</a:t>
            </a:r>
          </a:p>
          <a:p>
            <a:pPr marL="342900" indent="-342900" algn="just">
              <a:lnSpc>
                <a:spcPct val="90000"/>
              </a:lnSpc>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San Mateo County Center</a:t>
            </a:r>
          </a:p>
        </p:txBody>
      </p:sp>
      <p:sp useBgFill="1">
        <p:nvSpPr>
          <p:cNvPr id="54" name="Snip Diagonal Corner Rectangle 6">
            <a:extLst>
              <a:ext uri="{FF2B5EF4-FFF2-40B4-BE49-F238E27FC236}">
                <a16:creationId xmlns:a16="http://schemas.microsoft.com/office/drawing/2014/main" id="{23897308-2491-4C39-B764-46DCD1CAD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84858B-7E00-4F71-93C1-314064674C79}"/>
              </a:ext>
            </a:extLst>
          </p:cNvPr>
          <p:cNvPicPr>
            <a:picLocks noChangeAspect="1"/>
          </p:cNvPicPr>
          <p:nvPr/>
        </p:nvPicPr>
        <p:blipFill>
          <a:blip r:embed="rId2"/>
          <a:stretch>
            <a:fillRect/>
          </a:stretch>
        </p:blipFill>
        <p:spPr>
          <a:xfrm>
            <a:off x="1047751" y="1266825"/>
            <a:ext cx="3038474" cy="3990975"/>
          </a:xfrm>
          <a:prstGeom prst="rect">
            <a:avLst/>
          </a:prstGeom>
        </p:spPr>
      </p:pic>
      <p:grpSp>
        <p:nvGrpSpPr>
          <p:cNvPr id="32" name="Group 31">
            <a:extLst>
              <a:ext uri="{FF2B5EF4-FFF2-40B4-BE49-F238E27FC236}">
                <a16:creationId xmlns:a16="http://schemas.microsoft.com/office/drawing/2014/main" id="{437C3370-E183-40E3-8F06-FDD26E64D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37774F20-3F21-44FE-976F-CC336A748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A342010-2E15-4FE2-8956-F562BBF500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72C8931-1DC1-48FA-878F-2B7CB813D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3285CBA-1A56-43E8-8B87-570C461DA3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04A0B30-03E2-41DD-B443-95E7FB70EC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6" name="Arrow: Left 5">
            <a:extLst>
              <a:ext uri="{FF2B5EF4-FFF2-40B4-BE49-F238E27FC236}">
                <a16:creationId xmlns:a16="http://schemas.microsoft.com/office/drawing/2014/main" id="{63A6C4F8-7221-4BC7-A7CC-177611D5CFE7}"/>
              </a:ext>
            </a:extLst>
          </p:cNvPr>
          <p:cNvSpPr/>
          <p:nvPr/>
        </p:nvSpPr>
        <p:spPr>
          <a:xfrm>
            <a:off x="4181475" y="1524000"/>
            <a:ext cx="598923" cy="247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53354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7532710" y="1676400"/>
            <a:ext cx="3971902" cy="523344"/>
          </a:xfrm>
        </p:spPr>
        <p:txBody>
          <a:bodyPr>
            <a:normAutofit fontScale="90000"/>
          </a:bodyPr>
          <a:lstStyle/>
          <a:p>
            <a:r>
              <a:rPr lang="en-IN" sz="4400" b="1" dirty="0">
                <a:solidFill>
                  <a:srgbClr val="FFFFFF"/>
                </a:solidFill>
                <a:latin typeface="Times New Roman" panose="02020603050405020304" pitchFamily="18" charset="0"/>
                <a:cs typeface="Times New Roman" panose="02020603050405020304" pitchFamily="18" charset="0"/>
              </a:rPr>
              <a:t>Optimizing Operations</a:t>
            </a:r>
            <a:br>
              <a:rPr lang="en-IN" sz="4400" b="1" dirty="0">
                <a:solidFill>
                  <a:srgbClr val="FFFFFF"/>
                </a:solidFill>
                <a:latin typeface="Times New Roman" panose="02020603050405020304" pitchFamily="18" charset="0"/>
                <a:cs typeface="Times New Roman" panose="02020603050405020304" pitchFamily="18" charset="0"/>
              </a:rPr>
            </a:br>
            <a:endParaRPr lang="en-IN" sz="4400" b="1"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7532709" y="1676400"/>
            <a:ext cx="4025291" cy="3732212"/>
          </a:xfrm>
        </p:spPr>
        <p:txBody>
          <a:bodyPr>
            <a:normAutofit/>
          </a:bodyPr>
          <a:lstStyle/>
          <a:p>
            <a:pPr algn="just">
              <a:lnSpc>
                <a:spcPct val="90000"/>
              </a:lnSpc>
            </a:pPr>
            <a:r>
              <a:rPr lang="en-US" sz="1800" b="1" dirty="0">
                <a:solidFill>
                  <a:schemeClr val="accent1">
                    <a:lumMod val="75000"/>
                  </a:schemeClr>
                </a:solidFill>
                <a:latin typeface="Times New Roman" panose="02020603050405020304" pitchFamily="18" charset="0"/>
                <a:cs typeface="Times New Roman" panose="02020603050405020304" pitchFamily="18" charset="0"/>
              </a:rPr>
              <a:t>We can see which are the most popular areas and through tableau map for customer &amp; subscriber, we could see how popularity varies. To optimize and get more profits we could increase the avg available bikes at most popular areas one such,</a:t>
            </a:r>
          </a:p>
          <a:p>
            <a:pPr algn="just">
              <a:lnSpc>
                <a:spcPct val="90000"/>
              </a:lnSpc>
            </a:pPr>
            <a:r>
              <a:rPr lang="en-US" sz="1800" b="1" dirty="0">
                <a:solidFill>
                  <a:schemeClr val="accent1">
                    <a:lumMod val="75000"/>
                  </a:schemeClr>
                </a:solidFill>
                <a:latin typeface="Times New Roman" panose="02020603050405020304" pitchFamily="18" charset="0"/>
                <a:cs typeface="Times New Roman" panose="02020603050405020304" pitchFamily="18" charset="0"/>
              </a:rPr>
              <a:t>example is id = 70 (San Francisco Caltrain (Townsend at 4th)) this station is one of the most popular among subscribers, at this station we can increase avg available bikes</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useBgFill="1">
        <p:nvSpPr>
          <p:cNvPr id="84"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BFFC69A4-C2EA-44E7-A229-C56897F73690}"/>
              </a:ext>
            </a:extLst>
          </p:cNvPr>
          <p:cNvPicPr>
            <a:picLocks noChangeAspect="1"/>
          </p:cNvPicPr>
          <p:nvPr/>
        </p:nvPicPr>
        <p:blipFill>
          <a:blip r:embed="rId2"/>
          <a:stretch>
            <a:fillRect/>
          </a:stretch>
        </p:blipFill>
        <p:spPr>
          <a:xfrm>
            <a:off x="1101217" y="2024167"/>
            <a:ext cx="5450437" cy="2479948"/>
          </a:xfrm>
          <a:prstGeom prst="rect">
            <a:avLst/>
          </a:prstGeom>
        </p:spPr>
      </p:pic>
      <p:grpSp>
        <p:nvGrpSpPr>
          <p:cNvPr id="86" name="Group 85">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7" name="Straight Connector 86">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5" name="Straight Connector 90">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265429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872412"/>
          </a:xfrm>
        </p:spPr>
        <p:txBody>
          <a:bodyPr anchor="ctr">
            <a:noAutofit/>
          </a:bodyPr>
          <a:lstStyle/>
          <a:p>
            <a:pPr algn="ctr"/>
            <a:r>
              <a:rPr lang="en-IN" sz="3600" b="1" dirty="0">
                <a:latin typeface="Times New Roman" panose="02020603050405020304" pitchFamily="18" charset="0"/>
                <a:cs typeface="Times New Roman" panose="02020603050405020304" pitchFamily="18" charset="0"/>
              </a:rPr>
              <a:t>Couple Bikes business proposal</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777446" y="1122006"/>
            <a:ext cx="10994266" cy="5194818"/>
          </a:xfrm>
        </p:spPr>
        <p:txBody>
          <a:bodyPr>
            <a:normAutofit fontScale="92500" lnSpcReduction="20000"/>
          </a:bodyPr>
          <a:lstStyle/>
          <a:p>
            <a:pPr algn="just"/>
            <a:r>
              <a:rPr lang="en-US" sz="2400" b="1" dirty="0">
                <a:solidFill>
                  <a:schemeClr val="bg1"/>
                </a:solidFill>
                <a:latin typeface="inherit"/>
              </a:rPr>
              <a:t>F</a:t>
            </a:r>
            <a:r>
              <a:rPr lang="en-US" sz="2400" b="1" i="0" dirty="0">
                <a:solidFill>
                  <a:schemeClr val="bg1"/>
                </a:solidFill>
                <a:effectLst/>
                <a:latin typeface="inherit"/>
              </a:rPr>
              <a:t>actors to consider for validating the possibility of couple bike are,</a:t>
            </a:r>
          </a:p>
          <a:p>
            <a:pPr algn="just"/>
            <a:r>
              <a:rPr lang="en-US" sz="1900" b="1" i="0" u="sng" dirty="0">
                <a:solidFill>
                  <a:srgbClr val="000000"/>
                </a:solidFill>
                <a:effectLst/>
                <a:latin typeface="Times New Roman" panose="02020603050405020304" pitchFamily="18" charset="0"/>
                <a:cs typeface="Times New Roman" panose="02020603050405020304" pitchFamily="18" charset="0"/>
              </a:rPr>
              <a:t>Factor-1:If Start Station Name and End Station Name are same.</a:t>
            </a:r>
          </a:p>
          <a:p>
            <a:pPr algn="just"/>
            <a:r>
              <a:rPr lang="en-US" sz="1600" b="1" dirty="0">
                <a:solidFill>
                  <a:srgbClr val="000000"/>
                </a:solidFill>
                <a:latin typeface="inherit"/>
              </a:rPr>
              <a:t>		Target above areas which had same start and end location these area had total 9,68,09,91,556 trips out of 3,08,43,70,70,970 trips in 3 years that is around 3 % of trips with same start and end location.</a:t>
            </a:r>
          </a:p>
          <a:p>
            <a:pPr algn="just"/>
            <a:endParaRPr lang="en-US" sz="1600" b="1" dirty="0">
              <a:solidFill>
                <a:srgbClr val="000000"/>
              </a:solidFill>
              <a:latin typeface="inherit"/>
            </a:endParaRPr>
          </a:p>
          <a:p>
            <a:pPr algn="just"/>
            <a:endParaRPr lang="en-US" sz="1600" b="1" dirty="0">
              <a:solidFill>
                <a:srgbClr val="000000"/>
              </a:solidFill>
              <a:latin typeface="inherit"/>
            </a:endParaRPr>
          </a:p>
          <a:p>
            <a:pPr algn="just"/>
            <a:endParaRPr lang="en-US" sz="1600" b="1" i="0" dirty="0">
              <a:solidFill>
                <a:srgbClr val="000000"/>
              </a:solidFill>
              <a:effectLst/>
              <a:latin typeface="inherit"/>
            </a:endParaRPr>
          </a:p>
          <a:p>
            <a:pPr algn="just"/>
            <a:r>
              <a:rPr lang="en-US" sz="1900" b="1" i="0" u="sng" dirty="0">
                <a:solidFill>
                  <a:srgbClr val="000000"/>
                </a:solidFill>
                <a:effectLst/>
                <a:latin typeface="Times New Roman" panose="02020603050405020304" pitchFamily="18" charset="0"/>
                <a:cs typeface="Times New Roman" panose="02020603050405020304" pitchFamily="18" charset="0"/>
              </a:rPr>
              <a:t>Factor-2:Target the most popular areas as these areas will mostly be from where working professionals, students etc. will travel.</a:t>
            </a:r>
          </a:p>
          <a:p>
            <a:pPr algn="just"/>
            <a:r>
              <a:rPr lang="en-US" sz="1900" b="1" dirty="0">
                <a:solidFill>
                  <a:srgbClr val="000000"/>
                </a:solidFill>
                <a:latin typeface="inherit"/>
              </a:rPr>
              <a:t>	</a:t>
            </a:r>
            <a:r>
              <a:rPr lang="en-US" sz="1400" b="1" i="0" dirty="0">
                <a:solidFill>
                  <a:srgbClr val="000000"/>
                </a:solidFill>
                <a:effectLst/>
                <a:latin typeface="Helvetica Neue"/>
              </a:rPr>
              <a:t>Target Areas such as,</a:t>
            </a:r>
          </a:p>
          <a:p>
            <a:pPr lvl="1" algn="just"/>
            <a:r>
              <a:rPr lang="en-US" sz="1400" b="1" i="0" dirty="0">
                <a:solidFill>
                  <a:srgbClr val="000000"/>
                </a:solidFill>
                <a:effectLst/>
                <a:latin typeface="Helvetica Neue"/>
              </a:rPr>
              <a:t>1. College/University from nearest metro stations</a:t>
            </a:r>
          </a:p>
          <a:p>
            <a:pPr lvl="1" algn="just"/>
            <a:r>
              <a:rPr lang="en-US" sz="1400" b="1" i="0" dirty="0">
                <a:solidFill>
                  <a:srgbClr val="000000"/>
                </a:solidFill>
                <a:effectLst/>
                <a:latin typeface="Helvetica Neue"/>
              </a:rPr>
              <a:t>These are the areas which will have same start and end between college/university to metro vice versa.</a:t>
            </a:r>
          </a:p>
          <a:p>
            <a:pPr lvl="1" algn="just"/>
            <a:r>
              <a:rPr lang="en-US" sz="1400" b="1" i="0" dirty="0">
                <a:solidFill>
                  <a:srgbClr val="000000"/>
                </a:solidFill>
                <a:effectLst/>
                <a:latin typeface="Helvetica Neue"/>
              </a:rPr>
              <a:t>2. IT Tech parks / Hospitals / Major Bank Branches to nearest Metro Stations</a:t>
            </a:r>
            <a:r>
              <a:rPr lang="en-US" sz="1400" b="1" i="0" u="none" strike="noStrike" dirty="0">
                <a:solidFill>
                  <a:srgbClr val="296EAA"/>
                </a:solidFill>
                <a:effectLst/>
                <a:latin typeface="Helvetica Neue"/>
                <a:hlinkClick r:id="rId2"/>
              </a:rPr>
              <a:t>¶</a:t>
            </a:r>
            <a:endParaRPr lang="en-US" sz="1400" b="1" i="0" dirty="0">
              <a:solidFill>
                <a:srgbClr val="000000"/>
              </a:solidFill>
              <a:effectLst/>
              <a:latin typeface="Helvetica Neue"/>
            </a:endParaRPr>
          </a:p>
          <a:p>
            <a:pPr lvl="1" algn="just"/>
            <a:r>
              <a:rPr lang="en-US" sz="1400" b="1" i="0" dirty="0">
                <a:solidFill>
                  <a:srgbClr val="000000"/>
                </a:solidFill>
                <a:effectLst/>
                <a:latin typeface="Helvetica Neue"/>
              </a:rPr>
              <a:t>These area are also those can be busy 24 hrs. as they function 24hrs due to there work culture and since crowed travelling to &amp; fro from metro stations to these areas is more frequent, its one of the best location to tackle</a:t>
            </a:r>
          </a:p>
          <a:p>
            <a:pPr lvl="1" algn="just"/>
            <a:r>
              <a:rPr lang="en-US" sz="1400" b="1" i="0" dirty="0">
                <a:solidFill>
                  <a:srgbClr val="000000"/>
                </a:solidFill>
                <a:effectLst/>
                <a:latin typeface="Helvetica Neue"/>
              </a:rPr>
              <a:t>3. Lastly Grocery/hypermart/Supermarket such as Walmart to the nearest housing society/flats/apartment residential areas</a:t>
            </a:r>
          </a:p>
          <a:p>
            <a:pPr lvl="1" algn="just"/>
            <a:r>
              <a:rPr lang="en-US" sz="1400" b="1" i="0" dirty="0">
                <a:solidFill>
                  <a:srgbClr val="000000"/>
                </a:solidFill>
                <a:effectLst/>
                <a:latin typeface="Helvetica Neue"/>
              </a:rPr>
              <a:t>These are very good location which will target all group of people, since it involve day to day basic shopping</a:t>
            </a:r>
          </a:p>
          <a:p>
            <a:pPr algn="just"/>
            <a:endParaRPr lang="en-US" sz="1600" b="1" i="0" dirty="0">
              <a:solidFill>
                <a:srgbClr val="000000"/>
              </a:solidFill>
              <a:effectLst/>
              <a:latin typeface="inherit"/>
            </a:endParaRPr>
          </a:p>
        </p:txBody>
      </p:sp>
      <p:pic>
        <p:nvPicPr>
          <p:cNvPr id="5" name="Picture 4">
            <a:extLst>
              <a:ext uri="{FF2B5EF4-FFF2-40B4-BE49-F238E27FC236}">
                <a16:creationId xmlns:a16="http://schemas.microsoft.com/office/drawing/2014/main" id="{B35100E9-68C5-42A2-B9C8-E12E20F83D91}"/>
              </a:ext>
            </a:extLst>
          </p:cNvPr>
          <p:cNvPicPr>
            <a:picLocks noChangeAspect="1"/>
          </p:cNvPicPr>
          <p:nvPr/>
        </p:nvPicPr>
        <p:blipFill>
          <a:blip r:embed="rId3"/>
          <a:stretch>
            <a:fillRect/>
          </a:stretch>
        </p:blipFill>
        <p:spPr>
          <a:xfrm>
            <a:off x="844199" y="2374641"/>
            <a:ext cx="10674292" cy="807098"/>
          </a:xfrm>
          <a:prstGeom prst="rect">
            <a:avLst/>
          </a:prstGeom>
        </p:spPr>
      </p:pic>
    </p:spTree>
    <p:extLst>
      <p:ext uri="{BB962C8B-B14F-4D97-AF65-F5344CB8AC3E}">
        <p14:creationId xmlns:p14="http://schemas.microsoft.com/office/powerpoint/2010/main" val="129640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993914"/>
          </a:xfrm>
        </p:spPr>
        <p:txBody>
          <a:bodyPr>
            <a:normAutofit fontScale="90000"/>
          </a:bodyPr>
          <a:lstStyle/>
          <a:p>
            <a:r>
              <a:rPr lang="en-IN" sz="4800" b="1" dirty="0">
                <a:latin typeface="Times New Roman" panose="02020603050405020304" pitchFamily="18" charset="0"/>
                <a:cs typeface="Times New Roman" panose="02020603050405020304" pitchFamily="18" charset="0"/>
              </a:rPr>
              <a:t>Couple Bikes business proposal</a:t>
            </a:r>
            <a:br>
              <a:rPr lang="en-IN" sz="4800" b="1"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007706"/>
            <a:ext cx="10994266" cy="5164494"/>
          </a:xfrm>
        </p:spPr>
        <p:txBody>
          <a:bodyPr>
            <a:noAutofit/>
          </a:bodyPr>
          <a:lstStyle/>
          <a:p>
            <a:pPr algn="just"/>
            <a:r>
              <a:rPr lang="en-US" sz="1800" b="1" i="0" u="sng" dirty="0">
                <a:solidFill>
                  <a:schemeClr val="bg1"/>
                </a:solidFill>
                <a:effectLst/>
                <a:latin typeface="Times New Roman" panose="02020603050405020304" pitchFamily="18" charset="0"/>
                <a:cs typeface="Times New Roman" panose="02020603050405020304" pitchFamily="18" charset="0"/>
              </a:rPr>
              <a:t>Factor - 3 : Cost when 2 person travelling in single bike must be less than the cost that 2 individual bikes would have cos</a:t>
            </a:r>
          </a:p>
          <a:p>
            <a:pPr algn="just"/>
            <a:r>
              <a:rPr lang="en-US" sz="1600" b="1" i="0" dirty="0">
                <a:solidFill>
                  <a:srgbClr val="002060"/>
                </a:solidFill>
                <a:effectLst/>
                <a:latin typeface="Times New Roman" panose="02020603050405020304" pitchFamily="18" charset="0"/>
                <a:cs typeface="Times New Roman" panose="02020603050405020304" pitchFamily="18" charset="0"/>
              </a:rPr>
              <a:t>Cost for transportation is one of the main factors that every individual compares while opting the best options available in public transport</a:t>
            </a:r>
          </a:p>
          <a:p>
            <a:pPr algn="just"/>
            <a:r>
              <a:rPr lang="en-US" sz="1600" b="1" i="0" dirty="0">
                <a:solidFill>
                  <a:srgbClr val="002060"/>
                </a:solidFill>
                <a:effectLst/>
                <a:latin typeface="Times New Roman" panose="02020603050405020304" pitchFamily="18" charset="0"/>
                <a:cs typeface="Times New Roman" panose="02020603050405020304" pitchFamily="18" charset="0"/>
              </a:rPr>
              <a:t>At the very least, an individual cost while in couple travel must be less than 25%. Because this % shall give individual 25 % and Bike company will get 50%.</a:t>
            </a:r>
          </a:p>
          <a:p>
            <a:pPr algn="just"/>
            <a:r>
              <a:rPr lang="en-US" sz="1600" b="1" i="0" dirty="0">
                <a:solidFill>
                  <a:srgbClr val="002060"/>
                </a:solidFill>
                <a:effectLst/>
                <a:latin typeface="Times New Roman" panose="02020603050405020304" pitchFamily="18" charset="0"/>
                <a:cs typeface="Times New Roman" panose="02020603050405020304" pitchFamily="18" charset="0"/>
              </a:rPr>
              <a:t>Let's say P1 and P2 are two individual who are travelling same destination, in normal situation it will cost them X amount each respectively i.e., 2X in Total and lets also assume travel cost of bike for bike company also as 2X.</a:t>
            </a:r>
          </a:p>
          <a:p>
            <a:pPr algn="just"/>
            <a:r>
              <a:rPr lang="en-US" sz="1600" b="1" i="0" dirty="0">
                <a:solidFill>
                  <a:srgbClr val="002060"/>
                </a:solidFill>
                <a:effectLst/>
                <a:latin typeface="Times New Roman" panose="02020603050405020304" pitchFamily="18" charset="0"/>
                <a:cs typeface="Times New Roman" panose="02020603050405020304" pitchFamily="18" charset="0"/>
              </a:rPr>
              <a:t>Now if travelled in couple bike with 25% discount P1 and P2 Total cost would be 1.5X (0.75X each) and lets say travel cost of bike for bike company as X (assuming same amount from above for single bike), then we clearly see that profit for bike company also is 50%.</a:t>
            </a:r>
          </a:p>
          <a:p>
            <a:pPr algn="just"/>
            <a:r>
              <a:rPr lang="en-US" sz="1600" b="1" i="0" u="sng" dirty="0">
                <a:solidFill>
                  <a:srgbClr val="000000"/>
                </a:solidFill>
                <a:effectLst/>
                <a:latin typeface="Times New Roman" panose="02020603050405020304" pitchFamily="18" charset="0"/>
                <a:cs typeface="Times New Roman" panose="02020603050405020304" pitchFamily="18" charset="0"/>
              </a:rPr>
              <a:t>Note:</a:t>
            </a:r>
            <a:r>
              <a:rPr lang="en-US" sz="1600" b="1" i="0" dirty="0">
                <a:solidFill>
                  <a:srgbClr val="000000"/>
                </a:solidFill>
                <a:effectLst/>
                <a:latin typeface="Times New Roman" panose="02020603050405020304" pitchFamily="18" charset="0"/>
                <a:cs typeface="Times New Roman" panose="02020603050405020304" pitchFamily="18" charset="0"/>
              </a:rPr>
              <a:t> </a:t>
            </a:r>
            <a:r>
              <a:rPr lang="en-US" sz="1400" b="1" i="0" dirty="0">
                <a:solidFill>
                  <a:schemeClr val="accent6">
                    <a:lumMod val="50000"/>
                  </a:schemeClr>
                </a:solidFill>
                <a:effectLst/>
                <a:latin typeface="Times New Roman" panose="02020603050405020304" pitchFamily="18" charset="0"/>
                <a:cs typeface="Times New Roman" panose="02020603050405020304" pitchFamily="18" charset="0"/>
              </a:rPr>
              <a:t>Factor 2 &amp; 3 cannot be completely accurate/validated since these are just formulated on based market needs that we all see day to day also the above data's does not contain any such column through which we can check Cost or specific locations related to metro stations/universities/Markets</a:t>
            </a:r>
          </a:p>
          <a:p>
            <a:pPr algn="just"/>
            <a:r>
              <a:rPr lang="en-US" sz="1800" b="1" i="0" u="sng" dirty="0">
                <a:solidFill>
                  <a:srgbClr val="000000"/>
                </a:solidFill>
                <a:effectLst/>
                <a:latin typeface="Times New Roman" panose="02020603050405020304" pitchFamily="18" charset="0"/>
                <a:cs typeface="Times New Roman" panose="02020603050405020304" pitchFamily="18" charset="0"/>
              </a:rPr>
              <a:t>Factor-4: Least most Popular area</a:t>
            </a:r>
          </a:p>
          <a:p>
            <a:pPr algn="just"/>
            <a:r>
              <a:rPr lang="en-US" sz="1400" b="1" i="0" dirty="0">
                <a:solidFill>
                  <a:srgbClr val="000000"/>
                </a:solidFill>
                <a:effectLst/>
                <a:latin typeface="Times New Roman" panose="02020603050405020304" pitchFamily="18" charset="0"/>
                <a:cs typeface="Times New Roman" panose="02020603050405020304" pitchFamily="18" charset="0"/>
              </a:rPr>
              <a:t>We must avoid those regions/stations which are least used for example below are the 10 most least popular areas based on number of trips that take place</a:t>
            </a:r>
            <a:r>
              <a:rPr lang="en-US" sz="1600" b="1" i="0" dirty="0">
                <a:solidFill>
                  <a:srgbClr val="296EAA"/>
                </a:solidFill>
                <a:effectLst/>
                <a:latin typeface="Times New Roman" panose="02020603050405020304" pitchFamily="18" charset="0"/>
                <a:cs typeface="Times New Roman" panose="02020603050405020304" pitchFamily="18" charset="0"/>
              </a:rPr>
              <a:t>.</a:t>
            </a:r>
            <a:endParaRPr lang="en-US" sz="1600" b="1" i="0" dirty="0">
              <a:solidFill>
                <a:srgbClr val="000000"/>
              </a:solidFill>
              <a:effectLst/>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63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993914"/>
          </a:xfrm>
        </p:spPr>
        <p:txBody>
          <a:bodyPr>
            <a:noAutofit/>
          </a:bodyPr>
          <a:lstStyle/>
          <a:p>
            <a:pPr algn="ctr"/>
            <a:r>
              <a:rPr lang="en-IN" sz="4400" b="1" dirty="0">
                <a:latin typeface="Times New Roman" panose="02020603050405020304" pitchFamily="18" charset="0"/>
                <a:cs typeface="Times New Roman" panose="02020603050405020304" pitchFamily="18" charset="0"/>
              </a:rPr>
              <a:t>Conclusion</a:t>
            </a:r>
            <a:br>
              <a:rPr lang="en-IN" sz="4400" b="1" dirty="0">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828801"/>
            <a:ext cx="10994266" cy="3962400"/>
          </a:xfrm>
        </p:spPr>
        <p:txBody>
          <a:bodyPr/>
          <a:lstStyle/>
          <a:p>
            <a:pPr algn="l"/>
            <a:r>
              <a:rPr lang="en-US" b="1" i="0" dirty="0">
                <a:solidFill>
                  <a:srgbClr val="000000"/>
                </a:solidFill>
                <a:effectLst/>
                <a:latin typeface="Helvetica Neue"/>
              </a:rPr>
              <a:t>Two main Params must be considered while deciding couple bikes idea,</a:t>
            </a:r>
          </a:p>
          <a:p>
            <a:pPr algn="l"/>
            <a:r>
              <a:rPr lang="en-US" b="1" i="0" dirty="0">
                <a:solidFill>
                  <a:srgbClr val="000000"/>
                </a:solidFill>
                <a:effectLst/>
                <a:latin typeface="Helvetica Neue"/>
              </a:rPr>
              <a:t>1. Location :</a:t>
            </a:r>
          </a:p>
          <a:p>
            <a:pPr algn="l"/>
            <a:r>
              <a:rPr lang="en-US" b="1" dirty="0">
                <a:solidFill>
                  <a:srgbClr val="000000"/>
                </a:solidFill>
                <a:latin typeface="Helvetica Neue"/>
              </a:rPr>
              <a:t>		</a:t>
            </a:r>
            <a:r>
              <a:rPr lang="en-US" b="1" i="0" dirty="0">
                <a:solidFill>
                  <a:srgbClr val="000000"/>
                </a:solidFill>
                <a:effectLst/>
                <a:latin typeface="Helvetica Neue"/>
              </a:rPr>
              <a:t> a. Stations best fit – Most popular stations.</a:t>
            </a:r>
          </a:p>
          <a:p>
            <a:pPr algn="l"/>
            <a:r>
              <a:rPr lang="en-US" b="1" dirty="0">
                <a:solidFill>
                  <a:srgbClr val="000000"/>
                </a:solidFill>
                <a:latin typeface="Helvetica Neue"/>
              </a:rPr>
              <a:t>		 b. Not best stations – Least popular stations.</a:t>
            </a:r>
          </a:p>
          <a:p>
            <a:pPr algn="l"/>
            <a:r>
              <a:rPr lang="en-US" b="1" i="0" dirty="0">
                <a:solidFill>
                  <a:srgbClr val="000000"/>
                </a:solidFill>
                <a:effectLst/>
                <a:latin typeface="Helvetica Neue"/>
              </a:rPr>
              <a:t>		 c. Stations near Universities/Markets/Metro Stations/IT Tech Parks/Hospitals</a:t>
            </a:r>
          </a:p>
          <a:p>
            <a:pPr algn="l"/>
            <a:r>
              <a:rPr lang="en-US" b="1" i="0" dirty="0">
                <a:solidFill>
                  <a:srgbClr val="000000"/>
                </a:solidFill>
                <a:effectLst/>
                <a:latin typeface="Helvetica Neue"/>
              </a:rPr>
              <a:t>2. Cost/Price point for customers such that we can get win-win situation</a:t>
            </a:r>
          </a:p>
          <a:p>
            <a:endParaRPr lang="en-IN" dirty="0"/>
          </a:p>
          <a:p>
            <a:r>
              <a:rPr lang="en-IN" dirty="0"/>
              <a:t>                                                                                        </a:t>
            </a:r>
            <a:r>
              <a:rPr lang="en-US" sz="2400" b="1" dirty="0">
                <a:solidFill>
                  <a:srgbClr val="002060"/>
                </a:solidFill>
              </a:rPr>
              <a:t>--- Mohammed Azhar Khan</a:t>
            </a:r>
            <a:r>
              <a:rPr lang="en-IN" dirty="0"/>
              <a:t>      </a:t>
            </a:r>
          </a:p>
        </p:txBody>
      </p:sp>
    </p:spTree>
    <p:extLst>
      <p:ext uri="{BB962C8B-B14F-4D97-AF65-F5344CB8AC3E}">
        <p14:creationId xmlns:p14="http://schemas.microsoft.com/office/powerpoint/2010/main" val="40584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993914"/>
          </a:xfrm>
        </p:spPr>
        <p:txBody>
          <a:bodyPr>
            <a:noAutofit/>
          </a:bodyPr>
          <a:lstStyle/>
          <a:p>
            <a:pPr algn="ct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828801"/>
            <a:ext cx="10994266" cy="3962400"/>
          </a:xfrm>
        </p:spPr>
        <p:txBody>
          <a:bodyPr>
            <a:normAutofit/>
          </a:bodyPr>
          <a:lstStyle/>
          <a:p>
            <a:pPr algn="ctr"/>
            <a:endParaRPr lang="en-IN" sz="4800" b="1" dirty="0">
              <a:solidFill>
                <a:schemeClr val="bg1"/>
              </a:solidFill>
              <a:latin typeface="Times New Roman" panose="02020603050405020304" pitchFamily="18" charset="0"/>
              <a:cs typeface="Times New Roman" panose="02020603050405020304" pitchFamily="18" charset="0"/>
            </a:endParaRPr>
          </a:p>
          <a:p>
            <a:pPr algn="ctr"/>
            <a:r>
              <a:rPr lang="en-IN" sz="4800" b="1" dirty="0">
                <a:solidFill>
                  <a:schemeClr val="bg1"/>
                </a:solidFill>
                <a:latin typeface="Times New Roman" panose="02020603050405020304" pitchFamily="18" charset="0"/>
                <a:cs typeface="Times New Roman" panose="02020603050405020304" pitchFamily="18" charset="0"/>
              </a:rPr>
              <a:t>Thank You</a:t>
            </a:r>
          </a:p>
          <a:p>
            <a:pPr algn="ctr"/>
            <a:endParaRPr lang="en-IN" sz="4800" b="1" dirty="0">
              <a:solidFill>
                <a:schemeClr val="bg1"/>
              </a:solidFill>
              <a:latin typeface="Times New Roman" panose="02020603050405020304" pitchFamily="18" charset="0"/>
              <a:cs typeface="Times New Roman" panose="02020603050405020304" pitchFamily="18" charset="0"/>
            </a:endParaRPr>
          </a:p>
          <a:p>
            <a:pPr algn="r"/>
            <a:r>
              <a:rPr lang="en-US" sz="2800" b="1" dirty="0">
                <a:solidFill>
                  <a:srgbClr val="002060"/>
                </a:solidFill>
                <a:latin typeface="Times New Roman" panose="02020603050405020304" pitchFamily="18" charset="0"/>
                <a:cs typeface="Times New Roman" panose="02020603050405020304" pitchFamily="18" charset="0"/>
              </a:rPr>
              <a:t>--- Mohammed Azhar Khan</a:t>
            </a: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9025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88</TotalTime>
  <Words>821</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Century Gothic</vt:lpstr>
      <vt:lpstr>Helvetica Neue</vt:lpstr>
      <vt:lpstr>inherit</vt:lpstr>
      <vt:lpstr>Times New Roman</vt:lpstr>
      <vt:lpstr>Wingdings 3</vt:lpstr>
      <vt:lpstr>Slice</vt:lpstr>
      <vt:lpstr>Insights on Yulu Bikes</vt:lpstr>
      <vt:lpstr>Demand Prediction</vt:lpstr>
      <vt:lpstr>Optimizing Operations </vt:lpstr>
      <vt:lpstr>Couple Bikes business proposal </vt:lpstr>
      <vt:lpstr>Couple Bikes business proposal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on Yulu Bikes</dc:title>
  <dc:creator>19092</dc:creator>
  <cp:lastModifiedBy>19092</cp:lastModifiedBy>
  <cp:revision>3</cp:revision>
  <dcterms:created xsi:type="dcterms:W3CDTF">2022-01-16T15:08:50Z</dcterms:created>
  <dcterms:modified xsi:type="dcterms:W3CDTF">2022-01-16T16:38:33Z</dcterms:modified>
</cp:coreProperties>
</file>