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21"/>
  </p:notesMasterIdLst>
  <p:sldIdLst>
    <p:sldId id="256" r:id="rId10"/>
    <p:sldId id="2870" r:id="rId11"/>
    <p:sldId id="2857" r:id="rId12"/>
    <p:sldId id="1906872579" r:id="rId13"/>
    <p:sldId id="1906872563" r:id="rId14"/>
    <p:sldId id="1906872569" r:id="rId15"/>
    <p:sldId id="1906872570" r:id="rId16"/>
    <p:sldId id="1906872571" r:id="rId17"/>
    <p:sldId id="1906872572" r:id="rId18"/>
    <p:sldId id="1906872573" r:id="rId19"/>
    <p:sldId id="19068725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56"/>
            <p14:sldId id="2870"/>
            <p14:sldId id="2857"/>
            <p14:sldId id="1906872579"/>
            <p14:sldId id="1906872563"/>
            <p14:sldId id="1906872569"/>
            <p14:sldId id="1906872570"/>
            <p14:sldId id="1906872571"/>
            <p14:sldId id="1906872572"/>
            <p14:sldId id="1906872573"/>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929" autoAdjust="0"/>
  </p:normalViewPr>
  <p:slideViewPr>
    <p:cSldViewPr snapToGrid="0">
      <p:cViewPr varScale="1">
        <p:scale>
          <a:sx n="66" d="100"/>
          <a:sy n="66" d="100"/>
        </p:scale>
        <p:origin x="66" y="1014"/>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29-Sep-22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4.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5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5.jpeg"/></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Master" Target="../slideMasters/slideMaster3.xml"/><Relationship Id="rId4" Type="http://schemas.openxmlformats.org/officeDocument/2006/relationships/image" Target="../media/image24.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7.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Thursday, September 29,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29-Sep-22</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009530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Thursday, September 29,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Thursday, September 29,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Thursday, September 29,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
        <p:nvSpPr>
          <p:cNvPr id="11" name="Footer Placeholder 6">
            <a:extLst>
              <a:ext uri="{FF2B5EF4-FFF2-40B4-BE49-F238E27FC236}">
                <a16:creationId xmlns:a16="http://schemas.microsoft.com/office/drawing/2014/main" id="{91C0017E-4521-4295-9033-A405A2FA81F4}"/>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2" name="Slide Number Placeholder 9">
            <a:extLst>
              <a:ext uri="{FF2B5EF4-FFF2-40B4-BE49-F238E27FC236}">
                <a16:creationId xmlns:a16="http://schemas.microsoft.com/office/drawing/2014/main" id="{43EE0978-DC3A-4D86-83BC-C2F42549CA64}"/>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pic>
        <p:nvPicPr>
          <p:cNvPr id="5" name="Picture 4" descr="A picture containing drawing, clock&#10;&#10;Description automatically generated">
            <a:extLst>
              <a:ext uri="{FF2B5EF4-FFF2-40B4-BE49-F238E27FC236}">
                <a16:creationId xmlns:a16="http://schemas.microsoft.com/office/drawing/2014/main" id="{74B3D656-7B78-4FFC-881D-DD01CAC5AD7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024830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Thursday, September 29,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2021 Accenture. All rights reserved.</a:t>
            </a:r>
            <a:endParaRPr lang="en-US" sz="800">
              <a:solidFill>
                <a:schemeClr val="tx1"/>
              </a:solidFill>
            </a:endParaRPr>
          </a:p>
          <a:p>
            <a:pPr algn="r" defTabSz="228600">
              <a:spcAft>
                <a:spcPts val="1200"/>
              </a:spcAft>
            </a:pPr>
            <a:endParaRPr lang="en-US" noProof="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Thursday, September 29,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2"/>
                </a:solidFill>
              </a:rPr>
              <a:t>Copyright © 2021 Accenture. All rights reserved.</a:t>
            </a:r>
            <a:endParaRPr lang="en-US" noProof="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Thursday, September 29,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Thursday, September 29,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Thursday, September 29, 2022</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Thursday, September 29,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Thursday, September 29,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Thursday, September 29,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err="1"/>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err="1"/>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Thursday, September 29,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Thursday, September 29, 2022</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Thursday, September 29,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Tree>
    <p:extLst>
      <p:ext uri="{BB962C8B-B14F-4D97-AF65-F5344CB8AC3E}">
        <p14:creationId xmlns:p14="http://schemas.microsoft.com/office/powerpoint/2010/main" val="3660518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816-1DAD-1D44-0E6B-EF1EF4CE7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8DBA0C-0C53-CAC0-C4C6-BC2F0EB8E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6C2C2D-1AAE-3795-6336-10A6EBFBDDC5}"/>
              </a:ext>
            </a:extLst>
          </p:cNvPr>
          <p:cNvSpPr>
            <a:spLocks noGrp="1"/>
          </p:cNvSpPr>
          <p:nvPr>
            <p:ph type="dt" sz="half" idx="10"/>
          </p:nvPr>
        </p:nvSpPr>
        <p:spPr/>
        <p:txBody>
          <a:bodyPr/>
          <a:lstStyle/>
          <a:p>
            <a:fld id="{97E74551-6F6B-F444-8859-07FCB4BB2793}" type="datetimeFigureOut">
              <a:rPr lang="en-US" smtClean="0"/>
              <a:t>29-Sep-22</a:t>
            </a:fld>
            <a:endParaRPr lang="en-US"/>
          </a:p>
        </p:txBody>
      </p:sp>
      <p:sp>
        <p:nvSpPr>
          <p:cNvPr id="5" name="Footer Placeholder 4">
            <a:extLst>
              <a:ext uri="{FF2B5EF4-FFF2-40B4-BE49-F238E27FC236}">
                <a16:creationId xmlns:a16="http://schemas.microsoft.com/office/drawing/2014/main" id="{9F8BC65D-7868-328B-6164-C1D4F4A34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F9D8-E91A-F312-9865-3498F7D40426}"/>
              </a:ext>
            </a:extLst>
          </p:cNvPr>
          <p:cNvSpPr>
            <a:spLocks noGrp="1"/>
          </p:cNvSpPr>
          <p:nvPr>
            <p:ph type="sldNum" sz="quarter" idx="12"/>
          </p:nvPr>
        </p:nvSpPr>
        <p:spPr/>
        <p:txBody>
          <a:bodyPr/>
          <a:lstStyle/>
          <a:p>
            <a:fld id="{B24C5F25-8108-2349-959A-FAA45148C1A9}" type="slidenum">
              <a:rPr lang="en-US" smtClean="0"/>
              <a:t>‹#›</a:t>
            </a:fld>
            <a:endParaRPr lang="en-US"/>
          </a:p>
        </p:txBody>
      </p:sp>
    </p:spTree>
    <p:extLst>
      <p:ext uri="{BB962C8B-B14F-4D97-AF65-F5344CB8AC3E}">
        <p14:creationId xmlns:p14="http://schemas.microsoft.com/office/powerpoint/2010/main" val="39827170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3.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7" Type="http://schemas.openxmlformats.org/officeDocument/2006/relationships/theme" Target="../theme/theme4.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theme" Target="../theme/theme6.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34" Type="http://schemas.openxmlformats.org/officeDocument/2006/relationships/image" Target="../media/image49.png"/><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slideLayout" Target="../slideLayouts/slideLayout132.xml"/><Relationship Id="rId33" Type="http://schemas.openxmlformats.org/officeDocument/2006/relationships/image" Target="../media/image48.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image" Target="../media/image44.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image" Target="../media/image47.png"/><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image" Target="../media/image43.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image" Target="../media/image46.png"/><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image" Target="../media/image42.png"/><Relationship Id="rId30" Type="http://schemas.openxmlformats.org/officeDocument/2006/relationships/image" Target="../media/image45.png"/><Relationship Id="rId8"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Thursday, September 29, 2022</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0"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29-09-2022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Thursday, September 29, 2022</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44" r:id="rId8"/>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4"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 id="2147483843" r:id="rId25"/>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9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3.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jpeg"/><Relationship Id="rId1" Type="http://schemas.openxmlformats.org/officeDocument/2006/relationships/slideLayout" Target="../slideLayouts/slideLayout105.xml"/><Relationship Id="rId4" Type="http://schemas.openxmlformats.org/officeDocument/2006/relationships/image" Target="../media/image61.jpg"/></Relationships>
</file>

<file path=ppt/slides/_rels/slide4.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0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E686CA-C8E0-EC62-5CEE-FA6E2303C4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F43662D-C516-63ED-A35A-61F752B5C894}"/>
              </a:ext>
            </a:extLst>
          </p:cNvPr>
          <p:cNvSpPr txBox="1"/>
          <p:nvPr/>
        </p:nvSpPr>
        <p:spPr>
          <a:xfrm>
            <a:off x="7130144" y="1900308"/>
            <a:ext cx="481148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Innovate to create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360° value</a:t>
            </a:r>
          </a:p>
        </p:txBody>
      </p:sp>
      <p:sp>
        <p:nvSpPr>
          <p:cNvPr id="6" name="TextBox 5">
            <a:extLst>
              <a:ext uri="{FF2B5EF4-FFF2-40B4-BE49-F238E27FC236}">
                <a16:creationId xmlns:a16="http://schemas.microsoft.com/office/drawing/2014/main" id="{0B20741C-E227-F90E-7EE3-BFD6753F89DB}"/>
              </a:ext>
            </a:extLst>
          </p:cNvPr>
          <p:cNvSpPr txBox="1"/>
          <p:nvPr/>
        </p:nvSpPr>
        <p:spPr>
          <a:xfrm>
            <a:off x="7130143" y="646443"/>
            <a:ext cx="404948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Accenture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Innovation Challenge</a:t>
            </a:r>
          </a:p>
        </p:txBody>
      </p:sp>
      <p:sp>
        <p:nvSpPr>
          <p:cNvPr id="10" name="TextBox 9">
            <a:extLst>
              <a:ext uri="{FF2B5EF4-FFF2-40B4-BE49-F238E27FC236}">
                <a16:creationId xmlns:a16="http://schemas.microsoft.com/office/drawing/2014/main" id="{8CF847CE-E98A-6C70-3C37-9BBED4EC7F6F}"/>
              </a:ext>
            </a:extLst>
          </p:cNvPr>
          <p:cNvSpPr txBox="1"/>
          <p:nvPr/>
        </p:nvSpPr>
        <p:spPr>
          <a:xfrm>
            <a:off x="7130143" y="4088071"/>
            <a:ext cx="35378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lumMod val="95000"/>
                    <a:lumOff val="5000"/>
                  </a:srgbClr>
                </a:solidFill>
                <a:effectLst/>
                <a:uLnTx/>
                <a:uFillTx/>
                <a:latin typeface="Graphik Regular" panose="020B0503030202060203" pitchFamily="34" charset="77"/>
                <a:ea typeface="+mn-ea"/>
                <a:cs typeface="+mn-cs"/>
              </a:rPr>
              <a:t>Let there be change</a:t>
            </a:r>
          </a:p>
        </p:txBody>
      </p:sp>
    </p:spTree>
    <p:extLst>
      <p:ext uri="{BB962C8B-B14F-4D97-AF65-F5344CB8AC3E}">
        <p14:creationId xmlns:p14="http://schemas.microsoft.com/office/powerpoint/2010/main" val="274137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792779"/>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Elevator pitch video (1 minute) </a:t>
            </a:r>
            <a:br>
              <a:rPr lang="en-IN" sz="2400" b="1" dirty="0">
                <a:solidFill>
                  <a:schemeClr val="bg1"/>
                </a:solidFill>
                <a:latin typeface="Arial" panose="020B0604020202020204" pitchFamily="34" charset="0"/>
                <a:cs typeface="Arial" panose="020B0604020202020204" pitchFamily="34" charset="0"/>
              </a:rPr>
            </a:br>
            <a:r>
              <a:rPr lang="en-IN" sz="1800" b="1" dirty="0">
                <a:solidFill>
                  <a:schemeClr val="bg1"/>
                </a:solidFill>
                <a:latin typeface="Arial" panose="020B0604020202020204" pitchFamily="34" charset="0"/>
                <a:cs typeface="Arial" panose="020B0604020202020204" pitchFamily="34" charset="0"/>
              </a:rPr>
              <a:t>Share the public link </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369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A2A5F-288B-3542-806F-FB6156349936}"/>
              </a:ext>
            </a:extLst>
          </p:cNvPr>
          <p:cNvSpPr>
            <a:spLocks noGrp="1"/>
          </p:cNvSpPr>
          <p:nvPr>
            <p:ph type="title"/>
          </p:nvPr>
        </p:nvSpPr>
        <p:spPr>
          <a:xfrm>
            <a:off x="451865" y="439051"/>
            <a:ext cx="11430000" cy="1222515"/>
          </a:xfrm>
        </p:spPr>
        <p:txBody>
          <a:bodyPr>
            <a:normAutofit/>
          </a:bodyPr>
          <a:lstStyle/>
          <a:p>
            <a:r>
              <a:rPr lang="en-US" dirty="0"/>
              <a:t>Instructions</a:t>
            </a:r>
            <a:br>
              <a:rPr lang="en-US" dirty="0">
                <a:solidFill>
                  <a:schemeClr val="accent3">
                    <a:lumMod val="60000"/>
                    <a:lumOff val="40000"/>
                  </a:schemeClr>
                </a:solidFill>
              </a:rPr>
            </a:br>
            <a:r>
              <a:rPr lang="en-US" sz="2400" i="1" dirty="0">
                <a:solidFill>
                  <a:schemeClr val="accent1"/>
                </a:solidFill>
              </a:rPr>
              <a:t>Reference slide– Remove before submission</a:t>
            </a:r>
            <a:endParaRPr lang="en-US" i="1" dirty="0">
              <a:solidFill>
                <a:schemeClr val="accent1"/>
              </a:solidFill>
            </a:endParaRPr>
          </a:p>
        </p:txBody>
      </p:sp>
      <p:sp>
        <p:nvSpPr>
          <p:cNvPr id="10" name="Rectangle: Rounded Corners 9">
            <a:extLst>
              <a:ext uri="{FF2B5EF4-FFF2-40B4-BE49-F238E27FC236}">
                <a16:creationId xmlns:a16="http://schemas.microsoft.com/office/drawing/2014/main" id="{AF494971-71B0-4CA2-89A9-F9EC76D089DD}"/>
              </a:ext>
            </a:extLst>
          </p:cNvPr>
          <p:cNvSpPr/>
          <p:nvPr/>
        </p:nvSpPr>
        <p:spPr>
          <a:xfrm>
            <a:off x="370951" y="1608547"/>
            <a:ext cx="10712987"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Use the given template for your idea submission.</a:t>
            </a:r>
          </a:p>
        </p:txBody>
      </p:sp>
      <p:sp>
        <p:nvSpPr>
          <p:cNvPr id="15" name="Rectangle: Rounded Corners 14">
            <a:extLst>
              <a:ext uri="{FF2B5EF4-FFF2-40B4-BE49-F238E27FC236}">
                <a16:creationId xmlns:a16="http://schemas.microsoft.com/office/drawing/2014/main" id="{8FEC1751-A58D-4A0D-88DD-075C6AE827BF}"/>
              </a:ext>
            </a:extLst>
          </p:cNvPr>
          <p:cNvSpPr/>
          <p:nvPr/>
        </p:nvSpPr>
        <p:spPr>
          <a:xfrm>
            <a:off x="370949" y="2329907"/>
            <a:ext cx="10712987" cy="633983"/>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rgbClr val="000000"/>
                </a:solidFill>
                <a:latin typeface="Graphik"/>
              </a:rPr>
              <a:t>Follow file naming format: Team </a:t>
            </a:r>
            <a:r>
              <a:rPr lang="en-US" sz="1600" dirty="0" err="1">
                <a:solidFill>
                  <a:srgbClr val="000000"/>
                </a:solidFill>
                <a:latin typeface="Graphik"/>
              </a:rPr>
              <a:t>name_Idea</a:t>
            </a:r>
            <a:r>
              <a:rPr lang="en-US" sz="1600" dirty="0">
                <a:solidFill>
                  <a:srgbClr val="000000"/>
                </a:solidFill>
                <a:latin typeface="Graphik"/>
              </a:rPr>
              <a:t> Name.pptx</a:t>
            </a:r>
          </a:p>
        </p:txBody>
      </p:sp>
      <p:sp>
        <p:nvSpPr>
          <p:cNvPr id="16" name="Rectangle: Rounded Corners 15">
            <a:extLst>
              <a:ext uri="{FF2B5EF4-FFF2-40B4-BE49-F238E27FC236}">
                <a16:creationId xmlns:a16="http://schemas.microsoft.com/office/drawing/2014/main" id="{9DE17896-5D88-45F7-849C-AF7EC28E5B50}"/>
              </a:ext>
            </a:extLst>
          </p:cNvPr>
          <p:cNvSpPr/>
          <p:nvPr/>
        </p:nvSpPr>
        <p:spPr>
          <a:xfrm>
            <a:off x="370952" y="3097377"/>
            <a:ext cx="10712984"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Ensure the spell check is done before submitting</a:t>
            </a:r>
          </a:p>
        </p:txBody>
      </p:sp>
      <p:sp>
        <p:nvSpPr>
          <p:cNvPr id="17" name="Rectangle: Rounded Corners 16">
            <a:extLst>
              <a:ext uri="{FF2B5EF4-FFF2-40B4-BE49-F238E27FC236}">
                <a16:creationId xmlns:a16="http://schemas.microsoft.com/office/drawing/2014/main" id="{6A117F32-B092-4525-A062-F5334ADDEC51}"/>
              </a:ext>
            </a:extLst>
          </p:cNvPr>
          <p:cNvSpPr/>
          <p:nvPr/>
        </p:nvSpPr>
        <p:spPr>
          <a:xfrm>
            <a:off x="370951" y="3841792"/>
            <a:ext cx="10712984"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Use standard Arial font, alignment and relevant images (as required)</a:t>
            </a:r>
          </a:p>
        </p:txBody>
      </p:sp>
    </p:spTree>
    <p:extLst>
      <p:ext uri="{BB962C8B-B14F-4D97-AF65-F5344CB8AC3E}">
        <p14:creationId xmlns:p14="http://schemas.microsoft.com/office/powerpoint/2010/main" val="28095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3E37827-E5D7-46FD-9143-ABFBF88A628E}"/>
              </a:ext>
            </a:extLst>
          </p:cNvPr>
          <p:cNvSpPr/>
          <p:nvPr/>
        </p:nvSpPr>
        <p:spPr>
          <a:xfrm>
            <a:off x="7385349" y="2505161"/>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852718"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pic>
        <p:nvPicPr>
          <p:cNvPr id="23" name="Picture Placeholder 75">
            <a:extLst>
              <a:ext uri="{FF2B5EF4-FFF2-40B4-BE49-F238E27FC236}">
                <a16:creationId xmlns:a16="http://schemas.microsoft.com/office/drawing/2014/main" id="{8DF0ED10-FA32-47BA-8D4F-7620C7B46FA6}"/>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755991" y="2405772"/>
            <a:ext cx="1434219" cy="1471323"/>
          </a:xfrm>
          <a:prstGeom prst="rect">
            <a:avLst/>
          </a:prstGeom>
        </p:spPr>
      </p:pic>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637616" y="2098914"/>
            <a:ext cx="3177007"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a:latin typeface="Graphik"/>
              </a:rPr>
              <a:t>AJAY VISHAL RP</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sp>
        <p:nvSpPr>
          <p:cNvPr id="3" name="Rectangle 2">
            <a:extLst>
              <a:ext uri="{FF2B5EF4-FFF2-40B4-BE49-F238E27FC236}">
                <a16:creationId xmlns:a16="http://schemas.microsoft.com/office/drawing/2014/main" id="{4013373B-BBFC-437A-A7F1-E5017F23DD33}"/>
              </a:ext>
            </a:extLst>
          </p:cNvPr>
          <p:cNvSpPr/>
          <p:nvPr/>
        </p:nvSpPr>
        <p:spPr>
          <a:xfrm>
            <a:off x="255634" y="6368280"/>
            <a:ext cx="670956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srgbClr val="000000"/>
                </a:solidFill>
                <a:effectLst/>
                <a:highlight>
                  <a:srgbClr val="FFFF00"/>
                </a:highlight>
                <a:uLnTx/>
                <a:uFillTx/>
                <a:latin typeface="Graphik"/>
                <a:ea typeface="+mn-ea"/>
                <a:cs typeface="+mn-cs"/>
              </a:rPr>
              <a:t>All fields are mandatory</a:t>
            </a:r>
          </a:p>
        </p:txBody>
      </p:sp>
      <p:sp>
        <p:nvSpPr>
          <p:cNvPr id="30" name="Rectangle 29">
            <a:extLst>
              <a:ext uri="{FF2B5EF4-FFF2-40B4-BE49-F238E27FC236}">
                <a16:creationId xmlns:a16="http://schemas.microsoft.com/office/drawing/2014/main" id="{C66E72D5-38A8-4FA5-9EBD-60021A357B2A}"/>
              </a:ext>
            </a:extLst>
          </p:cNvPr>
          <p:cNvSpPr/>
          <p:nvPr/>
        </p:nvSpPr>
        <p:spPr>
          <a:xfrm>
            <a:off x="966515" y="4515918"/>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623232"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3" y="4203349"/>
            <a:ext cx="2762682" cy="811161"/>
          </a:xfrm>
          <a:prstGeom prst="rect">
            <a:avLst/>
          </a:prstGeom>
        </p:spPr>
        <p:txBody>
          <a:bodyPr vert="horz" lIns="0" tIns="0" rIns="0" bIns="0" rtlCol="0" anchor="b">
            <a:normAutofit fontScale="925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a:latin typeface="Graphik"/>
              </a:rPr>
              <a:t>AZHARUDEEN S</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1865212" cy="811161"/>
          </a:xfrm>
          <a:prstGeom prst="rect">
            <a:avLst/>
          </a:prstGeom>
        </p:spPr>
        <p:txBody>
          <a:bodyPr vert="horz" lIns="0" tIns="0" rIns="0" bIns="0" rtlCol="0" anchor="b">
            <a:normAutofit fontScale="925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a:latin typeface="Graphik"/>
              </a:rPr>
              <a:t>THARUN S</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9151259"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321328091"/>
              </p:ext>
            </p:extLst>
          </p:nvPr>
        </p:nvGraphicFramePr>
        <p:xfrm>
          <a:off x="461913" y="1173024"/>
          <a:ext cx="11617737" cy="579120"/>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rgbClr val="A100FF"/>
                          </a:solidFill>
                        </a:rPr>
                        <a:t>TEAM NAME:   </a:t>
                      </a:r>
                      <a:r>
                        <a:rPr lang="en-US" sz="1800" b="0" i="0" kern="1200" dirty="0">
                          <a:solidFill>
                            <a:schemeClr val="dk1"/>
                          </a:solidFill>
                          <a:effectLst/>
                          <a:latin typeface="+mn-lt"/>
                          <a:ea typeface="+mn-ea"/>
                          <a:cs typeface="+mn-cs"/>
                        </a:rPr>
                        <a:t>Code chefs</a:t>
                      </a:r>
                      <a:endParaRPr lang="en-US" sz="1800" b="1" i="0" kern="1200" dirty="0">
                        <a:solidFill>
                          <a:schemeClr val="dk1"/>
                        </a:solidFill>
                        <a:effectLst/>
                        <a:latin typeface="+mn-lt"/>
                        <a:ea typeface="+mn-ea"/>
                        <a:cs typeface="+mn-cs"/>
                      </a:endParaRPr>
                    </a:p>
                    <a:p>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623232" y="3141433"/>
            <a:ext cx="2762684" cy="830997"/>
          </a:xfrm>
          <a:prstGeom prst="rect">
            <a:avLst/>
          </a:prstGeom>
          <a:noFill/>
        </p:spPr>
        <p:txBody>
          <a:bodyPr wrap="square">
            <a:spAutoFit/>
          </a:bodyPr>
          <a:lstStyle/>
          <a:p>
            <a:r>
              <a:rPr lang="en-US" sz="1200" dirty="0"/>
              <a:t>College: </a:t>
            </a:r>
            <a:r>
              <a:rPr lang="en-US" sz="1200" dirty="0" err="1"/>
              <a:t>Bannari</a:t>
            </a:r>
            <a:r>
              <a:rPr lang="en-US" sz="1200" dirty="0"/>
              <a:t> Amman Institute of Technology</a:t>
            </a:r>
          </a:p>
          <a:p>
            <a:r>
              <a:rPr lang="en-US" sz="1200" dirty="0"/>
              <a:t>Stream: </a:t>
            </a:r>
            <a:r>
              <a:rPr lang="en-US" sz="1200" dirty="0" err="1"/>
              <a:t>Btech</a:t>
            </a:r>
            <a:r>
              <a:rPr lang="en-US" sz="1200" dirty="0"/>
              <a:t> CSBS</a:t>
            </a:r>
          </a:p>
          <a:p>
            <a:r>
              <a:rPr lang="en-US" sz="1200" dirty="0"/>
              <a:t>Year of graduation: 2025</a:t>
            </a:r>
          </a:p>
        </p:txBody>
      </p:sp>
      <p:sp>
        <p:nvSpPr>
          <p:cNvPr id="19" name="TextBox 18">
            <a:extLst>
              <a:ext uri="{FF2B5EF4-FFF2-40B4-BE49-F238E27FC236}">
                <a16:creationId xmlns:a16="http://schemas.microsoft.com/office/drawing/2014/main" id="{BB9131AF-0078-459E-83A3-73A8BC9A11B8}"/>
              </a:ext>
            </a:extLst>
          </p:cNvPr>
          <p:cNvSpPr txBox="1"/>
          <p:nvPr/>
        </p:nvSpPr>
        <p:spPr>
          <a:xfrm>
            <a:off x="2637616" y="5236045"/>
            <a:ext cx="2762684" cy="830997"/>
          </a:xfrm>
          <a:prstGeom prst="rect">
            <a:avLst/>
          </a:prstGeom>
          <a:noFill/>
        </p:spPr>
        <p:txBody>
          <a:bodyPr wrap="square">
            <a:spAutoFit/>
          </a:bodyPr>
          <a:lstStyle/>
          <a:p>
            <a:r>
              <a:rPr lang="en-US" sz="1200" dirty="0" err="1"/>
              <a:t>College:Bannari</a:t>
            </a:r>
            <a:r>
              <a:rPr lang="en-US" sz="1200" dirty="0"/>
              <a:t> Amman Institute of Technology</a:t>
            </a:r>
          </a:p>
          <a:p>
            <a:r>
              <a:rPr lang="en-US" sz="1200" dirty="0"/>
              <a:t>Stream: </a:t>
            </a:r>
            <a:r>
              <a:rPr lang="en-US" sz="1200" dirty="0" err="1"/>
              <a:t>Btech</a:t>
            </a:r>
            <a:r>
              <a:rPr lang="en-US" sz="1200" dirty="0"/>
              <a:t> AI &amp; DS</a:t>
            </a:r>
          </a:p>
          <a:p>
            <a:r>
              <a:rPr lang="en-US" sz="1200" dirty="0"/>
              <a:t>Year of graduation: 2025</a:t>
            </a:r>
          </a:p>
        </p:txBody>
      </p:sp>
      <p:sp>
        <p:nvSpPr>
          <p:cNvPr id="20" name="TextBox 19">
            <a:extLst>
              <a:ext uri="{FF2B5EF4-FFF2-40B4-BE49-F238E27FC236}">
                <a16:creationId xmlns:a16="http://schemas.microsoft.com/office/drawing/2014/main" id="{10AF310E-EC91-4906-9FCC-95C833C3D011}"/>
              </a:ext>
            </a:extLst>
          </p:cNvPr>
          <p:cNvSpPr txBox="1"/>
          <p:nvPr/>
        </p:nvSpPr>
        <p:spPr>
          <a:xfrm>
            <a:off x="9122721" y="3141433"/>
            <a:ext cx="2762684" cy="830997"/>
          </a:xfrm>
          <a:prstGeom prst="rect">
            <a:avLst/>
          </a:prstGeom>
          <a:noFill/>
        </p:spPr>
        <p:txBody>
          <a:bodyPr wrap="square">
            <a:spAutoFit/>
          </a:bodyPr>
          <a:lstStyle/>
          <a:p>
            <a:r>
              <a:rPr lang="en-US" sz="1200" dirty="0" err="1"/>
              <a:t>College:Bannari</a:t>
            </a:r>
            <a:r>
              <a:rPr lang="en-US" sz="1200" dirty="0"/>
              <a:t> Amman Institute of Technology</a:t>
            </a:r>
          </a:p>
          <a:p>
            <a:r>
              <a:rPr lang="en-US" sz="1200" dirty="0"/>
              <a:t>Stream: BE CSE</a:t>
            </a:r>
          </a:p>
          <a:p>
            <a:r>
              <a:rPr lang="en-US" sz="1200" dirty="0"/>
              <a:t>Year of graduation: 2025</a:t>
            </a:r>
          </a:p>
        </p:txBody>
      </p:sp>
      <p:pic>
        <p:nvPicPr>
          <p:cNvPr id="5" name="Picture 4">
            <a:extLst>
              <a:ext uri="{FF2B5EF4-FFF2-40B4-BE49-F238E27FC236}">
                <a16:creationId xmlns:a16="http://schemas.microsoft.com/office/drawing/2014/main" id="{5F1BAAAB-F615-71D7-C4C5-E0C2BFE71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10" y="4117288"/>
            <a:ext cx="1443661" cy="1969074"/>
          </a:xfrm>
          <a:prstGeom prst="rect">
            <a:avLst/>
          </a:prstGeom>
        </p:spPr>
      </p:pic>
      <p:pic>
        <p:nvPicPr>
          <p:cNvPr id="9" name="Picture 8">
            <a:extLst>
              <a:ext uri="{FF2B5EF4-FFF2-40B4-BE49-F238E27FC236}">
                <a16:creationId xmlns:a16="http://schemas.microsoft.com/office/drawing/2014/main" id="{B1E5BF3F-9FDD-D81B-3B1D-35CB668F5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1648" y="2143312"/>
            <a:ext cx="1515679" cy="1800502"/>
          </a:xfrm>
          <a:prstGeom prst="rect">
            <a:avLst/>
          </a:prstGeom>
        </p:spPr>
      </p:pic>
    </p:spTree>
    <p:extLst>
      <p:ext uri="{BB962C8B-B14F-4D97-AF65-F5344CB8AC3E}">
        <p14:creationId xmlns:p14="http://schemas.microsoft.com/office/powerpoint/2010/main" val="295947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3EC4BA2-F7A5-41C8-94C5-0289E7C087B2}"/>
              </a:ext>
            </a:extLst>
          </p:cNvPr>
          <p:cNvSpPr txBox="1">
            <a:spLocks/>
          </p:cNvSpPr>
          <p:nvPr/>
        </p:nvSpPr>
        <p:spPr>
          <a:xfrm>
            <a:off x="245711" y="304585"/>
            <a:ext cx="11282796" cy="590550"/>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Theme</a:t>
            </a:r>
          </a:p>
        </p:txBody>
      </p:sp>
      <p:sp>
        <p:nvSpPr>
          <p:cNvPr id="4" name="TextBox 3">
            <a:extLst>
              <a:ext uri="{FF2B5EF4-FFF2-40B4-BE49-F238E27FC236}">
                <a16:creationId xmlns:a16="http://schemas.microsoft.com/office/drawing/2014/main" id="{725F6F61-03D4-4354-86FE-D940D2F232B1}"/>
              </a:ext>
            </a:extLst>
          </p:cNvPr>
          <p:cNvSpPr txBox="1"/>
          <p:nvPr/>
        </p:nvSpPr>
        <p:spPr>
          <a:xfrm>
            <a:off x="370953" y="1539570"/>
            <a:ext cx="5507333" cy="590931"/>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Please highlight one from the below:</a:t>
            </a:r>
            <a:r>
              <a:rPr kumimoji="0" lang="en-IN"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(Choose one and highlight it)</a:t>
            </a:r>
            <a:endParaRPr kumimoji="0" lang="en-IN"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5E47C9F8-66F8-43D5-B540-7F109A596C0E}"/>
              </a:ext>
            </a:extLst>
          </p:cNvPr>
          <p:cNvSpPr/>
          <p:nvPr/>
        </p:nvSpPr>
        <p:spPr>
          <a:xfrm>
            <a:off x="451340" y="202312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Business</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 name="Rectangle: Rounded Corners 5">
            <a:extLst>
              <a:ext uri="{FF2B5EF4-FFF2-40B4-BE49-F238E27FC236}">
                <a16:creationId xmlns:a16="http://schemas.microsoft.com/office/drawing/2014/main" id="{E6AB7D1B-74A2-4027-A067-33FD1645B207}"/>
              </a:ext>
            </a:extLst>
          </p:cNvPr>
          <p:cNvSpPr/>
          <p:nvPr/>
        </p:nvSpPr>
        <p:spPr>
          <a:xfrm>
            <a:off x="451340" y="2771435"/>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Innovate for Society</a:t>
            </a:r>
            <a:endParaRPr kumimoji="0" lang="en-US" sz="1600" b="0" i="0" u="none" strike="noStrike" kern="1200" cap="none" spc="0" normalizeH="0" baseline="0" noProof="0" dirty="0">
              <a:ln>
                <a:noFill/>
              </a:ln>
              <a:solidFill>
                <a:srgbClr val="FF0000"/>
              </a:solidFill>
              <a:effectLst/>
              <a:uLnTx/>
              <a:uFillTx/>
              <a:latin typeface="Graphik"/>
              <a:ea typeface="+mn-ea"/>
              <a:cs typeface="+mn-cs"/>
            </a:endParaRPr>
          </a:p>
        </p:txBody>
      </p:sp>
      <p:sp>
        <p:nvSpPr>
          <p:cNvPr id="7" name="Rectangle: Rounded Corners 6">
            <a:extLst>
              <a:ext uri="{FF2B5EF4-FFF2-40B4-BE49-F238E27FC236}">
                <a16:creationId xmlns:a16="http://schemas.microsoft.com/office/drawing/2014/main" id="{DB2B9342-1D10-4A7C-98EF-C89B6FD55A64}"/>
              </a:ext>
            </a:extLst>
          </p:cNvPr>
          <p:cNvSpPr/>
          <p:nvPr/>
        </p:nvSpPr>
        <p:spPr>
          <a:xfrm>
            <a:off x="451340" y="354026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a Sustainable </a:t>
            </a:r>
            <a:r>
              <a:rPr lang="en-IN" sz="1600" b="1" dirty="0">
                <a:solidFill>
                  <a:srgbClr val="000000"/>
                </a:solidFill>
                <a:latin typeface="Arial" panose="020B0604020202020204" pitchFamily="34" charset="0"/>
                <a:cs typeface="Arial" panose="020B0604020202020204" pitchFamily="34" charset="0"/>
              </a:rPr>
              <a:t>W</a:t>
            </a:r>
            <a:r>
              <a:rPr kumimoji="0" lang="en-IN" sz="1600" b="1"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orld</a:t>
            </a: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p:txBody>
      </p:sp>
      <p:grpSp>
        <p:nvGrpSpPr>
          <p:cNvPr id="9" name="Group 8">
            <a:extLst>
              <a:ext uri="{FF2B5EF4-FFF2-40B4-BE49-F238E27FC236}">
                <a16:creationId xmlns:a16="http://schemas.microsoft.com/office/drawing/2014/main" id="{F89ED177-3D92-492F-95FC-34C41929E090}"/>
              </a:ext>
            </a:extLst>
          </p:cNvPr>
          <p:cNvGrpSpPr/>
          <p:nvPr/>
        </p:nvGrpSpPr>
        <p:grpSpPr>
          <a:xfrm>
            <a:off x="6674237" y="1353948"/>
            <a:ext cx="3559392" cy="1420039"/>
            <a:chOff x="920117" y="2481908"/>
            <a:chExt cx="3559392" cy="2705912"/>
          </a:xfrm>
        </p:grpSpPr>
        <p:pic>
          <p:nvPicPr>
            <p:cNvPr id="10" name="Picture 9" descr="Background pattern&#10;&#10;Description automatically generated">
              <a:extLst>
                <a:ext uri="{FF2B5EF4-FFF2-40B4-BE49-F238E27FC236}">
                  <a16:creationId xmlns:a16="http://schemas.microsoft.com/office/drawing/2014/main" id="{592E2E6D-10F8-4650-B8DA-D56D7E87D135}"/>
                </a:ext>
              </a:extLst>
            </p:cNvPr>
            <p:cNvPicPr>
              <a:picLocks noChangeAspect="1"/>
            </p:cNvPicPr>
            <p:nvPr/>
          </p:nvPicPr>
          <p:blipFill rotWithShape="1">
            <a:blip r:embed="rId2"/>
            <a:srcRect r="-21" b="-45"/>
            <a:stretch/>
          </p:blipFill>
          <p:spPr>
            <a:xfrm>
              <a:off x="920117" y="2481908"/>
              <a:ext cx="3559392" cy="2705912"/>
            </a:xfrm>
            <a:prstGeom prst="rect">
              <a:avLst/>
            </a:prstGeom>
          </p:spPr>
        </p:pic>
        <p:sp>
          <p:nvSpPr>
            <p:cNvPr id="11" name="Text Placeholder 4">
              <a:extLst>
                <a:ext uri="{FF2B5EF4-FFF2-40B4-BE49-F238E27FC236}">
                  <a16:creationId xmlns:a16="http://schemas.microsoft.com/office/drawing/2014/main" id="{AD765962-2C7D-4774-90E3-F1C842E5DACF}"/>
                </a:ext>
              </a:extLst>
            </p:cNvPr>
            <p:cNvSpPr txBox="1">
              <a:spLocks/>
            </p:cNvSpPr>
            <p:nvPr/>
          </p:nvSpPr>
          <p:spPr>
            <a:xfrm>
              <a:off x="930247"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Business</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grpSp>
        <p:nvGrpSpPr>
          <p:cNvPr id="12" name="Group 11">
            <a:extLst>
              <a:ext uri="{FF2B5EF4-FFF2-40B4-BE49-F238E27FC236}">
                <a16:creationId xmlns:a16="http://schemas.microsoft.com/office/drawing/2014/main" id="{55152FCA-ED95-421C-9762-FA0A22DA0E06}"/>
              </a:ext>
            </a:extLst>
          </p:cNvPr>
          <p:cNvGrpSpPr/>
          <p:nvPr/>
        </p:nvGrpSpPr>
        <p:grpSpPr>
          <a:xfrm>
            <a:off x="6684367" y="2898352"/>
            <a:ext cx="3559392" cy="1420039"/>
            <a:chOff x="4118408" y="2481908"/>
            <a:chExt cx="3559392" cy="2705912"/>
          </a:xfrm>
        </p:grpSpPr>
        <p:pic>
          <p:nvPicPr>
            <p:cNvPr id="13" name="Picture 12" descr="Background pattern&#10;&#10;Description automatically generated">
              <a:extLst>
                <a:ext uri="{FF2B5EF4-FFF2-40B4-BE49-F238E27FC236}">
                  <a16:creationId xmlns:a16="http://schemas.microsoft.com/office/drawing/2014/main" id="{0AF829FA-6AEB-4EC1-8F92-F7208F955E1C}"/>
                </a:ext>
              </a:extLst>
            </p:cNvPr>
            <p:cNvPicPr>
              <a:picLocks noChangeAspect="1"/>
            </p:cNvPicPr>
            <p:nvPr/>
          </p:nvPicPr>
          <p:blipFill rotWithShape="1">
            <a:blip r:embed="rId2"/>
            <a:srcRect r="-21" b="-45"/>
            <a:stretch/>
          </p:blipFill>
          <p:spPr>
            <a:xfrm>
              <a:off x="4118408" y="2481908"/>
              <a:ext cx="3559392" cy="2705912"/>
            </a:xfrm>
            <a:prstGeom prst="rect">
              <a:avLst/>
            </a:prstGeom>
          </p:spPr>
        </p:pic>
        <p:sp>
          <p:nvSpPr>
            <p:cNvPr id="14" name="Text Placeholder 4">
              <a:extLst>
                <a:ext uri="{FF2B5EF4-FFF2-40B4-BE49-F238E27FC236}">
                  <a16:creationId xmlns:a16="http://schemas.microsoft.com/office/drawing/2014/main" id="{57BF7808-7132-42B8-80D3-8145B1081DA7}"/>
                </a:ext>
              </a:extLst>
            </p:cNvPr>
            <p:cNvSpPr txBox="1">
              <a:spLocks/>
            </p:cNvSpPr>
            <p:nvPr/>
          </p:nvSpPr>
          <p:spPr>
            <a:xfrm>
              <a:off x="4128538"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effectLst/>
                  <a:uLnTx/>
                  <a:uFillTx/>
                  <a:latin typeface="Graphik Black" panose="020B0A03030202060203" pitchFamily="34" charset="0"/>
                  <a:cs typeface="Arial" pitchFamily="34" charset="0"/>
                </a:rPr>
                <a:t> Innovate For Society</a:t>
              </a:r>
              <a:endParaRPr kumimoji="0" lang="en-US" sz="1400" b="1" i="0" u="none" strike="noStrike" kern="1200" cap="none" spc="0" normalizeH="0" baseline="0" noProof="0" dirty="0">
                <a:ln>
                  <a:noFill/>
                </a:ln>
                <a:effectLst/>
                <a:uLnTx/>
                <a:uFillTx/>
                <a:latin typeface="Graphik Black" panose="020B0A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400" b="0" i="0" u="none" strike="noStrike" kern="1200" cap="none" spc="0" normalizeH="0" baseline="0" noProof="0" dirty="0">
                  <a:ln>
                    <a:noFill/>
                  </a:ln>
                  <a:effectLst/>
                  <a:uLnTx/>
                  <a:uFillTx/>
                  <a:latin typeface="Graphik" panose="020B0503030202060203" pitchFamily="34" charset="0"/>
                  <a:cs typeface="Arial" pitchFamily="34" charset="0"/>
                </a:rPr>
                <a:t>Apply technology in innovative ways to help improve the way we work and live, and create value for our society</a:t>
              </a:r>
            </a:p>
          </p:txBody>
        </p:sp>
      </p:grpSp>
      <p:grpSp>
        <p:nvGrpSpPr>
          <p:cNvPr id="15" name="Group 14">
            <a:extLst>
              <a:ext uri="{FF2B5EF4-FFF2-40B4-BE49-F238E27FC236}">
                <a16:creationId xmlns:a16="http://schemas.microsoft.com/office/drawing/2014/main" id="{B8656E43-4822-4D9A-A75E-4231A6020360}"/>
              </a:ext>
            </a:extLst>
          </p:cNvPr>
          <p:cNvGrpSpPr/>
          <p:nvPr/>
        </p:nvGrpSpPr>
        <p:grpSpPr>
          <a:xfrm>
            <a:off x="6694497" y="4487583"/>
            <a:ext cx="3559392" cy="1420039"/>
            <a:chOff x="7803461" y="2491239"/>
            <a:chExt cx="3559392" cy="2705912"/>
          </a:xfrm>
        </p:grpSpPr>
        <p:pic>
          <p:nvPicPr>
            <p:cNvPr id="16" name="Picture 15" descr="Background pattern&#10;&#10;Description automatically generated">
              <a:extLst>
                <a:ext uri="{FF2B5EF4-FFF2-40B4-BE49-F238E27FC236}">
                  <a16:creationId xmlns:a16="http://schemas.microsoft.com/office/drawing/2014/main" id="{99B8D133-29BA-4D1F-80DC-FF6E02F83F3D}"/>
                </a:ext>
              </a:extLst>
            </p:cNvPr>
            <p:cNvPicPr>
              <a:picLocks noChangeAspect="1"/>
            </p:cNvPicPr>
            <p:nvPr/>
          </p:nvPicPr>
          <p:blipFill rotWithShape="1">
            <a:blip r:embed="rId2"/>
            <a:srcRect r="-21" b="-45"/>
            <a:stretch/>
          </p:blipFill>
          <p:spPr>
            <a:xfrm>
              <a:off x="7803461" y="2491239"/>
              <a:ext cx="3559392" cy="2705912"/>
            </a:xfrm>
            <a:prstGeom prst="rect">
              <a:avLst/>
            </a:prstGeom>
          </p:spPr>
        </p:pic>
        <p:sp>
          <p:nvSpPr>
            <p:cNvPr id="17" name="Text Placeholder 4">
              <a:extLst>
                <a:ext uri="{FF2B5EF4-FFF2-40B4-BE49-F238E27FC236}">
                  <a16:creationId xmlns:a16="http://schemas.microsoft.com/office/drawing/2014/main" id="{29BEE1A6-2150-4070-9730-002BDEA79665}"/>
                </a:ext>
              </a:extLst>
            </p:cNvPr>
            <p:cNvSpPr txBox="1">
              <a:spLocks/>
            </p:cNvSpPr>
            <p:nvPr/>
          </p:nvSpPr>
          <p:spPr>
            <a:xfrm>
              <a:off x="7813591"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Innovate for a Sustainable World</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to </a:t>
              </a: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tackle some of the world’s greatest ‘environmental challenges’</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spTree>
    <p:extLst>
      <p:ext uri="{BB962C8B-B14F-4D97-AF65-F5344CB8AC3E}">
        <p14:creationId xmlns:p14="http://schemas.microsoft.com/office/powerpoint/2010/main" val="212214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698892"/>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Describe the problem statement (200 words)</a:t>
            </a:r>
            <a:endParaRPr lang="en-IN" sz="3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FD6EF82-6839-A16F-CB68-973F55F0ECAD}"/>
              </a:ext>
            </a:extLst>
          </p:cNvPr>
          <p:cNvSpPr txBox="1"/>
          <p:nvPr/>
        </p:nvSpPr>
        <p:spPr>
          <a:xfrm>
            <a:off x="522515" y="1578819"/>
            <a:ext cx="10261600" cy="3970318"/>
          </a:xfrm>
          <a:prstGeom prst="rect">
            <a:avLst/>
          </a:prstGeom>
          <a:noFill/>
        </p:spPr>
        <p:txBody>
          <a:bodyPr wrap="square">
            <a:spAutoFit/>
          </a:bodyPr>
          <a:lstStyle/>
          <a:p>
            <a:r>
              <a:rPr lang="en-US" sz="2800" dirty="0"/>
              <a:t>    Our Idea is about to prevent the theft happening in the temples like ornament theft, money bank theft and more. Establishment of </a:t>
            </a:r>
            <a:r>
              <a:rPr lang="en-US" sz="2800" dirty="0" err="1"/>
              <a:t>cctv</a:t>
            </a:r>
            <a:r>
              <a:rPr lang="en-US" sz="2800" dirty="0"/>
              <a:t> camera is a good idea but we can see only after the theft got happened. To tackle this theft we got an idea to keep a sensor near the ornamental room and the money bank when any one goes near to it which alarms and sends an </a:t>
            </a:r>
            <a:r>
              <a:rPr lang="en-US" sz="2800" dirty="0" err="1"/>
              <a:t>aleart</a:t>
            </a:r>
            <a:r>
              <a:rPr lang="en-US" sz="2800" dirty="0"/>
              <a:t> message to the person who is responsible for that temple. We can set a speaker on the hidden place of  the temple to alert the surrounding near the temple. By this we can tackle the theft.</a:t>
            </a:r>
          </a:p>
        </p:txBody>
      </p:sp>
    </p:spTree>
    <p:extLst>
      <p:ext uri="{BB962C8B-B14F-4D97-AF65-F5344CB8AC3E}">
        <p14:creationId xmlns:p14="http://schemas.microsoft.com/office/powerpoint/2010/main" val="96971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Proposed solution / your big Idea (200 words)</a:t>
            </a:r>
          </a:p>
        </p:txBody>
      </p:sp>
      <p:sp>
        <p:nvSpPr>
          <p:cNvPr id="3" name="Rectangle 2">
            <a:extLst>
              <a:ext uri="{FF2B5EF4-FFF2-40B4-BE49-F238E27FC236}">
                <a16:creationId xmlns:a16="http://schemas.microsoft.com/office/drawing/2014/main" id="{480E295D-16EC-4947-ACD5-1C46C901D41C}"/>
              </a:ext>
            </a:extLst>
          </p:cNvPr>
          <p:cNvSpPr/>
          <p:nvPr/>
        </p:nvSpPr>
        <p:spPr>
          <a:xfrm>
            <a:off x="247821" y="6209436"/>
            <a:ext cx="9278016" cy="307777"/>
          </a:xfrm>
          <a:prstGeom prst="rect">
            <a:avLst/>
          </a:prstGeom>
          <a:ln w="9525">
            <a:solidFill>
              <a:schemeClr val="bg1">
                <a:lumMod val="85000"/>
              </a:schemeClr>
            </a:solidFill>
          </a:ln>
        </p:spPr>
        <p:txBody>
          <a:bodyPr wrap="square">
            <a:spAutoFit/>
          </a:bodyPr>
          <a:lstStyle/>
          <a:p>
            <a:pPr marL="0" lvl="1"/>
            <a:r>
              <a:rPr lang="en-GB" sz="1400" dirty="0">
                <a:latin typeface="Grandview" panose="020B0502040204020203" pitchFamily="34" charset="0"/>
              </a:rPr>
              <a:t>Describe TECHNOLOGY USED :  </a:t>
            </a:r>
            <a:r>
              <a:rPr lang="en-US" sz="1400" dirty="0">
                <a:latin typeface="Grandview" panose="020B0502040204020203" pitchFamily="34" charset="0"/>
              </a:rPr>
              <a:t>Example - Natural Language Processing, Machine Learning, any other…</a:t>
            </a:r>
          </a:p>
        </p:txBody>
      </p:sp>
      <p:sp>
        <p:nvSpPr>
          <p:cNvPr id="5" name="TextBox 4">
            <a:extLst>
              <a:ext uri="{FF2B5EF4-FFF2-40B4-BE49-F238E27FC236}">
                <a16:creationId xmlns:a16="http://schemas.microsoft.com/office/drawing/2014/main" id="{08D7742D-1276-AD1A-10A6-B390E36EC398}"/>
              </a:ext>
            </a:extLst>
          </p:cNvPr>
          <p:cNvSpPr txBox="1"/>
          <p:nvPr/>
        </p:nvSpPr>
        <p:spPr>
          <a:xfrm>
            <a:off x="399017" y="1491733"/>
            <a:ext cx="10951153" cy="2246769"/>
          </a:xfrm>
          <a:prstGeom prst="rect">
            <a:avLst/>
          </a:prstGeom>
          <a:noFill/>
        </p:spPr>
        <p:txBody>
          <a:bodyPr wrap="square">
            <a:spAutoFit/>
          </a:bodyPr>
          <a:lstStyle/>
          <a:p>
            <a:r>
              <a:rPr lang="en-US" sz="2800" dirty="0"/>
              <a:t>    We planned to Keep a normal human detection Arduino sensor near or on the  money bank an </a:t>
            </a:r>
            <a:r>
              <a:rPr lang="en-US" sz="2800" dirty="0" err="1"/>
              <a:t>jewellery</a:t>
            </a:r>
            <a:r>
              <a:rPr lang="en-US" sz="2800" dirty="0"/>
              <a:t> room . When something  detected through the sensor immediately the speaker which is connected to the sensor started to alarm. Using IOT we can send the </a:t>
            </a:r>
            <a:r>
              <a:rPr lang="en-US" sz="2800" dirty="0" err="1"/>
              <a:t>sms</a:t>
            </a:r>
            <a:r>
              <a:rPr lang="en-US" sz="2800" dirty="0"/>
              <a:t> or </a:t>
            </a:r>
            <a:r>
              <a:rPr lang="en-US" sz="2800" dirty="0" err="1"/>
              <a:t>aleart</a:t>
            </a:r>
            <a:r>
              <a:rPr lang="en-US" sz="2800" dirty="0"/>
              <a:t> message when the sensor is getting detected. </a:t>
            </a:r>
          </a:p>
        </p:txBody>
      </p:sp>
    </p:spTree>
    <p:extLst>
      <p:ext uri="{BB962C8B-B14F-4D97-AF65-F5344CB8AC3E}">
        <p14:creationId xmlns:p14="http://schemas.microsoft.com/office/powerpoint/2010/main" val="220598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How does your innovation create 360</a:t>
            </a:r>
            <a:r>
              <a:rPr lang="en-US" sz="2400" b="0" i="0" dirty="0">
                <a:solidFill>
                  <a:schemeClr val="bg1"/>
                </a:solidFill>
                <a:effectLst/>
                <a:latin typeface="Grandview" panose="020B0502040204020203" pitchFamily="34" charset="0"/>
              </a:rPr>
              <a:t>°</a:t>
            </a:r>
            <a:r>
              <a:rPr lang="en-IN" sz="2400" b="1" dirty="0">
                <a:solidFill>
                  <a:schemeClr val="bg1"/>
                </a:solidFill>
                <a:latin typeface="Arial" panose="020B0604020202020204" pitchFamily="34" charset="0"/>
                <a:cs typeface="Arial" panose="020B0604020202020204" pitchFamily="34" charset="0"/>
              </a:rPr>
              <a:t> value? (200 words)</a:t>
            </a:r>
          </a:p>
        </p:txBody>
      </p:sp>
      <p:sp>
        <p:nvSpPr>
          <p:cNvPr id="2" name="TextBox 1">
            <a:extLst>
              <a:ext uri="{FF2B5EF4-FFF2-40B4-BE49-F238E27FC236}">
                <a16:creationId xmlns:a16="http://schemas.microsoft.com/office/drawing/2014/main" id="{C4E0D089-362F-42B9-9E35-FB34D619AD9D}"/>
              </a:ext>
            </a:extLst>
          </p:cNvPr>
          <p:cNvSpPr txBox="1"/>
          <p:nvPr/>
        </p:nvSpPr>
        <p:spPr>
          <a:xfrm>
            <a:off x="340961" y="5992095"/>
            <a:ext cx="7637430" cy="523220"/>
          </a:xfrm>
          <a:prstGeom prst="rect">
            <a:avLst/>
          </a:prstGeom>
          <a:noFill/>
        </p:spPr>
        <p:txBody>
          <a:bodyPr wrap="square" rtlCol="0">
            <a:spAutoFit/>
          </a:bodyPr>
          <a:lstStyle/>
          <a:p>
            <a:r>
              <a:rPr lang="en-US" sz="1400" dirty="0">
                <a:latin typeface="Grandview" panose="020B0502040204020203" pitchFamily="34" charset="0"/>
              </a:rPr>
              <a:t>Learn more about how we deliver 360° value  </a:t>
            </a:r>
          </a:p>
          <a:p>
            <a:r>
              <a:rPr lang="en-US" sz="1400" dirty="0">
                <a:latin typeface="Grandview" panose="020B0502040204020203" pitchFamily="34" charset="0"/>
              </a:rPr>
              <a:t>https://www.accenture.com/in-en</a:t>
            </a:r>
          </a:p>
        </p:txBody>
      </p:sp>
      <p:sp>
        <p:nvSpPr>
          <p:cNvPr id="5" name="TextBox 4">
            <a:extLst>
              <a:ext uri="{FF2B5EF4-FFF2-40B4-BE49-F238E27FC236}">
                <a16:creationId xmlns:a16="http://schemas.microsoft.com/office/drawing/2014/main" id="{AC52961F-6DC6-824E-829F-9C5CB8A94B17}"/>
              </a:ext>
            </a:extLst>
          </p:cNvPr>
          <p:cNvSpPr txBox="1"/>
          <p:nvPr/>
        </p:nvSpPr>
        <p:spPr>
          <a:xfrm>
            <a:off x="340961" y="1433676"/>
            <a:ext cx="10762468" cy="954107"/>
          </a:xfrm>
          <a:prstGeom prst="rect">
            <a:avLst/>
          </a:prstGeom>
          <a:noFill/>
        </p:spPr>
        <p:txBody>
          <a:bodyPr wrap="square">
            <a:spAutoFit/>
          </a:bodyPr>
          <a:lstStyle/>
          <a:p>
            <a:r>
              <a:rPr lang="en-US" sz="2800" dirty="0"/>
              <a:t>By our idea we can able to stop the theft  before it is getting over.  No more </a:t>
            </a:r>
            <a:r>
              <a:rPr lang="en-US" sz="2800" dirty="0" err="1"/>
              <a:t>jewellery</a:t>
            </a:r>
            <a:r>
              <a:rPr lang="en-US" sz="2800" dirty="0"/>
              <a:t> theft or money bank theft is </a:t>
            </a:r>
            <a:r>
              <a:rPr lang="en-US" sz="2800" dirty="0" err="1"/>
              <a:t>gonna</a:t>
            </a:r>
            <a:r>
              <a:rPr lang="en-US" sz="2800" dirty="0"/>
              <a:t> be happened .</a:t>
            </a:r>
          </a:p>
        </p:txBody>
      </p:sp>
    </p:spTree>
    <p:extLst>
      <p:ext uri="{BB962C8B-B14F-4D97-AF65-F5344CB8AC3E}">
        <p14:creationId xmlns:p14="http://schemas.microsoft.com/office/powerpoint/2010/main" val="384560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812875"/>
          </a:xfrm>
          <a:solidFill>
            <a:srgbClr val="A100FF"/>
          </a:solidFill>
        </p:spPr>
        <p:txBody>
          <a:bodyPr>
            <a:normAutofit/>
          </a:bodyPr>
          <a:lstStyle/>
          <a:p>
            <a:r>
              <a:rPr lang="en-GB" sz="2400" b="1" dirty="0">
                <a:solidFill>
                  <a:schemeClr val="bg1"/>
                </a:solidFill>
                <a:latin typeface="Arial" panose="020B0604020202020204" pitchFamily="34" charset="0"/>
                <a:cs typeface="Arial" panose="020B0604020202020204" pitchFamily="34" charset="0"/>
              </a:rPr>
              <a:t>How is your solution different/unique from other solutions in market </a:t>
            </a:r>
            <a:br>
              <a:rPr lang="en-GB" sz="2400" b="1" dirty="0">
                <a:solidFill>
                  <a:schemeClr val="bg1"/>
                </a:solidFill>
                <a:latin typeface="Arial" panose="020B0604020202020204" pitchFamily="34" charset="0"/>
                <a:cs typeface="Arial" panose="020B0604020202020204" pitchFamily="34" charset="0"/>
              </a:rPr>
            </a:br>
            <a:r>
              <a:rPr lang="en-IN" sz="2400" b="1" dirty="0">
                <a:solidFill>
                  <a:schemeClr val="bg1"/>
                </a:solidFill>
                <a:latin typeface="Arial" panose="020B0604020202020204" pitchFamily="34" charset="0"/>
                <a:cs typeface="Arial" panose="020B0604020202020204" pitchFamily="34" charset="0"/>
              </a:rPr>
              <a:t>(150 words)</a:t>
            </a:r>
          </a:p>
        </p:txBody>
      </p:sp>
      <p:sp>
        <p:nvSpPr>
          <p:cNvPr id="5" name="TextBox 4">
            <a:extLst>
              <a:ext uri="{FF2B5EF4-FFF2-40B4-BE49-F238E27FC236}">
                <a16:creationId xmlns:a16="http://schemas.microsoft.com/office/drawing/2014/main" id="{141E1AAE-BFE3-4640-943C-48E4DF598CC7}"/>
              </a:ext>
            </a:extLst>
          </p:cNvPr>
          <p:cNvSpPr txBox="1"/>
          <p:nvPr/>
        </p:nvSpPr>
        <p:spPr>
          <a:xfrm>
            <a:off x="239562" y="494888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474851"/>
            <a:ext cx="11282796" cy="90279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bg1"/>
                </a:solidFill>
                <a:latin typeface="Arial" panose="020B0604020202020204" pitchFamily="34" charset="0"/>
                <a:cs typeface="Arial" panose="020B0604020202020204" pitchFamily="34" charset="0"/>
              </a:rPr>
              <a:t>Do you have a working model/prototype: No</a:t>
            </a:r>
          </a:p>
          <a:p>
            <a:r>
              <a:rPr lang="en-IN" sz="2400" b="1" dirty="0">
                <a:solidFill>
                  <a:schemeClr val="bg1"/>
                </a:solidFill>
                <a:latin typeface="Arial" panose="020B0604020202020204" pitchFamily="34" charset="0"/>
                <a:cs typeface="Arial" panose="020B0604020202020204" pitchFamily="34" charset="0"/>
              </a:rPr>
              <a:t>If not, will you be able to show working prototype during finale. Yes</a:t>
            </a:r>
            <a:endParaRPr lang="en-IN" sz="3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784EC38-C8D2-663A-A6C5-AFE4C7F20948}"/>
              </a:ext>
            </a:extLst>
          </p:cNvPr>
          <p:cNvSpPr txBox="1"/>
          <p:nvPr/>
        </p:nvSpPr>
        <p:spPr>
          <a:xfrm>
            <a:off x="340960" y="1539778"/>
            <a:ext cx="10327039" cy="1815882"/>
          </a:xfrm>
          <a:prstGeom prst="rect">
            <a:avLst/>
          </a:prstGeom>
          <a:noFill/>
        </p:spPr>
        <p:txBody>
          <a:bodyPr wrap="square">
            <a:spAutoFit/>
          </a:bodyPr>
          <a:lstStyle/>
          <a:p>
            <a:r>
              <a:rPr lang="en-US" sz="2800" dirty="0"/>
              <a:t>Till now in temples and pilgrim places  </a:t>
            </a:r>
            <a:r>
              <a:rPr lang="en-US" sz="2800" dirty="0" err="1"/>
              <a:t>cctv</a:t>
            </a:r>
            <a:r>
              <a:rPr lang="en-US" sz="2800" dirty="0"/>
              <a:t> cameras are used by this we can see but  we cannot stop. We are the first team to make this idea to be happened. We are using Human detection Arduino sensor , speaker and  IOT algorithms for alert message</a:t>
            </a:r>
          </a:p>
        </p:txBody>
      </p:sp>
    </p:spTree>
    <p:extLst>
      <p:ext uri="{BB962C8B-B14F-4D97-AF65-F5344CB8AC3E}">
        <p14:creationId xmlns:p14="http://schemas.microsoft.com/office/powerpoint/2010/main" val="359256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Any testimonials received? : No</a:t>
            </a:r>
            <a:endParaRPr lang="en-IN" sz="32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48CB3F8-C6DF-4268-8ED3-5738EEA8A07B}"/>
              </a:ext>
            </a:extLst>
          </p:cNvPr>
          <p:cNvSpPr txBox="1"/>
          <p:nvPr/>
        </p:nvSpPr>
        <p:spPr>
          <a:xfrm>
            <a:off x="201660" y="6176761"/>
            <a:ext cx="8962437" cy="338554"/>
          </a:xfrm>
          <a:prstGeom prst="rect">
            <a:avLst/>
          </a:prstGeom>
          <a:noFill/>
        </p:spPr>
        <p:txBody>
          <a:bodyPr wrap="square">
            <a:spAutoFit/>
          </a:bodyPr>
          <a:lstStyle/>
          <a:p>
            <a:pPr marL="0" marR="0" lvl="1" algn="l" defTabSz="914400" rtl="0" eaLnBrk="0" fontAlgn="auto" latinLnBrk="0" hangingPunct="0">
              <a:lnSpc>
                <a:spcPct val="100000"/>
              </a:lnSpc>
              <a:spcBef>
                <a:spcPts val="0"/>
              </a:spcBef>
              <a:spcAft>
                <a:spcPts val="0"/>
              </a:spcAft>
              <a:buClr>
                <a:srgbClr val="000000"/>
              </a:buClr>
              <a:buSzPct val="100000"/>
              <a:tabLst/>
              <a:defRPr/>
            </a:pPr>
            <a:r>
              <a:rPr lang="en-GB" sz="1600" dirty="0">
                <a:solidFill>
                  <a:srgbClr val="000000"/>
                </a:solidFill>
                <a:latin typeface="Graphik" panose="020B0503030202060203" pitchFamily="34" charset="0"/>
              </a:rPr>
              <a:t>Share the links/photos of the testimonials you’ve received</a:t>
            </a:r>
          </a:p>
        </p:txBody>
      </p:sp>
    </p:spTree>
    <p:extLst>
      <p:ext uri="{BB962C8B-B14F-4D97-AF65-F5344CB8AC3E}">
        <p14:creationId xmlns:p14="http://schemas.microsoft.com/office/powerpoint/2010/main" val="2429963739"/>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46BFFC05-B2F6-4CED-BE65-F75B1EB7AD7B}">
  <ds:schemaRefs>
    <ds:schemaRef ds:uri="http://purl.org/dc/elements/1.1/"/>
    <ds:schemaRef ds:uri="http://schemas.microsoft.com/office/infopath/2007/PartnerControls"/>
    <ds:schemaRef ds:uri="f09dec34-126f-4759-b06d-a920de720ce4"/>
    <ds:schemaRef ds:uri="http://purl.org/dc/terms/"/>
    <ds:schemaRef ds:uri="http://purl.org/dc/dcmitype/"/>
    <ds:schemaRef ds:uri="http://schemas.microsoft.com/office/2006/documentManagement/types"/>
    <ds:schemaRef ds:uri="17c09f85-56e7-4417-b5d2-7fa4154de313"/>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1412</TotalTime>
  <Words>616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11</vt:i4>
      </vt:variant>
    </vt:vector>
  </HeadingPairs>
  <TitlesOfParts>
    <vt:vector size="32" baseType="lpstr">
      <vt:lpstr>Arial</vt:lpstr>
      <vt:lpstr>Calibri</vt:lpstr>
      <vt:lpstr>Calibri Light</vt:lpstr>
      <vt:lpstr>Grandview</vt:lpstr>
      <vt:lpstr>Graphik</vt:lpstr>
      <vt:lpstr>Graphik Black</vt:lpstr>
      <vt:lpstr>Graphik Bold</vt:lpstr>
      <vt:lpstr>Graphik Extralight</vt:lpstr>
      <vt:lpstr>Graphik Light</vt:lpstr>
      <vt:lpstr>Graphik Medium</vt:lpstr>
      <vt:lpstr>Graphik Regular</vt:lpstr>
      <vt:lpstr>Graphik Semibold</vt:lpstr>
      <vt:lpstr>GT Sectra Fine</vt:lpstr>
      <vt:lpstr>GT Sectra Fine Rg</vt:lpstr>
      <vt:lpstr>System Font</vt:lpstr>
      <vt:lpstr>Office Theme</vt:lpstr>
      <vt:lpstr>1_Office Theme</vt:lpstr>
      <vt:lpstr>Accenture 2022 use this template</vt:lpstr>
      <vt:lpstr>Content Layouts</vt:lpstr>
      <vt:lpstr>Titles</vt:lpstr>
      <vt:lpstr>1_Titles</vt:lpstr>
      <vt:lpstr>PowerPoint Presentation</vt:lpstr>
      <vt:lpstr>Instructions Reference slide– Remove before submission</vt:lpstr>
      <vt:lpstr>Team details</vt:lpstr>
      <vt:lpstr>PowerPoint Presentation</vt:lpstr>
      <vt:lpstr>Describe the problem statement (200 words)</vt:lpstr>
      <vt:lpstr>Proposed solution / your big Idea (200 words)</vt:lpstr>
      <vt:lpstr>How does your innovation create 360° value? (200 words)</vt:lpstr>
      <vt:lpstr>How is your solution different/unique from other solutions in market  (150 words)</vt:lpstr>
      <vt:lpstr>Any testimonials received? : No</vt:lpstr>
      <vt:lpstr>Elevator pitch video (1 minute)  Share the public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Student</cp:lastModifiedBy>
  <cp:revision>255</cp:revision>
  <dcterms:created xsi:type="dcterms:W3CDTF">2020-08-05T08:43:32Z</dcterms:created>
  <dcterms:modified xsi:type="dcterms:W3CDTF">2022-09-29T10:59:16Z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