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2" r:id="rId6"/>
    <p:sldId id="260" r:id="rId7"/>
    <p:sldId id="263" r:id="rId8"/>
    <p:sldId id="261" r:id="rId9"/>
    <p:sldId id="265" r:id="rId10"/>
    <p:sldId id="266" r:id="rId11"/>
    <p:sldId id="264"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5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84F15B-FB6D-427E-8BF5-D110FCFE42D6}" type="datetimeFigureOut">
              <a:rPr lang="en-US" smtClean="0"/>
              <a:t>12/10/2018</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2170174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4F15B-FB6D-427E-8BF5-D110FCFE42D6}"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209684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4F15B-FB6D-427E-8BF5-D110FCFE42D6}"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2766126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4F15B-FB6D-427E-8BF5-D110FCFE42D6}"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61299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84F15B-FB6D-427E-8BF5-D110FCFE42D6}"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4171688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84F15B-FB6D-427E-8BF5-D110FCFE42D6}"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3903289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84F15B-FB6D-427E-8BF5-D110FCFE42D6}" type="datetimeFigureOut">
              <a:rPr lang="en-US" smtClean="0"/>
              <a:t>12/10/2018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1265742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84F15B-FB6D-427E-8BF5-D110FCFE42D6}" type="datetimeFigureOut">
              <a:rPr lang="en-US" smtClean="0"/>
              <a:t>12/10/2018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3420009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84F15B-FB6D-427E-8BF5-D110FCFE42D6}" type="datetimeFigureOut">
              <a:rPr lang="en-US" smtClean="0"/>
              <a:t>12/10/2018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1190179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84F15B-FB6D-427E-8BF5-D110FCFE42D6}"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1257788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C84F15B-FB6D-427E-8BF5-D110FCFE42D6}" type="datetimeFigureOut">
              <a:rPr lang="en-US" smtClean="0"/>
              <a:t>12/10/2018</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FB0E1EFB-093F-451D-9ED0-37DA500B25BA}" type="slidenum">
              <a:rPr lang="en-US" smtClean="0"/>
              <a:t>‹#›</a:t>
            </a:fld>
            <a:endParaRPr lang="en-US"/>
          </a:p>
        </p:txBody>
      </p:sp>
    </p:spTree>
    <p:extLst>
      <p:ext uri="{BB962C8B-B14F-4D97-AF65-F5344CB8AC3E}">
        <p14:creationId xmlns:p14="http://schemas.microsoft.com/office/powerpoint/2010/main" val="258481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C84F15B-FB6D-427E-8BF5-D110FCFE42D6}" type="datetimeFigureOut">
              <a:rPr lang="en-US" smtClean="0"/>
              <a:t>12/10/2018</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B0E1EFB-093F-451D-9ED0-37DA500B25BA}"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032062"/>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beginnersbook.com/2013/05/constructor-overload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Programming_language" TargetMode="External"/><Relationship Id="rId13" Type="http://schemas.openxmlformats.org/officeDocument/2006/relationships/hyperlink" Target="https://en.wikipedia.org/wiki/C_Sharp_(programming_language)" TargetMode="External"/><Relationship Id="rId18" Type="http://schemas.openxmlformats.org/officeDocument/2006/relationships/hyperlink" Target="https://en.wikipedia.org/wiki/Fortran" TargetMode="External"/><Relationship Id="rId26" Type="http://schemas.openxmlformats.org/officeDocument/2006/relationships/hyperlink" Target="https://en.wikipedia.org/wiki/Software_AG" TargetMode="External"/><Relationship Id="rId3" Type="http://schemas.openxmlformats.org/officeDocument/2006/relationships/hyperlink" Target="https://en.wikipedia.org/wiki/Computer_programming" TargetMode="External"/><Relationship Id="rId21" Type="http://schemas.openxmlformats.org/officeDocument/2006/relationships/hyperlink" Target="https://en.wikipedia.org/wiki/JavaScript" TargetMode="External"/><Relationship Id="rId34" Type="http://schemas.openxmlformats.org/officeDocument/2006/relationships/hyperlink" Target="https://en.wikipedia.org/wiki/Rust_(programming_language)" TargetMode="External"/><Relationship Id="rId7" Type="http://schemas.openxmlformats.org/officeDocument/2006/relationships/hyperlink" Target="https://en.wikipedia.org/wiki/Java_(programming_language)" TargetMode="External"/><Relationship Id="rId12" Type="http://schemas.openxmlformats.org/officeDocument/2006/relationships/hyperlink" Target="https://en.wikipedia.org/wiki/C++" TargetMode="External"/><Relationship Id="rId17" Type="http://schemas.openxmlformats.org/officeDocument/2006/relationships/hyperlink" Target="https://en.wikipedia.org/wiki/Erlang_(programming_language)" TargetMode="External"/><Relationship Id="rId25" Type="http://schemas.openxmlformats.org/officeDocument/2006/relationships/hyperlink" Target="https://en.wikipedia.org/wiki/Lua_(programming_language)" TargetMode="External"/><Relationship Id="rId33" Type="http://schemas.openxmlformats.org/officeDocument/2006/relationships/hyperlink" Target="https://en.wikipedia.org/wiki/Ruby_on_Rails" TargetMode="External"/><Relationship Id="rId2" Type="http://schemas.openxmlformats.org/officeDocument/2006/relationships/hyperlink" Target="https://en.wikipedia.org/wiki/Integrated_development_environment" TargetMode="External"/><Relationship Id="rId16" Type="http://schemas.openxmlformats.org/officeDocument/2006/relationships/hyperlink" Target="https://en.wikipedia.org/wiki/D_(programming_language)" TargetMode="External"/><Relationship Id="rId20" Type="http://schemas.openxmlformats.org/officeDocument/2006/relationships/hyperlink" Target="https://en.wikipedia.org/wiki/Haskell_(programming_language)" TargetMode="External"/><Relationship Id="rId29" Type="http://schemas.openxmlformats.org/officeDocument/2006/relationships/hyperlink" Target="https://en.wikipedia.org/wiki/Prolog" TargetMode="External"/><Relationship Id="rId1" Type="http://schemas.openxmlformats.org/officeDocument/2006/relationships/slideLayout" Target="../slideLayouts/slideLayout2.xml"/><Relationship Id="rId6" Type="http://schemas.openxmlformats.org/officeDocument/2006/relationships/hyperlink" Target="https://en.wikipedia.org/wiki/Plug-in_(computing)" TargetMode="External"/><Relationship Id="rId11" Type="http://schemas.openxmlformats.org/officeDocument/2006/relationships/hyperlink" Target="https://en.wikipedia.org/wiki/C_(programming_language)" TargetMode="External"/><Relationship Id="rId24" Type="http://schemas.openxmlformats.org/officeDocument/2006/relationships/hyperlink" Target="https://en.wikipedia.org/wiki/Lasso_(programming_language)" TargetMode="External"/><Relationship Id="rId32" Type="http://schemas.openxmlformats.org/officeDocument/2006/relationships/hyperlink" Target="https://en.wikipedia.org/wiki/Ruby_(programming_language)" TargetMode="External"/><Relationship Id="rId5" Type="http://schemas.openxmlformats.org/officeDocument/2006/relationships/hyperlink" Target="https://en.wikipedia.org/wiki/Workspace" TargetMode="External"/><Relationship Id="rId15" Type="http://schemas.openxmlformats.org/officeDocument/2006/relationships/hyperlink" Target="https://en.wikipedia.org/wiki/COBOL" TargetMode="External"/><Relationship Id="rId23" Type="http://schemas.openxmlformats.org/officeDocument/2006/relationships/hyperlink" Target="https://en.wikipedia.org/wiki/Eclipse_(software)#cite_note-7" TargetMode="External"/><Relationship Id="rId28" Type="http://schemas.openxmlformats.org/officeDocument/2006/relationships/hyperlink" Target="https://en.wikipedia.org/wiki/PHP" TargetMode="External"/><Relationship Id="rId36" Type="http://schemas.openxmlformats.org/officeDocument/2006/relationships/hyperlink" Target="https://en.wikipedia.org/wiki/Scheme_(programming_language)" TargetMode="External"/><Relationship Id="rId10" Type="http://schemas.openxmlformats.org/officeDocument/2006/relationships/hyperlink" Target="https://en.wikipedia.org/wiki/ABAP" TargetMode="External"/><Relationship Id="rId19" Type="http://schemas.openxmlformats.org/officeDocument/2006/relationships/hyperlink" Target="https://en.wikipedia.org/wiki/Groovy_(programming_language)" TargetMode="External"/><Relationship Id="rId31" Type="http://schemas.openxmlformats.org/officeDocument/2006/relationships/hyperlink" Target="https://en.wikipedia.org/wiki/R_(programming_language)" TargetMode="External"/><Relationship Id="rId4" Type="http://schemas.openxmlformats.org/officeDocument/2006/relationships/hyperlink" Target="https://en.wikipedia.org/wiki/Eclipse_(software)#cite_note-6" TargetMode="External"/><Relationship Id="rId9" Type="http://schemas.openxmlformats.org/officeDocument/2006/relationships/hyperlink" Target="https://en.wikipedia.org/wiki/Ada_(programming_language)" TargetMode="External"/><Relationship Id="rId14" Type="http://schemas.openxmlformats.org/officeDocument/2006/relationships/hyperlink" Target="https://en.wikipedia.org/wiki/Clojure" TargetMode="External"/><Relationship Id="rId22" Type="http://schemas.openxmlformats.org/officeDocument/2006/relationships/hyperlink" Target="https://en.wikipedia.org/wiki/Julia_(programming_language)" TargetMode="External"/><Relationship Id="rId27" Type="http://schemas.openxmlformats.org/officeDocument/2006/relationships/hyperlink" Target="https://en.wikipedia.org/wiki/Perl" TargetMode="External"/><Relationship Id="rId30" Type="http://schemas.openxmlformats.org/officeDocument/2006/relationships/hyperlink" Target="https://en.wikipedia.org/wiki/Python_(programming_language)" TargetMode="External"/><Relationship Id="rId35" Type="http://schemas.openxmlformats.org/officeDocument/2006/relationships/hyperlink" Target="https://en.wikipedia.org/wiki/Scala_(programming_languag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JAVA</a:t>
            </a:r>
            <a:r>
              <a:rPr lang="en-US" dirty="0"/>
              <a:t> </a:t>
            </a:r>
            <a:r>
              <a:rPr lang="en-US" b="1" dirty="0"/>
              <a:t>BASICS</a:t>
            </a:r>
          </a:p>
        </p:txBody>
      </p:sp>
      <p:sp>
        <p:nvSpPr>
          <p:cNvPr id="3" name="Subtitle 2"/>
          <p:cNvSpPr>
            <a:spLocks noGrp="1"/>
          </p:cNvSpPr>
          <p:nvPr>
            <p:ph type="subTitle" idx="1"/>
          </p:nvPr>
        </p:nvSpPr>
        <p:spPr/>
        <p:txBody>
          <a:bodyPr/>
          <a:lstStyle/>
          <a:p>
            <a:r>
              <a:rPr lang="en-US" dirty="0"/>
              <a:t>Selenium training</a:t>
            </a:r>
          </a:p>
        </p:txBody>
      </p:sp>
      <p:sp>
        <p:nvSpPr>
          <p:cNvPr id="5" name="TextBox 4"/>
          <p:cNvSpPr txBox="1"/>
          <p:nvPr/>
        </p:nvSpPr>
        <p:spPr>
          <a:xfrm>
            <a:off x="8765177" y="5381897"/>
            <a:ext cx="3426823" cy="646331"/>
          </a:xfrm>
          <a:prstGeom prst="rect">
            <a:avLst/>
          </a:prstGeom>
          <a:noFill/>
        </p:spPr>
        <p:txBody>
          <a:bodyPr wrap="square" rtlCol="0">
            <a:spAutoFit/>
          </a:bodyPr>
          <a:lstStyle/>
          <a:p>
            <a:r>
              <a:rPr lang="en-US" dirty="0"/>
              <a:t>Author : Azhar Wahab</a:t>
            </a:r>
          </a:p>
          <a:p>
            <a:r>
              <a:rPr lang="en-US" dirty="0"/>
              <a:t>UID       : U61976</a:t>
            </a:r>
          </a:p>
        </p:txBody>
      </p:sp>
    </p:spTree>
    <p:extLst>
      <p:ext uri="{BB962C8B-B14F-4D97-AF65-F5344CB8AC3E}">
        <p14:creationId xmlns:p14="http://schemas.microsoft.com/office/powerpoint/2010/main" val="779742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 Instance and class variables</a:t>
            </a:r>
          </a:p>
        </p:txBody>
      </p:sp>
      <p:sp>
        <p:nvSpPr>
          <p:cNvPr id="3" name="Content Placeholder 2"/>
          <p:cNvSpPr>
            <a:spLocks noGrp="1"/>
          </p:cNvSpPr>
          <p:nvPr>
            <p:ph idx="1"/>
          </p:nvPr>
        </p:nvSpPr>
        <p:spPr>
          <a:xfrm>
            <a:off x="1451579" y="2015732"/>
            <a:ext cx="9291215" cy="4418935"/>
          </a:xfrm>
        </p:spPr>
        <p:txBody>
          <a:bodyPr>
            <a:normAutofit/>
          </a:bodyPr>
          <a:lstStyle/>
          <a:p>
            <a:r>
              <a:rPr lang="en-US" b="1" u="sng" dirty="0"/>
              <a:t>Local variables</a:t>
            </a:r>
            <a:r>
              <a:rPr lang="en-US" dirty="0"/>
              <a:t> − Variables defined inside methods, constructors or blocks are called local variables. The variable will be declared and initialized within the method and the variable will be destroyed when the method has completed.</a:t>
            </a:r>
          </a:p>
          <a:p>
            <a:r>
              <a:rPr lang="en-US" b="1" u="sng" dirty="0"/>
              <a:t>Instance variables</a:t>
            </a:r>
            <a:r>
              <a:rPr lang="en-US" dirty="0"/>
              <a:t> − Instance variables are variables within a class but outside any method. These variables are initialized when the class is instantiated. Instance variables can be accessed from inside any method, constructor or blocks of that particular class.</a:t>
            </a:r>
          </a:p>
          <a:p>
            <a:endParaRPr lang="en-US" dirty="0"/>
          </a:p>
          <a:p>
            <a:endParaRPr lang="en-US" dirty="0"/>
          </a:p>
          <a:p>
            <a:endParaRPr lang="en-US" dirty="0"/>
          </a:p>
          <a:p>
            <a:pPr marL="0" indent="0">
              <a:buNone/>
            </a:pPr>
            <a:endParaRPr lang="en-US" dirty="0"/>
          </a:p>
        </p:txBody>
      </p:sp>
      <p:sp>
        <p:nvSpPr>
          <p:cNvPr id="10" name="Rectangle 9"/>
          <p:cNvSpPr/>
          <p:nvPr/>
        </p:nvSpPr>
        <p:spPr>
          <a:xfrm>
            <a:off x="2088444" y="5317067"/>
            <a:ext cx="8444089" cy="1061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public class Product {</a:t>
            </a:r>
          </a:p>
          <a:p>
            <a:r>
              <a:rPr lang="en-US"/>
              <a:t>    public int barcode;</a:t>
            </a:r>
          </a:p>
          <a:p>
            <a:r>
              <a:rPr lang="en-US"/>
              <a:t>}</a:t>
            </a:r>
            <a:endParaRPr lang="en-US" dirty="0"/>
          </a:p>
        </p:txBody>
      </p:sp>
    </p:spTree>
    <p:extLst>
      <p:ext uri="{BB962C8B-B14F-4D97-AF65-F5344CB8AC3E}">
        <p14:creationId xmlns:p14="http://schemas.microsoft.com/office/powerpoint/2010/main" val="1834843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 Instance and class variables</a:t>
            </a:r>
          </a:p>
        </p:txBody>
      </p:sp>
      <p:sp>
        <p:nvSpPr>
          <p:cNvPr id="3" name="Content Placeholder 2"/>
          <p:cNvSpPr>
            <a:spLocks noGrp="1"/>
          </p:cNvSpPr>
          <p:nvPr>
            <p:ph idx="1"/>
          </p:nvPr>
        </p:nvSpPr>
        <p:spPr/>
        <p:txBody>
          <a:bodyPr/>
          <a:lstStyle/>
          <a:p>
            <a:r>
              <a:rPr lang="en-US" b="1" u="sng" dirty="0"/>
              <a:t>Class variables</a:t>
            </a:r>
            <a:r>
              <a:rPr lang="en-US" dirty="0"/>
              <a:t> − Class variables are variables declared within a class, outside any method, with the static keyword.</a:t>
            </a:r>
          </a:p>
          <a:p>
            <a:endParaRPr lang="en-US" dirty="0"/>
          </a:p>
          <a:p>
            <a:endParaRPr lang="en-US" dirty="0"/>
          </a:p>
        </p:txBody>
      </p:sp>
      <p:sp>
        <p:nvSpPr>
          <p:cNvPr id="4" name="Rectangle 3"/>
          <p:cNvSpPr/>
          <p:nvPr/>
        </p:nvSpPr>
        <p:spPr>
          <a:xfrm>
            <a:off x="1919111" y="3296356"/>
            <a:ext cx="8466667" cy="1433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public class Product {</a:t>
            </a:r>
          </a:p>
          <a:p>
            <a:r>
              <a:rPr lang="en-US" dirty="0"/>
              <a:t>    public static </a:t>
            </a:r>
            <a:r>
              <a:rPr lang="en-US" dirty="0" err="1"/>
              <a:t>int</a:t>
            </a:r>
            <a:r>
              <a:rPr lang="en-US" dirty="0"/>
              <a:t> barcode;</a:t>
            </a:r>
          </a:p>
          <a:p>
            <a:r>
              <a:rPr lang="en-US" dirty="0"/>
              <a:t>}</a:t>
            </a:r>
          </a:p>
        </p:txBody>
      </p:sp>
    </p:spTree>
    <p:extLst>
      <p:ext uri="{BB962C8B-B14F-4D97-AF65-F5344CB8AC3E}">
        <p14:creationId xmlns:p14="http://schemas.microsoft.com/office/powerpoint/2010/main" val="1091058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br>
              <a:rPr lang="en-US" dirty="0"/>
            </a:br>
            <a:endParaRPr lang="en-US" dirty="0"/>
          </a:p>
        </p:txBody>
      </p:sp>
      <p:sp>
        <p:nvSpPr>
          <p:cNvPr id="3" name="Content Placeholder 2"/>
          <p:cNvSpPr>
            <a:spLocks noGrp="1"/>
          </p:cNvSpPr>
          <p:nvPr>
            <p:ph idx="1"/>
          </p:nvPr>
        </p:nvSpPr>
        <p:spPr>
          <a:xfrm>
            <a:off x="1451579" y="1422400"/>
            <a:ext cx="9291215" cy="4786489"/>
          </a:xfrm>
        </p:spPr>
        <p:txBody>
          <a:bodyPr/>
          <a:lstStyle/>
          <a:p>
            <a:pPr marL="0" indent="0">
              <a:buNone/>
            </a:pPr>
            <a:r>
              <a:rPr lang="en-US" dirty="0"/>
              <a:t>Constructors are used to initialize class and instance variables. </a:t>
            </a:r>
          </a:p>
        </p:txBody>
      </p:sp>
      <p:sp>
        <p:nvSpPr>
          <p:cNvPr id="4" name="Rectangle 3"/>
          <p:cNvSpPr/>
          <p:nvPr/>
        </p:nvSpPr>
        <p:spPr>
          <a:xfrm>
            <a:off x="2336800" y="2359379"/>
            <a:ext cx="7800622" cy="1862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 A simple constructor.</a:t>
            </a:r>
          </a:p>
          <a:p>
            <a:r>
              <a:rPr lang="en-US" sz="1400" dirty="0"/>
              <a:t>class </a:t>
            </a:r>
            <a:r>
              <a:rPr lang="en-US" sz="1400" dirty="0" err="1"/>
              <a:t>MyClass</a:t>
            </a:r>
            <a:r>
              <a:rPr lang="en-US" sz="1400" dirty="0"/>
              <a:t> {</a:t>
            </a:r>
          </a:p>
          <a:p>
            <a:r>
              <a:rPr lang="en-US" sz="1400" dirty="0"/>
              <a:t>   </a:t>
            </a:r>
            <a:r>
              <a:rPr lang="en-US" sz="1400" dirty="0" err="1"/>
              <a:t>int</a:t>
            </a:r>
            <a:r>
              <a:rPr lang="en-US" sz="1400" dirty="0"/>
              <a:t> x;</a:t>
            </a:r>
          </a:p>
          <a:p>
            <a:r>
              <a:rPr lang="en-US" sz="1400" dirty="0"/>
              <a:t>   </a:t>
            </a:r>
          </a:p>
          <a:p>
            <a:r>
              <a:rPr lang="en-US" sz="1400" dirty="0"/>
              <a:t>   // Following is the constructor</a:t>
            </a:r>
          </a:p>
          <a:p>
            <a:r>
              <a:rPr lang="en-US" sz="1400" dirty="0"/>
              <a:t>   </a:t>
            </a:r>
            <a:r>
              <a:rPr lang="en-US" sz="1400" dirty="0" err="1"/>
              <a:t>MyClass</a:t>
            </a:r>
            <a:r>
              <a:rPr lang="en-US" sz="1400" dirty="0"/>
              <a:t>(</a:t>
            </a:r>
            <a:r>
              <a:rPr lang="en-US" sz="1400" dirty="0" err="1"/>
              <a:t>int</a:t>
            </a:r>
            <a:r>
              <a:rPr lang="en-US" sz="1400" dirty="0"/>
              <a:t> </a:t>
            </a:r>
            <a:r>
              <a:rPr lang="en-US" sz="1400" dirty="0" err="1"/>
              <a:t>i</a:t>
            </a:r>
            <a:r>
              <a:rPr lang="en-US" sz="1400" dirty="0"/>
              <a:t> ) {</a:t>
            </a:r>
          </a:p>
          <a:p>
            <a:r>
              <a:rPr lang="en-US" sz="1400" dirty="0"/>
              <a:t>      x = </a:t>
            </a:r>
            <a:r>
              <a:rPr lang="en-US" sz="1400" dirty="0" err="1"/>
              <a:t>i</a:t>
            </a:r>
            <a:r>
              <a:rPr lang="en-US" sz="1400" dirty="0"/>
              <a:t>;</a:t>
            </a:r>
          </a:p>
          <a:p>
            <a:r>
              <a:rPr lang="en-US" sz="1400" dirty="0"/>
              <a:t>   }</a:t>
            </a:r>
          </a:p>
          <a:p>
            <a:r>
              <a:rPr lang="en-US" sz="1400" dirty="0"/>
              <a:t>}</a:t>
            </a:r>
          </a:p>
        </p:txBody>
      </p:sp>
      <p:sp>
        <p:nvSpPr>
          <p:cNvPr id="5" name="Rectangle 4"/>
          <p:cNvSpPr/>
          <p:nvPr/>
        </p:nvSpPr>
        <p:spPr>
          <a:xfrm>
            <a:off x="2336800" y="4628444"/>
            <a:ext cx="7890933" cy="1490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public class </a:t>
            </a:r>
            <a:r>
              <a:rPr lang="en-US" sz="1400" dirty="0" err="1"/>
              <a:t>ConsDemo</a:t>
            </a:r>
            <a:r>
              <a:rPr lang="en-US" sz="1400" dirty="0"/>
              <a:t> {</a:t>
            </a:r>
          </a:p>
          <a:p>
            <a:r>
              <a:rPr lang="en-US" sz="1400" dirty="0"/>
              <a:t>   public static void main(String </a:t>
            </a:r>
            <a:r>
              <a:rPr lang="en-US" sz="1400" dirty="0" err="1"/>
              <a:t>args</a:t>
            </a:r>
            <a:r>
              <a:rPr lang="en-US" sz="1400" dirty="0"/>
              <a:t>[]) {</a:t>
            </a:r>
          </a:p>
          <a:p>
            <a:r>
              <a:rPr lang="en-US" sz="1400" dirty="0"/>
              <a:t>      </a:t>
            </a:r>
            <a:r>
              <a:rPr lang="en-US" sz="1400" dirty="0" err="1"/>
              <a:t>MyClass</a:t>
            </a:r>
            <a:r>
              <a:rPr lang="en-US" sz="1400" dirty="0"/>
              <a:t> t1 = new </a:t>
            </a:r>
            <a:r>
              <a:rPr lang="en-US" sz="1400" dirty="0" err="1"/>
              <a:t>MyClass</a:t>
            </a:r>
            <a:r>
              <a:rPr lang="en-US" sz="1400" dirty="0"/>
              <a:t>( 10 );</a:t>
            </a:r>
          </a:p>
          <a:p>
            <a:r>
              <a:rPr lang="en-US" sz="1400" dirty="0"/>
              <a:t>      </a:t>
            </a:r>
            <a:r>
              <a:rPr lang="en-US" sz="1400" dirty="0" err="1"/>
              <a:t>MyClass</a:t>
            </a:r>
            <a:r>
              <a:rPr lang="en-US" sz="1400" dirty="0"/>
              <a:t> t2 = new </a:t>
            </a:r>
            <a:r>
              <a:rPr lang="en-US" sz="1400" dirty="0" err="1"/>
              <a:t>MyClass</a:t>
            </a:r>
            <a:r>
              <a:rPr lang="en-US" sz="1400" dirty="0"/>
              <a:t>( 20 );</a:t>
            </a:r>
          </a:p>
          <a:p>
            <a:r>
              <a:rPr lang="en-US" sz="1400" dirty="0"/>
              <a:t>      </a:t>
            </a:r>
            <a:r>
              <a:rPr lang="en-US" sz="1400" dirty="0" err="1"/>
              <a:t>System.out.println</a:t>
            </a:r>
            <a:r>
              <a:rPr lang="en-US" sz="1400" dirty="0"/>
              <a:t>(t1.x + " " + t2.x);</a:t>
            </a:r>
          </a:p>
          <a:p>
            <a:r>
              <a:rPr lang="en-US" sz="1400" dirty="0"/>
              <a:t>   }</a:t>
            </a:r>
          </a:p>
          <a:p>
            <a:r>
              <a:rPr lang="en-US" sz="1400" dirty="0"/>
              <a:t>}</a:t>
            </a:r>
          </a:p>
        </p:txBody>
      </p:sp>
    </p:spTree>
    <p:extLst>
      <p:ext uri="{BB962C8B-B14F-4D97-AF65-F5344CB8AC3E}">
        <p14:creationId xmlns:p14="http://schemas.microsoft.com/office/powerpoint/2010/main" val="4205051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Modifiers</a:t>
            </a:r>
            <a:br>
              <a:rPr lang="en-US" dirty="0"/>
            </a:br>
            <a:endParaRPr lang="en-US" dirty="0"/>
          </a:p>
        </p:txBody>
      </p:sp>
      <p:sp>
        <p:nvSpPr>
          <p:cNvPr id="3" name="Content Placeholder 2"/>
          <p:cNvSpPr>
            <a:spLocks noGrp="1"/>
          </p:cNvSpPr>
          <p:nvPr>
            <p:ph idx="1"/>
          </p:nvPr>
        </p:nvSpPr>
        <p:spPr>
          <a:xfrm>
            <a:off x="1451579" y="2015732"/>
            <a:ext cx="9291215" cy="4667290"/>
          </a:xfrm>
        </p:spPr>
        <p:txBody>
          <a:bodyPr/>
          <a:lstStyle/>
          <a:p>
            <a:pPr marL="0" indent="0">
              <a:buNone/>
            </a:pPr>
            <a:r>
              <a:rPr lang="en-US" sz="1800" dirty="0"/>
              <a:t>Java provides a number of access modifiers to set access levels for classes, variables, methods and constructors. The four access levels are −</a:t>
            </a:r>
          </a:p>
          <a:p>
            <a:r>
              <a:rPr lang="en-US" dirty="0"/>
              <a:t>Visible to the package, the default. No modifiers are needed.</a:t>
            </a:r>
          </a:p>
          <a:p>
            <a:r>
              <a:rPr lang="en-US" dirty="0"/>
              <a:t>Visible to the class only (private).</a:t>
            </a:r>
          </a:p>
          <a:p>
            <a:r>
              <a:rPr lang="en-US" dirty="0"/>
              <a:t>Visible to the world (public).</a:t>
            </a:r>
          </a:p>
          <a:p>
            <a:r>
              <a:rPr lang="en-US" dirty="0"/>
              <a:t>Visible to the package and all subclasses (protected).</a:t>
            </a:r>
          </a:p>
          <a:p>
            <a:endParaRPr lang="en-US" dirty="0"/>
          </a:p>
        </p:txBody>
      </p:sp>
      <p:sp>
        <p:nvSpPr>
          <p:cNvPr id="4" name="Rectangle 3"/>
          <p:cNvSpPr/>
          <p:nvPr/>
        </p:nvSpPr>
        <p:spPr>
          <a:xfrm>
            <a:off x="1451579" y="4854222"/>
            <a:ext cx="8703733" cy="1704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private </a:t>
            </a:r>
            <a:r>
              <a:rPr lang="en-US" dirty="0" err="1"/>
              <a:t>boolean</a:t>
            </a:r>
            <a:r>
              <a:rPr lang="en-US" dirty="0"/>
              <a:t> </a:t>
            </a:r>
            <a:r>
              <a:rPr lang="en-US" dirty="0" err="1"/>
              <a:t>myFlag</a:t>
            </a:r>
            <a:r>
              <a:rPr lang="en-US" dirty="0"/>
              <a:t>;</a:t>
            </a:r>
          </a:p>
          <a:p>
            <a:r>
              <a:rPr lang="en-US" dirty="0"/>
              <a:t>static final double weeks = 9.5;</a:t>
            </a:r>
          </a:p>
          <a:p>
            <a:r>
              <a:rPr lang="en-US" dirty="0"/>
              <a:t>protected static final </a:t>
            </a:r>
            <a:r>
              <a:rPr lang="en-US" dirty="0" err="1"/>
              <a:t>int</a:t>
            </a:r>
            <a:r>
              <a:rPr lang="en-US" dirty="0"/>
              <a:t> BOXWIDTH = 42;</a:t>
            </a:r>
          </a:p>
        </p:txBody>
      </p:sp>
    </p:spTree>
    <p:extLst>
      <p:ext uri="{BB962C8B-B14F-4D97-AF65-F5344CB8AC3E}">
        <p14:creationId xmlns:p14="http://schemas.microsoft.com/office/powerpoint/2010/main" val="367610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br>
              <a:rPr lang="en-US" dirty="0"/>
            </a:br>
            <a:endParaRPr lang="en-US" dirty="0"/>
          </a:p>
        </p:txBody>
      </p:sp>
      <p:sp>
        <p:nvSpPr>
          <p:cNvPr id="3" name="Content Placeholder 2"/>
          <p:cNvSpPr>
            <a:spLocks noGrp="1"/>
          </p:cNvSpPr>
          <p:nvPr>
            <p:ph idx="1"/>
          </p:nvPr>
        </p:nvSpPr>
        <p:spPr>
          <a:xfrm>
            <a:off x="1451579" y="2015732"/>
            <a:ext cx="9291215" cy="4757601"/>
          </a:xfrm>
        </p:spPr>
        <p:txBody>
          <a:bodyPr/>
          <a:lstStyle/>
          <a:p>
            <a:r>
              <a:rPr lang="en-US" dirty="0"/>
              <a:t>Inheritance can be defined as the process where one class acquires the properties (methods and fields) of another. With the use of inheritance the information is made manageable in a hierarchical order.</a:t>
            </a:r>
          </a:p>
          <a:p>
            <a:r>
              <a:rPr lang="en-US" dirty="0"/>
              <a:t>The class which inherits the properties of other is known as subclass (derived class, child class) and the class whose properties are inherited is known as superclass (base class, parent class).</a:t>
            </a:r>
          </a:p>
          <a:p>
            <a:endParaRPr lang="en-US" dirty="0"/>
          </a:p>
        </p:txBody>
      </p:sp>
      <p:sp>
        <p:nvSpPr>
          <p:cNvPr id="4" name="Rectangle 3"/>
          <p:cNvSpPr/>
          <p:nvPr/>
        </p:nvSpPr>
        <p:spPr>
          <a:xfrm>
            <a:off x="1614311" y="4910667"/>
            <a:ext cx="9302045" cy="1862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class Super {</a:t>
            </a:r>
          </a:p>
          <a:p>
            <a:r>
              <a:rPr lang="en-US" dirty="0"/>
              <a:t>  </a:t>
            </a:r>
          </a:p>
          <a:p>
            <a:r>
              <a:rPr lang="en-US" dirty="0"/>
              <a:t>}</a:t>
            </a:r>
          </a:p>
          <a:p>
            <a:r>
              <a:rPr lang="en-US" dirty="0"/>
              <a:t>class Sub extends Super {</a:t>
            </a:r>
          </a:p>
          <a:p>
            <a:r>
              <a:rPr lang="en-US" dirty="0"/>
              <a:t>}</a:t>
            </a:r>
          </a:p>
        </p:txBody>
      </p:sp>
    </p:spTree>
    <p:extLst>
      <p:ext uri="{BB962C8B-B14F-4D97-AF65-F5344CB8AC3E}">
        <p14:creationId xmlns:p14="http://schemas.microsoft.com/office/powerpoint/2010/main" val="546993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9979" y="138474"/>
            <a:ext cx="9291215" cy="1049235"/>
          </a:xfrm>
        </p:spPr>
        <p:txBody>
          <a:bodyPr/>
          <a:lstStyle/>
          <a:p>
            <a:r>
              <a:rPr lang="en-US" dirty="0"/>
              <a:t>Inheritance</a:t>
            </a:r>
          </a:p>
        </p:txBody>
      </p:sp>
      <p:sp>
        <p:nvSpPr>
          <p:cNvPr id="3" name="Content Placeholder 2"/>
          <p:cNvSpPr>
            <a:spLocks noGrp="1"/>
          </p:cNvSpPr>
          <p:nvPr>
            <p:ph idx="1"/>
          </p:nvPr>
        </p:nvSpPr>
        <p:spPr>
          <a:xfrm>
            <a:off x="1451579" y="1715912"/>
            <a:ext cx="9291215" cy="4955822"/>
          </a:xfrm>
        </p:spPr>
        <p:txBody>
          <a:bodyPr/>
          <a:lstStyle/>
          <a:p>
            <a:pPr marL="0" indent="0">
              <a:buNone/>
            </a:pPr>
            <a:r>
              <a:rPr lang="en-US" dirty="0"/>
              <a:t> </a:t>
            </a:r>
          </a:p>
        </p:txBody>
      </p:sp>
      <p:sp>
        <p:nvSpPr>
          <p:cNvPr id="5" name="Rectangle 4"/>
          <p:cNvSpPr/>
          <p:nvPr/>
        </p:nvSpPr>
        <p:spPr>
          <a:xfrm>
            <a:off x="1451579" y="1187709"/>
            <a:ext cx="9397043" cy="5563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class Calculation {</a:t>
            </a:r>
          </a:p>
          <a:p>
            <a:r>
              <a:rPr lang="en-US" sz="1200" dirty="0"/>
              <a:t>   </a:t>
            </a:r>
            <a:r>
              <a:rPr lang="en-US" sz="1200" dirty="0" err="1"/>
              <a:t>int</a:t>
            </a:r>
            <a:r>
              <a:rPr lang="en-US" sz="1200" dirty="0"/>
              <a:t> z;</a:t>
            </a:r>
          </a:p>
          <a:p>
            <a:r>
              <a:rPr lang="en-US" sz="1200" dirty="0"/>
              <a:t>	</a:t>
            </a:r>
          </a:p>
          <a:p>
            <a:r>
              <a:rPr lang="en-US" sz="1200" dirty="0"/>
              <a:t>   public void addition(</a:t>
            </a:r>
            <a:r>
              <a:rPr lang="en-US" sz="1200" dirty="0" err="1"/>
              <a:t>int</a:t>
            </a:r>
            <a:r>
              <a:rPr lang="en-US" sz="1200" dirty="0"/>
              <a:t> x, </a:t>
            </a:r>
            <a:r>
              <a:rPr lang="en-US" sz="1200" dirty="0" err="1"/>
              <a:t>int</a:t>
            </a:r>
            <a:r>
              <a:rPr lang="en-US" sz="1200" dirty="0"/>
              <a:t> y) {</a:t>
            </a:r>
          </a:p>
          <a:p>
            <a:r>
              <a:rPr lang="en-US" sz="1200" dirty="0"/>
              <a:t>      z = x + y;</a:t>
            </a:r>
          </a:p>
          <a:p>
            <a:r>
              <a:rPr lang="en-US" sz="1200" dirty="0"/>
              <a:t>      </a:t>
            </a:r>
            <a:r>
              <a:rPr lang="en-US" sz="1200" dirty="0" err="1"/>
              <a:t>System.out.println</a:t>
            </a:r>
            <a:r>
              <a:rPr lang="en-US" sz="1200" dirty="0"/>
              <a:t>("The sum of the given numbers:"+z);</a:t>
            </a:r>
          </a:p>
          <a:p>
            <a:r>
              <a:rPr lang="en-US" sz="1200" dirty="0"/>
              <a:t>   }</a:t>
            </a:r>
          </a:p>
          <a:p>
            <a:r>
              <a:rPr lang="en-US" sz="1200" dirty="0"/>
              <a:t>	</a:t>
            </a:r>
          </a:p>
          <a:p>
            <a:r>
              <a:rPr lang="en-US" sz="1200" dirty="0"/>
              <a:t>   public void Subtraction(</a:t>
            </a:r>
            <a:r>
              <a:rPr lang="en-US" sz="1200" dirty="0" err="1"/>
              <a:t>int</a:t>
            </a:r>
            <a:r>
              <a:rPr lang="en-US" sz="1200" dirty="0"/>
              <a:t> x, </a:t>
            </a:r>
            <a:r>
              <a:rPr lang="en-US" sz="1200" dirty="0" err="1"/>
              <a:t>int</a:t>
            </a:r>
            <a:r>
              <a:rPr lang="en-US" sz="1200" dirty="0"/>
              <a:t> y) {</a:t>
            </a:r>
          </a:p>
          <a:p>
            <a:r>
              <a:rPr lang="en-US" sz="1200" dirty="0"/>
              <a:t>      z = x - y;</a:t>
            </a:r>
          </a:p>
          <a:p>
            <a:r>
              <a:rPr lang="en-US" sz="1200" dirty="0"/>
              <a:t>      </a:t>
            </a:r>
            <a:r>
              <a:rPr lang="en-US" sz="1200" dirty="0" err="1"/>
              <a:t>System.out.println</a:t>
            </a:r>
            <a:r>
              <a:rPr lang="en-US" sz="1200" dirty="0"/>
              <a:t>("The difference between the given numbers:"+z);</a:t>
            </a:r>
          </a:p>
          <a:p>
            <a:r>
              <a:rPr lang="en-US" sz="1200" dirty="0"/>
              <a:t>   }</a:t>
            </a:r>
          </a:p>
          <a:p>
            <a:r>
              <a:rPr lang="en-US" sz="1200" dirty="0"/>
              <a:t>}</a:t>
            </a:r>
          </a:p>
          <a:p>
            <a:endParaRPr lang="en-US" sz="1200" dirty="0"/>
          </a:p>
          <a:p>
            <a:r>
              <a:rPr lang="en-US" sz="1200" dirty="0"/>
              <a:t>public class </a:t>
            </a:r>
            <a:r>
              <a:rPr lang="en-US" sz="1200" dirty="0" err="1"/>
              <a:t>My_Calculation</a:t>
            </a:r>
            <a:r>
              <a:rPr lang="en-US" sz="1200" dirty="0"/>
              <a:t> extends Calculation {</a:t>
            </a:r>
          </a:p>
          <a:p>
            <a:r>
              <a:rPr lang="en-US" sz="1200" dirty="0"/>
              <a:t>   public void multiplication(</a:t>
            </a:r>
            <a:r>
              <a:rPr lang="en-US" sz="1200" dirty="0" err="1"/>
              <a:t>int</a:t>
            </a:r>
            <a:r>
              <a:rPr lang="en-US" sz="1200" dirty="0"/>
              <a:t> x, </a:t>
            </a:r>
            <a:r>
              <a:rPr lang="en-US" sz="1200" dirty="0" err="1"/>
              <a:t>int</a:t>
            </a:r>
            <a:r>
              <a:rPr lang="en-US" sz="1200" dirty="0"/>
              <a:t> y) {</a:t>
            </a:r>
          </a:p>
          <a:p>
            <a:r>
              <a:rPr lang="en-US" sz="1200" dirty="0"/>
              <a:t>      z = x * y;</a:t>
            </a:r>
          </a:p>
          <a:p>
            <a:r>
              <a:rPr lang="en-US" sz="1200" dirty="0"/>
              <a:t>      </a:t>
            </a:r>
            <a:r>
              <a:rPr lang="en-US" sz="1200" dirty="0" err="1"/>
              <a:t>System.out.println</a:t>
            </a:r>
            <a:r>
              <a:rPr lang="en-US" sz="1200" dirty="0"/>
              <a:t>("The product of the given numbers:"+z);</a:t>
            </a:r>
          </a:p>
          <a:p>
            <a:r>
              <a:rPr lang="en-US" sz="1200" dirty="0"/>
              <a:t>   }</a:t>
            </a:r>
          </a:p>
          <a:p>
            <a:r>
              <a:rPr lang="en-US" sz="1200" dirty="0"/>
              <a:t>	</a:t>
            </a:r>
          </a:p>
          <a:p>
            <a:r>
              <a:rPr lang="en-US" sz="1200" dirty="0"/>
              <a:t>   public static void main(String </a:t>
            </a:r>
            <a:r>
              <a:rPr lang="en-US" sz="1200" dirty="0" err="1"/>
              <a:t>args</a:t>
            </a:r>
            <a:r>
              <a:rPr lang="en-US" sz="1200" dirty="0"/>
              <a:t>[]) {</a:t>
            </a:r>
          </a:p>
          <a:p>
            <a:r>
              <a:rPr lang="en-US" sz="1200" dirty="0"/>
              <a:t>      </a:t>
            </a:r>
            <a:r>
              <a:rPr lang="en-US" sz="1200" dirty="0" err="1"/>
              <a:t>int</a:t>
            </a:r>
            <a:r>
              <a:rPr lang="en-US" sz="1200" dirty="0"/>
              <a:t> a = 20, b = 10;</a:t>
            </a:r>
          </a:p>
          <a:p>
            <a:r>
              <a:rPr lang="en-US" sz="1200" dirty="0"/>
              <a:t>      </a:t>
            </a:r>
            <a:r>
              <a:rPr lang="en-US" sz="1200" dirty="0" err="1"/>
              <a:t>My_Calculation</a:t>
            </a:r>
            <a:r>
              <a:rPr lang="en-US" sz="1200" dirty="0"/>
              <a:t> demo = new </a:t>
            </a:r>
            <a:r>
              <a:rPr lang="en-US" sz="1200" dirty="0" err="1"/>
              <a:t>My_Calculation</a:t>
            </a:r>
            <a:r>
              <a:rPr lang="en-US" sz="1200" dirty="0"/>
              <a:t>();</a:t>
            </a:r>
          </a:p>
          <a:p>
            <a:r>
              <a:rPr lang="en-US" sz="1200" dirty="0"/>
              <a:t>      </a:t>
            </a:r>
            <a:r>
              <a:rPr lang="en-US" sz="1200" dirty="0" err="1"/>
              <a:t>demo.addition</a:t>
            </a:r>
            <a:r>
              <a:rPr lang="en-US" sz="1200" dirty="0"/>
              <a:t>(a, b);</a:t>
            </a:r>
          </a:p>
          <a:p>
            <a:r>
              <a:rPr lang="en-US" sz="1200" dirty="0"/>
              <a:t>      </a:t>
            </a:r>
            <a:r>
              <a:rPr lang="en-US" sz="1200" dirty="0" err="1"/>
              <a:t>demo.Subtraction</a:t>
            </a:r>
            <a:r>
              <a:rPr lang="en-US" sz="1200" dirty="0"/>
              <a:t>(a, b);</a:t>
            </a:r>
          </a:p>
          <a:p>
            <a:r>
              <a:rPr lang="en-US" sz="1200" dirty="0"/>
              <a:t>      </a:t>
            </a:r>
            <a:r>
              <a:rPr lang="en-US" sz="1200" dirty="0" err="1"/>
              <a:t>demo.multiplication</a:t>
            </a:r>
            <a:r>
              <a:rPr lang="en-US" sz="1200" dirty="0"/>
              <a:t>(a, b);</a:t>
            </a:r>
          </a:p>
          <a:p>
            <a:r>
              <a:rPr lang="en-US" sz="1200" dirty="0"/>
              <a:t>   }</a:t>
            </a:r>
          </a:p>
          <a:p>
            <a:r>
              <a:rPr lang="en-US" sz="1200" dirty="0"/>
              <a:t>}</a:t>
            </a:r>
          </a:p>
        </p:txBody>
      </p:sp>
    </p:spTree>
    <p:extLst>
      <p:ext uri="{BB962C8B-B14F-4D97-AF65-F5344CB8AC3E}">
        <p14:creationId xmlns:p14="http://schemas.microsoft.com/office/powerpoint/2010/main" val="1670220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4179"/>
            <a:ext cx="9291215" cy="959554"/>
          </a:xfrm>
        </p:spPr>
        <p:txBody>
          <a:bodyPr>
            <a:normAutofit fontScale="90000"/>
          </a:bodyPr>
          <a:lstStyle/>
          <a:p>
            <a:r>
              <a:rPr lang="en-US" dirty="0"/>
              <a:t>Java - Overriding</a:t>
            </a:r>
            <a:br>
              <a:rPr lang="en-US" dirty="0"/>
            </a:br>
            <a:endParaRPr lang="en-US" dirty="0"/>
          </a:p>
        </p:txBody>
      </p:sp>
      <p:sp>
        <p:nvSpPr>
          <p:cNvPr id="3" name="Content Placeholder 2"/>
          <p:cNvSpPr>
            <a:spLocks noGrp="1"/>
          </p:cNvSpPr>
          <p:nvPr>
            <p:ph idx="1"/>
          </p:nvPr>
        </p:nvSpPr>
        <p:spPr>
          <a:xfrm>
            <a:off x="1451579" y="1083733"/>
            <a:ext cx="9291215" cy="5610577"/>
          </a:xfrm>
        </p:spPr>
        <p:txBody>
          <a:bodyPr/>
          <a:lstStyle/>
          <a:p>
            <a:pPr marL="0" indent="0">
              <a:buNone/>
            </a:pPr>
            <a:r>
              <a:rPr lang="en-US" dirty="0"/>
              <a:t> If a class inherits a method from its superclass, then there is a chance to override the method provided that it is not marked final.</a:t>
            </a:r>
          </a:p>
        </p:txBody>
      </p:sp>
      <p:sp>
        <p:nvSpPr>
          <p:cNvPr id="4" name="Rectangle 3"/>
          <p:cNvSpPr/>
          <p:nvPr/>
        </p:nvSpPr>
        <p:spPr>
          <a:xfrm>
            <a:off x="1451579" y="1828800"/>
            <a:ext cx="9600243" cy="3375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class Animal {</a:t>
            </a:r>
          </a:p>
          <a:p>
            <a:r>
              <a:rPr lang="en-US" dirty="0"/>
              <a:t>   public void move() {</a:t>
            </a:r>
          </a:p>
          <a:p>
            <a:r>
              <a:rPr lang="en-US" dirty="0"/>
              <a:t>      </a:t>
            </a:r>
            <a:r>
              <a:rPr lang="en-US" dirty="0" err="1"/>
              <a:t>System.out.println</a:t>
            </a:r>
            <a:r>
              <a:rPr lang="en-US" dirty="0"/>
              <a:t>("Animals can move");}}</a:t>
            </a:r>
          </a:p>
          <a:p>
            <a:r>
              <a:rPr lang="en-US" dirty="0"/>
              <a:t>class Dog extends Animal {</a:t>
            </a:r>
          </a:p>
          <a:p>
            <a:r>
              <a:rPr lang="en-US" dirty="0"/>
              <a:t>   public void move() {</a:t>
            </a:r>
          </a:p>
          <a:p>
            <a:r>
              <a:rPr lang="en-US" dirty="0"/>
              <a:t>      </a:t>
            </a:r>
            <a:r>
              <a:rPr lang="en-US" dirty="0" err="1"/>
              <a:t>System.out.println</a:t>
            </a:r>
            <a:r>
              <a:rPr lang="en-US" dirty="0"/>
              <a:t>("Dogs can walk and run"); }}</a:t>
            </a:r>
          </a:p>
          <a:p>
            <a:r>
              <a:rPr lang="en-US" dirty="0"/>
              <a:t>public class </a:t>
            </a:r>
            <a:r>
              <a:rPr lang="en-US" dirty="0" err="1"/>
              <a:t>TestDog</a:t>
            </a:r>
            <a:r>
              <a:rPr lang="en-US" dirty="0"/>
              <a:t> {</a:t>
            </a:r>
          </a:p>
          <a:p>
            <a:r>
              <a:rPr lang="en-US" dirty="0"/>
              <a:t>   public static void main(String </a:t>
            </a:r>
            <a:r>
              <a:rPr lang="en-US" dirty="0" err="1"/>
              <a:t>args</a:t>
            </a:r>
            <a:r>
              <a:rPr lang="en-US" dirty="0"/>
              <a:t>[]) {</a:t>
            </a:r>
          </a:p>
          <a:p>
            <a:r>
              <a:rPr lang="en-US" dirty="0"/>
              <a:t>      Animal a = new Animal();   // Animal reference and object</a:t>
            </a:r>
          </a:p>
          <a:p>
            <a:r>
              <a:rPr lang="en-US" dirty="0"/>
              <a:t>      Animal b = new Dog();   // Animal reference but Dog object</a:t>
            </a:r>
          </a:p>
          <a:p>
            <a:r>
              <a:rPr lang="en-US" dirty="0"/>
              <a:t>      </a:t>
            </a:r>
            <a:r>
              <a:rPr lang="en-US" dirty="0" err="1"/>
              <a:t>a.move</a:t>
            </a:r>
            <a:r>
              <a:rPr lang="en-US" dirty="0"/>
              <a:t>();   // runs the method in Animal class</a:t>
            </a:r>
          </a:p>
          <a:p>
            <a:r>
              <a:rPr lang="en-US" dirty="0"/>
              <a:t>      </a:t>
            </a:r>
            <a:r>
              <a:rPr lang="en-US" dirty="0" err="1"/>
              <a:t>b.move</a:t>
            </a:r>
            <a:r>
              <a:rPr lang="en-US" dirty="0"/>
              <a:t>();   // runs the method in Dog class }}</a:t>
            </a:r>
          </a:p>
        </p:txBody>
      </p:sp>
      <p:sp>
        <p:nvSpPr>
          <p:cNvPr id="5" name="Rectangle 4"/>
          <p:cNvSpPr/>
          <p:nvPr/>
        </p:nvSpPr>
        <p:spPr>
          <a:xfrm>
            <a:off x="1451579" y="5441244"/>
            <a:ext cx="9634110" cy="11627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Animals can move</a:t>
            </a:r>
          </a:p>
          <a:p>
            <a:r>
              <a:rPr lang="en-US" dirty="0"/>
              <a:t>Dogs can walk and run</a:t>
            </a:r>
          </a:p>
        </p:txBody>
      </p:sp>
    </p:spTree>
    <p:extLst>
      <p:ext uri="{BB962C8B-B14F-4D97-AF65-F5344CB8AC3E}">
        <p14:creationId xmlns:p14="http://schemas.microsoft.com/office/powerpoint/2010/main" val="2623025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0"/>
            <a:ext cx="9291215" cy="1049235"/>
          </a:xfrm>
        </p:spPr>
        <p:txBody>
          <a:bodyPr/>
          <a:lstStyle/>
          <a:p>
            <a:r>
              <a:rPr lang="en-US" dirty="0"/>
              <a:t>overloading</a:t>
            </a:r>
          </a:p>
        </p:txBody>
      </p:sp>
      <p:sp>
        <p:nvSpPr>
          <p:cNvPr id="3" name="Content Placeholder 2"/>
          <p:cNvSpPr>
            <a:spLocks noGrp="1"/>
          </p:cNvSpPr>
          <p:nvPr>
            <p:ph idx="1"/>
          </p:nvPr>
        </p:nvSpPr>
        <p:spPr>
          <a:xfrm>
            <a:off x="1451579" y="751376"/>
            <a:ext cx="9291215" cy="3450613"/>
          </a:xfrm>
        </p:spPr>
        <p:txBody>
          <a:bodyPr/>
          <a:lstStyle/>
          <a:p>
            <a:r>
              <a:rPr lang="en-US" dirty="0"/>
              <a:t>Method Overloading is a feature that allows a class to have more than one method having the same name, if their argument lists are different. It is similar to </a:t>
            </a:r>
            <a:r>
              <a:rPr lang="en-US" b="1" dirty="0">
                <a:hlinkClick r:id="rId2"/>
              </a:rPr>
              <a:t>constructor overloading</a:t>
            </a:r>
            <a:r>
              <a:rPr lang="en-US" dirty="0"/>
              <a:t> in Java, that allows a class to have more than one constructor having different argument lists.</a:t>
            </a:r>
          </a:p>
        </p:txBody>
      </p:sp>
      <p:sp>
        <p:nvSpPr>
          <p:cNvPr id="4" name="Rectangle 3"/>
          <p:cNvSpPr/>
          <p:nvPr/>
        </p:nvSpPr>
        <p:spPr>
          <a:xfrm>
            <a:off x="711200" y="2291644"/>
            <a:ext cx="6716889" cy="4566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class </a:t>
            </a:r>
            <a:r>
              <a:rPr lang="en-US" dirty="0" err="1"/>
              <a:t>DisplayOverloading</a:t>
            </a:r>
            <a:endParaRPr lang="en-US" dirty="0"/>
          </a:p>
          <a:p>
            <a:r>
              <a:rPr lang="en-US" dirty="0"/>
              <a:t>{</a:t>
            </a:r>
          </a:p>
          <a:p>
            <a:r>
              <a:rPr lang="en-US" dirty="0"/>
              <a:t>    public void </a:t>
            </a:r>
            <a:r>
              <a:rPr lang="en-US" dirty="0" err="1"/>
              <a:t>disp</a:t>
            </a:r>
            <a:r>
              <a:rPr lang="en-US" dirty="0"/>
              <a:t>(char c)</a:t>
            </a:r>
          </a:p>
          <a:p>
            <a:r>
              <a:rPr lang="en-US" dirty="0"/>
              <a:t>    {</a:t>
            </a:r>
          </a:p>
          <a:p>
            <a:r>
              <a:rPr lang="en-US" dirty="0"/>
              <a:t>         </a:t>
            </a:r>
            <a:r>
              <a:rPr lang="en-US" dirty="0" err="1"/>
              <a:t>System.out.println</a:t>
            </a:r>
            <a:r>
              <a:rPr lang="en-US" dirty="0"/>
              <a:t>(c);</a:t>
            </a:r>
          </a:p>
          <a:p>
            <a:r>
              <a:rPr lang="en-US" dirty="0"/>
              <a:t>    }</a:t>
            </a:r>
          </a:p>
          <a:p>
            <a:r>
              <a:rPr lang="en-US" dirty="0"/>
              <a:t>    public void </a:t>
            </a:r>
            <a:r>
              <a:rPr lang="en-US" dirty="0" err="1"/>
              <a:t>disp</a:t>
            </a:r>
            <a:r>
              <a:rPr lang="en-US" dirty="0"/>
              <a:t>(char c, </a:t>
            </a:r>
            <a:r>
              <a:rPr lang="en-US" dirty="0" err="1"/>
              <a:t>int</a:t>
            </a:r>
            <a:r>
              <a:rPr lang="en-US" dirty="0"/>
              <a:t> </a:t>
            </a:r>
            <a:r>
              <a:rPr lang="en-US" dirty="0" err="1"/>
              <a:t>num</a:t>
            </a:r>
            <a:r>
              <a:rPr lang="en-US" dirty="0"/>
              <a:t>)  </a:t>
            </a:r>
          </a:p>
          <a:p>
            <a:r>
              <a:rPr lang="en-US" dirty="0"/>
              <a:t>    {</a:t>
            </a:r>
          </a:p>
          <a:p>
            <a:r>
              <a:rPr lang="en-US" dirty="0"/>
              <a:t>         </a:t>
            </a:r>
            <a:r>
              <a:rPr lang="en-US" dirty="0" err="1"/>
              <a:t>System.out.println</a:t>
            </a:r>
            <a:r>
              <a:rPr lang="en-US" dirty="0"/>
              <a:t>(c + " "+</a:t>
            </a:r>
            <a:r>
              <a:rPr lang="en-US" dirty="0" err="1"/>
              <a:t>num</a:t>
            </a:r>
            <a:r>
              <a:rPr lang="en-US" dirty="0"/>
              <a:t>);   }}</a:t>
            </a:r>
          </a:p>
          <a:p>
            <a:r>
              <a:rPr lang="en-US" dirty="0"/>
              <a:t>class Sample</a:t>
            </a:r>
          </a:p>
          <a:p>
            <a:r>
              <a:rPr lang="en-US" dirty="0"/>
              <a:t>{</a:t>
            </a:r>
          </a:p>
          <a:p>
            <a:r>
              <a:rPr lang="en-US" dirty="0"/>
              <a:t>   public static void main(String </a:t>
            </a:r>
            <a:r>
              <a:rPr lang="en-US" dirty="0" err="1"/>
              <a:t>args</a:t>
            </a:r>
            <a:r>
              <a:rPr lang="en-US" dirty="0"/>
              <a:t>[])</a:t>
            </a:r>
          </a:p>
          <a:p>
            <a:r>
              <a:rPr lang="en-US" dirty="0"/>
              <a:t>   {</a:t>
            </a:r>
          </a:p>
          <a:p>
            <a:r>
              <a:rPr lang="en-US" dirty="0"/>
              <a:t>       </a:t>
            </a:r>
            <a:r>
              <a:rPr lang="en-US" dirty="0" err="1"/>
              <a:t>DisplayOverloading</a:t>
            </a:r>
            <a:r>
              <a:rPr lang="en-US" dirty="0"/>
              <a:t> </a:t>
            </a:r>
            <a:r>
              <a:rPr lang="en-US" dirty="0" err="1"/>
              <a:t>obj</a:t>
            </a:r>
            <a:r>
              <a:rPr lang="en-US" dirty="0"/>
              <a:t> = new </a:t>
            </a:r>
            <a:r>
              <a:rPr lang="en-US" dirty="0" err="1"/>
              <a:t>DisplayOverloading</a:t>
            </a:r>
            <a:r>
              <a:rPr lang="en-US" dirty="0"/>
              <a:t>();</a:t>
            </a:r>
          </a:p>
          <a:p>
            <a:r>
              <a:rPr lang="en-US" dirty="0"/>
              <a:t>       </a:t>
            </a:r>
            <a:r>
              <a:rPr lang="en-US" dirty="0" err="1"/>
              <a:t>obj.disp</a:t>
            </a:r>
            <a:r>
              <a:rPr lang="en-US" dirty="0"/>
              <a:t>('a');</a:t>
            </a:r>
          </a:p>
          <a:p>
            <a:r>
              <a:rPr lang="en-US" dirty="0"/>
              <a:t>       </a:t>
            </a:r>
            <a:r>
              <a:rPr lang="en-US" dirty="0" err="1"/>
              <a:t>obj.disp</a:t>
            </a:r>
            <a:r>
              <a:rPr lang="en-US" dirty="0"/>
              <a:t>('a',10);  }}</a:t>
            </a:r>
          </a:p>
        </p:txBody>
      </p:sp>
      <p:sp>
        <p:nvSpPr>
          <p:cNvPr id="5" name="Rectangle: Rounded Corners 4"/>
          <p:cNvSpPr/>
          <p:nvPr/>
        </p:nvSpPr>
        <p:spPr>
          <a:xfrm>
            <a:off x="8150578" y="3522133"/>
            <a:ext cx="3386666" cy="1625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OUTPUT</a:t>
            </a:r>
          </a:p>
          <a:p>
            <a:pPr algn="ctr"/>
            <a:endParaRPr lang="en-US" dirty="0"/>
          </a:p>
          <a:p>
            <a:pPr algn="ctr"/>
            <a:r>
              <a:rPr lang="en-US" dirty="0"/>
              <a:t>a</a:t>
            </a:r>
          </a:p>
          <a:p>
            <a:pPr algn="ctr"/>
            <a:r>
              <a:rPr lang="en-US" dirty="0"/>
              <a:t>a 10</a:t>
            </a:r>
          </a:p>
        </p:txBody>
      </p:sp>
    </p:spTree>
    <p:extLst>
      <p:ext uri="{BB962C8B-B14F-4D97-AF65-F5344CB8AC3E}">
        <p14:creationId xmlns:p14="http://schemas.microsoft.com/office/powerpoint/2010/main" val="3535161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0"/>
            <a:ext cx="9291215" cy="1049235"/>
          </a:xfrm>
        </p:spPr>
        <p:txBody>
          <a:bodyPr/>
          <a:lstStyle/>
          <a:p>
            <a:r>
              <a:rPr lang="en-US" dirty="0"/>
              <a:t>SUPER KEYWORD</a:t>
            </a:r>
          </a:p>
        </p:txBody>
      </p:sp>
      <p:sp>
        <p:nvSpPr>
          <p:cNvPr id="3" name="Content Placeholder 2"/>
          <p:cNvSpPr>
            <a:spLocks noGrp="1"/>
          </p:cNvSpPr>
          <p:nvPr>
            <p:ph idx="1"/>
          </p:nvPr>
        </p:nvSpPr>
        <p:spPr>
          <a:xfrm>
            <a:off x="1451579" y="898132"/>
            <a:ext cx="9291215" cy="3450613"/>
          </a:xfrm>
        </p:spPr>
        <p:txBody>
          <a:bodyPr/>
          <a:lstStyle/>
          <a:p>
            <a:r>
              <a:rPr lang="en-US" dirty="0"/>
              <a:t>The super keyword refers to the objects of immediate parent class.</a:t>
            </a:r>
          </a:p>
        </p:txBody>
      </p:sp>
      <p:sp>
        <p:nvSpPr>
          <p:cNvPr id="4" name="Rectangle 3"/>
          <p:cNvSpPr/>
          <p:nvPr/>
        </p:nvSpPr>
        <p:spPr>
          <a:xfrm>
            <a:off x="1670756" y="1332089"/>
            <a:ext cx="9223022" cy="5418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u="sng" dirty="0"/>
              <a:t>class Superclass</a:t>
            </a:r>
          </a:p>
          <a:p>
            <a:r>
              <a:rPr lang="en-US" sz="1600" u="sng" dirty="0"/>
              <a:t>{</a:t>
            </a:r>
          </a:p>
          <a:p>
            <a:r>
              <a:rPr lang="en-US" sz="1600" u="sng" dirty="0"/>
              <a:t>   </a:t>
            </a:r>
            <a:r>
              <a:rPr lang="en-US" sz="1600" u="sng" dirty="0" err="1"/>
              <a:t>in</a:t>
            </a:r>
            <a:r>
              <a:rPr lang="en-US" sz="1600" dirty="0" err="1"/>
              <a:t>t</a:t>
            </a:r>
            <a:r>
              <a:rPr lang="en-US" sz="1600" dirty="0"/>
              <a:t> </a:t>
            </a:r>
            <a:r>
              <a:rPr lang="en-US" sz="1600" dirty="0" err="1"/>
              <a:t>num</a:t>
            </a:r>
            <a:r>
              <a:rPr lang="en-US" sz="1600" dirty="0"/>
              <a:t> = 100;</a:t>
            </a:r>
          </a:p>
          <a:p>
            <a:r>
              <a:rPr lang="en-US" sz="1600" dirty="0"/>
              <a:t>}</a:t>
            </a:r>
          </a:p>
          <a:p>
            <a:r>
              <a:rPr lang="en-US" sz="1600" dirty="0"/>
              <a:t>class Subclass extends Superclass</a:t>
            </a:r>
          </a:p>
          <a:p>
            <a:r>
              <a:rPr lang="en-US" sz="1600" dirty="0"/>
              <a:t>{</a:t>
            </a:r>
          </a:p>
          <a:p>
            <a:r>
              <a:rPr lang="en-US" sz="1600" dirty="0"/>
              <a:t>   </a:t>
            </a:r>
            <a:r>
              <a:rPr lang="en-US" sz="1600" dirty="0" err="1"/>
              <a:t>int</a:t>
            </a:r>
            <a:r>
              <a:rPr lang="en-US" sz="1600" dirty="0"/>
              <a:t> </a:t>
            </a:r>
            <a:r>
              <a:rPr lang="en-US" sz="1600" dirty="0" err="1"/>
              <a:t>num</a:t>
            </a:r>
            <a:r>
              <a:rPr lang="en-US" sz="1600" dirty="0"/>
              <a:t> = 110;</a:t>
            </a:r>
          </a:p>
          <a:p>
            <a:r>
              <a:rPr lang="en-US" sz="1600" dirty="0"/>
              <a:t>   void </a:t>
            </a:r>
            <a:r>
              <a:rPr lang="en-US" sz="1600" dirty="0" err="1"/>
              <a:t>printNumber</a:t>
            </a:r>
            <a:r>
              <a:rPr lang="en-US" sz="1600" dirty="0"/>
              <a:t>(){</a:t>
            </a:r>
          </a:p>
          <a:p>
            <a:r>
              <a:rPr lang="en-US" sz="1600" dirty="0"/>
              <a:t>	/* Note that instead of writing </a:t>
            </a:r>
            <a:r>
              <a:rPr lang="en-US" sz="1600" dirty="0" err="1"/>
              <a:t>num</a:t>
            </a:r>
            <a:r>
              <a:rPr lang="en-US" sz="1600" dirty="0"/>
              <a:t> we are</a:t>
            </a:r>
          </a:p>
          <a:p>
            <a:r>
              <a:rPr lang="en-US" sz="1600" dirty="0"/>
              <a:t>	 * writing </a:t>
            </a:r>
            <a:r>
              <a:rPr lang="en-US" sz="1600" dirty="0" err="1"/>
              <a:t>super.num</a:t>
            </a:r>
            <a:r>
              <a:rPr lang="en-US" sz="1600" dirty="0"/>
              <a:t> in the print statement</a:t>
            </a:r>
          </a:p>
          <a:p>
            <a:r>
              <a:rPr lang="en-US" sz="1600" dirty="0"/>
              <a:t>	 * this refers to the </a:t>
            </a:r>
            <a:r>
              <a:rPr lang="en-US" sz="1600" dirty="0" err="1"/>
              <a:t>num</a:t>
            </a:r>
            <a:r>
              <a:rPr lang="en-US" sz="1600" dirty="0"/>
              <a:t> variable of Superclass</a:t>
            </a:r>
          </a:p>
          <a:p>
            <a:r>
              <a:rPr lang="en-US" sz="1600" dirty="0"/>
              <a:t>	 */</a:t>
            </a:r>
          </a:p>
          <a:p>
            <a:r>
              <a:rPr lang="en-US" sz="1600" dirty="0"/>
              <a:t>	</a:t>
            </a:r>
            <a:r>
              <a:rPr lang="en-US" sz="1600" dirty="0" err="1"/>
              <a:t>System.out.println</a:t>
            </a:r>
            <a:r>
              <a:rPr lang="en-US" sz="1600" dirty="0"/>
              <a:t>(</a:t>
            </a:r>
            <a:r>
              <a:rPr lang="en-US" sz="1600" dirty="0" err="1"/>
              <a:t>super.num</a:t>
            </a:r>
            <a:r>
              <a:rPr lang="en-US" sz="1600" dirty="0"/>
              <a:t>);</a:t>
            </a:r>
          </a:p>
          <a:p>
            <a:r>
              <a:rPr lang="en-US" sz="1600" dirty="0"/>
              <a:t>   }</a:t>
            </a:r>
          </a:p>
          <a:p>
            <a:r>
              <a:rPr lang="en-US" sz="1600" dirty="0"/>
              <a:t>   public static void main(String </a:t>
            </a:r>
            <a:r>
              <a:rPr lang="en-US" sz="1600" dirty="0" err="1"/>
              <a:t>args</a:t>
            </a:r>
            <a:r>
              <a:rPr lang="en-US" sz="1600" dirty="0"/>
              <a:t>[]){</a:t>
            </a:r>
          </a:p>
          <a:p>
            <a:r>
              <a:rPr lang="en-US" sz="1600" dirty="0"/>
              <a:t>	Subclass </a:t>
            </a:r>
            <a:r>
              <a:rPr lang="en-US" sz="1600" dirty="0" err="1"/>
              <a:t>obj</a:t>
            </a:r>
            <a:r>
              <a:rPr lang="en-US" sz="1600" dirty="0"/>
              <a:t>= new Subclass();</a:t>
            </a:r>
          </a:p>
          <a:p>
            <a:r>
              <a:rPr lang="en-US" sz="1600" dirty="0"/>
              <a:t>	</a:t>
            </a:r>
            <a:r>
              <a:rPr lang="en-US" sz="1600" dirty="0" err="1"/>
              <a:t>obj.printNumber</a:t>
            </a:r>
            <a:r>
              <a:rPr lang="en-US" sz="1600" dirty="0"/>
              <a:t>();	</a:t>
            </a:r>
          </a:p>
          <a:p>
            <a:r>
              <a:rPr lang="en-US" sz="1600" dirty="0"/>
              <a:t>   }</a:t>
            </a:r>
          </a:p>
          <a:p>
            <a:r>
              <a:rPr lang="en-US" sz="1600" dirty="0"/>
              <a:t>}</a:t>
            </a:r>
          </a:p>
          <a:p>
            <a:r>
              <a:rPr lang="en-US" sz="1600" b="1" dirty="0">
                <a:solidFill>
                  <a:srgbClr val="0070C0"/>
                </a:solidFill>
              </a:rPr>
              <a:t>Output:</a:t>
            </a:r>
          </a:p>
          <a:p>
            <a:r>
              <a:rPr lang="en-US" sz="1600" dirty="0"/>
              <a:t>100</a:t>
            </a:r>
          </a:p>
        </p:txBody>
      </p:sp>
    </p:spTree>
    <p:extLst>
      <p:ext uri="{BB962C8B-B14F-4D97-AF65-F5344CB8AC3E}">
        <p14:creationId xmlns:p14="http://schemas.microsoft.com/office/powerpoint/2010/main" val="312934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398120"/>
            <a:ext cx="9291215" cy="629170"/>
          </a:xfrm>
        </p:spPr>
        <p:txBody>
          <a:bodyPr>
            <a:normAutofit fontScale="90000"/>
          </a:bodyPr>
          <a:lstStyle/>
          <a:p>
            <a:r>
              <a:rPr lang="en-US" sz="3600" dirty="0"/>
              <a:t>Abstract</a:t>
            </a:r>
            <a:r>
              <a:rPr lang="en-US" b="1" dirty="0"/>
              <a:t> </a:t>
            </a:r>
            <a:r>
              <a:rPr lang="en-US" sz="3600" dirty="0"/>
              <a:t>Class</a:t>
            </a:r>
            <a:br>
              <a:rPr lang="en-US" b="1" dirty="0"/>
            </a:br>
            <a:endParaRPr lang="en-US" dirty="0"/>
          </a:p>
        </p:txBody>
      </p:sp>
      <p:sp>
        <p:nvSpPr>
          <p:cNvPr id="3" name="Content Placeholder 2"/>
          <p:cNvSpPr>
            <a:spLocks noGrp="1"/>
          </p:cNvSpPr>
          <p:nvPr>
            <p:ph idx="1"/>
          </p:nvPr>
        </p:nvSpPr>
        <p:spPr>
          <a:xfrm>
            <a:off x="1451579" y="812800"/>
            <a:ext cx="9291215" cy="4653545"/>
          </a:xfrm>
        </p:spPr>
        <p:txBody>
          <a:bodyPr/>
          <a:lstStyle/>
          <a:p>
            <a:r>
              <a:rPr lang="en-US" dirty="0"/>
              <a:t>A class that is declared using “</a:t>
            </a:r>
            <a:r>
              <a:rPr lang="en-US" b="1" dirty="0"/>
              <a:t>abstract</a:t>
            </a:r>
            <a:r>
              <a:rPr lang="en-US" dirty="0"/>
              <a:t>” keyword is known as abstract class. It can have abstract methods(methods without body) as well as concrete methods (regular methods with body).</a:t>
            </a:r>
          </a:p>
          <a:p>
            <a:r>
              <a:rPr lang="en-US" dirty="0"/>
              <a:t>For using the abstract class , a class has extend the abstract class and implement the methods.</a:t>
            </a:r>
          </a:p>
        </p:txBody>
      </p:sp>
      <p:sp>
        <p:nvSpPr>
          <p:cNvPr id="4" name="Rectangle 3"/>
          <p:cNvSpPr/>
          <p:nvPr/>
        </p:nvSpPr>
        <p:spPr>
          <a:xfrm>
            <a:off x="1773540" y="2573865"/>
            <a:ext cx="8647289" cy="4024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//abstract parent class</a:t>
            </a:r>
          </a:p>
          <a:p>
            <a:r>
              <a:rPr lang="en-US" dirty="0"/>
              <a:t>abstract class Animal{</a:t>
            </a:r>
          </a:p>
          <a:p>
            <a:r>
              <a:rPr lang="en-US" dirty="0"/>
              <a:t>   //abstract method</a:t>
            </a:r>
          </a:p>
          <a:p>
            <a:r>
              <a:rPr lang="en-US" dirty="0"/>
              <a:t>   public abstract void sound();}</a:t>
            </a:r>
          </a:p>
          <a:p>
            <a:r>
              <a:rPr lang="en-US" dirty="0"/>
              <a:t>//Dog class extends Animal class</a:t>
            </a:r>
          </a:p>
          <a:p>
            <a:r>
              <a:rPr lang="en-US" dirty="0"/>
              <a:t>public class Dog extends Animal{</a:t>
            </a:r>
          </a:p>
          <a:p>
            <a:endParaRPr lang="en-US" dirty="0"/>
          </a:p>
          <a:p>
            <a:r>
              <a:rPr lang="en-US" dirty="0"/>
              <a:t>   public void sound(){</a:t>
            </a:r>
          </a:p>
          <a:p>
            <a:r>
              <a:rPr lang="en-US" dirty="0"/>
              <a:t>	</a:t>
            </a:r>
            <a:r>
              <a:rPr lang="en-US" dirty="0" err="1"/>
              <a:t>System.out.println</a:t>
            </a:r>
            <a:r>
              <a:rPr lang="en-US" dirty="0"/>
              <a:t>("Woof");}</a:t>
            </a:r>
          </a:p>
          <a:p>
            <a:r>
              <a:rPr lang="en-US" dirty="0"/>
              <a:t>   public static void main(String </a:t>
            </a:r>
            <a:r>
              <a:rPr lang="en-US" dirty="0" err="1"/>
              <a:t>args</a:t>
            </a:r>
            <a:r>
              <a:rPr lang="en-US" dirty="0"/>
              <a:t>[]){</a:t>
            </a:r>
          </a:p>
          <a:p>
            <a:r>
              <a:rPr lang="en-US" dirty="0"/>
              <a:t>	Animal </a:t>
            </a:r>
            <a:r>
              <a:rPr lang="en-US" dirty="0" err="1"/>
              <a:t>obj</a:t>
            </a:r>
            <a:r>
              <a:rPr lang="en-US" dirty="0"/>
              <a:t> = new Dog();</a:t>
            </a:r>
          </a:p>
          <a:p>
            <a:r>
              <a:rPr lang="en-US" dirty="0"/>
              <a:t>	</a:t>
            </a:r>
            <a:r>
              <a:rPr lang="en-US" dirty="0" err="1"/>
              <a:t>obj.sound</a:t>
            </a:r>
            <a:r>
              <a:rPr lang="en-US" dirty="0"/>
              <a:t>();  }}</a:t>
            </a:r>
          </a:p>
          <a:p>
            <a:r>
              <a:rPr lang="en-US" dirty="0">
                <a:solidFill>
                  <a:srgbClr val="0070C0"/>
                </a:solidFill>
              </a:rPr>
              <a:t>Output:</a:t>
            </a:r>
          </a:p>
          <a:p>
            <a:r>
              <a:rPr lang="en-US" dirty="0"/>
              <a:t>Woof</a:t>
            </a:r>
          </a:p>
        </p:txBody>
      </p:sp>
    </p:spTree>
    <p:extLst>
      <p:ext uri="{BB962C8B-B14F-4D97-AF65-F5344CB8AC3E}">
        <p14:creationId xmlns:p14="http://schemas.microsoft.com/office/powerpoint/2010/main" val="3542298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What is Java</a:t>
            </a:r>
          </a:p>
        </p:txBody>
      </p:sp>
      <p:sp>
        <p:nvSpPr>
          <p:cNvPr id="3" name="Content Placeholder 2"/>
          <p:cNvSpPr>
            <a:spLocks noGrp="1"/>
          </p:cNvSpPr>
          <p:nvPr>
            <p:ph idx="1"/>
          </p:nvPr>
        </p:nvSpPr>
        <p:spPr/>
        <p:txBody>
          <a:bodyPr/>
          <a:lstStyle/>
          <a:p>
            <a:r>
              <a:rPr lang="en-US" dirty="0"/>
              <a:t>Java is a programming language that produces software for multiple platforms. When a programmer writes a Java application, the compiled code (known as bytecode) runs on most operating systems (OS), including Windows, Linux and Mac OS. Java derives much of its syntax from the C and C++ programming languages</a:t>
            </a:r>
          </a:p>
        </p:txBody>
      </p:sp>
    </p:spTree>
    <p:extLst>
      <p:ext uri="{BB962C8B-B14F-4D97-AF65-F5344CB8AC3E}">
        <p14:creationId xmlns:p14="http://schemas.microsoft.com/office/powerpoint/2010/main" val="2547545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0602" y="0"/>
            <a:ext cx="9291215" cy="1049235"/>
          </a:xfrm>
        </p:spPr>
        <p:txBody>
          <a:bodyPr/>
          <a:lstStyle/>
          <a:p>
            <a:r>
              <a:rPr lang="en-US" dirty="0"/>
              <a:t>INTERFACE</a:t>
            </a:r>
          </a:p>
        </p:txBody>
      </p:sp>
      <p:sp>
        <p:nvSpPr>
          <p:cNvPr id="3" name="Content Placeholder 2"/>
          <p:cNvSpPr>
            <a:spLocks noGrp="1"/>
          </p:cNvSpPr>
          <p:nvPr>
            <p:ph idx="1"/>
          </p:nvPr>
        </p:nvSpPr>
        <p:spPr>
          <a:xfrm>
            <a:off x="1451579" y="1298222"/>
            <a:ext cx="9291215" cy="4168123"/>
          </a:xfrm>
        </p:spPr>
        <p:txBody>
          <a:bodyPr/>
          <a:lstStyle/>
          <a:p>
            <a:r>
              <a:rPr lang="en-US" dirty="0"/>
              <a:t>Interface looks like a class but it is not a class. An interface can have methods and variables just like the class but the methods declared in interface are by default abstract.</a:t>
            </a:r>
          </a:p>
          <a:p>
            <a:r>
              <a:rPr lang="en-US" dirty="0"/>
              <a:t>Since methods in interfaces do not have body, they have to be implemented by the class before you can access them. The class that implements interface must implement all the methods of that interface.</a:t>
            </a:r>
          </a:p>
        </p:txBody>
      </p:sp>
    </p:spTree>
    <p:extLst>
      <p:ext uri="{BB962C8B-B14F-4D97-AF65-F5344CB8AC3E}">
        <p14:creationId xmlns:p14="http://schemas.microsoft.com/office/powerpoint/2010/main" val="3730579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94919"/>
            <a:ext cx="9291215" cy="663037"/>
          </a:xfrm>
        </p:spPr>
        <p:txBody>
          <a:bodyPr/>
          <a:lstStyle/>
          <a:p>
            <a:r>
              <a:rPr lang="en-US" dirty="0"/>
              <a:t>INTERFACE</a:t>
            </a:r>
          </a:p>
        </p:txBody>
      </p:sp>
      <p:sp>
        <p:nvSpPr>
          <p:cNvPr id="3" name="Content Placeholder 2"/>
          <p:cNvSpPr>
            <a:spLocks noGrp="1"/>
          </p:cNvSpPr>
          <p:nvPr>
            <p:ph idx="1"/>
          </p:nvPr>
        </p:nvSpPr>
        <p:spPr>
          <a:xfrm>
            <a:off x="1451579" y="1004712"/>
            <a:ext cx="9291215" cy="4461634"/>
          </a:xfrm>
        </p:spPr>
        <p:txBody>
          <a:bodyPr/>
          <a:lstStyle/>
          <a:p>
            <a:pPr marL="0" indent="0">
              <a:buNone/>
            </a:pPr>
            <a:endParaRPr lang="en-US" dirty="0"/>
          </a:p>
        </p:txBody>
      </p:sp>
      <p:sp>
        <p:nvSpPr>
          <p:cNvPr id="4" name="Rectangle 3"/>
          <p:cNvSpPr/>
          <p:nvPr/>
        </p:nvSpPr>
        <p:spPr>
          <a:xfrm>
            <a:off x="1354667" y="857956"/>
            <a:ext cx="9934222" cy="5712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interface </a:t>
            </a:r>
            <a:r>
              <a:rPr lang="en-US" sz="1600" dirty="0" err="1"/>
              <a:t>MyInterface</a:t>
            </a:r>
            <a:endParaRPr lang="en-US" sz="1600" dirty="0"/>
          </a:p>
          <a:p>
            <a:r>
              <a:rPr lang="en-US" sz="1600" dirty="0"/>
              <a:t>{</a:t>
            </a:r>
          </a:p>
          <a:p>
            <a:r>
              <a:rPr lang="en-US" sz="1600" dirty="0"/>
              <a:t>   public void method1();</a:t>
            </a:r>
          </a:p>
          <a:p>
            <a:r>
              <a:rPr lang="en-US" sz="1600" dirty="0"/>
              <a:t>   public void method2();</a:t>
            </a:r>
          </a:p>
          <a:p>
            <a:r>
              <a:rPr lang="en-US" sz="1600" dirty="0"/>
              <a:t>}</a:t>
            </a:r>
          </a:p>
          <a:p>
            <a:r>
              <a:rPr lang="en-US" sz="1600" dirty="0"/>
              <a:t>class Demo implements </a:t>
            </a:r>
            <a:r>
              <a:rPr lang="en-US" sz="1600" dirty="0" err="1"/>
              <a:t>MyInterface</a:t>
            </a:r>
            <a:endParaRPr lang="en-US" sz="1600" dirty="0"/>
          </a:p>
          <a:p>
            <a:r>
              <a:rPr lang="en-US" sz="1600" dirty="0"/>
              <a:t>{</a:t>
            </a:r>
          </a:p>
          <a:p>
            <a:r>
              <a:rPr lang="en-US" sz="1600" dirty="0"/>
              <a:t>   public void method1()</a:t>
            </a:r>
          </a:p>
          <a:p>
            <a:r>
              <a:rPr lang="en-US" sz="1600" dirty="0"/>
              <a:t>   {</a:t>
            </a:r>
          </a:p>
          <a:p>
            <a:r>
              <a:rPr lang="en-US" sz="1600" dirty="0"/>
              <a:t>	</a:t>
            </a:r>
            <a:r>
              <a:rPr lang="en-US" sz="1600" dirty="0" err="1"/>
              <a:t>System.out.println</a:t>
            </a:r>
            <a:r>
              <a:rPr lang="en-US" sz="1600" dirty="0"/>
              <a:t>("implementation of method1");</a:t>
            </a:r>
          </a:p>
          <a:p>
            <a:r>
              <a:rPr lang="en-US" sz="1600" dirty="0"/>
              <a:t>   }</a:t>
            </a:r>
          </a:p>
          <a:p>
            <a:r>
              <a:rPr lang="en-US" sz="1600" dirty="0"/>
              <a:t>   public void method2()</a:t>
            </a:r>
          </a:p>
          <a:p>
            <a:r>
              <a:rPr lang="en-US" sz="1600" dirty="0"/>
              <a:t>   {</a:t>
            </a:r>
          </a:p>
          <a:p>
            <a:r>
              <a:rPr lang="en-US" sz="1600" dirty="0"/>
              <a:t>	</a:t>
            </a:r>
            <a:r>
              <a:rPr lang="en-US" sz="1600" dirty="0" err="1"/>
              <a:t>System.out.println</a:t>
            </a:r>
            <a:r>
              <a:rPr lang="en-US" sz="1600" dirty="0"/>
              <a:t>("implementation of method2");</a:t>
            </a:r>
          </a:p>
          <a:p>
            <a:r>
              <a:rPr lang="en-US" sz="1600" dirty="0"/>
              <a:t>   }</a:t>
            </a:r>
          </a:p>
          <a:p>
            <a:r>
              <a:rPr lang="en-US" sz="1600" dirty="0"/>
              <a:t>   public static void main(String </a:t>
            </a:r>
            <a:r>
              <a:rPr lang="en-US" sz="1600" dirty="0" err="1"/>
              <a:t>arg</a:t>
            </a:r>
            <a:r>
              <a:rPr lang="en-US" sz="1600" dirty="0"/>
              <a:t>[])</a:t>
            </a:r>
          </a:p>
          <a:p>
            <a:r>
              <a:rPr lang="en-US" sz="1600" dirty="0"/>
              <a:t>   {</a:t>
            </a:r>
          </a:p>
          <a:p>
            <a:r>
              <a:rPr lang="en-US" sz="1600" dirty="0"/>
              <a:t>	</a:t>
            </a:r>
            <a:r>
              <a:rPr lang="en-US" sz="1600" dirty="0" err="1"/>
              <a:t>MyInterface</a:t>
            </a:r>
            <a:r>
              <a:rPr lang="en-US" sz="1600" dirty="0"/>
              <a:t> </a:t>
            </a:r>
            <a:r>
              <a:rPr lang="en-US" sz="1600" dirty="0" err="1"/>
              <a:t>obj</a:t>
            </a:r>
            <a:r>
              <a:rPr lang="en-US" sz="1600" dirty="0"/>
              <a:t> = new Demo();</a:t>
            </a:r>
          </a:p>
          <a:p>
            <a:r>
              <a:rPr lang="en-US" sz="1600" dirty="0"/>
              <a:t>	obj.method1();</a:t>
            </a:r>
          </a:p>
          <a:p>
            <a:r>
              <a:rPr lang="en-US" sz="1600" dirty="0"/>
              <a:t>   }}</a:t>
            </a:r>
          </a:p>
          <a:p>
            <a:r>
              <a:rPr lang="en-US" sz="1600" dirty="0">
                <a:solidFill>
                  <a:srgbClr val="0070C0"/>
                </a:solidFill>
              </a:rPr>
              <a:t>Output:</a:t>
            </a:r>
          </a:p>
          <a:p>
            <a:r>
              <a:rPr lang="en-US" sz="1600" dirty="0"/>
              <a:t>implementation of method1</a:t>
            </a:r>
          </a:p>
        </p:txBody>
      </p:sp>
    </p:spTree>
    <p:extLst>
      <p:ext uri="{BB962C8B-B14F-4D97-AF65-F5344CB8AC3E}">
        <p14:creationId xmlns:p14="http://schemas.microsoft.com/office/powerpoint/2010/main" val="555973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3178" y="0"/>
            <a:ext cx="9291215" cy="1049235"/>
          </a:xfrm>
        </p:spPr>
        <p:txBody>
          <a:bodyPr/>
          <a:lstStyle/>
          <a:p>
            <a:r>
              <a:rPr lang="en-US" dirty="0"/>
              <a:t>Array</a:t>
            </a:r>
            <a:br>
              <a:rPr lang="en-US" dirty="0"/>
            </a:br>
            <a:endParaRPr lang="en-US" dirty="0"/>
          </a:p>
        </p:txBody>
      </p:sp>
      <p:sp>
        <p:nvSpPr>
          <p:cNvPr id="3" name="Content Placeholder 2"/>
          <p:cNvSpPr>
            <a:spLocks noGrp="1"/>
          </p:cNvSpPr>
          <p:nvPr>
            <p:ph idx="1"/>
          </p:nvPr>
        </p:nvSpPr>
        <p:spPr>
          <a:xfrm>
            <a:off x="1553178" y="841687"/>
            <a:ext cx="9291215" cy="3450613"/>
          </a:xfrm>
        </p:spPr>
        <p:txBody>
          <a:bodyPr/>
          <a:lstStyle/>
          <a:p>
            <a:r>
              <a:rPr lang="en-US" dirty="0"/>
              <a:t>An array is a collection of similar type of elements that have a contiguous memory location.</a:t>
            </a:r>
          </a:p>
        </p:txBody>
      </p:sp>
      <p:sp>
        <p:nvSpPr>
          <p:cNvPr id="4" name="Rectangle 3"/>
          <p:cNvSpPr/>
          <p:nvPr/>
        </p:nvSpPr>
        <p:spPr>
          <a:xfrm>
            <a:off x="2005193" y="1899055"/>
            <a:ext cx="8839200" cy="4786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class </a:t>
            </a:r>
            <a:r>
              <a:rPr lang="en-US" dirty="0" err="1"/>
              <a:t>Testarray</a:t>
            </a:r>
            <a:r>
              <a:rPr lang="en-US" dirty="0"/>
              <a:t>{  </a:t>
            </a:r>
          </a:p>
          <a:p>
            <a:r>
              <a:rPr lang="en-US" dirty="0"/>
              <a:t>public static void main(String </a:t>
            </a:r>
            <a:r>
              <a:rPr lang="en-US" dirty="0" err="1"/>
              <a:t>args</a:t>
            </a:r>
            <a:r>
              <a:rPr lang="en-US" dirty="0"/>
              <a:t>[]){  </a:t>
            </a:r>
          </a:p>
          <a:p>
            <a:r>
              <a:rPr lang="en-US" dirty="0" err="1"/>
              <a:t>int</a:t>
            </a:r>
            <a:r>
              <a:rPr lang="en-US" dirty="0"/>
              <a:t> a[]=new </a:t>
            </a:r>
            <a:r>
              <a:rPr lang="en-US" dirty="0" err="1"/>
              <a:t>int</a:t>
            </a:r>
            <a:r>
              <a:rPr lang="en-US" dirty="0"/>
              <a:t>[5];//declaration and instantiation  </a:t>
            </a:r>
          </a:p>
          <a:p>
            <a:r>
              <a:rPr lang="en-US" dirty="0"/>
              <a:t>a[0]=10;//initialization  </a:t>
            </a:r>
          </a:p>
          <a:p>
            <a:r>
              <a:rPr lang="en-US" dirty="0"/>
              <a:t>a[1]=20;  </a:t>
            </a:r>
          </a:p>
          <a:p>
            <a:r>
              <a:rPr lang="en-US" dirty="0"/>
              <a:t>a[2]=70;  </a:t>
            </a:r>
          </a:p>
          <a:p>
            <a:r>
              <a:rPr lang="en-US" dirty="0"/>
              <a:t>a[3]=40;  </a:t>
            </a:r>
          </a:p>
          <a:p>
            <a:r>
              <a:rPr lang="en-US" dirty="0"/>
              <a:t>a[4]=50;  </a:t>
            </a:r>
          </a:p>
          <a:p>
            <a:r>
              <a:rPr lang="en-US" dirty="0"/>
              <a:t>//traversing array  </a:t>
            </a:r>
          </a:p>
          <a:p>
            <a:r>
              <a:rPr lang="en-US" dirty="0"/>
              <a:t>for(</a:t>
            </a:r>
            <a:r>
              <a:rPr lang="en-US" dirty="0" err="1"/>
              <a:t>int</a:t>
            </a:r>
            <a:r>
              <a:rPr lang="en-US" dirty="0"/>
              <a:t> </a:t>
            </a:r>
            <a:r>
              <a:rPr lang="en-US" dirty="0" err="1"/>
              <a:t>i</a:t>
            </a:r>
            <a:r>
              <a:rPr lang="en-US" dirty="0"/>
              <a:t>=0;i&lt;</a:t>
            </a:r>
            <a:r>
              <a:rPr lang="en-US" dirty="0" err="1"/>
              <a:t>a.length;i</a:t>
            </a:r>
            <a:r>
              <a:rPr lang="en-US" dirty="0"/>
              <a:t>++)//length is the property of array  </a:t>
            </a:r>
          </a:p>
          <a:p>
            <a:r>
              <a:rPr lang="en-US" dirty="0" err="1"/>
              <a:t>System.out.println</a:t>
            </a:r>
            <a:r>
              <a:rPr lang="en-US" dirty="0"/>
              <a:t>(a[</a:t>
            </a:r>
            <a:r>
              <a:rPr lang="en-US" dirty="0" err="1"/>
              <a:t>i</a:t>
            </a:r>
            <a:r>
              <a:rPr lang="en-US" dirty="0"/>
              <a:t>]);  </a:t>
            </a:r>
          </a:p>
          <a:p>
            <a:r>
              <a:rPr lang="en-US" dirty="0"/>
              <a:t>}}</a:t>
            </a:r>
          </a:p>
        </p:txBody>
      </p:sp>
    </p:spTree>
    <p:extLst>
      <p:ext uri="{BB962C8B-B14F-4D97-AF65-F5344CB8AC3E}">
        <p14:creationId xmlns:p14="http://schemas.microsoft.com/office/powerpoint/2010/main" val="1311346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ARRAY(Multidimensional )</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1332089" y="1853754"/>
            <a:ext cx="9934222" cy="4716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p>
          <a:p>
            <a:r>
              <a:rPr lang="en-US" dirty="0"/>
              <a:t>class Testarray3{  </a:t>
            </a:r>
          </a:p>
          <a:p>
            <a:r>
              <a:rPr lang="en-US" dirty="0"/>
              <a:t>public static void main(String </a:t>
            </a:r>
            <a:r>
              <a:rPr lang="en-US" dirty="0" err="1"/>
              <a:t>args</a:t>
            </a:r>
            <a:r>
              <a:rPr lang="en-US" dirty="0"/>
              <a:t>[]){  </a:t>
            </a:r>
          </a:p>
          <a:p>
            <a:r>
              <a:rPr lang="en-US" dirty="0"/>
              <a:t>//declaring and initializing 2D array  </a:t>
            </a:r>
          </a:p>
          <a:p>
            <a:r>
              <a:rPr lang="en-US" dirty="0" err="1"/>
              <a:t>int</a:t>
            </a:r>
            <a:r>
              <a:rPr lang="en-US" dirty="0"/>
              <a:t> </a:t>
            </a:r>
            <a:r>
              <a:rPr lang="en-US" dirty="0" err="1"/>
              <a:t>arr</a:t>
            </a:r>
            <a:r>
              <a:rPr lang="en-US" dirty="0"/>
              <a:t>[][]={{1,2,3},{2,4,5},{4,4,5}};  </a:t>
            </a:r>
          </a:p>
          <a:p>
            <a:r>
              <a:rPr lang="en-US" dirty="0"/>
              <a:t>//printing 2D array  </a:t>
            </a:r>
          </a:p>
          <a:p>
            <a:r>
              <a:rPr lang="en-US" dirty="0"/>
              <a:t>for(</a:t>
            </a:r>
            <a:r>
              <a:rPr lang="en-US" dirty="0" err="1"/>
              <a:t>int</a:t>
            </a:r>
            <a:r>
              <a:rPr lang="en-US" dirty="0"/>
              <a:t> </a:t>
            </a:r>
            <a:r>
              <a:rPr lang="en-US" dirty="0" err="1"/>
              <a:t>i</a:t>
            </a:r>
            <a:r>
              <a:rPr lang="en-US" dirty="0"/>
              <a:t>=0;i&lt;3;i++){  </a:t>
            </a:r>
          </a:p>
          <a:p>
            <a:r>
              <a:rPr lang="en-US" dirty="0"/>
              <a:t> for(</a:t>
            </a:r>
            <a:r>
              <a:rPr lang="en-US" dirty="0" err="1"/>
              <a:t>int</a:t>
            </a:r>
            <a:r>
              <a:rPr lang="en-US" dirty="0"/>
              <a:t> j=0;j&lt;3;j++){  </a:t>
            </a:r>
          </a:p>
          <a:p>
            <a:r>
              <a:rPr lang="en-US" dirty="0"/>
              <a:t>   </a:t>
            </a:r>
            <a:r>
              <a:rPr lang="en-US" dirty="0" err="1"/>
              <a:t>System.out.print</a:t>
            </a:r>
            <a:r>
              <a:rPr lang="en-US" dirty="0"/>
              <a:t>(</a:t>
            </a:r>
            <a:r>
              <a:rPr lang="en-US" dirty="0" err="1"/>
              <a:t>arr</a:t>
            </a:r>
            <a:r>
              <a:rPr lang="en-US" dirty="0"/>
              <a:t>[</a:t>
            </a:r>
            <a:r>
              <a:rPr lang="en-US" dirty="0" err="1"/>
              <a:t>i</a:t>
            </a:r>
            <a:r>
              <a:rPr lang="en-US" dirty="0"/>
              <a:t>][j]+" ");  </a:t>
            </a:r>
          </a:p>
          <a:p>
            <a:r>
              <a:rPr lang="en-US" dirty="0"/>
              <a:t> }  </a:t>
            </a:r>
          </a:p>
          <a:p>
            <a:r>
              <a:rPr lang="en-US" dirty="0"/>
              <a:t> </a:t>
            </a:r>
            <a:r>
              <a:rPr lang="en-US" dirty="0" err="1"/>
              <a:t>System.out.println</a:t>
            </a:r>
            <a:r>
              <a:rPr lang="en-US" dirty="0"/>
              <a:t>();  </a:t>
            </a:r>
          </a:p>
          <a:p>
            <a:r>
              <a:rPr lang="en-US" dirty="0"/>
              <a:t>}  </a:t>
            </a:r>
          </a:p>
          <a:p>
            <a:r>
              <a:rPr lang="en-US" dirty="0"/>
              <a:t>}} </a:t>
            </a:r>
          </a:p>
        </p:txBody>
      </p:sp>
    </p:spTree>
    <p:extLst>
      <p:ext uri="{BB962C8B-B14F-4D97-AF65-F5344CB8AC3E}">
        <p14:creationId xmlns:p14="http://schemas.microsoft.com/office/powerpoint/2010/main" val="1513224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Compile and run in java</a:t>
            </a:r>
          </a:p>
        </p:txBody>
      </p:sp>
      <p:pic>
        <p:nvPicPr>
          <p:cNvPr id="1026" name="Picture 2" descr="https://cdncontribute.geeksforgeeks.org/wp-content/uploads/java.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12622" y="2016125"/>
            <a:ext cx="8128000" cy="3910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545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JDK,JRE and JVM</a:t>
            </a:r>
          </a:p>
        </p:txBody>
      </p:sp>
      <p:sp>
        <p:nvSpPr>
          <p:cNvPr id="3" name="Content Placeholder 2"/>
          <p:cNvSpPr>
            <a:spLocks noGrp="1"/>
          </p:cNvSpPr>
          <p:nvPr>
            <p:ph idx="1"/>
          </p:nvPr>
        </p:nvSpPr>
        <p:spPr/>
        <p:txBody>
          <a:bodyPr/>
          <a:lstStyle/>
          <a:p>
            <a:r>
              <a:rPr lang="en-US" b="1" dirty="0"/>
              <a:t>JDK</a:t>
            </a:r>
            <a:r>
              <a:rPr lang="en-US" dirty="0"/>
              <a:t> - Compiles java to Byte Code. Consists of debuggers, Compilers etc.</a:t>
            </a:r>
          </a:p>
          <a:p>
            <a:r>
              <a:rPr lang="en-US" b="1" dirty="0"/>
              <a:t>JVM</a:t>
            </a:r>
            <a:r>
              <a:rPr lang="en-US" dirty="0"/>
              <a:t> - Executes the byte code. JVM is the one which makes java platform independent. But JVM varies for platforms.</a:t>
            </a:r>
          </a:p>
          <a:p>
            <a:r>
              <a:rPr lang="en-US" b="1" dirty="0"/>
              <a:t>JRE</a:t>
            </a:r>
            <a:r>
              <a:rPr lang="en-US" dirty="0"/>
              <a:t> - JVM along with java runtime libraries to execute java programs.</a:t>
            </a:r>
          </a:p>
        </p:txBody>
      </p:sp>
    </p:spTree>
    <p:extLst>
      <p:ext uri="{BB962C8B-B14F-4D97-AF65-F5344CB8AC3E}">
        <p14:creationId xmlns:p14="http://schemas.microsoft.com/office/powerpoint/2010/main" val="985831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CHECK JDK IS INSTALLED</a:t>
            </a:r>
          </a:p>
        </p:txBody>
      </p:sp>
      <p:sp>
        <p:nvSpPr>
          <p:cNvPr id="3" name="Content Placeholder 2"/>
          <p:cNvSpPr>
            <a:spLocks noGrp="1"/>
          </p:cNvSpPr>
          <p:nvPr>
            <p:ph idx="1"/>
          </p:nvPr>
        </p:nvSpPr>
        <p:spPr/>
        <p:txBody>
          <a:bodyPr/>
          <a:lstStyle/>
          <a:p>
            <a:r>
              <a:rPr lang="en-US" dirty="0"/>
              <a:t>Open your command prompt.</a:t>
            </a:r>
          </a:p>
          <a:p>
            <a:r>
              <a:rPr lang="en-US" dirty="0"/>
              <a:t>Type “java -version“ .</a:t>
            </a:r>
          </a:p>
          <a:p>
            <a:endParaRPr lang="en-US" dirty="0"/>
          </a:p>
        </p:txBody>
      </p:sp>
      <p:sp>
        <p:nvSpPr>
          <p:cNvPr id="4" name="Rectangle 3"/>
          <p:cNvSpPr/>
          <p:nvPr/>
        </p:nvSpPr>
        <p:spPr>
          <a:xfrm>
            <a:off x="1975556" y="3488267"/>
            <a:ext cx="8094133" cy="1580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 </a:t>
            </a:r>
            <a:r>
              <a:rPr lang="en-US" b="1" u="sng" dirty="0">
                <a:solidFill>
                  <a:schemeClr val="tx1"/>
                </a:solidFill>
              </a:rPr>
              <a:t>Download JDK</a:t>
            </a:r>
          </a:p>
          <a:p>
            <a:endParaRPr lang="en-US" u="sng" dirty="0">
              <a:solidFill>
                <a:schemeClr val="tx1"/>
              </a:solidFill>
            </a:endParaRPr>
          </a:p>
          <a:p>
            <a:r>
              <a:rPr lang="en-US" dirty="0" err="1">
                <a:solidFill>
                  <a:schemeClr val="tx1"/>
                </a:solidFill>
              </a:rPr>
              <a:t>Goto</a:t>
            </a:r>
            <a:r>
              <a:rPr lang="en-US" dirty="0">
                <a:solidFill>
                  <a:schemeClr val="tx1"/>
                </a:solidFill>
              </a:rPr>
              <a:t> Java SE download site @ </a:t>
            </a:r>
            <a:r>
              <a:rPr lang="en-US" dirty="0">
                <a:solidFill>
                  <a:schemeClr val="tx1"/>
                </a:solidFill>
                <a:hlinkClick r:id="rId2"/>
              </a:rPr>
              <a:t>http://www.oracle.com/technetwork/java/javase/downloads/index.html</a:t>
            </a:r>
            <a:endParaRPr lang="en-US" dirty="0">
              <a:solidFill>
                <a:schemeClr val="tx1"/>
              </a:solidFill>
            </a:endParaRPr>
          </a:p>
        </p:txBody>
      </p:sp>
    </p:spTree>
    <p:extLst>
      <p:ext uri="{BB962C8B-B14F-4D97-AF65-F5344CB8AC3E}">
        <p14:creationId xmlns:p14="http://schemas.microsoft.com/office/powerpoint/2010/main" val="4161777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ECLIPSE</a:t>
            </a:r>
          </a:p>
        </p:txBody>
      </p:sp>
      <p:sp>
        <p:nvSpPr>
          <p:cNvPr id="3" name="Content Placeholder 2"/>
          <p:cNvSpPr>
            <a:spLocks noGrp="1"/>
          </p:cNvSpPr>
          <p:nvPr>
            <p:ph idx="1"/>
          </p:nvPr>
        </p:nvSpPr>
        <p:spPr/>
        <p:txBody>
          <a:bodyPr/>
          <a:lstStyle/>
          <a:p>
            <a:pPr marL="0" indent="0">
              <a:buNone/>
            </a:pPr>
            <a:r>
              <a:rPr lang="en-US" b="1" dirty="0"/>
              <a:t>Eclipse</a:t>
            </a:r>
            <a:r>
              <a:rPr lang="en-US" dirty="0"/>
              <a:t> is an </a:t>
            </a:r>
            <a:r>
              <a:rPr lang="en-US" dirty="0">
                <a:hlinkClick r:id="rId2" tooltip="Integrated development environment"/>
              </a:rPr>
              <a:t>integrated development environment</a:t>
            </a:r>
            <a:r>
              <a:rPr lang="en-US" dirty="0"/>
              <a:t> (IDE) used in </a:t>
            </a:r>
            <a:r>
              <a:rPr lang="en-US" dirty="0">
                <a:hlinkClick r:id="rId3" tooltip="Computer programming"/>
              </a:rPr>
              <a:t>computer programming</a:t>
            </a:r>
            <a:r>
              <a:rPr lang="en-US" dirty="0"/>
              <a:t>, and is the most widely used Java IDE.</a:t>
            </a:r>
            <a:r>
              <a:rPr lang="en-US" baseline="30000" dirty="0">
                <a:hlinkClick r:id="rId4"/>
              </a:rPr>
              <a:t>[6]</a:t>
            </a:r>
            <a:r>
              <a:rPr lang="en-US" dirty="0"/>
              <a:t> It contains a base </a:t>
            </a:r>
            <a:r>
              <a:rPr lang="en-US" dirty="0">
                <a:hlinkClick r:id="rId5" tooltip="Workspace"/>
              </a:rPr>
              <a:t>workspace</a:t>
            </a:r>
            <a:r>
              <a:rPr lang="en-US" dirty="0"/>
              <a:t> and an extensible </a:t>
            </a:r>
            <a:r>
              <a:rPr lang="en-US" dirty="0">
                <a:hlinkClick r:id="rId6" tooltip="Plug-in (computing)"/>
              </a:rPr>
              <a:t>plug-in</a:t>
            </a:r>
            <a:r>
              <a:rPr lang="en-US" dirty="0"/>
              <a:t> system for customizing the environment. Eclipse is written mostly in </a:t>
            </a:r>
            <a:r>
              <a:rPr lang="en-US" dirty="0">
                <a:hlinkClick r:id="rId7" tooltip="Java (programming language)"/>
              </a:rPr>
              <a:t>Java</a:t>
            </a:r>
            <a:r>
              <a:rPr lang="en-US" dirty="0"/>
              <a:t> and its primary use is for developing Java app but it may also be used to develop applications in other </a:t>
            </a:r>
            <a:r>
              <a:rPr lang="en-US" dirty="0">
                <a:hlinkClick r:id="rId8" tooltip="Programming language"/>
              </a:rPr>
              <a:t>programming languages</a:t>
            </a:r>
            <a:r>
              <a:rPr lang="en-US" dirty="0"/>
              <a:t> via plug-ins, including </a:t>
            </a:r>
            <a:r>
              <a:rPr lang="en-US" dirty="0">
                <a:hlinkClick r:id="rId9" tooltip="Ada (programming language)"/>
              </a:rPr>
              <a:t>Ada</a:t>
            </a:r>
            <a:r>
              <a:rPr lang="en-US" dirty="0"/>
              <a:t>, </a:t>
            </a:r>
            <a:r>
              <a:rPr lang="en-US" dirty="0">
                <a:hlinkClick r:id="rId10" tooltip="ABAP"/>
              </a:rPr>
              <a:t>ABAP</a:t>
            </a:r>
            <a:r>
              <a:rPr lang="en-US" dirty="0"/>
              <a:t>, </a:t>
            </a:r>
            <a:r>
              <a:rPr lang="en-US" dirty="0">
                <a:hlinkClick r:id="rId11" tooltip="C (programming language)"/>
              </a:rPr>
              <a:t>C</a:t>
            </a:r>
            <a:r>
              <a:rPr lang="en-US" dirty="0"/>
              <a:t>, </a:t>
            </a:r>
            <a:r>
              <a:rPr lang="en-US" dirty="0">
                <a:hlinkClick r:id="rId12" tooltip="C++"/>
              </a:rPr>
              <a:t>C++</a:t>
            </a:r>
            <a:r>
              <a:rPr lang="en-US" dirty="0"/>
              <a:t>, </a:t>
            </a:r>
            <a:r>
              <a:rPr lang="en-US" dirty="0">
                <a:hlinkClick r:id="rId13" tooltip="C Sharp (programming language)"/>
              </a:rPr>
              <a:t>C#</a:t>
            </a:r>
            <a:r>
              <a:rPr lang="en-US" dirty="0"/>
              <a:t>, </a:t>
            </a:r>
            <a:r>
              <a:rPr lang="en-US" dirty="0">
                <a:hlinkClick r:id="rId14" tooltip="Clojure"/>
              </a:rPr>
              <a:t>Clojure</a:t>
            </a:r>
            <a:r>
              <a:rPr lang="en-US" dirty="0"/>
              <a:t>, </a:t>
            </a:r>
            <a:r>
              <a:rPr lang="en-US" dirty="0">
                <a:hlinkClick r:id="rId15" tooltip="COBOL"/>
              </a:rPr>
              <a:t>COBOL</a:t>
            </a:r>
            <a:r>
              <a:rPr lang="en-US" dirty="0"/>
              <a:t>, </a:t>
            </a:r>
            <a:r>
              <a:rPr lang="en-US" dirty="0">
                <a:hlinkClick r:id="rId16" tooltip="D (programming language)"/>
              </a:rPr>
              <a:t>D</a:t>
            </a:r>
            <a:r>
              <a:rPr lang="en-US" dirty="0"/>
              <a:t>, </a:t>
            </a:r>
            <a:r>
              <a:rPr lang="en-US" dirty="0">
                <a:hlinkClick r:id="rId17" tooltip="Erlang (programming language)"/>
              </a:rPr>
              <a:t>Erlang</a:t>
            </a:r>
            <a:r>
              <a:rPr lang="en-US" dirty="0"/>
              <a:t>, </a:t>
            </a:r>
            <a:r>
              <a:rPr lang="en-US" dirty="0">
                <a:hlinkClick r:id="rId18" tooltip="Fortran"/>
              </a:rPr>
              <a:t>Fortran</a:t>
            </a:r>
            <a:r>
              <a:rPr lang="en-US" dirty="0"/>
              <a:t>, </a:t>
            </a:r>
            <a:r>
              <a:rPr lang="en-US" dirty="0">
                <a:hlinkClick r:id="rId19" tooltip="Groovy (programming language)"/>
              </a:rPr>
              <a:t>Groovy</a:t>
            </a:r>
            <a:r>
              <a:rPr lang="en-US" dirty="0"/>
              <a:t>, </a:t>
            </a:r>
            <a:r>
              <a:rPr lang="en-US" dirty="0">
                <a:hlinkClick r:id="rId20" tooltip="Haskell (programming language)"/>
              </a:rPr>
              <a:t>Haskell</a:t>
            </a:r>
            <a:r>
              <a:rPr lang="en-US" dirty="0"/>
              <a:t>, </a:t>
            </a:r>
            <a:r>
              <a:rPr lang="en-US" dirty="0">
                <a:hlinkClick r:id="rId21" tooltip="JavaScript"/>
              </a:rPr>
              <a:t>JavaScript</a:t>
            </a:r>
            <a:r>
              <a:rPr lang="en-US" dirty="0"/>
              <a:t>, </a:t>
            </a:r>
            <a:r>
              <a:rPr lang="en-US" dirty="0">
                <a:hlinkClick r:id="rId22" tooltip="Julia (programming language)"/>
              </a:rPr>
              <a:t>Julia</a:t>
            </a:r>
            <a:r>
              <a:rPr lang="en-US" dirty="0"/>
              <a:t>,</a:t>
            </a:r>
            <a:r>
              <a:rPr lang="en-US" baseline="30000" dirty="0">
                <a:hlinkClick r:id="rId23"/>
              </a:rPr>
              <a:t>[7]</a:t>
            </a:r>
            <a:r>
              <a:rPr lang="en-US" dirty="0"/>
              <a:t> </a:t>
            </a:r>
            <a:r>
              <a:rPr lang="en-US" dirty="0">
                <a:hlinkClick r:id="rId24" tooltip="Lasso (programming language)"/>
              </a:rPr>
              <a:t>Lasso</a:t>
            </a:r>
            <a:r>
              <a:rPr lang="en-US" dirty="0"/>
              <a:t>, </a:t>
            </a:r>
            <a:r>
              <a:rPr lang="en-US" dirty="0">
                <a:hlinkClick r:id="rId25" tooltip="Lua (programming language)"/>
              </a:rPr>
              <a:t>Lua</a:t>
            </a:r>
            <a:r>
              <a:rPr lang="en-US" dirty="0"/>
              <a:t>, </a:t>
            </a:r>
            <a:r>
              <a:rPr lang="en-US" dirty="0">
                <a:hlinkClick r:id="rId26" tooltip="Software AG"/>
              </a:rPr>
              <a:t>NATURAL</a:t>
            </a:r>
            <a:r>
              <a:rPr lang="en-US" dirty="0"/>
              <a:t>, </a:t>
            </a:r>
            <a:r>
              <a:rPr lang="en-US" dirty="0">
                <a:hlinkClick r:id="rId27" tooltip="Perl"/>
              </a:rPr>
              <a:t>Perl</a:t>
            </a:r>
            <a:r>
              <a:rPr lang="en-US" dirty="0"/>
              <a:t>, </a:t>
            </a:r>
            <a:r>
              <a:rPr lang="en-US" dirty="0">
                <a:hlinkClick r:id="rId28" tooltip="PHP"/>
              </a:rPr>
              <a:t>PHP</a:t>
            </a:r>
            <a:r>
              <a:rPr lang="en-US" dirty="0"/>
              <a:t>, </a:t>
            </a:r>
            <a:r>
              <a:rPr lang="en-US" dirty="0">
                <a:hlinkClick r:id="rId29" tooltip="Prolog"/>
              </a:rPr>
              <a:t>Prolog</a:t>
            </a:r>
            <a:r>
              <a:rPr lang="en-US" dirty="0"/>
              <a:t>, </a:t>
            </a:r>
            <a:r>
              <a:rPr lang="en-US" dirty="0">
                <a:hlinkClick r:id="rId30" tooltip="Python (programming language)"/>
              </a:rPr>
              <a:t>Python</a:t>
            </a:r>
            <a:r>
              <a:rPr lang="en-US" dirty="0"/>
              <a:t>, </a:t>
            </a:r>
            <a:r>
              <a:rPr lang="en-US" dirty="0">
                <a:hlinkClick r:id="rId31" tooltip="R (programming language)"/>
              </a:rPr>
              <a:t>R</a:t>
            </a:r>
            <a:r>
              <a:rPr lang="en-US" dirty="0"/>
              <a:t>, </a:t>
            </a:r>
            <a:r>
              <a:rPr lang="en-US" dirty="0">
                <a:hlinkClick r:id="rId32" tooltip="Ruby (programming language)"/>
              </a:rPr>
              <a:t>Ruby</a:t>
            </a:r>
            <a:r>
              <a:rPr lang="en-US" dirty="0"/>
              <a:t> (including </a:t>
            </a:r>
            <a:r>
              <a:rPr lang="en-US" dirty="0">
                <a:hlinkClick r:id="rId33" tooltip="Ruby on Rails"/>
              </a:rPr>
              <a:t>Ruby on Rails</a:t>
            </a:r>
            <a:r>
              <a:rPr lang="en-US" dirty="0"/>
              <a:t> framework), </a:t>
            </a:r>
            <a:r>
              <a:rPr lang="en-US" dirty="0">
                <a:hlinkClick r:id="rId34" tooltip="Rust (programming language)"/>
              </a:rPr>
              <a:t>Rust</a:t>
            </a:r>
            <a:r>
              <a:rPr lang="en-US" dirty="0"/>
              <a:t>, </a:t>
            </a:r>
            <a:r>
              <a:rPr lang="en-US" dirty="0">
                <a:hlinkClick r:id="rId35" tooltip="Scala (programming language)"/>
              </a:rPr>
              <a:t>Scala</a:t>
            </a:r>
            <a:r>
              <a:rPr lang="en-US" dirty="0"/>
              <a:t>, and </a:t>
            </a:r>
            <a:r>
              <a:rPr lang="en-US" dirty="0">
                <a:hlinkClick r:id="rId36" tooltip="Scheme (programming language)"/>
              </a:rPr>
              <a:t>Scheme</a:t>
            </a:r>
            <a:r>
              <a:rPr lang="en-US" dirty="0"/>
              <a:t>.</a:t>
            </a:r>
          </a:p>
        </p:txBody>
      </p:sp>
    </p:spTree>
    <p:extLst>
      <p:ext uri="{BB962C8B-B14F-4D97-AF65-F5344CB8AC3E}">
        <p14:creationId xmlns:p14="http://schemas.microsoft.com/office/powerpoint/2010/main" val="2195949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INSTALL ECLIPSE</a:t>
            </a:r>
          </a:p>
        </p:txBody>
      </p:sp>
      <p:sp>
        <p:nvSpPr>
          <p:cNvPr id="3" name="Content Placeholder 2"/>
          <p:cNvSpPr>
            <a:spLocks noGrp="1"/>
          </p:cNvSpPr>
          <p:nvPr>
            <p:ph idx="1"/>
          </p:nvPr>
        </p:nvSpPr>
        <p:spPr/>
        <p:txBody>
          <a:bodyPr/>
          <a:lstStyle/>
          <a:p>
            <a:r>
              <a:rPr lang="en-US" dirty="0"/>
              <a:t>Go to Software Center.</a:t>
            </a:r>
          </a:p>
          <a:p>
            <a:r>
              <a:rPr lang="en-US" dirty="0"/>
              <a:t>Go to Applications.</a:t>
            </a:r>
          </a:p>
          <a:p>
            <a:r>
              <a:rPr lang="en-US" dirty="0"/>
              <a:t>Find Eclipse Oxygen 4.7.</a:t>
            </a:r>
          </a:p>
          <a:p>
            <a:r>
              <a:rPr lang="en-US" dirty="0"/>
              <a:t>Click on install.</a:t>
            </a:r>
          </a:p>
        </p:txBody>
      </p:sp>
    </p:spTree>
    <p:extLst>
      <p:ext uri="{BB962C8B-B14F-4D97-AF65-F5344CB8AC3E}">
        <p14:creationId xmlns:p14="http://schemas.microsoft.com/office/powerpoint/2010/main" val="293496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PROJECT(“PRINT Hi”)</a:t>
            </a:r>
          </a:p>
        </p:txBody>
      </p:sp>
      <p:sp>
        <p:nvSpPr>
          <p:cNvPr id="3" name="Content Placeholder 2"/>
          <p:cNvSpPr>
            <a:spLocks noGrp="1"/>
          </p:cNvSpPr>
          <p:nvPr>
            <p:ph idx="1"/>
          </p:nvPr>
        </p:nvSpPr>
        <p:spPr/>
        <p:txBody>
          <a:bodyPr/>
          <a:lstStyle/>
          <a:p>
            <a:r>
              <a:rPr lang="en-US" dirty="0"/>
              <a:t>Open Eclipse</a:t>
            </a:r>
          </a:p>
          <a:p>
            <a:r>
              <a:rPr lang="en-US" dirty="0"/>
              <a:t>Create new project</a:t>
            </a:r>
          </a:p>
          <a:p>
            <a:r>
              <a:rPr lang="en-US" dirty="0"/>
              <a:t>Create new package</a:t>
            </a:r>
          </a:p>
          <a:p>
            <a:r>
              <a:rPr lang="en-US" dirty="0"/>
              <a:t>Create new class</a:t>
            </a:r>
          </a:p>
          <a:p>
            <a:pPr marL="0" indent="0">
              <a:buNone/>
            </a:pPr>
            <a:endParaRPr lang="en-US" dirty="0"/>
          </a:p>
        </p:txBody>
      </p:sp>
      <p:sp>
        <p:nvSpPr>
          <p:cNvPr id="4" name="Rectangle 3"/>
          <p:cNvSpPr/>
          <p:nvPr/>
        </p:nvSpPr>
        <p:spPr>
          <a:xfrm>
            <a:off x="5452533" y="2393244"/>
            <a:ext cx="4120445" cy="2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public class </a:t>
            </a:r>
            <a:r>
              <a:rPr lang="en-US" b="1" dirty="0" err="1"/>
              <a:t>PrintHi</a:t>
            </a:r>
            <a:r>
              <a:rPr lang="en-US" b="1" dirty="0"/>
              <a:t> {</a:t>
            </a:r>
          </a:p>
          <a:p>
            <a:endParaRPr lang="en-US" dirty="0"/>
          </a:p>
          <a:p>
            <a:r>
              <a:rPr lang="en-US" b="1" dirty="0"/>
              <a:t>public static void main(String[] </a:t>
            </a:r>
            <a:r>
              <a:rPr lang="en-US" b="1" dirty="0" err="1"/>
              <a:t>args</a:t>
            </a:r>
            <a:r>
              <a:rPr lang="en-US" b="1" dirty="0"/>
              <a:t>) {</a:t>
            </a:r>
          </a:p>
          <a:p>
            <a:r>
              <a:rPr lang="en-US" dirty="0" err="1"/>
              <a:t>System.</a:t>
            </a:r>
            <a:r>
              <a:rPr lang="en-US" b="1" i="1" dirty="0" err="1"/>
              <a:t>out.println</a:t>
            </a:r>
            <a:r>
              <a:rPr lang="en-US" b="1" i="1" dirty="0"/>
              <a:t>("Hi");</a:t>
            </a:r>
          </a:p>
          <a:p>
            <a:r>
              <a:rPr lang="en-US" dirty="0"/>
              <a:t>}</a:t>
            </a:r>
          </a:p>
          <a:p>
            <a:endParaRPr lang="en-US" dirty="0"/>
          </a:p>
          <a:p>
            <a:r>
              <a:rPr lang="en-US" dirty="0"/>
              <a:t>}</a:t>
            </a:r>
          </a:p>
          <a:p>
            <a:pPr algn="ctr"/>
            <a:endParaRPr lang="en-US" dirty="0"/>
          </a:p>
        </p:txBody>
      </p:sp>
    </p:spTree>
    <p:extLst>
      <p:ext uri="{BB962C8B-B14F-4D97-AF65-F5344CB8AC3E}">
        <p14:creationId xmlns:p14="http://schemas.microsoft.com/office/powerpoint/2010/main" val="2778135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and class</a:t>
            </a:r>
          </a:p>
        </p:txBody>
      </p:sp>
      <p:sp>
        <p:nvSpPr>
          <p:cNvPr id="3" name="Content Placeholder 2"/>
          <p:cNvSpPr>
            <a:spLocks noGrp="1"/>
          </p:cNvSpPr>
          <p:nvPr>
            <p:ph idx="1"/>
          </p:nvPr>
        </p:nvSpPr>
        <p:spPr/>
        <p:txBody>
          <a:bodyPr/>
          <a:lstStyle/>
          <a:p>
            <a:r>
              <a:rPr lang="en-US" b="1" dirty="0"/>
              <a:t>Object</a:t>
            </a:r>
            <a:r>
              <a:rPr lang="en-US" dirty="0"/>
              <a:t> − Objects have states and behaviors. Example: A dog has states - color, name, breed as well as behaviors – wagging the tail, barking, eating. An object is an instance of a class.</a:t>
            </a:r>
          </a:p>
          <a:p>
            <a:r>
              <a:rPr lang="en-US" b="1" dirty="0"/>
              <a:t>Class</a:t>
            </a:r>
            <a:r>
              <a:rPr lang="en-US" dirty="0"/>
              <a:t> − A class can be defined as a template/blueprint that describes the behavior/state that the object of its type support.</a:t>
            </a:r>
          </a:p>
        </p:txBody>
      </p:sp>
    </p:spTree>
    <p:extLst>
      <p:ext uri="{BB962C8B-B14F-4D97-AF65-F5344CB8AC3E}">
        <p14:creationId xmlns:p14="http://schemas.microsoft.com/office/powerpoint/2010/main" val="1721331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241</TotalTime>
  <Words>1182</Words>
  <Application>Microsoft Office PowerPoint</Application>
  <PresentationFormat>Widescreen</PresentationFormat>
  <Paragraphs>249</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Rockwell</vt:lpstr>
      <vt:lpstr>Gallery</vt:lpstr>
      <vt:lpstr>JAVA BASICS</vt:lpstr>
      <vt:lpstr>What is Java</vt:lpstr>
      <vt:lpstr>Compile and run in java</vt:lpstr>
      <vt:lpstr>JDK,JRE and JVM</vt:lpstr>
      <vt:lpstr>HOW TO CHECK JDK IS INSTALLED</vt:lpstr>
      <vt:lpstr>WHAT IS ECLIPSE</vt:lpstr>
      <vt:lpstr>HOW TO INSTALL ECLIPSE</vt:lpstr>
      <vt:lpstr>first PROJECT(“PRINT Hi”)</vt:lpstr>
      <vt:lpstr>Object and class</vt:lpstr>
      <vt:lpstr>LOCAL , Instance and class variables</vt:lpstr>
      <vt:lpstr>LOCAL , Instance and class variables</vt:lpstr>
      <vt:lpstr>Constructors </vt:lpstr>
      <vt:lpstr>Access Control Modifiers </vt:lpstr>
      <vt:lpstr>Inheritance </vt:lpstr>
      <vt:lpstr>Inheritance</vt:lpstr>
      <vt:lpstr>Java - Overriding </vt:lpstr>
      <vt:lpstr>overloading</vt:lpstr>
      <vt:lpstr>SUPER KEYWORD</vt:lpstr>
      <vt:lpstr>Abstract Class </vt:lpstr>
      <vt:lpstr>INTERFACE</vt:lpstr>
      <vt:lpstr>INTERFACE</vt:lpstr>
      <vt:lpstr>Array </vt:lpstr>
      <vt:lpstr>ARRAY(Multidimensional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Azhar Wahab (UST, IND)</dc:creator>
  <cp:lastModifiedBy>Azhar Wahab (UST, IND)</cp:lastModifiedBy>
  <cp:revision>21</cp:revision>
  <dcterms:created xsi:type="dcterms:W3CDTF">2018-12-10T03:17:23Z</dcterms:created>
  <dcterms:modified xsi:type="dcterms:W3CDTF">2018-12-10T17:58:35Z</dcterms:modified>
</cp:coreProperties>
</file>