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9" r:id="rId1"/>
  </p:sldMasterIdLst>
  <p:sldIdLst>
    <p:sldId id="256" r:id="rId2"/>
    <p:sldId id="257" r:id="rId3"/>
    <p:sldId id="258" r:id="rId4"/>
    <p:sldId id="259" r:id="rId5"/>
    <p:sldId id="260" r:id="rId6"/>
    <p:sldId id="262" r:id="rId7"/>
    <p:sldId id="263" r:id="rId8"/>
    <p:sldId id="264" r:id="rId9"/>
    <p:sldId id="267" r:id="rId10"/>
    <p:sldId id="268" r:id="rId11"/>
    <p:sldId id="269" r:id="rId12"/>
    <p:sldId id="287" r:id="rId13"/>
    <p:sldId id="270" r:id="rId14"/>
    <p:sldId id="271" r:id="rId15"/>
    <p:sldId id="272" r:id="rId16"/>
    <p:sldId id="273" r:id="rId17"/>
    <p:sldId id="274" r:id="rId18"/>
    <p:sldId id="275" r:id="rId19"/>
    <p:sldId id="276" r:id="rId20"/>
    <p:sldId id="277" r:id="rId21"/>
    <p:sldId id="278" r:id="rId22"/>
    <p:sldId id="295" r:id="rId23"/>
    <p:sldId id="296" r:id="rId24"/>
    <p:sldId id="297" r:id="rId25"/>
    <p:sldId id="265" r:id="rId26"/>
    <p:sldId id="266" r:id="rId27"/>
    <p:sldId id="279" r:id="rId28"/>
    <p:sldId id="280" r:id="rId29"/>
    <p:sldId id="281" r:id="rId30"/>
    <p:sldId id="283" r:id="rId31"/>
    <p:sldId id="284" r:id="rId32"/>
    <p:sldId id="285" r:id="rId33"/>
    <p:sldId id="286" r:id="rId34"/>
    <p:sldId id="288" r:id="rId35"/>
    <p:sldId id="291" r:id="rId36"/>
    <p:sldId id="290" r:id="rId37"/>
    <p:sldId id="289" r:id="rId38"/>
    <p:sldId id="292" r:id="rId39"/>
    <p:sldId id="293" r:id="rId40"/>
    <p:sldId id="301" r:id="rId41"/>
    <p:sldId id="294" r:id="rId42"/>
    <p:sldId id="302" r:id="rId43"/>
    <p:sldId id="303" r:id="rId44"/>
    <p:sldId id="298" r:id="rId45"/>
    <p:sldId id="299" r:id="rId46"/>
    <p:sldId id="300" r:id="rId47"/>
    <p:sldId id="304" r:id="rId48"/>
    <p:sldId id="305" r:id="rId49"/>
    <p:sldId id="306" r:id="rId5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74423" y="802298"/>
            <a:ext cx="8637073" cy="2920713"/>
          </a:xfrm>
        </p:spPr>
        <p:txBody>
          <a:bodyPr bIns="0" anchor="b">
            <a:normAutofit/>
          </a:bodyPr>
          <a:lstStyle>
            <a:lvl1pPr algn="ctr">
              <a:defRPr sz="6600"/>
            </a:lvl1pPr>
          </a:lstStyle>
          <a:p>
            <a:r>
              <a:rPr lang="en-US"/>
              <a:t>Click to edit Master title style</a:t>
            </a:r>
            <a:endParaRPr lang="en-US" dirty="0"/>
          </a:p>
        </p:txBody>
      </p:sp>
      <p:sp>
        <p:nvSpPr>
          <p:cNvPr id="3" name="Subtitle 2"/>
          <p:cNvSpPr>
            <a:spLocks noGrp="1"/>
          </p:cNvSpPr>
          <p:nvPr>
            <p:ph type="subTitle" idx="1"/>
          </p:nvPr>
        </p:nvSpPr>
        <p:spPr>
          <a:xfrm>
            <a:off x="1774424" y="3724074"/>
            <a:ext cx="8637072" cy="977621"/>
          </a:xfrm>
        </p:spPr>
        <p:txBody>
          <a:bodyPr tIns="91440" bIns="91440">
            <a:normAutofit/>
          </a:bodyPr>
          <a:lstStyle>
            <a:lvl1pPr marL="0" indent="0" algn="ctr">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C84F15B-FB6D-427E-8BF5-D110FCFE42D6}" type="datetimeFigureOut">
              <a:rPr lang="en-US" smtClean="0"/>
              <a:t>12/16/2018</a:t>
            </a:fld>
            <a:endParaRPr lang="en-US"/>
          </a:p>
        </p:txBody>
      </p:sp>
      <p:sp>
        <p:nvSpPr>
          <p:cNvPr id="5" name="Footer Placeholder 4"/>
          <p:cNvSpPr>
            <a:spLocks noGrp="1"/>
          </p:cNvSpPr>
          <p:nvPr>
            <p:ph type="ftr" sz="quarter" idx="11"/>
          </p:nvPr>
        </p:nvSpPr>
        <p:spPr>
          <a:xfrm>
            <a:off x="1451579" y="329307"/>
            <a:ext cx="5626774" cy="309201"/>
          </a:xfrm>
        </p:spPr>
        <p:txBody>
          <a:bodyPr/>
          <a:lstStyle/>
          <a:p>
            <a:endParaRPr lang="en-US"/>
          </a:p>
        </p:txBody>
      </p:sp>
      <p:sp>
        <p:nvSpPr>
          <p:cNvPr id="6" name="Slide Number Placeholder 5"/>
          <p:cNvSpPr>
            <a:spLocks noGrp="1"/>
          </p:cNvSpPr>
          <p:nvPr>
            <p:ph type="sldNum" sz="quarter" idx="12"/>
          </p:nvPr>
        </p:nvSpPr>
        <p:spPr>
          <a:xfrm>
            <a:off x="476834" y="798973"/>
            <a:ext cx="811019" cy="503578"/>
          </a:xfrm>
        </p:spPr>
        <p:txBody>
          <a:bodyPr/>
          <a:lstStyle/>
          <a:p>
            <a:fld id="{FB0E1EFB-093F-451D-9ED0-37DA500B25BA}" type="slidenum">
              <a:rPr lang="en-US" smtClean="0"/>
              <a:t>‹#›</a:t>
            </a:fld>
            <a:endParaRPr lang="en-US"/>
          </a:p>
        </p:txBody>
      </p:sp>
    </p:spTree>
    <p:extLst>
      <p:ext uri="{BB962C8B-B14F-4D97-AF65-F5344CB8AC3E}">
        <p14:creationId xmlns:p14="http://schemas.microsoft.com/office/powerpoint/2010/main" val="21701743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84F15B-FB6D-427E-8BF5-D110FCFE42D6}" type="datetimeFigureOut">
              <a:rPr lang="en-US" smtClean="0"/>
              <a:t>12/16/2018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0E1EFB-093F-451D-9ED0-37DA500B25BA}" type="slidenum">
              <a:rPr lang="en-US" smtClean="0"/>
              <a:t>‹#›</a:t>
            </a:fld>
            <a:endParaRPr lang="en-US"/>
          </a:p>
        </p:txBody>
      </p:sp>
    </p:spTree>
    <p:extLst>
      <p:ext uri="{BB962C8B-B14F-4D97-AF65-F5344CB8AC3E}">
        <p14:creationId xmlns:p14="http://schemas.microsoft.com/office/powerpoint/2010/main" val="20968452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7052"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518654"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84F15B-FB6D-427E-8BF5-D110FCFE42D6}" type="datetimeFigureOut">
              <a:rPr lang="en-US" smtClean="0"/>
              <a:t>12/16/2018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0E1EFB-093F-451D-9ED0-37DA500B25BA}" type="slidenum">
              <a:rPr lang="en-US" smtClean="0"/>
              <a:t>‹#›</a:t>
            </a:fld>
            <a:endParaRPr lang="en-US"/>
          </a:p>
        </p:txBody>
      </p:sp>
    </p:spTree>
    <p:extLst>
      <p:ext uri="{BB962C8B-B14F-4D97-AF65-F5344CB8AC3E}">
        <p14:creationId xmlns:p14="http://schemas.microsoft.com/office/powerpoint/2010/main" val="27661261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84F15B-FB6D-427E-8BF5-D110FCFE42D6}" type="datetimeFigureOut">
              <a:rPr lang="en-US" smtClean="0"/>
              <a:t>12/16/2018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0E1EFB-093F-451D-9ED0-37DA500B25BA}" type="slidenum">
              <a:rPr lang="en-US" smtClean="0"/>
              <a:t>‹#›</a:t>
            </a:fld>
            <a:endParaRPr lang="en-US"/>
          </a:p>
        </p:txBody>
      </p:sp>
    </p:spTree>
    <p:extLst>
      <p:ext uri="{BB962C8B-B14F-4D97-AF65-F5344CB8AC3E}">
        <p14:creationId xmlns:p14="http://schemas.microsoft.com/office/powerpoint/2010/main" val="6129908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74423" y="1756130"/>
            <a:ext cx="8643154" cy="1969007"/>
          </a:xfrm>
        </p:spPr>
        <p:txBody>
          <a:bodyPr anchor="b">
            <a:normAutofit/>
          </a:bodyPr>
          <a:lstStyle>
            <a:lvl1pPr algn="ctr">
              <a:defRPr sz="3600"/>
            </a:lvl1pPr>
          </a:lstStyle>
          <a:p>
            <a:r>
              <a:rPr lang="en-US"/>
              <a:t>Click to edit Master title style</a:t>
            </a:r>
            <a:endParaRPr lang="en-US" dirty="0"/>
          </a:p>
        </p:txBody>
      </p:sp>
      <p:sp>
        <p:nvSpPr>
          <p:cNvPr id="3" name="Text Placeholder 2"/>
          <p:cNvSpPr>
            <a:spLocks noGrp="1"/>
          </p:cNvSpPr>
          <p:nvPr>
            <p:ph type="body" idx="1"/>
          </p:nvPr>
        </p:nvSpPr>
        <p:spPr>
          <a:xfrm>
            <a:off x="1774423" y="3725137"/>
            <a:ext cx="8643154" cy="1093987"/>
          </a:xfrm>
        </p:spPr>
        <p:txBody>
          <a:bodyPr tIns="91440">
            <a:normAutofit/>
          </a:bodyPr>
          <a:lstStyle>
            <a:lvl1pPr marL="0" indent="0" algn="ct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C84F15B-FB6D-427E-8BF5-D110FCFE42D6}" type="datetimeFigureOut">
              <a:rPr lang="en-US" smtClean="0"/>
              <a:t>12/16/2018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0E1EFB-093F-451D-9ED0-37DA500B25BA}" type="slidenum">
              <a:rPr lang="en-US" smtClean="0"/>
              <a:t>‹#›</a:t>
            </a:fld>
            <a:endParaRPr lang="en-US"/>
          </a:p>
        </p:txBody>
      </p:sp>
    </p:spTree>
    <p:extLst>
      <p:ext uri="{BB962C8B-B14F-4D97-AF65-F5344CB8AC3E}">
        <p14:creationId xmlns:p14="http://schemas.microsoft.com/office/powerpoint/2010/main" val="41716889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293577"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488654" cy="34485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54140" y="2017343"/>
            <a:ext cx="4488654"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C84F15B-FB6D-427E-8BF5-D110FCFE42D6}" type="datetimeFigureOut">
              <a:rPr lang="en-US" smtClean="0"/>
              <a:t>12/16/2018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B0E1EFB-093F-451D-9ED0-37DA500B25BA}" type="slidenum">
              <a:rPr lang="en-US" smtClean="0"/>
              <a:t>‹#›</a:t>
            </a:fld>
            <a:endParaRPr lang="en-US"/>
          </a:p>
        </p:txBody>
      </p:sp>
    </p:spTree>
    <p:extLst>
      <p:ext uri="{BB962C8B-B14F-4D97-AF65-F5344CB8AC3E}">
        <p14:creationId xmlns:p14="http://schemas.microsoft.com/office/powerpoint/2010/main" val="39032895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295603"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488794"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47191" y="2824269"/>
            <a:ext cx="4488794"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56025" y="2023003"/>
            <a:ext cx="4488794"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56025" y="2821491"/>
            <a:ext cx="4488794"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C84F15B-FB6D-427E-8BF5-D110FCFE42D6}" type="datetimeFigureOut">
              <a:rPr lang="en-US" smtClean="0"/>
              <a:t>12/16/2018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B0E1EFB-093F-451D-9ED0-37DA500B25BA}" type="slidenum">
              <a:rPr lang="en-US" smtClean="0"/>
              <a:t>‹#›</a:t>
            </a:fld>
            <a:endParaRPr lang="en-US"/>
          </a:p>
        </p:txBody>
      </p:sp>
    </p:spTree>
    <p:extLst>
      <p:ext uri="{BB962C8B-B14F-4D97-AF65-F5344CB8AC3E}">
        <p14:creationId xmlns:p14="http://schemas.microsoft.com/office/powerpoint/2010/main" val="1265742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C84F15B-FB6D-427E-8BF5-D110FCFE42D6}" type="datetimeFigureOut">
              <a:rPr lang="en-US" smtClean="0"/>
              <a:t>12/16/2018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B0E1EFB-093F-451D-9ED0-37DA500B25BA}" type="slidenum">
              <a:rPr lang="en-US" smtClean="0"/>
              <a:t>‹#›</a:t>
            </a:fld>
            <a:endParaRPr lang="en-US"/>
          </a:p>
        </p:txBody>
      </p:sp>
    </p:spTree>
    <p:extLst>
      <p:ext uri="{BB962C8B-B14F-4D97-AF65-F5344CB8AC3E}">
        <p14:creationId xmlns:p14="http://schemas.microsoft.com/office/powerpoint/2010/main" val="34200091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C84F15B-FB6D-427E-8BF5-D110FCFE42D6}" type="datetimeFigureOut">
              <a:rPr lang="en-US" smtClean="0"/>
              <a:t>12/16/2018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B0E1EFB-093F-451D-9ED0-37DA500B25BA}" type="slidenum">
              <a:rPr lang="en-US" smtClean="0"/>
              <a:t>‹#›</a:t>
            </a:fld>
            <a:endParaRPr lang="en-US"/>
          </a:p>
        </p:txBody>
      </p:sp>
    </p:spTree>
    <p:extLst>
      <p:ext uri="{BB962C8B-B14F-4D97-AF65-F5344CB8AC3E}">
        <p14:creationId xmlns:p14="http://schemas.microsoft.com/office/powerpoint/2010/main" val="11901794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2961967" cy="2406518"/>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73032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2961967"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C84F15B-FB6D-427E-8BF5-D110FCFE42D6}" type="datetimeFigureOut">
              <a:rPr lang="en-US" smtClean="0"/>
              <a:t>12/16/2018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B0E1EFB-093F-451D-9ED0-37DA500B25BA}" type="slidenum">
              <a:rPr lang="en-US" smtClean="0"/>
              <a:t>‹#›</a:t>
            </a:fld>
            <a:endParaRPr lang="en-US"/>
          </a:p>
        </p:txBody>
      </p:sp>
    </p:spTree>
    <p:extLst>
      <p:ext uri="{BB962C8B-B14F-4D97-AF65-F5344CB8AC3E}">
        <p14:creationId xmlns:p14="http://schemas.microsoft.com/office/powerpoint/2010/main" val="12577887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blipFill dpi="0" rotWithShape="1">
              <a:blip r:embed="rId2">
                <a:alphaModFix amt="30000"/>
              </a:blip>
              <a:srcRect/>
              <a:tile tx="0" ty="0" sx="100000" sy="100000" flip="none" algn="ctr"/>
            </a:blip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extrusionH="76200" contourW="12700" prstMaterial="matte">
              <a:bevelT w="152400" h="50800" prst="softRound"/>
              <a:extrusionClr>
                <a:schemeClr val="tx2"/>
              </a:extrusionClr>
              <a:contourClr>
                <a:schemeClr val="bg2"/>
              </a:contourClr>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38100" cmpd="sng">
              <a:solidFill>
                <a:schemeClr val="tx2">
                  <a:lumMod val="25000"/>
                </a:schemeClr>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2"/>
            <a:ext cx="5532328" cy="1922299"/>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50000"/>
              <a:lumOff val="50000"/>
              <a:alpha val="80000"/>
            </a:schemeClr>
          </a:solidFill>
          <a:ln w="9525" cap="sq">
            <a:noFill/>
            <a:miter lim="800000"/>
          </a:ln>
          <a:effectLst/>
        </p:spPr>
        <p:txBody>
          <a:bodyPr vert="horz" lIns="91440" tIns="45720" rIns="91440" bIns="45720" rtlCol="0" anchor="t">
            <a:normAutofit/>
          </a:bodyPr>
          <a:lstStyle>
            <a:lvl1pPr>
              <a:defRPr lang="en-US" sz="3200" dirty="0"/>
            </a:lvl1pPr>
          </a:lstStyle>
          <a:p>
            <a:pPr lvl="0" algn="ctr"/>
            <a:r>
              <a:rPr lang="en-US"/>
              <a:t>Click icon to add picture</a:t>
            </a:r>
            <a:endParaRPr lang="en-US" dirty="0"/>
          </a:p>
        </p:txBody>
      </p:sp>
      <p:sp>
        <p:nvSpPr>
          <p:cNvPr id="4" name="Text Placeholder 3"/>
          <p:cNvSpPr>
            <a:spLocks noGrp="1"/>
          </p:cNvSpPr>
          <p:nvPr>
            <p:ph type="body" sz="half" idx="2"/>
          </p:nvPr>
        </p:nvSpPr>
        <p:spPr>
          <a:xfrm>
            <a:off x="1450329" y="3059600"/>
            <a:ext cx="5524404" cy="2090134"/>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8C84F15B-FB6D-427E-8BF5-D110FCFE42D6}" type="datetimeFigureOut">
              <a:rPr lang="en-US" smtClean="0"/>
              <a:t>12/16/2018</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FB0E1EFB-093F-451D-9ED0-37DA500B25BA}" type="slidenum">
              <a:rPr lang="en-US" smtClean="0"/>
              <a:t>‹#›</a:t>
            </a:fld>
            <a:endParaRPr lang="en-US"/>
          </a:p>
        </p:txBody>
      </p:sp>
    </p:spTree>
    <p:extLst>
      <p:ext uri="{BB962C8B-B14F-4D97-AF65-F5344CB8AC3E}">
        <p14:creationId xmlns:p14="http://schemas.microsoft.com/office/powerpoint/2010/main" val="2584814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51579" y="804519"/>
            <a:ext cx="9291215" cy="104923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29121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242079"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8C84F15B-FB6D-427E-8BF5-D110FCFE42D6}" type="datetimeFigureOut">
              <a:rPr lang="en-US" smtClean="0"/>
              <a:t>12/16/2018</a:t>
            </a:fld>
            <a:endParaRPr lang="en-US"/>
          </a:p>
        </p:txBody>
      </p:sp>
      <p:sp>
        <p:nvSpPr>
          <p:cNvPr id="5" name="Footer Placeholder 4"/>
          <p:cNvSpPr>
            <a:spLocks noGrp="1"/>
          </p:cNvSpPr>
          <p:nvPr>
            <p:ph type="ftr" sz="quarter" idx="3"/>
          </p:nvPr>
        </p:nvSpPr>
        <p:spPr>
          <a:xfrm>
            <a:off x="1451579" y="329307"/>
            <a:ext cx="5626774"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FB0E1EFB-093F-451D-9ED0-37DA500B25BA}" type="slidenum">
              <a:rPr lang="en-US" smtClean="0"/>
              <a:t>‹#›</a:t>
            </a:fld>
            <a:endParaRPr lang="en-US"/>
          </a:p>
        </p:txBody>
      </p:sp>
      <p:sp>
        <p:nvSpPr>
          <p:cNvPr id="9" name="Rectangle 8"/>
          <p:cNvSpPr/>
          <p:nvPr/>
        </p:nvSpPr>
        <p:spPr>
          <a:xfrm>
            <a:off x="0" y="3622291"/>
            <a:ext cx="12192000" cy="2505984"/>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9"/>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a:xfrm>
            <a:off x="0" y="6129338"/>
            <a:ext cx="12192000" cy="742950"/>
          </a:xfrm>
          <a:prstGeom prst="rect">
            <a:avLst/>
          </a:prstGeom>
        </p:spPr>
      </p:pic>
      <p:cxnSp>
        <p:nvCxnSpPr>
          <p:cNvPr id="12" name="Straight Connector 11"/>
          <p:cNvCxnSpPr/>
          <p:nvPr/>
        </p:nvCxnSpPr>
        <p:spPr>
          <a:xfrm>
            <a:off x="0" y="6138142"/>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1032062"/>
      </p:ext>
    </p:extLst>
  </p:cSld>
  <p:clrMap bg1="dk1" tx1="lt1" bg2="dk2" tx2="lt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Lst>
  <p:txStyles>
    <p:titleStyle>
      <a:lvl1pPr algn="ctr" defTabSz="914400" rtl="0" eaLnBrk="1" latinLnBrk="0" hangingPunct="1">
        <a:lnSpc>
          <a:spcPct val="90000"/>
        </a:lnSpc>
        <a:spcBef>
          <a:spcPct val="0"/>
        </a:spcBef>
        <a:buNone/>
        <a:defRPr sz="3200" b="0" i="0" kern="1200" cap="all">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sites.google.com/a/chromium.org/chromedriver/"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seleniumhq.org/download/"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b="1" dirty="0"/>
              <a:t>selenium</a:t>
            </a:r>
          </a:p>
        </p:txBody>
      </p:sp>
      <p:sp>
        <p:nvSpPr>
          <p:cNvPr id="3" name="Subtitle 2"/>
          <p:cNvSpPr>
            <a:spLocks noGrp="1"/>
          </p:cNvSpPr>
          <p:nvPr>
            <p:ph type="subTitle" idx="1"/>
          </p:nvPr>
        </p:nvSpPr>
        <p:spPr/>
        <p:txBody>
          <a:bodyPr/>
          <a:lstStyle/>
          <a:p>
            <a:r>
              <a:rPr lang="en-US" dirty="0"/>
              <a:t>Selenium training</a:t>
            </a:r>
          </a:p>
        </p:txBody>
      </p:sp>
      <p:sp>
        <p:nvSpPr>
          <p:cNvPr id="5" name="TextBox 4"/>
          <p:cNvSpPr txBox="1"/>
          <p:nvPr/>
        </p:nvSpPr>
        <p:spPr>
          <a:xfrm>
            <a:off x="8765177" y="5381897"/>
            <a:ext cx="3426823" cy="646331"/>
          </a:xfrm>
          <a:prstGeom prst="rect">
            <a:avLst/>
          </a:prstGeom>
          <a:noFill/>
        </p:spPr>
        <p:txBody>
          <a:bodyPr wrap="square" rtlCol="0">
            <a:spAutoFit/>
          </a:bodyPr>
          <a:lstStyle/>
          <a:p>
            <a:r>
              <a:rPr lang="en-US" dirty="0"/>
              <a:t>Author : Azhar Wahab</a:t>
            </a:r>
          </a:p>
          <a:p>
            <a:r>
              <a:rPr lang="en-US" dirty="0"/>
              <a:t>UID       : U61976</a:t>
            </a:r>
          </a:p>
        </p:txBody>
      </p:sp>
    </p:spTree>
    <p:extLst>
      <p:ext uri="{BB962C8B-B14F-4D97-AF65-F5344CB8AC3E}">
        <p14:creationId xmlns:p14="http://schemas.microsoft.com/office/powerpoint/2010/main" val="7797429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Element identification By name</a:t>
            </a:r>
          </a:p>
        </p:txBody>
      </p:sp>
      <p:sp>
        <p:nvSpPr>
          <p:cNvPr id="3" name="Content Placeholder 2"/>
          <p:cNvSpPr>
            <a:spLocks noGrp="1"/>
          </p:cNvSpPr>
          <p:nvPr>
            <p:ph idx="1"/>
          </p:nvPr>
        </p:nvSpPr>
        <p:spPr/>
        <p:txBody>
          <a:bodyPr>
            <a:normAutofit lnSpcReduction="10000"/>
          </a:bodyPr>
          <a:lstStyle/>
          <a:p>
            <a:r>
              <a:rPr lang="en-US" b="1" i="1" dirty="0"/>
              <a:t>name(String name) : By</a:t>
            </a:r>
            <a:r>
              <a:rPr lang="en-US" dirty="0"/>
              <a:t> – This is also an efficient way to locate an element but again the problem is same as with ID that UI developer make it having non-unique names on a page or auto-generating the names. It takes a parameter of String which is a </a:t>
            </a:r>
            <a:r>
              <a:rPr lang="en-US" i="1" dirty="0"/>
              <a:t>Value of NAME attribute</a:t>
            </a:r>
            <a:r>
              <a:rPr lang="en-US" dirty="0"/>
              <a:t> and it returns a </a:t>
            </a:r>
            <a:r>
              <a:rPr lang="en-US" b="1" i="1" dirty="0"/>
              <a:t>BY object</a:t>
            </a:r>
            <a:r>
              <a:rPr lang="en-US" dirty="0"/>
              <a:t> to </a:t>
            </a:r>
            <a:r>
              <a:rPr lang="en-US" b="1" i="1" dirty="0" err="1"/>
              <a:t>findElement</a:t>
            </a:r>
            <a:r>
              <a:rPr lang="en-US" b="1" i="1" dirty="0"/>
              <a:t>()</a:t>
            </a:r>
            <a:r>
              <a:rPr lang="en-US" dirty="0"/>
              <a:t>method.</a:t>
            </a:r>
          </a:p>
          <a:p>
            <a:r>
              <a:rPr lang="en-US" b="1" i="1" dirty="0"/>
              <a:t>Command</a:t>
            </a:r>
            <a:r>
              <a:rPr lang="en-US" b="1" dirty="0"/>
              <a:t> </a:t>
            </a:r>
            <a:r>
              <a:rPr lang="en-US" dirty="0"/>
              <a:t>– </a:t>
            </a:r>
            <a:r>
              <a:rPr lang="en-US" b="1" i="1" dirty="0" err="1"/>
              <a:t>driver.findElement</a:t>
            </a:r>
            <a:r>
              <a:rPr lang="en-US" b="1" i="1" dirty="0"/>
              <a:t>(By.name(“Element NAME”));</a:t>
            </a:r>
            <a:endParaRPr lang="en-US" dirty="0"/>
          </a:p>
          <a:p>
            <a:r>
              <a:rPr lang="en-US" dirty="0"/>
              <a:t>With this strategy, the first element with the name attribute value matching the location will be returned. If no element has a matching name attribute, a </a:t>
            </a:r>
            <a:r>
              <a:rPr lang="en-US" b="1" i="1" dirty="0" err="1"/>
              <a:t>NoSuchElementException</a:t>
            </a:r>
            <a:r>
              <a:rPr lang="en-US" i="1" dirty="0"/>
              <a:t> </a:t>
            </a:r>
            <a:r>
              <a:rPr lang="en-US" dirty="0"/>
              <a:t>will be raised</a:t>
            </a:r>
          </a:p>
          <a:p>
            <a:endParaRPr lang="en-US" dirty="0"/>
          </a:p>
        </p:txBody>
      </p:sp>
      <p:sp>
        <p:nvSpPr>
          <p:cNvPr id="4" name="Flowchart: Process 3"/>
          <p:cNvSpPr/>
          <p:nvPr/>
        </p:nvSpPr>
        <p:spPr>
          <a:xfrm>
            <a:off x="1625600" y="5466345"/>
            <a:ext cx="9117194" cy="1160233"/>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Practise</a:t>
            </a:r>
            <a:r>
              <a:rPr lang="en-US" dirty="0"/>
              <a:t> link (First name) - http://toolsqa.com/automation-practice-form/</a:t>
            </a:r>
          </a:p>
        </p:txBody>
      </p:sp>
    </p:spTree>
    <p:extLst>
      <p:ext uri="{BB962C8B-B14F-4D97-AF65-F5344CB8AC3E}">
        <p14:creationId xmlns:p14="http://schemas.microsoft.com/office/powerpoint/2010/main" val="14602012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Element identification By </a:t>
            </a:r>
            <a:r>
              <a:rPr lang="en-US" dirty="0" err="1"/>
              <a:t>ClassName</a:t>
            </a:r>
            <a:r>
              <a:rPr lang="en-US" b="1" dirty="0"/>
              <a:t/>
            </a:r>
            <a:br>
              <a:rPr lang="en-US" b="1" dirty="0"/>
            </a:br>
            <a:endParaRPr lang="en-US" dirty="0"/>
          </a:p>
        </p:txBody>
      </p:sp>
      <p:sp>
        <p:nvSpPr>
          <p:cNvPr id="3" name="Content Placeholder 2"/>
          <p:cNvSpPr>
            <a:spLocks noGrp="1"/>
          </p:cNvSpPr>
          <p:nvPr>
            <p:ph idx="1"/>
          </p:nvPr>
        </p:nvSpPr>
        <p:spPr/>
        <p:txBody>
          <a:bodyPr/>
          <a:lstStyle/>
          <a:p>
            <a:r>
              <a:rPr lang="en-US" b="1" i="1" dirty="0" err="1"/>
              <a:t>className</a:t>
            </a:r>
            <a:r>
              <a:rPr lang="en-US" b="1" i="1" dirty="0"/>
              <a:t>(String </a:t>
            </a:r>
            <a:r>
              <a:rPr lang="en-US" b="1" i="1" dirty="0" err="1"/>
              <a:t>className</a:t>
            </a:r>
            <a:r>
              <a:rPr lang="en-US" b="1" i="1" dirty="0"/>
              <a:t>) : By</a:t>
            </a:r>
            <a:r>
              <a:rPr lang="en-US" dirty="0"/>
              <a:t> – This finds elements based on the value of the </a:t>
            </a:r>
            <a:r>
              <a:rPr lang="en-US" i="1" dirty="0"/>
              <a:t>CLASS</a:t>
            </a:r>
            <a:r>
              <a:rPr lang="en-US" dirty="0"/>
              <a:t> attribute. It takes a parameter of String which is a </a:t>
            </a:r>
            <a:r>
              <a:rPr lang="en-US" i="1" dirty="0"/>
              <a:t>Value of CLASS attribute</a:t>
            </a:r>
            <a:r>
              <a:rPr lang="en-US" dirty="0"/>
              <a:t> and it returns a </a:t>
            </a:r>
            <a:r>
              <a:rPr lang="en-US" b="1" i="1" dirty="0"/>
              <a:t>BY object</a:t>
            </a:r>
            <a:r>
              <a:rPr lang="en-US" dirty="0"/>
              <a:t> to </a:t>
            </a:r>
            <a:r>
              <a:rPr lang="en-US" b="1" i="1" dirty="0" err="1"/>
              <a:t>findElement</a:t>
            </a:r>
            <a:r>
              <a:rPr lang="en-US" b="1" i="1" dirty="0"/>
              <a:t>()</a:t>
            </a:r>
            <a:r>
              <a:rPr lang="en-US" dirty="0"/>
              <a:t> method.</a:t>
            </a:r>
          </a:p>
          <a:p>
            <a:r>
              <a:rPr lang="en-US" b="1" i="1" dirty="0"/>
              <a:t>Command</a:t>
            </a:r>
            <a:r>
              <a:rPr lang="en-US" b="1" dirty="0"/>
              <a:t> </a:t>
            </a:r>
            <a:r>
              <a:rPr lang="en-US" dirty="0"/>
              <a:t>– </a:t>
            </a:r>
            <a:r>
              <a:rPr lang="en-US" b="1" i="1" dirty="0" err="1"/>
              <a:t>driver.findElement</a:t>
            </a:r>
            <a:r>
              <a:rPr lang="en-US" b="1" i="1" dirty="0"/>
              <a:t>(</a:t>
            </a:r>
            <a:r>
              <a:rPr lang="en-US" b="1" i="1" dirty="0" err="1"/>
              <a:t>By.className</a:t>
            </a:r>
            <a:r>
              <a:rPr lang="en-US" b="1" i="1" dirty="0"/>
              <a:t>(“Element CLASSNAME”));</a:t>
            </a:r>
            <a:endParaRPr lang="en-US" dirty="0"/>
          </a:p>
          <a:p>
            <a:r>
              <a:rPr lang="en-US" dirty="0"/>
              <a:t>If an element has many classes then this will match against each of them.</a:t>
            </a:r>
          </a:p>
          <a:p>
            <a:pPr marL="0" indent="0">
              <a:buNone/>
            </a:pPr>
            <a:endParaRPr lang="en-US" dirty="0"/>
          </a:p>
        </p:txBody>
      </p:sp>
      <p:sp>
        <p:nvSpPr>
          <p:cNvPr id="4" name="Rectangle 3"/>
          <p:cNvSpPr/>
          <p:nvPr/>
        </p:nvSpPr>
        <p:spPr>
          <a:xfrm>
            <a:off x="1975556" y="5466345"/>
            <a:ext cx="9008533" cy="10812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Practise</a:t>
            </a:r>
            <a:r>
              <a:rPr lang="en-US" dirty="0"/>
              <a:t> link(Gmail)- https://www.google.co.in/</a:t>
            </a:r>
          </a:p>
        </p:txBody>
      </p:sp>
    </p:spTree>
    <p:extLst>
      <p:ext uri="{BB962C8B-B14F-4D97-AF65-F5344CB8AC3E}">
        <p14:creationId xmlns:p14="http://schemas.microsoft.com/office/powerpoint/2010/main" val="15205583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Element identification By CSSSELECTOR</a:t>
            </a:r>
            <a:r>
              <a:rPr lang="en-US" b="1" dirty="0"/>
              <a:t/>
            </a:r>
            <a:br>
              <a:rPr lang="en-US" b="1" dirty="0"/>
            </a:br>
            <a:endParaRPr lang="en-US" dirty="0"/>
          </a:p>
        </p:txBody>
      </p:sp>
      <p:sp>
        <p:nvSpPr>
          <p:cNvPr id="3" name="Content Placeholder 2"/>
          <p:cNvSpPr>
            <a:spLocks noGrp="1"/>
          </p:cNvSpPr>
          <p:nvPr>
            <p:ph idx="1"/>
          </p:nvPr>
        </p:nvSpPr>
        <p:spPr/>
        <p:txBody>
          <a:bodyPr/>
          <a:lstStyle/>
          <a:p>
            <a:r>
              <a:rPr lang="en-US" i="1" dirty="0" err="1"/>
              <a:t>cssSelector</a:t>
            </a:r>
            <a:r>
              <a:rPr lang="en-US" b="1" i="1" dirty="0"/>
              <a:t>(String </a:t>
            </a:r>
            <a:r>
              <a:rPr lang="en-US" b="1" i="1" dirty="0" err="1"/>
              <a:t>className</a:t>
            </a:r>
            <a:r>
              <a:rPr lang="en-US" b="1" i="1" dirty="0"/>
              <a:t>) : By</a:t>
            </a:r>
            <a:r>
              <a:rPr lang="en-US" dirty="0"/>
              <a:t> – This finds elements based on the value of the </a:t>
            </a:r>
            <a:r>
              <a:rPr lang="en-US" i="1" dirty="0" err="1"/>
              <a:t>cssSelector</a:t>
            </a:r>
            <a:r>
              <a:rPr lang="en-US" dirty="0"/>
              <a:t> attribute. It takes a parameter of String which is a </a:t>
            </a:r>
            <a:r>
              <a:rPr lang="en-US" i="1" dirty="0"/>
              <a:t>Value of CLASS attribute</a:t>
            </a:r>
            <a:r>
              <a:rPr lang="en-US" dirty="0"/>
              <a:t> and it returns a </a:t>
            </a:r>
            <a:r>
              <a:rPr lang="en-US" b="1" i="1" dirty="0"/>
              <a:t>BY object</a:t>
            </a:r>
            <a:r>
              <a:rPr lang="en-US" dirty="0"/>
              <a:t> to </a:t>
            </a:r>
            <a:r>
              <a:rPr lang="en-US" b="1" i="1" dirty="0" err="1"/>
              <a:t>findElement</a:t>
            </a:r>
            <a:r>
              <a:rPr lang="en-US" b="1" i="1" dirty="0"/>
              <a:t>()</a:t>
            </a:r>
            <a:r>
              <a:rPr lang="en-US" dirty="0"/>
              <a:t> method.</a:t>
            </a:r>
          </a:p>
          <a:p>
            <a:r>
              <a:rPr lang="en-US" b="1" i="1" dirty="0"/>
              <a:t>Command</a:t>
            </a:r>
            <a:r>
              <a:rPr lang="en-US" b="1" dirty="0"/>
              <a:t> </a:t>
            </a:r>
            <a:r>
              <a:rPr lang="en-US" dirty="0"/>
              <a:t>– </a:t>
            </a:r>
            <a:r>
              <a:rPr lang="en-US" b="1" i="1" dirty="0" err="1"/>
              <a:t>driver.findElement</a:t>
            </a:r>
            <a:r>
              <a:rPr lang="en-US" b="1" i="1" dirty="0"/>
              <a:t>(By.</a:t>
            </a:r>
            <a:r>
              <a:rPr lang="en-US" i="1" dirty="0"/>
              <a:t> </a:t>
            </a:r>
            <a:r>
              <a:rPr lang="en-US" i="1" dirty="0" err="1"/>
              <a:t>cssSelector</a:t>
            </a:r>
            <a:r>
              <a:rPr lang="en-US" b="1" i="1" dirty="0"/>
              <a:t>(“Element CSSSELECTOR”));</a:t>
            </a:r>
            <a:endParaRPr lang="en-US" dirty="0"/>
          </a:p>
          <a:p>
            <a:r>
              <a:rPr lang="en-US" dirty="0"/>
              <a:t>If an element has many classes then this will match against each of them.</a:t>
            </a:r>
          </a:p>
          <a:p>
            <a:pPr marL="0" indent="0">
              <a:buNone/>
            </a:pPr>
            <a:endParaRPr lang="en-US" dirty="0"/>
          </a:p>
        </p:txBody>
      </p:sp>
      <p:sp>
        <p:nvSpPr>
          <p:cNvPr id="4" name="Rectangle 3"/>
          <p:cNvSpPr/>
          <p:nvPr/>
        </p:nvSpPr>
        <p:spPr>
          <a:xfrm>
            <a:off x="1975556" y="5466345"/>
            <a:ext cx="9008533" cy="10812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Practise</a:t>
            </a:r>
            <a:r>
              <a:rPr lang="en-US" dirty="0"/>
              <a:t> link(Gmail)- https://www.google.co.in/</a:t>
            </a:r>
          </a:p>
        </p:txBody>
      </p:sp>
    </p:spTree>
    <p:extLst>
      <p:ext uri="{BB962C8B-B14F-4D97-AF65-F5344CB8AC3E}">
        <p14:creationId xmlns:p14="http://schemas.microsoft.com/office/powerpoint/2010/main" val="24697492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Element identification By </a:t>
            </a:r>
            <a:r>
              <a:rPr lang="en-US" dirty="0" err="1"/>
              <a:t>tagname</a:t>
            </a:r>
            <a:endParaRPr lang="en-US" dirty="0"/>
          </a:p>
        </p:txBody>
      </p:sp>
      <p:sp>
        <p:nvSpPr>
          <p:cNvPr id="3" name="Content Placeholder 2"/>
          <p:cNvSpPr>
            <a:spLocks noGrp="1"/>
          </p:cNvSpPr>
          <p:nvPr>
            <p:ph idx="1"/>
          </p:nvPr>
        </p:nvSpPr>
        <p:spPr>
          <a:xfrm>
            <a:off x="1451579" y="2015732"/>
            <a:ext cx="9291215" cy="3730312"/>
          </a:xfrm>
        </p:spPr>
        <p:txBody>
          <a:bodyPr/>
          <a:lstStyle/>
          <a:p>
            <a:r>
              <a:rPr lang="en-US" b="1" i="1" dirty="0" err="1"/>
              <a:t>tagName</a:t>
            </a:r>
            <a:r>
              <a:rPr lang="en-US" b="1" i="1" dirty="0"/>
              <a:t>(String name) : By</a:t>
            </a:r>
            <a:r>
              <a:rPr lang="en-US" dirty="0"/>
              <a:t> – With this you can find elements by their </a:t>
            </a:r>
            <a:r>
              <a:rPr lang="en-US" i="1" dirty="0"/>
              <a:t>TAGNAMES</a:t>
            </a:r>
            <a:r>
              <a:rPr lang="en-US" dirty="0"/>
              <a:t>. It takes a parameter of String which is a </a:t>
            </a:r>
            <a:r>
              <a:rPr lang="en-US" i="1" dirty="0"/>
              <a:t>Value of TAG attribute</a:t>
            </a:r>
            <a:r>
              <a:rPr lang="en-US" dirty="0"/>
              <a:t> and it returns a </a:t>
            </a:r>
            <a:r>
              <a:rPr lang="en-US" b="1" i="1" dirty="0"/>
              <a:t>BY object</a:t>
            </a:r>
            <a:r>
              <a:rPr lang="en-US" dirty="0"/>
              <a:t> to </a:t>
            </a:r>
            <a:r>
              <a:rPr lang="en-US" b="1" i="1" dirty="0" err="1"/>
              <a:t>findElement</a:t>
            </a:r>
            <a:r>
              <a:rPr lang="en-US" b="1" i="1" dirty="0"/>
              <a:t>()</a:t>
            </a:r>
            <a:r>
              <a:rPr lang="en-US" dirty="0"/>
              <a:t> method.</a:t>
            </a:r>
          </a:p>
          <a:p>
            <a:r>
              <a:rPr lang="en-US" b="1" i="1" dirty="0"/>
              <a:t>Command</a:t>
            </a:r>
            <a:r>
              <a:rPr lang="en-US" b="1" dirty="0"/>
              <a:t> </a:t>
            </a:r>
            <a:r>
              <a:rPr lang="en-US" dirty="0"/>
              <a:t>– </a:t>
            </a:r>
            <a:r>
              <a:rPr lang="en-US" b="1" i="1" dirty="0" err="1"/>
              <a:t>driver.findElement</a:t>
            </a:r>
            <a:r>
              <a:rPr lang="en-US" b="1" i="1" dirty="0"/>
              <a:t>(</a:t>
            </a:r>
            <a:r>
              <a:rPr lang="en-US" b="1" i="1" dirty="0" err="1"/>
              <a:t>By.tagName</a:t>
            </a:r>
            <a:r>
              <a:rPr lang="en-US" b="1" i="1" dirty="0"/>
              <a:t>(“Element TAGNAME”));</a:t>
            </a:r>
            <a:endParaRPr lang="en-US" dirty="0"/>
          </a:p>
          <a:p>
            <a:r>
              <a:rPr lang="en-US" dirty="0"/>
              <a:t>Locating Element By Tag Name is not too much popular because in most of cases, we will have other alternatives of element locators. But yes if there is not any alternative then you can use element’s DOM Tag Name to locate that element in </a:t>
            </a:r>
            <a:r>
              <a:rPr lang="en-US" i="1" dirty="0"/>
              <a:t>WebDriver</a:t>
            </a:r>
            <a:r>
              <a:rPr lang="en-US" dirty="0"/>
              <a:t>.</a:t>
            </a:r>
          </a:p>
          <a:p>
            <a:endParaRPr lang="en-US" dirty="0"/>
          </a:p>
        </p:txBody>
      </p:sp>
    </p:spTree>
    <p:extLst>
      <p:ext uri="{BB962C8B-B14F-4D97-AF65-F5344CB8AC3E}">
        <p14:creationId xmlns:p14="http://schemas.microsoft.com/office/powerpoint/2010/main" val="42898665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8" y="115897"/>
            <a:ext cx="9291215" cy="1049235"/>
          </a:xfrm>
        </p:spPr>
        <p:txBody>
          <a:bodyPr/>
          <a:lstStyle/>
          <a:p>
            <a:r>
              <a:rPr lang="en-US" dirty="0" err="1"/>
              <a:t>Tagname</a:t>
            </a:r>
            <a:r>
              <a:rPr lang="en-US" dirty="0"/>
              <a:t> example</a:t>
            </a:r>
          </a:p>
        </p:txBody>
      </p:sp>
      <p:pic>
        <p:nvPicPr>
          <p:cNvPr id="3074" name="Picture 2" descr="FindElements_04"/>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95423" y="1032277"/>
            <a:ext cx="10104699" cy="373062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451578" y="5054278"/>
            <a:ext cx="9451774" cy="923330"/>
          </a:xfrm>
          <a:prstGeom prst="rect">
            <a:avLst/>
          </a:prstGeom>
          <a:noFill/>
        </p:spPr>
        <p:txBody>
          <a:bodyPr wrap="square" rtlCol="0">
            <a:spAutoFit/>
          </a:bodyPr>
          <a:lstStyle/>
          <a:p>
            <a:r>
              <a:rPr lang="en-US" dirty="0" err="1"/>
              <a:t>WebElement</a:t>
            </a:r>
            <a:r>
              <a:rPr lang="en-US" dirty="0"/>
              <a:t> element = </a:t>
            </a:r>
            <a:r>
              <a:rPr lang="en-US" dirty="0" err="1"/>
              <a:t>driver.findElement</a:t>
            </a:r>
            <a:r>
              <a:rPr lang="en-US" dirty="0"/>
              <a:t>(</a:t>
            </a:r>
            <a:r>
              <a:rPr lang="en-US" dirty="0" err="1"/>
              <a:t>By.tagName</a:t>
            </a:r>
            <a:r>
              <a:rPr lang="en-US" dirty="0"/>
              <a:t>("button"));</a:t>
            </a:r>
          </a:p>
          <a:p>
            <a:r>
              <a:rPr lang="en-US" dirty="0"/>
              <a:t>// Action can be performed on Input Button element</a:t>
            </a:r>
          </a:p>
          <a:p>
            <a:r>
              <a:rPr lang="en-US" dirty="0" err="1"/>
              <a:t>element.submit</a:t>
            </a:r>
            <a:r>
              <a:rPr lang="en-US" dirty="0"/>
              <a:t>();</a:t>
            </a:r>
          </a:p>
        </p:txBody>
      </p:sp>
    </p:spTree>
    <p:extLst>
      <p:ext uri="{BB962C8B-B14F-4D97-AF65-F5344CB8AC3E}">
        <p14:creationId xmlns:p14="http://schemas.microsoft.com/office/powerpoint/2010/main" val="39031590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By </a:t>
            </a:r>
            <a:r>
              <a:rPr lang="en-US" dirty="0" err="1"/>
              <a:t>LinkText</a:t>
            </a:r>
            <a:r>
              <a:rPr lang="en-US" dirty="0"/>
              <a:t> &amp; </a:t>
            </a:r>
            <a:r>
              <a:rPr lang="en-US" dirty="0" err="1"/>
              <a:t>PartialLinkText</a:t>
            </a:r>
            <a:r>
              <a:rPr lang="en-US" dirty="0"/>
              <a:t/>
            </a:r>
            <a:br>
              <a:rPr lang="en-US" dirty="0"/>
            </a:br>
            <a:endParaRPr lang="en-US" dirty="0"/>
          </a:p>
        </p:txBody>
      </p:sp>
      <p:sp>
        <p:nvSpPr>
          <p:cNvPr id="3" name="Content Placeholder 2"/>
          <p:cNvSpPr>
            <a:spLocks noGrp="1"/>
          </p:cNvSpPr>
          <p:nvPr>
            <p:ph idx="1"/>
          </p:nvPr>
        </p:nvSpPr>
        <p:spPr/>
        <p:txBody>
          <a:bodyPr>
            <a:normAutofit fontScale="92500"/>
          </a:bodyPr>
          <a:lstStyle/>
          <a:p>
            <a:r>
              <a:rPr lang="en-US" b="1" i="1" dirty="0" err="1"/>
              <a:t>linkText</a:t>
            </a:r>
            <a:r>
              <a:rPr lang="en-US" b="1" i="1" dirty="0"/>
              <a:t>(String </a:t>
            </a:r>
            <a:r>
              <a:rPr lang="en-US" b="1" i="1" dirty="0" err="1"/>
              <a:t>linkText</a:t>
            </a:r>
            <a:r>
              <a:rPr lang="en-US" b="1" i="1" dirty="0"/>
              <a:t>) : By</a:t>
            </a:r>
            <a:r>
              <a:rPr lang="en-US" dirty="0"/>
              <a:t> – With this you can find elements of </a:t>
            </a:r>
            <a:r>
              <a:rPr lang="en-US" i="1" dirty="0"/>
              <a:t>“</a:t>
            </a:r>
            <a:r>
              <a:rPr lang="en-US" b="1" i="1" dirty="0"/>
              <a:t>a</a:t>
            </a:r>
            <a:r>
              <a:rPr lang="en-US" i="1" dirty="0"/>
              <a:t>” tags(</a:t>
            </a:r>
            <a:r>
              <a:rPr lang="en-US" b="1" i="1" dirty="0"/>
              <a:t>Link</a:t>
            </a:r>
            <a:r>
              <a:rPr lang="en-US" i="1" dirty="0"/>
              <a:t>)</a:t>
            </a:r>
            <a:r>
              <a:rPr lang="en-US" dirty="0"/>
              <a:t> with the link names. Use this when you know link text used within an anchor tag. It takes a parameter of String which is a </a:t>
            </a:r>
            <a:r>
              <a:rPr lang="en-US" i="1" dirty="0"/>
              <a:t>Value of LINKTEXT </a:t>
            </a:r>
            <a:r>
              <a:rPr lang="en-US" i="1" dirty="0" err="1"/>
              <a:t>attribute</a:t>
            </a:r>
            <a:r>
              <a:rPr lang="en-US" dirty="0" err="1"/>
              <a:t>and</a:t>
            </a:r>
            <a:r>
              <a:rPr lang="en-US" dirty="0"/>
              <a:t> it returns a </a:t>
            </a:r>
            <a:r>
              <a:rPr lang="en-US" b="1" i="1" dirty="0"/>
              <a:t>BY object</a:t>
            </a:r>
            <a:r>
              <a:rPr lang="en-US" dirty="0"/>
              <a:t> to </a:t>
            </a:r>
            <a:r>
              <a:rPr lang="en-US" b="1" i="1" dirty="0" err="1"/>
              <a:t>findElement</a:t>
            </a:r>
            <a:r>
              <a:rPr lang="en-US" b="1" i="1" dirty="0"/>
              <a:t>()</a:t>
            </a:r>
            <a:r>
              <a:rPr lang="en-US" dirty="0"/>
              <a:t> method.</a:t>
            </a:r>
          </a:p>
          <a:p>
            <a:r>
              <a:rPr lang="en-US" b="1" i="1" dirty="0" err="1"/>
              <a:t>partialLinkText</a:t>
            </a:r>
            <a:r>
              <a:rPr lang="en-US" b="1" i="1" dirty="0"/>
              <a:t>(String </a:t>
            </a:r>
            <a:r>
              <a:rPr lang="en-US" b="1" i="1" dirty="0" err="1"/>
              <a:t>linkText</a:t>
            </a:r>
            <a:r>
              <a:rPr lang="en-US" b="1" i="1" dirty="0"/>
              <a:t>) : By</a:t>
            </a:r>
            <a:r>
              <a:rPr lang="en-US" dirty="0"/>
              <a:t> – With this you can find elements of </a:t>
            </a:r>
            <a:r>
              <a:rPr lang="en-US" i="1" dirty="0"/>
              <a:t>“</a:t>
            </a:r>
            <a:r>
              <a:rPr lang="en-US" b="1" i="1" dirty="0"/>
              <a:t>a</a:t>
            </a:r>
            <a:r>
              <a:rPr lang="en-US" i="1" dirty="0"/>
              <a:t>” tags(</a:t>
            </a:r>
            <a:r>
              <a:rPr lang="en-US" b="1" i="1" dirty="0"/>
              <a:t>Link</a:t>
            </a:r>
            <a:r>
              <a:rPr lang="en-US" i="1" dirty="0"/>
              <a:t>)</a:t>
            </a:r>
            <a:r>
              <a:rPr lang="en-US" dirty="0"/>
              <a:t> with the partial link names.</a:t>
            </a:r>
          </a:p>
          <a:p>
            <a:r>
              <a:rPr lang="en-US" b="1" i="1" dirty="0"/>
              <a:t>Command</a:t>
            </a:r>
            <a:r>
              <a:rPr lang="en-US" b="1" dirty="0"/>
              <a:t> </a:t>
            </a:r>
            <a:r>
              <a:rPr lang="en-US" dirty="0"/>
              <a:t>– </a:t>
            </a:r>
            <a:r>
              <a:rPr lang="en-US" b="1" i="1" dirty="0" err="1"/>
              <a:t>driver.findElement</a:t>
            </a:r>
            <a:r>
              <a:rPr lang="en-US" b="1" i="1" dirty="0"/>
              <a:t>(</a:t>
            </a:r>
            <a:r>
              <a:rPr lang="en-US" b="1" i="1" dirty="0" err="1"/>
              <a:t>By.linkText</a:t>
            </a:r>
            <a:r>
              <a:rPr lang="en-US" b="1" i="1" dirty="0"/>
              <a:t>(“Element LINKTEXT”));</a:t>
            </a:r>
            <a:endParaRPr lang="en-US" dirty="0"/>
          </a:p>
          <a:p>
            <a:r>
              <a:rPr lang="en-US" b="1" i="1" dirty="0"/>
              <a:t>Command</a:t>
            </a:r>
            <a:r>
              <a:rPr lang="en-US" b="1" dirty="0"/>
              <a:t> </a:t>
            </a:r>
            <a:r>
              <a:rPr lang="en-US" dirty="0"/>
              <a:t>– </a:t>
            </a:r>
            <a:r>
              <a:rPr lang="en-US" b="1" i="1" dirty="0" err="1"/>
              <a:t>driver.findElement</a:t>
            </a:r>
            <a:r>
              <a:rPr lang="en-US" b="1" i="1" dirty="0"/>
              <a:t>(</a:t>
            </a:r>
            <a:r>
              <a:rPr lang="en-US" b="1" i="1" dirty="0" err="1"/>
              <a:t>By.partialLinkText</a:t>
            </a:r>
            <a:r>
              <a:rPr lang="en-US" b="1" i="1" dirty="0"/>
              <a:t>(“Element LINKTEXT”));</a:t>
            </a:r>
            <a:endParaRPr lang="en-US" dirty="0"/>
          </a:p>
          <a:p>
            <a:endParaRPr lang="en-US" dirty="0"/>
          </a:p>
        </p:txBody>
      </p:sp>
      <p:sp>
        <p:nvSpPr>
          <p:cNvPr id="4" name="Rectangle 3"/>
          <p:cNvSpPr/>
          <p:nvPr/>
        </p:nvSpPr>
        <p:spPr>
          <a:xfrm>
            <a:off x="1975556" y="5466345"/>
            <a:ext cx="9008533" cy="10812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Practise</a:t>
            </a:r>
            <a:r>
              <a:rPr lang="en-US" dirty="0"/>
              <a:t> link(Gmail)- https://www.google.co.in/</a:t>
            </a:r>
          </a:p>
        </p:txBody>
      </p:sp>
    </p:spTree>
    <p:extLst>
      <p:ext uri="{BB962C8B-B14F-4D97-AF65-F5344CB8AC3E}">
        <p14:creationId xmlns:p14="http://schemas.microsoft.com/office/powerpoint/2010/main" val="29920745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Absolute </a:t>
            </a:r>
            <a:r>
              <a:rPr lang="en-US" dirty="0" err="1"/>
              <a:t>xpath</a:t>
            </a:r>
            <a:endParaRPr lang="en-US" dirty="0"/>
          </a:p>
        </p:txBody>
      </p:sp>
      <p:sp>
        <p:nvSpPr>
          <p:cNvPr id="3" name="Content Placeholder 2"/>
          <p:cNvSpPr>
            <a:spLocks noGrp="1"/>
          </p:cNvSpPr>
          <p:nvPr>
            <p:ph idx="1"/>
          </p:nvPr>
        </p:nvSpPr>
        <p:spPr>
          <a:xfrm>
            <a:off x="1451579" y="2015733"/>
            <a:ext cx="9291215" cy="2003112"/>
          </a:xfrm>
        </p:spPr>
        <p:txBody>
          <a:bodyPr/>
          <a:lstStyle/>
          <a:p>
            <a:r>
              <a:rPr lang="en-US" dirty="0"/>
              <a:t>It is used to identify an element.</a:t>
            </a:r>
          </a:p>
          <a:p>
            <a:r>
              <a:rPr lang="en-US" dirty="0"/>
              <a:t>The iteration starts from the root of html.</a:t>
            </a:r>
          </a:p>
          <a:p>
            <a:r>
              <a:rPr lang="en-US" dirty="0"/>
              <a:t>It is very difficult to develop an absolute </a:t>
            </a:r>
            <a:r>
              <a:rPr lang="en-US" dirty="0" err="1"/>
              <a:t>xpath</a:t>
            </a:r>
            <a:r>
              <a:rPr lang="en-US" dirty="0"/>
              <a:t> for an </a:t>
            </a:r>
            <a:r>
              <a:rPr lang="en-US" dirty="0" err="1"/>
              <a:t>webelement</a:t>
            </a:r>
            <a:r>
              <a:rPr lang="en-US" dirty="0"/>
              <a:t>.</a:t>
            </a:r>
          </a:p>
          <a:p>
            <a:r>
              <a:rPr lang="en-US" dirty="0"/>
              <a:t>Sample absolute </a:t>
            </a:r>
            <a:r>
              <a:rPr lang="en-US" dirty="0" err="1"/>
              <a:t>xpath</a:t>
            </a:r>
            <a:r>
              <a:rPr lang="en-US" dirty="0"/>
              <a:t> is given below for Gmail link in google home page.</a:t>
            </a:r>
          </a:p>
          <a:p>
            <a:pPr marL="0" indent="0">
              <a:buNone/>
            </a:pPr>
            <a:endParaRPr lang="en-US" dirty="0"/>
          </a:p>
        </p:txBody>
      </p:sp>
      <p:sp>
        <p:nvSpPr>
          <p:cNvPr id="4" name="TextBox 3"/>
          <p:cNvSpPr txBox="1"/>
          <p:nvPr/>
        </p:nvSpPr>
        <p:spPr>
          <a:xfrm>
            <a:off x="2991556" y="4097867"/>
            <a:ext cx="5870222" cy="369332"/>
          </a:xfrm>
          <a:prstGeom prst="rect">
            <a:avLst/>
          </a:prstGeom>
          <a:noFill/>
        </p:spPr>
        <p:txBody>
          <a:bodyPr wrap="square" rtlCol="0">
            <a:spAutoFit/>
          </a:bodyPr>
          <a:lstStyle/>
          <a:p>
            <a:r>
              <a:rPr lang="en-US" dirty="0"/>
              <a:t>html/body/div[1]/div[3]/div/div/div/div/div/div/a</a:t>
            </a:r>
          </a:p>
        </p:txBody>
      </p:sp>
    </p:spTree>
    <p:extLst>
      <p:ext uri="{BB962C8B-B14F-4D97-AF65-F5344CB8AC3E}">
        <p14:creationId xmlns:p14="http://schemas.microsoft.com/office/powerpoint/2010/main" val="33951997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Relative XPath</a:t>
            </a:r>
          </a:p>
        </p:txBody>
      </p:sp>
      <p:sp>
        <p:nvSpPr>
          <p:cNvPr id="3" name="Content Placeholder 2"/>
          <p:cNvSpPr>
            <a:spLocks noGrp="1"/>
          </p:cNvSpPr>
          <p:nvPr>
            <p:ph idx="1"/>
          </p:nvPr>
        </p:nvSpPr>
        <p:spPr/>
        <p:txBody>
          <a:bodyPr/>
          <a:lstStyle/>
          <a:p>
            <a:r>
              <a:rPr lang="en-US" dirty="0"/>
              <a:t>It is also used to identify a </a:t>
            </a:r>
            <a:r>
              <a:rPr lang="en-US" dirty="0" err="1"/>
              <a:t>webelement</a:t>
            </a:r>
            <a:r>
              <a:rPr lang="en-US" dirty="0"/>
              <a:t> .</a:t>
            </a:r>
          </a:p>
          <a:p>
            <a:r>
              <a:rPr lang="en-US" dirty="0"/>
              <a:t>It can start its search at any point of the HTML .</a:t>
            </a:r>
          </a:p>
          <a:p>
            <a:r>
              <a:rPr lang="en-US" dirty="0"/>
              <a:t>Sample relative </a:t>
            </a:r>
            <a:r>
              <a:rPr lang="en-US" dirty="0" err="1"/>
              <a:t>xpath</a:t>
            </a:r>
            <a:r>
              <a:rPr lang="en-US" dirty="0"/>
              <a:t> is given below for Gmail link in google home page.</a:t>
            </a:r>
          </a:p>
          <a:p>
            <a:pPr marL="0" indent="0">
              <a:buNone/>
            </a:pPr>
            <a:endParaRPr lang="en-US" dirty="0"/>
          </a:p>
          <a:p>
            <a:endParaRPr lang="en-US" dirty="0"/>
          </a:p>
        </p:txBody>
      </p:sp>
      <p:sp>
        <p:nvSpPr>
          <p:cNvPr id="4" name="TextBox 3"/>
          <p:cNvSpPr txBox="1"/>
          <p:nvPr/>
        </p:nvSpPr>
        <p:spPr>
          <a:xfrm>
            <a:off x="2991556" y="4097867"/>
            <a:ext cx="5870222" cy="369332"/>
          </a:xfrm>
          <a:prstGeom prst="rect">
            <a:avLst/>
          </a:prstGeom>
          <a:noFill/>
        </p:spPr>
        <p:txBody>
          <a:bodyPr wrap="square" rtlCol="0">
            <a:spAutoFit/>
          </a:bodyPr>
          <a:lstStyle/>
          <a:p>
            <a:r>
              <a:rPr lang="en-US" dirty="0"/>
              <a:t>//a[@class='</a:t>
            </a:r>
            <a:r>
              <a:rPr lang="en-US" dirty="0" err="1"/>
              <a:t>gb_P</a:t>
            </a:r>
            <a:r>
              <a:rPr lang="en-US" dirty="0"/>
              <a:t>'  and @data-</a:t>
            </a:r>
            <a:r>
              <a:rPr lang="en-US" dirty="0" err="1"/>
              <a:t>pid</a:t>
            </a:r>
            <a:r>
              <a:rPr lang="en-US" dirty="0"/>
              <a:t>='2']</a:t>
            </a:r>
          </a:p>
        </p:txBody>
      </p:sp>
    </p:spTree>
    <p:extLst>
      <p:ext uri="{BB962C8B-B14F-4D97-AF65-F5344CB8AC3E}">
        <p14:creationId xmlns:p14="http://schemas.microsoft.com/office/powerpoint/2010/main" val="28313440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9001" y="93319"/>
            <a:ext cx="9291215" cy="1049235"/>
          </a:xfrm>
        </p:spPr>
        <p:txBody>
          <a:bodyPr/>
          <a:lstStyle/>
          <a:p>
            <a:r>
              <a:rPr lang="en-US" dirty="0"/>
              <a:t>XPATH </a:t>
            </a:r>
            <a:r>
              <a:rPr lang="en-US" b="1" dirty="0"/>
              <a:t>Techniques</a:t>
            </a:r>
            <a:endParaRPr lang="en-US" dirty="0"/>
          </a:p>
        </p:txBody>
      </p:sp>
      <p:pic>
        <p:nvPicPr>
          <p:cNvPr id="4098" name="Picture 2" descr="Locators-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3930" y="1322286"/>
            <a:ext cx="10938076" cy="341175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2349661" y="5023413"/>
            <a:ext cx="7338349" cy="369332"/>
          </a:xfrm>
          <a:prstGeom prst="rect">
            <a:avLst/>
          </a:prstGeom>
          <a:noFill/>
        </p:spPr>
        <p:txBody>
          <a:bodyPr wrap="square" rtlCol="0">
            <a:spAutoFit/>
          </a:bodyPr>
          <a:lstStyle/>
          <a:p>
            <a:r>
              <a:rPr lang="en-US" b="1" dirty="0"/>
              <a:t>Relative</a:t>
            </a:r>
            <a:r>
              <a:rPr lang="en-US" dirty="0"/>
              <a:t> </a:t>
            </a:r>
            <a:r>
              <a:rPr lang="en-US" dirty="0" err="1"/>
              <a:t>xpath</a:t>
            </a:r>
            <a:r>
              <a:rPr lang="en-US" dirty="0"/>
              <a:t>: //*[@id=’social-media’]/</a:t>
            </a:r>
            <a:r>
              <a:rPr lang="en-US" dirty="0" err="1"/>
              <a:t>ul</a:t>
            </a:r>
            <a:r>
              <a:rPr lang="en-US" dirty="0"/>
              <a:t>/li[3]/a</a:t>
            </a:r>
          </a:p>
        </p:txBody>
      </p:sp>
    </p:spTree>
    <p:extLst>
      <p:ext uri="{BB962C8B-B14F-4D97-AF65-F5344CB8AC3E}">
        <p14:creationId xmlns:p14="http://schemas.microsoft.com/office/powerpoint/2010/main" val="19908515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3423" y="440267"/>
            <a:ext cx="9749372" cy="1413487"/>
          </a:xfrm>
        </p:spPr>
        <p:txBody>
          <a:bodyPr>
            <a:normAutofit/>
          </a:bodyPr>
          <a:lstStyle/>
          <a:p>
            <a:r>
              <a:rPr lang="en-US" sz="2000" dirty="0"/>
              <a:t>XPATH </a:t>
            </a:r>
            <a:r>
              <a:rPr lang="en-US" sz="2000" b="1" dirty="0"/>
              <a:t>Techniques-Partial XPath | Contains Keyword</a:t>
            </a:r>
            <a:endParaRPr lang="en-US" sz="2000" dirty="0"/>
          </a:p>
        </p:txBody>
      </p:sp>
      <p:graphicFrame>
        <p:nvGraphicFramePr>
          <p:cNvPr id="4" name="Table 3"/>
          <p:cNvGraphicFramePr>
            <a:graphicFrameLocks noGrp="1"/>
          </p:cNvGraphicFramePr>
          <p:nvPr>
            <p:extLst>
              <p:ext uri="{D42A27DB-BD31-4B8C-83A1-F6EECF244321}">
                <p14:modId xmlns:p14="http://schemas.microsoft.com/office/powerpoint/2010/main" val="470278070"/>
              </p:ext>
            </p:extLst>
          </p:nvPr>
        </p:nvGraphicFramePr>
        <p:xfrm>
          <a:off x="2033186" y="1938865"/>
          <a:ext cx="8128000" cy="3050823"/>
        </p:xfrm>
        <a:graphic>
          <a:graphicData uri="http://schemas.openxmlformats.org/drawingml/2006/table">
            <a:tbl>
              <a:tblPr firstRow="1" bandRow="1">
                <a:tableStyleId>{5C22544A-7EE6-4342-B048-85BDC9FD1C3A}</a:tableStyleId>
              </a:tblPr>
              <a:tblGrid>
                <a:gridCol w="8128000">
                  <a:extLst>
                    <a:ext uri="{9D8B030D-6E8A-4147-A177-3AD203B41FA5}">
                      <a16:colId xmlns:a16="http://schemas.microsoft.com/office/drawing/2014/main" val="3763838274"/>
                    </a:ext>
                  </a:extLst>
                </a:gridCol>
              </a:tblGrid>
              <a:tr h="2638567">
                <a:tc>
                  <a:txBody>
                    <a:bodyPr/>
                    <a:lstStyle/>
                    <a:p>
                      <a:r>
                        <a:rPr lang="en-US" dirty="0"/>
                        <a:t>&lt;div class="</a:t>
                      </a:r>
                      <a:r>
                        <a:rPr lang="en-US" dirty="0" err="1"/>
                        <a:t>profile_cont</a:t>
                      </a:r>
                      <a:r>
                        <a:rPr lang="en-US" dirty="0"/>
                        <a:t>" </a:t>
                      </a:r>
                      <a:r>
                        <a:rPr lang="en-US" dirty="0" err="1"/>
                        <a:t>itemtype</a:t>
                      </a:r>
                      <a:r>
                        <a:rPr lang="en-US" dirty="0"/>
                        <a:t>="http://schema.org/Article" </a:t>
                      </a:r>
                      <a:r>
                        <a:rPr lang="en-US" dirty="0" err="1"/>
                        <a:t>itemscope</a:t>
                      </a:r>
                      <a:r>
                        <a:rPr lang="en-US" dirty="0"/>
                        <a:t>=""&gt;</a:t>
                      </a:r>
                    </a:p>
                    <a:p>
                      <a:endParaRPr lang="en-US" dirty="0"/>
                    </a:p>
                    <a:p>
                      <a:r>
                        <a:rPr lang="en-US" dirty="0"/>
                        <a:t>&lt;</a:t>
                      </a:r>
                      <a:r>
                        <a:rPr lang="en-US" dirty="0" err="1"/>
                        <a:t>img</a:t>
                      </a:r>
                      <a:r>
                        <a:rPr lang="en-US" dirty="0"/>
                        <a:t> </a:t>
                      </a:r>
                      <a:r>
                        <a:rPr lang="en-US" dirty="0" err="1"/>
                        <a:t>src</a:t>
                      </a:r>
                      <a:r>
                        <a:rPr lang="en-US" dirty="0"/>
                        <a:t>="http://toolsqa.wpengine.com/</a:t>
                      </a:r>
                      <a:r>
                        <a:rPr lang="en-US" dirty="0" err="1"/>
                        <a:t>wp</a:t>
                      </a:r>
                      <a:r>
                        <a:rPr lang="en-US" dirty="0"/>
                        <a:t>-content/uploads/2014/02/Profile.jpg?51a507" itemprop="image"&gt;</a:t>
                      </a:r>
                    </a:p>
                    <a:p>
                      <a:endParaRPr lang="en-US" dirty="0"/>
                    </a:p>
                    <a:p>
                      <a:r>
                        <a:rPr lang="en-US" dirty="0"/>
                        <a:t>&lt;/div&gt;</a:t>
                      </a:r>
                    </a:p>
                  </a:txBody>
                  <a:tcPr/>
                </a:tc>
                <a:extLst>
                  <a:ext uri="{0D108BD9-81ED-4DB2-BD59-A6C34878D82A}">
                    <a16:rowId xmlns:a16="http://schemas.microsoft.com/office/drawing/2014/main" val="1476054627"/>
                  </a:ext>
                </a:extLst>
              </a:tr>
              <a:tr h="412256">
                <a:tc>
                  <a:txBody>
                    <a:bodyPr/>
                    <a:lstStyle/>
                    <a:p>
                      <a:r>
                        <a:rPr lang="en-US" sz="1800" b="1" i="0" kern="1200" dirty="0">
                          <a:solidFill>
                            <a:schemeClr val="dk1"/>
                          </a:solidFill>
                          <a:effectLst/>
                          <a:latin typeface="+mn-lt"/>
                          <a:ea typeface="+mn-ea"/>
                          <a:cs typeface="+mn-cs"/>
                        </a:rPr>
                        <a:t>//</a:t>
                      </a:r>
                      <a:r>
                        <a:rPr lang="en-US" sz="1800" b="1" i="0" kern="1200" dirty="0" err="1">
                          <a:solidFill>
                            <a:schemeClr val="dk1"/>
                          </a:solidFill>
                          <a:effectLst/>
                          <a:latin typeface="+mn-lt"/>
                          <a:ea typeface="+mn-ea"/>
                          <a:cs typeface="+mn-cs"/>
                        </a:rPr>
                        <a:t>img</a:t>
                      </a:r>
                      <a:r>
                        <a:rPr lang="en-US" sz="1800" b="1" i="0" kern="1200" dirty="0">
                          <a:solidFill>
                            <a:schemeClr val="dk1"/>
                          </a:solidFill>
                          <a:effectLst/>
                          <a:latin typeface="+mn-lt"/>
                          <a:ea typeface="+mn-ea"/>
                          <a:cs typeface="+mn-cs"/>
                        </a:rPr>
                        <a:t>[contains(@</a:t>
                      </a:r>
                      <a:r>
                        <a:rPr lang="en-US" sz="1800" b="1" i="0" kern="1200" dirty="0" err="1">
                          <a:solidFill>
                            <a:schemeClr val="dk1"/>
                          </a:solidFill>
                          <a:effectLst/>
                          <a:latin typeface="+mn-lt"/>
                          <a:ea typeface="+mn-ea"/>
                          <a:cs typeface="+mn-cs"/>
                        </a:rPr>
                        <a:t>src</a:t>
                      </a:r>
                      <a:r>
                        <a:rPr lang="en-US" sz="1800" b="1" i="0" kern="1200" dirty="0">
                          <a:solidFill>
                            <a:schemeClr val="dk1"/>
                          </a:solidFill>
                          <a:effectLst/>
                          <a:latin typeface="+mn-lt"/>
                          <a:ea typeface="+mn-ea"/>
                          <a:cs typeface="+mn-cs"/>
                        </a:rPr>
                        <a:t>,’Profile’)]</a:t>
                      </a:r>
                      <a:endParaRPr lang="en-US" dirty="0"/>
                    </a:p>
                  </a:txBody>
                  <a:tcPr/>
                </a:tc>
                <a:extLst>
                  <a:ext uri="{0D108BD9-81ED-4DB2-BD59-A6C34878D82A}">
                    <a16:rowId xmlns:a16="http://schemas.microsoft.com/office/drawing/2014/main" val="262843931"/>
                  </a:ext>
                </a:extLst>
              </a:tr>
            </a:tbl>
          </a:graphicData>
        </a:graphic>
      </p:graphicFrame>
    </p:spTree>
    <p:extLst>
      <p:ext uri="{BB962C8B-B14F-4D97-AF65-F5344CB8AC3E}">
        <p14:creationId xmlns:p14="http://schemas.microsoft.com/office/powerpoint/2010/main" val="18273067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Selenium </a:t>
            </a:r>
            <a:r>
              <a:rPr lang="en-US" dirty="0" err="1"/>
              <a:t>webdriver</a:t>
            </a:r>
            <a:endParaRPr lang="en-US" dirty="0"/>
          </a:p>
        </p:txBody>
      </p:sp>
      <p:sp>
        <p:nvSpPr>
          <p:cNvPr id="3" name="Content Placeholder 2"/>
          <p:cNvSpPr>
            <a:spLocks noGrp="1"/>
          </p:cNvSpPr>
          <p:nvPr>
            <p:ph idx="1"/>
          </p:nvPr>
        </p:nvSpPr>
        <p:spPr/>
        <p:txBody>
          <a:bodyPr>
            <a:normAutofit fontScale="85000" lnSpcReduction="20000"/>
          </a:bodyPr>
          <a:lstStyle/>
          <a:p>
            <a:r>
              <a:rPr lang="en-US" dirty="0"/>
              <a:t>WebDriver is a web automation framework that allows you to </a:t>
            </a:r>
            <a:r>
              <a:rPr lang="en-US" b="1" dirty="0"/>
              <a:t>execute your tests against different browsers.</a:t>
            </a:r>
          </a:p>
          <a:p>
            <a:r>
              <a:rPr lang="en-US" dirty="0"/>
              <a:t>Following programming languages are supported by WebDriver</a:t>
            </a:r>
          </a:p>
          <a:p>
            <a:pPr marL="514350" indent="-514350">
              <a:buFont typeface="+mj-lt"/>
              <a:buAutoNum type="romanUcPeriod"/>
            </a:pPr>
            <a:r>
              <a:rPr lang="en-US" dirty="0"/>
              <a:t>Java</a:t>
            </a:r>
          </a:p>
          <a:p>
            <a:pPr marL="514350" indent="-514350">
              <a:buFont typeface="+mj-lt"/>
              <a:buAutoNum type="romanUcPeriod"/>
            </a:pPr>
            <a:r>
              <a:rPr lang="en-US" dirty="0" err="1"/>
              <a:t>.Net</a:t>
            </a:r>
            <a:endParaRPr lang="en-US" dirty="0"/>
          </a:p>
          <a:p>
            <a:pPr marL="514350" indent="-514350">
              <a:buFont typeface="+mj-lt"/>
              <a:buAutoNum type="romanUcPeriod"/>
            </a:pPr>
            <a:r>
              <a:rPr lang="en-US" dirty="0"/>
              <a:t>PHP</a:t>
            </a:r>
          </a:p>
          <a:p>
            <a:pPr marL="514350" indent="-514350">
              <a:buFont typeface="+mj-lt"/>
              <a:buAutoNum type="romanUcPeriod"/>
            </a:pPr>
            <a:r>
              <a:rPr lang="en-US" dirty="0"/>
              <a:t>Python</a:t>
            </a:r>
          </a:p>
          <a:p>
            <a:pPr marL="514350" indent="-514350">
              <a:buFont typeface="+mj-lt"/>
              <a:buAutoNum type="romanUcPeriod"/>
            </a:pPr>
            <a:r>
              <a:rPr lang="en-US" dirty="0"/>
              <a:t>Perl</a:t>
            </a:r>
          </a:p>
          <a:p>
            <a:pPr marL="514350" indent="-514350">
              <a:buFont typeface="+mj-lt"/>
              <a:buAutoNum type="romanUcPeriod"/>
            </a:pPr>
            <a:r>
              <a:rPr lang="en-US" dirty="0"/>
              <a:t>Ruby</a:t>
            </a:r>
          </a:p>
        </p:txBody>
      </p:sp>
    </p:spTree>
    <p:extLst>
      <p:ext uri="{BB962C8B-B14F-4D97-AF65-F5344CB8AC3E}">
        <p14:creationId xmlns:p14="http://schemas.microsoft.com/office/powerpoint/2010/main" val="33108135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9867" y="372533"/>
            <a:ext cx="9692927" cy="1481221"/>
          </a:xfrm>
        </p:spPr>
        <p:txBody>
          <a:bodyPr>
            <a:normAutofit/>
          </a:bodyPr>
          <a:lstStyle/>
          <a:p>
            <a:r>
              <a:rPr lang="en-US" sz="2000" dirty="0"/>
              <a:t>XPATH </a:t>
            </a:r>
            <a:r>
              <a:rPr lang="en-US" sz="2000" b="1" dirty="0"/>
              <a:t>Techniques-Partial XPath | Starts-With Keyword</a:t>
            </a:r>
            <a:endParaRPr lang="en-US" sz="2000" dirty="0"/>
          </a:p>
        </p:txBody>
      </p:sp>
      <p:graphicFrame>
        <p:nvGraphicFramePr>
          <p:cNvPr id="3" name="Table 2"/>
          <p:cNvGraphicFramePr>
            <a:graphicFrameLocks noGrp="1"/>
          </p:cNvGraphicFramePr>
          <p:nvPr>
            <p:extLst>
              <p:ext uri="{D42A27DB-BD31-4B8C-83A1-F6EECF244321}">
                <p14:modId xmlns:p14="http://schemas.microsoft.com/office/powerpoint/2010/main" val="2390954379"/>
              </p:ext>
            </p:extLst>
          </p:nvPr>
        </p:nvGraphicFramePr>
        <p:xfrm>
          <a:off x="112888" y="2484526"/>
          <a:ext cx="11954934" cy="1195651"/>
        </p:xfrm>
        <a:graphic>
          <a:graphicData uri="http://schemas.openxmlformats.org/drawingml/2006/table">
            <a:tbl>
              <a:tblPr firstRow="1" bandRow="1">
                <a:tableStyleId>{5C22544A-7EE6-4342-B048-85BDC9FD1C3A}</a:tableStyleId>
              </a:tblPr>
              <a:tblGrid>
                <a:gridCol w="11954934">
                  <a:extLst>
                    <a:ext uri="{9D8B030D-6E8A-4147-A177-3AD203B41FA5}">
                      <a16:colId xmlns:a16="http://schemas.microsoft.com/office/drawing/2014/main" val="3763838274"/>
                    </a:ext>
                  </a:extLst>
                </a:gridCol>
              </a:tblGrid>
              <a:tr h="829891">
                <a:tc>
                  <a:txBody>
                    <a:bodyPr/>
                    <a:lstStyle/>
                    <a:p>
                      <a:r>
                        <a:rPr lang="en-US" dirty="0"/>
                        <a:t>&lt;</a:t>
                      </a:r>
                      <a:r>
                        <a:rPr lang="en-US" dirty="0" err="1"/>
                        <a:t>img</a:t>
                      </a:r>
                      <a:r>
                        <a:rPr lang="en-US" dirty="0"/>
                        <a:t> alt="Visit Us On </a:t>
                      </a:r>
                      <a:r>
                        <a:rPr lang="en-US" dirty="0" err="1"/>
                        <a:t>Linkedin</a:t>
                      </a:r>
                      <a:r>
                        <a:rPr lang="en-US" dirty="0"/>
                        <a:t> </a:t>
                      </a:r>
                      <a:r>
                        <a:rPr lang="en-US" dirty="0" err="1"/>
                        <a:t>fgofoghsohiofhgsiohiodghiohsiohsghdoioiog</a:t>
                      </a:r>
                      <a:r>
                        <a:rPr lang="en-US" dirty="0"/>
                        <a:t>" style="border:0px;" </a:t>
                      </a:r>
                      <a:r>
                        <a:rPr lang="en-US" dirty="0" err="1"/>
                        <a:t>src</a:t>
                      </a:r>
                      <a:r>
                        <a:rPr lang="en-US" dirty="0"/>
                        <a:t>="http://toolsqa.wpengine.com/</a:t>
                      </a:r>
                      <a:r>
                        <a:rPr lang="en-US" dirty="0" err="1"/>
                        <a:t>wp</a:t>
                      </a:r>
                      <a:r>
                        <a:rPr lang="en-US" dirty="0"/>
                        <a:t>-content/uploads/2014/04/linkedin.png"&gt;</a:t>
                      </a:r>
                    </a:p>
                  </a:txBody>
                  <a:tcPr/>
                </a:tc>
                <a:extLst>
                  <a:ext uri="{0D108BD9-81ED-4DB2-BD59-A6C34878D82A}">
                    <a16:rowId xmlns:a16="http://schemas.microsoft.com/office/drawing/2014/main" val="1476054627"/>
                  </a:ext>
                </a:extLst>
              </a:tr>
              <a:tr h="129664">
                <a:tc>
                  <a:txBody>
                    <a:bodyPr/>
                    <a:lstStyle/>
                    <a:p>
                      <a:r>
                        <a:rPr lang="en-US" sz="1800" b="1" i="0" kern="1200" dirty="0">
                          <a:solidFill>
                            <a:schemeClr val="dk1"/>
                          </a:solidFill>
                          <a:effectLst/>
                          <a:latin typeface="+mn-lt"/>
                          <a:ea typeface="+mn-ea"/>
                          <a:cs typeface="+mn-cs"/>
                        </a:rPr>
                        <a:t>//</a:t>
                      </a:r>
                      <a:r>
                        <a:rPr lang="en-US" sz="1800" b="1" i="0" kern="1200" dirty="0" err="1">
                          <a:solidFill>
                            <a:schemeClr val="dk1"/>
                          </a:solidFill>
                          <a:effectLst/>
                          <a:latin typeface="+mn-lt"/>
                          <a:ea typeface="+mn-ea"/>
                          <a:cs typeface="+mn-cs"/>
                        </a:rPr>
                        <a:t>img</a:t>
                      </a:r>
                      <a:r>
                        <a:rPr lang="en-US" sz="1800" b="1" i="0" kern="1200" dirty="0">
                          <a:solidFill>
                            <a:schemeClr val="dk1"/>
                          </a:solidFill>
                          <a:effectLst/>
                          <a:latin typeface="+mn-lt"/>
                          <a:ea typeface="+mn-ea"/>
                          <a:cs typeface="+mn-cs"/>
                        </a:rPr>
                        <a:t>[starts-with(@</a:t>
                      </a:r>
                      <a:r>
                        <a:rPr lang="en-US" sz="1800" b="1" i="0" kern="1200" dirty="0" err="1">
                          <a:solidFill>
                            <a:schemeClr val="dk1"/>
                          </a:solidFill>
                          <a:effectLst/>
                          <a:latin typeface="+mn-lt"/>
                          <a:ea typeface="+mn-ea"/>
                          <a:cs typeface="+mn-cs"/>
                        </a:rPr>
                        <a:t>alt,’Visit</a:t>
                      </a:r>
                      <a:r>
                        <a:rPr lang="en-US" sz="1800" b="1" i="0" kern="1200" dirty="0">
                          <a:solidFill>
                            <a:schemeClr val="dk1"/>
                          </a:solidFill>
                          <a:effectLst/>
                          <a:latin typeface="+mn-lt"/>
                          <a:ea typeface="+mn-ea"/>
                          <a:cs typeface="+mn-cs"/>
                        </a:rPr>
                        <a:t> Us On </a:t>
                      </a:r>
                      <a:r>
                        <a:rPr lang="en-US" sz="1800" b="1" i="0" kern="1200" dirty="0" err="1">
                          <a:solidFill>
                            <a:schemeClr val="dk1"/>
                          </a:solidFill>
                          <a:effectLst/>
                          <a:latin typeface="+mn-lt"/>
                          <a:ea typeface="+mn-ea"/>
                          <a:cs typeface="+mn-cs"/>
                        </a:rPr>
                        <a:t>Linkedin</a:t>
                      </a:r>
                      <a:r>
                        <a:rPr lang="en-US" sz="1800" b="1" i="0" kern="1200" dirty="0">
                          <a:solidFill>
                            <a:schemeClr val="dk1"/>
                          </a:solidFill>
                          <a:effectLst/>
                          <a:latin typeface="+mn-lt"/>
                          <a:ea typeface="+mn-ea"/>
                          <a:cs typeface="+mn-cs"/>
                        </a:rPr>
                        <a:t>’)]</a:t>
                      </a:r>
                      <a:endParaRPr lang="en-US" dirty="0"/>
                    </a:p>
                  </a:txBody>
                  <a:tcPr/>
                </a:tc>
                <a:extLst>
                  <a:ext uri="{0D108BD9-81ED-4DB2-BD59-A6C34878D82A}">
                    <a16:rowId xmlns:a16="http://schemas.microsoft.com/office/drawing/2014/main" val="262843931"/>
                  </a:ext>
                </a:extLst>
              </a:tr>
            </a:tbl>
          </a:graphicData>
        </a:graphic>
      </p:graphicFrame>
    </p:spTree>
    <p:extLst>
      <p:ext uri="{BB962C8B-B14F-4D97-AF65-F5344CB8AC3E}">
        <p14:creationId xmlns:p14="http://schemas.microsoft.com/office/powerpoint/2010/main" val="32793642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t>XPATH </a:t>
            </a:r>
            <a:r>
              <a:rPr lang="en-US" sz="2400" b="1" dirty="0"/>
              <a:t>Techniques-Partial XPath | Text Keyword</a:t>
            </a:r>
            <a:endParaRPr lang="en-US" sz="2400" dirty="0"/>
          </a:p>
        </p:txBody>
      </p:sp>
      <p:graphicFrame>
        <p:nvGraphicFramePr>
          <p:cNvPr id="3" name="Table 2"/>
          <p:cNvGraphicFramePr>
            <a:graphicFrameLocks noGrp="1"/>
          </p:cNvGraphicFramePr>
          <p:nvPr>
            <p:extLst>
              <p:ext uri="{D42A27DB-BD31-4B8C-83A1-F6EECF244321}">
                <p14:modId xmlns:p14="http://schemas.microsoft.com/office/powerpoint/2010/main" val="3322883248"/>
              </p:ext>
            </p:extLst>
          </p:nvPr>
        </p:nvGraphicFramePr>
        <p:xfrm>
          <a:off x="112888" y="2484526"/>
          <a:ext cx="11954934" cy="2436148"/>
        </p:xfrm>
        <a:graphic>
          <a:graphicData uri="http://schemas.openxmlformats.org/drawingml/2006/table">
            <a:tbl>
              <a:tblPr firstRow="1" bandRow="1">
                <a:tableStyleId>{5C22544A-7EE6-4342-B048-85BDC9FD1C3A}</a:tableStyleId>
              </a:tblPr>
              <a:tblGrid>
                <a:gridCol w="11954934">
                  <a:extLst>
                    <a:ext uri="{9D8B030D-6E8A-4147-A177-3AD203B41FA5}">
                      <a16:colId xmlns:a16="http://schemas.microsoft.com/office/drawing/2014/main" val="3763838274"/>
                    </a:ext>
                  </a:extLst>
                </a:gridCol>
              </a:tblGrid>
              <a:tr h="1997163">
                <a:tc>
                  <a:txBody>
                    <a:bodyPr/>
                    <a:lstStyle/>
                    <a:p>
                      <a:r>
                        <a:rPr lang="en-US" dirty="0"/>
                        <a:t>I’M</a:t>
                      </a:r>
                    </a:p>
                    <a:p>
                      <a:endParaRPr lang="en-US" dirty="0"/>
                    </a:p>
                    <a:p>
                      <a:r>
                        <a:rPr lang="en-US" dirty="0"/>
                        <a:t>&lt;span itemprop="author" </a:t>
                      </a:r>
                      <a:r>
                        <a:rPr lang="en-US" dirty="0" err="1"/>
                        <a:t>itemscope</a:t>
                      </a:r>
                      <a:r>
                        <a:rPr lang="en-US" dirty="0"/>
                        <a:t>="" </a:t>
                      </a:r>
                      <a:r>
                        <a:rPr lang="en-US" dirty="0" err="1"/>
                        <a:t>itemtype</a:t>
                      </a:r>
                      <a:r>
                        <a:rPr lang="en-US" dirty="0"/>
                        <a:t>="http://schema.org/Person"&gt;</a:t>
                      </a:r>
                    </a:p>
                    <a:p>
                      <a:r>
                        <a:rPr lang="en-US" dirty="0"/>
                        <a:t>&lt;b itemprop="name"&gt;LAKSHAY SHARMA&lt;/b&gt;</a:t>
                      </a:r>
                    </a:p>
                    <a:p>
                      <a:r>
                        <a:rPr lang="en-US" dirty="0"/>
                        <a:t>. I’M A</a:t>
                      </a:r>
                    </a:p>
                    <a:p>
                      <a:r>
                        <a:rPr lang="en-US" dirty="0"/>
                        <a:t>&lt;b&gt;TEST AUTOMATION ENGINEER&lt;/b&gt;</a:t>
                      </a:r>
                    </a:p>
                    <a:p>
                      <a:r>
                        <a:rPr lang="en-US" dirty="0"/>
                        <a:t>&lt;/span&gt;</a:t>
                      </a:r>
                    </a:p>
                  </a:txBody>
                  <a:tcPr/>
                </a:tc>
                <a:extLst>
                  <a:ext uri="{0D108BD9-81ED-4DB2-BD59-A6C34878D82A}">
                    <a16:rowId xmlns:a16="http://schemas.microsoft.com/office/drawing/2014/main" val="1476054627"/>
                  </a:ext>
                </a:extLst>
              </a:tr>
              <a:tr h="424468">
                <a:tc>
                  <a:txBody>
                    <a:bodyPr/>
                    <a:lstStyle/>
                    <a:p>
                      <a:r>
                        <a:rPr lang="en-US" dirty="0"/>
                        <a:t>//*[text()=‘LAKSHAY SHARMA’]</a:t>
                      </a:r>
                    </a:p>
                  </a:txBody>
                  <a:tcPr/>
                </a:tc>
                <a:extLst>
                  <a:ext uri="{0D108BD9-81ED-4DB2-BD59-A6C34878D82A}">
                    <a16:rowId xmlns:a16="http://schemas.microsoft.com/office/drawing/2014/main" val="262843931"/>
                  </a:ext>
                </a:extLst>
              </a:tr>
            </a:tbl>
          </a:graphicData>
        </a:graphic>
      </p:graphicFrame>
    </p:spTree>
    <p:extLst>
      <p:ext uri="{BB962C8B-B14F-4D97-AF65-F5344CB8AC3E}">
        <p14:creationId xmlns:p14="http://schemas.microsoft.com/office/powerpoint/2010/main" val="32177247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Following Sibling</a:t>
            </a:r>
            <a:endParaRPr lang="en-US" dirty="0"/>
          </a:p>
        </p:txBody>
      </p:sp>
      <p:sp>
        <p:nvSpPr>
          <p:cNvPr id="3" name="Content Placeholder 2"/>
          <p:cNvSpPr>
            <a:spLocks noGrp="1"/>
          </p:cNvSpPr>
          <p:nvPr>
            <p:ph idx="1"/>
          </p:nvPr>
        </p:nvSpPr>
        <p:spPr/>
        <p:txBody>
          <a:bodyPr/>
          <a:lstStyle/>
          <a:p>
            <a:r>
              <a:rPr lang="en-US" dirty="0"/>
              <a:t>The following-sibling axis selects those nodes that are siblings of the context node (that</a:t>
            </a:r>
            <a:br>
              <a:rPr lang="en-US" dirty="0"/>
            </a:br>
            <a:r>
              <a:rPr lang="en-US" dirty="0"/>
              <a:t>is, the context node and its sibling nodes share a parent node) and which occur later in</a:t>
            </a:r>
            <a:br>
              <a:rPr lang="en-US" dirty="0"/>
            </a:br>
            <a:r>
              <a:rPr lang="en-US" dirty="0"/>
              <a:t>document order than the context node.</a:t>
            </a:r>
          </a:p>
          <a:p>
            <a:r>
              <a:rPr lang="en-US" b="1" dirty="0"/>
              <a:t>Syntax:</a:t>
            </a:r>
            <a:r>
              <a:rPr lang="en-US" dirty="0"/>
              <a:t/>
            </a:r>
            <a:br>
              <a:rPr lang="en-US" dirty="0"/>
            </a:br>
            <a:r>
              <a:rPr lang="en-US" dirty="0"/>
              <a:t>//select[@id='month']/following-sibling::*</a:t>
            </a:r>
            <a:br>
              <a:rPr lang="en-US" dirty="0"/>
            </a:br>
            <a:r>
              <a:rPr lang="en-US" dirty="0"/>
              <a:t>//select[@id='month']/following-sibling::select/</a:t>
            </a:r>
          </a:p>
          <a:p>
            <a:pPr marL="0" indent="0">
              <a:buNone/>
            </a:pPr>
            <a:endParaRPr lang="en-US" dirty="0"/>
          </a:p>
        </p:txBody>
      </p:sp>
    </p:spTree>
    <p:extLst>
      <p:ext uri="{BB962C8B-B14F-4D97-AF65-F5344CB8AC3E}">
        <p14:creationId xmlns:p14="http://schemas.microsoft.com/office/powerpoint/2010/main" val="34118937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Preceding Sibling</a:t>
            </a:r>
            <a:endParaRPr lang="en-US" dirty="0"/>
          </a:p>
        </p:txBody>
      </p:sp>
      <p:sp>
        <p:nvSpPr>
          <p:cNvPr id="3" name="Content Placeholder 2"/>
          <p:cNvSpPr>
            <a:spLocks noGrp="1"/>
          </p:cNvSpPr>
          <p:nvPr>
            <p:ph idx="1"/>
          </p:nvPr>
        </p:nvSpPr>
        <p:spPr/>
        <p:txBody>
          <a:bodyPr/>
          <a:lstStyle/>
          <a:p>
            <a:pPr marL="0" indent="0">
              <a:buNone/>
            </a:pPr>
            <a:r>
              <a:rPr lang="en-US" dirty="0"/>
              <a:t>The preceding-sibling axis selects those nodes which are siblings of the context node (that is, the context node and its sibling nodes share a parent node) and which occur earlier in document order than the context node.</a:t>
            </a:r>
          </a:p>
          <a:p>
            <a:pPr marL="0" indent="0">
              <a:buNone/>
            </a:pPr>
            <a:r>
              <a:rPr lang="en-US" dirty="0"/>
              <a:t>//</a:t>
            </a:r>
            <a:r>
              <a:rPr lang="en-US" b="1" dirty="0"/>
              <a:t>select</a:t>
            </a:r>
            <a:r>
              <a:rPr lang="en-US" dirty="0"/>
              <a:t>[@id='day']/preceding-sibling::</a:t>
            </a:r>
            <a:r>
              <a:rPr lang="en-US" b="1" dirty="0"/>
              <a:t>select</a:t>
            </a:r>
            <a:r>
              <a:rPr lang="en-US" dirty="0"/>
              <a:t>/ //select[@id='day']/preceding-sibling::*</a:t>
            </a:r>
          </a:p>
        </p:txBody>
      </p:sp>
    </p:spTree>
    <p:extLst>
      <p:ext uri="{BB962C8B-B14F-4D97-AF65-F5344CB8AC3E}">
        <p14:creationId xmlns:p14="http://schemas.microsoft.com/office/powerpoint/2010/main" val="26487815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Parent Axes</a:t>
            </a:r>
            <a:endParaRPr lang="en-US" dirty="0"/>
          </a:p>
        </p:txBody>
      </p:sp>
      <p:sp>
        <p:nvSpPr>
          <p:cNvPr id="3" name="Content Placeholder 2"/>
          <p:cNvSpPr>
            <a:spLocks noGrp="1"/>
          </p:cNvSpPr>
          <p:nvPr>
            <p:ph idx="1"/>
          </p:nvPr>
        </p:nvSpPr>
        <p:spPr/>
        <p:txBody>
          <a:bodyPr/>
          <a:lstStyle/>
          <a:p>
            <a:pPr marL="0" indent="0">
              <a:buNone/>
            </a:pPr>
            <a:r>
              <a:rPr lang="en-US" dirty="0"/>
              <a:t>The parent axis contains only a maximum of one node. The parent node may be either the root node or an element node.</a:t>
            </a:r>
          </a:p>
          <a:p>
            <a:pPr marL="0" indent="0">
              <a:buNone/>
            </a:pPr>
            <a:endParaRPr lang="en-US" dirty="0"/>
          </a:p>
          <a:p>
            <a:pPr marL="0" indent="0">
              <a:buNone/>
            </a:pPr>
            <a:r>
              <a:rPr lang="en-US" dirty="0"/>
              <a:t>Ex: //input[@id='email']/parent::*</a:t>
            </a:r>
          </a:p>
        </p:txBody>
      </p:sp>
    </p:spTree>
    <p:extLst>
      <p:ext uri="{BB962C8B-B14F-4D97-AF65-F5344CB8AC3E}">
        <p14:creationId xmlns:p14="http://schemas.microsoft.com/office/powerpoint/2010/main" val="1968372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8" y="124179"/>
            <a:ext cx="9291215" cy="767644"/>
          </a:xfrm>
        </p:spPr>
        <p:txBody>
          <a:bodyPr>
            <a:normAutofit/>
          </a:bodyPr>
          <a:lstStyle/>
          <a:p>
            <a:r>
              <a:rPr lang="en-US" b="1" dirty="0" err="1"/>
              <a:t>WebElement</a:t>
            </a:r>
            <a:r>
              <a:rPr lang="en-US" b="1" dirty="0"/>
              <a:t> Commands</a:t>
            </a:r>
          </a:p>
        </p:txBody>
      </p:sp>
      <p:sp>
        <p:nvSpPr>
          <p:cNvPr id="3" name="Content Placeholder 2"/>
          <p:cNvSpPr>
            <a:spLocks noGrp="1"/>
          </p:cNvSpPr>
          <p:nvPr>
            <p:ph idx="1"/>
          </p:nvPr>
        </p:nvSpPr>
        <p:spPr>
          <a:xfrm>
            <a:off x="1451578" y="1535290"/>
            <a:ext cx="9291215" cy="4594577"/>
          </a:xfrm>
        </p:spPr>
        <p:txBody>
          <a:bodyPr/>
          <a:lstStyle/>
          <a:p>
            <a:r>
              <a:rPr lang="en-US" dirty="0" err="1"/>
              <a:t>WebElement</a:t>
            </a:r>
            <a:r>
              <a:rPr lang="en-US" dirty="0"/>
              <a:t> represents an</a:t>
            </a:r>
            <a:r>
              <a:rPr lang="en-US" b="1" i="1" dirty="0"/>
              <a:t> HTML element.</a:t>
            </a:r>
          </a:p>
          <a:p>
            <a:r>
              <a:rPr lang="en-US" b="1" dirty="0"/>
              <a:t>Clear Command             -  </a:t>
            </a:r>
            <a:r>
              <a:rPr lang="en-US" b="1" i="1" dirty="0" err="1"/>
              <a:t>element.clear</a:t>
            </a:r>
            <a:r>
              <a:rPr lang="en-US" b="1" i="1" dirty="0"/>
              <a:t>();</a:t>
            </a:r>
          </a:p>
          <a:p>
            <a:r>
              <a:rPr lang="en-US" b="1" dirty="0" err="1"/>
              <a:t>SendKeys</a:t>
            </a:r>
            <a:r>
              <a:rPr lang="en-US" b="1" dirty="0"/>
              <a:t> Command     - </a:t>
            </a:r>
            <a:r>
              <a:rPr lang="en-US" b="1" i="1" dirty="0" err="1"/>
              <a:t>element.sendKeys</a:t>
            </a:r>
            <a:r>
              <a:rPr lang="en-US" b="1" i="1" dirty="0"/>
              <a:t>(“text”);</a:t>
            </a:r>
          </a:p>
          <a:p>
            <a:r>
              <a:rPr lang="en-US" b="1" dirty="0"/>
              <a:t>Click Command              -</a:t>
            </a:r>
            <a:r>
              <a:rPr lang="en-US" dirty="0"/>
              <a:t> </a:t>
            </a:r>
            <a:r>
              <a:rPr lang="en-US" b="1" i="1" dirty="0" err="1"/>
              <a:t>element.click</a:t>
            </a:r>
            <a:r>
              <a:rPr lang="en-US" b="1" i="1" dirty="0"/>
              <a:t>();</a:t>
            </a:r>
          </a:p>
          <a:p>
            <a:r>
              <a:rPr lang="en-US" b="1" dirty="0" err="1"/>
              <a:t>IsDisplayed</a:t>
            </a:r>
            <a:r>
              <a:rPr lang="en-US" b="1" dirty="0"/>
              <a:t> Command - </a:t>
            </a:r>
            <a:r>
              <a:rPr lang="en-US" b="1" i="1" dirty="0" err="1"/>
              <a:t>element.isDisplayed</a:t>
            </a:r>
            <a:r>
              <a:rPr lang="en-US" b="1" i="1" dirty="0"/>
              <a:t>();</a:t>
            </a:r>
          </a:p>
          <a:p>
            <a:r>
              <a:rPr lang="en-US" b="1" dirty="0" err="1"/>
              <a:t>IsEnabled</a:t>
            </a:r>
            <a:r>
              <a:rPr lang="en-US" b="1" dirty="0"/>
              <a:t> Command     - </a:t>
            </a:r>
            <a:r>
              <a:rPr lang="en-US" b="1" i="1" dirty="0" err="1"/>
              <a:t>element.isEnabled</a:t>
            </a:r>
            <a:r>
              <a:rPr lang="en-US" b="1" i="1" dirty="0"/>
              <a:t>();</a:t>
            </a:r>
          </a:p>
          <a:p>
            <a:r>
              <a:rPr lang="en-US" b="1" dirty="0" err="1"/>
              <a:t>IsSelected</a:t>
            </a:r>
            <a:r>
              <a:rPr lang="en-US" b="1" dirty="0"/>
              <a:t> Command    - </a:t>
            </a:r>
            <a:r>
              <a:rPr lang="en-US" b="1" i="1" dirty="0" err="1"/>
              <a:t>element.isSelected</a:t>
            </a:r>
            <a:r>
              <a:rPr lang="en-US" b="1" i="1" dirty="0"/>
              <a:t>();</a:t>
            </a:r>
          </a:p>
          <a:p>
            <a:r>
              <a:rPr lang="en-US" b="1" dirty="0" err="1"/>
              <a:t>GetText</a:t>
            </a:r>
            <a:r>
              <a:rPr lang="en-US" b="1" dirty="0"/>
              <a:t> Command         - </a:t>
            </a:r>
            <a:r>
              <a:rPr lang="en-US" b="1" i="1" dirty="0" err="1"/>
              <a:t>element.getText</a:t>
            </a:r>
            <a:r>
              <a:rPr lang="en-US" b="1" i="1" dirty="0"/>
              <a:t>();</a:t>
            </a:r>
          </a:p>
          <a:p>
            <a:pPr marL="0" indent="0">
              <a:buNone/>
            </a:pPr>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dirty="0"/>
          </a:p>
        </p:txBody>
      </p:sp>
      <p:sp>
        <p:nvSpPr>
          <p:cNvPr id="4" name="Flowchart: Process 3"/>
          <p:cNvSpPr/>
          <p:nvPr/>
        </p:nvSpPr>
        <p:spPr>
          <a:xfrm>
            <a:off x="1451578" y="6231467"/>
            <a:ext cx="9047089" cy="496711"/>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Practice link - http://toolsqa.com/automation-practice-form/</a:t>
            </a:r>
          </a:p>
        </p:txBody>
      </p:sp>
    </p:spTree>
    <p:extLst>
      <p:ext uri="{BB962C8B-B14F-4D97-AF65-F5344CB8AC3E}">
        <p14:creationId xmlns:p14="http://schemas.microsoft.com/office/powerpoint/2010/main" val="23091167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8" y="124179"/>
            <a:ext cx="9291215" cy="767644"/>
          </a:xfrm>
        </p:spPr>
        <p:txBody>
          <a:bodyPr>
            <a:normAutofit/>
          </a:bodyPr>
          <a:lstStyle/>
          <a:p>
            <a:r>
              <a:rPr lang="en-US" b="1" dirty="0" err="1"/>
              <a:t>WebElement</a:t>
            </a:r>
            <a:r>
              <a:rPr lang="en-US" b="1" dirty="0"/>
              <a:t> Commands</a:t>
            </a:r>
          </a:p>
        </p:txBody>
      </p:sp>
      <p:sp>
        <p:nvSpPr>
          <p:cNvPr id="3" name="Content Placeholder 2"/>
          <p:cNvSpPr>
            <a:spLocks noGrp="1"/>
          </p:cNvSpPr>
          <p:nvPr>
            <p:ph idx="1"/>
          </p:nvPr>
        </p:nvSpPr>
        <p:spPr>
          <a:xfrm>
            <a:off x="1451578" y="1535290"/>
            <a:ext cx="9291215" cy="4594577"/>
          </a:xfrm>
        </p:spPr>
        <p:txBody>
          <a:bodyPr/>
          <a:lstStyle/>
          <a:p>
            <a:r>
              <a:rPr lang="en-US" b="1" dirty="0" err="1"/>
              <a:t>getTagName</a:t>
            </a:r>
            <a:r>
              <a:rPr lang="en-US" b="1" dirty="0"/>
              <a:t> Command - </a:t>
            </a:r>
            <a:r>
              <a:rPr lang="en-US" b="1" i="1" dirty="0" err="1"/>
              <a:t>element.getTagName</a:t>
            </a:r>
            <a:r>
              <a:rPr lang="en-US" b="1" i="1" dirty="0"/>
              <a:t>();</a:t>
            </a:r>
          </a:p>
          <a:p>
            <a:r>
              <a:rPr lang="en-US" b="1" dirty="0" err="1"/>
              <a:t>getCssValue</a:t>
            </a:r>
            <a:r>
              <a:rPr lang="en-US" b="1" dirty="0"/>
              <a:t> Command  - </a:t>
            </a:r>
            <a:r>
              <a:rPr lang="en-US" b="1" i="1" dirty="0" err="1"/>
              <a:t>element.getCssValue</a:t>
            </a:r>
            <a:r>
              <a:rPr lang="en-US" b="1" i="1" dirty="0"/>
              <a:t>();</a:t>
            </a:r>
          </a:p>
          <a:p>
            <a:r>
              <a:rPr lang="en-US" b="1" dirty="0" err="1"/>
              <a:t>getAttribute</a:t>
            </a:r>
            <a:r>
              <a:rPr lang="en-US" b="1" dirty="0"/>
              <a:t> Command   - </a:t>
            </a:r>
            <a:r>
              <a:rPr lang="en-US" b="1" i="1" dirty="0" err="1"/>
              <a:t>element.getAttribute</a:t>
            </a:r>
            <a:r>
              <a:rPr lang="en-US" b="1" i="1" dirty="0"/>
              <a:t>();</a:t>
            </a:r>
          </a:p>
          <a:p>
            <a:r>
              <a:rPr lang="en-US" b="1" dirty="0" err="1"/>
              <a:t>getSize</a:t>
            </a:r>
            <a:r>
              <a:rPr lang="en-US" b="1" dirty="0"/>
              <a:t> Command            - </a:t>
            </a:r>
            <a:r>
              <a:rPr lang="en-US" b="1" i="1" dirty="0" err="1"/>
              <a:t>element.getSize</a:t>
            </a:r>
            <a:r>
              <a:rPr lang="en-US" b="1" i="1" dirty="0"/>
              <a:t>();</a:t>
            </a:r>
          </a:p>
          <a:p>
            <a:r>
              <a:rPr lang="en-US" b="1" dirty="0" err="1"/>
              <a:t>getLocation</a:t>
            </a:r>
            <a:r>
              <a:rPr lang="en-US" b="1" dirty="0"/>
              <a:t> Command   - </a:t>
            </a:r>
            <a:r>
              <a:rPr lang="en-US" b="1" i="1" dirty="0" err="1"/>
              <a:t>element.getLocation</a:t>
            </a:r>
            <a:r>
              <a:rPr lang="en-US" b="1" i="1" dirty="0"/>
              <a:t>();</a:t>
            </a:r>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dirty="0"/>
          </a:p>
        </p:txBody>
      </p:sp>
      <p:sp>
        <p:nvSpPr>
          <p:cNvPr id="4" name="Flowchart: Process 3"/>
          <p:cNvSpPr/>
          <p:nvPr/>
        </p:nvSpPr>
        <p:spPr>
          <a:xfrm>
            <a:off x="1451578" y="6231467"/>
            <a:ext cx="9047089" cy="496711"/>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Practice link- http://toolsqa.com/automation-practice-form/ </a:t>
            </a:r>
          </a:p>
        </p:txBody>
      </p:sp>
    </p:spTree>
    <p:extLst>
      <p:ext uri="{BB962C8B-B14F-4D97-AF65-F5344CB8AC3E}">
        <p14:creationId xmlns:p14="http://schemas.microsoft.com/office/powerpoint/2010/main" val="36476462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err="1"/>
              <a:t>FindElement</a:t>
            </a:r>
            <a:r>
              <a:rPr lang="en-US" b="1" dirty="0"/>
              <a:t> &amp; </a:t>
            </a:r>
            <a:r>
              <a:rPr lang="en-US" b="1" dirty="0" err="1"/>
              <a:t>FindElements</a:t>
            </a:r>
            <a:r>
              <a:rPr lang="en-US" b="1" dirty="0"/>
              <a:t> Commands</a:t>
            </a:r>
            <a:br>
              <a:rPr lang="en-US" b="1" dirty="0"/>
            </a:br>
            <a:endParaRPr lang="en-US" dirty="0"/>
          </a:p>
        </p:txBody>
      </p:sp>
      <p:sp>
        <p:nvSpPr>
          <p:cNvPr id="3" name="Content Placeholder 2"/>
          <p:cNvSpPr>
            <a:spLocks noGrp="1"/>
          </p:cNvSpPr>
          <p:nvPr>
            <p:ph idx="1"/>
          </p:nvPr>
        </p:nvSpPr>
        <p:spPr>
          <a:xfrm>
            <a:off x="1451579" y="2015732"/>
            <a:ext cx="9291215" cy="1833779"/>
          </a:xfrm>
        </p:spPr>
        <p:txBody>
          <a:bodyPr>
            <a:normAutofit/>
          </a:bodyPr>
          <a:lstStyle/>
          <a:p>
            <a:pPr marL="0" indent="0">
              <a:buNone/>
            </a:pPr>
            <a:r>
              <a:rPr lang="en-US" dirty="0"/>
              <a:t>The difference between </a:t>
            </a:r>
            <a:r>
              <a:rPr lang="en-US" b="1" i="1" dirty="0" err="1"/>
              <a:t>findElement</a:t>
            </a:r>
            <a:r>
              <a:rPr lang="en-US" b="1" i="1" dirty="0"/>
              <a:t>()</a:t>
            </a:r>
            <a:r>
              <a:rPr lang="en-US" dirty="0"/>
              <a:t> and </a:t>
            </a:r>
            <a:r>
              <a:rPr lang="en-US" b="1" i="1" dirty="0" err="1"/>
              <a:t>findElements</a:t>
            </a:r>
            <a:r>
              <a:rPr lang="en-US" b="1" i="1" dirty="0"/>
              <a:t>()</a:t>
            </a:r>
            <a:r>
              <a:rPr lang="en-US" dirty="0"/>
              <a:t> method is the first returns a </a:t>
            </a:r>
            <a:r>
              <a:rPr lang="en-US" i="1" dirty="0" err="1"/>
              <a:t>WebElement</a:t>
            </a:r>
            <a:r>
              <a:rPr lang="en-US" dirty="0"/>
              <a:t> object and the latter returns a </a:t>
            </a:r>
            <a:r>
              <a:rPr lang="en-US" i="1" dirty="0"/>
              <a:t>List of </a:t>
            </a:r>
            <a:r>
              <a:rPr lang="en-US" i="1" dirty="0" err="1"/>
              <a:t>WebElements</a:t>
            </a:r>
            <a:r>
              <a:rPr lang="en-US" i="1" dirty="0"/>
              <a:t> .</a:t>
            </a:r>
            <a:endParaRPr lang="en-US" dirty="0"/>
          </a:p>
          <a:p>
            <a:pPr marL="0" indent="0">
              <a:buNone/>
            </a:pPr>
            <a:r>
              <a:rPr lang="en-US" dirty="0"/>
              <a:t>The output of </a:t>
            </a:r>
            <a:r>
              <a:rPr lang="en-US" dirty="0" err="1"/>
              <a:t>findElements</a:t>
            </a:r>
            <a:r>
              <a:rPr lang="en-US" dirty="0"/>
              <a:t> can be saved into a </a:t>
            </a:r>
            <a:r>
              <a:rPr lang="en-US" dirty="0" err="1"/>
              <a:t>collection.Example</a:t>
            </a:r>
            <a:r>
              <a:rPr lang="en-US" dirty="0"/>
              <a:t> is.</a:t>
            </a:r>
          </a:p>
        </p:txBody>
      </p:sp>
      <p:sp>
        <p:nvSpPr>
          <p:cNvPr id="4" name="TextBox 3"/>
          <p:cNvSpPr txBox="1"/>
          <p:nvPr/>
        </p:nvSpPr>
        <p:spPr>
          <a:xfrm>
            <a:off x="1319349" y="3541734"/>
            <a:ext cx="11064240" cy="1384995"/>
          </a:xfrm>
          <a:prstGeom prst="rect">
            <a:avLst/>
          </a:prstGeom>
          <a:noFill/>
        </p:spPr>
        <p:txBody>
          <a:bodyPr wrap="square" rtlCol="0">
            <a:spAutoFit/>
          </a:bodyPr>
          <a:lstStyle/>
          <a:p>
            <a:r>
              <a:rPr lang="en-US" sz="1400" dirty="0" err="1">
                <a:latin typeface="Arial" panose="020B0604020202020204" pitchFamily="34" charset="0"/>
                <a:cs typeface="Arial" panose="020B0604020202020204" pitchFamily="34" charset="0"/>
              </a:rPr>
              <a:t>ArrayList</a:t>
            </a:r>
            <a:r>
              <a:rPr lang="en-US" sz="1400" dirty="0">
                <a:latin typeface="Arial" panose="020B0604020202020204" pitchFamily="34" charset="0"/>
                <a:cs typeface="Arial" panose="020B0604020202020204" pitchFamily="34" charset="0"/>
              </a:rPr>
              <a:t>&lt;</a:t>
            </a:r>
            <a:r>
              <a:rPr lang="en-US" sz="1400" dirty="0" err="1">
                <a:latin typeface="Arial" panose="020B0604020202020204" pitchFamily="34" charset="0"/>
                <a:cs typeface="Arial" panose="020B0604020202020204" pitchFamily="34" charset="0"/>
              </a:rPr>
              <a:t>WebElement</a:t>
            </a:r>
            <a:r>
              <a:rPr lang="en-US" sz="1400" dirty="0">
                <a:latin typeface="Arial" panose="020B0604020202020204" pitchFamily="34" charset="0"/>
                <a:cs typeface="Arial" panose="020B0604020202020204" pitchFamily="34" charset="0"/>
              </a:rPr>
              <a:t>&gt; </a:t>
            </a:r>
            <a:r>
              <a:rPr lang="en-US" sz="1400" dirty="0" err="1">
                <a:latin typeface="Arial" panose="020B0604020202020204" pitchFamily="34" charset="0"/>
                <a:cs typeface="Arial" panose="020B0604020202020204" pitchFamily="34" charset="0"/>
              </a:rPr>
              <a:t>ele</a:t>
            </a:r>
            <a:r>
              <a:rPr lang="en-US" sz="1400" dirty="0">
                <a:latin typeface="Arial" panose="020B0604020202020204" pitchFamily="34" charset="0"/>
                <a:cs typeface="Arial" panose="020B0604020202020204" pitchFamily="34" charset="0"/>
              </a:rPr>
              <a:t> = (</a:t>
            </a:r>
            <a:r>
              <a:rPr lang="en-US" sz="1400" dirty="0" err="1">
                <a:latin typeface="Arial" panose="020B0604020202020204" pitchFamily="34" charset="0"/>
                <a:cs typeface="Arial" panose="020B0604020202020204" pitchFamily="34" charset="0"/>
              </a:rPr>
              <a:t>ArrayList</a:t>
            </a:r>
            <a:r>
              <a:rPr lang="en-US" sz="1400" dirty="0">
                <a:latin typeface="Arial" panose="020B0604020202020204" pitchFamily="34" charset="0"/>
                <a:cs typeface="Arial" panose="020B0604020202020204" pitchFamily="34" charset="0"/>
              </a:rPr>
              <a:t>&lt;</a:t>
            </a:r>
            <a:r>
              <a:rPr lang="en-US" sz="1400" dirty="0" err="1">
                <a:latin typeface="Arial" panose="020B0604020202020204" pitchFamily="34" charset="0"/>
                <a:cs typeface="Arial" panose="020B0604020202020204" pitchFamily="34" charset="0"/>
              </a:rPr>
              <a:t>WebElement</a:t>
            </a:r>
            <a:r>
              <a:rPr lang="en-US" sz="1400" dirty="0">
                <a:latin typeface="Arial" panose="020B0604020202020204" pitchFamily="34" charset="0"/>
                <a:cs typeface="Arial" panose="020B0604020202020204" pitchFamily="34" charset="0"/>
              </a:rPr>
              <a:t>&gt;) </a:t>
            </a:r>
            <a:r>
              <a:rPr lang="en-US" sz="1400" dirty="0" err="1">
                <a:latin typeface="Arial" panose="020B0604020202020204" pitchFamily="34" charset="0"/>
                <a:cs typeface="Arial" panose="020B0604020202020204" pitchFamily="34" charset="0"/>
              </a:rPr>
              <a:t>driver.findElements</a:t>
            </a:r>
            <a:r>
              <a:rPr lang="en-US" sz="1400" dirty="0">
                <a:latin typeface="Arial" panose="020B0604020202020204" pitchFamily="34" charset="0"/>
                <a:cs typeface="Arial" panose="020B0604020202020204" pitchFamily="34" charset="0"/>
              </a:rPr>
              <a:t>(</a:t>
            </a:r>
            <a:r>
              <a:rPr lang="en-US" sz="1400" dirty="0" err="1">
                <a:latin typeface="Arial" panose="020B0604020202020204" pitchFamily="34" charset="0"/>
                <a:cs typeface="Arial" panose="020B0604020202020204" pitchFamily="34" charset="0"/>
              </a:rPr>
              <a:t>By.</a:t>
            </a:r>
            <a:r>
              <a:rPr lang="en-US" sz="1400" i="1" dirty="0" err="1">
                <a:latin typeface="Arial" panose="020B0604020202020204" pitchFamily="34" charset="0"/>
                <a:cs typeface="Arial" panose="020B0604020202020204" pitchFamily="34" charset="0"/>
              </a:rPr>
              <a:t>xpath</a:t>
            </a:r>
            <a:r>
              <a:rPr lang="en-US" sz="1400" i="1" dirty="0">
                <a:latin typeface="Arial" panose="020B0604020202020204" pitchFamily="34" charset="0"/>
                <a:cs typeface="Arial" panose="020B0604020202020204" pitchFamily="34" charset="0"/>
              </a:rPr>
              <a:t>("//a[@class='</a:t>
            </a:r>
            <a:r>
              <a:rPr lang="en-US" sz="1400" i="1" dirty="0" err="1">
                <a:latin typeface="Arial" panose="020B0604020202020204" pitchFamily="34" charset="0"/>
                <a:cs typeface="Arial" panose="020B0604020202020204" pitchFamily="34" charset="0"/>
              </a:rPr>
              <a:t>iconSlideItem</a:t>
            </a:r>
            <a:r>
              <a:rPr lang="en-US" sz="1400" i="1" dirty="0">
                <a:latin typeface="Arial" panose="020B0604020202020204" pitchFamily="34" charset="0"/>
                <a:cs typeface="Arial" panose="020B0604020202020204" pitchFamily="34" charset="0"/>
              </a:rPr>
              <a:t>']"));</a:t>
            </a:r>
          </a:p>
          <a:p>
            <a:endParaRPr lang="en-US" sz="1400" i="1" dirty="0">
              <a:latin typeface="Arial" panose="020B0604020202020204" pitchFamily="34" charset="0"/>
              <a:cs typeface="Arial" panose="020B0604020202020204" pitchFamily="34" charset="0"/>
            </a:endParaRPr>
          </a:p>
          <a:p>
            <a:r>
              <a:rPr lang="en-US" sz="1400" b="1" dirty="0">
                <a:latin typeface="Arial" panose="020B0604020202020204" pitchFamily="34" charset="0"/>
                <a:cs typeface="Arial" panose="020B0604020202020204" pitchFamily="34" charset="0"/>
              </a:rPr>
              <a:t>for(</a:t>
            </a:r>
            <a:r>
              <a:rPr lang="en-US" sz="1400" b="1" dirty="0" err="1">
                <a:latin typeface="Arial" panose="020B0604020202020204" pitchFamily="34" charset="0"/>
                <a:cs typeface="Arial" panose="020B0604020202020204" pitchFamily="34" charset="0"/>
              </a:rPr>
              <a:t>WebElement</a:t>
            </a:r>
            <a:r>
              <a:rPr lang="en-US" sz="1400" b="1" dirty="0">
                <a:latin typeface="Arial" panose="020B0604020202020204" pitchFamily="34" charset="0"/>
                <a:cs typeface="Arial" panose="020B0604020202020204" pitchFamily="34" charset="0"/>
              </a:rPr>
              <a:t> a : </a:t>
            </a:r>
            <a:r>
              <a:rPr lang="en-US" sz="1400" b="1" dirty="0" err="1">
                <a:latin typeface="Arial" panose="020B0604020202020204" pitchFamily="34" charset="0"/>
                <a:cs typeface="Arial" panose="020B0604020202020204" pitchFamily="34" charset="0"/>
              </a:rPr>
              <a:t>ele</a:t>
            </a:r>
            <a:r>
              <a:rPr lang="en-US" sz="1400" b="1" dirty="0">
                <a:latin typeface="Arial" panose="020B0604020202020204" pitchFamily="34" charset="0"/>
                <a:cs typeface="Arial" panose="020B0604020202020204" pitchFamily="34" charset="0"/>
              </a:rPr>
              <a:t>)</a:t>
            </a:r>
          </a:p>
          <a:p>
            <a:r>
              <a:rPr lang="en-US" sz="1400" dirty="0">
                <a:latin typeface="Arial" panose="020B0604020202020204" pitchFamily="34" charset="0"/>
                <a:cs typeface="Arial" panose="020B0604020202020204" pitchFamily="34" charset="0"/>
              </a:rPr>
              <a:t> {</a:t>
            </a:r>
          </a:p>
          <a:p>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System.</a:t>
            </a:r>
            <a:r>
              <a:rPr lang="en-US" sz="1400" b="1" i="1" dirty="0" err="1">
                <a:latin typeface="Arial" panose="020B0604020202020204" pitchFamily="34" charset="0"/>
                <a:cs typeface="Arial" panose="020B0604020202020204" pitchFamily="34" charset="0"/>
              </a:rPr>
              <a:t>out.println</a:t>
            </a:r>
            <a:r>
              <a:rPr lang="en-US" sz="1400" b="1" i="1" dirty="0">
                <a:latin typeface="Arial" panose="020B0604020202020204" pitchFamily="34" charset="0"/>
                <a:cs typeface="Arial" panose="020B0604020202020204" pitchFamily="34" charset="0"/>
              </a:rPr>
              <a:t>(</a:t>
            </a:r>
            <a:r>
              <a:rPr lang="en-US" sz="1400" b="1" i="1" dirty="0" err="1">
                <a:latin typeface="Arial" panose="020B0604020202020204" pitchFamily="34" charset="0"/>
                <a:cs typeface="Arial" panose="020B0604020202020204" pitchFamily="34" charset="0"/>
              </a:rPr>
              <a:t>a.getText</a:t>
            </a:r>
            <a:r>
              <a:rPr lang="en-US" sz="1400" b="1" i="1" dirty="0">
                <a:latin typeface="Arial" panose="020B0604020202020204" pitchFamily="34" charset="0"/>
                <a:cs typeface="Arial" panose="020B0604020202020204" pitchFamily="34" charset="0"/>
              </a:rPr>
              <a:t>());</a:t>
            </a:r>
          </a:p>
          <a:p>
            <a:r>
              <a:rPr lang="en-US" sz="1400" dirty="0">
                <a:latin typeface="Arial" panose="020B0604020202020204" pitchFamily="34" charset="0"/>
                <a:cs typeface="Arial" panose="020B0604020202020204" pitchFamily="34" charset="0"/>
              </a:rPr>
              <a:t> }</a:t>
            </a:r>
          </a:p>
        </p:txBody>
      </p:sp>
      <p:sp>
        <p:nvSpPr>
          <p:cNvPr id="5" name="Rectangle 4"/>
          <p:cNvSpPr/>
          <p:nvPr/>
        </p:nvSpPr>
        <p:spPr>
          <a:xfrm>
            <a:off x="1592919" y="4996885"/>
            <a:ext cx="9008533" cy="10812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Practise</a:t>
            </a:r>
            <a:r>
              <a:rPr lang="en-US" dirty="0"/>
              <a:t> link- https://www.airtel.in/</a:t>
            </a:r>
          </a:p>
        </p:txBody>
      </p:sp>
    </p:spTree>
    <p:extLst>
      <p:ext uri="{BB962C8B-B14F-4D97-AF65-F5344CB8AC3E}">
        <p14:creationId xmlns:p14="http://schemas.microsoft.com/office/powerpoint/2010/main" val="39764770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966651"/>
            <a:ext cx="9291215" cy="535577"/>
          </a:xfrm>
        </p:spPr>
        <p:txBody>
          <a:bodyPr>
            <a:normAutofit fontScale="90000"/>
          </a:bodyPr>
          <a:lstStyle/>
          <a:p>
            <a:r>
              <a:rPr lang="en-US" b="1" dirty="0" err="1"/>
              <a:t>CheckBox</a:t>
            </a:r>
            <a:r>
              <a:rPr lang="en-US" b="1" dirty="0"/>
              <a:t> operations-With </a:t>
            </a:r>
            <a:r>
              <a:rPr lang="en-US" b="1" dirty="0" err="1"/>
              <a:t>IsSelected</a:t>
            </a:r>
            <a:r>
              <a:rPr lang="en-US" b="1" dirty="0"/>
              <a:t/>
            </a:r>
            <a:br>
              <a:rPr lang="en-US" b="1" dirty="0"/>
            </a:br>
            <a:r>
              <a:rPr lang="en-US" b="1" dirty="0"/>
              <a:t/>
            </a:r>
            <a:br>
              <a:rPr lang="en-US" b="1" dirty="0"/>
            </a:br>
            <a:r>
              <a:rPr lang="en-US" b="1" dirty="0"/>
              <a:t/>
            </a:r>
            <a:br>
              <a:rPr lang="en-US" b="1" dirty="0"/>
            </a:br>
            <a:endParaRPr lang="en-US" dirty="0"/>
          </a:p>
        </p:txBody>
      </p:sp>
      <p:sp>
        <p:nvSpPr>
          <p:cNvPr id="3" name="Content Placeholder 2"/>
          <p:cNvSpPr>
            <a:spLocks noGrp="1"/>
          </p:cNvSpPr>
          <p:nvPr>
            <p:ph idx="1"/>
          </p:nvPr>
        </p:nvSpPr>
        <p:spPr>
          <a:xfrm>
            <a:off x="1451579" y="966651"/>
            <a:ext cx="9291215" cy="5614771"/>
          </a:xfrm>
        </p:spPr>
        <p:txBody>
          <a:bodyPr>
            <a:normAutofit fontScale="77500" lnSpcReduction="20000"/>
          </a:bodyPr>
          <a:lstStyle/>
          <a:p>
            <a:pPr marL="0" indent="0">
              <a:buNone/>
            </a:pPr>
            <a:r>
              <a:rPr lang="en-US" dirty="0" err="1"/>
              <a:t>driver.get</a:t>
            </a:r>
            <a:r>
              <a:rPr lang="en-US" dirty="0"/>
              <a:t>("http://toolsqa.com/automation-practice-form/");</a:t>
            </a:r>
          </a:p>
          <a:p>
            <a:pPr marL="0" indent="0">
              <a:buNone/>
            </a:pPr>
            <a:r>
              <a:rPr lang="en-US" dirty="0"/>
              <a:t> </a:t>
            </a:r>
            <a:r>
              <a:rPr lang="en-US" dirty="0" err="1"/>
              <a:t>driver.findElement</a:t>
            </a:r>
            <a:r>
              <a:rPr lang="en-US" dirty="0"/>
              <a:t>(By.</a:t>
            </a:r>
            <a:r>
              <a:rPr lang="en-US" i="1" dirty="0"/>
              <a:t>name("button")).click();</a:t>
            </a:r>
          </a:p>
          <a:p>
            <a:pPr marL="0" indent="0">
              <a:buNone/>
            </a:pPr>
            <a:r>
              <a:rPr lang="en-US" dirty="0"/>
              <a:t> </a:t>
            </a:r>
            <a:r>
              <a:rPr lang="en-US" dirty="0" err="1"/>
              <a:t>driver.manage</a:t>
            </a:r>
            <a:r>
              <a:rPr lang="en-US" dirty="0"/>
              <a:t>().timeouts().</a:t>
            </a:r>
            <a:r>
              <a:rPr lang="en-US" dirty="0" err="1"/>
              <a:t>implicitlyWait</a:t>
            </a:r>
            <a:r>
              <a:rPr lang="en-US" dirty="0"/>
              <a:t>(10, </a:t>
            </a:r>
            <a:r>
              <a:rPr lang="en-US" dirty="0" err="1"/>
              <a:t>TimeUnit.</a:t>
            </a:r>
            <a:r>
              <a:rPr lang="en-US" b="1" i="1" dirty="0" err="1"/>
              <a:t>SECONDS</a:t>
            </a:r>
            <a:r>
              <a:rPr lang="en-US" b="1" i="1" dirty="0"/>
              <a:t>);</a:t>
            </a:r>
          </a:p>
          <a:p>
            <a:pPr marL="0" indent="0">
              <a:buNone/>
            </a:pPr>
            <a:r>
              <a:rPr lang="en-US" dirty="0"/>
              <a:t> </a:t>
            </a:r>
            <a:r>
              <a:rPr lang="en-US" dirty="0" err="1"/>
              <a:t>ArrayList</a:t>
            </a:r>
            <a:r>
              <a:rPr lang="en-US" dirty="0"/>
              <a:t>&lt;</a:t>
            </a:r>
            <a:r>
              <a:rPr lang="en-US" dirty="0" err="1"/>
              <a:t>WebElement</a:t>
            </a:r>
            <a:r>
              <a:rPr lang="en-US" dirty="0"/>
              <a:t>&gt;  </a:t>
            </a:r>
            <a:r>
              <a:rPr lang="en-US" dirty="0" err="1"/>
              <a:t>oRadioButton</a:t>
            </a:r>
            <a:r>
              <a:rPr lang="en-US" dirty="0"/>
              <a:t> = (</a:t>
            </a:r>
            <a:r>
              <a:rPr lang="en-US" dirty="0" err="1"/>
              <a:t>ArrayList</a:t>
            </a:r>
            <a:r>
              <a:rPr lang="en-US" dirty="0"/>
              <a:t>&lt;</a:t>
            </a:r>
            <a:r>
              <a:rPr lang="en-US" dirty="0" err="1"/>
              <a:t>WebElement</a:t>
            </a:r>
            <a:r>
              <a:rPr lang="en-US" dirty="0"/>
              <a:t>&gt;) </a:t>
            </a:r>
            <a:r>
              <a:rPr lang="en-US" dirty="0" err="1"/>
              <a:t>driver.findElements</a:t>
            </a:r>
            <a:r>
              <a:rPr lang="en-US" dirty="0"/>
              <a:t>(By.</a:t>
            </a:r>
            <a:r>
              <a:rPr lang="en-US" i="1" dirty="0"/>
              <a:t>name("profession"));</a:t>
            </a:r>
          </a:p>
          <a:p>
            <a:pPr marL="0" indent="0">
              <a:buNone/>
            </a:pPr>
            <a:endParaRPr lang="en-US" dirty="0"/>
          </a:p>
          <a:p>
            <a:pPr marL="0" indent="0">
              <a:buNone/>
            </a:pPr>
            <a:r>
              <a:rPr lang="en-US" b="1" dirty="0"/>
              <a:t>for(</a:t>
            </a:r>
            <a:r>
              <a:rPr lang="en-US" b="1" dirty="0" err="1"/>
              <a:t>WebElement</a:t>
            </a:r>
            <a:r>
              <a:rPr lang="en-US" b="1" dirty="0"/>
              <a:t> a:oRadioButton)</a:t>
            </a:r>
          </a:p>
          <a:p>
            <a:pPr marL="0" indent="0">
              <a:buNone/>
            </a:pPr>
            <a:r>
              <a:rPr lang="en-US" dirty="0"/>
              <a:t>{</a:t>
            </a:r>
          </a:p>
          <a:p>
            <a:pPr marL="0" indent="0">
              <a:buNone/>
            </a:pPr>
            <a:r>
              <a:rPr lang="en-US" dirty="0" err="1"/>
              <a:t>System.</a:t>
            </a:r>
            <a:r>
              <a:rPr lang="en-US" b="1" i="1" dirty="0" err="1"/>
              <a:t>out.println</a:t>
            </a:r>
            <a:r>
              <a:rPr lang="en-US" b="1" i="1" dirty="0"/>
              <a:t>(</a:t>
            </a:r>
            <a:r>
              <a:rPr lang="en-US" b="1" i="1" dirty="0" err="1"/>
              <a:t>a.isSelected</a:t>
            </a:r>
            <a:r>
              <a:rPr lang="en-US" b="1" i="1" dirty="0"/>
              <a:t>());</a:t>
            </a:r>
          </a:p>
          <a:p>
            <a:pPr marL="0" indent="0">
              <a:buNone/>
            </a:pPr>
            <a:r>
              <a:rPr lang="en-US" b="1" dirty="0"/>
              <a:t>if(</a:t>
            </a:r>
            <a:r>
              <a:rPr lang="en-US" b="1" dirty="0" err="1"/>
              <a:t>a.isSelected</a:t>
            </a:r>
            <a:r>
              <a:rPr lang="en-US" b="1" dirty="0"/>
              <a:t>()==false)</a:t>
            </a:r>
          </a:p>
          <a:p>
            <a:pPr marL="0" indent="0">
              <a:buNone/>
            </a:pPr>
            <a:endParaRPr lang="en-US" b="1" dirty="0"/>
          </a:p>
          <a:p>
            <a:pPr marL="0" indent="0">
              <a:buNone/>
            </a:pPr>
            <a:r>
              <a:rPr lang="en-US" dirty="0"/>
              <a:t>{</a:t>
            </a:r>
          </a:p>
          <a:p>
            <a:pPr marL="0" indent="0">
              <a:buNone/>
            </a:pPr>
            <a:r>
              <a:rPr lang="en-US" dirty="0" err="1"/>
              <a:t>a.click</a:t>
            </a:r>
            <a:r>
              <a:rPr lang="en-US" dirty="0"/>
              <a:t>();</a:t>
            </a:r>
          </a:p>
          <a:p>
            <a:pPr marL="0" indent="0">
              <a:buNone/>
            </a:pPr>
            <a:r>
              <a:rPr lang="en-US" dirty="0"/>
              <a:t>}</a:t>
            </a:r>
          </a:p>
          <a:p>
            <a:pPr marL="0" indent="0">
              <a:buNone/>
            </a:pPr>
            <a:r>
              <a:rPr lang="en-US" dirty="0"/>
              <a:t>}</a:t>
            </a:r>
          </a:p>
        </p:txBody>
      </p:sp>
    </p:spTree>
    <p:extLst>
      <p:ext uri="{BB962C8B-B14F-4D97-AF65-F5344CB8AC3E}">
        <p14:creationId xmlns:p14="http://schemas.microsoft.com/office/powerpoint/2010/main" val="42440994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0290" y="451555"/>
            <a:ext cx="9291215" cy="1049235"/>
          </a:xfrm>
        </p:spPr>
        <p:txBody>
          <a:bodyPr>
            <a:normAutofit fontScale="90000"/>
          </a:bodyPr>
          <a:lstStyle/>
          <a:p>
            <a:r>
              <a:rPr lang="en-US" b="1" dirty="0" err="1"/>
              <a:t>CheckBox</a:t>
            </a:r>
            <a:r>
              <a:rPr lang="en-US" b="1" dirty="0"/>
              <a:t> operations-With VALUE</a:t>
            </a:r>
            <a:br>
              <a:rPr lang="en-US" b="1" dirty="0"/>
            </a:br>
            <a:r>
              <a:rPr lang="en-US" b="1" dirty="0"/>
              <a:t/>
            </a:r>
            <a:br>
              <a:rPr lang="en-US" b="1" dirty="0"/>
            </a:br>
            <a:r>
              <a:rPr lang="en-US" b="1" dirty="0"/>
              <a:t/>
            </a:r>
            <a:br>
              <a:rPr lang="en-US" b="1" dirty="0"/>
            </a:br>
            <a:endParaRPr lang="en-US" dirty="0"/>
          </a:p>
        </p:txBody>
      </p:sp>
      <p:sp>
        <p:nvSpPr>
          <p:cNvPr id="3" name="Content Placeholder 2"/>
          <p:cNvSpPr>
            <a:spLocks noGrp="1"/>
          </p:cNvSpPr>
          <p:nvPr>
            <p:ph idx="1"/>
          </p:nvPr>
        </p:nvSpPr>
        <p:spPr>
          <a:xfrm>
            <a:off x="1440290" y="976172"/>
            <a:ext cx="9291215" cy="5390761"/>
          </a:xfrm>
        </p:spPr>
        <p:txBody>
          <a:bodyPr>
            <a:normAutofit fontScale="85000" lnSpcReduction="20000"/>
          </a:bodyPr>
          <a:lstStyle/>
          <a:p>
            <a:pPr marL="0" indent="0">
              <a:buNone/>
            </a:pPr>
            <a:r>
              <a:rPr lang="en-US" dirty="0"/>
              <a:t>String var1 = "Manual Tester"; </a:t>
            </a:r>
          </a:p>
          <a:p>
            <a:pPr marL="0" indent="0">
              <a:buNone/>
            </a:pPr>
            <a:r>
              <a:rPr lang="en-US" dirty="0"/>
              <a:t> </a:t>
            </a:r>
            <a:r>
              <a:rPr lang="en-US" dirty="0" err="1"/>
              <a:t>driver.get</a:t>
            </a:r>
            <a:r>
              <a:rPr lang="en-US" dirty="0"/>
              <a:t>("http://toolsqa.com/automation-practice-form/");</a:t>
            </a:r>
          </a:p>
          <a:p>
            <a:pPr marL="0" indent="0">
              <a:buNone/>
            </a:pPr>
            <a:r>
              <a:rPr lang="en-US" dirty="0"/>
              <a:t> </a:t>
            </a:r>
            <a:r>
              <a:rPr lang="en-US" dirty="0" err="1"/>
              <a:t>driver.findElement</a:t>
            </a:r>
            <a:r>
              <a:rPr lang="en-US" dirty="0"/>
              <a:t>(By.</a:t>
            </a:r>
            <a:r>
              <a:rPr lang="en-US" i="1" dirty="0"/>
              <a:t>name("button")).click();</a:t>
            </a:r>
          </a:p>
          <a:p>
            <a:pPr marL="0" indent="0">
              <a:buNone/>
            </a:pPr>
            <a:r>
              <a:rPr lang="en-US" dirty="0"/>
              <a:t> </a:t>
            </a:r>
            <a:r>
              <a:rPr lang="en-US" dirty="0" err="1"/>
              <a:t>driver.manage</a:t>
            </a:r>
            <a:r>
              <a:rPr lang="en-US" dirty="0"/>
              <a:t>().timeouts().</a:t>
            </a:r>
            <a:r>
              <a:rPr lang="en-US" dirty="0" err="1"/>
              <a:t>implicitlyWait</a:t>
            </a:r>
            <a:r>
              <a:rPr lang="en-US" dirty="0"/>
              <a:t>(10, </a:t>
            </a:r>
            <a:r>
              <a:rPr lang="en-US" dirty="0" err="1"/>
              <a:t>TimeUnit.</a:t>
            </a:r>
            <a:r>
              <a:rPr lang="en-US" b="1" i="1" dirty="0" err="1"/>
              <a:t>SECONDS</a:t>
            </a:r>
            <a:r>
              <a:rPr lang="en-US" b="1" i="1" dirty="0"/>
              <a:t>);</a:t>
            </a:r>
          </a:p>
          <a:p>
            <a:pPr marL="0" indent="0">
              <a:buNone/>
            </a:pPr>
            <a:r>
              <a:rPr lang="en-US" dirty="0"/>
              <a:t> </a:t>
            </a:r>
            <a:r>
              <a:rPr lang="en-US" dirty="0" err="1"/>
              <a:t>ArrayList</a:t>
            </a:r>
            <a:r>
              <a:rPr lang="en-US" dirty="0"/>
              <a:t>&lt;</a:t>
            </a:r>
            <a:r>
              <a:rPr lang="en-US" dirty="0" err="1"/>
              <a:t>WebElement</a:t>
            </a:r>
            <a:r>
              <a:rPr lang="en-US" dirty="0"/>
              <a:t>&gt;  </a:t>
            </a:r>
            <a:r>
              <a:rPr lang="en-US" dirty="0" err="1"/>
              <a:t>oRadioButton</a:t>
            </a:r>
            <a:r>
              <a:rPr lang="en-US" dirty="0"/>
              <a:t> = (</a:t>
            </a:r>
            <a:r>
              <a:rPr lang="en-US" dirty="0" err="1"/>
              <a:t>ArrayList</a:t>
            </a:r>
            <a:r>
              <a:rPr lang="en-US" dirty="0"/>
              <a:t>&lt;</a:t>
            </a:r>
            <a:r>
              <a:rPr lang="en-US" dirty="0" err="1"/>
              <a:t>WebElement</a:t>
            </a:r>
            <a:r>
              <a:rPr lang="en-US" dirty="0"/>
              <a:t>&gt;) </a:t>
            </a:r>
            <a:r>
              <a:rPr lang="en-US" dirty="0" err="1"/>
              <a:t>driver.findElements</a:t>
            </a:r>
            <a:r>
              <a:rPr lang="en-US" dirty="0"/>
              <a:t>(By.</a:t>
            </a:r>
            <a:r>
              <a:rPr lang="en-US" i="1" dirty="0"/>
              <a:t>name("profession"));</a:t>
            </a:r>
          </a:p>
          <a:p>
            <a:pPr marL="0" indent="0">
              <a:buNone/>
            </a:pPr>
            <a:endParaRPr lang="en-US" dirty="0"/>
          </a:p>
          <a:p>
            <a:pPr marL="0" indent="0">
              <a:buNone/>
            </a:pPr>
            <a:r>
              <a:rPr lang="en-US" b="1" dirty="0"/>
              <a:t>for(</a:t>
            </a:r>
            <a:r>
              <a:rPr lang="en-US" b="1" dirty="0" err="1"/>
              <a:t>WebElement</a:t>
            </a:r>
            <a:r>
              <a:rPr lang="en-US" b="1" dirty="0"/>
              <a:t> a:oRadioButton)</a:t>
            </a:r>
          </a:p>
          <a:p>
            <a:pPr marL="0" indent="0">
              <a:buNone/>
            </a:pPr>
            <a:r>
              <a:rPr lang="en-US" dirty="0"/>
              <a:t>{</a:t>
            </a:r>
          </a:p>
          <a:p>
            <a:pPr marL="0" indent="0">
              <a:buNone/>
            </a:pPr>
            <a:r>
              <a:rPr lang="en-US" b="1" dirty="0"/>
              <a:t>if(</a:t>
            </a:r>
            <a:r>
              <a:rPr lang="en-US" b="1" dirty="0" err="1"/>
              <a:t>a.getAttribute</a:t>
            </a:r>
            <a:r>
              <a:rPr lang="en-US" b="1" dirty="0"/>
              <a:t>("value").</a:t>
            </a:r>
            <a:r>
              <a:rPr lang="en-US" b="1" dirty="0" err="1"/>
              <a:t>equalsIgnoreCase</a:t>
            </a:r>
            <a:r>
              <a:rPr lang="en-US" b="1" dirty="0"/>
              <a:t>(var1))</a:t>
            </a:r>
          </a:p>
          <a:p>
            <a:pPr marL="0" indent="0">
              <a:buNone/>
            </a:pPr>
            <a:r>
              <a:rPr lang="en-US" dirty="0"/>
              <a:t>{</a:t>
            </a:r>
          </a:p>
          <a:p>
            <a:pPr marL="0" indent="0">
              <a:buNone/>
            </a:pPr>
            <a:r>
              <a:rPr lang="en-US" dirty="0" err="1"/>
              <a:t>a.click</a:t>
            </a:r>
            <a:r>
              <a:rPr lang="en-US" dirty="0"/>
              <a:t>();</a:t>
            </a:r>
          </a:p>
          <a:p>
            <a:pPr marL="0" indent="0">
              <a:buNone/>
            </a:pPr>
            <a:r>
              <a:rPr lang="en-US" dirty="0"/>
              <a:t>}</a:t>
            </a:r>
          </a:p>
          <a:p>
            <a:pPr marL="0" indent="0">
              <a:buNone/>
            </a:pPr>
            <a:r>
              <a:rPr lang="en-US" dirty="0"/>
              <a:t>}</a:t>
            </a:r>
          </a:p>
        </p:txBody>
      </p:sp>
    </p:spTree>
    <p:extLst>
      <p:ext uri="{BB962C8B-B14F-4D97-AF65-F5344CB8AC3E}">
        <p14:creationId xmlns:p14="http://schemas.microsoft.com/office/powerpoint/2010/main" val="35790255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74155" y="338667"/>
            <a:ext cx="9291215" cy="1049235"/>
          </a:xfrm>
        </p:spPr>
        <p:txBody>
          <a:bodyPr/>
          <a:lstStyle/>
          <a:p>
            <a:r>
              <a:rPr lang="en-US" dirty="0"/>
              <a:t>Selenium WebDriver- Architecture</a:t>
            </a:r>
            <a:br>
              <a:rPr lang="en-US" dirty="0"/>
            </a:br>
            <a:endParaRPr lang="en-US" dirty="0"/>
          </a:p>
        </p:txBody>
      </p:sp>
      <p:pic>
        <p:nvPicPr>
          <p:cNvPr id="1026" name="Picture 2" descr="Selenium WebDriver Architectu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7400" y="1293460"/>
            <a:ext cx="9764290" cy="40173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020188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0290" y="451555"/>
            <a:ext cx="9291215" cy="1049235"/>
          </a:xfrm>
        </p:spPr>
        <p:txBody>
          <a:bodyPr>
            <a:normAutofit fontScale="90000"/>
          </a:bodyPr>
          <a:lstStyle/>
          <a:p>
            <a:r>
              <a:rPr lang="en-US" b="1" dirty="0"/>
              <a:t>RADIO operations-With VALUE</a:t>
            </a:r>
            <a:br>
              <a:rPr lang="en-US" b="1" dirty="0"/>
            </a:br>
            <a:r>
              <a:rPr lang="en-US" b="1" dirty="0"/>
              <a:t/>
            </a:r>
            <a:br>
              <a:rPr lang="en-US" b="1" dirty="0"/>
            </a:br>
            <a:r>
              <a:rPr lang="en-US" b="1" dirty="0"/>
              <a:t/>
            </a:r>
            <a:br>
              <a:rPr lang="en-US" b="1" dirty="0"/>
            </a:br>
            <a:endParaRPr lang="en-US" dirty="0"/>
          </a:p>
        </p:txBody>
      </p:sp>
      <p:sp>
        <p:nvSpPr>
          <p:cNvPr id="3" name="Content Placeholder 2"/>
          <p:cNvSpPr>
            <a:spLocks noGrp="1"/>
          </p:cNvSpPr>
          <p:nvPr>
            <p:ph idx="1"/>
          </p:nvPr>
        </p:nvSpPr>
        <p:spPr>
          <a:xfrm>
            <a:off x="1440290" y="976172"/>
            <a:ext cx="9291215" cy="5390761"/>
          </a:xfrm>
        </p:spPr>
        <p:txBody>
          <a:bodyPr>
            <a:normAutofit fontScale="85000" lnSpcReduction="20000"/>
          </a:bodyPr>
          <a:lstStyle/>
          <a:p>
            <a:pPr marL="0" indent="0">
              <a:buNone/>
            </a:pPr>
            <a:r>
              <a:rPr lang="en-US" dirty="0"/>
              <a:t>String var1 = "1"; </a:t>
            </a:r>
          </a:p>
          <a:p>
            <a:pPr marL="0" indent="0">
              <a:buNone/>
            </a:pPr>
            <a:r>
              <a:rPr lang="en-US" dirty="0"/>
              <a:t> </a:t>
            </a:r>
            <a:r>
              <a:rPr lang="en-US" dirty="0" err="1"/>
              <a:t>driver.get</a:t>
            </a:r>
            <a:r>
              <a:rPr lang="en-US" dirty="0"/>
              <a:t>("http://toolsqa.com/automation-practice-form/");</a:t>
            </a:r>
          </a:p>
          <a:p>
            <a:pPr marL="0" indent="0">
              <a:buNone/>
            </a:pPr>
            <a:r>
              <a:rPr lang="en-US" dirty="0"/>
              <a:t> </a:t>
            </a:r>
            <a:r>
              <a:rPr lang="en-US" dirty="0" err="1"/>
              <a:t>driver.findElement</a:t>
            </a:r>
            <a:r>
              <a:rPr lang="en-US" dirty="0"/>
              <a:t>(By.</a:t>
            </a:r>
            <a:r>
              <a:rPr lang="en-US" i="1" dirty="0"/>
              <a:t>name("button")).click();</a:t>
            </a:r>
          </a:p>
          <a:p>
            <a:pPr marL="0" indent="0">
              <a:buNone/>
            </a:pPr>
            <a:r>
              <a:rPr lang="en-US" dirty="0"/>
              <a:t> </a:t>
            </a:r>
            <a:r>
              <a:rPr lang="en-US" dirty="0" err="1"/>
              <a:t>driver.manage</a:t>
            </a:r>
            <a:r>
              <a:rPr lang="en-US" dirty="0"/>
              <a:t>().timeouts().</a:t>
            </a:r>
            <a:r>
              <a:rPr lang="en-US" dirty="0" err="1"/>
              <a:t>implicitlyWait</a:t>
            </a:r>
            <a:r>
              <a:rPr lang="en-US" dirty="0"/>
              <a:t>(10, </a:t>
            </a:r>
            <a:r>
              <a:rPr lang="en-US" dirty="0" err="1"/>
              <a:t>TimeUnit.</a:t>
            </a:r>
            <a:r>
              <a:rPr lang="en-US" b="1" i="1" dirty="0" err="1"/>
              <a:t>SECONDS</a:t>
            </a:r>
            <a:r>
              <a:rPr lang="en-US" b="1" i="1" dirty="0"/>
              <a:t>);</a:t>
            </a:r>
          </a:p>
          <a:p>
            <a:pPr marL="0" indent="0">
              <a:buNone/>
            </a:pPr>
            <a:r>
              <a:rPr lang="en-US" dirty="0"/>
              <a:t> </a:t>
            </a:r>
            <a:r>
              <a:rPr lang="en-US" dirty="0" err="1"/>
              <a:t>ArrayList</a:t>
            </a:r>
            <a:r>
              <a:rPr lang="en-US" dirty="0"/>
              <a:t>&lt;</a:t>
            </a:r>
            <a:r>
              <a:rPr lang="en-US" dirty="0" err="1"/>
              <a:t>WebElement</a:t>
            </a:r>
            <a:r>
              <a:rPr lang="en-US" dirty="0"/>
              <a:t>&gt;  </a:t>
            </a:r>
            <a:r>
              <a:rPr lang="en-US" dirty="0" err="1"/>
              <a:t>oRadioButton</a:t>
            </a:r>
            <a:r>
              <a:rPr lang="en-US" dirty="0"/>
              <a:t> = (</a:t>
            </a:r>
            <a:r>
              <a:rPr lang="en-US" dirty="0" err="1"/>
              <a:t>ArrayList</a:t>
            </a:r>
            <a:r>
              <a:rPr lang="en-US" dirty="0"/>
              <a:t>&lt;</a:t>
            </a:r>
            <a:r>
              <a:rPr lang="en-US" dirty="0" err="1"/>
              <a:t>WebElement</a:t>
            </a:r>
            <a:r>
              <a:rPr lang="en-US" dirty="0"/>
              <a:t>&gt;) </a:t>
            </a:r>
            <a:r>
              <a:rPr lang="en-US" dirty="0" err="1"/>
              <a:t>driver.findElements</a:t>
            </a:r>
            <a:r>
              <a:rPr lang="en-US" dirty="0"/>
              <a:t>(By.</a:t>
            </a:r>
            <a:r>
              <a:rPr lang="en-US" i="1" dirty="0"/>
              <a:t>name("</a:t>
            </a:r>
            <a:r>
              <a:rPr lang="en-US" i="1" dirty="0" err="1"/>
              <a:t>exp</a:t>
            </a:r>
            <a:r>
              <a:rPr lang="en-US" i="1" dirty="0"/>
              <a:t>"));</a:t>
            </a:r>
          </a:p>
          <a:p>
            <a:pPr marL="0" indent="0">
              <a:buNone/>
            </a:pPr>
            <a:endParaRPr lang="en-US" dirty="0"/>
          </a:p>
          <a:p>
            <a:pPr marL="0" indent="0">
              <a:buNone/>
            </a:pPr>
            <a:r>
              <a:rPr lang="en-US" b="1" dirty="0"/>
              <a:t>for(</a:t>
            </a:r>
            <a:r>
              <a:rPr lang="en-US" b="1" dirty="0" err="1"/>
              <a:t>WebElement</a:t>
            </a:r>
            <a:r>
              <a:rPr lang="en-US" b="1" dirty="0"/>
              <a:t> a:oRadioButton)</a:t>
            </a:r>
          </a:p>
          <a:p>
            <a:pPr marL="0" indent="0">
              <a:buNone/>
            </a:pPr>
            <a:r>
              <a:rPr lang="en-US" dirty="0"/>
              <a:t>{</a:t>
            </a:r>
          </a:p>
          <a:p>
            <a:pPr marL="0" indent="0">
              <a:buNone/>
            </a:pPr>
            <a:r>
              <a:rPr lang="en-US" b="1" dirty="0"/>
              <a:t>if(</a:t>
            </a:r>
            <a:r>
              <a:rPr lang="en-US" b="1" dirty="0" err="1"/>
              <a:t>a.getAttribute</a:t>
            </a:r>
            <a:r>
              <a:rPr lang="en-US" b="1" dirty="0"/>
              <a:t>("value").</a:t>
            </a:r>
            <a:r>
              <a:rPr lang="en-US" b="1" dirty="0" err="1"/>
              <a:t>equalsIgnoreCase</a:t>
            </a:r>
            <a:r>
              <a:rPr lang="en-US" b="1" dirty="0"/>
              <a:t>(var1))</a:t>
            </a:r>
          </a:p>
          <a:p>
            <a:pPr marL="0" indent="0">
              <a:buNone/>
            </a:pPr>
            <a:r>
              <a:rPr lang="en-US" dirty="0"/>
              <a:t>{</a:t>
            </a:r>
          </a:p>
          <a:p>
            <a:pPr marL="0" indent="0">
              <a:buNone/>
            </a:pPr>
            <a:r>
              <a:rPr lang="en-US" dirty="0" err="1"/>
              <a:t>a.click</a:t>
            </a:r>
            <a:r>
              <a:rPr lang="en-US" dirty="0"/>
              <a:t>();</a:t>
            </a:r>
          </a:p>
          <a:p>
            <a:pPr marL="0" indent="0">
              <a:buNone/>
            </a:pPr>
            <a:r>
              <a:rPr lang="en-US" dirty="0"/>
              <a:t>}</a:t>
            </a:r>
          </a:p>
          <a:p>
            <a:pPr marL="0" indent="0">
              <a:buNone/>
            </a:pPr>
            <a:r>
              <a:rPr lang="en-US" dirty="0"/>
              <a:t>}</a:t>
            </a:r>
          </a:p>
        </p:txBody>
      </p:sp>
    </p:spTree>
    <p:extLst>
      <p:ext uri="{BB962C8B-B14F-4D97-AF65-F5344CB8AC3E}">
        <p14:creationId xmlns:p14="http://schemas.microsoft.com/office/powerpoint/2010/main" val="145141286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8690" y="149764"/>
            <a:ext cx="9291215" cy="1049235"/>
          </a:xfrm>
        </p:spPr>
        <p:txBody>
          <a:bodyPr/>
          <a:lstStyle/>
          <a:p>
            <a:r>
              <a:rPr lang="en-US" b="1" dirty="0" err="1"/>
              <a:t>DropDown</a:t>
            </a:r>
            <a:r>
              <a:rPr lang="en-US" b="1" dirty="0"/>
              <a:t> SELECT</a:t>
            </a:r>
            <a:endParaRPr lang="en-US" dirty="0"/>
          </a:p>
        </p:txBody>
      </p:sp>
      <p:sp>
        <p:nvSpPr>
          <p:cNvPr id="3" name="Content Placeholder 2"/>
          <p:cNvSpPr>
            <a:spLocks noGrp="1"/>
          </p:cNvSpPr>
          <p:nvPr>
            <p:ph idx="1"/>
          </p:nvPr>
        </p:nvSpPr>
        <p:spPr>
          <a:xfrm>
            <a:off x="406401" y="1106311"/>
            <a:ext cx="11424356" cy="5170311"/>
          </a:xfrm>
        </p:spPr>
        <p:txBody>
          <a:bodyPr>
            <a:normAutofit/>
          </a:bodyPr>
          <a:lstStyle/>
          <a:p>
            <a:r>
              <a:rPr lang="en-US" b="1" u="sng" dirty="0" err="1"/>
              <a:t>selectByVisibleText</a:t>
            </a:r>
            <a:endParaRPr lang="en-US" b="1" u="sng" dirty="0"/>
          </a:p>
          <a:p>
            <a:pPr marL="0" indent="0">
              <a:buNone/>
            </a:pPr>
            <a:r>
              <a:rPr lang="en-US" dirty="0"/>
              <a:t>Select </a:t>
            </a:r>
            <a:r>
              <a:rPr lang="en-US" dirty="0" err="1"/>
              <a:t>oSelect</a:t>
            </a:r>
            <a:r>
              <a:rPr lang="en-US" dirty="0"/>
              <a:t> = </a:t>
            </a:r>
            <a:r>
              <a:rPr lang="en-US" dirty="0" err="1"/>
              <a:t>newSelect</a:t>
            </a:r>
            <a:r>
              <a:rPr lang="en-US" dirty="0"/>
              <a:t>(</a:t>
            </a:r>
            <a:r>
              <a:rPr lang="en-US" dirty="0" err="1"/>
              <a:t>driver.findElement</a:t>
            </a:r>
            <a:r>
              <a:rPr lang="en-US" dirty="0"/>
              <a:t>(By.id("yy_date_8")));</a:t>
            </a:r>
          </a:p>
          <a:p>
            <a:pPr marL="0" indent="0">
              <a:buNone/>
            </a:pPr>
            <a:r>
              <a:rPr lang="en-US" dirty="0" err="1"/>
              <a:t>oSelect.selectByVisibleText</a:t>
            </a:r>
            <a:r>
              <a:rPr lang="en-US" dirty="0"/>
              <a:t>("2010");</a:t>
            </a:r>
          </a:p>
          <a:p>
            <a:r>
              <a:rPr lang="en-US" b="1" u="sng" dirty="0" err="1"/>
              <a:t>selectByIndex</a:t>
            </a:r>
            <a:endParaRPr lang="en-US" b="1" u="sng" dirty="0"/>
          </a:p>
          <a:p>
            <a:pPr marL="0" indent="0">
              <a:buNone/>
            </a:pPr>
            <a:r>
              <a:rPr lang="en-US" dirty="0"/>
              <a:t>Select </a:t>
            </a:r>
            <a:r>
              <a:rPr lang="en-US" dirty="0" err="1"/>
              <a:t>oSelect</a:t>
            </a:r>
            <a:r>
              <a:rPr lang="en-US" dirty="0"/>
              <a:t> = new Select(</a:t>
            </a:r>
            <a:r>
              <a:rPr lang="en-US" dirty="0" err="1"/>
              <a:t>driver.findElement</a:t>
            </a:r>
            <a:r>
              <a:rPr lang="en-US" dirty="0"/>
              <a:t>(By.id("yy_date_8")));</a:t>
            </a:r>
          </a:p>
          <a:p>
            <a:pPr marL="0" indent="0">
              <a:buNone/>
            </a:pPr>
            <a:r>
              <a:rPr lang="en-US" dirty="0" err="1"/>
              <a:t>oSelect.selectByIndex</a:t>
            </a:r>
            <a:r>
              <a:rPr lang="en-US" dirty="0"/>
              <a:t>(4);</a:t>
            </a:r>
          </a:p>
          <a:p>
            <a:r>
              <a:rPr lang="en-US" b="1" dirty="0" err="1"/>
              <a:t>selectByValue</a:t>
            </a:r>
            <a:endParaRPr lang="en-US" b="1" dirty="0"/>
          </a:p>
          <a:p>
            <a:pPr marL="0" indent="0">
              <a:buNone/>
            </a:pPr>
            <a:r>
              <a:rPr lang="en-US" dirty="0"/>
              <a:t>Select </a:t>
            </a:r>
            <a:r>
              <a:rPr lang="en-US" dirty="0" err="1"/>
              <a:t>oSelect</a:t>
            </a:r>
            <a:r>
              <a:rPr lang="en-US" dirty="0"/>
              <a:t> = new Select(</a:t>
            </a:r>
            <a:r>
              <a:rPr lang="en-US" dirty="0" err="1"/>
              <a:t>driver.findElement</a:t>
            </a:r>
            <a:r>
              <a:rPr lang="en-US" dirty="0"/>
              <a:t>(By.id("yy_date_8")));</a:t>
            </a:r>
          </a:p>
          <a:p>
            <a:pPr marL="0" indent="0">
              <a:buNone/>
            </a:pPr>
            <a:r>
              <a:rPr lang="en-US" dirty="0" err="1"/>
              <a:t>oSelect.selectByValue</a:t>
            </a:r>
            <a:r>
              <a:rPr lang="en-US" dirty="0"/>
              <a:t>("2014");</a:t>
            </a:r>
          </a:p>
        </p:txBody>
      </p:sp>
    </p:spTree>
    <p:extLst>
      <p:ext uri="{BB962C8B-B14F-4D97-AF65-F5344CB8AC3E}">
        <p14:creationId xmlns:p14="http://schemas.microsoft.com/office/powerpoint/2010/main" val="90222418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DROPDOWN-</a:t>
            </a:r>
            <a:r>
              <a:rPr lang="en-US" b="1" dirty="0" err="1"/>
              <a:t>getOptions</a:t>
            </a:r>
            <a:r>
              <a:rPr lang="en-US" b="1" dirty="0"/>
              <a:t/>
            </a:r>
            <a:br>
              <a:rPr lang="en-US" b="1" dirty="0"/>
            </a:br>
            <a:endParaRPr lang="en-US" dirty="0"/>
          </a:p>
        </p:txBody>
      </p:sp>
      <p:sp>
        <p:nvSpPr>
          <p:cNvPr id="3" name="Content Placeholder 2"/>
          <p:cNvSpPr>
            <a:spLocks noGrp="1"/>
          </p:cNvSpPr>
          <p:nvPr>
            <p:ph idx="1"/>
          </p:nvPr>
        </p:nvSpPr>
        <p:spPr>
          <a:xfrm>
            <a:off x="1451579" y="2015732"/>
            <a:ext cx="9291215" cy="4362490"/>
          </a:xfrm>
        </p:spPr>
        <p:txBody>
          <a:bodyPr>
            <a:normAutofit fontScale="77500" lnSpcReduction="20000"/>
          </a:bodyPr>
          <a:lstStyle/>
          <a:p>
            <a:r>
              <a:rPr lang="en-US" sz="2300" dirty="0"/>
              <a:t>This gets the all options belonging to the Select tag. It takes no parameter and returns </a:t>
            </a:r>
            <a:r>
              <a:rPr lang="en-US" sz="2300" i="1" dirty="0"/>
              <a:t>List&lt;</a:t>
            </a:r>
            <a:r>
              <a:rPr lang="en-US" sz="2300" i="1" dirty="0" err="1"/>
              <a:t>WebElements</a:t>
            </a:r>
            <a:r>
              <a:rPr lang="en-US" sz="2300" i="1" dirty="0"/>
              <a:t>&gt;</a:t>
            </a:r>
            <a:r>
              <a:rPr lang="en-US" sz="2300" dirty="0"/>
              <a:t>.</a:t>
            </a:r>
          </a:p>
          <a:p>
            <a:pPr marL="0" indent="0">
              <a:buNone/>
            </a:pPr>
            <a:r>
              <a:rPr lang="en-US" dirty="0" err="1"/>
              <a:t>driver.get</a:t>
            </a:r>
            <a:r>
              <a:rPr lang="en-US" dirty="0"/>
              <a:t>("http://toolsqa.com/automation-practice-form/");</a:t>
            </a:r>
          </a:p>
          <a:p>
            <a:pPr marL="0" indent="0">
              <a:buNone/>
            </a:pPr>
            <a:r>
              <a:rPr lang="en-US" dirty="0"/>
              <a:t> </a:t>
            </a:r>
            <a:r>
              <a:rPr lang="en-US" dirty="0" err="1"/>
              <a:t>driver.findElement</a:t>
            </a:r>
            <a:r>
              <a:rPr lang="en-US" dirty="0"/>
              <a:t>(By.</a:t>
            </a:r>
            <a:r>
              <a:rPr lang="en-US" i="1" dirty="0"/>
              <a:t>name("button")).click();</a:t>
            </a:r>
          </a:p>
          <a:p>
            <a:pPr marL="0" indent="0">
              <a:buNone/>
            </a:pPr>
            <a:r>
              <a:rPr lang="en-US" dirty="0"/>
              <a:t> </a:t>
            </a:r>
            <a:r>
              <a:rPr lang="en-US" dirty="0" err="1"/>
              <a:t>driver.manage</a:t>
            </a:r>
            <a:r>
              <a:rPr lang="en-US" dirty="0"/>
              <a:t>().timeouts().</a:t>
            </a:r>
            <a:r>
              <a:rPr lang="en-US" dirty="0" err="1"/>
              <a:t>implicitlyWait</a:t>
            </a:r>
            <a:r>
              <a:rPr lang="en-US" dirty="0"/>
              <a:t>(10, </a:t>
            </a:r>
            <a:r>
              <a:rPr lang="en-US" dirty="0" err="1"/>
              <a:t>TimeUnit.</a:t>
            </a:r>
            <a:r>
              <a:rPr lang="en-US" b="1" i="1" dirty="0" err="1"/>
              <a:t>SECONDS</a:t>
            </a:r>
            <a:r>
              <a:rPr lang="en-US" b="1" i="1" dirty="0"/>
              <a:t>);</a:t>
            </a:r>
          </a:p>
          <a:p>
            <a:pPr marL="0" indent="0">
              <a:buNone/>
            </a:pPr>
            <a:r>
              <a:rPr lang="en-US" dirty="0"/>
              <a:t> Select </a:t>
            </a:r>
            <a:r>
              <a:rPr lang="en-US" dirty="0" err="1"/>
              <a:t>oSelect</a:t>
            </a:r>
            <a:r>
              <a:rPr lang="en-US" dirty="0"/>
              <a:t> = </a:t>
            </a:r>
            <a:r>
              <a:rPr lang="en-US" b="1" dirty="0"/>
              <a:t>new Select(</a:t>
            </a:r>
            <a:r>
              <a:rPr lang="en-US" b="1" dirty="0" err="1"/>
              <a:t>driver.findElement</a:t>
            </a:r>
            <a:r>
              <a:rPr lang="en-US" b="1" dirty="0"/>
              <a:t>(By.</a:t>
            </a:r>
            <a:r>
              <a:rPr lang="en-US" b="1" i="1" dirty="0"/>
              <a:t>id("continents")));</a:t>
            </a:r>
            <a:endParaRPr lang="en-US" dirty="0"/>
          </a:p>
          <a:p>
            <a:pPr marL="0" indent="0">
              <a:buNone/>
            </a:pPr>
            <a:r>
              <a:rPr lang="en-US" dirty="0"/>
              <a:t> </a:t>
            </a:r>
            <a:r>
              <a:rPr lang="en-US" dirty="0" err="1"/>
              <a:t>oSelect.selectByVisibleText</a:t>
            </a:r>
            <a:r>
              <a:rPr lang="en-US" dirty="0"/>
              <a:t>("Africa");</a:t>
            </a:r>
          </a:p>
          <a:p>
            <a:pPr marL="0" indent="0">
              <a:buNone/>
            </a:pPr>
            <a:r>
              <a:rPr lang="en-US" dirty="0"/>
              <a:t> </a:t>
            </a:r>
            <a:r>
              <a:rPr lang="en-US" dirty="0" err="1"/>
              <a:t>java.util.List</a:t>
            </a:r>
            <a:r>
              <a:rPr lang="en-US" dirty="0"/>
              <a:t>&lt;</a:t>
            </a:r>
            <a:r>
              <a:rPr lang="en-US" dirty="0" err="1"/>
              <a:t>WebElement</a:t>
            </a:r>
            <a:r>
              <a:rPr lang="en-US" dirty="0"/>
              <a:t>&gt; </a:t>
            </a:r>
            <a:r>
              <a:rPr lang="en-US" dirty="0" err="1"/>
              <a:t>ele</a:t>
            </a:r>
            <a:r>
              <a:rPr lang="en-US" dirty="0"/>
              <a:t> = </a:t>
            </a:r>
            <a:r>
              <a:rPr lang="en-US" dirty="0" err="1"/>
              <a:t>oSelect.getOptions</a:t>
            </a:r>
            <a:r>
              <a:rPr lang="en-US" dirty="0"/>
              <a:t>();</a:t>
            </a:r>
          </a:p>
          <a:p>
            <a:pPr marL="0" indent="0">
              <a:buNone/>
            </a:pPr>
            <a:r>
              <a:rPr lang="en-US" dirty="0"/>
              <a:t> </a:t>
            </a:r>
            <a:r>
              <a:rPr lang="en-US" b="1" dirty="0"/>
              <a:t>for(</a:t>
            </a:r>
            <a:r>
              <a:rPr lang="en-US" b="1" dirty="0" err="1"/>
              <a:t>WebElement</a:t>
            </a:r>
            <a:r>
              <a:rPr lang="en-US" b="1" dirty="0"/>
              <a:t> s:ele)</a:t>
            </a:r>
          </a:p>
          <a:p>
            <a:pPr marL="0" indent="0">
              <a:buNone/>
            </a:pPr>
            <a:r>
              <a:rPr lang="en-US" dirty="0"/>
              <a:t> {</a:t>
            </a:r>
          </a:p>
          <a:p>
            <a:pPr marL="0" indent="0">
              <a:buNone/>
            </a:pPr>
            <a:r>
              <a:rPr lang="en-US" dirty="0"/>
              <a:t> </a:t>
            </a:r>
            <a:r>
              <a:rPr lang="en-US" dirty="0" err="1"/>
              <a:t>System.</a:t>
            </a:r>
            <a:r>
              <a:rPr lang="en-US" b="1" i="1" dirty="0" err="1"/>
              <a:t>out.println</a:t>
            </a:r>
            <a:r>
              <a:rPr lang="en-US" b="1" i="1" dirty="0"/>
              <a:t>(</a:t>
            </a:r>
            <a:r>
              <a:rPr lang="en-US" b="1" i="1" dirty="0" err="1"/>
              <a:t>s.getText</a:t>
            </a:r>
            <a:r>
              <a:rPr lang="en-US" b="1" i="1" dirty="0"/>
              <a:t>());</a:t>
            </a:r>
          </a:p>
          <a:p>
            <a:pPr marL="0" indent="0">
              <a:buNone/>
            </a:pPr>
            <a:r>
              <a:rPr lang="en-US" dirty="0"/>
              <a:t> }</a:t>
            </a:r>
          </a:p>
        </p:txBody>
      </p:sp>
    </p:spTree>
    <p:extLst>
      <p:ext uri="{BB962C8B-B14F-4D97-AF65-F5344CB8AC3E}">
        <p14:creationId xmlns:p14="http://schemas.microsoft.com/office/powerpoint/2010/main" val="230225487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386830"/>
            <a:ext cx="9291215" cy="1049235"/>
          </a:xfrm>
        </p:spPr>
        <p:txBody>
          <a:bodyPr/>
          <a:lstStyle/>
          <a:p>
            <a:r>
              <a:rPr lang="en-US" b="1" dirty="0" err="1"/>
              <a:t>DeSelect</a:t>
            </a:r>
            <a:r>
              <a:rPr lang="en-US" b="1" dirty="0"/>
              <a:t> Methods</a:t>
            </a:r>
            <a:br>
              <a:rPr lang="en-US" b="1" dirty="0"/>
            </a:br>
            <a:endParaRPr lang="en-US" dirty="0"/>
          </a:p>
        </p:txBody>
      </p:sp>
      <p:sp>
        <p:nvSpPr>
          <p:cNvPr id="3" name="Content Placeholder 2"/>
          <p:cNvSpPr>
            <a:spLocks noGrp="1"/>
          </p:cNvSpPr>
          <p:nvPr>
            <p:ph idx="1"/>
          </p:nvPr>
        </p:nvSpPr>
        <p:spPr>
          <a:xfrm>
            <a:off x="1451579" y="1436066"/>
            <a:ext cx="9291215" cy="4030280"/>
          </a:xfrm>
        </p:spPr>
        <p:txBody>
          <a:bodyPr/>
          <a:lstStyle/>
          <a:p>
            <a:r>
              <a:rPr lang="en-US" dirty="0"/>
              <a:t>The way we select different values of </a:t>
            </a:r>
            <a:r>
              <a:rPr lang="en-US" i="1" dirty="0" err="1"/>
              <a:t>DropDown</a:t>
            </a:r>
            <a:r>
              <a:rPr lang="en-US" dirty="0"/>
              <a:t> &amp; </a:t>
            </a:r>
            <a:r>
              <a:rPr lang="en-US" i="1" dirty="0"/>
              <a:t>Multi Select</a:t>
            </a:r>
            <a:r>
              <a:rPr lang="en-US" dirty="0"/>
              <a:t>, the same way we can also </a:t>
            </a:r>
            <a:r>
              <a:rPr lang="en-US" b="1" i="1" dirty="0"/>
              <a:t>deselect</a:t>
            </a:r>
            <a:r>
              <a:rPr lang="en-US" i="1" dirty="0"/>
              <a:t> </a:t>
            </a:r>
            <a:r>
              <a:rPr lang="en-US" dirty="0"/>
              <a:t>the values. </a:t>
            </a:r>
          </a:p>
          <a:p>
            <a:r>
              <a:rPr lang="en-US" dirty="0"/>
              <a:t>But the only challenge in these methods are they do not work for </a:t>
            </a:r>
            <a:r>
              <a:rPr lang="en-US" i="1" dirty="0" err="1"/>
              <a:t>DropDown</a:t>
            </a:r>
            <a:r>
              <a:rPr lang="en-US" dirty="0"/>
              <a:t> and only work for </a:t>
            </a:r>
            <a:r>
              <a:rPr lang="en-US" i="1" dirty="0"/>
              <a:t>Multi Select</a:t>
            </a:r>
            <a:r>
              <a:rPr lang="en-US" dirty="0"/>
              <a:t> elements.</a:t>
            </a:r>
          </a:p>
          <a:p>
            <a:r>
              <a:rPr lang="en-US" dirty="0"/>
              <a:t>Deselect can be done with either </a:t>
            </a:r>
            <a:r>
              <a:rPr lang="en-US" i="1" dirty="0" err="1"/>
              <a:t>deselectAll</a:t>
            </a:r>
            <a:r>
              <a:rPr lang="en-US" i="1" dirty="0"/>
              <a:t>(), </a:t>
            </a:r>
            <a:r>
              <a:rPr lang="en-US" i="1" dirty="0" err="1"/>
              <a:t>deselectByIndex</a:t>
            </a:r>
            <a:r>
              <a:rPr lang="en-US" i="1" dirty="0"/>
              <a:t>, </a:t>
            </a:r>
            <a:r>
              <a:rPr lang="en-US" i="1" dirty="0" err="1"/>
              <a:t>deselectByValue</a:t>
            </a:r>
            <a:r>
              <a:rPr lang="en-US" i="1" dirty="0"/>
              <a:t> and </a:t>
            </a:r>
            <a:r>
              <a:rPr lang="en-US" i="1" dirty="0" err="1"/>
              <a:t>deselectByVisibletext</a:t>
            </a:r>
            <a:endParaRPr lang="en-US" dirty="0"/>
          </a:p>
        </p:txBody>
      </p:sp>
    </p:spTree>
    <p:extLst>
      <p:ext uri="{BB962C8B-B14F-4D97-AF65-F5344CB8AC3E}">
        <p14:creationId xmlns:p14="http://schemas.microsoft.com/office/powerpoint/2010/main" val="342156955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82030"/>
            <a:ext cx="9291215" cy="1049235"/>
          </a:xfrm>
        </p:spPr>
        <p:txBody>
          <a:bodyPr/>
          <a:lstStyle/>
          <a:p>
            <a:r>
              <a:rPr lang="en-US" b="1" dirty="0"/>
              <a:t>Implicit Wait</a:t>
            </a:r>
            <a:br>
              <a:rPr lang="en-US" b="1" dirty="0"/>
            </a:br>
            <a:endParaRPr lang="en-US" dirty="0"/>
          </a:p>
        </p:txBody>
      </p:sp>
      <p:sp>
        <p:nvSpPr>
          <p:cNvPr id="3" name="Content Placeholder 2"/>
          <p:cNvSpPr>
            <a:spLocks noGrp="1"/>
          </p:cNvSpPr>
          <p:nvPr>
            <p:ph idx="1"/>
          </p:nvPr>
        </p:nvSpPr>
        <p:spPr>
          <a:xfrm>
            <a:off x="1451579" y="1241778"/>
            <a:ext cx="9291215" cy="4224567"/>
          </a:xfrm>
        </p:spPr>
        <p:txBody>
          <a:bodyPr/>
          <a:lstStyle/>
          <a:p>
            <a:r>
              <a:rPr lang="en-US" dirty="0"/>
              <a:t>The implicit wait will tell to the web driver to wait for certain amount of time before it throws a "No Such Element Exception". The default setting is 0. Once we set the time, web driver will wait for that time before throwing an exception.</a:t>
            </a:r>
          </a:p>
          <a:p>
            <a:r>
              <a:rPr lang="en-US" dirty="0"/>
              <a:t>Any search for elements on the page could take the time the implicit wait is set for.</a:t>
            </a:r>
          </a:p>
          <a:p>
            <a:endParaRPr lang="en-US" dirty="0"/>
          </a:p>
          <a:p>
            <a:pPr marL="0" indent="0" algn="ctr">
              <a:buNone/>
            </a:pPr>
            <a:r>
              <a:rPr lang="en-US" dirty="0" err="1"/>
              <a:t>driver.manage</a:t>
            </a:r>
            <a:r>
              <a:rPr lang="en-US" dirty="0"/>
              <a:t>().timeouts().</a:t>
            </a:r>
            <a:r>
              <a:rPr lang="en-US" dirty="0" err="1"/>
              <a:t>implicitlyWait</a:t>
            </a:r>
            <a:r>
              <a:rPr lang="en-US" dirty="0"/>
              <a:t>(</a:t>
            </a:r>
            <a:r>
              <a:rPr lang="en-US" dirty="0" err="1"/>
              <a:t>TimeOut</a:t>
            </a:r>
            <a:r>
              <a:rPr lang="en-US" dirty="0"/>
              <a:t>, </a:t>
            </a:r>
            <a:r>
              <a:rPr lang="en-US" dirty="0" err="1"/>
              <a:t>TimeUnit.SECONDS</a:t>
            </a:r>
            <a:r>
              <a:rPr lang="en-US" dirty="0"/>
              <a:t>);</a:t>
            </a:r>
          </a:p>
        </p:txBody>
      </p:sp>
    </p:spTree>
    <p:extLst>
      <p:ext uri="{BB962C8B-B14F-4D97-AF65-F5344CB8AC3E}">
        <p14:creationId xmlns:p14="http://schemas.microsoft.com/office/powerpoint/2010/main" val="376166323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240075"/>
            <a:ext cx="9291215" cy="1049235"/>
          </a:xfrm>
        </p:spPr>
        <p:txBody>
          <a:bodyPr/>
          <a:lstStyle/>
          <a:p>
            <a:r>
              <a:rPr lang="en-US" b="1" dirty="0"/>
              <a:t>Fluent Wait</a:t>
            </a:r>
            <a:br>
              <a:rPr lang="en-US" b="1" dirty="0"/>
            </a:br>
            <a:endParaRPr lang="en-US" dirty="0"/>
          </a:p>
        </p:txBody>
      </p:sp>
      <p:sp>
        <p:nvSpPr>
          <p:cNvPr id="3" name="Content Placeholder 2"/>
          <p:cNvSpPr>
            <a:spLocks noGrp="1"/>
          </p:cNvSpPr>
          <p:nvPr>
            <p:ph idx="1"/>
          </p:nvPr>
        </p:nvSpPr>
        <p:spPr>
          <a:xfrm>
            <a:off x="1451579" y="857957"/>
            <a:ext cx="9291215" cy="3567288"/>
          </a:xfrm>
        </p:spPr>
        <p:txBody>
          <a:bodyPr/>
          <a:lstStyle/>
          <a:p>
            <a:r>
              <a:rPr lang="en-US" dirty="0"/>
              <a:t>The fluent wait is used to tell the web driver to wait for a condition, as well as the </a:t>
            </a:r>
            <a:r>
              <a:rPr lang="en-US" b="1" dirty="0"/>
              <a:t>frequency</a:t>
            </a:r>
            <a:r>
              <a:rPr lang="en-US" dirty="0"/>
              <a:t> with which we want to check the condition before throwing an "</a:t>
            </a:r>
            <a:r>
              <a:rPr lang="en-US" dirty="0" err="1"/>
              <a:t>ElementNotVisibleException</a:t>
            </a:r>
            <a:r>
              <a:rPr lang="en-US" dirty="0"/>
              <a:t>" exception</a:t>
            </a:r>
          </a:p>
          <a:p>
            <a:r>
              <a:rPr lang="en-US" dirty="0"/>
              <a:t>Let's consider a scenario where an element is loaded at different intervals of time. The element might load within 10 seconds, 20 seconds or even more then that if we declare an explicit wait of 20 seconds. It will wait till the specified time before throwing an exception. In such scenarios, the fluent wait is the ideal wait to use as this will try to find the element at different frequency until it finds it or the final timer runs out.</a:t>
            </a:r>
          </a:p>
          <a:p>
            <a:endParaRPr lang="en-US" dirty="0"/>
          </a:p>
        </p:txBody>
      </p:sp>
      <p:sp>
        <p:nvSpPr>
          <p:cNvPr id="5" name="TextBox 4"/>
          <p:cNvSpPr txBox="1"/>
          <p:nvPr/>
        </p:nvSpPr>
        <p:spPr>
          <a:xfrm>
            <a:off x="2449689" y="4775200"/>
            <a:ext cx="8195733" cy="1200329"/>
          </a:xfrm>
          <a:prstGeom prst="rect">
            <a:avLst/>
          </a:prstGeom>
          <a:noFill/>
        </p:spPr>
        <p:txBody>
          <a:bodyPr wrap="square" rtlCol="0">
            <a:spAutoFit/>
          </a:bodyPr>
          <a:lstStyle/>
          <a:p>
            <a:r>
              <a:rPr lang="en-US" dirty="0"/>
              <a:t>Wait&lt;WebDriver&gt; wait = new </a:t>
            </a:r>
            <a:r>
              <a:rPr lang="en-US" dirty="0" err="1"/>
              <a:t>FluentWait</a:t>
            </a:r>
            <a:r>
              <a:rPr lang="en-US" dirty="0"/>
              <a:t>&lt;WebDriver&gt;(driver)			</a:t>
            </a:r>
          </a:p>
          <a:p>
            <a:r>
              <a:rPr lang="en-US" dirty="0"/>
              <a:t>			.</a:t>
            </a:r>
            <a:r>
              <a:rPr lang="en-US" dirty="0" err="1"/>
              <a:t>withTimeout</a:t>
            </a:r>
            <a:r>
              <a:rPr lang="en-US" dirty="0"/>
              <a:t>(30, </a:t>
            </a:r>
            <a:r>
              <a:rPr lang="en-US" dirty="0" err="1"/>
              <a:t>TimeUnit.SECONDS</a:t>
            </a:r>
            <a:r>
              <a:rPr lang="en-US" dirty="0"/>
              <a:t>) 			</a:t>
            </a:r>
          </a:p>
          <a:p>
            <a:r>
              <a:rPr lang="en-US" dirty="0"/>
              <a:t>			.</a:t>
            </a:r>
            <a:r>
              <a:rPr lang="en-US" dirty="0" err="1"/>
              <a:t>pollingEvery</a:t>
            </a:r>
            <a:r>
              <a:rPr lang="en-US" dirty="0"/>
              <a:t>(5, </a:t>
            </a:r>
            <a:r>
              <a:rPr lang="en-US" dirty="0" err="1"/>
              <a:t>TimeUnit.SECONDS</a:t>
            </a:r>
            <a:r>
              <a:rPr lang="en-US" dirty="0"/>
              <a:t>) 			</a:t>
            </a:r>
          </a:p>
          <a:p>
            <a:r>
              <a:rPr lang="en-US" dirty="0"/>
              <a:t>			.ignoring(</a:t>
            </a:r>
            <a:r>
              <a:rPr lang="en-US" dirty="0" err="1"/>
              <a:t>NoSuchElementException.class</a:t>
            </a:r>
            <a:r>
              <a:rPr lang="en-US" dirty="0"/>
              <a:t>);</a:t>
            </a:r>
          </a:p>
        </p:txBody>
      </p:sp>
    </p:spTree>
    <p:extLst>
      <p:ext uri="{BB962C8B-B14F-4D97-AF65-F5344CB8AC3E}">
        <p14:creationId xmlns:p14="http://schemas.microsoft.com/office/powerpoint/2010/main" val="144661460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8" y="206208"/>
            <a:ext cx="9291215" cy="1049235"/>
          </a:xfrm>
        </p:spPr>
        <p:txBody>
          <a:bodyPr/>
          <a:lstStyle/>
          <a:p>
            <a:r>
              <a:rPr lang="en-US" b="1" dirty="0"/>
              <a:t>Explicit Wait</a:t>
            </a:r>
            <a:br>
              <a:rPr lang="en-US" b="1" dirty="0"/>
            </a:br>
            <a:endParaRPr lang="en-US" dirty="0"/>
          </a:p>
        </p:txBody>
      </p:sp>
      <p:sp>
        <p:nvSpPr>
          <p:cNvPr id="3" name="Content Placeholder 2"/>
          <p:cNvSpPr>
            <a:spLocks noGrp="1"/>
          </p:cNvSpPr>
          <p:nvPr>
            <p:ph idx="1"/>
          </p:nvPr>
        </p:nvSpPr>
        <p:spPr>
          <a:xfrm>
            <a:off x="1451577" y="965866"/>
            <a:ext cx="10198556" cy="5694578"/>
          </a:xfrm>
        </p:spPr>
        <p:txBody>
          <a:bodyPr>
            <a:normAutofit/>
          </a:bodyPr>
          <a:lstStyle/>
          <a:p>
            <a:r>
              <a:rPr lang="en-US" dirty="0"/>
              <a:t>Explicit waits are used to halt the execution until the time a particular condition is met or the maximum time has elapsed. Unlike Implicit waits, Explicit waits are applied for a particular instance only.</a:t>
            </a:r>
          </a:p>
          <a:p>
            <a:r>
              <a:rPr lang="en-US" dirty="0"/>
              <a:t>The explicit wait is used to tell the Web Driver to wait for certain conditions (</a:t>
            </a:r>
            <a:r>
              <a:rPr lang="en-US" b="1" dirty="0"/>
              <a:t>Expected Conditions</a:t>
            </a:r>
            <a:r>
              <a:rPr lang="en-US" dirty="0"/>
              <a:t>) or the maximum time exceeded before throwing an "</a:t>
            </a:r>
            <a:r>
              <a:rPr lang="en-US" b="1" dirty="0" err="1"/>
              <a:t>ElementNotVisibleException</a:t>
            </a:r>
            <a:r>
              <a:rPr lang="en-US" dirty="0"/>
              <a:t>" exception.</a:t>
            </a:r>
          </a:p>
          <a:p>
            <a:r>
              <a:rPr lang="en-US" dirty="0"/>
              <a:t>The explicit wait is an intelligent kind of wait, but it can be applied only for specified elements. </a:t>
            </a:r>
          </a:p>
          <a:p>
            <a:pPr marL="0" indent="0">
              <a:buNone/>
            </a:pPr>
            <a:endParaRPr lang="en-US" dirty="0"/>
          </a:p>
          <a:p>
            <a:pPr marL="0" indent="0">
              <a:buNone/>
            </a:pPr>
            <a:r>
              <a:rPr lang="en-US" dirty="0" err="1"/>
              <a:t>WebDriverWait</a:t>
            </a:r>
            <a:r>
              <a:rPr lang="en-US" dirty="0"/>
              <a:t> wait=</a:t>
            </a:r>
            <a:r>
              <a:rPr lang="en-US" b="1" dirty="0"/>
              <a:t>new </a:t>
            </a:r>
            <a:r>
              <a:rPr lang="en-US" b="1" dirty="0" err="1"/>
              <a:t>WebDriverWait</a:t>
            </a:r>
            <a:r>
              <a:rPr lang="en-US" b="1" dirty="0"/>
              <a:t>(driver, 20);</a:t>
            </a:r>
          </a:p>
          <a:p>
            <a:pPr marL="0" indent="0">
              <a:buNone/>
            </a:pPr>
            <a:r>
              <a:rPr lang="en-US" dirty="0"/>
              <a:t> </a:t>
            </a:r>
            <a:r>
              <a:rPr lang="en-US" dirty="0" err="1"/>
              <a:t>wait.until</a:t>
            </a:r>
            <a:r>
              <a:rPr lang="en-US" dirty="0"/>
              <a:t>(</a:t>
            </a:r>
            <a:r>
              <a:rPr lang="en-US" dirty="0" err="1"/>
              <a:t>ExpectedConditions.</a:t>
            </a:r>
            <a:r>
              <a:rPr lang="en-US" i="1" dirty="0" err="1"/>
              <a:t>visibilityOfElementLocated</a:t>
            </a:r>
            <a:r>
              <a:rPr lang="en-US" i="1" dirty="0"/>
              <a:t>(</a:t>
            </a:r>
            <a:r>
              <a:rPr lang="en-US" i="1" dirty="0" err="1"/>
              <a:t>By.linkText</a:t>
            </a:r>
            <a:r>
              <a:rPr lang="en-US" i="1" dirty="0"/>
              <a:t>("Images")));</a:t>
            </a:r>
          </a:p>
          <a:p>
            <a:pPr marL="0" indent="0">
              <a:buNone/>
            </a:pPr>
            <a:r>
              <a:rPr lang="en-US" dirty="0"/>
              <a:t> </a:t>
            </a:r>
            <a:r>
              <a:rPr lang="en-US" dirty="0" err="1"/>
              <a:t>driver.findElement</a:t>
            </a:r>
            <a:r>
              <a:rPr lang="en-US" dirty="0"/>
              <a:t>(</a:t>
            </a:r>
            <a:r>
              <a:rPr lang="en-US" dirty="0" err="1"/>
              <a:t>By.</a:t>
            </a:r>
            <a:r>
              <a:rPr lang="en-US" i="1" dirty="0" err="1"/>
              <a:t>linkText</a:t>
            </a:r>
            <a:r>
              <a:rPr lang="en-US" i="1" dirty="0"/>
              <a:t>("Images")).click();</a:t>
            </a:r>
            <a:endParaRPr lang="en-US" dirty="0"/>
          </a:p>
        </p:txBody>
      </p:sp>
    </p:spTree>
    <p:extLst>
      <p:ext uri="{BB962C8B-B14F-4D97-AF65-F5344CB8AC3E}">
        <p14:creationId xmlns:p14="http://schemas.microsoft.com/office/powerpoint/2010/main" val="160705319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6" y="-203200"/>
            <a:ext cx="12191999" cy="1049235"/>
          </a:xfrm>
        </p:spPr>
        <p:txBody>
          <a:bodyPr>
            <a:normAutofit/>
          </a:bodyPr>
          <a:lstStyle/>
          <a:p>
            <a:r>
              <a:rPr lang="en-US" sz="2800" dirty="0"/>
              <a:t>Expected Conditions that can be used in Explicit Wait</a:t>
            </a:r>
          </a:p>
        </p:txBody>
      </p:sp>
      <p:sp>
        <p:nvSpPr>
          <p:cNvPr id="3" name="Content Placeholder 2"/>
          <p:cNvSpPr>
            <a:spLocks noGrp="1"/>
          </p:cNvSpPr>
          <p:nvPr>
            <p:ph idx="1"/>
          </p:nvPr>
        </p:nvSpPr>
        <p:spPr>
          <a:xfrm>
            <a:off x="1451579" y="474134"/>
            <a:ext cx="9291215" cy="6383866"/>
          </a:xfrm>
        </p:spPr>
        <p:txBody>
          <a:bodyPr>
            <a:normAutofit fontScale="70000" lnSpcReduction="20000"/>
          </a:bodyPr>
          <a:lstStyle/>
          <a:p>
            <a:r>
              <a:rPr lang="en-US" dirty="0" err="1"/>
              <a:t>alertIsPresent</a:t>
            </a:r>
            <a:r>
              <a:rPr lang="en-US" dirty="0"/>
              <a:t>()</a:t>
            </a:r>
          </a:p>
          <a:p>
            <a:r>
              <a:rPr lang="en-US" dirty="0" err="1"/>
              <a:t>elementSelectionStateToBe</a:t>
            </a:r>
            <a:r>
              <a:rPr lang="en-US" dirty="0"/>
              <a:t>()</a:t>
            </a:r>
          </a:p>
          <a:p>
            <a:r>
              <a:rPr lang="en-US" dirty="0" err="1"/>
              <a:t>elementToBeClickable</a:t>
            </a:r>
            <a:r>
              <a:rPr lang="en-US" dirty="0"/>
              <a:t>()</a:t>
            </a:r>
          </a:p>
          <a:p>
            <a:r>
              <a:rPr lang="en-US" dirty="0" err="1"/>
              <a:t>elementToBeSelected</a:t>
            </a:r>
            <a:r>
              <a:rPr lang="en-US" dirty="0"/>
              <a:t>()</a:t>
            </a:r>
          </a:p>
          <a:p>
            <a:r>
              <a:rPr lang="en-US" dirty="0" err="1"/>
              <a:t>frameToBeAvaliableAndSwitchToIt</a:t>
            </a:r>
            <a:r>
              <a:rPr lang="en-US" dirty="0"/>
              <a:t>()</a:t>
            </a:r>
          </a:p>
          <a:p>
            <a:r>
              <a:rPr lang="en-US" dirty="0" err="1"/>
              <a:t>invisibilityOfTheElementLocated</a:t>
            </a:r>
            <a:r>
              <a:rPr lang="en-US" dirty="0"/>
              <a:t>()</a:t>
            </a:r>
          </a:p>
          <a:p>
            <a:r>
              <a:rPr lang="en-US" dirty="0" err="1"/>
              <a:t>invisibilityOfElementWithText</a:t>
            </a:r>
            <a:r>
              <a:rPr lang="en-US" dirty="0"/>
              <a:t>()</a:t>
            </a:r>
          </a:p>
          <a:p>
            <a:r>
              <a:rPr lang="en-US" dirty="0" err="1"/>
              <a:t>presenceOfAllElementsLocatedBy</a:t>
            </a:r>
            <a:r>
              <a:rPr lang="en-US" dirty="0"/>
              <a:t>()</a:t>
            </a:r>
          </a:p>
          <a:p>
            <a:r>
              <a:rPr lang="en-US" dirty="0" err="1"/>
              <a:t>presenceOfElementLocated</a:t>
            </a:r>
            <a:r>
              <a:rPr lang="en-US" dirty="0"/>
              <a:t>()</a:t>
            </a:r>
          </a:p>
          <a:p>
            <a:r>
              <a:rPr lang="en-US" dirty="0" err="1"/>
              <a:t>textToBePresentInElement</a:t>
            </a:r>
            <a:r>
              <a:rPr lang="en-US" dirty="0"/>
              <a:t>()</a:t>
            </a:r>
          </a:p>
          <a:p>
            <a:r>
              <a:rPr lang="en-US" dirty="0" err="1"/>
              <a:t>textToBePresentInElementLocated</a:t>
            </a:r>
            <a:r>
              <a:rPr lang="en-US" dirty="0"/>
              <a:t>()</a:t>
            </a:r>
          </a:p>
          <a:p>
            <a:r>
              <a:rPr lang="en-US" dirty="0" err="1"/>
              <a:t>textToBePresentInElementValue</a:t>
            </a:r>
            <a:r>
              <a:rPr lang="en-US" dirty="0"/>
              <a:t>()</a:t>
            </a:r>
          </a:p>
          <a:p>
            <a:r>
              <a:rPr lang="en-US" dirty="0" err="1"/>
              <a:t>titleIs</a:t>
            </a:r>
            <a:r>
              <a:rPr lang="en-US" dirty="0"/>
              <a:t>()</a:t>
            </a:r>
          </a:p>
          <a:p>
            <a:r>
              <a:rPr lang="en-US" dirty="0" err="1"/>
              <a:t>titleContains</a:t>
            </a:r>
            <a:r>
              <a:rPr lang="en-US" dirty="0"/>
              <a:t>()</a:t>
            </a:r>
          </a:p>
          <a:p>
            <a:r>
              <a:rPr lang="en-US" dirty="0" err="1"/>
              <a:t>visibilityOf</a:t>
            </a:r>
            <a:r>
              <a:rPr lang="en-US" dirty="0"/>
              <a:t>()</a:t>
            </a:r>
          </a:p>
          <a:p>
            <a:r>
              <a:rPr lang="en-US" dirty="0" err="1"/>
              <a:t>visibilityOfAllElements</a:t>
            </a:r>
            <a:r>
              <a:rPr lang="en-US" dirty="0"/>
              <a:t>()</a:t>
            </a:r>
          </a:p>
          <a:p>
            <a:r>
              <a:rPr lang="en-US" dirty="0" err="1"/>
              <a:t>visibilityOfAllElementsLocatedBy</a:t>
            </a:r>
            <a:r>
              <a:rPr lang="en-US" dirty="0"/>
              <a:t>()</a:t>
            </a:r>
          </a:p>
          <a:p>
            <a:r>
              <a:rPr lang="en-US" dirty="0" err="1"/>
              <a:t>visibilityOfElementLocated</a:t>
            </a:r>
            <a:r>
              <a:rPr lang="en-US" dirty="0"/>
              <a:t>()</a:t>
            </a:r>
          </a:p>
          <a:p>
            <a:endParaRPr lang="en-US" dirty="0"/>
          </a:p>
        </p:txBody>
      </p:sp>
    </p:spTree>
    <p:extLst>
      <p:ext uri="{BB962C8B-B14F-4D97-AF65-F5344CB8AC3E}">
        <p14:creationId xmlns:p14="http://schemas.microsoft.com/office/powerpoint/2010/main" val="343978835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12977" cy="1049235"/>
          </a:xfrm>
        </p:spPr>
        <p:txBody>
          <a:bodyPr>
            <a:normAutofit/>
          </a:bodyPr>
          <a:lstStyle/>
          <a:p>
            <a:r>
              <a:rPr lang="en-US" b="1" dirty="0"/>
              <a:t>Selenium WebDriver Switch Window Commands</a:t>
            </a:r>
            <a:br>
              <a:rPr lang="en-US" b="1" dirty="0"/>
            </a:br>
            <a:endParaRPr lang="en-US" dirty="0"/>
          </a:p>
        </p:txBody>
      </p:sp>
      <p:sp>
        <p:nvSpPr>
          <p:cNvPr id="3" name="Content Placeholder 2"/>
          <p:cNvSpPr>
            <a:spLocks noGrp="1"/>
          </p:cNvSpPr>
          <p:nvPr>
            <p:ph idx="1"/>
          </p:nvPr>
        </p:nvSpPr>
        <p:spPr>
          <a:xfrm>
            <a:off x="1519312" y="943288"/>
            <a:ext cx="9291215" cy="5423645"/>
          </a:xfrm>
        </p:spPr>
        <p:txBody>
          <a:bodyPr>
            <a:normAutofit lnSpcReduction="10000"/>
          </a:bodyPr>
          <a:lstStyle/>
          <a:p>
            <a:r>
              <a:rPr lang="en-US" dirty="0"/>
              <a:t>Some web applications have many frames or multiple windows.</a:t>
            </a:r>
          </a:p>
          <a:p>
            <a:r>
              <a:rPr lang="en-US" dirty="0"/>
              <a:t>Selenium WebDriver assigns an alphanumeric id to each window as soon as the WebDriver object is instantiated. This unique alphanumeric id is called</a:t>
            </a:r>
            <a:r>
              <a:rPr lang="en-US" b="1" dirty="0"/>
              <a:t> window handle</a:t>
            </a:r>
            <a:r>
              <a:rPr lang="en-US" dirty="0"/>
              <a:t>. </a:t>
            </a:r>
          </a:p>
          <a:p>
            <a:r>
              <a:rPr lang="en-US" dirty="0"/>
              <a:t>Selenium uses this unique </a:t>
            </a:r>
            <a:r>
              <a:rPr lang="en-US" b="1" dirty="0"/>
              <a:t>id</a:t>
            </a:r>
            <a:r>
              <a:rPr lang="en-US" dirty="0"/>
              <a:t> to switch control among several windows.</a:t>
            </a:r>
          </a:p>
          <a:p>
            <a:r>
              <a:rPr lang="en-US" dirty="0"/>
              <a:t>To get the </a:t>
            </a:r>
            <a:r>
              <a:rPr lang="en-US" b="1" dirty="0"/>
              <a:t>window handle</a:t>
            </a:r>
            <a:r>
              <a:rPr lang="en-US" dirty="0"/>
              <a:t> of the current window</a:t>
            </a:r>
          </a:p>
          <a:p>
            <a:pPr marL="0" indent="0" algn="ctr">
              <a:buNone/>
            </a:pPr>
            <a:r>
              <a:rPr lang="en-US" dirty="0"/>
              <a:t>String  handle= </a:t>
            </a:r>
            <a:r>
              <a:rPr lang="en-US" dirty="0" err="1"/>
              <a:t>driver.getWindowHandle</a:t>
            </a:r>
            <a:r>
              <a:rPr lang="en-US" dirty="0"/>
              <a:t>();</a:t>
            </a:r>
          </a:p>
          <a:p>
            <a:r>
              <a:rPr lang="en-US" dirty="0"/>
              <a:t> To get the </a:t>
            </a:r>
            <a:r>
              <a:rPr lang="en-US" b="1" dirty="0"/>
              <a:t>window handle</a:t>
            </a:r>
            <a:r>
              <a:rPr lang="en-US" dirty="0"/>
              <a:t> of </a:t>
            </a:r>
            <a:r>
              <a:rPr lang="en-US" b="1" dirty="0"/>
              <a:t>all</a:t>
            </a:r>
            <a:r>
              <a:rPr lang="en-US" dirty="0"/>
              <a:t> the current windows.</a:t>
            </a:r>
          </a:p>
          <a:p>
            <a:pPr marL="0" indent="0" algn="ctr">
              <a:buNone/>
            </a:pPr>
            <a:r>
              <a:rPr lang="da-DK" dirty="0"/>
              <a:t>Set&lt;</a:t>
            </a:r>
            <a:r>
              <a:rPr lang="da-DK" b="1" dirty="0"/>
              <a:t>String</a:t>
            </a:r>
            <a:r>
              <a:rPr lang="da-DK" dirty="0"/>
              <a:t>&gt; handle= driver.getWindowHandles();</a:t>
            </a:r>
          </a:p>
          <a:p>
            <a:r>
              <a:rPr lang="en-US" dirty="0"/>
              <a:t>WebDriver supports </a:t>
            </a:r>
            <a:r>
              <a:rPr lang="en-US" b="1" dirty="0"/>
              <a:t>moving</a:t>
            </a:r>
            <a:r>
              <a:rPr lang="en-US" dirty="0"/>
              <a:t> between named windows using the “</a:t>
            </a:r>
            <a:r>
              <a:rPr lang="en-US" dirty="0" err="1"/>
              <a:t>switchTo</a:t>
            </a:r>
            <a:r>
              <a:rPr lang="en-US" dirty="0"/>
              <a:t>” method.</a:t>
            </a:r>
          </a:p>
          <a:p>
            <a:pPr marL="0" indent="0" algn="ctr">
              <a:buNone/>
            </a:pPr>
            <a:r>
              <a:rPr lang="en-US" dirty="0" err="1"/>
              <a:t>driver.switchTo</a:t>
            </a:r>
            <a:r>
              <a:rPr lang="en-US" dirty="0"/>
              <a:t>().window("</a:t>
            </a:r>
            <a:r>
              <a:rPr lang="en-US" dirty="0" err="1"/>
              <a:t>windowName</a:t>
            </a:r>
            <a:r>
              <a:rPr lang="en-US" dirty="0"/>
              <a:t>");</a:t>
            </a:r>
            <a:endParaRPr lang="da-DK" dirty="0"/>
          </a:p>
          <a:p>
            <a:pPr marL="0" indent="0">
              <a:buNone/>
            </a:pPr>
            <a:endParaRPr lang="en-US" dirty="0"/>
          </a:p>
        </p:txBody>
      </p:sp>
    </p:spTree>
    <p:extLst>
      <p:ext uri="{BB962C8B-B14F-4D97-AF65-F5344CB8AC3E}">
        <p14:creationId xmlns:p14="http://schemas.microsoft.com/office/powerpoint/2010/main" val="381783264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30601" y="762666"/>
            <a:ext cx="9291215" cy="5773601"/>
          </a:xfrm>
        </p:spPr>
        <p:txBody>
          <a:bodyPr/>
          <a:lstStyle/>
          <a:p>
            <a:r>
              <a:rPr lang="en-US" dirty="0"/>
              <a:t>you can pass a “</a:t>
            </a:r>
            <a:r>
              <a:rPr lang="en-US" b="1" dirty="0"/>
              <a:t>window handle</a:t>
            </a:r>
            <a:r>
              <a:rPr lang="en-US" dirty="0"/>
              <a:t>” to the “</a:t>
            </a:r>
            <a:r>
              <a:rPr lang="en-US" dirty="0" err="1"/>
              <a:t>switchTo</a:t>
            </a:r>
            <a:r>
              <a:rPr lang="en-US" dirty="0"/>
              <a:t>().window()” method. Knowing this, it’s possible to iterate over every open window like so:</a:t>
            </a:r>
          </a:p>
          <a:p>
            <a:endParaRPr lang="en-US" dirty="0"/>
          </a:p>
          <a:p>
            <a:endParaRPr lang="en-US" dirty="0"/>
          </a:p>
          <a:p>
            <a:endParaRPr lang="en-US" dirty="0"/>
          </a:p>
          <a:p>
            <a:r>
              <a:rPr lang="en-US" dirty="0"/>
              <a:t>Switching to new window and return back</a:t>
            </a:r>
          </a:p>
          <a:p>
            <a:pPr marL="0" indent="0" algn="ctr">
              <a:buNone/>
            </a:pPr>
            <a:endParaRPr lang="en-US" dirty="0"/>
          </a:p>
        </p:txBody>
      </p:sp>
      <p:sp>
        <p:nvSpPr>
          <p:cNvPr id="4" name="Title 1"/>
          <p:cNvSpPr>
            <a:spLocks noGrp="1"/>
          </p:cNvSpPr>
          <p:nvPr>
            <p:ph type="title"/>
          </p:nvPr>
        </p:nvSpPr>
        <p:spPr>
          <a:xfrm>
            <a:off x="0" y="0"/>
            <a:ext cx="12112977" cy="1049235"/>
          </a:xfrm>
        </p:spPr>
        <p:txBody>
          <a:bodyPr>
            <a:normAutofit/>
          </a:bodyPr>
          <a:lstStyle/>
          <a:p>
            <a:r>
              <a:rPr lang="en-US" b="1" dirty="0"/>
              <a:t>Selenium WebDriver Switch Window Commands</a:t>
            </a:r>
            <a:br>
              <a:rPr lang="en-US" b="1" dirty="0"/>
            </a:b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554409616"/>
              </p:ext>
            </p:extLst>
          </p:nvPr>
        </p:nvGraphicFramePr>
        <p:xfrm>
          <a:off x="3188104" y="1601699"/>
          <a:ext cx="5736768" cy="949590"/>
        </p:xfrm>
        <a:graphic>
          <a:graphicData uri="http://schemas.openxmlformats.org/drawingml/2006/table">
            <a:tbl>
              <a:tblPr/>
              <a:tblGrid>
                <a:gridCol w="345618">
                  <a:extLst>
                    <a:ext uri="{9D8B030D-6E8A-4147-A177-3AD203B41FA5}">
                      <a16:colId xmlns:a16="http://schemas.microsoft.com/office/drawing/2014/main" val="621548785"/>
                    </a:ext>
                  </a:extLst>
                </a:gridCol>
                <a:gridCol w="5391150">
                  <a:extLst>
                    <a:ext uri="{9D8B030D-6E8A-4147-A177-3AD203B41FA5}">
                      <a16:colId xmlns:a16="http://schemas.microsoft.com/office/drawing/2014/main" val="3607835026"/>
                    </a:ext>
                  </a:extLst>
                </a:gridCol>
              </a:tblGrid>
              <a:tr h="949590">
                <a:tc>
                  <a:txBody>
                    <a:bodyPr/>
                    <a:lstStyle/>
                    <a:p>
                      <a:pPr algn="ctr" fontAlgn="t"/>
                      <a:endParaRPr lang="en-US" dirty="0">
                        <a:solidFill>
                          <a:srgbClr val="000000"/>
                        </a:solidFill>
                        <a:effectLst/>
                        <a:latin typeface="inherit"/>
                      </a:endParaRPr>
                    </a:p>
                    <a:p>
                      <a:pPr algn="ctr" fontAlgn="t"/>
                      <a:endParaRPr lang="en-US" dirty="0">
                        <a:solidFill>
                          <a:srgbClr val="000000"/>
                        </a:solidFill>
                        <a:effectLst/>
                        <a:latin typeface="inherit"/>
                      </a:endParaRPr>
                    </a:p>
                    <a:p>
                      <a:pPr algn="ctr" fontAlgn="t"/>
                      <a:endParaRPr lang="en-US" dirty="0">
                        <a:solidFill>
                          <a:srgbClr val="000000"/>
                        </a:solidFill>
                        <a:effectLst/>
                        <a:latin typeface="inherit"/>
                      </a:endParaRPr>
                    </a:p>
                  </a:txBody>
                  <a:tcPr>
                    <a:lnL>
                      <a:noFill/>
                    </a:lnL>
                    <a:lnR w="9525" cap="flat" cmpd="sng" algn="ctr">
                      <a:solidFill>
                        <a:srgbClr val="008000"/>
                      </a:solidFill>
                      <a:prstDash val="solid"/>
                      <a:round/>
                      <a:headEnd type="none" w="med" len="med"/>
                      <a:tailEnd type="none" w="med" len="med"/>
                    </a:lnR>
                    <a:lnT>
                      <a:noFill/>
                    </a:lnT>
                    <a:lnB>
                      <a:noFill/>
                    </a:lnB>
                    <a:solidFill>
                      <a:srgbClr val="EEEEEE"/>
                    </a:solidFill>
                  </a:tcPr>
                </a:tc>
                <a:tc>
                  <a:txBody>
                    <a:bodyPr/>
                    <a:lstStyle/>
                    <a:p>
                      <a:pPr algn="l" fontAlgn="t"/>
                      <a:r>
                        <a:rPr lang="en-US" b="1" dirty="0">
                          <a:solidFill>
                            <a:srgbClr val="800080"/>
                          </a:solidFill>
                          <a:effectLst/>
                          <a:latin typeface="inherit"/>
                        </a:rPr>
                        <a:t>for</a:t>
                      </a:r>
                      <a:r>
                        <a:rPr lang="en-US" dirty="0">
                          <a:solidFill>
                            <a:srgbClr val="006FE0"/>
                          </a:solidFill>
                          <a:effectLst/>
                          <a:latin typeface="inherit"/>
                        </a:rPr>
                        <a:t> </a:t>
                      </a:r>
                      <a:r>
                        <a:rPr lang="en-US" dirty="0">
                          <a:solidFill>
                            <a:srgbClr val="000000"/>
                          </a:solidFill>
                          <a:effectLst/>
                          <a:latin typeface="inherit"/>
                        </a:rPr>
                        <a:t>(</a:t>
                      </a:r>
                      <a:r>
                        <a:rPr lang="en-US" b="1" dirty="0">
                          <a:solidFill>
                            <a:srgbClr val="800080"/>
                          </a:solidFill>
                          <a:effectLst/>
                          <a:latin typeface="inherit"/>
                        </a:rPr>
                        <a:t>String</a:t>
                      </a:r>
                      <a:r>
                        <a:rPr lang="en-US" dirty="0">
                          <a:solidFill>
                            <a:srgbClr val="006FE0"/>
                          </a:solidFill>
                          <a:effectLst/>
                          <a:latin typeface="inherit"/>
                        </a:rPr>
                        <a:t> </a:t>
                      </a:r>
                      <a:r>
                        <a:rPr lang="en-US" dirty="0">
                          <a:solidFill>
                            <a:srgbClr val="000000"/>
                          </a:solidFill>
                          <a:effectLst/>
                          <a:latin typeface="inherit"/>
                        </a:rPr>
                        <a:t>handle</a:t>
                      </a:r>
                      <a:r>
                        <a:rPr lang="en-US" dirty="0">
                          <a:solidFill>
                            <a:srgbClr val="006FE0"/>
                          </a:solidFill>
                          <a:effectLst/>
                          <a:latin typeface="inherit"/>
                        </a:rPr>
                        <a:t> </a:t>
                      </a:r>
                      <a:r>
                        <a:rPr lang="en-US" dirty="0">
                          <a:solidFill>
                            <a:srgbClr val="000000"/>
                          </a:solidFill>
                          <a:effectLst/>
                          <a:latin typeface="inherit"/>
                        </a:rPr>
                        <a:t>:</a:t>
                      </a:r>
                      <a:r>
                        <a:rPr lang="en-US" dirty="0">
                          <a:solidFill>
                            <a:srgbClr val="006FE0"/>
                          </a:solidFill>
                          <a:effectLst/>
                          <a:latin typeface="inherit"/>
                        </a:rPr>
                        <a:t> </a:t>
                      </a:r>
                      <a:r>
                        <a:rPr lang="en-US" dirty="0" err="1">
                          <a:solidFill>
                            <a:srgbClr val="000000"/>
                          </a:solidFill>
                          <a:effectLst/>
                          <a:latin typeface="inherit"/>
                        </a:rPr>
                        <a:t>driver.getWindowHandles</a:t>
                      </a:r>
                      <a:r>
                        <a:rPr lang="en-US" dirty="0">
                          <a:solidFill>
                            <a:srgbClr val="000000"/>
                          </a:solidFill>
                          <a:effectLst/>
                          <a:latin typeface="inherit"/>
                        </a:rPr>
                        <a:t>())</a:t>
                      </a:r>
                      <a:r>
                        <a:rPr lang="en-US" dirty="0">
                          <a:solidFill>
                            <a:srgbClr val="006FE0"/>
                          </a:solidFill>
                          <a:effectLst/>
                          <a:latin typeface="inherit"/>
                        </a:rPr>
                        <a:t> </a:t>
                      </a:r>
                      <a:r>
                        <a:rPr lang="en-US" dirty="0">
                          <a:solidFill>
                            <a:srgbClr val="000000"/>
                          </a:solidFill>
                          <a:effectLst/>
                          <a:latin typeface="inherit"/>
                        </a:rPr>
                        <a:t>{</a:t>
                      </a:r>
                      <a:endParaRPr lang="en-US" dirty="0">
                        <a:solidFill>
                          <a:srgbClr val="006FE0"/>
                        </a:solidFill>
                        <a:effectLst/>
                        <a:latin typeface="inherit"/>
                      </a:endParaRPr>
                    </a:p>
                    <a:p>
                      <a:pPr algn="l" fontAlgn="t"/>
                      <a:r>
                        <a:rPr lang="en-US" dirty="0">
                          <a:solidFill>
                            <a:srgbClr val="000000"/>
                          </a:solidFill>
                          <a:effectLst/>
                          <a:latin typeface="inherit"/>
                        </a:rPr>
                        <a:t> </a:t>
                      </a:r>
                    </a:p>
                    <a:p>
                      <a:pPr algn="l" fontAlgn="t"/>
                      <a:r>
                        <a:rPr lang="en-US" dirty="0">
                          <a:solidFill>
                            <a:srgbClr val="006FE0"/>
                          </a:solidFill>
                          <a:effectLst/>
                          <a:latin typeface="inherit"/>
                        </a:rPr>
                        <a:t>    </a:t>
                      </a:r>
                      <a:r>
                        <a:rPr lang="en-US" dirty="0" err="1">
                          <a:solidFill>
                            <a:srgbClr val="000000"/>
                          </a:solidFill>
                          <a:effectLst/>
                          <a:latin typeface="inherit"/>
                        </a:rPr>
                        <a:t>driver.switchTo</a:t>
                      </a:r>
                      <a:r>
                        <a:rPr lang="en-US" dirty="0">
                          <a:solidFill>
                            <a:srgbClr val="000000"/>
                          </a:solidFill>
                          <a:effectLst/>
                          <a:latin typeface="inherit"/>
                        </a:rPr>
                        <a:t>().window(handle);}</a:t>
                      </a:r>
                    </a:p>
                  </a:txBody>
                  <a:tcPr>
                    <a:lnL w="9525" cap="flat" cmpd="sng" algn="ctr">
                      <a:solidFill>
                        <a:srgbClr val="008000"/>
                      </a:solidFill>
                      <a:prstDash val="solid"/>
                      <a:round/>
                      <a:headEnd type="none" w="med" len="med"/>
                      <a:tailEnd type="none" w="med" len="med"/>
                    </a:lnL>
                    <a:lnR>
                      <a:noFill/>
                    </a:lnR>
                    <a:lnT>
                      <a:noFill/>
                    </a:lnT>
                    <a:lnB>
                      <a:noFill/>
                    </a:lnB>
                    <a:solidFill>
                      <a:srgbClr val="FDFDFD"/>
                    </a:solidFill>
                  </a:tcPr>
                </a:tc>
                <a:extLst>
                  <a:ext uri="{0D108BD9-81ED-4DB2-BD59-A6C34878D82A}">
                    <a16:rowId xmlns:a16="http://schemas.microsoft.com/office/drawing/2014/main" val="2117497254"/>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006336580"/>
              </p:ext>
            </p:extLst>
          </p:nvPr>
        </p:nvGraphicFramePr>
        <p:xfrm>
          <a:off x="3188103" y="3594188"/>
          <a:ext cx="6745605" cy="2174434"/>
        </p:xfrm>
        <a:graphic>
          <a:graphicData uri="http://schemas.openxmlformats.org/drawingml/2006/table">
            <a:tbl>
              <a:tblPr/>
              <a:tblGrid>
                <a:gridCol w="406397">
                  <a:extLst>
                    <a:ext uri="{9D8B030D-6E8A-4147-A177-3AD203B41FA5}">
                      <a16:colId xmlns:a16="http://schemas.microsoft.com/office/drawing/2014/main" val="621548785"/>
                    </a:ext>
                  </a:extLst>
                </a:gridCol>
                <a:gridCol w="6339208">
                  <a:extLst>
                    <a:ext uri="{9D8B030D-6E8A-4147-A177-3AD203B41FA5}">
                      <a16:colId xmlns:a16="http://schemas.microsoft.com/office/drawing/2014/main" val="3607835026"/>
                    </a:ext>
                  </a:extLst>
                </a:gridCol>
              </a:tblGrid>
              <a:tr h="2174434">
                <a:tc>
                  <a:txBody>
                    <a:bodyPr/>
                    <a:lstStyle/>
                    <a:p>
                      <a:pPr algn="ctr" fontAlgn="t"/>
                      <a:endParaRPr lang="en-US" dirty="0">
                        <a:solidFill>
                          <a:srgbClr val="000000"/>
                        </a:solidFill>
                        <a:effectLst/>
                        <a:latin typeface="inherit"/>
                      </a:endParaRPr>
                    </a:p>
                    <a:p>
                      <a:pPr algn="ctr" fontAlgn="t"/>
                      <a:endParaRPr lang="en-US" dirty="0">
                        <a:solidFill>
                          <a:srgbClr val="000000"/>
                        </a:solidFill>
                        <a:effectLst/>
                        <a:latin typeface="inherit"/>
                      </a:endParaRPr>
                    </a:p>
                    <a:p>
                      <a:pPr algn="ctr" fontAlgn="t"/>
                      <a:endParaRPr lang="en-US" dirty="0">
                        <a:solidFill>
                          <a:srgbClr val="000000"/>
                        </a:solidFill>
                        <a:effectLst/>
                        <a:latin typeface="inherit"/>
                      </a:endParaRPr>
                    </a:p>
                  </a:txBody>
                  <a:tcPr>
                    <a:lnL>
                      <a:noFill/>
                    </a:lnL>
                    <a:lnR w="9525" cap="flat" cmpd="sng" algn="ctr">
                      <a:solidFill>
                        <a:srgbClr val="008000"/>
                      </a:solidFill>
                      <a:prstDash val="solid"/>
                      <a:round/>
                      <a:headEnd type="none" w="med" len="med"/>
                      <a:tailEnd type="none" w="med" len="med"/>
                    </a:lnR>
                    <a:lnT>
                      <a:noFill/>
                    </a:lnT>
                    <a:lnB>
                      <a:noFill/>
                    </a:lnB>
                    <a:solidFill>
                      <a:srgbClr val="EEEEEE"/>
                    </a:solidFill>
                  </a:tcPr>
                </a:tc>
                <a:tc>
                  <a:txBody>
                    <a:bodyPr/>
                    <a:lstStyle/>
                    <a:p>
                      <a:pPr algn="l" fontAlgn="t"/>
                      <a:r>
                        <a:rPr lang="en-US" b="1" dirty="0">
                          <a:solidFill>
                            <a:srgbClr val="800080"/>
                          </a:solidFill>
                          <a:effectLst/>
                          <a:latin typeface="inherit"/>
                        </a:rPr>
                        <a:t>String </a:t>
                      </a:r>
                      <a:r>
                        <a:rPr lang="en-US" b="1" dirty="0" err="1">
                          <a:solidFill>
                            <a:srgbClr val="800080"/>
                          </a:solidFill>
                          <a:effectLst/>
                          <a:latin typeface="inherit"/>
                        </a:rPr>
                        <a:t>winHandleBefore</a:t>
                      </a:r>
                      <a:r>
                        <a:rPr lang="en-US" b="1" dirty="0">
                          <a:solidFill>
                            <a:srgbClr val="800080"/>
                          </a:solidFill>
                          <a:effectLst/>
                          <a:latin typeface="inherit"/>
                        </a:rPr>
                        <a:t> = </a:t>
                      </a:r>
                      <a:r>
                        <a:rPr lang="en-US" b="1" dirty="0" err="1">
                          <a:solidFill>
                            <a:srgbClr val="800080"/>
                          </a:solidFill>
                          <a:effectLst/>
                          <a:latin typeface="inherit"/>
                        </a:rPr>
                        <a:t>driver.getWindowHandle</a:t>
                      </a:r>
                      <a:r>
                        <a:rPr lang="en-US" b="1" dirty="0">
                          <a:solidFill>
                            <a:srgbClr val="800080"/>
                          </a:solidFill>
                          <a:effectLst/>
                          <a:latin typeface="inherit"/>
                        </a:rPr>
                        <a:t>();</a:t>
                      </a:r>
                    </a:p>
                    <a:p>
                      <a:pPr algn="l" fontAlgn="t"/>
                      <a:r>
                        <a:rPr lang="en-US" b="1" dirty="0">
                          <a:solidFill>
                            <a:srgbClr val="800080"/>
                          </a:solidFill>
                          <a:effectLst/>
                          <a:latin typeface="inherit"/>
                        </a:rPr>
                        <a:t>for(String </a:t>
                      </a:r>
                      <a:r>
                        <a:rPr lang="en-US" b="1" dirty="0" err="1">
                          <a:solidFill>
                            <a:srgbClr val="800080"/>
                          </a:solidFill>
                          <a:effectLst/>
                          <a:latin typeface="inherit"/>
                        </a:rPr>
                        <a:t>winHandle</a:t>
                      </a:r>
                      <a:r>
                        <a:rPr lang="en-US" b="1" dirty="0">
                          <a:solidFill>
                            <a:srgbClr val="800080"/>
                          </a:solidFill>
                          <a:effectLst/>
                          <a:latin typeface="inherit"/>
                        </a:rPr>
                        <a:t> : </a:t>
                      </a:r>
                      <a:r>
                        <a:rPr lang="en-US" b="1" dirty="0" err="1">
                          <a:solidFill>
                            <a:srgbClr val="800080"/>
                          </a:solidFill>
                          <a:effectLst/>
                          <a:latin typeface="inherit"/>
                        </a:rPr>
                        <a:t>driver.getWindowHandles</a:t>
                      </a:r>
                      <a:r>
                        <a:rPr lang="en-US" b="1" dirty="0">
                          <a:solidFill>
                            <a:srgbClr val="800080"/>
                          </a:solidFill>
                          <a:effectLst/>
                          <a:latin typeface="inherit"/>
                        </a:rPr>
                        <a:t>()){</a:t>
                      </a:r>
                    </a:p>
                    <a:p>
                      <a:pPr algn="l" fontAlgn="t"/>
                      <a:r>
                        <a:rPr lang="en-US" b="1" dirty="0">
                          <a:solidFill>
                            <a:srgbClr val="800080"/>
                          </a:solidFill>
                          <a:effectLst/>
                          <a:latin typeface="inherit"/>
                        </a:rPr>
                        <a:t>    </a:t>
                      </a:r>
                      <a:r>
                        <a:rPr lang="en-US" b="1" dirty="0" err="1">
                          <a:solidFill>
                            <a:srgbClr val="800080"/>
                          </a:solidFill>
                          <a:effectLst/>
                          <a:latin typeface="inherit"/>
                        </a:rPr>
                        <a:t>driver.switchTo</a:t>
                      </a:r>
                      <a:r>
                        <a:rPr lang="en-US" b="1" dirty="0">
                          <a:solidFill>
                            <a:srgbClr val="800080"/>
                          </a:solidFill>
                          <a:effectLst/>
                          <a:latin typeface="inherit"/>
                        </a:rPr>
                        <a:t>().window(</a:t>
                      </a:r>
                      <a:r>
                        <a:rPr lang="en-US" b="1" dirty="0" err="1">
                          <a:solidFill>
                            <a:srgbClr val="800080"/>
                          </a:solidFill>
                          <a:effectLst/>
                          <a:latin typeface="inherit"/>
                        </a:rPr>
                        <a:t>winHandle</a:t>
                      </a:r>
                      <a:r>
                        <a:rPr lang="en-US" b="1" dirty="0">
                          <a:solidFill>
                            <a:srgbClr val="800080"/>
                          </a:solidFill>
                          <a:effectLst/>
                          <a:latin typeface="inherit"/>
                        </a:rPr>
                        <a:t>);</a:t>
                      </a:r>
                    </a:p>
                    <a:p>
                      <a:pPr algn="l" fontAlgn="t"/>
                      <a:r>
                        <a:rPr lang="en-US" b="1" dirty="0">
                          <a:solidFill>
                            <a:srgbClr val="800080"/>
                          </a:solidFill>
                          <a:effectLst/>
                          <a:latin typeface="inherit"/>
                        </a:rPr>
                        <a:t>}</a:t>
                      </a:r>
                    </a:p>
                    <a:p>
                      <a:pPr algn="l" fontAlgn="t"/>
                      <a:r>
                        <a:rPr lang="en-US" b="1" dirty="0" err="1">
                          <a:solidFill>
                            <a:srgbClr val="800080"/>
                          </a:solidFill>
                          <a:effectLst/>
                          <a:latin typeface="inherit"/>
                        </a:rPr>
                        <a:t>driver.close</a:t>
                      </a:r>
                      <a:r>
                        <a:rPr lang="en-US" b="1" dirty="0">
                          <a:solidFill>
                            <a:srgbClr val="800080"/>
                          </a:solidFill>
                          <a:effectLst/>
                          <a:latin typeface="inherit"/>
                        </a:rPr>
                        <a:t>();</a:t>
                      </a:r>
                    </a:p>
                    <a:p>
                      <a:pPr algn="l" fontAlgn="t"/>
                      <a:r>
                        <a:rPr lang="en-US" b="1" dirty="0" err="1">
                          <a:solidFill>
                            <a:srgbClr val="800080"/>
                          </a:solidFill>
                          <a:effectLst/>
                          <a:latin typeface="inherit"/>
                        </a:rPr>
                        <a:t>driver.switchTo</a:t>
                      </a:r>
                      <a:r>
                        <a:rPr lang="en-US" b="1" dirty="0">
                          <a:solidFill>
                            <a:srgbClr val="800080"/>
                          </a:solidFill>
                          <a:effectLst/>
                          <a:latin typeface="inherit"/>
                        </a:rPr>
                        <a:t>().window(</a:t>
                      </a:r>
                      <a:r>
                        <a:rPr lang="en-US" b="1" dirty="0" err="1">
                          <a:solidFill>
                            <a:srgbClr val="800080"/>
                          </a:solidFill>
                          <a:effectLst/>
                          <a:latin typeface="inherit"/>
                        </a:rPr>
                        <a:t>winHandleBefore</a:t>
                      </a:r>
                      <a:r>
                        <a:rPr lang="en-US" b="1" dirty="0">
                          <a:solidFill>
                            <a:srgbClr val="800080"/>
                          </a:solidFill>
                          <a:effectLst/>
                          <a:latin typeface="inherit"/>
                        </a:rPr>
                        <a:t>);</a:t>
                      </a:r>
                      <a:endParaRPr lang="en-US" dirty="0">
                        <a:solidFill>
                          <a:srgbClr val="000000"/>
                        </a:solidFill>
                        <a:effectLst/>
                        <a:latin typeface="inherit"/>
                      </a:endParaRPr>
                    </a:p>
                  </a:txBody>
                  <a:tcPr>
                    <a:lnL w="9525" cap="flat" cmpd="sng" algn="ctr">
                      <a:solidFill>
                        <a:srgbClr val="008000"/>
                      </a:solidFill>
                      <a:prstDash val="solid"/>
                      <a:round/>
                      <a:headEnd type="none" w="med" len="med"/>
                      <a:tailEnd type="none" w="med" len="med"/>
                    </a:lnL>
                    <a:lnR>
                      <a:noFill/>
                    </a:lnR>
                    <a:lnT>
                      <a:noFill/>
                    </a:lnT>
                    <a:lnB>
                      <a:noFill/>
                    </a:lnB>
                    <a:solidFill>
                      <a:srgbClr val="FDFDFD"/>
                    </a:solidFill>
                  </a:tcPr>
                </a:tc>
                <a:extLst>
                  <a:ext uri="{0D108BD9-81ED-4DB2-BD59-A6C34878D82A}">
                    <a16:rowId xmlns:a16="http://schemas.microsoft.com/office/drawing/2014/main" val="2117497254"/>
                  </a:ext>
                </a:extLst>
              </a:tr>
            </a:tbl>
          </a:graphicData>
        </a:graphic>
      </p:graphicFrame>
    </p:spTree>
    <p:extLst>
      <p:ext uri="{BB962C8B-B14F-4D97-AF65-F5344CB8AC3E}">
        <p14:creationId xmlns:p14="http://schemas.microsoft.com/office/powerpoint/2010/main" val="29174998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Selenium </a:t>
            </a:r>
            <a:r>
              <a:rPr lang="en-US" dirty="0" err="1"/>
              <a:t>webdriver</a:t>
            </a:r>
            <a:r>
              <a:rPr lang="en-US" dirty="0"/>
              <a:t> client</a:t>
            </a:r>
          </a:p>
        </p:txBody>
      </p:sp>
      <p:sp>
        <p:nvSpPr>
          <p:cNvPr id="3" name="Content Placeholder 2"/>
          <p:cNvSpPr>
            <a:spLocks noGrp="1"/>
          </p:cNvSpPr>
          <p:nvPr>
            <p:ph idx="1"/>
          </p:nvPr>
        </p:nvSpPr>
        <p:spPr/>
        <p:txBody>
          <a:bodyPr/>
          <a:lstStyle/>
          <a:p>
            <a:r>
              <a:rPr lang="en-US" dirty="0"/>
              <a:t>The latest version of Selenium Standalone is 3.141.59</a:t>
            </a:r>
          </a:p>
          <a:p>
            <a:r>
              <a:rPr lang="en-US" dirty="0"/>
              <a:t>Download link for Selenium Standalone </a:t>
            </a:r>
          </a:p>
          <a:p>
            <a:endParaRPr lang="en-US" dirty="0"/>
          </a:p>
          <a:p>
            <a:pPr marL="0" indent="0" algn="ctr">
              <a:buNone/>
            </a:pPr>
            <a:r>
              <a:rPr lang="en-US" dirty="0"/>
              <a:t> </a:t>
            </a:r>
            <a:r>
              <a:rPr lang="en-US" u="sng" dirty="0">
                <a:solidFill>
                  <a:srgbClr val="FFFF00"/>
                </a:solidFill>
              </a:rPr>
              <a:t>https://www.seleniumhq.org/download/</a:t>
            </a:r>
          </a:p>
        </p:txBody>
      </p:sp>
    </p:spTree>
    <p:extLst>
      <p:ext uri="{BB962C8B-B14F-4D97-AF65-F5344CB8AC3E}">
        <p14:creationId xmlns:p14="http://schemas.microsoft.com/office/powerpoint/2010/main" val="300879732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Switch </a:t>
            </a:r>
            <a:r>
              <a:rPr lang="en-US" b="1" dirty="0" smtClean="0"/>
              <a:t>Window example</a:t>
            </a:r>
            <a:endParaRPr lang="en-IN" dirty="0"/>
          </a:p>
        </p:txBody>
      </p:sp>
      <p:sp>
        <p:nvSpPr>
          <p:cNvPr id="3" name="Content Placeholder 2"/>
          <p:cNvSpPr>
            <a:spLocks noGrp="1"/>
          </p:cNvSpPr>
          <p:nvPr>
            <p:ph idx="1"/>
          </p:nvPr>
        </p:nvSpPr>
        <p:spPr>
          <a:xfrm>
            <a:off x="1011382" y="2015732"/>
            <a:ext cx="10390909" cy="4260377"/>
          </a:xfrm>
        </p:spPr>
        <p:txBody>
          <a:bodyPr>
            <a:normAutofit fontScale="85000" lnSpcReduction="20000"/>
          </a:bodyPr>
          <a:lstStyle/>
          <a:p>
            <a:pPr marL="0" indent="0">
              <a:buNone/>
            </a:pPr>
            <a:r>
              <a:rPr lang="en-IN" dirty="0" err="1"/>
              <a:t>driver.manage</a:t>
            </a:r>
            <a:r>
              <a:rPr lang="en-IN" dirty="0"/>
              <a:t>().timeouts().</a:t>
            </a:r>
            <a:r>
              <a:rPr lang="en-IN" dirty="0" err="1"/>
              <a:t>implicitlyWait</a:t>
            </a:r>
            <a:r>
              <a:rPr lang="en-IN" dirty="0"/>
              <a:t>(10, </a:t>
            </a:r>
            <a:r>
              <a:rPr lang="en-IN" dirty="0" err="1"/>
              <a:t>TimeUnit.SECONDS</a:t>
            </a:r>
            <a:r>
              <a:rPr lang="en-IN" dirty="0"/>
              <a:t>);</a:t>
            </a:r>
          </a:p>
          <a:p>
            <a:pPr marL="0" indent="0">
              <a:buNone/>
            </a:pPr>
            <a:r>
              <a:rPr lang="en-IN" dirty="0"/>
              <a:t>	        </a:t>
            </a:r>
            <a:r>
              <a:rPr lang="en-IN" dirty="0" err="1"/>
              <a:t>driver.get</a:t>
            </a:r>
            <a:r>
              <a:rPr lang="en-IN" dirty="0"/>
              <a:t>("http://toolsqa.wpengine.com/automation-practice-switch-windows/");</a:t>
            </a:r>
          </a:p>
          <a:p>
            <a:pPr marL="0" indent="0">
              <a:buNone/>
            </a:pPr>
            <a:r>
              <a:rPr lang="en-IN" dirty="0"/>
              <a:t>	        String handle= </a:t>
            </a:r>
            <a:r>
              <a:rPr lang="en-IN" dirty="0" err="1"/>
              <a:t>driver.getWindowHandle</a:t>
            </a:r>
            <a:r>
              <a:rPr lang="en-IN" dirty="0"/>
              <a:t>();</a:t>
            </a:r>
          </a:p>
          <a:p>
            <a:pPr marL="0" indent="0">
              <a:buNone/>
            </a:pPr>
            <a:r>
              <a:rPr lang="en-IN" dirty="0"/>
              <a:t>	        </a:t>
            </a:r>
            <a:r>
              <a:rPr lang="en-IN" dirty="0" err="1"/>
              <a:t>System.out.println</a:t>
            </a:r>
            <a:r>
              <a:rPr lang="en-IN" dirty="0"/>
              <a:t>(handle);</a:t>
            </a:r>
          </a:p>
          <a:p>
            <a:pPr marL="0" indent="0">
              <a:buNone/>
            </a:pPr>
            <a:r>
              <a:rPr lang="en-IN" dirty="0"/>
              <a:t>	        </a:t>
            </a:r>
            <a:r>
              <a:rPr lang="en-IN" dirty="0" err="1"/>
              <a:t>driver.findElement</a:t>
            </a:r>
            <a:r>
              <a:rPr lang="en-IN" dirty="0"/>
              <a:t>(By.name("New Message Window")).click();                </a:t>
            </a:r>
          </a:p>
          <a:p>
            <a:pPr marL="0" indent="0">
              <a:buNone/>
            </a:pPr>
            <a:r>
              <a:rPr lang="en-IN" dirty="0"/>
              <a:t>	        Set handles = </a:t>
            </a:r>
            <a:r>
              <a:rPr lang="en-IN" dirty="0" err="1"/>
              <a:t>driver.getWindowHandles</a:t>
            </a:r>
            <a:r>
              <a:rPr lang="en-IN" dirty="0"/>
              <a:t>();</a:t>
            </a:r>
          </a:p>
          <a:p>
            <a:pPr marL="0" indent="0">
              <a:buNone/>
            </a:pPr>
            <a:r>
              <a:rPr lang="en-IN" dirty="0"/>
              <a:t>	        </a:t>
            </a:r>
            <a:r>
              <a:rPr lang="en-IN" dirty="0" err="1"/>
              <a:t>System.out.println</a:t>
            </a:r>
            <a:r>
              <a:rPr lang="en-IN" dirty="0"/>
              <a:t>(handles);</a:t>
            </a:r>
          </a:p>
          <a:p>
            <a:pPr marL="0" indent="0">
              <a:buNone/>
            </a:pPr>
            <a:r>
              <a:rPr lang="en-IN" dirty="0"/>
              <a:t>	      	        for (String handle1 : </a:t>
            </a:r>
            <a:r>
              <a:rPr lang="en-IN" dirty="0" err="1"/>
              <a:t>driver.getWindowHandles</a:t>
            </a:r>
            <a:r>
              <a:rPr lang="en-IN" dirty="0"/>
              <a:t>()) {</a:t>
            </a:r>
          </a:p>
          <a:p>
            <a:pPr marL="0" indent="0">
              <a:buNone/>
            </a:pPr>
            <a:r>
              <a:rPr lang="en-IN" dirty="0"/>
              <a:t>	        	</a:t>
            </a:r>
            <a:r>
              <a:rPr lang="en-IN" dirty="0" err="1"/>
              <a:t>System.out.println</a:t>
            </a:r>
            <a:r>
              <a:rPr lang="en-IN" dirty="0"/>
              <a:t>(handle1);</a:t>
            </a:r>
          </a:p>
          <a:p>
            <a:pPr marL="0" indent="0">
              <a:buNone/>
            </a:pPr>
            <a:r>
              <a:rPr lang="en-IN" dirty="0"/>
              <a:t>	        	</a:t>
            </a:r>
            <a:r>
              <a:rPr lang="en-IN" dirty="0" err="1"/>
              <a:t>driver.switchTo</a:t>
            </a:r>
            <a:r>
              <a:rPr lang="en-IN" dirty="0"/>
              <a:t>().window(handle1);</a:t>
            </a:r>
          </a:p>
          <a:p>
            <a:pPr marL="0" indent="0">
              <a:buNone/>
            </a:pPr>
            <a:r>
              <a:rPr lang="en-IN" dirty="0"/>
              <a:t>	        	}</a:t>
            </a:r>
          </a:p>
        </p:txBody>
      </p:sp>
    </p:spTree>
    <p:extLst>
      <p:ext uri="{BB962C8B-B14F-4D97-AF65-F5344CB8AC3E}">
        <p14:creationId xmlns:p14="http://schemas.microsoft.com/office/powerpoint/2010/main" val="318579187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135467"/>
            <a:ext cx="9291215" cy="778933"/>
          </a:xfrm>
        </p:spPr>
        <p:txBody>
          <a:bodyPr>
            <a:normAutofit fontScale="90000"/>
          </a:bodyPr>
          <a:lstStyle/>
          <a:p>
            <a:r>
              <a:rPr lang="en-US" b="1" dirty="0"/>
              <a:t>Handling </a:t>
            </a:r>
            <a:r>
              <a:rPr lang="en-US" b="1" dirty="0" err="1"/>
              <a:t>iFrames</a:t>
            </a:r>
            <a:r>
              <a:rPr lang="en-US" b="1" dirty="0"/>
              <a:t> in Selenium </a:t>
            </a:r>
            <a:r>
              <a:rPr lang="en-US" b="1" dirty="0" err="1"/>
              <a:t>Webdriver</a:t>
            </a:r>
            <a:r>
              <a:rPr lang="en-US" b="1" dirty="0"/>
              <a:t/>
            </a:r>
            <a:br>
              <a:rPr lang="en-US" b="1" dirty="0"/>
            </a:br>
            <a:endParaRPr lang="en-US" dirty="0"/>
          </a:p>
        </p:txBody>
      </p:sp>
      <p:sp>
        <p:nvSpPr>
          <p:cNvPr id="3" name="Content Placeholder 2"/>
          <p:cNvSpPr>
            <a:spLocks noGrp="1"/>
          </p:cNvSpPr>
          <p:nvPr>
            <p:ph idx="1"/>
          </p:nvPr>
        </p:nvSpPr>
        <p:spPr>
          <a:xfrm>
            <a:off x="1451579" y="654756"/>
            <a:ext cx="9291215" cy="5610577"/>
          </a:xfrm>
        </p:spPr>
        <p:txBody>
          <a:bodyPr/>
          <a:lstStyle/>
          <a:p>
            <a:r>
              <a:rPr lang="en-US" dirty="0" err="1"/>
              <a:t>IFrame</a:t>
            </a:r>
            <a:r>
              <a:rPr lang="en-US" dirty="0"/>
              <a:t> is a web page which is embedded in another web page or an HTML document embedded inside another HTML document.</a:t>
            </a:r>
          </a:p>
          <a:p>
            <a:r>
              <a:rPr lang="en-US" dirty="0"/>
              <a:t>The </a:t>
            </a:r>
            <a:r>
              <a:rPr lang="en-US" dirty="0" err="1"/>
              <a:t>IFrame</a:t>
            </a:r>
            <a:r>
              <a:rPr lang="en-US" dirty="0"/>
              <a:t> is often used to insert content from another source, such as an advertisement, into a Web page. The &lt;</a:t>
            </a:r>
            <a:r>
              <a:rPr lang="en-US" b="1" dirty="0" err="1"/>
              <a:t>iframe</a:t>
            </a:r>
            <a:r>
              <a:rPr lang="en-US" dirty="0"/>
              <a:t>&gt; tag specifies an inline frame.</a:t>
            </a:r>
          </a:p>
          <a:p>
            <a:r>
              <a:rPr lang="en-US" dirty="0"/>
              <a:t>We can even identify total number of </a:t>
            </a:r>
            <a:r>
              <a:rPr lang="en-US" dirty="0" err="1"/>
              <a:t>iframes</a:t>
            </a:r>
            <a:r>
              <a:rPr lang="en-US" dirty="0"/>
              <a:t> by using below snippet.</a:t>
            </a:r>
          </a:p>
          <a:p>
            <a:pPr marL="0" indent="0" algn="ctr">
              <a:buNone/>
            </a:pPr>
            <a:r>
              <a:rPr lang="en-US" dirty="0" err="1"/>
              <a:t>Int</a:t>
            </a:r>
            <a:r>
              <a:rPr lang="en-US" dirty="0"/>
              <a:t> size = </a:t>
            </a:r>
            <a:r>
              <a:rPr lang="en-US" dirty="0" err="1"/>
              <a:t>driver.findElements</a:t>
            </a:r>
            <a:r>
              <a:rPr lang="en-US" dirty="0"/>
              <a:t>(</a:t>
            </a:r>
            <a:r>
              <a:rPr lang="en-US" dirty="0" err="1"/>
              <a:t>By.tagName</a:t>
            </a:r>
            <a:r>
              <a:rPr lang="en-US" dirty="0"/>
              <a:t>("</a:t>
            </a:r>
            <a:r>
              <a:rPr lang="en-US" dirty="0" err="1"/>
              <a:t>iframe</a:t>
            </a:r>
            <a:r>
              <a:rPr lang="en-US" dirty="0"/>
              <a:t>")).size();</a:t>
            </a:r>
          </a:p>
          <a:p>
            <a:r>
              <a:rPr lang="en-US" dirty="0"/>
              <a:t>Basically, we can switch over the elements in frames using 3 ways.</a:t>
            </a:r>
          </a:p>
          <a:p>
            <a:pPr marL="457200" indent="-457200">
              <a:buFont typeface="+mj-lt"/>
              <a:buAutoNum type="arabicPeriod"/>
            </a:pPr>
            <a:r>
              <a:rPr lang="en-US" sz="1800" b="1" dirty="0"/>
              <a:t>By Index</a:t>
            </a:r>
            <a:endParaRPr lang="en-US" sz="1800" dirty="0"/>
          </a:p>
          <a:p>
            <a:pPr marL="457200" indent="-457200">
              <a:buFont typeface="+mj-lt"/>
              <a:buAutoNum type="arabicPeriod"/>
            </a:pPr>
            <a:r>
              <a:rPr lang="en-US" sz="1800" b="1" dirty="0"/>
              <a:t>By Name or Id</a:t>
            </a:r>
            <a:endParaRPr lang="en-US" sz="1800" dirty="0"/>
          </a:p>
          <a:p>
            <a:pPr marL="457200" indent="-457200">
              <a:buFont typeface="+mj-lt"/>
              <a:buAutoNum type="arabicPeriod"/>
            </a:pPr>
            <a:r>
              <a:rPr lang="en-US" sz="1800" b="1" dirty="0"/>
              <a:t>By Web </a:t>
            </a:r>
            <a:r>
              <a:rPr lang="en-US" sz="1800" b="1" dirty="0" smtClean="0"/>
              <a:t>Element</a:t>
            </a:r>
          </a:p>
          <a:p>
            <a:r>
              <a:rPr lang="en-IN" dirty="0"/>
              <a:t>Once you are done with all the task in a particular </a:t>
            </a:r>
            <a:r>
              <a:rPr lang="en-IN" dirty="0" err="1"/>
              <a:t>iFrame</a:t>
            </a:r>
            <a:r>
              <a:rPr lang="en-IN" dirty="0"/>
              <a:t> you can switch back to the main page using the </a:t>
            </a:r>
            <a:r>
              <a:rPr lang="en-IN" b="1" i="1" dirty="0" err="1"/>
              <a:t>switchTo</a:t>
            </a:r>
            <a:r>
              <a:rPr lang="en-IN" b="1" i="1" dirty="0"/>
              <a:t>().</a:t>
            </a:r>
            <a:r>
              <a:rPr lang="en-IN" b="1" i="1" dirty="0" err="1"/>
              <a:t>defaultContent</a:t>
            </a:r>
            <a:r>
              <a:rPr lang="en-IN" b="1" i="1" dirty="0"/>
              <a:t>()</a:t>
            </a:r>
            <a:endParaRPr lang="en-US" sz="1800" dirty="0"/>
          </a:p>
          <a:p>
            <a:pPr marL="0" indent="0">
              <a:buNone/>
            </a:pPr>
            <a:endParaRPr lang="en-US" dirty="0"/>
          </a:p>
        </p:txBody>
      </p:sp>
    </p:spTree>
    <p:extLst>
      <p:ext uri="{BB962C8B-B14F-4D97-AF65-F5344CB8AC3E}">
        <p14:creationId xmlns:p14="http://schemas.microsoft.com/office/powerpoint/2010/main" val="88386202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8655" y="1177636"/>
            <a:ext cx="11374581" cy="4288709"/>
          </a:xfrm>
        </p:spPr>
        <p:txBody>
          <a:bodyPr>
            <a:normAutofit fontScale="85000" lnSpcReduction="20000"/>
          </a:bodyPr>
          <a:lstStyle/>
          <a:p>
            <a:pPr marL="0" indent="0">
              <a:buNone/>
            </a:pPr>
            <a:r>
              <a:rPr lang="en-IN" dirty="0"/>
              <a:t>&lt;html&gt;</a:t>
            </a:r>
          </a:p>
          <a:p>
            <a:pPr marL="0" indent="0">
              <a:buNone/>
            </a:pPr>
            <a:r>
              <a:rPr lang="en-IN" dirty="0"/>
              <a:t>  &lt;body&gt;</a:t>
            </a:r>
          </a:p>
          <a:p>
            <a:pPr marL="0" indent="0">
              <a:buNone/>
            </a:pPr>
            <a:r>
              <a:rPr lang="en-IN" dirty="0"/>
              <a:t>    &lt;div class="box"&gt;</a:t>
            </a:r>
          </a:p>
          <a:p>
            <a:pPr marL="0" indent="0">
              <a:buNone/>
            </a:pPr>
            <a:r>
              <a:rPr lang="en-IN" dirty="0"/>
              <a:t>      &lt;iframe name="iframe1" id="IF1" height="600" width="400" </a:t>
            </a:r>
            <a:r>
              <a:rPr lang="en-IN" dirty="0" err="1"/>
              <a:t>src</a:t>
            </a:r>
            <a:r>
              <a:rPr lang="en-IN" dirty="0"/>
              <a:t>="http://toolsqa.wpengine.com"&gt;&lt;/iframe&gt;</a:t>
            </a:r>
          </a:p>
          <a:p>
            <a:pPr marL="0" indent="0">
              <a:buNone/>
            </a:pPr>
            <a:r>
              <a:rPr lang="en-IN" dirty="0"/>
              <a:t>    &lt;/div&gt;</a:t>
            </a:r>
          </a:p>
          <a:p>
            <a:pPr marL="0" indent="0">
              <a:buNone/>
            </a:pPr>
            <a:r>
              <a:rPr lang="en-IN" dirty="0"/>
              <a:t>    &lt;div class="box"&gt;</a:t>
            </a:r>
          </a:p>
          <a:p>
            <a:pPr marL="0" indent="0">
              <a:buNone/>
            </a:pPr>
            <a:r>
              <a:rPr lang="en-IN" dirty="0"/>
              <a:t>      &lt;iframe name="iframe2" id="IF2" height="600" width="400" 	align="left" </a:t>
            </a:r>
            <a:r>
              <a:rPr lang="en-IN" dirty="0" err="1"/>
              <a:t>src</a:t>
            </a:r>
            <a:r>
              <a:rPr lang="en-IN" dirty="0"/>
              <a:t>="http://demoqa.com"&gt;&lt;/iframe&gt;</a:t>
            </a:r>
          </a:p>
          <a:p>
            <a:pPr marL="0" indent="0">
              <a:buNone/>
            </a:pPr>
            <a:r>
              <a:rPr lang="en-IN" dirty="0"/>
              <a:t>    &lt;/div&gt;</a:t>
            </a:r>
          </a:p>
          <a:p>
            <a:pPr marL="0" indent="0">
              <a:buNone/>
            </a:pPr>
            <a:r>
              <a:rPr lang="en-IN" dirty="0"/>
              <a:t>   &lt;/body&gt;</a:t>
            </a:r>
          </a:p>
          <a:p>
            <a:pPr marL="0" indent="0">
              <a:buNone/>
            </a:pPr>
            <a:r>
              <a:rPr lang="en-IN" dirty="0"/>
              <a:t>&lt;/html&gt;</a:t>
            </a:r>
          </a:p>
        </p:txBody>
      </p:sp>
      <p:sp>
        <p:nvSpPr>
          <p:cNvPr id="4" name="Title 1"/>
          <p:cNvSpPr>
            <a:spLocks noGrp="1"/>
          </p:cNvSpPr>
          <p:nvPr>
            <p:ph type="title"/>
          </p:nvPr>
        </p:nvSpPr>
        <p:spPr>
          <a:xfrm>
            <a:off x="1451579" y="135467"/>
            <a:ext cx="9291215" cy="778933"/>
          </a:xfrm>
        </p:spPr>
        <p:txBody>
          <a:bodyPr>
            <a:normAutofit fontScale="90000"/>
          </a:bodyPr>
          <a:lstStyle/>
          <a:p>
            <a:r>
              <a:rPr lang="en-US" b="1" dirty="0"/>
              <a:t>Handling </a:t>
            </a:r>
            <a:r>
              <a:rPr lang="en-US" b="1" dirty="0" err="1"/>
              <a:t>iFrames</a:t>
            </a:r>
            <a:r>
              <a:rPr lang="en-US" b="1" dirty="0"/>
              <a:t> in Selenium </a:t>
            </a:r>
            <a:r>
              <a:rPr lang="en-US" b="1" dirty="0" err="1"/>
              <a:t>Webdriver</a:t>
            </a:r>
            <a:r>
              <a:rPr lang="en-US" b="1" dirty="0"/>
              <a:t/>
            </a:r>
            <a:br>
              <a:rPr lang="en-US" b="1" dirty="0"/>
            </a:br>
            <a:endParaRPr lang="en-US" dirty="0"/>
          </a:p>
        </p:txBody>
      </p:sp>
    </p:spTree>
    <p:extLst>
      <p:ext uri="{BB962C8B-B14F-4D97-AF65-F5344CB8AC3E}">
        <p14:creationId xmlns:p14="http://schemas.microsoft.com/office/powerpoint/2010/main" val="325350153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123734"/>
            <a:ext cx="9291215" cy="1049235"/>
          </a:xfrm>
        </p:spPr>
        <p:txBody>
          <a:bodyPr/>
          <a:lstStyle/>
          <a:p>
            <a:r>
              <a:rPr lang="en-IN" dirty="0" smtClean="0"/>
              <a:t>Identify elements inside iframe</a:t>
            </a:r>
            <a:endParaRPr lang="en-IN" dirty="0"/>
          </a:p>
        </p:txBody>
      </p:sp>
      <p:sp>
        <p:nvSpPr>
          <p:cNvPr id="3" name="Content Placeholder 2"/>
          <p:cNvSpPr>
            <a:spLocks noGrp="1"/>
          </p:cNvSpPr>
          <p:nvPr>
            <p:ph idx="1"/>
          </p:nvPr>
        </p:nvSpPr>
        <p:spPr>
          <a:xfrm>
            <a:off x="1" y="665018"/>
            <a:ext cx="11928764" cy="5458691"/>
          </a:xfrm>
        </p:spPr>
        <p:txBody>
          <a:bodyPr>
            <a:normAutofit/>
          </a:bodyPr>
          <a:lstStyle/>
          <a:p>
            <a:pPr marL="0" indent="0">
              <a:buNone/>
            </a:pPr>
            <a:r>
              <a:rPr lang="en-IN" sz="1600" dirty="0" err="1"/>
              <a:t>driver.get</a:t>
            </a:r>
            <a:r>
              <a:rPr lang="en-IN" sz="1600" dirty="0"/>
              <a:t>("http://toolsqa.wpengine.com/iframe-practice-page/");</a:t>
            </a:r>
          </a:p>
          <a:p>
            <a:pPr marL="0" indent="0">
              <a:buNone/>
            </a:pPr>
            <a:r>
              <a:rPr lang="en-IN" sz="1600" dirty="0" err="1"/>
              <a:t>driver.switchTo</a:t>
            </a:r>
            <a:r>
              <a:rPr lang="en-IN" sz="1600" dirty="0"/>
              <a:t>().frame(0);</a:t>
            </a:r>
          </a:p>
          <a:p>
            <a:pPr marL="0" indent="0">
              <a:buNone/>
            </a:pPr>
            <a:r>
              <a:rPr lang="en-IN" sz="1600" dirty="0" err="1"/>
              <a:t>WebElement</a:t>
            </a:r>
            <a:r>
              <a:rPr lang="en-IN" sz="1600" dirty="0"/>
              <a:t> </a:t>
            </a:r>
            <a:r>
              <a:rPr lang="en-IN" sz="1600" dirty="0" err="1"/>
              <a:t>firstName</a:t>
            </a:r>
            <a:r>
              <a:rPr lang="en-IN" sz="1600" dirty="0"/>
              <a:t> = </a:t>
            </a:r>
            <a:r>
              <a:rPr lang="en-IN" sz="1600" dirty="0" err="1"/>
              <a:t>driver.findElement</a:t>
            </a:r>
            <a:r>
              <a:rPr lang="en-IN" sz="1600" dirty="0"/>
              <a:t>(</a:t>
            </a:r>
            <a:r>
              <a:rPr lang="en-IN" sz="1600" dirty="0" err="1"/>
              <a:t>By.xpath</a:t>
            </a:r>
            <a:r>
              <a:rPr lang="en-IN" sz="1600" dirty="0"/>
              <a:t>("//*[@id='content']/form/</a:t>
            </a:r>
            <a:r>
              <a:rPr lang="en-IN" sz="1600" dirty="0" err="1"/>
              <a:t>fieldset</a:t>
            </a:r>
            <a:r>
              <a:rPr lang="en-IN" sz="1600" dirty="0"/>
              <a:t>/div[1]/p[3]/input"));</a:t>
            </a:r>
          </a:p>
          <a:p>
            <a:pPr marL="0" indent="0">
              <a:buNone/>
            </a:pPr>
            <a:r>
              <a:rPr lang="en-IN" sz="1600" dirty="0" err="1"/>
              <a:t>WebElement</a:t>
            </a:r>
            <a:r>
              <a:rPr lang="en-IN" sz="1600" dirty="0"/>
              <a:t> </a:t>
            </a:r>
            <a:r>
              <a:rPr lang="en-IN" sz="1600" dirty="0" err="1"/>
              <a:t>lastName</a:t>
            </a:r>
            <a:r>
              <a:rPr lang="en-IN" sz="1600" dirty="0"/>
              <a:t> = </a:t>
            </a:r>
            <a:r>
              <a:rPr lang="en-IN" sz="1600" dirty="0" err="1"/>
              <a:t>driver.findElement</a:t>
            </a:r>
            <a:r>
              <a:rPr lang="en-IN" sz="1600" dirty="0"/>
              <a:t>(</a:t>
            </a:r>
            <a:r>
              <a:rPr lang="en-IN" sz="1600" dirty="0" err="1"/>
              <a:t>By.xpath</a:t>
            </a:r>
            <a:r>
              <a:rPr lang="en-IN" sz="1600" dirty="0"/>
              <a:t>("//*[@id='content']/form/</a:t>
            </a:r>
            <a:r>
              <a:rPr lang="en-IN" sz="1600" dirty="0" err="1"/>
              <a:t>fieldset</a:t>
            </a:r>
            <a:r>
              <a:rPr lang="en-IN" sz="1600" dirty="0"/>
              <a:t>/div[1]/p[4]/input"));</a:t>
            </a:r>
          </a:p>
          <a:p>
            <a:pPr marL="0" indent="0">
              <a:buNone/>
            </a:pPr>
            <a:r>
              <a:rPr lang="en-IN" sz="1600" dirty="0" err="1"/>
              <a:t>firstName.sendKeys</a:t>
            </a:r>
            <a:r>
              <a:rPr lang="en-IN" sz="1600" dirty="0"/>
              <a:t>("</a:t>
            </a:r>
            <a:r>
              <a:rPr lang="en-IN" sz="1600" dirty="0" err="1"/>
              <a:t>Virender</a:t>
            </a:r>
            <a:r>
              <a:rPr lang="en-IN" sz="1600" dirty="0"/>
              <a:t>");</a:t>
            </a:r>
          </a:p>
          <a:p>
            <a:pPr marL="0" indent="0">
              <a:buNone/>
            </a:pPr>
            <a:r>
              <a:rPr lang="en-IN" sz="1600" dirty="0" err="1"/>
              <a:t>lastName.sendKeys</a:t>
            </a:r>
            <a:r>
              <a:rPr lang="en-IN" sz="1600" dirty="0"/>
              <a:t>("Singh");</a:t>
            </a:r>
          </a:p>
          <a:p>
            <a:pPr marL="0" indent="0">
              <a:buNone/>
            </a:pPr>
            <a:r>
              <a:rPr lang="en-IN" sz="1600" dirty="0" err="1"/>
              <a:t>driver.switchTo</a:t>
            </a:r>
            <a:r>
              <a:rPr lang="en-IN" sz="1600" dirty="0"/>
              <a:t>().</a:t>
            </a:r>
            <a:r>
              <a:rPr lang="en-IN" sz="1600" dirty="0" err="1"/>
              <a:t>defaultContent</a:t>
            </a:r>
            <a:r>
              <a:rPr lang="en-IN" sz="1600" dirty="0"/>
              <a:t>();</a:t>
            </a:r>
          </a:p>
          <a:p>
            <a:pPr marL="0" indent="0">
              <a:buNone/>
            </a:pPr>
            <a:r>
              <a:rPr lang="en-IN" sz="1600" dirty="0" err="1"/>
              <a:t>driver.switchTo</a:t>
            </a:r>
            <a:r>
              <a:rPr lang="en-IN" sz="1600" dirty="0"/>
              <a:t>().frame(1);</a:t>
            </a:r>
          </a:p>
          <a:p>
            <a:pPr marL="0" indent="0">
              <a:buNone/>
            </a:pPr>
            <a:r>
              <a:rPr lang="en-IN" sz="1600" dirty="0" err="1"/>
              <a:t>WebElement</a:t>
            </a:r>
            <a:r>
              <a:rPr lang="en-IN" sz="1600" dirty="0"/>
              <a:t> </a:t>
            </a:r>
            <a:r>
              <a:rPr lang="en-IN" sz="1600" dirty="0" err="1"/>
              <a:t>imageElement</a:t>
            </a:r>
            <a:r>
              <a:rPr lang="en-IN" sz="1600" dirty="0"/>
              <a:t> = </a:t>
            </a:r>
            <a:r>
              <a:rPr lang="en-IN" sz="1600" dirty="0" err="1"/>
              <a:t>driver.findElement</a:t>
            </a:r>
            <a:r>
              <a:rPr lang="en-IN" sz="1600" dirty="0"/>
              <a:t>(</a:t>
            </a:r>
            <a:r>
              <a:rPr lang="en-IN" sz="1600" dirty="0" err="1"/>
              <a:t>By.xpath</a:t>
            </a:r>
            <a:r>
              <a:rPr lang="en-IN" sz="1600" dirty="0"/>
              <a:t>("//*[@id='post-9']/div/div[1]/div/p[1]/a/</a:t>
            </a:r>
            <a:r>
              <a:rPr lang="en-IN" sz="1600" dirty="0" err="1"/>
              <a:t>img</a:t>
            </a:r>
            <a:r>
              <a:rPr lang="en-IN" sz="1600" dirty="0"/>
              <a:t>"));</a:t>
            </a:r>
          </a:p>
          <a:p>
            <a:pPr marL="0" indent="0">
              <a:buNone/>
            </a:pPr>
            <a:r>
              <a:rPr lang="en-IN" sz="1600" dirty="0" err="1"/>
              <a:t>imageElement.click</a:t>
            </a:r>
            <a:r>
              <a:rPr lang="en-IN" sz="1600" dirty="0"/>
              <a:t>();</a:t>
            </a:r>
          </a:p>
        </p:txBody>
      </p:sp>
    </p:spTree>
    <p:extLst>
      <p:ext uri="{BB962C8B-B14F-4D97-AF65-F5344CB8AC3E}">
        <p14:creationId xmlns:p14="http://schemas.microsoft.com/office/powerpoint/2010/main" val="367300352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0"/>
            <a:ext cx="9291215" cy="1049235"/>
          </a:xfrm>
        </p:spPr>
        <p:txBody>
          <a:bodyPr/>
          <a:lstStyle/>
          <a:p>
            <a:r>
              <a:rPr lang="en-IN" b="1" dirty="0"/>
              <a:t>Simple alert</a:t>
            </a:r>
            <a:br>
              <a:rPr lang="en-IN" b="1" dirty="0"/>
            </a:br>
            <a:endParaRPr lang="en-IN" dirty="0"/>
          </a:p>
        </p:txBody>
      </p:sp>
      <p:sp>
        <p:nvSpPr>
          <p:cNvPr id="3" name="Content Placeholder 2"/>
          <p:cNvSpPr>
            <a:spLocks noGrp="1"/>
          </p:cNvSpPr>
          <p:nvPr>
            <p:ph idx="1"/>
          </p:nvPr>
        </p:nvSpPr>
        <p:spPr>
          <a:xfrm>
            <a:off x="1451578" y="524616"/>
            <a:ext cx="9291215" cy="6333383"/>
          </a:xfrm>
        </p:spPr>
        <p:txBody>
          <a:bodyPr/>
          <a:lstStyle/>
          <a:p>
            <a:r>
              <a:rPr lang="en-IN" dirty="0"/>
              <a:t>Simple alerts just have a</a:t>
            </a:r>
            <a:r>
              <a:rPr lang="en-IN" b="1" i="1" dirty="0"/>
              <a:t> OK</a:t>
            </a:r>
            <a:r>
              <a:rPr lang="en-IN" dirty="0"/>
              <a:t> button on them. They are mainly used to display some information to the user. The first alert on our test page is a simple alert. Following code will read the text from the Alert and then accept the alert. Important point to note is that we can switch from main window to an alert using the</a:t>
            </a:r>
            <a:r>
              <a:rPr lang="en-IN" b="1" i="1" dirty="0"/>
              <a:t> </a:t>
            </a:r>
            <a:r>
              <a:rPr lang="en-IN" b="1" i="1" dirty="0" err="1"/>
              <a:t>driver.switchTo</a:t>
            </a:r>
            <a:r>
              <a:rPr lang="en-IN" b="1" i="1" dirty="0"/>
              <a:t>().alert().</a:t>
            </a:r>
            <a:r>
              <a:rPr lang="en-IN" dirty="0"/>
              <a:t> Below is the usage of that also:</a:t>
            </a:r>
            <a:endParaRPr lang="en-IN" dirty="0"/>
          </a:p>
        </p:txBody>
      </p:sp>
      <p:sp>
        <p:nvSpPr>
          <p:cNvPr id="7" name="Rectangle 6"/>
          <p:cNvSpPr/>
          <p:nvPr/>
        </p:nvSpPr>
        <p:spPr>
          <a:xfrm>
            <a:off x="1576268" y="3012556"/>
            <a:ext cx="10449478" cy="3416320"/>
          </a:xfrm>
          <a:prstGeom prst="rect">
            <a:avLst/>
          </a:prstGeom>
        </p:spPr>
        <p:txBody>
          <a:bodyPr wrap="square">
            <a:spAutoFit/>
          </a:bodyPr>
          <a:lstStyle/>
          <a:p>
            <a:r>
              <a:rPr lang="en-IN" dirty="0"/>
              <a:t>	public static void main(String[] </a:t>
            </a:r>
            <a:r>
              <a:rPr lang="en-IN" dirty="0" err="1"/>
              <a:t>args</a:t>
            </a:r>
            <a:r>
              <a:rPr lang="en-IN" dirty="0"/>
              <a:t>) {</a:t>
            </a:r>
          </a:p>
          <a:p>
            <a:r>
              <a:rPr lang="en-IN" dirty="0"/>
              <a:t>		WebDriver driver = new </a:t>
            </a:r>
            <a:r>
              <a:rPr lang="en-IN" dirty="0" err="1"/>
              <a:t>FirefoxDriver</a:t>
            </a:r>
            <a:r>
              <a:rPr lang="en-IN" dirty="0"/>
              <a:t>();</a:t>
            </a:r>
          </a:p>
          <a:p>
            <a:r>
              <a:rPr lang="en-IN" dirty="0"/>
              <a:t>		</a:t>
            </a:r>
            <a:r>
              <a:rPr lang="en-IN" dirty="0" err="1"/>
              <a:t>driver.get</a:t>
            </a:r>
            <a:r>
              <a:rPr lang="en-IN" dirty="0"/>
              <a:t>("http://toolsqa.wpengine.com/handling-alerts-using-selenium-</a:t>
            </a:r>
            <a:r>
              <a:rPr lang="en-IN" dirty="0" err="1"/>
              <a:t>webdriver</a:t>
            </a:r>
            <a:r>
              <a:rPr lang="en-IN" dirty="0"/>
              <a:t>/");</a:t>
            </a:r>
          </a:p>
          <a:p>
            <a:r>
              <a:rPr lang="en-IN" dirty="0"/>
              <a:t>		</a:t>
            </a:r>
            <a:r>
              <a:rPr lang="en-IN" dirty="0" err="1"/>
              <a:t>driver.manage</a:t>
            </a:r>
            <a:r>
              <a:rPr lang="en-IN" dirty="0"/>
              <a:t>().window().maximize();</a:t>
            </a:r>
          </a:p>
          <a:p>
            <a:r>
              <a:rPr lang="en-IN" dirty="0"/>
              <a:t>		// This step will result in an alert on screen</a:t>
            </a:r>
          </a:p>
          <a:p>
            <a:r>
              <a:rPr lang="en-IN" dirty="0"/>
              <a:t>		</a:t>
            </a:r>
            <a:r>
              <a:rPr lang="en-IN" dirty="0" err="1"/>
              <a:t>driver.findElement</a:t>
            </a:r>
            <a:r>
              <a:rPr lang="en-IN" dirty="0"/>
              <a:t>(</a:t>
            </a:r>
            <a:r>
              <a:rPr lang="en-IN" dirty="0" err="1"/>
              <a:t>By.xpath</a:t>
            </a:r>
            <a:r>
              <a:rPr lang="en-IN" dirty="0"/>
              <a:t>("//*[@id='content']/p[4]/button")).click();</a:t>
            </a:r>
          </a:p>
          <a:p>
            <a:endParaRPr lang="en-IN" dirty="0"/>
          </a:p>
          <a:p>
            <a:r>
              <a:rPr lang="en-IN" dirty="0"/>
              <a:t>		Alert </a:t>
            </a:r>
            <a:r>
              <a:rPr lang="en-IN" dirty="0" err="1"/>
              <a:t>simpleAlert</a:t>
            </a:r>
            <a:r>
              <a:rPr lang="en-IN" dirty="0"/>
              <a:t> = </a:t>
            </a:r>
            <a:r>
              <a:rPr lang="en-IN" dirty="0" err="1"/>
              <a:t>driver.switchTo</a:t>
            </a:r>
            <a:r>
              <a:rPr lang="en-IN" dirty="0"/>
              <a:t>().alert();</a:t>
            </a:r>
          </a:p>
          <a:p>
            <a:r>
              <a:rPr lang="en-IN" dirty="0"/>
              <a:t>		String </a:t>
            </a:r>
            <a:r>
              <a:rPr lang="en-IN" dirty="0" err="1"/>
              <a:t>alertText</a:t>
            </a:r>
            <a:r>
              <a:rPr lang="en-IN" dirty="0"/>
              <a:t> = </a:t>
            </a:r>
            <a:r>
              <a:rPr lang="en-IN" dirty="0" err="1"/>
              <a:t>simpleAlert.getText</a:t>
            </a:r>
            <a:r>
              <a:rPr lang="en-IN" dirty="0"/>
              <a:t>();</a:t>
            </a:r>
          </a:p>
          <a:p>
            <a:r>
              <a:rPr lang="en-IN" dirty="0"/>
              <a:t>		</a:t>
            </a:r>
            <a:r>
              <a:rPr lang="en-IN" dirty="0" err="1"/>
              <a:t>System.out.println</a:t>
            </a:r>
            <a:r>
              <a:rPr lang="en-IN" dirty="0"/>
              <a:t>("Alert text is " + </a:t>
            </a:r>
            <a:r>
              <a:rPr lang="en-IN" dirty="0" err="1"/>
              <a:t>alertText</a:t>
            </a:r>
            <a:r>
              <a:rPr lang="en-IN" dirty="0"/>
              <a:t>);</a:t>
            </a:r>
          </a:p>
          <a:p>
            <a:r>
              <a:rPr lang="en-IN" dirty="0"/>
              <a:t>		</a:t>
            </a:r>
            <a:r>
              <a:rPr lang="en-IN" dirty="0" err="1"/>
              <a:t>simpleAlert.accept</a:t>
            </a:r>
            <a:r>
              <a:rPr lang="en-IN" dirty="0"/>
              <a:t>();</a:t>
            </a:r>
          </a:p>
          <a:p>
            <a:r>
              <a:rPr lang="en-IN" dirty="0"/>
              <a:t>	}</a:t>
            </a:r>
          </a:p>
        </p:txBody>
      </p:sp>
    </p:spTree>
    <p:extLst>
      <p:ext uri="{BB962C8B-B14F-4D97-AF65-F5344CB8AC3E}">
        <p14:creationId xmlns:p14="http://schemas.microsoft.com/office/powerpoint/2010/main" val="73526608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0"/>
            <a:ext cx="9291215" cy="1049235"/>
          </a:xfrm>
        </p:spPr>
        <p:txBody>
          <a:bodyPr/>
          <a:lstStyle/>
          <a:p>
            <a:r>
              <a:rPr lang="en-IN" b="1" dirty="0"/>
              <a:t>Confirmation Alert</a:t>
            </a:r>
            <a:br>
              <a:rPr lang="en-IN" b="1" dirty="0"/>
            </a:br>
            <a:endParaRPr lang="en-IN" dirty="0"/>
          </a:p>
        </p:txBody>
      </p:sp>
      <p:sp>
        <p:nvSpPr>
          <p:cNvPr id="3" name="Content Placeholder 2"/>
          <p:cNvSpPr>
            <a:spLocks noGrp="1"/>
          </p:cNvSpPr>
          <p:nvPr>
            <p:ph idx="1"/>
          </p:nvPr>
        </p:nvSpPr>
        <p:spPr>
          <a:xfrm>
            <a:off x="762001" y="1049236"/>
            <a:ext cx="9980794" cy="5559382"/>
          </a:xfrm>
        </p:spPr>
        <p:txBody>
          <a:bodyPr>
            <a:normAutofit fontScale="70000" lnSpcReduction="20000"/>
          </a:bodyPr>
          <a:lstStyle/>
          <a:p>
            <a:r>
              <a:rPr lang="en-IN" sz="2600" dirty="0"/>
              <a:t>This alert comes with an option to accept or dismiss the alert. To accept the alert you can use </a:t>
            </a:r>
            <a:r>
              <a:rPr lang="en-IN" sz="2600" b="1" i="1" dirty="0" err="1"/>
              <a:t>Alert.accept</a:t>
            </a:r>
            <a:r>
              <a:rPr lang="en-IN" sz="2600" b="1" i="1" dirty="0"/>
              <a:t>()</a:t>
            </a:r>
            <a:r>
              <a:rPr lang="en-IN" sz="2600" dirty="0"/>
              <a:t> and to dismiss you can use the</a:t>
            </a:r>
            <a:r>
              <a:rPr lang="en-IN" sz="2600" b="1" i="1" dirty="0"/>
              <a:t> </a:t>
            </a:r>
            <a:r>
              <a:rPr lang="en-IN" sz="2600" b="1" i="1" dirty="0" err="1"/>
              <a:t>Alert.dismiss</a:t>
            </a:r>
            <a:r>
              <a:rPr lang="en-IN" sz="2600" b="1" i="1" dirty="0"/>
              <a:t>()</a:t>
            </a:r>
            <a:r>
              <a:rPr lang="en-IN" sz="2600" dirty="0"/>
              <a:t>. Here is the code to dismiss a prompt </a:t>
            </a:r>
            <a:r>
              <a:rPr lang="en-IN" sz="2600" dirty="0" smtClean="0"/>
              <a:t>alert</a:t>
            </a:r>
          </a:p>
          <a:p>
            <a:pPr marL="0" indent="0">
              <a:buNone/>
            </a:pPr>
            <a:r>
              <a:rPr lang="en-IN" dirty="0"/>
              <a:t>	public static void main(String[] </a:t>
            </a:r>
            <a:r>
              <a:rPr lang="en-IN" dirty="0" err="1"/>
              <a:t>args</a:t>
            </a:r>
            <a:r>
              <a:rPr lang="en-IN" dirty="0"/>
              <a:t>) {</a:t>
            </a:r>
          </a:p>
          <a:p>
            <a:pPr marL="0" indent="0">
              <a:buNone/>
            </a:pPr>
            <a:r>
              <a:rPr lang="en-IN" dirty="0"/>
              <a:t>		WebDriver driver = new </a:t>
            </a:r>
            <a:r>
              <a:rPr lang="en-IN" dirty="0" err="1"/>
              <a:t>FirefoxDriver</a:t>
            </a:r>
            <a:r>
              <a:rPr lang="en-IN" dirty="0"/>
              <a:t>();</a:t>
            </a:r>
          </a:p>
          <a:p>
            <a:pPr marL="0" indent="0">
              <a:buNone/>
            </a:pPr>
            <a:r>
              <a:rPr lang="en-IN" dirty="0"/>
              <a:t>		</a:t>
            </a:r>
            <a:r>
              <a:rPr lang="en-IN" dirty="0" err="1"/>
              <a:t>driver.get</a:t>
            </a:r>
            <a:r>
              <a:rPr lang="en-IN" dirty="0"/>
              <a:t>("http://toolsqa.wpengine.com/handling-alerts-using-selenium-</a:t>
            </a:r>
            <a:r>
              <a:rPr lang="en-IN" dirty="0" err="1"/>
              <a:t>webdriver</a:t>
            </a:r>
            <a:r>
              <a:rPr lang="en-IN" dirty="0"/>
              <a:t>/");</a:t>
            </a:r>
          </a:p>
          <a:p>
            <a:pPr marL="0" indent="0">
              <a:buNone/>
            </a:pPr>
            <a:r>
              <a:rPr lang="en-IN" dirty="0"/>
              <a:t>		</a:t>
            </a:r>
            <a:r>
              <a:rPr lang="en-IN" dirty="0" err="1"/>
              <a:t>driver.manage</a:t>
            </a:r>
            <a:r>
              <a:rPr lang="en-IN" dirty="0"/>
              <a:t>().window().maximize();</a:t>
            </a:r>
          </a:p>
          <a:p>
            <a:pPr marL="0" indent="0">
              <a:buNone/>
            </a:pPr>
            <a:r>
              <a:rPr lang="en-IN" dirty="0"/>
              <a:t>		// This step will result in an alert on screen</a:t>
            </a:r>
          </a:p>
          <a:p>
            <a:pPr marL="0" indent="0">
              <a:buNone/>
            </a:pPr>
            <a:r>
              <a:rPr lang="en-IN" dirty="0"/>
              <a:t>		</a:t>
            </a:r>
            <a:r>
              <a:rPr lang="en-IN" dirty="0" err="1"/>
              <a:t>WebElement</a:t>
            </a:r>
            <a:r>
              <a:rPr lang="en-IN" dirty="0"/>
              <a:t> element = </a:t>
            </a:r>
            <a:r>
              <a:rPr lang="en-IN" dirty="0" err="1"/>
              <a:t>driver.findElement</a:t>
            </a:r>
            <a:r>
              <a:rPr lang="en-IN" dirty="0"/>
              <a:t>(</a:t>
            </a:r>
            <a:r>
              <a:rPr lang="en-IN" dirty="0" err="1"/>
              <a:t>By.xpath</a:t>
            </a:r>
            <a:r>
              <a:rPr lang="en-IN" dirty="0"/>
              <a:t>("//*[@id='content']/p[11]/button"));</a:t>
            </a:r>
          </a:p>
          <a:p>
            <a:pPr marL="0" indent="0">
              <a:buNone/>
            </a:pPr>
            <a:r>
              <a:rPr lang="en-IN" dirty="0"/>
              <a:t>		((</a:t>
            </a:r>
            <a:r>
              <a:rPr lang="en-IN" dirty="0" err="1"/>
              <a:t>JavascriptExecutor</a:t>
            </a:r>
            <a:r>
              <a:rPr lang="en-IN" dirty="0"/>
              <a:t>) driver).</a:t>
            </a:r>
            <a:r>
              <a:rPr lang="en-IN" dirty="0" err="1"/>
              <a:t>executeScript</a:t>
            </a:r>
            <a:r>
              <a:rPr lang="en-IN" dirty="0"/>
              <a:t>("arguments[0].click()", element);</a:t>
            </a:r>
          </a:p>
          <a:p>
            <a:pPr marL="0" indent="0">
              <a:buNone/>
            </a:pPr>
            <a:endParaRPr lang="en-IN" dirty="0"/>
          </a:p>
          <a:p>
            <a:pPr marL="0" indent="0">
              <a:buNone/>
            </a:pPr>
            <a:r>
              <a:rPr lang="en-IN" dirty="0"/>
              <a:t>		Alert </a:t>
            </a:r>
            <a:r>
              <a:rPr lang="en-IN" dirty="0" err="1"/>
              <a:t>confirmationAlert</a:t>
            </a:r>
            <a:r>
              <a:rPr lang="en-IN" dirty="0"/>
              <a:t> = </a:t>
            </a:r>
            <a:r>
              <a:rPr lang="en-IN" dirty="0" err="1"/>
              <a:t>driver.switchTo</a:t>
            </a:r>
            <a:r>
              <a:rPr lang="en-IN" dirty="0"/>
              <a:t>().alert();</a:t>
            </a:r>
          </a:p>
          <a:p>
            <a:pPr marL="0" indent="0">
              <a:buNone/>
            </a:pPr>
            <a:r>
              <a:rPr lang="en-IN" dirty="0"/>
              <a:t>		String </a:t>
            </a:r>
            <a:r>
              <a:rPr lang="en-IN" dirty="0" err="1"/>
              <a:t>alertText</a:t>
            </a:r>
            <a:r>
              <a:rPr lang="en-IN" dirty="0"/>
              <a:t> = </a:t>
            </a:r>
            <a:r>
              <a:rPr lang="en-IN" dirty="0" err="1"/>
              <a:t>confirmationAlert.getText</a:t>
            </a:r>
            <a:r>
              <a:rPr lang="en-IN" dirty="0"/>
              <a:t>();</a:t>
            </a:r>
          </a:p>
          <a:p>
            <a:pPr marL="0" indent="0">
              <a:buNone/>
            </a:pPr>
            <a:r>
              <a:rPr lang="en-IN" dirty="0"/>
              <a:t>		</a:t>
            </a:r>
            <a:r>
              <a:rPr lang="en-IN" dirty="0" err="1"/>
              <a:t>System.out.println</a:t>
            </a:r>
            <a:r>
              <a:rPr lang="en-IN" dirty="0"/>
              <a:t>("Alert text is " + </a:t>
            </a:r>
            <a:r>
              <a:rPr lang="en-IN" dirty="0" err="1"/>
              <a:t>alertText</a:t>
            </a:r>
            <a:r>
              <a:rPr lang="en-IN" dirty="0"/>
              <a:t>);</a:t>
            </a:r>
          </a:p>
          <a:p>
            <a:pPr marL="0" indent="0">
              <a:buNone/>
            </a:pPr>
            <a:r>
              <a:rPr lang="en-IN" dirty="0"/>
              <a:t>		</a:t>
            </a:r>
            <a:r>
              <a:rPr lang="en-IN" dirty="0" err="1"/>
              <a:t>confirmationAlert.dismiss</a:t>
            </a:r>
            <a:r>
              <a:rPr lang="en-IN" dirty="0"/>
              <a:t>();</a:t>
            </a:r>
          </a:p>
          <a:p>
            <a:pPr marL="0" indent="0">
              <a:buNone/>
            </a:pPr>
            <a:r>
              <a:rPr lang="en-IN" dirty="0"/>
              <a:t>	}</a:t>
            </a:r>
          </a:p>
        </p:txBody>
      </p:sp>
    </p:spTree>
    <p:extLst>
      <p:ext uri="{BB962C8B-B14F-4D97-AF65-F5344CB8AC3E}">
        <p14:creationId xmlns:p14="http://schemas.microsoft.com/office/powerpoint/2010/main" val="315278328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8" y="0"/>
            <a:ext cx="9291215" cy="1049235"/>
          </a:xfrm>
        </p:spPr>
        <p:txBody>
          <a:bodyPr/>
          <a:lstStyle/>
          <a:p>
            <a:r>
              <a:rPr lang="en-IN" b="1" dirty="0"/>
              <a:t>Prompt Alerts</a:t>
            </a:r>
            <a:br>
              <a:rPr lang="en-IN" b="1" dirty="0"/>
            </a:br>
            <a:endParaRPr lang="en-IN" dirty="0"/>
          </a:p>
        </p:txBody>
      </p:sp>
      <p:sp>
        <p:nvSpPr>
          <p:cNvPr id="3" name="Content Placeholder 2"/>
          <p:cNvSpPr>
            <a:spLocks noGrp="1"/>
          </p:cNvSpPr>
          <p:nvPr>
            <p:ph idx="1"/>
          </p:nvPr>
        </p:nvSpPr>
        <p:spPr>
          <a:xfrm>
            <a:off x="1052945" y="498764"/>
            <a:ext cx="10487891" cy="6359236"/>
          </a:xfrm>
        </p:spPr>
        <p:txBody>
          <a:bodyPr>
            <a:noAutofit/>
          </a:bodyPr>
          <a:lstStyle/>
          <a:p>
            <a:r>
              <a:rPr lang="en-IN" sz="1600" dirty="0"/>
              <a:t>In prompt alerts you get an option to add text to the alert box. This is specifically used when some input is required from the user. We will use the </a:t>
            </a:r>
            <a:r>
              <a:rPr lang="en-IN" sz="1600" b="1" i="1" dirty="0" err="1"/>
              <a:t>sendKeys</a:t>
            </a:r>
            <a:r>
              <a:rPr lang="en-IN" sz="1600" b="1" i="1" dirty="0"/>
              <a:t>()</a:t>
            </a:r>
            <a:r>
              <a:rPr lang="en-IN" sz="1600" dirty="0"/>
              <a:t>method to type something in the Prompt alert box</a:t>
            </a:r>
            <a:r>
              <a:rPr lang="en-IN" sz="1600" dirty="0" smtClean="0"/>
              <a:t>.</a:t>
            </a:r>
          </a:p>
          <a:p>
            <a:pPr marL="0" indent="0">
              <a:buNone/>
            </a:pPr>
            <a:r>
              <a:rPr lang="en-IN" sz="1200" dirty="0"/>
              <a:t>	public static void main(String[] </a:t>
            </a:r>
            <a:r>
              <a:rPr lang="en-IN" sz="1200" dirty="0" err="1"/>
              <a:t>args</a:t>
            </a:r>
            <a:r>
              <a:rPr lang="en-IN" sz="1200" dirty="0"/>
              <a:t>) throws </a:t>
            </a:r>
            <a:r>
              <a:rPr lang="en-IN" sz="1200" dirty="0" err="1"/>
              <a:t>InterruptedException</a:t>
            </a:r>
            <a:r>
              <a:rPr lang="en-IN" sz="1200" dirty="0"/>
              <a:t> {</a:t>
            </a:r>
          </a:p>
          <a:p>
            <a:pPr marL="0" indent="0">
              <a:buNone/>
            </a:pPr>
            <a:r>
              <a:rPr lang="en-IN" sz="1200" dirty="0"/>
              <a:t>		WebDriver driver = new </a:t>
            </a:r>
            <a:r>
              <a:rPr lang="en-IN" sz="1200" dirty="0" err="1"/>
              <a:t>FirefoxDriver</a:t>
            </a:r>
            <a:r>
              <a:rPr lang="en-IN" sz="1200" dirty="0"/>
              <a:t>();</a:t>
            </a:r>
          </a:p>
          <a:p>
            <a:pPr marL="0" indent="0">
              <a:buNone/>
            </a:pPr>
            <a:r>
              <a:rPr lang="en-IN" sz="1200" dirty="0"/>
              <a:t>		</a:t>
            </a:r>
            <a:r>
              <a:rPr lang="en-IN" sz="1200" dirty="0" err="1"/>
              <a:t>driver.get</a:t>
            </a:r>
            <a:r>
              <a:rPr lang="en-IN" sz="1200" dirty="0"/>
              <a:t>("http://toolsqa.wpengine.com/handling-alerts-using-selenium-</a:t>
            </a:r>
            <a:r>
              <a:rPr lang="en-IN" sz="1200" dirty="0" err="1"/>
              <a:t>webdriver</a:t>
            </a:r>
            <a:r>
              <a:rPr lang="en-IN" sz="1200" dirty="0"/>
              <a:t>/");</a:t>
            </a:r>
          </a:p>
          <a:p>
            <a:pPr marL="0" indent="0">
              <a:buNone/>
            </a:pPr>
            <a:r>
              <a:rPr lang="en-IN" sz="1200" dirty="0"/>
              <a:t>		</a:t>
            </a:r>
            <a:r>
              <a:rPr lang="en-IN" sz="1200" dirty="0" err="1"/>
              <a:t>driver.manage</a:t>
            </a:r>
            <a:r>
              <a:rPr lang="en-IN" sz="1200" dirty="0"/>
              <a:t>().window().maximize();</a:t>
            </a:r>
          </a:p>
          <a:p>
            <a:pPr marL="0" indent="0">
              <a:buNone/>
            </a:pPr>
            <a:r>
              <a:rPr lang="en-IN" sz="1200" dirty="0"/>
              <a:t>		// This step will result in an alert on screen</a:t>
            </a:r>
          </a:p>
          <a:p>
            <a:pPr marL="0" indent="0">
              <a:buNone/>
            </a:pPr>
            <a:r>
              <a:rPr lang="en-IN" sz="1200" dirty="0"/>
              <a:t>		</a:t>
            </a:r>
            <a:r>
              <a:rPr lang="en-IN" sz="1200" dirty="0" err="1"/>
              <a:t>WebElement</a:t>
            </a:r>
            <a:r>
              <a:rPr lang="en-IN" sz="1200" dirty="0"/>
              <a:t> element = </a:t>
            </a:r>
            <a:r>
              <a:rPr lang="en-IN" sz="1200" dirty="0" err="1"/>
              <a:t>driver.findElement</a:t>
            </a:r>
            <a:r>
              <a:rPr lang="en-IN" sz="1200" dirty="0"/>
              <a:t>(</a:t>
            </a:r>
            <a:r>
              <a:rPr lang="en-IN" sz="1200" dirty="0" err="1"/>
              <a:t>By.xpath</a:t>
            </a:r>
            <a:r>
              <a:rPr lang="en-IN" sz="1200" dirty="0"/>
              <a:t>("//*[@id='content']/p[16]/button"));</a:t>
            </a:r>
          </a:p>
          <a:p>
            <a:pPr marL="0" indent="0">
              <a:buNone/>
            </a:pPr>
            <a:r>
              <a:rPr lang="en-IN" sz="1200" dirty="0" smtClean="0"/>
              <a:t>		((</a:t>
            </a:r>
            <a:r>
              <a:rPr lang="en-IN" sz="1200" dirty="0" err="1" smtClean="0"/>
              <a:t>JavascriptExecutor</a:t>
            </a:r>
            <a:r>
              <a:rPr lang="en-IN" sz="1200" dirty="0" smtClean="0"/>
              <a:t>) driver).</a:t>
            </a:r>
            <a:r>
              <a:rPr lang="en-IN" sz="1200" dirty="0" err="1" smtClean="0"/>
              <a:t>executeScript</a:t>
            </a:r>
            <a:r>
              <a:rPr lang="en-IN" sz="1200" dirty="0" smtClean="0"/>
              <a:t>("arguments[0].click()", element);</a:t>
            </a:r>
          </a:p>
          <a:p>
            <a:pPr marL="0" indent="0">
              <a:buNone/>
            </a:pPr>
            <a:endParaRPr lang="en-IN" sz="1200" dirty="0"/>
          </a:p>
          <a:p>
            <a:pPr marL="0" indent="0">
              <a:buNone/>
            </a:pPr>
            <a:r>
              <a:rPr lang="en-IN" sz="1200" dirty="0"/>
              <a:t>		Alert </a:t>
            </a:r>
            <a:r>
              <a:rPr lang="en-IN" sz="1200" dirty="0" err="1"/>
              <a:t>promptAlert</a:t>
            </a:r>
            <a:r>
              <a:rPr lang="en-IN" sz="1200" dirty="0"/>
              <a:t>  = </a:t>
            </a:r>
            <a:r>
              <a:rPr lang="en-IN" sz="1200" dirty="0" err="1"/>
              <a:t>driver.switchTo</a:t>
            </a:r>
            <a:r>
              <a:rPr lang="en-IN" sz="1200" dirty="0"/>
              <a:t>().alert();</a:t>
            </a:r>
          </a:p>
          <a:p>
            <a:pPr marL="0" indent="0">
              <a:buNone/>
            </a:pPr>
            <a:r>
              <a:rPr lang="en-IN" sz="1200" dirty="0"/>
              <a:t>		String </a:t>
            </a:r>
            <a:r>
              <a:rPr lang="en-IN" sz="1200" dirty="0" err="1"/>
              <a:t>alertText</a:t>
            </a:r>
            <a:r>
              <a:rPr lang="en-IN" sz="1200" dirty="0"/>
              <a:t> = </a:t>
            </a:r>
            <a:r>
              <a:rPr lang="en-IN" sz="1200" dirty="0" err="1"/>
              <a:t>promptAlert</a:t>
            </a:r>
            <a:r>
              <a:rPr lang="en-IN" sz="1200" dirty="0"/>
              <a:t> .</a:t>
            </a:r>
            <a:r>
              <a:rPr lang="en-IN" sz="1200" dirty="0" err="1"/>
              <a:t>getText</a:t>
            </a:r>
            <a:r>
              <a:rPr lang="en-IN" sz="1200" dirty="0"/>
              <a:t>();</a:t>
            </a:r>
          </a:p>
          <a:p>
            <a:pPr marL="0" indent="0">
              <a:buNone/>
            </a:pPr>
            <a:r>
              <a:rPr lang="en-IN" sz="1200" dirty="0"/>
              <a:t>		</a:t>
            </a:r>
            <a:r>
              <a:rPr lang="en-IN" sz="1200" dirty="0" err="1"/>
              <a:t>System.out.println</a:t>
            </a:r>
            <a:r>
              <a:rPr lang="en-IN" sz="1200" dirty="0"/>
              <a:t>("Alert text is " + </a:t>
            </a:r>
            <a:r>
              <a:rPr lang="en-IN" sz="1200" dirty="0" err="1"/>
              <a:t>alertText</a:t>
            </a:r>
            <a:r>
              <a:rPr lang="en-IN" sz="1200" dirty="0"/>
              <a:t>);</a:t>
            </a:r>
          </a:p>
          <a:p>
            <a:pPr marL="0" indent="0">
              <a:buNone/>
            </a:pPr>
            <a:r>
              <a:rPr lang="en-IN" sz="1200" dirty="0"/>
              <a:t>		//Send some text to the alert</a:t>
            </a:r>
          </a:p>
          <a:p>
            <a:pPr marL="0" indent="0">
              <a:buNone/>
            </a:pPr>
            <a:r>
              <a:rPr lang="en-IN" sz="1200" dirty="0"/>
              <a:t>		</a:t>
            </a:r>
            <a:r>
              <a:rPr lang="en-IN" sz="1200" dirty="0" err="1"/>
              <a:t>promptAlert</a:t>
            </a:r>
            <a:r>
              <a:rPr lang="en-IN" sz="1200" dirty="0"/>
              <a:t> .</a:t>
            </a:r>
            <a:r>
              <a:rPr lang="en-IN" sz="1200" dirty="0" err="1"/>
              <a:t>sendKeys</a:t>
            </a:r>
            <a:r>
              <a:rPr lang="en-IN" sz="1200" dirty="0"/>
              <a:t>("Accepting the alert");</a:t>
            </a:r>
          </a:p>
          <a:p>
            <a:pPr marL="0" indent="0">
              <a:buNone/>
            </a:pPr>
            <a:r>
              <a:rPr lang="en-IN" sz="1200" dirty="0"/>
              <a:t>		</a:t>
            </a:r>
            <a:r>
              <a:rPr lang="en-IN" sz="1200" dirty="0" err="1"/>
              <a:t>Thread.sleep</a:t>
            </a:r>
            <a:r>
              <a:rPr lang="en-IN" sz="1200" dirty="0"/>
              <a:t>(4000); //This sleep is not necessary, just for demonstration</a:t>
            </a:r>
          </a:p>
          <a:p>
            <a:pPr marL="0" indent="0">
              <a:buNone/>
            </a:pPr>
            <a:r>
              <a:rPr lang="en-IN" sz="1200" dirty="0"/>
              <a:t>		</a:t>
            </a:r>
            <a:r>
              <a:rPr lang="en-IN" sz="1200" dirty="0" err="1"/>
              <a:t>promptAlert</a:t>
            </a:r>
            <a:r>
              <a:rPr lang="en-IN" sz="1200" dirty="0"/>
              <a:t> .accept</a:t>
            </a:r>
            <a:r>
              <a:rPr lang="en-IN" sz="1200" dirty="0" smtClean="0"/>
              <a:t>();</a:t>
            </a:r>
          </a:p>
          <a:p>
            <a:pPr marL="0" indent="0">
              <a:buNone/>
            </a:pPr>
            <a:r>
              <a:rPr lang="en-IN" sz="1200" dirty="0" smtClean="0"/>
              <a:t>	}</a:t>
            </a:r>
            <a:endParaRPr lang="en-IN" sz="1200" dirty="0"/>
          </a:p>
        </p:txBody>
      </p:sp>
    </p:spTree>
    <p:extLst>
      <p:ext uri="{BB962C8B-B14F-4D97-AF65-F5344CB8AC3E}">
        <p14:creationId xmlns:p14="http://schemas.microsoft.com/office/powerpoint/2010/main" val="428549184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0"/>
            <a:ext cx="9291215" cy="1049235"/>
          </a:xfrm>
        </p:spPr>
        <p:txBody>
          <a:bodyPr/>
          <a:lstStyle/>
          <a:p>
            <a:r>
              <a:rPr lang="en-IN" b="1" dirty="0"/>
              <a:t>Drag and Drop action</a:t>
            </a:r>
            <a:br>
              <a:rPr lang="en-IN" b="1" dirty="0"/>
            </a:br>
            <a:endParaRPr lang="en-IN" dirty="0"/>
          </a:p>
        </p:txBody>
      </p:sp>
      <p:sp>
        <p:nvSpPr>
          <p:cNvPr id="3" name="Content Placeholder 2"/>
          <p:cNvSpPr>
            <a:spLocks noGrp="1"/>
          </p:cNvSpPr>
          <p:nvPr>
            <p:ph idx="1"/>
          </p:nvPr>
        </p:nvSpPr>
        <p:spPr>
          <a:xfrm>
            <a:off x="1188342" y="678874"/>
            <a:ext cx="9291215" cy="5320145"/>
          </a:xfrm>
        </p:spPr>
        <p:txBody>
          <a:bodyPr/>
          <a:lstStyle/>
          <a:p>
            <a:r>
              <a:rPr lang="en-IN" dirty="0" smtClean="0"/>
              <a:t>This action is used </a:t>
            </a:r>
            <a:r>
              <a:rPr lang="en-IN" dirty="0"/>
              <a:t>to drag an item from one location to another location</a:t>
            </a:r>
            <a:r>
              <a:rPr lang="en-IN" dirty="0" smtClean="0"/>
              <a:t>.</a:t>
            </a:r>
          </a:p>
          <a:p>
            <a:r>
              <a:rPr lang="en-IN" b="1" dirty="0"/>
              <a:t>Example 1:</a:t>
            </a:r>
            <a:r>
              <a:rPr lang="en-IN" dirty="0"/>
              <a:t> In this example we will drag the </a:t>
            </a:r>
            <a:r>
              <a:rPr lang="en-IN" b="1" dirty="0"/>
              <a:t>Thriller</a:t>
            </a:r>
            <a:r>
              <a:rPr lang="en-IN" dirty="0"/>
              <a:t> folder from the left table on to the </a:t>
            </a:r>
            <a:r>
              <a:rPr lang="en-IN" b="1" dirty="0"/>
              <a:t>Bestsellers</a:t>
            </a:r>
            <a:r>
              <a:rPr lang="en-IN" dirty="0"/>
              <a:t> folder of the right side table. </a:t>
            </a:r>
            <a:endParaRPr lang="en-IN" dirty="0"/>
          </a:p>
        </p:txBody>
      </p:sp>
      <p:pic>
        <p:nvPicPr>
          <p:cNvPr id="2050" name="Picture 2" descr="Drag and Drop action in Selen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1579" y="2424546"/>
            <a:ext cx="9174857" cy="40316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5025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8" y="125646"/>
            <a:ext cx="9291215" cy="1049235"/>
          </a:xfrm>
        </p:spPr>
        <p:txBody>
          <a:bodyPr/>
          <a:lstStyle/>
          <a:p>
            <a:r>
              <a:rPr lang="en-IN" b="1" dirty="0"/>
              <a:t>Drag and Drop action</a:t>
            </a:r>
            <a:br>
              <a:rPr lang="en-IN" b="1" dirty="0"/>
            </a:br>
            <a:endParaRPr lang="en-IN" dirty="0"/>
          </a:p>
        </p:txBody>
      </p:sp>
      <p:sp>
        <p:nvSpPr>
          <p:cNvPr id="3" name="Content Placeholder 2"/>
          <p:cNvSpPr>
            <a:spLocks noGrp="1"/>
          </p:cNvSpPr>
          <p:nvPr>
            <p:ph idx="1"/>
          </p:nvPr>
        </p:nvSpPr>
        <p:spPr>
          <a:xfrm>
            <a:off x="304801" y="942109"/>
            <a:ext cx="11651672" cy="5140035"/>
          </a:xfrm>
        </p:spPr>
        <p:txBody>
          <a:bodyPr>
            <a:normAutofit fontScale="92500" lnSpcReduction="20000"/>
          </a:bodyPr>
          <a:lstStyle/>
          <a:p>
            <a:pPr marL="0" indent="0">
              <a:buNone/>
            </a:pPr>
            <a:r>
              <a:rPr lang="en-IN" dirty="0"/>
              <a:t>String URL = "http://www.dhtmlx.com/docs/products/dhtmlxTree/index.shtml"; </a:t>
            </a:r>
          </a:p>
          <a:p>
            <a:pPr marL="0" indent="0">
              <a:buNone/>
            </a:pPr>
            <a:r>
              <a:rPr lang="en-IN" dirty="0" err="1"/>
              <a:t>driver.get</a:t>
            </a:r>
            <a:r>
              <a:rPr lang="en-IN" dirty="0"/>
              <a:t>(URL); </a:t>
            </a:r>
          </a:p>
          <a:p>
            <a:pPr marL="0" indent="0">
              <a:buNone/>
            </a:pPr>
            <a:r>
              <a:rPr lang="en-IN" dirty="0" err="1"/>
              <a:t>driver.manage</a:t>
            </a:r>
            <a:r>
              <a:rPr lang="en-IN" dirty="0"/>
              <a:t>().window().maximize(); </a:t>
            </a:r>
          </a:p>
          <a:p>
            <a:pPr marL="0" indent="0">
              <a:buNone/>
            </a:pPr>
            <a:r>
              <a:rPr lang="en-IN" dirty="0" err="1"/>
              <a:t>driver.manage</a:t>
            </a:r>
            <a:r>
              <a:rPr lang="en-IN" dirty="0"/>
              <a:t>().timeouts().</a:t>
            </a:r>
            <a:r>
              <a:rPr lang="en-IN" dirty="0" err="1"/>
              <a:t>implicitlyWait</a:t>
            </a:r>
            <a:r>
              <a:rPr lang="en-IN" dirty="0"/>
              <a:t>(10000, </a:t>
            </a:r>
            <a:r>
              <a:rPr lang="en-IN" dirty="0" err="1"/>
              <a:t>TimeUnit.MILLISECONDS</a:t>
            </a:r>
            <a:r>
              <a:rPr lang="en-IN" dirty="0"/>
              <a:t>); </a:t>
            </a:r>
          </a:p>
          <a:p>
            <a:pPr marL="0" indent="0">
              <a:buNone/>
            </a:pPr>
            <a:r>
              <a:rPr lang="en-IN" dirty="0" err="1"/>
              <a:t>WebElement</a:t>
            </a:r>
            <a:r>
              <a:rPr lang="en-IN" dirty="0"/>
              <a:t> From = </a:t>
            </a:r>
            <a:r>
              <a:rPr lang="en-IN" dirty="0" err="1"/>
              <a:t>driver.findElement</a:t>
            </a:r>
            <a:r>
              <a:rPr lang="en-IN" dirty="0"/>
              <a:t>(</a:t>
            </a:r>
            <a:r>
              <a:rPr lang="en-IN" dirty="0" err="1"/>
              <a:t>By.xpath</a:t>
            </a:r>
            <a:r>
              <a:rPr lang="en-IN" dirty="0"/>
              <a:t>(".//*[@id='treebox1']/div/table/</a:t>
            </a:r>
            <a:r>
              <a:rPr lang="en-IN" dirty="0" err="1"/>
              <a:t>tbody</a:t>
            </a:r>
            <a:r>
              <a:rPr lang="en-IN" dirty="0"/>
              <a:t>/</a:t>
            </a:r>
            <a:r>
              <a:rPr lang="en-IN" dirty="0" err="1"/>
              <a:t>tr</a:t>
            </a:r>
            <a:r>
              <a:rPr lang="en-IN" dirty="0"/>
              <a:t>[2]/td[2]/table/</a:t>
            </a:r>
            <a:r>
              <a:rPr lang="en-IN" dirty="0" err="1"/>
              <a:t>tbody</a:t>
            </a:r>
            <a:r>
              <a:rPr lang="en-IN" dirty="0"/>
              <a:t>/</a:t>
            </a:r>
            <a:r>
              <a:rPr lang="en-IN" dirty="0" err="1"/>
              <a:t>tr</a:t>
            </a:r>
            <a:r>
              <a:rPr lang="en-IN" dirty="0"/>
              <a:t>[2]/td[2]/table/</a:t>
            </a:r>
            <a:r>
              <a:rPr lang="en-IN" dirty="0" err="1"/>
              <a:t>tbody</a:t>
            </a:r>
            <a:r>
              <a:rPr lang="en-IN" dirty="0"/>
              <a:t>/</a:t>
            </a:r>
            <a:r>
              <a:rPr lang="en-IN" dirty="0" err="1"/>
              <a:t>tr</a:t>
            </a:r>
            <a:r>
              <a:rPr lang="en-IN" dirty="0"/>
              <a:t>[1]/td[4]/span")); </a:t>
            </a:r>
          </a:p>
          <a:p>
            <a:pPr marL="0" indent="0">
              <a:buNone/>
            </a:pPr>
            <a:r>
              <a:rPr lang="en-IN" dirty="0" err="1"/>
              <a:t>WebElement</a:t>
            </a:r>
            <a:r>
              <a:rPr lang="en-IN" dirty="0"/>
              <a:t> To = </a:t>
            </a:r>
            <a:r>
              <a:rPr lang="en-IN" dirty="0" err="1"/>
              <a:t>driver.findElement</a:t>
            </a:r>
            <a:r>
              <a:rPr lang="en-IN" dirty="0"/>
              <a:t>(</a:t>
            </a:r>
            <a:r>
              <a:rPr lang="en-IN" dirty="0" err="1"/>
              <a:t>By.xpath</a:t>
            </a:r>
            <a:r>
              <a:rPr lang="en-IN" dirty="0"/>
              <a:t>(".//*[@id='treebox2']/div/table/</a:t>
            </a:r>
            <a:r>
              <a:rPr lang="en-IN" dirty="0" err="1"/>
              <a:t>tbody</a:t>
            </a:r>
            <a:r>
              <a:rPr lang="en-IN" dirty="0"/>
              <a:t>/</a:t>
            </a:r>
            <a:r>
              <a:rPr lang="en-IN" dirty="0" err="1"/>
              <a:t>tr</a:t>
            </a:r>
            <a:r>
              <a:rPr lang="en-IN" dirty="0"/>
              <a:t>[2]/td[2]/table/</a:t>
            </a:r>
            <a:r>
              <a:rPr lang="en-IN" dirty="0" err="1"/>
              <a:t>tbody</a:t>
            </a:r>
            <a:r>
              <a:rPr lang="en-IN" dirty="0"/>
              <a:t>/</a:t>
            </a:r>
            <a:r>
              <a:rPr lang="en-IN" dirty="0" err="1"/>
              <a:t>tr</a:t>
            </a:r>
            <a:r>
              <a:rPr lang="en-IN" dirty="0"/>
              <a:t>[2]/td[2]/table/</a:t>
            </a:r>
            <a:r>
              <a:rPr lang="en-IN" dirty="0" err="1"/>
              <a:t>tbody</a:t>
            </a:r>
            <a:r>
              <a:rPr lang="en-IN" dirty="0"/>
              <a:t>/</a:t>
            </a:r>
            <a:r>
              <a:rPr lang="en-IN" dirty="0" err="1"/>
              <a:t>tr</a:t>
            </a:r>
            <a:r>
              <a:rPr lang="en-IN" dirty="0"/>
              <a:t>[2]/td[2]/table/</a:t>
            </a:r>
            <a:r>
              <a:rPr lang="en-IN" dirty="0" err="1"/>
              <a:t>tbody</a:t>
            </a:r>
            <a:r>
              <a:rPr lang="en-IN" dirty="0"/>
              <a:t>/</a:t>
            </a:r>
            <a:r>
              <a:rPr lang="en-IN" dirty="0" err="1"/>
              <a:t>tr</a:t>
            </a:r>
            <a:r>
              <a:rPr lang="en-IN" dirty="0"/>
              <a:t>[1]/td[4]/span")); </a:t>
            </a:r>
          </a:p>
          <a:p>
            <a:pPr marL="0" indent="0">
              <a:buNone/>
            </a:pPr>
            <a:r>
              <a:rPr lang="en-IN" dirty="0"/>
              <a:t>Actions builder = new Actions(driver); </a:t>
            </a:r>
          </a:p>
          <a:p>
            <a:pPr marL="0" indent="0">
              <a:buNone/>
            </a:pPr>
            <a:r>
              <a:rPr lang="en-IN" dirty="0"/>
              <a:t>Action </a:t>
            </a:r>
            <a:r>
              <a:rPr lang="en-IN" dirty="0" err="1"/>
              <a:t>dragAndDrop</a:t>
            </a:r>
            <a:r>
              <a:rPr lang="en-IN" dirty="0"/>
              <a:t> = </a:t>
            </a:r>
            <a:r>
              <a:rPr lang="en-IN" dirty="0" err="1"/>
              <a:t>builder.clickAndHold</a:t>
            </a:r>
            <a:r>
              <a:rPr lang="en-IN" dirty="0"/>
              <a:t>(From) .</a:t>
            </a:r>
            <a:r>
              <a:rPr lang="en-IN" dirty="0" err="1"/>
              <a:t>moveToElement</a:t>
            </a:r>
            <a:r>
              <a:rPr lang="en-IN" dirty="0"/>
              <a:t>(To) .release(To) .build();</a:t>
            </a:r>
          </a:p>
          <a:p>
            <a:pPr marL="0" indent="0">
              <a:buNone/>
            </a:pPr>
            <a:r>
              <a:rPr lang="en-IN" dirty="0" err="1"/>
              <a:t>dragAndDrop.perform</a:t>
            </a:r>
            <a:r>
              <a:rPr lang="en-IN" dirty="0"/>
              <a:t>();</a:t>
            </a:r>
          </a:p>
        </p:txBody>
      </p:sp>
    </p:spTree>
    <p:extLst>
      <p:ext uri="{BB962C8B-B14F-4D97-AF65-F5344CB8AC3E}">
        <p14:creationId xmlns:p14="http://schemas.microsoft.com/office/powerpoint/2010/main" val="323636441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0"/>
            <a:ext cx="9291215" cy="1049235"/>
          </a:xfrm>
        </p:spPr>
        <p:txBody>
          <a:bodyPr/>
          <a:lstStyle/>
          <a:p>
            <a:r>
              <a:rPr lang="en-IN" b="1" dirty="0"/>
              <a:t>Mouse Hover action</a:t>
            </a:r>
            <a:br>
              <a:rPr lang="en-IN" b="1" dirty="0"/>
            </a:br>
            <a:endParaRPr lang="en-IN" dirty="0"/>
          </a:p>
        </p:txBody>
      </p:sp>
      <p:sp>
        <p:nvSpPr>
          <p:cNvPr id="3" name="Content Placeholder 2"/>
          <p:cNvSpPr>
            <a:spLocks noGrp="1"/>
          </p:cNvSpPr>
          <p:nvPr>
            <p:ph idx="1"/>
          </p:nvPr>
        </p:nvSpPr>
        <p:spPr>
          <a:xfrm>
            <a:off x="1451579" y="845128"/>
            <a:ext cx="10269366" cy="4621218"/>
          </a:xfrm>
        </p:spPr>
        <p:txBody>
          <a:bodyPr>
            <a:normAutofit/>
          </a:bodyPr>
          <a:lstStyle/>
          <a:p>
            <a:pPr marL="0" indent="0">
              <a:buNone/>
            </a:pPr>
            <a:r>
              <a:rPr lang="en-IN" dirty="0"/>
              <a:t/>
            </a:r>
            <a:br>
              <a:rPr lang="en-IN" dirty="0"/>
            </a:br>
            <a:r>
              <a:rPr lang="en-IN" dirty="0"/>
              <a:t>        </a:t>
            </a:r>
            <a:r>
              <a:rPr lang="en-IN" dirty="0" err="1"/>
              <a:t>driver.get</a:t>
            </a:r>
            <a:r>
              <a:rPr lang="en-IN" dirty="0"/>
              <a:t>("http://www.onlinestore.toolsqa.wpengine.com</a:t>
            </a:r>
            <a:r>
              <a:rPr lang="en-IN" dirty="0" smtClean="0"/>
              <a:t>");</a:t>
            </a:r>
            <a:endParaRPr lang="en-IN" dirty="0"/>
          </a:p>
          <a:p>
            <a:pPr marL="0" indent="0">
              <a:buNone/>
            </a:pPr>
            <a:r>
              <a:rPr lang="en-IN" dirty="0"/>
              <a:t>        </a:t>
            </a:r>
            <a:r>
              <a:rPr lang="en-IN" dirty="0" err="1"/>
              <a:t>WebElement</a:t>
            </a:r>
            <a:r>
              <a:rPr lang="en-IN" dirty="0"/>
              <a:t> element = </a:t>
            </a:r>
            <a:r>
              <a:rPr lang="en-IN" dirty="0" err="1"/>
              <a:t>driver.findElement</a:t>
            </a:r>
            <a:r>
              <a:rPr lang="en-IN" dirty="0"/>
              <a:t>(</a:t>
            </a:r>
            <a:r>
              <a:rPr lang="en-IN" dirty="0" err="1"/>
              <a:t>By.linkText</a:t>
            </a:r>
            <a:r>
              <a:rPr lang="en-IN" dirty="0"/>
              <a:t>("Product Category</a:t>
            </a:r>
            <a:r>
              <a:rPr lang="en-IN" dirty="0" smtClean="0"/>
              <a:t>"));</a:t>
            </a:r>
            <a:endParaRPr lang="en-IN" dirty="0"/>
          </a:p>
          <a:p>
            <a:pPr marL="0" indent="0">
              <a:buNone/>
            </a:pPr>
            <a:r>
              <a:rPr lang="en-IN" dirty="0"/>
              <a:t>        Actions action = </a:t>
            </a:r>
            <a:r>
              <a:rPr lang="en-IN" b="1" dirty="0"/>
              <a:t>new</a:t>
            </a:r>
            <a:r>
              <a:rPr lang="en-IN" dirty="0"/>
              <a:t> Actions(driver</a:t>
            </a:r>
            <a:r>
              <a:rPr lang="en-IN" dirty="0" smtClean="0"/>
              <a:t>);</a:t>
            </a:r>
            <a:endParaRPr lang="en-IN" dirty="0"/>
          </a:p>
          <a:p>
            <a:pPr marL="0" indent="0">
              <a:buNone/>
            </a:pPr>
            <a:r>
              <a:rPr lang="en-IN" dirty="0"/>
              <a:t>        </a:t>
            </a:r>
            <a:r>
              <a:rPr lang="en-IN" dirty="0" err="1"/>
              <a:t>action.moveToElement</a:t>
            </a:r>
            <a:r>
              <a:rPr lang="en-IN" dirty="0"/>
              <a:t>(element).build().perform</a:t>
            </a:r>
            <a:r>
              <a:rPr lang="en-IN" dirty="0" smtClean="0"/>
              <a:t>();</a:t>
            </a:r>
            <a:endParaRPr lang="en-IN" dirty="0"/>
          </a:p>
          <a:p>
            <a:pPr marL="0" indent="0">
              <a:buNone/>
            </a:pPr>
            <a:r>
              <a:rPr lang="en-IN" dirty="0"/>
              <a:t>        </a:t>
            </a:r>
            <a:r>
              <a:rPr lang="en-IN" dirty="0" err="1"/>
              <a:t>driver.findElement</a:t>
            </a:r>
            <a:r>
              <a:rPr lang="en-IN" dirty="0"/>
              <a:t>(</a:t>
            </a:r>
            <a:r>
              <a:rPr lang="en-IN" dirty="0" err="1"/>
              <a:t>By.linkText</a:t>
            </a:r>
            <a:r>
              <a:rPr lang="en-IN" dirty="0"/>
              <a:t>("iPads")).click();</a:t>
            </a:r>
          </a:p>
          <a:p>
            <a:pPr marL="0" indent="0">
              <a:buNone/>
            </a:pPr>
            <a:endParaRPr lang="en-IN" dirty="0"/>
          </a:p>
        </p:txBody>
      </p:sp>
    </p:spTree>
    <p:extLst>
      <p:ext uri="{BB962C8B-B14F-4D97-AF65-F5344CB8AC3E}">
        <p14:creationId xmlns:p14="http://schemas.microsoft.com/office/powerpoint/2010/main" val="36119733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8" y="0"/>
            <a:ext cx="9291215" cy="1049235"/>
          </a:xfrm>
        </p:spPr>
        <p:txBody>
          <a:bodyPr/>
          <a:lstStyle/>
          <a:p>
            <a:r>
              <a:rPr lang="en-US" dirty="0"/>
              <a:t>OPEN chrome browser</a:t>
            </a:r>
          </a:p>
        </p:txBody>
      </p:sp>
      <p:sp>
        <p:nvSpPr>
          <p:cNvPr id="3" name="Content Placeholder 2"/>
          <p:cNvSpPr>
            <a:spLocks noGrp="1"/>
          </p:cNvSpPr>
          <p:nvPr>
            <p:ph idx="1"/>
          </p:nvPr>
        </p:nvSpPr>
        <p:spPr>
          <a:xfrm>
            <a:off x="1643490" y="1210750"/>
            <a:ext cx="9291215" cy="919379"/>
          </a:xfrm>
        </p:spPr>
        <p:txBody>
          <a:bodyPr>
            <a:normAutofit lnSpcReduction="10000"/>
          </a:bodyPr>
          <a:lstStyle/>
          <a:p>
            <a:r>
              <a:rPr lang="en-US" dirty="0"/>
              <a:t>Download </a:t>
            </a:r>
            <a:r>
              <a:rPr lang="en-US" dirty="0">
                <a:hlinkClick r:id="rId2"/>
              </a:rPr>
              <a:t>chrome driver</a:t>
            </a:r>
            <a:r>
              <a:rPr lang="en-US" dirty="0"/>
              <a:t> suitable for the chrome browser.</a:t>
            </a:r>
          </a:p>
          <a:p>
            <a:r>
              <a:rPr lang="en-US" dirty="0"/>
              <a:t>Execute the below code.</a:t>
            </a:r>
          </a:p>
        </p:txBody>
      </p:sp>
      <p:sp>
        <p:nvSpPr>
          <p:cNvPr id="4" name="Rectangle 3"/>
          <p:cNvSpPr/>
          <p:nvPr/>
        </p:nvSpPr>
        <p:spPr>
          <a:xfrm>
            <a:off x="1727200" y="2291644"/>
            <a:ext cx="8387644" cy="23255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String </a:t>
            </a:r>
            <a:r>
              <a:rPr lang="en-US" dirty="0" err="1"/>
              <a:t>exePath</a:t>
            </a:r>
            <a:r>
              <a:rPr lang="en-US" dirty="0"/>
              <a:t> = "D:\\Selenium jars\\chromedriver.exe";</a:t>
            </a:r>
          </a:p>
          <a:p>
            <a:r>
              <a:rPr lang="en-US" dirty="0"/>
              <a:t> </a:t>
            </a:r>
            <a:r>
              <a:rPr lang="en-US" dirty="0" err="1"/>
              <a:t>System.</a:t>
            </a:r>
            <a:r>
              <a:rPr lang="en-US" i="1" dirty="0" err="1"/>
              <a:t>setProperty</a:t>
            </a:r>
            <a:r>
              <a:rPr lang="en-US" i="1" dirty="0"/>
              <a:t>("</a:t>
            </a:r>
            <a:r>
              <a:rPr lang="en-US" i="1" dirty="0" err="1"/>
              <a:t>webdriver.chrome.driver</a:t>
            </a:r>
            <a:r>
              <a:rPr lang="en-US" i="1" dirty="0"/>
              <a:t>", </a:t>
            </a:r>
            <a:r>
              <a:rPr lang="en-US" i="1" dirty="0" err="1"/>
              <a:t>exePath</a:t>
            </a:r>
            <a:r>
              <a:rPr lang="en-US" i="1" dirty="0"/>
              <a:t>);</a:t>
            </a:r>
          </a:p>
          <a:p>
            <a:r>
              <a:rPr lang="en-US" dirty="0"/>
              <a:t> WebDriver driver = </a:t>
            </a:r>
            <a:r>
              <a:rPr lang="en-US" b="1" dirty="0"/>
              <a:t>new </a:t>
            </a:r>
            <a:r>
              <a:rPr lang="en-US" b="1" dirty="0" err="1"/>
              <a:t>ChromeDriver</a:t>
            </a:r>
            <a:r>
              <a:rPr lang="en-US" b="1" dirty="0"/>
              <a:t>();</a:t>
            </a:r>
          </a:p>
          <a:p>
            <a:r>
              <a:rPr lang="en-US" dirty="0"/>
              <a:t> </a:t>
            </a:r>
            <a:r>
              <a:rPr lang="en-US" dirty="0" err="1"/>
              <a:t>driver.get</a:t>
            </a:r>
            <a:r>
              <a:rPr lang="en-US" dirty="0"/>
              <a:t>("https://www.google.co.in/");</a:t>
            </a:r>
          </a:p>
        </p:txBody>
      </p:sp>
    </p:spTree>
    <p:extLst>
      <p:ext uri="{BB962C8B-B14F-4D97-AF65-F5344CB8AC3E}">
        <p14:creationId xmlns:p14="http://schemas.microsoft.com/office/powerpoint/2010/main" val="15236365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8" y="0"/>
            <a:ext cx="9291215" cy="1049235"/>
          </a:xfrm>
        </p:spPr>
        <p:txBody>
          <a:bodyPr/>
          <a:lstStyle/>
          <a:p>
            <a:r>
              <a:rPr lang="en-US" dirty="0"/>
              <a:t>OPEN IE browser</a:t>
            </a:r>
          </a:p>
        </p:txBody>
      </p:sp>
      <p:sp>
        <p:nvSpPr>
          <p:cNvPr id="3" name="Content Placeholder 2"/>
          <p:cNvSpPr>
            <a:spLocks noGrp="1"/>
          </p:cNvSpPr>
          <p:nvPr>
            <p:ph idx="1"/>
          </p:nvPr>
        </p:nvSpPr>
        <p:spPr>
          <a:xfrm>
            <a:off x="1643490" y="1210750"/>
            <a:ext cx="9291215" cy="2153339"/>
          </a:xfrm>
        </p:spPr>
        <p:txBody>
          <a:bodyPr>
            <a:normAutofit/>
          </a:bodyPr>
          <a:lstStyle/>
          <a:p>
            <a:r>
              <a:rPr lang="en-US" dirty="0"/>
              <a:t>Download </a:t>
            </a:r>
            <a:r>
              <a:rPr lang="en-US" dirty="0">
                <a:hlinkClick r:id="rId2"/>
              </a:rPr>
              <a:t>IE driver</a:t>
            </a:r>
            <a:r>
              <a:rPr lang="en-US" dirty="0"/>
              <a:t> for the IE browser.</a:t>
            </a:r>
          </a:p>
          <a:p>
            <a:r>
              <a:rPr lang="en-US" b="1" i="1" dirty="0"/>
              <a:t>Protected Mode settings are the same for all zones.</a:t>
            </a:r>
            <a:endParaRPr lang="en-US" dirty="0"/>
          </a:p>
          <a:p>
            <a:r>
              <a:rPr lang="en-US" dirty="0"/>
              <a:t>Zoom level should be set 100 %.</a:t>
            </a:r>
          </a:p>
          <a:p>
            <a:r>
              <a:rPr lang="en-US" dirty="0"/>
              <a:t>Execute the below code.</a:t>
            </a:r>
          </a:p>
        </p:txBody>
      </p:sp>
      <p:sp>
        <p:nvSpPr>
          <p:cNvPr id="4" name="Rectangle 3"/>
          <p:cNvSpPr/>
          <p:nvPr/>
        </p:nvSpPr>
        <p:spPr>
          <a:xfrm>
            <a:off x="1862667" y="3443111"/>
            <a:ext cx="8387644" cy="23255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String </a:t>
            </a:r>
            <a:r>
              <a:rPr lang="en-US" dirty="0" err="1"/>
              <a:t>exePath</a:t>
            </a:r>
            <a:r>
              <a:rPr lang="en-US" dirty="0"/>
              <a:t> = "D:\\Selenium jars\\chromedriver.exe";</a:t>
            </a:r>
          </a:p>
          <a:p>
            <a:r>
              <a:rPr lang="en-US" dirty="0"/>
              <a:t> </a:t>
            </a:r>
            <a:r>
              <a:rPr lang="en-US" dirty="0" err="1"/>
              <a:t>System.</a:t>
            </a:r>
            <a:r>
              <a:rPr lang="en-US" i="1" dirty="0" err="1"/>
              <a:t>setProperty</a:t>
            </a:r>
            <a:r>
              <a:rPr lang="en-US" i="1" dirty="0"/>
              <a:t>("</a:t>
            </a:r>
            <a:r>
              <a:rPr lang="en-US" i="1" dirty="0" err="1"/>
              <a:t>webdriver.chrome.driver</a:t>
            </a:r>
            <a:r>
              <a:rPr lang="en-US" i="1" dirty="0"/>
              <a:t>", </a:t>
            </a:r>
            <a:r>
              <a:rPr lang="en-US" i="1" dirty="0" err="1"/>
              <a:t>exePath</a:t>
            </a:r>
            <a:r>
              <a:rPr lang="en-US" i="1" dirty="0"/>
              <a:t>);</a:t>
            </a:r>
          </a:p>
          <a:p>
            <a:r>
              <a:rPr lang="en-US" dirty="0"/>
              <a:t> WebDriver driver = </a:t>
            </a:r>
            <a:r>
              <a:rPr lang="en-US" b="1" dirty="0"/>
              <a:t>new </a:t>
            </a:r>
            <a:r>
              <a:rPr lang="en-US" dirty="0" err="1"/>
              <a:t>InternetExplorerDriver</a:t>
            </a:r>
            <a:r>
              <a:rPr lang="en-US" dirty="0"/>
              <a:t> </a:t>
            </a:r>
            <a:r>
              <a:rPr lang="en-US" b="1" dirty="0"/>
              <a:t>();</a:t>
            </a:r>
          </a:p>
          <a:p>
            <a:r>
              <a:rPr lang="en-US" dirty="0"/>
              <a:t> </a:t>
            </a:r>
            <a:r>
              <a:rPr lang="en-US" dirty="0" err="1"/>
              <a:t>driver.get</a:t>
            </a:r>
            <a:r>
              <a:rPr lang="en-US" dirty="0"/>
              <a:t>("https://www.google.co.in/");</a:t>
            </a:r>
          </a:p>
        </p:txBody>
      </p:sp>
    </p:spTree>
    <p:extLst>
      <p:ext uri="{BB962C8B-B14F-4D97-AF65-F5344CB8AC3E}">
        <p14:creationId xmlns:p14="http://schemas.microsoft.com/office/powerpoint/2010/main" val="21968834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04822" y="677335"/>
            <a:ext cx="9291215" cy="767644"/>
          </a:xfrm>
        </p:spPr>
        <p:txBody>
          <a:bodyPr>
            <a:normAutofit fontScale="90000"/>
          </a:bodyPr>
          <a:lstStyle/>
          <a:p>
            <a:r>
              <a:rPr lang="en-US" b="1" dirty="0"/>
              <a:t>WebDriver Browser Commands</a:t>
            </a:r>
            <a:br>
              <a:rPr lang="en-US" b="1" dirty="0"/>
            </a:br>
            <a:endParaRPr lang="en-US" dirty="0"/>
          </a:p>
        </p:txBody>
      </p:sp>
      <p:sp>
        <p:nvSpPr>
          <p:cNvPr id="3" name="Content Placeholder 2"/>
          <p:cNvSpPr>
            <a:spLocks noGrp="1"/>
          </p:cNvSpPr>
          <p:nvPr>
            <p:ph idx="1"/>
          </p:nvPr>
        </p:nvSpPr>
        <p:spPr>
          <a:xfrm>
            <a:off x="1564468" y="1580445"/>
            <a:ext cx="9291215" cy="4845456"/>
          </a:xfrm>
        </p:spPr>
        <p:txBody>
          <a:bodyPr/>
          <a:lstStyle/>
          <a:p>
            <a:r>
              <a:rPr lang="en-US" b="1" dirty="0"/>
              <a:t>Get Command                           -    </a:t>
            </a:r>
            <a:r>
              <a:rPr lang="en-US" dirty="0" err="1"/>
              <a:t>driver.get</a:t>
            </a:r>
            <a:r>
              <a:rPr lang="en-US" dirty="0"/>
              <a:t>(URL);</a:t>
            </a:r>
          </a:p>
          <a:p>
            <a:r>
              <a:rPr lang="en-US" b="1" dirty="0"/>
              <a:t>Get Title Command                 -  </a:t>
            </a:r>
            <a:r>
              <a:rPr lang="en-US" dirty="0" err="1"/>
              <a:t>driver.getTitle</a:t>
            </a:r>
            <a:r>
              <a:rPr lang="en-US" dirty="0"/>
              <a:t>();</a:t>
            </a:r>
          </a:p>
          <a:p>
            <a:r>
              <a:rPr lang="en-US" b="1" dirty="0"/>
              <a:t>Get Current URL Command - </a:t>
            </a:r>
            <a:r>
              <a:rPr lang="en-US" dirty="0" err="1"/>
              <a:t>driver.getCurrentUrl</a:t>
            </a:r>
            <a:r>
              <a:rPr lang="en-US" dirty="0"/>
              <a:t>();</a:t>
            </a:r>
          </a:p>
          <a:p>
            <a:r>
              <a:rPr lang="en-US" b="1" dirty="0"/>
              <a:t>Get Page Source Command  - </a:t>
            </a:r>
            <a:r>
              <a:rPr lang="en-US" dirty="0" err="1"/>
              <a:t>driver.getPageSource</a:t>
            </a:r>
            <a:r>
              <a:rPr lang="en-US" dirty="0"/>
              <a:t>();</a:t>
            </a:r>
          </a:p>
          <a:p>
            <a:r>
              <a:rPr lang="en-US" b="1" dirty="0"/>
              <a:t>Close Command                       - </a:t>
            </a:r>
            <a:r>
              <a:rPr lang="en-US" b="1" dirty="0" err="1"/>
              <a:t>driver.close</a:t>
            </a:r>
            <a:r>
              <a:rPr lang="en-US" b="1" dirty="0"/>
              <a:t>();</a:t>
            </a:r>
          </a:p>
          <a:p>
            <a:r>
              <a:rPr lang="en-US" b="1" dirty="0"/>
              <a:t>Quit Command                          - </a:t>
            </a:r>
            <a:r>
              <a:rPr lang="en-US" b="1" dirty="0" err="1"/>
              <a:t>driver.quit</a:t>
            </a:r>
            <a:r>
              <a:rPr lang="en-US" b="1" dirty="0"/>
              <a:t>();</a:t>
            </a:r>
          </a:p>
          <a:p>
            <a:r>
              <a:rPr lang="en-US" b="1" dirty="0"/>
              <a:t>Maximize window                    - </a:t>
            </a:r>
            <a:r>
              <a:rPr lang="en-US" dirty="0" err="1"/>
              <a:t>driver.manage</a:t>
            </a:r>
            <a:r>
              <a:rPr lang="en-US" dirty="0"/>
              <a:t>().window().maximize();</a:t>
            </a:r>
            <a:endParaRPr lang="en-US" b="1" dirty="0"/>
          </a:p>
          <a:p>
            <a:endParaRPr lang="en-US" b="1" dirty="0"/>
          </a:p>
          <a:p>
            <a:endParaRPr lang="en-US" b="1" dirty="0"/>
          </a:p>
          <a:p>
            <a:endParaRPr lang="en-US" b="1" dirty="0"/>
          </a:p>
          <a:p>
            <a:endParaRPr lang="en-US" b="1" dirty="0"/>
          </a:p>
          <a:p>
            <a:endParaRPr lang="en-US" b="1" dirty="0"/>
          </a:p>
          <a:p>
            <a:pPr marL="0" indent="0">
              <a:buNone/>
            </a:pPr>
            <a:endParaRPr lang="en-US" dirty="0"/>
          </a:p>
        </p:txBody>
      </p:sp>
    </p:spTree>
    <p:extLst>
      <p:ext uri="{BB962C8B-B14F-4D97-AF65-F5344CB8AC3E}">
        <p14:creationId xmlns:p14="http://schemas.microsoft.com/office/powerpoint/2010/main" val="7338330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8" y="124179"/>
            <a:ext cx="9291215" cy="767644"/>
          </a:xfrm>
        </p:spPr>
        <p:txBody>
          <a:bodyPr>
            <a:normAutofit/>
          </a:bodyPr>
          <a:lstStyle/>
          <a:p>
            <a:r>
              <a:rPr lang="en-US" b="1" dirty="0"/>
              <a:t>Browser Navigation Commands</a:t>
            </a:r>
          </a:p>
        </p:txBody>
      </p:sp>
      <p:sp>
        <p:nvSpPr>
          <p:cNvPr id="3" name="Content Placeholder 2"/>
          <p:cNvSpPr>
            <a:spLocks noGrp="1"/>
          </p:cNvSpPr>
          <p:nvPr>
            <p:ph idx="1"/>
          </p:nvPr>
        </p:nvSpPr>
        <p:spPr/>
        <p:txBody>
          <a:bodyPr/>
          <a:lstStyle/>
          <a:p>
            <a:r>
              <a:rPr lang="en-US" b="1" dirty="0"/>
              <a:t>Navigate To Command - </a:t>
            </a:r>
            <a:r>
              <a:rPr lang="en-US" b="1" i="1" dirty="0" err="1"/>
              <a:t>driver.navigate</a:t>
            </a:r>
            <a:r>
              <a:rPr lang="en-US" b="1" i="1" dirty="0"/>
              <a:t>().to(</a:t>
            </a:r>
            <a:r>
              <a:rPr lang="en-US" b="1" i="1" dirty="0" err="1"/>
              <a:t>appUrl</a:t>
            </a:r>
            <a:r>
              <a:rPr lang="en-US" b="1" i="1" dirty="0"/>
              <a:t>);</a:t>
            </a:r>
          </a:p>
          <a:p>
            <a:r>
              <a:rPr lang="en-US" b="1" dirty="0"/>
              <a:t>Forward Command        - </a:t>
            </a:r>
            <a:r>
              <a:rPr lang="en-US" b="1" i="1" dirty="0" err="1"/>
              <a:t>driver.navigate</a:t>
            </a:r>
            <a:r>
              <a:rPr lang="en-US" b="1" i="1" dirty="0"/>
              <a:t>().forward();</a:t>
            </a:r>
          </a:p>
          <a:p>
            <a:r>
              <a:rPr lang="en-US" b="1" dirty="0"/>
              <a:t>Back Command              - </a:t>
            </a:r>
            <a:r>
              <a:rPr lang="en-US" b="1" i="1" dirty="0" err="1"/>
              <a:t>driver.navigate</a:t>
            </a:r>
            <a:r>
              <a:rPr lang="en-US" b="1" i="1" dirty="0"/>
              <a:t>().back();</a:t>
            </a:r>
          </a:p>
          <a:p>
            <a:r>
              <a:rPr lang="en-US" b="1" dirty="0"/>
              <a:t>Refresh Command         - </a:t>
            </a:r>
            <a:r>
              <a:rPr lang="en-US" b="1" i="1" dirty="0" err="1"/>
              <a:t>driver.navigate</a:t>
            </a:r>
            <a:r>
              <a:rPr lang="en-US" b="1" i="1" dirty="0"/>
              <a:t>().refresh();</a:t>
            </a:r>
            <a:endParaRPr lang="en-US" b="1" dirty="0"/>
          </a:p>
          <a:p>
            <a:endParaRPr lang="en-US" b="1" dirty="0"/>
          </a:p>
          <a:p>
            <a:endParaRPr lang="en-US" b="1" dirty="0"/>
          </a:p>
          <a:p>
            <a:endParaRPr lang="en-US" b="1" dirty="0"/>
          </a:p>
          <a:p>
            <a:pPr marL="0" indent="0">
              <a:buNone/>
            </a:pPr>
            <a:endParaRPr lang="en-US" dirty="0"/>
          </a:p>
        </p:txBody>
      </p:sp>
    </p:spTree>
    <p:extLst>
      <p:ext uri="{BB962C8B-B14F-4D97-AF65-F5344CB8AC3E}">
        <p14:creationId xmlns:p14="http://schemas.microsoft.com/office/powerpoint/2010/main" val="33674202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352963"/>
            <a:ext cx="9291215" cy="1049235"/>
          </a:xfrm>
        </p:spPr>
        <p:txBody>
          <a:bodyPr/>
          <a:lstStyle/>
          <a:p>
            <a:r>
              <a:rPr lang="en-US" dirty="0"/>
              <a:t>Element identification By ID</a:t>
            </a:r>
            <a:r>
              <a:rPr lang="en-US" b="1" dirty="0"/>
              <a:t/>
            </a:r>
            <a:br>
              <a:rPr lang="en-US" b="1" dirty="0"/>
            </a:br>
            <a:endParaRPr lang="en-US" dirty="0"/>
          </a:p>
        </p:txBody>
      </p:sp>
      <p:sp>
        <p:nvSpPr>
          <p:cNvPr id="3" name="Content Placeholder 2"/>
          <p:cNvSpPr>
            <a:spLocks noGrp="1"/>
          </p:cNvSpPr>
          <p:nvPr>
            <p:ph idx="1"/>
          </p:nvPr>
        </p:nvSpPr>
        <p:spPr/>
        <p:txBody>
          <a:bodyPr/>
          <a:lstStyle/>
          <a:p>
            <a:r>
              <a:rPr lang="en-US" b="1" i="1" dirty="0"/>
              <a:t>id(String id) : By</a:t>
            </a:r>
            <a:r>
              <a:rPr lang="en-US" dirty="0"/>
              <a:t> – This is the most efficient and preferred way to locate an element, as most of the times </a:t>
            </a:r>
            <a:r>
              <a:rPr lang="en-US" i="1" dirty="0"/>
              <a:t>IDs</a:t>
            </a:r>
            <a:r>
              <a:rPr lang="en-US" dirty="0"/>
              <a:t> are unique. It takes a parameter of String which is a </a:t>
            </a:r>
            <a:r>
              <a:rPr lang="en-US" i="1" dirty="0"/>
              <a:t>Value of ID attribute</a:t>
            </a:r>
            <a:r>
              <a:rPr lang="en-US" dirty="0"/>
              <a:t> and it returns a </a:t>
            </a:r>
            <a:r>
              <a:rPr lang="en-US" b="1" i="1" dirty="0"/>
              <a:t>BY object</a:t>
            </a:r>
            <a:r>
              <a:rPr lang="en-US" dirty="0"/>
              <a:t> to </a:t>
            </a:r>
            <a:r>
              <a:rPr lang="en-US" b="1" i="1" dirty="0" err="1"/>
              <a:t>findElement</a:t>
            </a:r>
            <a:r>
              <a:rPr lang="en-US" b="1" i="1" dirty="0"/>
              <a:t>()</a:t>
            </a:r>
            <a:r>
              <a:rPr lang="en-US" dirty="0"/>
              <a:t> method.</a:t>
            </a:r>
          </a:p>
          <a:p>
            <a:r>
              <a:rPr lang="en-US" b="1" i="1" dirty="0"/>
              <a:t>Command</a:t>
            </a:r>
            <a:r>
              <a:rPr lang="en-US" b="1" dirty="0"/>
              <a:t> </a:t>
            </a:r>
            <a:r>
              <a:rPr lang="en-US" dirty="0"/>
              <a:t>– </a:t>
            </a:r>
            <a:r>
              <a:rPr lang="en-US" b="1" i="1" dirty="0" err="1"/>
              <a:t>driver.findElement</a:t>
            </a:r>
            <a:r>
              <a:rPr lang="en-US" b="1" i="1" dirty="0"/>
              <a:t>(By.id(“Element ID”));</a:t>
            </a:r>
            <a:endParaRPr lang="en-US" dirty="0"/>
          </a:p>
          <a:p>
            <a:r>
              <a:rPr lang="en-US" dirty="0"/>
              <a:t>With this strategy, If no element has a matching id attribute, a </a:t>
            </a:r>
            <a:r>
              <a:rPr lang="en-US" b="1" i="1" dirty="0" err="1"/>
              <a:t>NoSuchElementException</a:t>
            </a:r>
            <a:r>
              <a:rPr lang="en-US" dirty="0"/>
              <a:t> will be raised.</a:t>
            </a:r>
          </a:p>
          <a:p>
            <a:endParaRPr lang="en-US" dirty="0"/>
          </a:p>
        </p:txBody>
      </p:sp>
      <p:sp>
        <p:nvSpPr>
          <p:cNvPr id="4" name="Flowchart: Process 3"/>
          <p:cNvSpPr/>
          <p:nvPr/>
        </p:nvSpPr>
        <p:spPr>
          <a:xfrm>
            <a:off x="1625600" y="5466345"/>
            <a:ext cx="9117194" cy="1160233"/>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Practise</a:t>
            </a:r>
            <a:r>
              <a:rPr lang="en-US" dirty="0"/>
              <a:t> link - https://www.makemytrip.com/flights/</a:t>
            </a:r>
          </a:p>
        </p:txBody>
      </p:sp>
    </p:spTree>
    <p:extLst>
      <p:ext uri="{BB962C8B-B14F-4D97-AF65-F5344CB8AC3E}">
        <p14:creationId xmlns:p14="http://schemas.microsoft.com/office/powerpoint/2010/main" val="2240188288"/>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9D5"/>
      </a:lt2>
      <a:accent1>
        <a:srgbClr val="FB8C29"/>
      </a:accent1>
      <a:accent2>
        <a:srgbClr val="F2C351"/>
      </a:accent2>
      <a:accent3>
        <a:srgbClr val="D0CBA5"/>
      </a:accent3>
      <a:accent4>
        <a:srgbClr val="A2C476"/>
      </a:accent4>
      <a:accent5>
        <a:srgbClr val="57C293"/>
      </a:accent5>
      <a:accent6>
        <a:srgbClr val="06BFDE"/>
      </a:accent6>
      <a:hlink>
        <a:srgbClr val="FBAE29"/>
      </a:hlink>
      <a:folHlink>
        <a:srgbClr val="EDC47E"/>
      </a:folHlink>
    </a:clrScheme>
    <a:fontScheme name="Gallery">
      <a:majorFont>
        <a:latin typeface="Rockwell" panose="020606030202050204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BB5F5D82-B5E9-469E-A815-C655ED4AF243}"/>
    </a:ext>
  </a:extLst>
</a:theme>
</file>

<file path=docProps/app.xml><?xml version="1.0" encoding="utf-8"?>
<Properties xmlns="http://schemas.openxmlformats.org/officeDocument/2006/extended-properties" xmlns:vt="http://schemas.openxmlformats.org/officeDocument/2006/docPropsVTypes">
  <Template>Gallery</Template>
  <TotalTime>1983</TotalTime>
  <Words>1845</Words>
  <Application>Microsoft Office PowerPoint</Application>
  <PresentationFormat>Widescreen</PresentationFormat>
  <Paragraphs>418</Paragraphs>
  <Slides>49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49</vt:i4>
      </vt:variant>
    </vt:vector>
  </HeadingPairs>
  <TitlesOfParts>
    <vt:vector size="53" baseType="lpstr">
      <vt:lpstr>Arial</vt:lpstr>
      <vt:lpstr>inherit</vt:lpstr>
      <vt:lpstr>Rockwell</vt:lpstr>
      <vt:lpstr>Gallery</vt:lpstr>
      <vt:lpstr>selenium</vt:lpstr>
      <vt:lpstr>Selenium webdriver</vt:lpstr>
      <vt:lpstr>Selenium WebDriver- Architecture </vt:lpstr>
      <vt:lpstr>Selenium webdriver client</vt:lpstr>
      <vt:lpstr>OPEN chrome browser</vt:lpstr>
      <vt:lpstr>OPEN IE browser</vt:lpstr>
      <vt:lpstr>WebDriver Browser Commands </vt:lpstr>
      <vt:lpstr>Browser Navigation Commands</vt:lpstr>
      <vt:lpstr>Element identification By ID </vt:lpstr>
      <vt:lpstr>Element identification By name</vt:lpstr>
      <vt:lpstr>Element identification By ClassName </vt:lpstr>
      <vt:lpstr>Element identification By CSSSELECTOR </vt:lpstr>
      <vt:lpstr>Element identification By tagname</vt:lpstr>
      <vt:lpstr>Tagname example</vt:lpstr>
      <vt:lpstr>By LinkText &amp; PartialLinkText </vt:lpstr>
      <vt:lpstr>Absolute xpath</vt:lpstr>
      <vt:lpstr>Relative XPath</vt:lpstr>
      <vt:lpstr>XPATH Techniques</vt:lpstr>
      <vt:lpstr>XPATH Techniques-Partial XPath | Contains Keyword</vt:lpstr>
      <vt:lpstr>XPATH Techniques-Partial XPath | Starts-With Keyword</vt:lpstr>
      <vt:lpstr>XPATH Techniques-Partial XPath | Text Keyword</vt:lpstr>
      <vt:lpstr>Following Sibling</vt:lpstr>
      <vt:lpstr>Preceding Sibling</vt:lpstr>
      <vt:lpstr>Parent Axes</vt:lpstr>
      <vt:lpstr>WebElement Commands</vt:lpstr>
      <vt:lpstr>WebElement Commands</vt:lpstr>
      <vt:lpstr>FindElement &amp; FindElements Commands </vt:lpstr>
      <vt:lpstr>CheckBox operations-With IsSelected   </vt:lpstr>
      <vt:lpstr>CheckBox operations-With VALUE   </vt:lpstr>
      <vt:lpstr>RADIO operations-With VALUE   </vt:lpstr>
      <vt:lpstr>DropDown SELECT</vt:lpstr>
      <vt:lpstr>DROPDOWN-getOptions </vt:lpstr>
      <vt:lpstr>DeSelect Methods </vt:lpstr>
      <vt:lpstr>Implicit Wait </vt:lpstr>
      <vt:lpstr>Fluent Wait </vt:lpstr>
      <vt:lpstr>Explicit Wait </vt:lpstr>
      <vt:lpstr>Expected Conditions that can be used in Explicit Wait</vt:lpstr>
      <vt:lpstr>Selenium WebDriver Switch Window Commands </vt:lpstr>
      <vt:lpstr>Selenium WebDriver Switch Window Commands </vt:lpstr>
      <vt:lpstr>Switch Window example</vt:lpstr>
      <vt:lpstr>Handling iFrames in Selenium Webdriver </vt:lpstr>
      <vt:lpstr>Handling iFrames in Selenium Webdriver </vt:lpstr>
      <vt:lpstr>Identify elements inside iframe</vt:lpstr>
      <vt:lpstr>Simple alert </vt:lpstr>
      <vt:lpstr>Confirmation Alert </vt:lpstr>
      <vt:lpstr>Prompt Alerts </vt:lpstr>
      <vt:lpstr>Drag and Drop action </vt:lpstr>
      <vt:lpstr>Drag and Drop action </vt:lpstr>
      <vt:lpstr>Mouse Hover action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BASICS</dc:title>
  <dc:creator>Azhar Wahab (UST, IND)</dc:creator>
  <cp:lastModifiedBy>Azhar Wahab</cp:lastModifiedBy>
  <cp:revision>68</cp:revision>
  <dcterms:created xsi:type="dcterms:W3CDTF">2018-12-10T03:17:23Z</dcterms:created>
  <dcterms:modified xsi:type="dcterms:W3CDTF">2018-12-16T17:06:17Z</dcterms:modified>
</cp:coreProperties>
</file>