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8" r:id="rId4"/>
    <p:sldId id="260" r:id="rId5"/>
    <p:sldId id="264" r:id="rId6"/>
    <p:sldId id="286" r:id="rId7"/>
    <p:sldId id="265" r:id="rId8"/>
    <p:sldId id="295" r:id="rId9"/>
    <p:sldId id="267" r:id="rId10"/>
    <p:sldId id="271" r:id="rId11"/>
    <p:sldId id="297" r:id="rId12"/>
    <p:sldId id="313" r:id="rId13"/>
    <p:sldId id="29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6F8B"/>
    <a:srgbClr val="5B696B"/>
    <a:srgbClr val="588894"/>
    <a:srgbClr val="7A8C8E"/>
    <a:srgbClr val="75BDA7"/>
    <a:srgbClr val="58B6C0"/>
    <a:srgbClr val="4A9B82"/>
    <a:srgbClr val="338B95"/>
    <a:srgbClr val="AEC9D3"/>
    <a:srgbClr val="3A8F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9" d="100"/>
          <a:sy n="79" d="100"/>
        </p:scale>
        <p:origin x="211" y="72"/>
      </p:cViewPr>
      <p:guideLst>
        <p:guide orient="horz" pos="2147"/>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584D17C-7855-4D0F-9EA2-ABF5F222AE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E7018F-1A5F-4EA9-97F9-B00B85EC931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4D17C-7855-4D0F-9EA2-ABF5F222AE2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7018F-1A5F-4EA9-97F9-B00B85EC931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8000" b="-8000"/>
          </a:stretch>
        </a:blipFill>
        <a:effectLst/>
      </p:bgPr>
    </p:bg>
    <p:spTree>
      <p:nvGrpSpPr>
        <p:cNvPr id="1" name=""/>
        <p:cNvGrpSpPr/>
        <p:nvPr/>
      </p:nvGrpSpPr>
      <p:grpSpPr>
        <a:xfrm>
          <a:off x="0" y="0"/>
          <a:ext cx="0" cy="0"/>
          <a:chOff x="0" y="0"/>
          <a:chExt cx="0" cy="0"/>
        </a:xfrm>
      </p:grpSpPr>
      <p:sp>
        <p:nvSpPr>
          <p:cNvPr id="4" name="矩形 3"/>
          <p:cNvSpPr/>
          <p:nvPr/>
        </p:nvSpPr>
        <p:spPr>
          <a:xfrm>
            <a:off x="0" y="1665432"/>
            <a:ext cx="7564582" cy="1758703"/>
          </a:xfrm>
          <a:prstGeom prst="rect">
            <a:avLst/>
          </a:prstGeom>
          <a:solidFill>
            <a:schemeClr val="bg1">
              <a:alpha val="2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 name="矩形 4"/>
          <p:cNvSpPr/>
          <p:nvPr/>
        </p:nvSpPr>
        <p:spPr>
          <a:xfrm>
            <a:off x="0" y="1665433"/>
            <a:ext cx="147782" cy="1758702"/>
          </a:xfrm>
          <a:prstGeom prst="rect">
            <a:avLst/>
          </a:prstGeom>
          <a:solidFill>
            <a:schemeClr val="bg2">
              <a:lumMod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文本框 6"/>
          <p:cNvSpPr txBox="1"/>
          <p:nvPr/>
        </p:nvSpPr>
        <p:spPr>
          <a:xfrm>
            <a:off x="947629" y="2129795"/>
            <a:ext cx="5669280" cy="829945"/>
          </a:xfrm>
          <a:prstGeom prst="rect">
            <a:avLst/>
          </a:prstGeom>
          <a:noFill/>
        </p:spPr>
        <p:txBody>
          <a:bodyPr wrap="none" rtlCol="0">
            <a:spAutoFit/>
          </a:bodyPr>
          <a:lstStyle/>
          <a:p>
            <a:pPr algn="ctr"/>
            <a:r>
              <a:rPr lang="zh-CN" altLang="en-US" sz="4800" b="1" dirty="0">
                <a:solidFill>
                  <a:schemeClr val="accent6">
                    <a:lumMod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校园</a:t>
            </a:r>
            <a:r>
              <a:rPr lang="zh-CN" altLang="en-US" sz="4800" b="1">
                <a:solidFill>
                  <a:schemeClr val="accent6">
                    <a:lumMod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跑腿商业计划</a:t>
            </a:r>
            <a:r>
              <a:rPr lang="zh-CN" altLang="en-US" sz="4800" b="1" dirty="0">
                <a:solidFill>
                  <a:schemeClr val="accent6">
                    <a:lumMod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书</a:t>
            </a:r>
            <a:endParaRPr lang="zh-CN" altLang="en-US" sz="4800" b="1" dirty="0">
              <a:solidFill>
                <a:schemeClr val="accent6">
                  <a:lumMod val="50000"/>
                </a:schemeClr>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9"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1364 w 10000"/>
              <a:gd name="connsiteY0-2" fmla="*/ 939 h 10000"/>
              <a:gd name="connsiteX1-3" fmla="*/ 10000 w 10000"/>
              <a:gd name="connsiteY1-4" fmla="*/ 0 h 10000"/>
              <a:gd name="connsiteX2-5" fmla="*/ 10000 w 10000"/>
              <a:gd name="connsiteY2-6" fmla="*/ 10000 h 10000"/>
              <a:gd name="connsiteX3-7" fmla="*/ 0 w 10000"/>
              <a:gd name="connsiteY3-8" fmla="*/ 10000 h 10000"/>
              <a:gd name="connsiteX4-9" fmla="*/ 1364 w 10000"/>
              <a:gd name="connsiteY4-10" fmla="*/ 939 h 10000"/>
              <a:gd name="connsiteX0-11" fmla="*/ 0 w 10000"/>
              <a:gd name="connsiteY0-12" fmla="*/ 939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939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939"/>
                </a:moveTo>
                <a:lnTo>
                  <a:pt x="10000" y="0"/>
                </a:lnTo>
                <a:lnTo>
                  <a:pt x="10000" y="10000"/>
                </a:lnTo>
                <a:lnTo>
                  <a:pt x="0" y="10000"/>
                </a:lnTo>
                <a:lnTo>
                  <a:pt x="0" y="939"/>
                </a:lnTo>
                <a:close/>
              </a:path>
            </a:pathLst>
          </a:custGeom>
          <a:solidFill>
            <a:srgbClr val="253848">
              <a:alpha val="75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1" fmla="*/ 0 w 4368800"/>
              <a:gd name="connsiteY0-2" fmla="*/ 267854 h 267854"/>
              <a:gd name="connsiteX1-3" fmla="*/ 177800 w 4368800"/>
              <a:gd name="connsiteY1-4" fmla="*/ 0 h 267854"/>
              <a:gd name="connsiteX2-5" fmla="*/ 4368800 w 4368800"/>
              <a:gd name="connsiteY2-6" fmla="*/ 0 h 267854"/>
              <a:gd name="connsiteX3-7" fmla="*/ 4301837 w 4368800"/>
              <a:gd name="connsiteY3-8" fmla="*/ 267854 h 267854"/>
              <a:gd name="connsiteX4-9" fmla="*/ 0 w 4368800"/>
              <a:gd name="connsiteY4-10" fmla="*/ 267854 h 267854"/>
              <a:gd name="connsiteX0-11" fmla="*/ 0 w 4368800"/>
              <a:gd name="connsiteY0-12" fmla="*/ 267854 h 267854"/>
              <a:gd name="connsiteX1-13" fmla="*/ 177800 w 4368800"/>
              <a:gd name="connsiteY1-14" fmla="*/ 0 h 267854"/>
              <a:gd name="connsiteX2-15" fmla="*/ 4368800 w 4368800"/>
              <a:gd name="connsiteY2-16" fmla="*/ 0 h 267854"/>
              <a:gd name="connsiteX3-17" fmla="*/ 4227946 w 4368800"/>
              <a:gd name="connsiteY3-18" fmla="*/ 255674 h 267854"/>
              <a:gd name="connsiteX4-19" fmla="*/ 0 w 4368800"/>
              <a:gd name="connsiteY4-20" fmla="*/ 267854 h 267854"/>
              <a:gd name="connsiteX0-21" fmla="*/ 0 w 4368800"/>
              <a:gd name="connsiteY0-22" fmla="*/ 267854 h 267854"/>
              <a:gd name="connsiteX1-23" fmla="*/ 93920 w 4368800"/>
              <a:gd name="connsiteY1-24" fmla="*/ 12180 h 267854"/>
              <a:gd name="connsiteX2-25" fmla="*/ 4368800 w 4368800"/>
              <a:gd name="connsiteY2-26" fmla="*/ 0 h 267854"/>
              <a:gd name="connsiteX3-27" fmla="*/ 4227946 w 4368800"/>
              <a:gd name="connsiteY3-28" fmla="*/ 255674 h 267854"/>
              <a:gd name="connsiteX4-29" fmla="*/ 0 w 4368800"/>
              <a:gd name="connsiteY4-30" fmla="*/ 267854 h 267854"/>
              <a:gd name="connsiteX0-31" fmla="*/ 0 w 4368800"/>
              <a:gd name="connsiteY0-32" fmla="*/ 267854 h 267854"/>
              <a:gd name="connsiteX1-33" fmla="*/ 93920 w 4368800"/>
              <a:gd name="connsiteY1-34" fmla="*/ 12180 h 267854"/>
              <a:gd name="connsiteX2-35" fmla="*/ 4368800 w 4368800"/>
              <a:gd name="connsiteY2-36" fmla="*/ 0 h 267854"/>
              <a:gd name="connsiteX3-37" fmla="*/ 4351769 w 4368800"/>
              <a:gd name="connsiteY3-38" fmla="*/ 243496 h 267854"/>
              <a:gd name="connsiteX4-39" fmla="*/ 0 w 4368800"/>
              <a:gd name="connsiteY4-40" fmla="*/ 267854 h 267854"/>
              <a:gd name="connsiteX0-41" fmla="*/ 0 w 4395706"/>
              <a:gd name="connsiteY0-42" fmla="*/ 267854 h 267854"/>
              <a:gd name="connsiteX1-43" fmla="*/ 93920 w 4395706"/>
              <a:gd name="connsiteY1-44" fmla="*/ 12180 h 267854"/>
              <a:gd name="connsiteX2-45" fmla="*/ 4368800 w 4395706"/>
              <a:gd name="connsiteY2-46" fmla="*/ 0 h 267854"/>
              <a:gd name="connsiteX3-47" fmla="*/ 4395706 w 4395706"/>
              <a:gd name="connsiteY3-48" fmla="*/ 267854 h 267854"/>
              <a:gd name="connsiteX4-49" fmla="*/ 0 w 4395706"/>
              <a:gd name="connsiteY4-50" fmla="*/ 267854 h 267854"/>
              <a:gd name="connsiteX0-51" fmla="*/ 0 w 4379729"/>
              <a:gd name="connsiteY0-52" fmla="*/ 267854 h 267854"/>
              <a:gd name="connsiteX1-53" fmla="*/ 93920 w 4379729"/>
              <a:gd name="connsiteY1-54" fmla="*/ 12180 h 267854"/>
              <a:gd name="connsiteX2-55" fmla="*/ 4368800 w 4379729"/>
              <a:gd name="connsiteY2-56" fmla="*/ 0 h 267854"/>
              <a:gd name="connsiteX3-57" fmla="*/ 4379729 w 4379729"/>
              <a:gd name="connsiteY3-58" fmla="*/ 267854 h 267854"/>
              <a:gd name="connsiteX4-59" fmla="*/ 0 w 4379729"/>
              <a:gd name="connsiteY4-60" fmla="*/ 267854 h 267854"/>
              <a:gd name="connsiteX0-61" fmla="*/ 0 w 4368800"/>
              <a:gd name="connsiteY0-62" fmla="*/ 267854 h 267854"/>
              <a:gd name="connsiteX1-63" fmla="*/ 93920 w 4368800"/>
              <a:gd name="connsiteY1-64" fmla="*/ 12180 h 267854"/>
              <a:gd name="connsiteX2-65" fmla="*/ 4368800 w 4368800"/>
              <a:gd name="connsiteY2-66" fmla="*/ 0 h 267854"/>
              <a:gd name="connsiteX3-67" fmla="*/ 4367746 w 4368800"/>
              <a:gd name="connsiteY3-68" fmla="*/ 255676 h 267854"/>
              <a:gd name="connsiteX4-69" fmla="*/ 0 w 4368800"/>
              <a:gd name="connsiteY4-70" fmla="*/ 267854 h 267854"/>
              <a:gd name="connsiteX0-71" fmla="*/ 0 w 4368800"/>
              <a:gd name="connsiteY0-72" fmla="*/ 267854 h 268235"/>
              <a:gd name="connsiteX1-73" fmla="*/ 93920 w 4368800"/>
              <a:gd name="connsiteY1-74" fmla="*/ 12180 h 268235"/>
              <a:gd name="connsiteX2-75" fmla="*/ 4368800 w 4368800"/>
              <a:gd name="connsiteY2-76" fmla="*/ 0 h 268235"/>
              <a:gd name="connsiteX3-77" fmla="*/ 4367746 w 4368800"/>
              <a:gd name="connsiteY3-78" fmla="*/ 268235 h 268235"/>
              <a:gd name="connsiteX4-79" fmla="*/ 0 w 4368800"/>
              <a:gd name="connsiteY4-80" fmla="*/ 267854 h 2682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rgbClr val="286F9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6631729" y="2491283"/>
            <a:ext cx="107004" cy="1758702"/>
          </a:xfrm>
          <a:prstGeom prst="rect">
            <a:avLst/>
          </a:prstGeom>
          <a:solidFill>
            <a:srgbClr val="286F9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矩形 11"/>
          <p:cNvSpPr/>
          <p:nvPr/>
        </p:nvSpPr>
        <p:spPr>
          <a:xfrm rot="5400000">
            <a:off x="4873027" y="2491282"/>
            <a:ext cx="107004" cy="1758702"/>
          </a:xfrm>
          <a:prstGeom prst="rect">
            <a:avLst/>
          </a:prstGeom>
          <a:solidFill>
            <a:schemeClr val="bg2">
              <a:lumMod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Freeform 10"/>
          <p:cNvSpPr/>
          <p:nvPr/>
        </p:nvSpPr>
        <p:spPr bwMode="auto">
          <a:xfrm>
            <a:off x="4802188" y="3714750"/>
            <a:ext cx="533400" cy="1042988"/>
          </a:xfrm>
          <a:custGeom>
            <a:avLst/>
            <a:gdLst>
              <a:gd name="T0" fmla="*/ 2147483647 w 292"/>
              <a:gd name="T1" fmla="*/ 2147483647 h 572"/>
              <a:gd name="T2" fmla="*/ 0 w 292"/>
              <a:gd name="T3" fmla="*/ 2147483647 h 572"/>
              <a:gd name="T4" fmla="*/ 2147483647 w 292"/>
              <a:gd name="T5" fmla="*/ 0 h 572"/>
              <a:gd name="T6" fmla="*/ 2147483647 w 292"/>
              <a:gd name="T7" fmla="*/ 2147483647 h 572"/>
              <a:gd name="T8" fmla="*/ 2147483647 w 292"/>
              <a:gd name="T9" fmla="*/ 2147483647 h 572"/>
              <a:gd name="T10" fmla="*/ 2147483647 w 292"/>
              <a:gd name="T11" fmla="*/ 2147483647 h 572"/>
              <a:gd name="T12" fmla="*/ 2147483647 w 292"/>
              <a:gd name="T13" fmla="*/ 2147483647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2" h="572">
                <a:moveTo>
                  <a:pt x="14" y="572"/>
                </a:moveTo>
                <a:cubicBezTo>
                  <a:pt x="4" y="527"/>
                  <a:pt x="0" y="481"/>
                  <a:pt x="0" y="435"/>
                </a:cubicBezTo>
                <a:cubicBezTo>
                  <a:pt x="0" y="250"/>
                  <a:pt x="108" y="79"/>
                  <a:pt x="277" y="0"/>
                </a:cubicBezTo>
                <a:cubicBezTo>
                  <a:pt x="292" y="33"/>
                  <a:pt x="292" y="33"/>
                  <a:pt x="292" y="33"/>
                </a:cubicBezTo>
                <a:cubicBezTo>
                  <a:pt x="136" y="106"/>
                  <a:pt x="36" y="264"/>
                  <a:pt x="36" y="435"/>
                </a:cubicBezTo>
                <a:cubicBezTo>
                  <a:pt x="36" y="479"/>
                  <a:pt x="40" y="522"/>
                  <a:pt x="49" y="564"/>
                </a:cubicBezTo>
                <a:lnTo>
                  <a:pt x="14" y="57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05" name="Freeform 11"/>
          <p:cNvSpPr/>
          <p:nvPr/>
        </p:nvSpPr>
        <p:spPr bwMode="auto">
          <a:xfrm>
            <a:off x="5562600" y="5011738"/>
            <a:ext cx="1620838" cy="652462"/>
          </a:xfrm>
          <a:custGeom>
            <a:avLst/>
            <a:gdLst>
              <a:gd name="T0" fmla="*/ 2147483647 w 888"/>
              <a:gd name="T1" fmla="*/ 2147483647 h 358"/>
              <a:gd name="T2" fmla="*/ 0 w 888"/>
              <a:gd name="T3" fmla="*/ 2147483647 h 358"/>
              <a:gd name="T4" fmla="*/ 2147483647 w 888"/>
              <a:gd name="T5" fmla="*/ 2147483647 h 358"/>
              <a:gd name="T6" fmla="*/ 2147483647 w 888"/>
              <a:gd name="T7" fmla="*/ 2147483647 h 358"/>
              <a:gd name="T8" fmla="*/ 2147483647 w 888"/>
              <a:gd name="T9" fmla="*/ 0 h 358"/>
              <a:gd name="T10" fmla="*/ 2147483647 w 888"/>
              <a:gd name="T11" fmla="*/ 2147483647 h 358"/>
              <a:gd name="T12" fmla="*/ 2147483647 w 888"/>
              <a:gd name="T13" fmla="*/ 2147483647 h 358"/>
              <a:gd name="T14" fmla="*/ 2147483647 w 888"/>
              <a:gd name="T15" fmla="*/ 2147483647 h 3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8" h="358">
                <a:moveTo>
                  <a:pt x="216" y="358"/>
                </a:moveTo>
                <a:cubicBezTo>
                  <a:pt x="142" y="358"/>
                  <a:pt x="70" y="345"/>
                  <a:pt x="0" y="320"/>
                </a:cubicBezTo>
                <a:cubicBezTo>
                  <a:pt x="13" y="287"/>
                  <a:pt x="13" y="287"/>
                  <a:pt x="13" y="287"/>
                </a:cubicBezTo>
                <a:cubicBezTo>
                  <a:pt x="78" y="310"/>
                  <a:pt x="146" y="322"/>
                  <a:pt x="216" y="322"/>
                </a:cubicBezTo>
                <a:cubicBezTo>
                  <a:pt x="472" y="322"/>
                  <a:pt x="706" y="205"/>
                  <a:pt x="859" y="0"/>
                </a:cubicBezTo>
                <a:cubicBezTo>
                  <a:pt x="888" y="22"/>
                  <a:pt x="888" y="22"/>
                  <a:pt x="888" y="22"/>
                </a:cubicBezTo>
                <a:cubicBezTo>
                  <a:pt x="812" y="124"/>
                  <a:pt x="711" y="209"/>
                  <a:pt x="598" y="267"/>
                </a:cubicBezTo>
                <a:cubicBezTo>
                  <a:pt x="479" y="327"/>
                  <a:pt x="351" y="358"/>
                  <a:pt x="216" y="35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06" name="Freeform 12"/>
          <p:cNvSpPr/>
          <p:nvPr/>
        </p:nvSpPr>
        <p:spPr bwMode="auto">
          <a:xfrm>
            <a:off x="7218045" y="3198813"/>
            <a:ext cx="274638" cy="717550"/>
          </a:xfrm>
          <a:custGeom>
            <a:avLst/>
            <a:gdLst>
              <a:gd name="T0" fmla="*/ 2147483647 w 150"/>
              <a:gd name="T1" fmla="*/ 2147483647 h 393"/>
              <a:gd name="T2" fmla="*/ 0 w 150"/>
              <a:gd name="T3" fmla="*/ 2147483647 h 393"/>
              <a:gd name="T4" fmla="*/ 2147483647 w 150"/>
              <a:gd name="T5" fmla="*/ 0 h 393"/>
              <a:gd name="T6" fmla="*/ 2147483647 w 150"/>
              <a:gd name="T7" fmla="*/ 2147483647 h 393"/>
              <a:gd name="T8" fmla="*/ 2147483647 w 150"/>
              <a:gd name="T9" fmla="*/ 2147483647 h 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 h="393">
                <a:moveTo>
                  <a:pt x="114" y="393"/>
                </a:moveTo>
                <a:cubicBezTo>
                  <a:pt x="100" y="261"/>
                  <a:pt x="61" y="135"/>
                  <a:pt x="0" y="17"/>
                </a:cubicBezTo>
                <a:cubicBezTo>
                  <a:pt x="32" y="0"/>
                  <a:pt x="32" y="0"/>
                  <a:pt x="32" y="0"/>
                </a:cubicBezTo>
                <a:cubicBezTo>
                  <a:pt x="95" y="122"/>
                  <a:pt x="135" y="253"/>
                  <a:pt x="150" y="389"/>
                </a:cubicBezTo>
                <a:lnTo>
                  <a:pt x="114" y="393"/>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 name="Group 54"/>
          <p:cNvGrpSpPr/>
          <p:nvPr/>
        </p:nvGrpSpPr>
        <p:grpSpPr>
          <a:xfrm>
            <a:off x="5299075" y="1968501"/>
            <a:ext cx="984251" cy="369886"/>
            <a:chOff x="5311775" y="2108201"/>
            <a:chExt cx="984251" cy="369886"/>
          </a:xfrm>
          <a:solidFill>
            <a:schemeClr val="tx1">
              <a:lumMod val="50000"/>
              <a:lumOff val="50000"/>
            </a:schemeClr>
          </a:solidFill>
        </p:grpSpPr>
        <p:sp>
          <p:nvSpPr>
            <p:cNvPr id="34" name="Freeform 9"/>
            <p:cNvSpPr/>
            <p:nvPr/>
          </p:nvSpPr>
          <p:spPr bwMode="auto">
            <a:xfrm>
              <a:off x="5311775" y="2108201"/>
              <a:ext cx="230188" cy="360362"/>
            </a:xfrm>
            <a:custGeom>
              <a:avLst/>
              <a:gdLst>
                <a:gd name="T0" fmla="*/ 145 w 145"/>
                <a:gd name="T1" fmla="*/ 227 h 227"/>
                <a:gd name="T2" fmla="*/ 0 w 145"/>
                <a:gd name="T3" fmla="*/ 114 h 227"/>
                <a:gd name="T4" fmla="*/ 145 w 145"/>
                <a:gd name="T5" fmla="*/ 0 h 227"/>
                <a:gd name="T6" fmla="*/ 145 w 145"/>
                <a:gd name="T7" fmla="*/ 227 h 227"/>
              </a:gdLst>
              <a:ahLst/>
              <a:cxnLst>
                <a:cxn ang="0">
                  <a:pos x="T0" y="T1"/>
                </a:cxn>
                <a:cxn ang="0">
                  <a:pos x="T2" y="T3"/>
                </a:cxn>
                <a:cxn ang="0">
                  <a:pos x="T4" y="T5"/>
                </a:cxn>
                <a:cxn ang="0">
                  <a:pos x="T6" y="T7"/>
                </a:cxn>
              </a:cxnLst>
              <a:rect l="0" t="0" r="r" b="b"/>
              <a:pathLst>
                <a:path w="145" h="227">
                  <a:moveTo>
                    <a:pt x="145" y="227"/>
                  </a:moveTo>
                  <a:lnTo>
                    <a:pt x="0" y="114"/>
                  </a:lnTo>
                  <a:lnTo>
                    <a:pt x="145" y="0"/>
                  </a:lnTo>
                  <a:lnTo>
                    <a:pt x="145" y="227"/>
                  </a:lnTo>
                  <a:close/>
                </a:path>
              </a:pathLst>
            </a:custGeom>
            <a:grpFill/>
            <a:ln>
              <a:solidFill>
                <a:schemeClr val="tx1"/>
              </a:solidFill>
            </a:ln>
          </p:spPr>
          <p:txBody>
            <a:bodyPr/>
            <a:lstStyle/>
            <a:p>
              <a:pPr eaLnBrk="1" fontAlgn="auto" hangingPunct="1">
                <a:spcBef>
                  <a:spcPts val="0"/>
                </a:spcBef>
                <a:spcAft>
                  <a:spcPts val="0"/>
                </a:spcAft>
                <a:defRPr/>
              </a:pPr>
              <a:endParaRPr lang="id-ID">
                <a:latin typeface="+mn-lt"/>
                <a:ea typeface="+mn-ea"/>
              </a:endParaRPr>
            </a:p>
          </p:txBody>
        </p:sp>
        <p:sp>
          <p:nvSpPr>
            <p:cNvPr id="35" name="Freeform 13"/>
            <p:cNvSpPr/>
            <p:nvPr/>
          </p:nvSpPr>
          <p:spPr bwMode="auto">
            <a:xfrm>
              <a:off x="5472113" y="2244725"/>
              <a:ext cx="823913" cy="233362"/>
            </a:xfrm>
            <a:custGeom>
              <a:avLst/>
              <a:gdLst>
                <a:gd name="T0" fmla="*/ 437 w 452"/>
                <a:gd name="T1" fmla="*/ 128 h 128"/>
                <a:gd name="T2" fmla="*/ 0 w 452"/>
                <a:gd name="T3" fmla="*/ 36 h 128"/>
                <a:gd name="T4" fmla="*/ 0 w 452"/>
                <a:gd name="T5" fmla="*/ 0 h 128"/>
                <a:gd name="T6" fmla="*/ 452 w 452"/>
                <a:gd name="T7" fmla="*/ 95 h 128"/>
                <a:gd name="T8" fmla="*/ 437 w 452"/>
                <a:gd name="T9" fmla="*/ 128 h 128"/>
              </a:gdLst>
              <a:ahLst/>
              <a:cxnLst>
                <a:cxn ang="0">
                  <a:pos x="T0" y="T1"/>
                </a:cxn>
                <a:cxn ang="0">
                  <a:pos x="T2" y="T3"/>
                </a:cxn>
                <a:cxn ang="0">
                  <a:pos x="T4" y="T5"/>
                </a:cxn>
                <a:cxn ang="0">
                  <a:pos x="T6" y="T7"/>
                </a:cxn>
                <a:cxn ang="0">
                  <a:pos x="T8" y="T9"/>
                </a:cxn>
              </a:cxnLst>
              <a:rect l="0" t="0" r="r" b="b"/>
              <a:pathLst>
                <a:path w="452" h="128">
                  <a:moveTo>
                    <a:pt x="437" y="128"/>
                  </a:moveTo>
                  <a:cubicBezTo>
                    <a:pt x="299" y="67"/>
                    <a:pt x="152" y="36"/>
                    <a:pt x="0" y="36"/>
                  </a:cubicBezTo>
                  <a:cubicBezTo>
                    <a:pt x="0" y="0"/>
                    <a:pt x="0" y="0"/>
                    <a:pt x="0" y="0"/>
                  </a:cubicBezTo>
                  <a:cubicBezTo>
                    <a:pt x="157" y="0"/>
                    <a:pt x="309" y="32"/>
                    <a:pt x="452" y="95"/>
                  </a:cubicBezTo>
                  <a:lnTo>
                    <a:pt x="437" y="128"/>
                  </a:lnTo>
                  <a:close/>
                </a:path>
              </a:pathLst>
            </a:custGeom>
            <a:grpFill/>
            <a:ln>
              <a:solidFill>
                <a:schemeClr val="tx1"/>
              </a:solidFill>
            </a:ln>
          </p:spPr>
          <p:txBody>
            <a:bodyPr/>
            <a:lstStyle/>
            <a:p>
              <a:pPr eaLnBrk="1" fontAlgn="auto" hangingPunct="1">
                <a:spcBef>
                  <a:spcPts val="0"/>
                </a:spcBef>
                <a:spcAft>
                  <a:spcPts val="0"/>
                </a:spcAft>
                <a:defRPr/>
              </a:pPr>
              <a:endParaRPr lang="id-ID">
                <a:latin typeface="+mn-lt"/>
                <a:ea typeface="+mn-ea"/>
              </a:endParaRPr>
            </a:p>
          </p:txBody>
        </p:sp>
      </p:grpSp>
      <p:sp>
        <p:nvSpPr>
          <p:cNvPr id="25608" name="Freeform 5"/>
          <p:cNvSpPr>
            <a:spLocks noEditPoints="1"/>
          </p:cNvSpPr>
          <p:nvPr/>
        </p:nvSpPr>
        <p:spPr bwMode="auto">
          <a:xfrm>
            <a:off x="5299075" y="3198813"/>
            <a:ext cx="925513" cy="925512"/>
          </a:xfrm>
          <a:custGeom>
            <a:avLst/>
            <a:gdLst>
              <a:gd name="T0" fmla="*/ 2147483647 w 507"/>
              <a:gd name="T1" fmla="*/ 2147483647 h 507"/>
              <a:gd name="T2" fmla="*/ 0 w 507"/>
              <a:gd name="T3" fmla="*/ 2147483647 h 507"/>
              <a:gd name="T4" fmla="*/ 2147483647 w 507"/>
              <a:gd name="T5" fmla="*/ 0 h 507"/>
              <a:gd name="T6" fmla="*/ 2147483647 w 507"/>
              <a:gd name="T7" fmla="*/ 2147483647 h 507"/>
              <a:gd name="T8" fmla="*/ 2147483647 w 507"/>
              <a:gd name="T9" fmla="*/ 2147483647 h 507"/>
              <a:gd name="T10" fmla="*/ 2147483647 w 507"/>
              <a:gd name="T11" fmla="*/ 2147483647 h 507"/>
              <a:gd name="T12" fmla="*/ 2147483647 w 507"/>
              <a:gd name="T13" fmla="*/ 2147483647 h 507"/>
              <a:gd name="T14" fmla="*/ 2147483647 w 507"/>
              <a:gd name="T15" fmla="*/ 2147483647 h 507"/>
              <a:gd name="T16" fmla="*/ 2147483647 w 507"/>
              <a:gd name="T17" fmla="*/ 2147483647 h 507"/>
              <a:gd name="T18" fmla="*/ 2147483647 w 507"/>
              <a:gd name="T19" fmla="*/ 2147483647 h 5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507">
                <a:moveTo>
                  <a:pt x="253" y="507"/>
                </a:moveTo>
                <a:cubicBezTo>
                  <a:pt x="113" y="507"/>
                  <a:pt x="0" y="393"/>
                  <a:pt x="0" y="253"/>
                </a:cubicBezTo>
                <a:cubicBezTo>
                  <a:pt x="0" y="114"/>
                  <a:pt x="113" y="0"/>
                  <a:pt x="253" y="0"/>
                </a:cubicBezTo>
                <a:cubicBezTo>
                  <a:pt x="393" y="0"/>
                  <a:pt x="507" y="114"/>
                  <a:pt x="507" y="253"/>
                </a:cubicBezTo>
                <a:cubicBezTo>
                  <a:pt x="507" y="393"/>
                  <a:pt x="393" y="507"/>
                  <a:pt x="253" y="507"/>
                </a:cubicBezTo>
                <a:close/>
                <a:moveTo>
                  <a:pt x="253" y="40"/>
                </a:moveTo>
                <a:cubicBezTo>
                  <a:pt x="136" y="40"/>
                  <a:pt x="40" y="136"/>
                  <a:pt x="40" y="253"/>
                </a:cubicBezTo>
                <a:cubicBezTo>
                  <a:pt x="40" y="371"/>
                  <a:pt x="136" y="467"/>
                  <a:pt x="253" y="467"/>
                </a:cubicBezTo>
                <a:cubicBezTo>
                  <a:pt x="371" y="467"/>
                  <a:pt x="467" y="371"/>
                  <a:pt x="467" y="253"/>
                </a:cubicBezTo>
                <a:cubicBezTo>
                  <a:pt x="467" y="136"/>
                  <a:pt x="371" y="40"/>
                  <a:pt x="253" y="4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09" name="Freeform 6"/>
          <p:cNvSpPr>
            <a:spLocks noEditPoints="1"/>
          </p:cNvSpPr>
          <p:nvPr/>
        </p:nvSpPr>
        <p:spPr bwMode="auto">
          <a:xfrm>
            <a:off x="4532313" y="4649788"/>
            <a:ext cx="1173162" cy="1173162"/>
          </a:xfrm>
          <a:custGeom>
            <a:avLst/>
            <a:gdLst>
              <a:gd name="T0" fmla="*/ 2147483647 w 643"/>
              <a:gd name="T1" fmla="*/ 2147483647 h 643"/>
              <a:gd name="T2" fmla="*/ 0 w 643"/>
              <a:gd name="T3" fmla="*/ 2147483647 h 643"/>
              <a:gd name="T4" fmla="*/ 2147483647 w 643"/>
              <a:gd name="T5" fmla="*/ 0 h 643"/>
              <a:gd name="T6" fmla="*/ 2147483647 w 643"/>
              <a:gd name="T7" fmla="*/ 2147483647 h 643"/>
              <a:gd name="T8" fmla="*/ 2147483647 w 643"/>
              <a:gd name="T9" fmla="*/ 2147483647 h 643"/>
              <a:gd name="T10" fmla="*/ 2147483647 w 643"/>
              <a:gd name="T11" fmla="*/ 2147483647 h 643"/>
              <a:gd name="T12" fmla="*/ 2147483647 w 643"/>
              <a:gd name="T13" fmla="*/ 2147483647 h 643"/>
              <a:gd name="T14" fmla="*/ 2147483647 w 643"/>
              <a:gd name="T15" fmla="*/ 2147483647 h 643"/>
              <a:gd name="T16" fmla="*/ 2147483647 w 643"/>
              <a:gd name="T17" fmla="*/ 2147483647 h 643"/>
              <a:gd name="T18" fmla="*/ 2147483647 w 643"/>
              <a:gd name="T19" fmla="*/ 2147483647 h 6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3" h="643">
                <a:moveTo>
                  <a:pt x="322" y="643"/>
                </a:moveTo>
                <a:cubicBezTo>
                  <a:pt x="145" y="643"/>
                  <a:pt x="0" y="498"/>
                  <a:pt x="0" y="321"/>
                </a:cubicBezTo>
                <a:cubicBezTo>
                  <a:pt x="0" y="144"/>
                  <a:pt x="145" y="0"/>
                  <a:pt x="322" y="0"/>
                </a:cubicBezTo>
                <a:cubicBezTo>
                  <a:pt x="499" y="0"/>
                  <a:pt x="643" y="144"/>
                  <a:pt x="643" y="321"/>
                </a:cubicBezTo>
                <a:cubicBezTo>
                  <a:pt x="643" y="498"/>
                  <a:pt x="499" y="643"/>
                  <a:pt x="322" y="643"/>
                </a:cubicBezTo>
                <a:close/>
                <a:moveTo>
                  <a:pt x="322" y="40"/>
                </a:moveTo>
                <a:cubicBezTo>
                  <a:pt x="167" y="40"/>
                  <a:pt x="40" y="166"/>
                  <a:pt x="40" y="321"/>
                </a:cubicBezTo>
                <a:cubicBezTo>
                  <a:pt x="40" y="476"/>
                  <a:pt x="167" y="603"/>
                  <a:pt x="322" y="603"/>
                </a:cubicBezTo>
                <a:cubicBezTo>
                  <a:pt x="477" y="603"/>
                  <a:pt x="603" y="476"/>
                  <a:pt x="603" y="321"/>
                </a:cubicBezTo>
                <a:cubicBezTo>
                  <a:pt x="603" y="166"/>
                  <a:pt x="477" y="40"/>
                  <a:pt x="322" y="40"/>
                </a:cubicBezTo>
                <a:close/>
              </a:path>
            </a:pathLst>
          </a:custGeom>
          <a:solidFill>
            <a:schemeClr val="tx1">
              <a:lumMod val="50000"/>
              <a:lumOff val="50000"/>
            </a:schemeClr>
          </a:solidFill>
          <a:ln w="9525">
            <a:solidFill>
              <a:schemeClr val="tx1">
                <a:lumMod val="50000"/>
                <a:lumOff val="50000"/>
              </a:schemeClr>
            </a:solidFill>
            <a:round/>
          </a:ln>
        </p:spPr>
        <p:txBody>
          <a:bodyPr/>
          <a:lstStyle/>
          <a:p>
            <a:endParaRPr lang="zh-CN" altLang="en-US"/>
          </a:p>
        </p:txBody>
      </p:sp>
      <p:sp>
        <p:nvSpPr>
          <p:cNvPr id="25610" name="Freeform 7"/>
          <p:cNvSpPr>
            <a:spLocks noEditPoints="1"/>
          </p:cNvSpPr>
          <p:nvPr/>
        </p:nvSpPr>
        <p:spPr bwMode="auto">
          <a:xfrm>
            <a:off x="6769100" y="3870325"/>
            <a:ext cx="1246188" cy="1246188"/>
          </a:xfrm>
          <a:custGeom>
            <a:avLst/>
            <a:gdLst>
              <a:gd name="T0" fmla="*/ 2147483647 w 683"/>
              <a:gd name="T1" fmla="*/ 2147483647 h 683"/>
              <a:gd name="T2" fmla="*/ 0 w 683"/>
              <a:gd name="T3" fmla="*/ 2147483647 h 683"/>
              <a:gd name="T4" fmla="*/ 2147483647 w 683"/>
              <a:gd name="T5" fmla="*/ 0 h 683"/>
              <a:gd name="T6" fmla="*/ 2147483647 w 683"/>
              <a:gd name="T7" fmla="*/ 2147483647 h 683"/>
              <a:gd name="T8" fmla="*/ 2147483647 w 683"/>
              <a:gd name="T9" fmla="*/ 2147483647 h 683"/>
              <a:gd name="T10" fmla="*/ 2147483647 w 683"/>
              <a:gd name="T11" fmla="*/ 2147483647 h 683"/>
              <a:gd name="T12" fmla="*/ 2147483647 w 683"/>
              <a:gd name="T13" fmla="*/ 2147483647 h 683"/>
              <a:gd name="T14" fmla="*/ 2147483647 w 683"/>
              <a:gd name="T15" fmla="*/ 2147483647 h 683"/>
              <a:gd name="T16" fmla="*/ 2147483647 w 683"/>
              <a:gd name="T17" fmla="*/ 2147483647 h 683"/>
              <a:gd name="T18" fmla="*/ 2147483647 w 683"/>
              <a:gd name="T19" fmla="*/ 2147483647 h 6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3" h="683">
                <a:moveTo>
                  <a:pt x="342" y="683"/>
                </a:moveTo>
                <a:cubicBezTo>
                  <a:pt x="154" y="683"/>
                  <a:pt x="0" y="530"/>
                  <a:pt x="0" y="341"/>
                </a:cubicBezTo>
                <a:cubicBezTo>
                  <a:pt x="0" y="153"/>
                  <a:pt x="154" y="0"/>
                  <a:pt x="342" y="0"/>
                </a:cubicBezTo>
                <a:cubicBezTo>
                  <a:pt x="530" y="0"/>
                  <a:pt x="683" y="153"/>
                  <a:pt x="683" y="341"/>
                </a:cubicBezTo>
                <a:cubicBezTo>
                  <a:pt x="683" y="530"/>
                  <a:pt x="530" y="683"/>
                  <a:pt x="342" y="683"/>
                </a:cubicBezTo>
                <a:close/>
                <a:moveTo>
                  <a:pt x="342" y="40"/>
                </a:moveTo>
                <a:cubicBezTo>
                  <a:pt x="176" y="40"/>
                  <a:pt x="40" y="175"/>
                  <a:pt x="40" y="341"/>
                </a:cubicBezTo>
                <a:cubicBezTo>
                  <a:pt x="40" y="508"/>
                  <a:pt x="176" y="643"/>
                  <a:pt x="342" y="643"/>
                </a:cubicBezTo>
                <a:cubicBezTo>
                  <a:pt x="508" y="643"/>
                  <a:pt x="643" y="508"/>
                  <a:pt x="643" y="341"/>
                </a:cubicBezTo>
                <a:cubicBezTo>
                  <a:pt x="643" y="175"/>
                  <a:pt x="508" y="40"/>
                  <a:pt x="342" y="4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11" name="Freeform 8"/>
          <p:cNvSpPr>
            <a:spLocks noEditPoints="1"/>
          </p:cNvSpPr>
          <p:nvPr/>
        </p:nvSpPr>
        <p:spPr bwMode="auto">
          <a:xfrm>
            <a:off x="6122988" y="1978025"/>
            <a:ext cx="1414462" cy="1412875"/>
          </a:xfrm>
          <a:custGeom>
            <a:avLst/>
            <a:gdLst>
              <a:gd name="T0" fmla="*/ 2147483647 w 775"/>
              <a:gd name="T1" fmla="*/ 2147483647 h 775"/>
              <a:gd name="T2" fmla="*/ 0 w 775"/>
              <a:gd name="T3" fmla="*/ 2147483647 h 775"/>
              <a:gd name="T4" fmla="*/ 2147483647 w 775"/>
              <a:gd name="T5" fmla="*/ 0 h 775"/>
              <a:gd name="T6" fmla="*/ 2147483647 w 775"/>
              <a:gd name="T7" fmla="*/ 2147483647 h 775"/>
              <a:gd name="T8" fmla="*/ 2147483647 w 775"/>
              <a:gd name="T9" fmla="*/ 2147483647 h 775"/>
              <a:gd name="T10" fmla="*/ 2147483647 w 775"/>
              <a:gd name="T11" fmla="*/ 2147483647 h 775"/>
              <a:gd name="T12" fmla="*/ 2147483647 w 775"/>
              <a:gd name="T13" fmla="*/ 2147483647 h 775"/>
              <a:gd name="T14" fmla="*/ 2147483647 w 775"/>
              <a:gd name="T15" fmla="*/ 2147483647 h 775"/>
              <a:gd name="T16" fmla="*/ 2147483647 w 775"/>
              <a:gd name="T17" fmla="*/ 2147483647 h 775"/>
              <a:gd name="T18" fmla="*/ 2147483647 w 775"/>
              <a:gd name="T19" fmla="*/ 2147483647 h 7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75" h="775">
                <a:moveTo>
                  <a:pt x="388" y="775"/>
                </a:moveTo>
                <a:cubicBezTo>
                  <a:pt x="174" y="775"/>
                  <a:pt x="0" y="601"/>
                  <a:pt x="0" y="387"/>
                </a:cubicBezTo>
                <a:cubicBezTo>
                  <a:pt x="0" y="174"/>
                  <a:pt x="174" y="0"/>
                  <a:pt x="388" y="0"/>
                </a:cubicBezTo>
                <a:cubicBezTo>
                  <a:pt x="602" y="0"/>
                  <a:pt x="775" y="174"/>
                  <a:pt x="775" y="387"/>
                </a:cubicBezTo>
                <a:cubicBezTo>
                  <a:pt x="775" y="601"/>
                  <a:pt x="602" y="775"/>
                  <a:pt x="388" y="775"/>
                </a:cubicBezTo>
                <a:close/>
                <a:moveTo>
                  <a:pt x="388" y="44"/>
                </a:moveTo>
                <a:cubicBezTo>
                  <a:pt x="199" y="44"/>
                  <a:pt x="44" y="198"/>
                  <a:pt x="44" y="387"/>
                </a:cubicBezTo>
                <a:cubicBezTo>
                  <a:pt x="44" y="577"/>
                  <a:pt x="199" y="731"/>
                  <a:pt x="388" y="731"/>
                </a:cubicBezTo>
                <a:cubicBezTo>
                  <a:pt x="577" y="731"/>
                  <a:pt x="731" y="577"/>
                  <a:pt x="731" y="387"/>
                </a:cubicBezTo>
                <a:cubicBezTo>
                  <a:pt x="731" y="198"/>
                  <a:pt x="577" y="44"/>
                  <a:pt x="388" y="44"/>
                </a:cubicBezTo>
                <a:close/>
              </a:path>
            </a:pathLst>
          </a:custGeom>
          <a:solidFill>
            <a:schemeClr val="tx1">
              <a:lumMod val="50000"/>
              <a:lumOff val="50000"/>
            </a:schemeClr>
          </a:solidFill>
          <a:ln w="9525">
            <a:solidFill>
              <a:schemeClr val="tx1">
                <a:lumMod val="50000"/>
                <a:lumOff val="50000"/>
              </a:schemeClr>
            </a:solidFill>
            <a:round/>
          </a:ln>
        </p:spPr>
        <p:txBody>
          <a:bodyPr/>
          <a:lstStyle/>
          <a:p>
            <a:endParaRPr lang="zh-CN" altLang="en-US"/>
          </a:p>
        </p:txBody>
      </p:sp>
      <p:grpSp>
        <p:nvGrpSpPr>
          <p:cNvPr id="15" name="Group 61"/>
          <p:cNvGrpSpPr/>
          <p:nvPr/>
        </p:nvGrpSpPr>
        <p:grpSpPr>
          <a:xfrm>
            <a:off x="5550471" y="3450019"/>
            <a:ext cx="376366" cy="373889"/>
            <a:chOff x="2611438" y="6434138"/>
            <a:chExt cx="241301" cy="239713"/>
          </a:xfrm>
          <a:solidFill>
            <a:srgbClr val="F77258"/>
          </a:solidFill>
        </p:grpSpPr>
        <p:sp>
          <p:nvSpPr>
            <p:cNvPr id="26" name="Freeform 240"/>
            <p:cNvSpPr>
              <a:spLocks noEditPoints="1"/>
            </p:cNvSpPr>
            <p:nvPr/>
          </p:nvSpPr>
          <p:spPr bwMode="auto">
            <a:xfrm>
              <a:off x="2682876" y="6434138"/>
              <a:ext cx="169863" cy="168275"/>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7" name="Freeform 241"/>
            <p:cNvSpPr/>
            <p:nvPr/>
          </p:nvSpPr>
          <p:spPr bwMode="auto">
            <a:xfrm>
              <a:off x="2619376" y="6500813"/>
              <a:ext cx="79375" cy="71438"/>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31" name="Freeform 242"/>
            <p:cNvSpPr/>
            <p:nvPr/>
          </p:nvSpPr>
          <p:spPr bwMode="auto">
            <a:xfrm>
              <a:off x="2713038" y="6588126"/>
              <a:ext cx="71438" cy="77788"/>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32" name="Freeform 243"/>
            <p:cNvSpPr/>
            <p:nvPr/>
          </p:nvSpPr>
          <p:spPr bwMode="auto">
            <a:xfrm>
              <a:off x="2668588" y="6577013"/>
              <a:ext cx="41275" cy="41275"/>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33" name="Freeform 244"/>
            <p:cNvSpPr/>
            <p:nvPr/>
          </p:nvSpPr>
          <p:spPr bwMode="auto">
            <a:xfrm>
              <a:off x="2611438" y="6599238"/>
              <a:ext cx="76200" cy="74613"/>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grpSp>
        <p:nvGrpSpPr>
          <p:cNvPr id="16" name="Group 67"/>
          <p:cNvGrpSpPr/>
          <p:nvPr/>
        </p:nvGrpSpPr>
        <p:grpSpPr>
          <a:xfrm>
            <a:off x="4816451" y="4953446"/>
            <a:ext cx="504466" cy="501189"/>
            <a:chOff x="5016501" y="4030663"/>
            <a:chExt cx="244475" cy="242887"/>
          </a:xfrm>
          <a:solidFill>
            <a:srgbClr val="BF55DB"/>
          </a:solidFill>
        </p:grpSpPr>
        <p:sp>
          <p:nvSpPr>
            <p:cNvPr id="23" name="Freeform 434"/>
            <p:cNvSpPr/>
            <p:nvPr/>
          </p:nvSpPr>
          <p:spPr bwMode="auto">
            <a:xfrm>
              <a:off x="5016501" y="4030663"/>
              <a:ext cx="203200" cy="201613"/>
            </a:xfrm>
            <a:custGeom>
              <a:avLst/>
              <a:gdLst>
                <a:gd name="T0" fmla="*/ 37 w 54"/>
                <a:gd name="T1" fmla="*/ 23 h 54"/>
                <a:gd name="T2" fmla="*/ 31 w 54"/>
                <a:gd name="T3" fmla="*/ 23 h 54"/>
                <a:gd name="T4" fmla="*/ 28 w 54"/>
                <a:gd name="T5" fmla="*/ 8 h 54"/>
                <a:gd name="T6" fmla="*/ 20 w 54"/>
                <a:gd name="T7" fmla="*/ 0 h 54"/>
                <a:gd name="T8" fmla="*/ 17 w 54"/>
                <a:gd name="T9" fmla="*/ 14 h 54"/>
                <a:gd name="T10" fmla="*/ 26 w 54"/>
                <a:gd name="T11" fmla="*/ 23 h 54"/>
                <a:gd name="T12" fmla="*/ 23 w 54"/>
                <a:gd name="T13" fmla="*/ 25 h 54"/>
                <a:gd name="T14" fmla="*/ 14 w 54"/>
                <a:gd name="T15" fmla="*/ 17 h 54"/>
                <a:gd name="T16" fmla="*/ 0 w 54"/>
                <a:gd name="T17" fmla="*/ 20 h 54"/>
                <a:gd name="T18" fmla="*/ 9 w 54"/>
                <a:gd name="T19" fmla="*/ 28 h 54"/>
                <a:gd name="T20" fmla="*/ 23 w 54"/>
                <a:gd name="T21" fmla="*/ 31 h 54"/>
                <a:gd name="T22" fmla="*/ 23 w 54"/>
                <a:gd name="T23" fmla="*/ 37 h 54"/>
                <a:gd name="T24" fmla="*/ 40 w 54"/>
                <a:gd name="T25" fmla="*/ 54 h 54"/>
                <a:gd name="T26" fmla="*/ 54 w 54"/>
                <a:gd name="T27" fmla="*/ 40 h 54"/>
                <a:gd name="T28" fmla="*/ 37 w 54"/>
                <a:gd name="T29"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37" y="23"/>
                  </a:moveTo>
                  <a:cubicBezTo>
                    <a:pt x="35" y="21"/>
                    <a:pt x="33" y="21"/>
                    <a:pt x="31" y="23"/>
                  </a:cubicBezTo>
                  <a:cubicBezTo>
                    <a:pt x="31" y="23"/>
                    <a:pt x="37" y="17"/>
                    <a:pt x="28" y="8"/>
                  </a:cubicBezTo>
                  <a:cubicBezTo>
                    <a:pt x="26" y="6"/>
                    <a:pt x="20" y="0"/>
                    <a:pt x="20" y="0"/>
                  </a:cubicBezTo>
                  <a:cubicBezTo>
                    <a:pt x="17" y="14"/>
                    <a:pt x="17" y="14"/>
                    <a:pt x="17" y="14"/>
                  </a:cubicBezTo>
                  <a:cubicBezTo>
                    <a:pt x="26" y="23"/>
                    <a:pt x="26" y="23"/>
                    <a:pt x="26" y="23"/>
                  </a:cubicBezTo>
                  <a:cubicBezTo>
                    <a:pt x="23" y="25"/>
                    <a:pt x="23" y="25"/>
                    <a:pt x="23" y="25"/>
                  </a:cubicBezTo>
                  <a:cubicBezTo>
                    <a:pt x="14" y="17"/>
                    <a:pt x="14" y="17"/>
                    <a:pt x="14" y="17"/>
                  </a:cubicBezTo>
                  <a:cubicBezTo>
                    <a:pt x="0" y="20"/>
                    <a:pt x="0" y="20"/>
                    <a:pt x="0" y="20"/>
                  </a:cubicBezTo>
                  <a:cubicBezTo>
                    <a:pt x="0" y="20"/>
                    <a:pt x="6" y="25"/>
                    <a:pt x="9" y="28"/>
                  </a:cubicBezTo>
                  <a:cubicBezTo>
                    <a:pt x="17" y="37"/>
                    <a:pt x="23" y="31"/>
                    <a:pt x="23" y="31"/>
                  </a:cubicBezTo>
                  <a:cubicBezTo>
                    <a:pt x="21" y="33"/>
                    <a:pt x="21" y="35"/>
                    <a:pt x="23" y="37"/>
                  </a:cubicBezTo>
                  <a:cubicBezTo>
                    <a:pt x="40" y="54"/>
                    <a:pt x="40" y="54"/>
                    <a:pt x="40" y="54"/>
                  </a:cubicBezTo>
                  <a:cubicBezTo>
                    <a:pt x="54" y="40"/>
                    <a:pt x="54" y="40"/>
                    <a:pt x="54" y="40"/>
                  </a:cubicBezTo>
                  <a:lnTo>
                    <a:pt x="37"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5" name="Freeform 435"/>
            <p:cNvSpPr/>
            <p:nvPr/>
          </p:nvSpPr>
          <p:spPr bwMode="auto">
            <a:xfrm>
              <a:off x="5178426" y="4187825"/>
              <a:ext cx="82550" cy="85725"/>
            </a:xfrm>
            <a:custGeom>
              <a:avLst/>
              <a:gdLst>
                <a:gd name="T0" fmla="*/ 17 w 22"/>
                <a:gd name="T1" fmla="*/ 3 h 23"/>
                <a:gd name="T2" fmla="*/ 14 w 22"/>
                <a:gd name="T3" fmla="*/ 0 h 23"/>
                <a:gd name="T4" fmla="*/ 0 w 22"/>
                <a:gd name="T5" fmla="*/ 15 h 23"/>
                <a:gd name="T6" fmla="*/ 2 w 22"/>
                <a:gd name="T7" fmla="*/ 17 h 23"/>
                <a:gd name="T8" fmla="*/ 21 w 22"/>
                <a:gd name="T9" fmla="*/ 22 h 23"/>
                <a:gd name="T10" fmla="*/ 17 w 22"/>
                <a:gd name="T11" fmla="*/ 3 h 23"/>
              </a:gdLst>
              <a:ahLst/>
              <a:cxnLst>
                <a:cxn ang="0">
                  <a:pos x="T0" y="T1"/>
                </a:cxn>
                <a:cxn ang="0">
                  <a:pos x="T2" y="T3"/>
                </a:cxn>
                <a:cxn ang="0">
                  <a:pos x="T4" y="T5"/>
                </a:cxn>
                <a:cxn ang="0">
                  <a:pos x="T6" y="T7"/>
                </a:cxn>
                <a:cxn ang="0">
                  <a:pos x="T8" y="T9"/>
                </a:cxn>
                <a:cxn ang="0">
                  <a:pos x="T10" y="T11"/>
                </a:cxn>
              </a:cxnLst>
              <a:rect l="0" t="0" r="r" b="b"/>
              <a:pathLst>
                <a:path w="22" h="23">
                  <a:moveTo>
                    <a:pt x="17" y="3"/>
                  </a:moveTo>
                  <a:cubicBezTo>
                    <a:pt x="14" y="0"/>
                    <a:pt x="14" y="0"/>
                    <a:pt x="14" y="0"/>
                  </a:cubicBezTo>
                  <a:cubicBezTo>
                    <a:pt x="0" y="15"/>
                    <a:pt x="0" y="15"/>
                    <a:pt x="0" y="15"/>
                  </a:cubicBezTo>
                  <a:cubicBezTo>
                    <a:pt x="0" y="15"/>
                    <a:pt x="0" y="15"/>
                    <a:pt x="2" y="17"/>
                  </a:cubicBezTo>
                  <a:cubicBezTo>
                    <a:pt x="8" y="23"/>
                    <a:pt x="21" y="22"/>
                    <a:pt x="21" y="22"/>
                  </a:cubicBezTo>
                  <a:cubicBezTo>
                    <a:pt x="21" y="22"/>
                    <a:pt x="22" y="9"/>
                    <a:pt x="1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grpSp>
        <p:nvGrpSpPr>
          <p:cNvPr id="17" name="Group 70"/>
          <p:cNvGrpSpPr/>
          <p:nvPr/>
        </p:nvGrpSpPr>
        <p:grpSpPr>
          <a:xfrm>
            <a:off x="7158037" y="4259261"/>
            <a:ext cx="468314" cy="468314"/>
            <a:chOff x="5497513" y="3068638"/>
            <a:chExt cx="239713" cy="239713"/>
          </a:xfrm>
          <a:solidFill>
            <a:srgbClr val="F8D845"/>
          </a:solidFill>
        </p:grpSpPr>
        <p:sp>
          <p:nvSpPr>
            <p:cNvPr id="21" name="Freeform 367"/>
            <p:cNvSpPr/>
            <p:nvPr/>
          </p:nvSpPr>
          <p:spPr bwMode="auto">
            <a:xfrm>
              <a:off x="5572126" y="3162301"/>
              <a:ext cx="96838" cy="98425"/>
            </a:xfrm>
            <a:custGeom>
              <a:avLst/>
              <a:gdLst>
                <a:gd name="T0" fmla="*/ 4 w 26"/>
                <a:gd name="T1" fmla="*/ 25 h 26"/>
                <a:gd name="T2" fmla="*/ 24 w 26"/>
                <a:gd name="T3" fmla="*/ 15 h 26"/>
                <a:gd name="T4" fmla="*/ 24 w 26"/>
                <a:gd name="T5" fmla="*/ 11 h 26"/>
                <a:gd name="T6" fmla="*/ 4 w 26"/>
                <a:gd name="T7" fmla="*/ 1 h 26"/>
                <a:gd name="T8" fmla="*/ 0 w 26"/>
                <a:gd name="T9" fmla="*/ 3 h 26"/>
                <a:gd name="T10" fmla="*/ 0 w 26"/>
                <a:gd name="T11" fmla="*/ 23 h 26"/>
                <a:gd name="T12" fmla="*/ 4 w 26"/>
                <a:gd name="T13" fmla="*/ 25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4" y="25"/>
                  </a:moveTo>
                  <a:cubicBezTo>
                    <a:pt x="24" y="15"/>
                    <a:pt x="24" y="15"/>
                    <a:pt x="24" y="15"/>
                  </a:cubicBezTo>
                  <a:cubicBezTo>
                    <a:pt x="26" y="14"/>
                    <a:pt x="26" y="12"/>
                    <a:pt x="24" y="11"/>
                  </a:cubicBezTo>
                  <a:cubicBezTo>
                    <a:pt x="4" y="1"/>
                    <a:pt x="4" y="1"/>
                    <a:pt x="4" y="1"/>
                  </a:cubicBezTo>
                  <a:cubicBezTo>
                    <a:pt x="2" y="0"/>
                    <a:pt x="0" y="1"/>
                    <a:pt x="0" y="3"/>
                  </a:cubicBezTo>
                  <a:cubicBezTo>
                    <a:pt x="0" y="23"/>
                    <a:pt x="0" y="23"/>
                    <a:pt x="0" y="23"/>
                  </a:cubicBezTo>
                  <a:cubicBezTo>
                    <a:pt x="0" y="25"/>
                    <a:pt x="2" y="26"/>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2" name="Freeform 368"/>
            <p:cNvSpPr>
              <a:spLocks noEditPoints="1"/>
            </p:cNvSpPr>
            <p:nvPr/>
          </p:nvSpPr>
          <p:spPr bwMode="auto">
            <a:xfrm>
              <a:off x="5497513" y="3068638"/>
              <a:ext cx="239713" cy="239713"/>
            </a:xfrm>
            <a:custGeom>
              <a:avLst/>
              <a:gdLst>
                <a:gd name="T0" fmla="*/ 58 w 64"/>
                <a:gd name="T1" fmla="*/ 0 h 64"/>
                <a:gd name="T2" fmla="*/ 6 w 64"/>
                <a:gd name="T3" fmla="*/ 0 h 64"/>
                <a:gd name="T4" fmla="*/ 0 w 64"/>
                <a:gd name="T5" fmla="*/ 6 h 64"/>
                <a:gd name="T6" fmla="*/ 0 w 64"/>
                <a:gd name="T7" fmla="*/ 58 h 64"/>
                <a:gd name="T8" fmla="*/ 6 w 64"/>
                <a:gd name="T9" fmla="*/ 64 h 64"/>
                <a:gd name="T10" fmla="*/ 58 w 64"/>
                <a:gd name="T11" fmla="*/ 64 h 64"/>
                <a:gd name="T12" fmla="*/ 64 w 64"/>
                <a:gd name="T13" fmla="*/ 58 h 64"/>
                <a:gd name="T14" fmla="*/ 64 w 64"/>
                <a:gd name="T15" fmla="*/ 6 h 64"/>
                <a:gd name="T16" fmla="*/ 58 w 64"/>
                <a:gd name="T17" fmla="*/ 0 h 64"/>
                <a:gd name="T18" fmla="*/ 40 w 64"/>
                <a:gd name="T19" fmla="*/ 4 h 64"/>
                <a:gd name="T20" fmla="*/ 44 w 64"/>
                <a:gd name="T21" fmla="*/ 12 h 64"/>
                <a:gd name="T22" fmla="*/ 36 w 64"/>
                <a:gd name="T23" fmla="*/ 12 h 64"/>
                <a:gd name="T24" fmla="*/ 32 w 64"/>
                <a:gd name="T25" fmla="*/ 4 h 64"/>
                <a:gd name="T26" fmla="*/ 40 w 64"/>
                <a:gd name="T27" fmla="*/ 4 h 64"/>
                <a:gd name="T28" fmla="*/ 24 w 64"/>
                <a:gd name="T29" fmla="*/ 4 h 64"/>
                <a:gd name="T30" fmla="*/ 28 w 64"/>
                <a:gd name="T31" fmla="*/ 12 h 64"/>
                <a:gd name="T32" fmla="*/ 20 w 64"/>
                <a:gd name="T33" fmla="*/ 12 h 64"/>
                <a:gd name="T34" fmla="*/ 16 w 64"/>
                <a:gd name="T35" fmla="*/ 4 h 64"/>
                <a:gd name="T36" fmla="*/ 24 w 64"/>
                <a:gd name="T37" fmla="*/ 4 h 64"/>
                <a:gd name="T38" fmla="*/ 4 w 64"/>
                <a:gd name="T39" fmla="*/ 6 h 64"/>
                <a:gd name="T40" fmla="*/ 6 w 64"/>
                <a:gd name="T41" fmla="*/ 4 h 64"/>
                <a:gd name="T42" fmla="*/ 8 w 64"/>
                <a:gd name="T43" fmla="*/ 4 h 64"/>
                <a:gd name="T44" fmla="*/ 12 w 64"/>
                <a:gd name="T45" fmla="*/ 12 h 64"/>
                <a:gd name="T46" fmla="*/ 4 w 64"/>
                <a:gd name="T47" fmla="*/ 12 h 64"/>
                <a:gd name="T48" fmla="*/ 4 w 64"/>
                <a:gd name="T49" fmla="*/ 6 h 64"/>
                <a:gd name="T50" fmla="*/ 60 w 64"/>
                <a:gd name="T51" fmla="*/ 58 h 64"/>
                <a:gd name="T52" fmla="*/ 58 w 64"/>
                <a:gd name="T53" fmla="*/ 60 h 64"/>
                <a:gd name="T54" fmla="*/ 6 w 64"/>
                <a:gd name="T55" fmla="*/ 60 h 64"/>
                <a:gd name="T56" fmla="*/ 4 w 64"/>
                <a:gd name="T57" fmla="*/ 58 h 64"/>
                <a:gd name="T58" fmla="*/ 4 w 64"/>
                <a:gd name="T59" fmla="*/ 16 h 64"/>
                <a:gd name="T60" fmla="*/ 60 w 64"/>
                <a:gd name="T61" fmla="*/ 16 h 64"/>
                <a:gd name="T62" fmla="*/ 60 w 64"/>
                <a:gd name="T63" fmla="*/ 58 h 64"/>
                <a:gd name="T64" fmla="*/ 52 w 64"/>
                <a:gd name="T65" fmla="*/ 12 h 64"/>
                <a:gd name="T66" fmla="*/ 48 w 64"/>
                <a:gd name="T67" fmla="*/ 4 h 64"/>
                <a:gd name="T68" fmla="*/ 56 w 64"/>
                <a:gd name="T69" fmla="*/ 4 h 64"/>
                <a:gd name="T70" fmla="*/ 60 w 64"/>
                <a:gd name="T71" fmla="*/ 12 h 64"/>
                <a:gd name="T72" fmla="*/ 52 w 64"/>
                <a:gd name="T73"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64">
                  <a:moveTo>
                    <a:pt x="58" y="0"/>
                  </a:moveTo>
                  <a:cubicBezTo>
                    <a:pt x="6" y="0"/>
                    <a:pt x="6" y="0"/>
                    <a:pt x="6" y="0"/>
                  </a:cubicBezTo>
                  <a:cubicBezTo>
                    <a:pt x="3" y="0"/>
                    <a:pt x="0" y="3"/>
                    <a:pt x="0" y="6"/>
                  </a:cubicBezTo>
                  <a:cubicBezTo>
                    <a:pt x="0" y="58"/>
                    <a:pt x="0" y="58"/>
                    <a:pt x="0" y="58"/>
                  </a:cubicBezTo>
                  <a:cubicBezTo>
                    <a:pt x="0" y="61"/>
                    <a:pt x="3" y="64"/>
                    <a:pt x="6" y="64"/>
                  </a:cubicBezTo>
                  <a:cubicBezTo>
                    <a:pt x="58" y="64"/>
                    <a:pt x="58" y="64"/>
                    <a:pt x="58" y="64"/>
                  </a:cubicBezTo>
                  <a:cubicBezTo>
                    <a:pt x="61" y="64"/>
                    <a:pt x="64" y="61"/>
                    <a:pt x="64" y="58"/>
                  </a:cubicBezTo>
                  <a:cubicBezTo>
                    <a:pt x="64" y="6"/>
                    <a:pt x="64" y="6"/>
                    <a:pt x="64" y="6"/>
                  </a:cubicBezTo>
                  <a:cubicBezTo>
                    <a:pt x="64" y="3"/>
                    <a:pt x="61" y="0"/>
                    <a:pt x="58" y="0"/>
                  </a:cubicBezTo>
                  <a:close/>
                  <a:moveTo>
                    <a:pt x="40" y="4"/>
                  </a:moveTo>
                  <a:cubicBezTo>
                    <a:pt x="44" y="12"/>
                    <a:pt x="44" y="12"/>
                    <a:pt x="44" y="12"/>
                  </a:cubicBezTo>
                  <a:cubicBezTo>
                    <a:pt x="36" y="12"/>
                    <a:pt x="36" y="12"/>
                    <a:pt x="36" y="12"/>
                  </a:cubicBezTo>
                  <a:cubicBezTo>
                    <a:pt x="32" y="4"/>
                    <a:pt x="32" y="4"/>
                    <a:pt x="32" y="4"/>
                  </a:cubicBezTo>
                  <a:lnTo>
                    <a:pt x="40" y="4"/>
                  </a:lnTo>
                  <a:close/>
                  <a:moveTo>
                    <a:pt x="24" y="4"/>
                  </a:moveTo>
                  <a:cubicBezTo>
                    <a:pt x="28" y="12"/>
                    <a:pt x="28" y="12"/>
                    <a:pt x="28" y="12"/>
                  </a:cubicBezTo>
                  <a:cubicBezTo>
                    <a:pt x="20" y="12"/>
                    <a:pt x="20" y="12"/>
                    <a:pt x="20" y="12"/>
                  </a:cubicBezTo>
                  <a:cubicBezTo>
                    <a:pt x="16" y="4"/>
                    <a:pt x="16" y="4"/>
                    <a:pt x="16" y="4"/>
                  </a:cubicBezTo>
                  <a:lnTo>
                    <a:pt x="24" y="4"/>
                  </a:lnTo>
                  <a:close/>
                  <a:moveTo>
                    <a:pt x="4" y="6"/>
                  </a:moveTo>
                  <a:cubicBezTo>
                    <a:pt x="4" y="5"/>
                    <a:pt x="5" y="4"/>
                    <a:pt x="6" y="4"/>
                  </a:cubicBezTo>
                  <a:cubicBezTo>
                    <a:pt x="8" y="4"/>
                    <a:pt x="8" y="4"/>
                    <a:pt x="8" y="4"/>
                  </a:cubicBezTo>
                  <a:cubicBezTo>
                    <a:pt x="12" y="12"/>
                    <a:pt x="12" y="12"/>
                    <a:pt x="12" y="12"/>
                  </a:cubicBezTo>
                  <a:cubicBezTo>
                    <a:pt x="4" y="12"/>
                    <a:pt x="4" y="12"/>
                    <a:pt x="4" y="12"/>
                  </a:cubicBezTo>
                  <a:lnTo>
                    <a:pt x="4" y="6"/>
                  </a:lnTo>
                  <a:close/>
                  <a:moveTo>
                    <a:pt x="60" y="58"/>
                  </a:moveTo>
                  <a:cubicBezTo>
                    <a:pt x="60" y="59"/>
                    <a:pt x="59" y="60"/>
                    <a:pt x="58" y="60"/>
                  </a:cubicBezTo>
                  <a:cubicBezTo>
                    <a:pt x="6" y="60"/>
                    <a:pt x="6" y="60"/>
                    <a:pt x="6" y="60"/>
                  </a:cubicBezTo>
                  <a:cubicBezTo>
                    <a:pt x="5" y="60"/>
                    <a:pt x="4" y="59"/>
                    <a:pt x="4" y="58"/>
                  </a:cubicBezTo>
                  <a:cubicBezTo>
                    <a:pt x="4" y="16"/>
                    <a:pt x="4" y="16"/>
                    <a:pt x="4" y="16"/>
                  </a:cubicBezTo>
                  <a:cubicBezTo>
                    <a:pt x="60" y="16"/>
                    <a:pt x="60" y="16"/>
                    <a:pt x="60" y="16"/>
                  </a:cubicBezTo>
                  <a:lnTo>
                    <a:pt x="60" y="58"/>
                  </a:lnTo>
                  <a:close/>
                  <a:moveTo>
                    <a:pt x="52" y="12"/>
                  </a:moveTo>
                  <a:cubicBezTo>
                    <a:pt x="48" y="4"/>
                    <a:pt x="48" y="4"/>
                    <a:pt x="48" y="4"/>
                  </a:cubicBezTo>
                  <a:cubicBezTo>
                    <a:pt x="56" y="4"/>
                    <a:pt x="56" y="4"/>
                    <a:pt x="56" y="4"/>
                  </a:cubicBezTo>
                  <a:cubicBezTo>
                    <a:pt x="60" y="12"/>
                    <a:pt x="60" y="12"/>
                    <a:pt x="60" y="12"/>
                  </a:cubicBezTo>
                  <a:lnTo>
                    <a:pt x="5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grpSp>
        <p:nvGrpSpPr>
          <p:cNvPr id="18" name="Group 73"/>
          <p:cNvGrpSpPr/>
          <p:nvPr/>
        </p:nvGrpSpPr>
        <p:grpSpPr>
          <a:xfrm>
            <a:off x="6573773" y="2525612"/>
            <a:ext cx="512891" cy="383819"/>
            <a:chOff x="9344026" y="3128963"/>
            <a:chExt cx="239713" cy="179388"/>
          </a:xfrm>
          <a:solidFill>
            <a:srgbClr val="F04077"/>
          </a:solidFill>
        </p:grpSpPr>
        <p:sp>
          <p:nvSpPr>
            <p:cNvPr id="19" name="Freeform 375"/>
            <p:cNvSpPr>
              <a:spLocks noEditPoints="1"/>
            </p:cNvSpPr>
            <p:nvPr/>
          </p:nvSpPr>
          <p:spPr bwMode="auto">
            <a:xfrm>
              <a:off x="9344026" y="3128963"/>
              <a:ext cx="239713" cy="179388"/>
            </a:xfrm>
            <a:custGeom>
              <a:avLst/>
              <a:gdLst>
                <a:gd name="T0" fmla="*/ 123 w 151"/>
                <a:gd name="T1" fmla="*/ 0 h 113"/>
                <a:gd name="T2" fmla="*/ 28 w 151"/>
                <a:gd name="T3" fmla="*/ 0 h 113"/>
                <a:gd name="T4" fmla="*/ 0 w 151"/>
                <a:gd name="T5" fmla="*/ 66 h 113"/>
                <a:gd name="T6" fmla="*/ 0 w 151"/>
                <a:gd name="T7" fmla="*/ 113 h 113"/>
                <a:gd name="T8" fmla="*/ 151 w 151"/>
                <a:gd name="T9" fmla="*/ 113 h 113"/>
                <a:gd name="T10" fmla="*/ 151 w 151"/>
                <a:gd name="T11" fmla="*/ 66 h 113"/>
                <a:gd name="T12" fmla="*/ 123 w 151"/>
                <a:gd name="T13" fmla="*/ 0 h 113"/>
                <a:gd name="T14" fmla="*/ 142 w 151"/>
                <a:gd name="T15" fmla="*/ 104 h 113"/>
                <a:gd name="T16" fmla="*/ 9 w 151"/>
                <a:gd name="T17" fmla="*/ 104 h 113"/>
                <a:gd name="T18" fmla="*/ 9 w 151"/>
                <a:gd name="T19" fmla="*/ 75 h 113"/>
                <a:gd name="T20" fmla="*/ 142 w 151"/>
                <a:gd name="T21" fmla="*/ 75 h 113"/>
                <a:gd name="T22" fmla="*/ 142 w 151"/>
                <a:gd name="T23"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113">
                  <a:moveTo>
                    <a:pt x="123" y="0"/>
                  </a:moveTo>
                  <a:lnTo>
                    <a:pt x="28" y="0"/>
                  </a:lnTo>
                  <a:lnTo>
                    <a:pt x="0" y="66"/>
                  </a:lnTo>
                  <a:lnTo>
                    <a:pt x="0" y="113"/>
                  </a:lnTo>
                  <a:lnTo>
                    <a:pt x="151" y="113"/>
                  </a:lnTo>
                  <a:lnTo>
                    <a:pt x="151" y="66"/>
                  </a:lnTo>
                  <a:lnTo>
                    <a:pt x="123" y="0"/>
                  </a:lnTo>
                  <a:close/>
                  <a:moveTo>
                    <a:pt x="142" y="104"/>
                  </a:moveTo>
                  <a:lnTo>
                    <a:pt x="9" y="104"/>
                  </a:lnTo>
                  <a:lnTo>
                    <a:pt x="9" y="75"/>
                  </a:lnTo>
                  <a:lnTo>
                    <a:pt x="142" y="75"/>
                  </a:lnTo>
                  <a:lnTo>
                    <a:pt x="142"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0" name="Rectangle 376"/>
            <p:cNvSpPr>
              <a:spLocks noChangeArrowheads="1"/>
            </p:cNvSpPr>
            <p:nvPr/>
          </p:nvSpPr>
          <p:spPr bwMode="auto">
            <a:xfrm>
              <a:off x="9539288" y="3263901"/>
              <a:ext cx="142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5621" name="Freeform 37"/>
          <p:cNvSpPr/>
          <p:nvPr/>
        </p:nvSpPr>
        <p:spPr bwMode="auto">
          <a:xfrm>
            <a:off x="4608513" y="1493838"/>
            <a:ext cx="465137" cy="427037"/>
          </a:xfrm>
          <a:custGeom>
            <a:avLst/>
            <a:gdLst>
              <a:gd name="T0" fmla="*/ 2147483647 w 62"/>
              <a:gd name="T1" fmla="*/ 2147483647 h 57"/>
              <a:gd name="T2" fmla="*/ 2147483647 w 62"/>
              <a:gd name="T3" fmla="*/ 2147483647 h 57"/>
              <a:gd name="T4" fmla="*/ 2147483647 w 62"/>
              <a:gd name="T5" fmla="*/ 2147483647 h 57"/>
              <a:gd name="T6" fmla="*/ 2147483647 w 62"/>
              <a:gd name="T7" fmla="*/ 2147483647 h 57"/>
              <a:gd name="T8" fmla="*/ 2147483647 w 62"/>
              <a:gd name="T9" fmla="*/ 2147483647 h 57"/>
              <a:gd name="T10" fmla="*/ 2147483647 w 62"/>
              <a:gd name="T11" fmla="*/ 2147483647 h 57"/>
              <a:gd name="T12" fmla="*/ 2147483647 w 62"/>
              <a:gd name="T13" fmla="*/ 2147483647 h 57"/>
              <a:gd name="T14" fmla="*/ 2147483647 w 62"/>
              <a:gd name="T15" fmla="*/ 2147483647 h 57"/>
              <a:gd name="T16" fmla="*/ 2147483647 w 62"/>
              <a:gd name="T17" fmla="*/ 2147483647 h 57"/>
              <a:gd name="T18" fmla="*/ 2147483647 w 62"/>
              <a:gd name="T19" fmla="*/ 2147483647 h 57"/>
              <a:gd name="T20" fmla="*/ 2147483647 w 62"/>
              <a:gd name="T21" fmla="*/ 2147483647 h 57"/>
              <a:gd name="T22" fmla="*/ 2147483647 w 62"/>
              <a:gd name="T23" fmla="*/ 2147483647 h 57"/>
              <a:gd name="T24" fmla="*/ 2147483647 w 62"/>
              <a:gd name="T25" fmla="*/ 2147483647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 h="57">
                <a:moveTo>
                  <a:pt x="46" y="3"/>
                </a:moveTo>
                <a:cubicBezTo>
                  <a:pt x="46" y="3"/>
                  <a:pt x="36" y="8"/>
                  <a:pt x="25" y="4"/>
                </a:cubicBezTo>
                <a:cubicBezTo>
                  <a:pt x="14" y="0"/>
                  <a:pt x="9" y="2"/>
                  <a:pt x="4" y="8"/>
                </a:cubicBezTo>
                <a:cubicBezTo>
                  <a:pt x="3" y="7"/>
                  <a:pt x="2" y="7"/>
                  <a:pt x="1" y="8"/>
                </a:cubicBezTo>
                <a:cubicBezTo>
                  <a:pt x="0" y="8"/>
                  <a:pt x="0" y="10"/>
                  <a:pt x="1" y="11"/>
                </a:cubicBezTo>
                <a:cubicBezTo>
                  <a:pt x="28" y="56"/>
                  <a:pt x="28" y="56"/>
                  <a:pt x="28" y="56"/>
                </a:cubicBezTo>
                <a:cubicBezTo>
                  <a:pt x="28" y="57"/>
                  <a:pt x="29" y="57"/>
                  <a:pt x="30" y="57"/>
                </a:cubicBezTo>
                <a:cubicBezTo>
                  <a:pt x="31" y="57"/>
                  <a:pt x="31" y="57"/>
                  <a:pt x="32" y="57"/>
                </a:cubicBezTo>
                <a:cubicBezTo>
                  <a:pt x="33" y="56"/>
                  <a:pt x="33" y="54"/>
                  <a:pt x="32" y="53"/>
                </a:cubicBezTo>
                <a:cubicBezTo>
                  <a:pt x="20" y="33"/>
                  <a:pt x="20" y="33"/>
                  <a:pt x="20" y="33"/>
                </a:cubicBezTo>
                <a:cubicBezTo>
                  <a:pt x="25" y="27"/>
                  <a:pt x="30" y="26"/>
                  <a:pt x="41" y="30"/>
                </a:cubicBezTo>
                <a:cubicBezTo>
                  <a:pt x="52" y="33"/>
                  <a:pt x="62" y="28"/>
                  <a:pt x="62" y="28"/>
                </a:cubicBezTo>
                <a:lnTo>
                  <a:pt x="46" y="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矩形 1"/>
          <p:cNvSpPr/>
          <p:nvPr/>
        </p:nvSpPr>
        <p:spPr>
          <a:xfrm>
            <a:off x="389255" y="4953635"/>
            <a:ext cx="3995420" cy="523220"/>
          </a:xfrm>
          <a:prstGeom prst="rect">
            <a:avLst/>
          </a:prstGeom>
        </p:spPr>
        <p:txBody>
          <a:bodyPr wrap="square">
            <a:spAutoFit/>
          </a:bodyPr>
          <a:lstStyle/>
          <a:p>
            <a:pPr algn="just">
              <a:spcAft>
                <a:spcPts val="0"/>
              </a:spcAft>
            </a:pPr>
            <a:r>
              <a:rPr lang="zh-CN" altLang="en-US" sz="2800" kern="100" dirty="0">
                <a:latin typeface="+mn-ea"/>
                <a:ea typeface="+mn-ea"/>
                <a:cs typeface="Times New Roman" panose="02020603050405020304" pitchFamily="18" charset="0"/>
              </a:rPr>
              <a:t>高校有政策支持</a:t>
            </a:r>
            <a:endParaRPr lang="zh-CN" altLang="zh-CN" kern="100" dirty="0">
              <a:latin typeface="+mn-ea"/>
              <a:ea typeface="+mn-ea"/>
              <a:cs typeface="Times New Roman" panose="02020603050405020304" pitchFamily="18" charset="0"/>
            </a:endParaRPr>
          </a:p>
        </p:txBody>
      </p:sp>
      <p:sp>
        <p:nvSpPr>
          <p:cNvPr id="3" name="矩形 2"/>
          <p:cNvSpPr/>
          <p:nvPr/>
        </p:nvSpPr>
        <p:spPr>
          <a:xfrm>
            <a:off x="8312150" y="4124325"/>
            <a:ext cx="3744595" cy="944880"/>
          </a:xfrm>
          <a:prstGeom prst="rect">
            <a:avLst/>
          </a:prstGeom>
        </p:spPr>
        <p:txBody>
          <a:bodyPr wrap="square">
            <a:spAutoFit/>
          </a:bodyPr>
          <a:lstStyle/>
          <a:p>
            <a:pPr algn="just">
              <a:spcAft>
                <a:spcPts val="0"/>
              </a:spcAft>
            </a:pPr>
            <a:r>
              <a:rPr lang="zh-CN" altLang="zh-CN" sz="2800" kern="100" dirty="0">
                <a:latin typeface="宋体" panose="02010600030101010101" pitchFamily="2" charset="-122"/>
                <a:cs typeface="Times New Roman" panose="02020603050405020304" pitchFamily="18" charset="0"/>
              </a:rPr>
              <a:t>通过跟快递员的洽谈，承包校内快递资源</a:t>
            </a:r>
            <a:endParaRPr lang="zh-CN" altLang="zh-CN" sz="2800" kern="100" dirty="0">
              <a:latin typeface="宋体" panose="02010600030101010101" pitchFamily="2" charset="-122"/>
              <a:cs typeface="Times New Roman" panose="02020603050405020304" pitchFamily="18" charset="0"/>
            </a:endParaRPr>
          </a:p>
        </p:txBody>
      </p:sp>
      <p:sp>
        <p:nvSpPr>
          <p:cNvPr id="4" name="矩形 3"/>
          <p:cNvSpPr/>
          <p:nvPr/>
        </p:nvSpPr>
        <p:spPr>
          <a:xfrm>
            <a:off x="6769735" y="530225"/>
            <a:ext cx="5195570" cy="1371600"/>
          </a:xfrm>
          <a:prstGeom prst="rect">
            <a:avLst/>
          </a:prstGeom>
        </p:spPr>
        <p:txBody>
          <a:bodyPr wrap="square">
            <a:spAutoFit/>
          </a:bodyPr>
          <a:lstStyle/>
          <a:p>
            <a:pPr algn="just">
              <a:spcAft>
                <a:spcPts val="0"/>
              </a:spcAft>
            </a:pPr>
            <a:r>
              <a:rPr lang="zh-CN" altLang="zh-CN" sz="2800" kern="100" dirty="0">
                <a:latin typeface="宋体" panose="02010600030101010101" pitchFamily="2" charset="-122"/>
                <a:cs typeface="Times New Roman" panose="02020603050405020304" pitchFamily="18" charset="0"/>
              </a:rPr>
              <a:t>校园服务平台不仅跑腿，涵盖了校园打印，搬运物资等等</a:t>
            </a:r>
            <a:r>
              <a:rPr lang="zh-CN" altLang="en-US" sz="2800" kern="100" dirty="0">
                <a:latin typeface="宋体" panose="02010600030101010101" pitchFamily="2" charset="-122"/>
                <a:cs typeface="Times New Roman" panose="02020603050405020304" pitchFamily="18" charset="0"/>
              </a:rPr>
              <a:t>其他个性化需求</a:t>
            </a:r>
            <a:r>
              <a:rPr lang="zh-CN" altLang="zh-CN" sz="2800" kern="100" dirty="0">
                <a:latin typeface="宋体" panose="02010600030101010101" pitchFamily="2" charset="-122"/>
                <a:cs typeface="Times New Roman" panose="02020603050405020304" pitchFamily="18" charset="0"/>
              </a:rPr>
              <a:t>业务，服务全面</a:t>
            </a:r>
            <a:endParaRPr lang="zh-CN" altLang="zh-CN" sz="2800" kern="100" dirty="0">
              <a:latin typeface="宋体" panose="02010600030101010101" pitchFamily="2" charset="-122"/>
              <a:cs typeface="Times New Roman" panose="02020603050405020304" pitchFamily="18" charset="0"/>
            </a:endParaRPr>
          </a:p>
        </p:txBody>
      </p:sp>
      <p:sp>
        <p:nvSpPr>
          <p:cNvPr id="13" name="标题 6"/>
          <p:cNvSpPr>
            <a:spLocks noGrp="1"/>
          </p:cNvSpPr>
          <p:nvPr/>
        </p:nvSpPr>
        <p:spPr>
          <a:xfrm>
            <a:off x="614860" y="375736"/>
            <a:ext cx="2552496" cy="539750"/>
          </a:xfrm>
          <a:prstGeom prst="rect">
            <a:avLst/>
          </a:prstGeom>
          <a:solidFill>
            <a:schemeClr val="accent6">
              <a:lumMod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800" b="1" spc="300" dirty="0">
                <a:solidFill>
                  <a:schemeClr val="bg1"/>
                </a:solidFill>
                <a:latin typeface="微软雅黑" panose="020B0503020204020204" pitchFamily="34" charset="-122"/>
                <a:ea typeface="微软雅黑" panose="020B0503020204020204" pitchFamily="34" charset="-122"/>
              </a:rPr>
              <a:t>项目竞争优势</a:t>
            </a:r>
            <a:endParaRPr lang="zh-CN" altLang="en-US" sz="1800" b="1" spc="3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22555" y="375920"/>
            <a:ext cx="492125" cy="534670"/>
          </a:xfrm>
          <a:prstGeom prst="rect">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1</a:t>
            </a:r>
            <a:endPar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7"/>
          <p:cNvPicPr>
            <a:picLocks noChangeAspect="1" noChangeArrowheads="1"/>
          </p:cNvPicPr>
          <p:nvPr/>
        </p:nvPicPr>
        <p:blipFill>
          <a:blip r:embed="rId1" cstate="print">
            <a:lum bright="24000"/>
            <a:extLst>
              <a:ext uri="{28A0092B-C50C-407E-A947-70E740481C1C}">
                <a14:useLocalDpi xmlns:a14="http://schemas.microsoft.com/office/drawing/2010/main" val="0"/>
              </a:ext>
            </a:extLst>
          </a:blip>
          <a:srcRect t="50449" r="-420"/>
          <a:stretch>
            <a:fillRect/>
          </a:stretch>
        </p:blipFill>
        <p:spPr bwMode="auto">
          <a:xfrm>
            <a:off x="697528" y="6452235"/>
            <a:ext cx="4117139" cy="20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圆角矩形 59"/>
          <p:cNvSpPr/>
          <p:nvPr/>
        </p:nvSpPr>
        <p:spPr bwMode="auto">
          <a:xfrm>
            <a:off x="1126494" y="2421255"/>
            <a:ext cx="3095216" cy="4030978"/>
          </a:xfrm>
          <a:prstGeom prst="roundRect">
            <a:avLst>
              <a:gd name="adj" fmla="val 4325"/>
            </a:avLst>
          </a:prstGeom>
          <a:solidFill>
            <a:schemeClr val="bg1">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00" tIns="45700" rIns="91400" bIns="45700" numCol="1" rtlCol="0" anchor="t" anchorCtr="0" compatLnSpc="1"/>
          <a:lstStyle/>
          <a:p>
            <a:endParaRPr lang="zh-CN" altLang="en-US">
              <a:solidFill>
                <a:srgbClr val="C4261D"/>
              </a:solidFill>
            </a:endParaRPr>
          </a:p>
        </p:txBody>
      </p:sp>
      <p:sp>
        <p:nvSpPr>
          <p:cNvPr id="61" name="TextBox 60"/>
          <p:cNvSpPr txBox="1"/>
          <p:nvPr/>
        </p:nvSpPr>
        <p:spPr>
          <a:xfrm>
            <a:off x="1440655" y="3283994"/>
            <a:ext cx="2591343" cy="2862282"/>
          </a:xfrm>
          <a:prstGeom prst="rect">
            <a:avLst/>
          </a:prstGeom>
          <a:noFill/>
        </p:spPr>
        <p:txBody>
          <a:bodyPr wrap="square" lIns="91400" tIns="45700" rIns="91400" bIns="45700" rtlCol="0">
            <a:spAutoFit/>
          </a:bodyPr>
          <a:lstStyle/>
          <a:p>
            <a:pPr algn="just">
              <a:lnSpc>
                <a:spcPct val="10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菜鸟驿站是高校快递中间站点，通过跟菜鸟驿站的合作在菜鸟驿站站点内实行引导求学生通过我们的平台取件，在菜鸟驿站的快递通知短信上也覆盖校园速跑代拿快递的广告。</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2" name="圆角矩形 61"/>
          <p:cNvSpPr/>
          <p:nvPr/>
        </p:nvSpPr>
        <p:spPr bwMode="auto">
          <a:xfrm>
            <a:off x="4548621" y="2421255"/>
            <a:ext cx="3095216" cy="4030978"/>
          </a:xfrm>
          <a:prstGeom prst="roundRect">
            <a:avLst>
              <a:gd name="adj" fmla="val 4325"/>
            </a:avLst>
          </a:prstGeom>
          <a:solidFill>
            <a:schemeClr val="bg1">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00" tIns="45700" rIns="91400" bIns="45700" numCol="1" rtlCol="0" anchor="t" anchorCtr="0" compatLnSpc="1"/>
          <a:lstStyle/>
          <a:p>
            <a:endParaRPr lang="zh-CN" altLang="en-US">
              <a:solidFill>
                <a:srgbClr val="C4261D"/>
              </a:solidFill>
            </a:endParaRPr>
          </a:p>
        </p:txBody>
      </p:sp>
      <p:sp>
        <p:nvSpPr>
          <p:cNvPr id="63" name="TextBox 62"/>
          <p:cNvSpPr txBox="1"/>
          <p:nvPr/>
        </p:nvSpPr>
        <p:spPr>
          <a:xfrm>
            <a:off x="4814522" y="3172234"/>
            <a:ext cx="2591343" cy="3170058"/>
          </a:xfrm>
          <a:prstGeom prst="rect">
            <a:avLst/>
          </a:prstGeom>
          <a:noFill/>
        </p:spPr>
        <p:txBody>
          <a:bodyPr wrap="square" lIns="91400" tIns="45700" rIns="91400" bIns="45700" rtlCol="0">
            <a:spAutoFit/>
          </a:bodyPr>
          <a:lstStyle/>
          <a:p>
            <a:pPr algn="just"/>
            <a:r>
              <a:rPr lang="zh-CN" altLang="en-US" sz="2000" dirty="0">
                <a:solidFill>
                  <a:schemeClr val="tx1"/>
                </a:solidFill>
                <a:latin typeface="微软雅黑" panose="020B0503020204020204" pitchFamily="34" charset="-122"/>
                <a:ea typeface="微软雅黑" panose="020B0503020204020204" pitchFamily="34" charset="-122"/>
              </a:rPr>
              <a:t>在没有菜鸟驿站的情况下，我们采用快递员合作的方法，只要我们给快递员支付他们发给学生的快递通知的成本，然后快递员按照我们的要求给学生发快递通知，以此来达到合作共赢的结果</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64" name="圆角矩形 63"/>
          <p:cNvSpPr/>
          <p:nvPr/>
        </p:nvSpPr>
        <p:spPr bwMode="auto">
          <a:xfrm>
            <a:off x="7947886" y="2421255"/>
            <a:ext cx="3095216" cy="4030978"/>
          </a:xfrm>
          <a:prstGeom prst="roundRect">
            <a:avLst>
              <a:gd name="adj" fmla="val 4325"/>
            </a:avLst>
          </a:prstGeom>
          <a:solidFill>
            <a:schemeClr val="bg1">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00" tIns="45700" rIns="91400" bIns="45700" numCol="1" rtlCol="0" anchor="t" anchorCtr="0" compatLnSpc="1"/>
          <a:lstStyle/>
          <a:p>
            <a:endParaRPr lang="zh-CN" altLang="en-US">
              <a:solidFill>
                <a:srgbClr val="C4261D"/>
              </a:solidFill>
            </a:endParaRPr>
          </a:p>
        </p:txBody>
      </p:sp>
      <p:sp>
        <p:nvSpPr>
          <p:cNvPr id="65" name="TextBox 64"/>
          <p:cNvSpPr txBox="1"/>
          <p:nvPr/>
        </p:nvSpPr>
        <p:spPr>
          <a:xfrm>
            <a:off x="8198549" y="3357019"/>
            <a:ext cx="2591343" cy="2459990"/>
          </a:xfrm>
          <a:prstGeom prst="rect">
            <a:avLst/>
          </a:prstGeom>
          <a:noFill/>
        </p:spPr>
        <p:txBody>
          <a:bodyPr wrap="square" lIns="91400" tIns="45700" rIns="91400" bIns="45700" rtlCol="0">
            <a:spAutoFit/>
          </a:bodyPr>
          <a:lstStyle/>
          <a:p>
            <a:pPr algn="just">
              <a:lnSpc>
                <a:spcPct val="110000"/>
              </a:lnSpc>
            </a:pPr>
            <a:r>
              <a:rPr lang="zh-CN" altLang="en-US" sz="2000" dirty="0">
                <a:solidFill>
                  <a:schemeClr val="tx1"/>
                </a:solidFill>
                <a:latin typeface="微软雅黑" panose="020B0503020204020204" pitchFamily="34" charset="-122"/>
                <a:ea typeface="微软雅黑" panose="020B0503020204020204" pitchFamily="34" charset="-122"/>
              </a:rPr>
              <a:t>通过跟学校学生会或者社团合作，给予他们一定的活动经费赞助，让组织帮我们去开阔市场，或者选择学校某项知名比赛的关键代言宣传平台</a:t>
            </a:r>
            <a:endParaRPr lang="zh-CN" altLang="en-US" sz="2000" dirty="0">
              <a:solidFill>
                <a:schemeClr val="tx1"/>
              </a:solidFill>
              <a:latin typeface="微软雅黑" panose="020B0503020204020204" pitchFamily="34" charset="-122"/>
              <a:ea typeface="微软雅黑" panose="020B0503020204020204" pitchFamily="34" charset="-122"/>
            </a:endParaRPr>
          </a:p>
        </p:txBody>
      </p:sp>
      <p:pic>
        <p:nvPicPr>
          <p:cNvPr id="66" name="Picture 57"/>
          <p:cNvPicPr>
            <a:picLocks noChangeAspect="1" noChangeArrowheads="1"/>
          </p:cNvPicPr>
          <p:nvPr/>
        </p:nvPicPr>
        <p:blipFill>
          <a:blip r:embed="rId1" cstate="print">
            <a:lum bright="24000"/>
            <a:extLst>
              <a:ext uri="{28A0092B-C50C-407E-A947-70E740481C1C}">
                <a14:useLocalDpi xmlns:a14="http://schemas.microsoft.com/office/drawing/2010/main" val="0"/>
              </a:ext>
            </a:extLst>
          </a:blip>
          <a:srcRect t="50449" r="-420"/>
          <a:stretch>
            <a:fillRect/>
          </a:stretch>
        </p:blipFill>
        <p:spPr bwMode="auto">
          <a:xfrm>
            <a:off x="3990237" y="6452235"/>
            <a:ext cx="4117139" cy="20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57"/>
          <p:cNvPicPr>
            <a:picLocks noChangeAspect="1" noChangeArrowheads="1"/>
          </p:cNvPicPr>
          <p:nvPr/>
        </p:nvPicPr>
        <p:blipFill>
          <a:blip r:embed="rId1" cstate="print">
            <a:lum bright="24000"/>
            <a:extLst>
              <a:ext uri="{28A0092B-C50C-407E-A947-70E740481C1C}">
                <a14:useLocalDpi xmlns:a14="http://schemas.microsoft.com/office/drawing/2010/main" val="0"/>
              </a:ext>
            </a:extLst>
          </a:blip>
          <a:srcRect t="50449" r="-420"/>
          <a:stretch>
            <a:fillRect/>
          </a:stretch>
        </p:blipFill>
        <p:spPr bwMode="auto">
          <a:xfrm>
            <a:off x="7436925" y="6452235"/>
            <a:ext cx="4117139" cy="20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Rectangle 8"/>
          <p:cNvSpPr>
            <a:spLocks noChangeArrowheads="1"/>
          </p:cNvSpPr>
          <p:nvPr/>
        </p:nvSpPr>
        <p:spPr bwMode="auto">
          <a:xfrm>
            <a:off x="11940162" y="2173707"/>
            <a:ext cx="252156" cy="2583509"/>
          </a:xfrm>
          <a:prstGeom prst="rect">
            <a:avLst/>
          </a:prstGeom>
          <a:solidFill>
            <a:schemeClr val="accent1"/>
          </a:solidFill>
          <a:ln>
            <a:noFill/>
          </a:ln>
        </p:spPr>
        <p:txBody>
          <a:bodyPr vert="horz" wrap="square" lIns="91400" tIns="45700" rIns="91400" bIns="45700" numCol="1" anchor="t" anchorCtr="0" compatLnSpc="1"/>
          <a:lstStyle/>
          <a:p>
            <a:endParaRPr lang="zh-CN" altLang="en-US">
              <a:solidFill>
                <a:srgbClr val="C4261D"/>
              </a:solidFill>
            </a:endParaRPr>
          </a:p>
        </p:txBody>
      </p:sp>
      <p:sp>
        <p:nvSpPr>
          <p:cNvPr id="69" name="椭圆 68"/>
          <p:cNvSpPr/>
          <p:nvPr/>
        </p:nvSpPr>
        <p:spPr bwMode="auto">
          <a:xfrm>
            <a:off x="1813232" y="1427354"/>
            <a:ext cx="1723000" cy="1723000"/>
          </a:xfrm>
          <a:prstGeom prst="ellipse">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00" tIns="45700" rIns="91400" bIns="45700" numCol="1" rtlCol="0" anchor="t" anchorCtr="0" compatLnSpc="1"/>
          <a:lstStyle/>
          <a:p>
            <a:endParaRPr lang="zh-CN" altLang="en-US">
              <a:solidFill>
                <a:srgbClr val="C4261D"/>
              </a:solidFill>
            </a:endParaRPr>
          </a:p>
        </p:txBody>
      </p:sp>
      <p:sp>
        <p:nvSpPr>
          <p:cNvPr id="70" name="TextBox 69"/>
          <p:cNvSpPr txBox="1"/>
          <p:nvPr/>
        </p:nvSpPr>
        <p:spPr>
          <a:xfrm>
            <a:off x="1799964" y="2088819"/>
            <a:ext cx="1723468" cy="400069"/>
          </a:xfrm>
          <a:prstGeom prst="rect">
            <a:avLst/>
          </a:prstGeom>
          <a:noFill/>
        </p:spPr>
        <p:txBody>
          <a:bodyPr wrap="none" lIns="91400" tIns="45700" rIns="91400" bIns="45700" rtlCol="0">
            <a:spAutoFit/>
          </a:bodyPr>
          <a:lstStyle/>
          <a:p>
            <a:r>
              <a:rPr lang="zh-CN" altLang="en-US" sz="2000" b="1" dirty="0">
                <a:solidFill>
                  <a:schemeClr val="tx1"/>
                </a:solidFill>
                <a:latin typeface="微软雅黑" panose="020B0503020204020204" pitchFamily="34" charset="-122"/>
                <a:ea typeface="微软雅黑" panose="020B0503020204020204" pitchFamily="34" charset="-122"/>
              </a:rPr>
              <a:t>菜鸟驿站合作</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4" name="椭圆 73"/>
          <p:cNvSpPr/>
          <p:nvPr/>
        </p:nvSpPr>
        <p:spPr bwMode="auto">
          <a:xfrm>
            <a:off x="5245829" y="1355500"/>
            <a:ext cx="1723000" cy="1723000"/>
          </a:xfrm>
          <a:prstGeom prst="ellipse">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00" tIns="45700" rIns="91400" bIns="45700" numCol="1" rtlCol="0" anchor="t" anchorCtr="0" compatLnSpc="1"/>
          <a:lstStyle/>
          <a:p>
            <a:endParaRPr lang="zh-CN" altLang="en-US">
              <a:solidFill>
                <a:srgbClr val="C4261D"/>
              </a:solidFill>
            </a:endParaRPr>
          </a:p>
        </p:txBody>
      </p:sp>
      <p:sp>
        <p:nvSpPr>
          <p:cNvPr id="75" name="TextBox 74"/>
          <p:cNvSpPr txBox="1"/>
          <p:nvPr/>
        </p:nvSpPr>
        <p:spPr>
          <a:xfrm>
            <a:off x="5409973" y="1751936"/>
            <a:ext cx="1400810" cy="828675"/>
          </a:xfrm>
          <a:prstGeom prst="rect">
            <a:avLst/>
          </a:prstGeom>
          <a:noFill/>
        </p:spPr>
        <p:txBody>
          <a:bodyPr wrap="none" lIns="91400" tIns="45700" rIns="91400" bIns="45700" rtlCol="0">
            <a:spAutoFit/>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快递员</a:t>
            </a:r>
            <a:endParaRPr lang="zh-CN" altLang="en-US"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合作推广</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79" name="椭圆 78"/>
          <p:cNvSpPr/>
          <p:nvPr/>
        </p:nvSpPr>
        <p:spPr bwMode="auto">
          <a:xfrm>
            <a:off x="8620023" y="1269548"/>
            <a:ext cx="1723000" cy="1723000"/>
          </a:xfrm>
          <a:prstGeom prst="ellipse">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00" tIns="45700" rIns="91400" bIns="45700" numCol="1" rtlCol="0" anchor="t" anchorCtr="0" compatLnSpc="1"/>
          <a:lstStyle/>
          <a:p>
            <a:endParaRPr lang="zh-CN" altLang="en-US">
              <a:solidFill>
                <a:srgbClr val="C4261D"/>
              </a:solidFill>
            </a:endParaRPr>
          </a:p>
        </p:txBody>
      </p:sp>
      <p:sp>
        <p:nvSpPr>
          <p:cNvPr id="80" name="TextBox 79"/>
          <p:cNvSpPr txBox="1"/>
          <p:nvPr/>
        </p:nvSpPr>
        <p:spPr>
          <a:xfrm>
            <a:off x="8803106" y="1679954"/>
            <a:ext cx="2086610" cy="901700"/>
          </a:xfrm>
          <a:prstGeom prst="rect">
            <a:avLst/>
          </a:prstGeom>
          <a:noFill/>
        </p:spPr>
        <p:txBody>
          <a:bodyPr wrap="none" lIns="91400" tIns="45700" rIns="91400" bIns="45700" rtlCol="0">
            <a:spAutoFit/>
          </a:bodyPr>
          <a:lstStyle/>
          <a:p>
            <a:pPr>
              <a:lnSpc>
                <a:spcPct val="110000"/>
              </a:lnSpc>
            </a:pPr>
            <a:r>
              <a:rPr lang="zh-CN" altLang="en-US" sz="2400" b="1">
                <a:solidFill>
                  <a:schemeClr val="tx1"/>
                </a:solidFill>
                <a:latin typeface="微软雅黑" panose="020B0503020204020204" pitchFamily="34" charset="-122"/>
                <a:ea typeface="微软雅黑" panose="020B0503020204020204" pitchFamily="34" charset="-122"/>
              </a:rPr>
              <a:t>联合学校</a:t>
            </a:r>
            <a:endParaRPr lang="zh-CN" altLang="en-US" sz="2400" b="1">
              <a:solidFill>
                <a:schemeClr val="tx1"/>
              </a:solidFill>
              <a:latin typeface="微软雅黑" panose="020B0503020204020204" pitchFamily="34" charset="-122"/>
              <a:ea typeface="微软雅黑" panose="020B0503020204020204" pitchFamily="34" charset="-122"/>
            </a:endParaRPr>
          </a:p>
          <a:p>
            <a:pPr>
              <a:lnSpc>
                <a:spcPct val="110000"/>
              </a:lnSpc>
            </a:pPr>
            <a:r>
              <a:rPr lang="zh-CN" altLang="en-US" sz="2400" b="1">
                <a:solidFill>
                  <a:schemeClr val="tx1"/>
                </a:solidFill>
                <a:latin typeface="微软雅黑" panose="020B0503020204020204" pitchFamily="34" charset="-122"/>
                <a:ea typeface="微软雅黑" panose="020B0503020204020204" pitchFamily="34" charset="-122"/>
              </a:rPr>
              <a:t>活动合作</a:t>
            </a:r>
            <a:r>
              <a:rPr lang="zh-CN" altLang="en-US">
                <a:solidFill>
                  <a:srgbClr val="F8F8F8"/>
                </a:solidFill>
                <a:latin typeface="微软雅黑" panose="020B0503020204020204" pitchFamily="34" charset="-122"/>
                <a:ea typeface="微软雅黑" panose="020B0503020204020204" pitchFamily="34" charset="-122"/>
              </a:rPr>
              <a:t>策扶持</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3" name="标题 6"/>
          <p:cNvSpPr>
            <a:spLocks noGrp="1"/>
          </p:cNvSpPr>
          <p:nvPr/>
        </p:nvSpPr>
        <p:spPr>
          <a:xfrm>
            <a:off x="697410" y="107131"/>
            <a:ext cx="2552496" cy="539750"/>
          </a:xfrm>
          <a:prstGeom prst="rect">
            <a:avLst/>
          </a:prstGeom>
          <a:solidFill>
            <a:schemeClr val="accent6">
              <a:lumMod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800" b="1" spc="300" dirty="0">
                <a:solidFill>
                  <a:schemeClr val="bg1"/>
                </a:solidFill>
                <a:latin typeface="微软雅黑" panose="020B0503020204020204" pitchFamily="34" charset="-122"/>
                <a:ea typeface="微软雅黑" panose="020B0503020204020204" pitchFamily="34" charset="-122"/>
              </a:rPr>
              <a:t>推广策略</a:t>
            </a:r>
            <a:endParaRPr lang="zh-CN" altLang="en-US" sz="1800" b="1" spc="3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05105" y="112395"/>
            <a:ext cx="492125" cy="534670"/>
          </a:xfrm>
          <a:prstGeom prst="rect">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advTm="9127">
        <p14:prism dir="d"/>
      </p:transition>
    </mc:Choice>
    <mc:Fallback>
      <p:transition spd="slow" advTm="912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Box 18"/>
          <p:cNvSpPr txBox="1">
            <a:spLocks noChangeArrowheads="1"/>
          </p:cNvSpPr>
          <p:nvPr/>
        </p:nvSpPr>
        <p:spPr bwMode="auto">
          <a:xfrm>
            <a:off x="8840788" y="4189413"/>
            <a:ext cx="92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latin typeface="微软雅黑" panose="020B0503020204020204" pitchFamily="34" charset="-122"/>
                <a:ea typeface="微软雅黑" panose="020B0503020204020204" pitchFamily="34" charset="-122"/>
              </a:rPr>
              <a:t>49%</a:t>
            </a:r>
            <a:endParaRPr lang="en-US" altLang="zh-CN" sz="2800">
              <a:latin typeface="微软雅黑" panose="020B0503020204020204" pitchFamily="34" charset="-122"/>
              <a:ea typeface="微软雅黑" panose="020B0503020204020204" pitchFamily="34" charset="-122"/>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8" name="Block Arc 5"/>
          <p:cNvSpPr/>
          <p:nvPr/>
        </p:nvSpPr>
        <p:spPr>
          <a:xfrm>
            <a:off x="4805363" y="2050415"/>
            <a:ext cx="2581275" cy="2581275"/>
          </a:xfrm>
          <a:prstGeom prst="blockArc">
            <a:avLst>
              <a:gd name="adj1" fmla="val 7812389"/>
              <a:gd name="adj2" fmla="val 12403941"/>
              <a:gd name="adj3" fmla="val 1800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1" name="Block Arc 8"/>
          <p:cNvSpPr/>
          <p:nvPr/>
        </p:nvSpPr>
        <p:spPr>
          <a:xfrm>
            <a:off x="3953510" y="1197928"/>
            <a:ext cx="4286250" cy="4286250"/>
          </a:xfrm>
          <a:prstGeom prst="blockArc">
            <a:avLst>
              <a:gd name="adj1" fmla="val 10869873"/>
              <a:gd name="adj2" fmla="val 12770327"/>
              <a:gd name="adj3" fmla="val 18650"/>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2" name="Block Arc 9"/>
          <p:cNvSpPr/>
          <p:nvPr/>
        </p:nvSpPr>
        <p:spPr>
          <a:xfrm>
            <a:off x="3953510"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0731" name="TextBox 12"/>
          <p:cNvSpPr txBox="1">
            <a:spLocks noChangeArrowheads="1"/>
          </p:cNvSpPr>
          <p:nvPr/>
        </p:nvSpPr>
        <p:spPr bwMode="auto">
          <a:xfrm>
            <a:off x="5644593" y="3111500"/>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800" b="1" dirty="0">
                <a:latin typeface="微软雅黑" panose="020B0503020204020204" pitchFamily="34" charset="-122"/>
                <a:ea typeface="微软雅黑" panose="020B0503020204020204" pitchFamily="34" charset="-122"/>
              </a:rPr>
              <a:t>利润</a:t>
            </a:r>
            <a:endParaRPr lang="zh-CN" altLang="en-US" sz="2800" b="1" dirty="0">
              <a:latin typeface="微软雅黑" panose="020B0503020204020204" pitchFamily="34" charset="-122"/>
              <a:ea typeface="微软雅黑" panose="020B0503020204020204" pitchFamily="34" charset="-122"/>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002030"/>
            <a:ext cx="92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latin typeface="微软雅黑" panose="020B0503020204020204" pitchFamily="34" charset="-122"/>
                <a:ea typeface="微软雅黑" panose="020B0503020204020204" pitchFamily="34" charset="-122"/>
              </a:rPr>
              <a:t>36%</a:t>
            </a:r>
            <a:endParaRPr lang="en-US" altLang="zh-CN" sz="2800">
              <a:latin typeface="微软雅黑" panose="020B0503020204020204" pitchFamily="34" charset="-122"/>
              <a:ea typeface="微软雅黑" panose="020B0503020204020204" pitchFamily="34" charset="-122"/>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697163" y="1250950"/>
            <a:ext cx="92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r>
              <a:rPr lang="en-US" altLang="zh-CN" sz="2800" dirty="0">
                <a:latin typeface="微软雅黑" panose="020B0503020204020204" pitchFamily="34" charset="-122"/>
                <a:ea typeface="微软雅黑" panose="020B0503020204020204" pitchFamily="34" charset="-122"/>
              </a:rPr>
              <a:t>13%</a:t>
            </a:r>
            <a:endParaRPr lang="en-US" altLang="zh-CN" sz="2800" dirty="0">
              <a:latin typeface="微软雅黑" panose="020B0503020204020204" pitchFamily="34" charset="-122"/>
              <a:ea typeface="微软雅黑" panose="020B0503020204020204" pitchFamily="34" charset="-122"/>
            </a:endParaRPr>
          </a:p>
        </p:txBody>
      </p:sp>
      <p:sp>
        <p:nvSpPr>
          <p:cNvPr id="30737" name="TextBox 39"/>
          <p:cNvSpPr txBox="1">
            <a:spLocks noChangeArrowheads="1"/>
          </p:cNvSpPr>
          <p:nvPr/>
        </p:nvSpPr>
        <p:spPr bwMode="auto">
          <a:xfrm>
            <a:off x="2427288" y="4194175"/>
            <a:ext cx="922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r>
              <a:rPr lang="en-US" altLang="zh-CN" sz="2800">
                <a:latin typeface="微软雅黑" panose="020B0503020204020204" pitchFamily="34" charset="-122"/>
                <a:ea typeface="微软雅黑" panose="020B0503020204020204" pitchFamily="34" charset="-122"/>
              </a:rPr>
              <a:t>27%</a:t>
            </a:r>
            <a:endParaRPr lang="en-US" altLang="zh-CN" sz="2800">
              <a:latin typeface="微软雅黑" panose="020B0503020204020204" pitchFamily="34" charset="-122"/>
              <a:ea typeface="微软雅黑" panose="020B0503020204020204" pitchFamily="34" charset="-122"/>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543925" y="1525905"/>
            <a:ext cx="3690620" cy="225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zh-CN" sz="2800" dirty="0">
                <a:latin typeface="微软雅黑" panose="020B0503020204020204" pitchFamily="34" charset="-122"/>
                <a:ea typeface="微软雅黑" panose="020B0503020204020204" pitchFamily="34" charset="-122"/>
              </a:rPr>
              <a:t>销售远距离需求产品盈利——</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zh-CN" sz="2800" dirty="0">
                <a:latin typeface="+mn-ea"/>
                <a:ea typeface="+mn-ea"/>
              </a:rPr>
              <a:t>通过去跟外面商家的合作，销售产品而达到盈利过程。</a:t>
            </a:r>
            <a:endParaRPr lang="en-US" altLang="zh-CN" sz="2800" dirty="0">
              <a:latin typeface="+mn-ea"/>
              <a:ea typeface="+mn-ea"/>
              <a:cs typeface="Open Sans Light"/>
              <a:sym typeface="Gill Sans"/>
            </a:endParaRPr>
          </a:p>
        </p:txBody>
      </p:sp>
      <p:sp>
        <p:nvSpPr>
          <p:cNvPr id="30741" name="TextBox 16"/>
          <p:cNvSpPr txBox="1">
            <a:spLocks noChangeArrowheads="1"/>
          </p:cNvSpPr>
          <p:nvPr/>
        </p:nvSpPr>
        <p:spPr bwMode="auto">
          <a:xfrm>
            <a:off x="8026400" y="4632325"/>
            <a:ext cx="4208145" cy="225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zh-CN" sz="2800" dirty="0">
                <a:latin typeface="微软雅黑" panose="020B0503020204020204" pitchFamily="34" charset="-122"/>
                <a:ea typeface="微软雅黑" panose="020B0503020204020204" pitchFamily="34" charset="-122"/>
              </a:rPr>
              <a:t>发布广告盈利——</a:t>
            </a: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zh-CN" altLang="zh-CN" sz="2800" dirty="0">
                <a:latin typeface="+mn-ea"/>
                <a:ea typeface="+mn-ea"/>
              </a:rPr>
              <a:t>当人数达到一定时，平台可以接软广告盈利，达到资源变现。</a:t>
            </a:r>
            <a:endParaRPr lang="en-US" altLang="zh-CN" sz="2800" dirty="0">
              <a:latin typeface="+mn-ea"/>
              <a:ea typeface="+mn-ea"/>
              <a:cs typeface="Open Sans Light"/>
              <a:sym typeface="Gill Sans"/>
            </a:endParaRPr>
          </a:p>
        </p:txBody>
      </p:sp>
      <p:sp>
        <p:nvSpPr>
          <p:cNvPr id="30742" name="TextBox 16"/>
          <p:cNvSpPr txBox="1">
            <a:spLocks noChangeArrowheads="1"/>
          </p:cNvSpPr>
          <p:nvPr/>
        </p:nvSpPr>
        <p:spPr bwMode="auto">
          <a:xfrm>
            <a:off x="678498" y="1775102"/>
            <a:ext cx="2244725"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r>
              <a:rPr lang="zh-CN" altLang="en-US" sz="2800" dirty="0">
                <a:latin typeface="微软雅黑" panose="020B0503020204020204" pitchFamily="34" charset="-122"/>
                <a:ea typeface="微软雅黑" panose="020B0503020204020204" pitchFamily="34" charset="-122"/>
                <a:cs typeface="Open Sans Light"/>
                <a:sym typeface="Gill Sans"/>
              </a:rPr>
              <a:t>其他</a:t>
            </a:r>
            <a:endParaRPr lang="en-US" altLang="zh-CN" sz="2800" dirty="0">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9255" y="4654550"/>
            <a:ext cx="4415790" cy="225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zh-CN" sz="2800" dirty="0">
                <a:latin typeface="微软雅黑" panose="020B0503020204020204" pitchFamily="34" charset="-122"/>
                <a:ea typeface="微软雅黑" panose="020B0503020204020204" pitchFamily="34" charset="-122"/>
              </a:rPr>
              <a:t>服务入驻盈利——</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zh-CN" sz="2800" dirty="0">
                <a:latin typeface="+mn-ea"/>
                <a:ea typeface="+mn-ea"/>
              </a:rPr>
              <a:t>通过去各个学校寻找团队入驻平台进行接单以此来提取分成盈利。</a:t>
            </a:r>
            <a:endParaRPr lang="zh-CN" altLang="zh-CN" sz="2800" dirty="0">
              <a:latin typeface="+mn-ea"/>
              <a:ea typeface="+mn-ea"/>
            </a:endParaRPr>
          </a:p>
        </p:txBody>
      </p:sp>
      <p:sp>
        <p:nvSpPr>
          <p:cNvPr id="13" name="标题 6"/>
          <p:cNvSpPr>
            <a:spLocks noGrp="1"/>
          </p:cNvSpPr>
          <p:nvPr/>
        </p:nvSpPr>
        <p:spPr>
          <a:xfrm>
            <a:off x="614860" y="242386"/>
            <a:ext cx="2552496" cy="539750"/>
          </a:xfrm>
          <a:prstGeom prst="rect">
            <a:avLst/>
          </a:prstGeom>
          <a:solidFill>
            <a:schemeClr val="accent6">
              <a:lumMod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800" b="1" spc="300" dirty="0">
                <a:solidFill>
                  <a:schemeClr val="bg1"/>
                </a:solidFill>
                <a:latin typeface="微软雅黑" panose="020B0503020204020204" pitchFamily="34" charset="-122"/>
                <a:ea typeface="微软雅黑" panose="020B0503020204020204" pitchFamily="34" charset="-122"/>
              </a:rPr>
              <a:t>利润来源分析</a:t>
            </a:r>
            <a:endParaRPr lang="zh-CN" altLang="en-US" sz="1800" b="1" spc="3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86690" y="242570"/>
            <a:ext cx="492125" cy="534670"/>
          </a:xfrm>
          <a:prstGeom prst="rect">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3</a:t>
            </a:r>
            <a:endPar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800475" y="-2295525"/>
            <a:ext cx="4591050" cy="4591050"/>
          </a:xfrm>
          <a:prstGeom prst="ellipse">
            <a:avLst/>
          </a:prstGeom>
          <a:solidFill>
            <a:schemeClr val="accent1">
              <a:alpha val="72000"/>
            </a:schemeClr>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椭圆 5"/>
          <p:cNvSpPr/>
          <p:nvPr/>
        </p:nvSpPr>
        <p:spPr>
          <a:xfrm>
            <a:off x="3943350" y="-2152650"/>
            <a:ext cx="4305300" cy="4305300"/>
          </a:xfrm>
          <a:prstGeom prst="ellipse">
            <a:avLst/>
          </a:prstGeom>
          <a:noFill/>
          <a:ln w="76200">
            <a:solidFill>
              <a:srgbClr val="253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97592" y="473793"/>
            <a:ext cx="1481496" cy="769441"/>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目 录</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96374" y="1243234"/>
            <a:ext cx="1483932" cy="446276"/>
          </a:xfrm>
          <a:prstGeom prst="rect">
            <a:avLst/>
          </a:prstGeom>
          <a:noFill/>
        </p:spPr>
        <p:txBody>
          <a:bodyPr wrap="none" rtlCol="0">
            <a:spAutoFit/>
          </a:bodyPr>
          <a:lstStyle/>
          <a:p>
            <a:r>
              <a:rPr lang="en-US" altLang="zh-CN" sz="2200" dirty="0">
                <a:solidFill>
                  <a:schemeClr val="bg1"/>
                </a:solidFill>
              </a:rPr>
              <a:t>CONTENTS</a:t>
            </a:r>
            <a:endParaRPr lang="zh-CN" altLang="en-US" sz="2200" dirty="0">
              <a:solidFill>
                <a:schemeClr val="bg1"/>
              </a:solidFill>
            </a:endParaRPr>
          </a:p>
        </p:txBody>
      </p:sp>
      <p:sp>
        <p:nvSpPr>
          <p:cNvPr id="38" name="矩形 37"/>
          <p:cNvSpPr/>
          <p:nvPr/>
        </p:nvSpPr>
        <p:spPr>
          <a:xfrm>
            <a:off x="-41275" y="3874812"/>
            <a:ext cx="12276000" cy="45719"/>
          </a:xfrm>
          <a:prstGeom prst="rect">
            <a:avLst/>
          </a:prstGeom>
          <a:solidFill>
            <a:schemeClr val="bg2">
              <a:lumMod val="50000"/>
            </a:schemeClr>
          </a:solidFill>
          <a:ln w="25400" cap="flat" cmpd="sng" algn="ctr">
            <a:noFill/>
            <a:prstDash val="solid"/>
          </a:ln>
          <a:effectLst/>
        </p:spPr>
        <p:txBody>
          <a:bodyPr rtlCol="0" anchor="ctr"/>
          <a:lstStyle/>
          <a:p>
            <a:pPr algn="ctr">
              <a:defRPr/>
            </a:pPr>
            <a:endParaRPr 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1711870" y="3832539"/>
            <a:ext cx="130483" cy="130483"/>
          </a:xfrm>
          <a:prstGeom prst="ellipse">
            <a:avLst/>
          </a:prstGeom>
          <a:solidFill>
            <a:srgbClr val="276F8B"/>
          </a:solidFill>
          <a:ln w="25400" cap="flat" cmpd="sng" algn="ctr">
            <a:solidFill>
              <a:sysClr val="window" lastClr="FFFFFF"/>
            </a:solidFill>
            <a:prstDash val="solid"/>
          </a:ln>
          <a:effectLst/>
        </p:spPr>
        <p:txBody>
          <a:bodyPr rtlCol="0" anchor="ctr"/>
          <a:lstStyle/>
          <a:p>
            <a:pPr algn="ctr">
              <a:defRPr/>
            </a:pPr>
            <a:endParaRPr 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a:off x="874646" y="4157382"/>
            <a:ext cx="1804933" cy="1580465"/>
          </a:xfrm>
          <a:prstGeom prst="roundRect">
            <a:avLst/>
          </a:prstGeom>
          <a:solidFill>
            <a:srgbClr val="276F8B"/>
          </a:solidFill>
          <a:ln w="25400" cap="flat" cmpd="sng" algn="ctr">
            <a:solidFill>
              <a:sysClr val="window" lastClr="FFFFFF"/>
            </a:solidFill>
            <a:prstDash val="solid"/>
          </a:ln>
          <a:effectLst>
            <a:outerShdw dist="114300" dir="8100000" algn="tr" rotWithShape="0">
              <a:prstClr val="black">
                <a:alpha val="13000"/>
              </a:prstClr>
            </a:outerShdw>
          </a:effectLst>
        </p:spPr>
        <p:txBody>
          <a:bodyPr lIns="72000" tIns="180000" rIns="72000" bIns="0" rtlCol="0" anchor="ctr"/>
          <a:lstStyle/>
          <a:p>
            <a:pPr algn="ctr">
              <a:lnSpc>
                <a:spcPct val="130000"/>
              </a:lnSpc>
              <a:defRPr/>
            </a:pPr>
            <a:endParaRPr lang="en-US" altLang="zh-CN" sz="135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1543046" y="3970334"/>
            <a:ext cx="468000" cy="468000"/>
          </a:xfrm>
          <a:prstGeom prst="ellipse">
            <a:avLst/>
          </a:prstGeom>
          <a:solidFill>
            <a:sysClr val="window" lastClr="FFFFFF"/>
          </a:solidFill>
          <a:ln w="25400" cap="flat" cmpd="sng" algn="ctr">
            <a:solidFill>
              <a:srgbClr val="276F8B"/>
            </a:solidFill>
            <a:prstDash val="solid"/>
          </a:ln>
          <a:effectLst/>
        </p:spPr>
        <p:txBody>
          <a:bodyPr lIns="0" tIns="0" rIns="0" bIns="0" rtlCol="0" anchor="ctr"/>
          <a:lstStyle/>
          <a:p>
            <a:pPr algn="ctr">
              <a:defRPr/>
            </a:pPr>
            <a:r>
              <a:rPr lang="en-US" sz="2300" kern="0" dirty="0">
                <a:solidFill>
                  <a:srgbClr val="276F8B"/>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rPr>
              <a:t>01</a:t>
            </a:r>
            <a:endParaRPr lang="en-US" sz="2300" kern="0" dirty="0">
              <a:solidFill>
                <a:srgbClr val="276F8B"/>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endParaRPr>
          </a:p>
        </p:txBody>
      </p:sp>
      <p:sp>
        <p:nvSpPr>
          <p:cNvPr id="42" name="椭圆 41"/>
          <p:cNvSpPr/>
          <p:nvPr/>
        </p:nvSpPr>
        <p:spPr>
          <a:xfrm rot="21420000">
            <a:off x="4287142" y="3840159"/>
            <a:ext cx="130483" cy="130483"/>
          </a:xfrm>
          <a:prstGeom prst="ellipse">
            <a:avLst/>
          </a:prstGeom>
          <a:solidFill>
            <a:srgbClr val="3A8F98"/>
          </a:solidFill>
          <a:ln w="25400" cap="flat" cmpd="sng" algn="ctr">
            <a:solidFill>
              <a:sysClr val="window" lastClr="FFFFFF"/>
            </a:solidFill>
            <a:prstDash val="solid"/>
          </a:ln>
          <a:effectLst/>
        </p:spPr>
        <p:txBody>
          <a:bodyPr rtlCol="0" anchor="ctr"/>
          <a:lstStyle/>
          <a:p>
            <a:pPr algn="ctr">
              <a:defRPr/>
            </a:pPr>
            <a:endParaRPr 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圆角矩形 42"/>
          <p:cNvSpPr/>
          <p:nvPr/>
        </p:nvSpPr>
        <p:spPr>
          <a:xfrm>
            <a:off x="3597464" y="4157447"/>
            <a:ext cx="1803600" cy="1580400"/>
          </a:xfrm>
          <a:prstGeom prst="roundRect">
            <a:avLst/>
          </a:prstGeom>
          <a:solidFill>
            <a:srgbClr val="3A8F98"/>
          </a:solidFill>
          <a:ln w="25400" cap="flat" cmpd="sng" algn="ctr">
            <a:solidFill>
              <a:sysClr val="window" lastClr="FFFFFF"/>
            </a:solidFill>
            <a:prstDash val="solid"/>
          </a:ln>
          <a:effectLst>
            <a:outerShdw dist="114300" dir="8100000" algn="tr" rotWithShape="0">
              <a:prstClr val="black">
                <a:alpha val="13000"/>
              </a:prstClr>
            </a:outerShdw>
          </a:effectLst>
        </p:spPr>
        <p:txBody>
          <a:bodyPr lIns="72000" tIns="180000" rIns="72000" bIns="0" rtlCol="0" anchor="ctr"/>
          <a:lstStyle/>
          <a:p>
            <a:pPr algn="ctr">
              <a:lnSpc>
                <a:spcPct val="130000"/>
              </a:lnSpc>
              <a:defRPr/>
            </a:pPr>
            <a:endParaRPr lang="en-US" altLang="zh-CN" sz="135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椭圆 43"/>
          <p:cNvSpPr/>
          <p:nvPr/>
        </p:nvSpPr>
        <p:spPr>
          <a:xfrm>
            <a:off x="4141403" y="4016054"/>
            <a:ext cx="468000" cy="468000"/>
          </a:xfrm>
          <a:prstGeom prst="ellipse">
            <a:avLst/>
          </a:prstGeom>
          <a:solidFill>
            <a:sysClr val="window" lastClr="FFFFFF"/>
          </a:solidFill>
          <a:ln w="25400" cap="flat" cmpd="sng" algn="ctr">
            <a:solidFill>
              <a:srgbClr val="3A8F98"/>
            </a:solidFill>
            <a:prstDash val="solid"/>
          </a:ln>
          <a:effectLst/>
        </p:spPr>
        <p:txBody>
          <a:bodyPr lIns="0" tIns="0" rIns="0" bIns="0" rtlCol="0" anchor="ctr"/>
          <a:lstStyle/>
          <a:p>
            <a:pPr algn="ctr">
              <a:defRPr/>
            </a:pPr>
            <a:r>
              <a:rPr lang="en-US" sz="2300" kern="0" dirty="0">
                <a:solidFill>
                  <a:srgbClr val="3A8F98"/>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rPr>
              <a:t>02</a:t>
            </a:r>
            <a:endParaRPr lang="en-US" sz="2300" kern="0" dirty="0">
              <a:solidFill>
                <a:srgbClr val="3A8F98"/>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endParaRPr>
          </a:p>
        </p:txBody>
      </p:sp>
      <p:sp>
        <p:nvSpPr>
          <p:cNvPr id="45" name="椭圆 44"/>
          <p:cNvSpPr/>
          <p:nvPr/>
        </p:nvSpPr>
        <p:spPr>
          <a:xfrm>
            <a:off x="7199277" y="3832539"/>
            <a:ext cx="130483" cy="130483"/>
          </a:xfrm>
          <a:prstGeom prst="ellipse">
            <a:avLst/>
          </a:prstGeom>
          <a:solidFill>
            <a:srgbClr val="4A9B82"/>
          </a:solidFill>
          <a:ln w="25400" cap="flat" cmpd="sng" algn="ctr">
            <a:solidFill>
              <a:sysClr val="window" lastClr="FFFFFF"/>
            </a:solidFill>
            <a:prstDash val="solid"/>
          </a:ln>
          <a:effectLst/>
        </p:spPr>
        <p:txBody>
          <a:bodyPr rtlCol="0" anchor="ctr"/>
          <a:lstStyle/>
          <a:p>
            <a:pPr algn="ctr">
              <a:defRPr/>
            </a:pPr>
            <a:endParaRPr 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圆角矩形 45"/>
          <p:cNvSpPr/>
          <p:nvPr/>
        </p:nvSpPr>
        <p:spPr>
          <a:xfrm>
            <a:off x="6362033" y="4157411"/>
            <a:ext cx="1803600" cy="1580400"/>
          </a:xfrm>
          <a:prstGeom prst="roundRect">
            <a:avLst/>
          </a:prstGeom>
          <a:solidFill>
            <a:srgbClr val="4A9B82"/>
          </a:solidFill>
          <a:ln w="25400" cap="flat" cmpd="sng" algn="ctr">
            <a:solidFill>
              <a:sysClr val="window" lastClr="FFFFFF"/>
            </a:solidFill>
            <a:prstDash val="solid"/>
          </a:ln>
          <a:effectLst>
            <a:outerShdw dist="114300" dir="8100000" algn="tr" rotWithShape="0">
              <a:prstClr val="black">
                <a:alpha val="13000"/>
              </a:prstClr>
            </a:outerShdw>
          </a:effectLst>
        </p:spPr>
        <p:txBody>
          <a:bodyPr lIns="72000" tIns="180000" rIns="72000" bIns="0" rtlCol="0" anchor="ctr"/>
          <a:lstStyle/>
          <a:p>
            <a:pPr algn="ctr">
              <a:lnSpc>
                <a:spcPct val="130000"/>
              </a:lnSpc>
              <a:defRPr/>
            </a:pPr>
            <a:endParaRPr lang="en-US" altLang="zh-CN" sz="135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椭圆 46"/>
          <p:cNvSpPr/>
          <p:nvPr/>
        </p:nvSpPr>
        <p:spPr>
          <a:xfrm>
            <a:off x="7021372" y="4025982"/>
            <a:ext cx="468000" cy="468000"/>
          </a:xfrm>
          <a:prstGeom prst="ellipse">
            <a:avLst/>
          </a:prstGeom>
          <a:solidFill>
            <a:sysClr val="window" lastClr="FFFFFF"/>
          </a:solidFill>
          <a:ln w="25400" cap="flat" cmpd="sng" algn="ctr">
            <a:solidFill>
              <a:srgbClr val="4A9B82"/>
            </a:solidFill>
            <a:prstDash val="solid"/>
          </a:ln>
          <a:effectLst/>
        </p:spPr>
        <p:txBody>
          <a:bodyPr lIns="0" tIns="0" rIns="0" bIns="0" rtlCol="0" anchor="ctr"/>
          <a:lstStyle/>
          <a:p>
            <a:pPr algn="ctr">
              <a:defRPr/>
            </a:pPr>
            <a:r>
              <a:rPr lang="en-US" sz="2300" kern="0" dirty="0">
                <a:solidFill>
                  <a:srgbClr val="4A9B82"/>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rPr>
              <a:t>03</a:t>
            </a:r>
            <a:endParaRPr lang="en-US" sz="2300" kern="0" dirty="0">
              <a:solidFill>
                <a:srgbClr val="4A9B82"/>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endParaRPr>
          </a:p>
        </p:txBody>
      </p:sp>
      <p:sp>
        <p:nvSpPr>
          <p:cNvPr id="54" name="椭圆 53"/>
          <p:cNvSpPr/>
          <p:nvPr/>
        </p:nvSpPr>
        <p:spPr>
          <a:xfrm>
            <a:off x="10520578" y="3839565"/>
            <a:ext cx="130483" cy="130483"/>
          </a:xfrm>
          <a:prstGeom prst="ellipse">
            <a:avLst/>
          </a:prstGeom>
          <a:solidFill>
            <a:srgbClr val="588894"/>
          </a:solidFill>
          <a:ln w="25400" cap="flat" cmpd="sng" algn="ctr">
            <a:solidFill>
              <a:sysClr val="window" lastClr="FFFFFF"/>
            </a:solidFill>
            <a:prstDash val="solid"/>
          </a:ln>
          <a:effectLst/>
        </p:spPr>
        <p:txBody>
          <a:bodyPr rtlCol="0" anchor="ctr"/>
          <a:lstStyle/>
          <a:p>
            <a:pPr algn="ctr">
              <a:defRPr/>
            </a:pPr>
            <a:endParaRPr 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圆角矩形 54"/>
          <p:cNvSpPr/>
          <p:nvPr/>
        </p:nvSpPr>
        <p:spPr>
          <a:xfrm>
            <a:off x="9684020" y="4157388"/>
            <a:ext cx="1803600" cy="1580400"/>
          </a:xfrm>
          <a:prstGeom prst="roundRect">
            <a:avLst/>
          </a:prstGeom>
          <a:solidFill>
            <a:srgbClr val="588894"/>
          </a:solidFill>
          <a:ln w="25400" cap="flat" cmpd="sng" algn="ctr">
            <a:solidFill>
              <a:sysClr val="window" lastClr="FFFFFF"/>
            </a:solidFill>
            <a:prstDash val="solid"/>
          </a:ln>
          <a:effectLst>
            <a:outerShdw dist="114300" dir="8100000" algn="tr" rotWithShape="0">
              <a:prstClr val="black">
                <a:alpha val="13000"/>
              </a:prstClr>
            </a:outerShdw>
          </a:effectLst>
        </p:spPr>
        <p:txBody>
          <a:bodyPr lIns="72000" tIns="180000" rIns="72000" bIns="0" rtlCol="0" anchor="ctr"/>
          <a:lstStyle/>
          <a:p>
            <a:pPr algn="ctr">
              <a:lnSpc>
                <a:spcPct val="130000"/>
              </a:lnSpc>
              <a:defRPr/>
            </a:pPr>
            <a:endParaRPr lang="en-US" altLang="zh-CN" sz="135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10387861" y="4008919"/>
            <a:ext cx="468000" cy="468000"/>
          </a:xfrm>
          <a:prstGeom prst="ellipse">
            <a:avLst/>
          </a:prstGeom>
          <a:solidFill>
            <a:sysClr val="window" lastClr="FFFFFF"/>
          </a:solidFill>
          <a:ln w="25400" cap="flat" cmpd="sng" algn="ctr">
            <a:solidFill>
              <a:srgbClr val="588894"/>
            </a:solidFill>
            <a:prstDash val="solid"/>
          </a:ln>
          <a:effectLst/>
        </p:spPr>
        <p:txBody>
          <a:bodyPr lIns="0" tIns="0" rIns="0" bIns="0" rtlCol="0" anchor="ctr"/>
          <a:lstStyle/>
          <a:p>
            <a:pPr algn="ctr">
              <a:defRPr/>
            </a:pPr>
            <a:r>
              <a:rPr lang="en-US" sz="2300" kern="0" dirty="0">
                <a:solidFill>
                  <a:srgbClr val="588894"/>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rPr>
              <a:t>04</a:t>
            </a:r>
            <a:endParaRPr lang="en-US" sz="2300" kern="0" dirty="0">
              <a:solidFill>
                <a:srgbClr val="588894"/>
              </a:solidFill>
              <a:latin typeface="Arial" panose="020B0604020202020204" pitchFamily="34" charset="0"/>
              <a:ea typeface="微软雅黑" panose="020B0503020204020204" pitchFamily="34" charset="-122"/>
              <a:cs typeface="FreesiaUPC" panose="020B0604020202020204" pitchFamily="34" charset="-34"/>
              <a:sym typeface="Arial" panose="020B0604020202020204" pitchFamily="34" charset="0"/>
            </a:endParaRPr>
          </a:p>
        </p:txBody>
      </p:sp>
      <p:grpSp>
        <p:nvGrpSpPr>
          <p:cNvPr id="57" name="Group 8"/>
          <p:cNvGrpSpPr>
            <a:grpSpLocks noChangeAspect="1"/>
          </p:cNvGrpSpPr>
          <p:nvPr/>
        </p:nvGrpSpPr>
        <p:grpSpPr bwMode="auto">
          <a:xfrm>
            <a:off x="1491813" y="3110647"/>
            <a:ext cx="567729" cy="622074"/>
            <a:chOff x="3437" y="2282"/>
            <a:chExt cx="679" cy="744"/>
          </a:xfrm>
          <a:solidFill>
            <a:schemeClr val="accent1">
              <a:lumMod val="75000"/>
            </a:schemeClr>
          </a:solidFill>
        </p:grpSpPr>
        <p:sp>
          <p:nvSpPr>
            <p:cNvPr id="58" name="Freeform 9"/>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10"/>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60" name="矩形 59"/>
          <p:cNvSpPr/>
          <p:nvPr/>
        </p:nvSpPr>
        <p:spPr>
          <a:xfrm>
            <a:off x="1163940" y="4493777"/>
            <a:ext cx="1338828" cy="452432"/>
          </a:xfrm>
          <a:prstGeom prst="rect">
            <a:avLst/>
          </a:prstGeom>
        </p:spPr>
        <p:txBody>
          <a:bodyPr wrap="none">
            <a:spAutoFit/>
          </a:bodyPr>
          <a:lstStyle/>
          <a:p>
            <a:pPr algn="ctr">
              <a:lnSpc>
                <a:spcPct val="130000"/>
              </a:lnSpc>
              <a:defRPr/>
            </a:pPr>
            <a:r>
              <a:rPr lang="zh-CN" altLang="en-US"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我们是谁？</a:t>
            </a:r>
            <a:endParaRPr lang="en-US" altLang="zh-CN"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60"/>
          <p:cNvSpPr/>
          <p:nvPr/>
        </p:nvSpPr>
        <p:spPr>
          <a:xfrm>
            <a:off x="1047544" y="5048870"/>
            <a:ext cx="1454709" cy="330835"/>
          </a:xfrm>
          <a:prstGeom prst="rect">
            <a:avLst/>
          </a:prstGeom>
        </p:spPr>
        <p:txBody>
          <a:bodyPr wrap="square">
            <a:spAutoFit/>
          </a:bodyPr>
          <a:lstStyle/>
          <a:p>
            <a:pPr algn="ctr">
              <a:lnSpc>
                <a:spcPct val="130000"/>
              </a:lnSpc>
              <a:defRPr/>
            </a:pPr>
            <a:r>
              <a:rPr lang="zh-CN" altLang="en-US"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公司与团队介绍</a:t>
            </a:r>
            <a:endParaRPr lang="en-US" altLang="zh-CN"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p:cNvSpPr/>
          <p:nvPr/>
        </p:nvSpPr>
        <p:spPr>
          <a:xfrm>
            <a:off x="3625016" y="4494119"/>
            <a:ext cx="1800493" cy="452432"/>
          </a:xfrm>
          <a:prstGeom prst="rect">
            <a:avLst/>
          </a:prstGeom>
        </p:spPr>
        <p:txBody>
          <a:bodyPr wrap="none">
            <a:spAutoFit/>
          </a:bodyPr>
          <a:lstStyle/>
          <a:p>
            <a:pPr algn="ctr">
              <a:lnSpc>
                <a:spcPct val="130000"/>
              </a:lnSpc>
              <a:defRPr/>
            </a:pPr>
            <a:r>
              <a:rPr lang="zh-CN" altLang="en-US"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我们要做什么？</a:t>
            </a:r>
            <a:endParaRPr lang="en-US" altLang="zh-CN"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矩形 62"/>
          <p:cNvSpPr/>
          <p:nvPr/>
        </p:nvSpPr>
        <p:spPr>
          <a:xfrm>
            <a:off x="3625026" y="5048680"/>
            <a:ext cx="1454709" cy="330835"/>
          </a:xfrm>
          <a:prstGeom prst="rect">
            <a:avLst/>
          </a:prstGeom>
        </p:spPr>
        <p:txBody>
          <a:bodyPr wrap="square">
            <a:spAutoFit/>
          </a:bodyPr>
          <a:lstStyle/>
          <a:p>
            <a:pPr algn="ctr">
              <a:lnSpc>
                <a:spcPct val="130000"/>
              </a:lnSpc>
              <a:defRPr/>
            </a:pPr>
            <a:r>
              <a:rPr lang="en-US" altLang="zh-CN"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  </a:t>
            </a:r>
            <a:r>
              <a:rPr lang="zh-CN" altLang="en-US"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项目介绍</a:t>
            </a:r>
            <a:endParaRPr lang="en-US" altLang="zh-CN"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矩形 63"/>
          <p:cNvSpPr/>
          <p:nvPr/>
        </p:nvSpPr>
        <p:spPr>
          <a:xfrm>
            <a:off x="6595836" y="4493643"/>
            <a:ext cx="1569660" cy="416909"/>
          </a:xfrm>
          <a:prstGeom prst="rect">
            <a:avLst/>
          </a:prstGeom>
        </p:spPr>
        <p:txBody>
          <a:bodyPr wrap="none">
            <a:spAutoFit/>
          </a:bodyPr>
          <a:lstStyle/>
          <a:p>
            <a:pPr algn="ctr">
              <a:lnSpc>
                <a:spcPct val="130000"/>
              </a:lnSpc>
              <a:defRPr/>
            </a:pPr>
            <a:r>
              <a:rPr lang="zh-CN" altLang="en-US"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我们怎么做？</a:t>
            </a:r>
            <a:endParaRPr lang="en-US" altLang="zh-CN"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矩形 64"/>
          <p:cNvSpPr/>
          <p:nvPr/>
        </p:nvSpPr>
        <p:spPr>
          <a:xfrm>
            <a:off x="5368645" y="4920589"/>
            <a:ext cx="1454709" cy="307456"/>
          </a:xfrm>
          <a:prstGeom prst="rect">
            <a:avLst/>
          </a:prstGeom>
        </p:spPr>
        <p:txBody>
          <a:bodyPr wrap="square">
            <a:spAutoFit/>
          </a:bodyPr>
          <a:lstStyle/>
          <a:p>
            <a:pPr algn="ctr">
              <a:lnSpc>
                <a:spcPct val="130000"/>
              </a:lnSpc>
              <a:defRPr/>
            </a:pPr>
            <a:r>
              <a:rPr lang="zh-CN" altLang="en-US"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运营方法</a:t>
            </a:r>
            <a:endParaRPr lang="en-US" altLang="zh-CN"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矩形 66"/>
          <p:cNvSpPr/>
          <p:nvPr/>
        </p:nvSpPr>
        <p:spPr>
          <a:xfrm>
            <a:off x="6536609" y="4945810"/>
            <a:ext cx="1454709" cy="308674"/>
          </a:xfrm>
          <a:prstGeom prst="rect">
            <a:avLst/>
          </a:prstGeom>
        </p:spPr>
        <p:txBody>
          <a:bodyPr wrap="square">
            <a:spAutoFit/>
          </a:bodyPr>
          <a:lstStyle/>
          <a:p>
            <a:pPr algn="ctr">
              <a:lnSpc>
                <a:spcPct val="130000"/>
              </a:lnSpc>
              <a:defRPr/>
            </a:pPr>
            <a:r>
              <a:rPr lang="zh-CN" altLang="en-US"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发展战略目标</a:t>
            </a:r>
            <a:endParaRPr lang="en-US" altLang="zh-CN"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矩形 67"/>
          <p:cNvSpPr/>
          <p:nvPr/>
        </p:nvSpPr>
        <p:spPr>
          <a:xfrm>
            <a:off x="10011016" y="4437811"/>
            <a:ext cx="1338829" cy="416909"/>
          </a:xfrm>
          <a:prstGeom prst="rect">
            <a:avLst/>
          </a:prstGeom>
        </p:spPr>
        <p:txBody>
          <a:bodyPr wrap="none">
            <a:spAutoFit/>
          </a:bodyPr>
          <a:lstStyle/>
          <a:p>
            <a:pPr algn="ctr">
              <a:lnSpc>
                <a:spcPct val="130000"/>
              </a:lnSpc>
              <a:defRPr/>
            </a:pPr>
            <a:r>
              <a:rPr lang="zh-CN" altLang="en-US"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融资需求？</a:t>
            </a:r>
            <a:endParaRPr lang="en-US" altLang="zh-CN"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68"/>
          <p:cNvSpPr/>
          <p:nvPr/>
        </p:nvSpPr>
        <p:spPr>
          <a:xfrm>
            <a:off x="9894493" y="4893947"/>
            <a:ext cx="1454709" cy="332399"/>
          </a:xfrm>
          <a:prstGeom prst="rect">
            <a:avLst/>
          </a:prstGeom>
        </p:spPr>
        <p:txBody>
          <a:bodyPr wrap="square">
            <a:spAutoFit/>
          </a:bodyPr>
          <a:lstStyle/>
          <a:p>
            <a:pPr algn="ctr">
              <a:lnSpc>
                <a:spcPct val="130000"/>
              </a:lnSpc>
              <a:defRPr/>
            </a:pPr>
            <a:r>
              <a:rPr lang="zh-CN" altLang="en-US"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融资与资本运作</a:t>
            </a:r>
            <a:endParaRPr lang="en-US" altLang="zh-CN" sz="12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6978931" y="3145234"/>
            <a:ext cx="670562" cy="587487"/>
            <a:chOff x="5879058" y="3469473"/>
            <a:chExt cx="449354" cy="390586"/>
          </a:xfrm>
          <a:solidFill>
            <a:schemeClr val="accent3">
              <a:lumMod val="75000"/>
            </a:schemeClr>
          </a:solidFill>
        </p:grpSpPr>
        <p:sp>
          <p:nvSpPr>
            <p:cNvPr id="80" name="Freeform 12"/>
            <p:cNvSpPr>
              <a:spLocks noEditPoints="1"/>
            </p:cNvSpPr>
            <p:nvPr/>
          </p:nvSpPr>
          <p:spPr bwMode="auto">
            <a:xfrm>
              <a:off x="6026432" y="3557174"/>
              <a:ext cx="301980" cy="30288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1" name="Freeform 13"/>
            <p:cNvSpPr>
              <a:spLocks noEditPoints="1"/>
            </p:cNvSpPr>
            <p:nvPr/>
          </p:nvSpPr>
          <p:spPr bwMode="auto">
            <a:xfrm>
              <a:off x="5879058" y="3469473"/>
              <a:ext cx="196197" cy="193485"/>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2" name="Freeform 14"/>
            <p:cNvSpPr>
              <a:spLocks noEditPoints="1"/>
            </p:cNvSpPr>
            <p:nvPr/>
          </p:nvSpPr>
          <p:spPr bwMode="auto">
            <a:xfrm>
              <a:off x="5882675" y="3662958"/>
              <a:ext cx="147374" cy="151895"/>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84" name="Group 26"/>
          <p:cNvGrpSpPr>
            <a:grpSpLocks noChangeAspect="1"/>
          </p:cNvGrpSpPr>
          <p:nvPr/>
        </p:nvGrpSpPr>
        <p:grpSpPr bwMode="auto">
          <a:xfrm>
            <a:off x="10168947" y="3397456"/>
            <a:ext cx="888787" cy="440626"/>
            <a:chOff x="5676" y="2597"/>
            <a:chExt cx="1061" cy="526"/>
          </a:xfrm>
          <a:solidFill>
            <a:schemeClr val="accent5">
              <a:lumMod val="75000"/>
            </a:schemeClr>
          </a:solidFill>
        </p:grpSpPr>
        <p:sp>
          <p:nvSpPr>
            <p:cNvPr id="85" name="Freeform 27"/>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7" name="Freeform 29"/>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8"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9"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0" name="Freeform 32"/>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1"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2" name="Freeform 34"/>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3"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4"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5" name="Freeform 37"/>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6"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7" name="Freeform 39"/>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8"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9"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00" name="Freeform 76"/>
          <p:cNvSpPr>
            <a:spLocks noEditPoints="1"/>
          </p:cNvSpPr>
          <p:nvPr/>
        </p:nvSpPr>
        <p:spPr bwMode="auto">
          <a:xfrm>
            <a:off x="4141621" y="3146504"/>
            <a:ext cx="421807" cy="586159"/>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accent2">
              <a:lumMod val="75000"/>
            </a:schemeClr>
          </a:solidFill>
          <a:ln>
            <a:noFill/>
          </a:ln>
        </p:spPr>
        <p:txBody>
          <a:bodyPr vert="horz" wrap="square" lIns="68580" tIns="34290" rIns="68580" bIns="34290" numCol="1" anchor="t" anchorCtr="0" compatLnSpc="1"/>
          <a:lstStyle/>
          <a:p>
            <a:endParaRPr lang="zh-CN" altLang="en-US">
              <a:solidFill>
                <a:prstClr val="blac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19800" y="1674018"/>
            <a:ext cx="5648326" cy="3719513"/>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75920"/>
            <a:ext cx="428625" cy="540385"/>
          </a:xfrm>
          <a:prstGeom prst="rect">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1</a:t>
            </a:r>
            <a:endParaRPr lang="zh-CN" altLang="en-US"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7" name="标题 6"/>
          <p:cNvSpPr>
            <a:spLocks noGrp="1"/>
          </p:cNvSpPr>
          <p:nvPr>
            <p:ph type="title"/>
          </p:nvPr>
        </p:nvSpPr>
        <p:spPr>
          <a:xfrm>
            <a:off x="428805" y="376371"/>
            <a:ext cx="2552496" cy="539750"/>
          </a:xfrm>
          <a:solidFill>
            <a:schemeClr val="accent6">
              <a:lumMod val="75000"/>
            </a:schemeClr>
          </a:solidFill>
          <a:ln>
            <a:noFill/>
          </a:ln>
        </p:spPr>
        <p:txBody>
          <a:bodyPr>
            <a:normAutofit/>
          </a:bodyPr>
          <a:lstStyle/>
          <a:p>
            <a:pPr algn="ctr"/>
            <a:r>
              <a:rPr lang="zh-CN" altLang="en-US" sz="1800" b="1" spc="300" dirty="0">
                <a:solidFill>
                  <a:schemeClr val="bg1"/>
                </a:solidFill>
                <a:latin typeface="微软雅黑" panose="020B0503020204020204" pitchFamily="34" charset="-122"/>
                <a:ea typeface="微软雅黑" panose="020B0503020204020204" pitchFamily="34" charset="-122"/>
              </a:rPr>
              <a:t>平台简介</a:t>
            </a:r>
            <a:endParaRPr lang="zh-CN" altLang="en-US" sz="1800" b="1" spc="3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1" cstate="print"/>
          <a:srcRect l="5571"/>
          <a:stretch>
            <a:fillRect/>
          </a:stretch>
        </p:blipFill>
        <p:spPr>
          <a:xfrm>
            <a:off x="428804" y="1674018"/>
            <a:ext cx="5590995" cy="3719513"/>
          </a:xfrm>
          <a:prstGeom prst="rect">
            <a:avLst/>
          </a:prstGeom>
        </p:spPr>
      </p:pic>
      <p:sp>
        <p:nvSpPr>
          <p:cNvPr id="14"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1364 w 10000"/>
              <a:gd name="connsiteY0-2" fmla="*/ 939 h 10000"/>
              <a:gd name="connsiteX1-3" fmla="*/ 10000 w 10000"/>
              <a:gd name="connsiteY1-4" fmla="*/ 0 h 10000"/>
              <a:gd name="connsiteX2-5" fmla="*/ 10000 w 10000"/>
              <a:gd name="connsiteY2-6" fmla="*/ 10000 h 10000"/>
              <a:gd name="connsiteX3-7" fmla="*/ 0 w 10000"/>
              <a:gd name="connsiteY3-8" fmla="*/ 10000 h 10000"/>
              <a:gd name="connsiteX4-9" fmla="*/ 1364 w 10000"/>
              <a:gd name="connsiteY4-10" fmla="*/ 939 h 10000"/>
              <a:gd name="connsiteX0-11" fmla="*/ 0 w 10000"/>
              <a:gd name="connsiteY0-12" fmla="*/ 939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939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1" fmla="*/ 0 w 4368800"/>
              <a:gd name="connsiteY0-2" fmla="*/ 267854 h 267854"/>
              <a:gd name="connsiteX1-3" fmla="*/ 177800 w 4368800"/>
              <a:gd name="connsiteY1-4" fmla="*/ 0 h 267854"/>
              <a:gd name="connsiteX2-5" fmla="*/ 4368800 w 4368800"/>
              <a:gd name="connsiteY2-6" fmla="*/ 0 h 267854"/>
              <a:gd name="connsiteX3-7" fmla="*/ 4301837 w 4368800"/>
              <a:gd name="connsiteY3-8" fmla="*/ 267854 h 267854"/>
              <a:gd name="connsiteX4-9" fmla="*/ 0 w 4368800"/>
              <a:gd name="connsiteY4-10" fmla="*/ 267854 h 267854"/>
              <a:gd name="connsiteX0-11" fmla="*/ 0 w 4368800"/>
              <a:gd name="connsiteY0-12" fmla="*/ 267854 h 267854"/>
              <a:gd name="connsiteX1-13" fmla="*/ 177800 w 4368800"/>
              <a:gd name="connsiteY1-14" fmla="*/ 0 h 267854"/>
              <a:gd name="connsiteX2-15" fmla="*/ 4368800 w 4368800"/>
              <a:gd name="connsiteY2-16" fmla="*/ 0 h 267854"/>
              <a:gd name="connsiteX3-17" fmla="*/ 4227946 w 4368800"/>
              <a:gd name="connsiteY3-18" fmla="*/ 255674 h 267854"/>
              <a:gd name="connsiteX4-19" fmla="*/ 0 w 4368800"/>
              <a:gd name="connsiteY4-20" fmla="*/ 267854 h 267854"/>
              <a:gd name="connsiteX0-21" fmla="*/ 0 w 4368800"/>
              <a:gd name="connsiteY0-22" fmla="*/ 267854 h 267854"/>
              <a:gd name="connsiteX1-23" fmla="*/ 93920 w 4368800"/>
              <a:gd name="connsiteY1-24" fmla="*/ 12180 h 267854"/>
              <a:gd name="connsiteX2-25" fmla="*/ 4368800 w 4368800"/>
              <a:gd name="connsiteY2-26" fmla="*/ 0 h 267854"/>
              <a:gd name="connsiteX3-27" fmla="*/ 4227946 w 4368800"/>
              <a:gd name="connsiteY3-28" fmla="*/ 255674 h 267854"/>
              <a:gd name="connsiteX4-29" fmla="*/ 0 w 4368800"/>
              <a:gd name="connsiteY4-30" fmla="*/ 267854 h 267854"/>
              <a:gd name="connsiteX0-31" fmla="*/ 0 w 4368800"/>
              <a:gd name="connsiteY0-32" fmla="*/ 267854 h 267854"/>
              <a:gd name="connsiteX1-33" fmla="*/ 93920 w 4368800"/>
              <a:gd name="connsiteY1-34" fmla="*/ 12180 h 267854"/>
              <a:gd name="connsiteX2-35" fmla="*/ 4368800 w 4368800"/>
              <a:gd name="connsiteY2-36" fmla="*/ 0 h 267854"/>
              <a:gd name="connsiteX3-37" fmla="*/ 4351769 w 4368800"/>
              <a:gd name="connsiteY3-38" fmla="*/ 243496 h 267854"/>
              <a:gd name="connsiteX4-39" fmla="*/ 0 w 4368800"/>
              <a:gd name="connsiteY4-40" fmla="*/ 267854 h 267854"/>
              <a:gd name="connsiteX0-41" fmla="*/ 0 w 4395706"/>
              <a:gd name="connsiteY0-42" fmla="*/ 267854 h 267854"/>
              <a:gd name="connsiteX1-43" fmla="*/ 93920 w 4395706"/>
              <a:gd name="connsiteY1-44" fmla="*/ 12180 h 267854"/>
              <a:gd name="connsiteX2-45" fmla="*/ 4368800 w 4395706"/>
              <a:gd name="connsiteY2-46" fmla="*/ 0 h 267854"/>
              <a:gd name="connsiteX3-47" fmla="*/ 4395706 w 4395706"/>
              <a:gd name="connsiteY3-48" fmla="*/ 267854 h 267854"/>
              <a:gd name="connsiteX4-49" fmla="*/ 0 w 4395706"/>
              <a:gd name="connsiteY4-50" fmla="*/ 267854 h 267854"/>
              <a:gd name="connsiteX0-51" fmla="*/ 0 w 4379729"/>
              <a:gd name="connsiteY0-52" fmla="*/ 267854 h 267854"/>
              <a:gd name="connsiteX1-53" fmla="*/ 93920 w 4379729"/>
              <a:gd name="connsiteY1-54" fmla="*/ 12180 h 267854"/>
              <a:gd name="connsiteX2-55" fmla="*/ 4368800 w 4379729"/>
              <a:gd name="connsiteY2-56" fmla="*/ 0 h 267854"/>
              <a:gd name="connsiteX3-57" fmla="*/ 4379729 w 4379729"/>
              <a:gd name="connsiteY3-58" fmla="*/ 267854 h 267854"/>
              <a:gd name="connsiteX4-59" fmla="*/ 0 w 4379729"/>
              <a:gd name="connsiteY4-60" fmla="*/ 267854 h 267854"/>
              <a:gd name="connsiteX0-61" fmla="*/ 0 w 4368800"/>
              <a:gd name="connsiteY0-62" fmla="*/ 267854 h 267854"/>
              <a:gd name="connsiteX1-63" fmla="*/ 93920 w 4368800"/>
              <a:gd name="connsiteY1-64" fmla="*/ 12180 h 267854"/>
              <a:gd name="connsiteX2-65" fmla="*/ 4368800 w 4368800"/>
              <a:gd name="connsiteY2-66" fmla="*/ 0 h 267854"/>
              <a:gd name="connsiteX3-67" fmla="*/ 4367746 w 4368800"/>
              <a:gd name="connsiteY3-68" fmla="*/ 255676 h 267854"/>
              <a:gd name="connsiteX4-69" fmla="*/ 0 w 4368800"/>
              <a:gd name="connsiteY4-70" fmla="*/ 267854 h 267854"/>
              <a:gd name="connsiteX0-71" fmla="*/ 0 w 4368800"/>
              <a:gd name="connsiteY0-72" fmla="*/ 267854 h 268235"/>
              <a:gd name="connsiteX1-73" fmla="*/ 93920 w 4368800"/>
              <a:gd name="connsiteY1-74" fmla="*/ 12180 h 268235"/>
              <a:gd name="connsiteX2-75" fmla="*/ 4368800 w 4368800"/>
              <a:gd name="connsiteY2-76" fmla="*/ 0 h 268235"/>
              <a:gd name="connsiteX3-77" fmla="*/ 4367746 w 4368800"/>
              <a:gd name="connsiteY3-78" fmla="*/ 268235 h 268235"/>
              <a:gd name="connsiteX4-79" fmla="*/ 0 w 4368800"/>
              <a:gd name="connsiteY4-80" fmla="*/ 267854 h 2682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8100000">
            <a:off x="2773906" y="780851"/>
            <a:ext cx="303958" cy="150695"/>
          </a:xfrm>
          <a:prstGeom prst="triangle">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651943" y="2853267"/>
            <a:ext cx="4384040" cy="1918335"/>
          </a:xfrm>
          <a:prstGeom prst="rect">
            <a:avLst/>
          </a:prstGeom>
          <a:noFill/>
        </p:spPr>
        <p:txBody>
          <a:bodyPr wrap="square" rtlCol="0">
            <a:spAutoFit/>
          </a:bodyPr>
          <a:lstStyle/>
          <a:p>
            <a:pPr algn="l">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校园跑腿平台是旨通过对校园快递的整合，将学生引导在平台上一键预约取寄快递，形成基本的流量入口，之后再通过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人人可以抢单，人人可以接单</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的商业模式来满足学生的一系列需求，做成服务于学生，满足于学生需求的校园服务综合平台。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rot="10800000">
            <a:off x="2178238" y="2544587"/>
            <a:ext cx="1768825" cy="1768825"/>
          </a:xfrm>
          <a:prstGeom prst="roundRect">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3" name="文本框 22"/>
          <p:cNvSpPr txBox="1"/>
          <p:nvPr/>
        </p:nvSpPr>
        <p:spPr>
          <a:xfrm>
            <a:off x="2405894" y="2718599"/>
            <a:ext cx="1207770" cy="1445260"/>
          </a:xfrm>
          <a:prstGeom prst="rect">
            <a:avLst/>
          </a:prstGeom>
          <a:noFill/>
        </p:spPr>
        <p:txBody>
          <a:bodyPr wrap="none" rtlCol="0">
            <a:spAutoFit/>
          </a:bodyPr>
          <a:lstStyle/>
          <a:p>
            <a:pPr lvl="0" algn="ctr"/>
            <a:r>
              <a:rPr lang="en-US" altLang="zh-CN" sz="8800" dirty="0">
                <a:solidFill>
                  <a:srgbClr val="3A8F98"/>
                </a:solidFill>
                <a:effectLst>
                  <a:innerShdw blurRad="63500" dist="50800" dir="13500000">
                    <a:prstClr val="black">
                      <a:alpha val="50000"/>
                    </a:prstClr>
                  </a:innerShdw>
                </a:effectLst>
                <a:latin typeface="Impact" panose="020B0806030902050204" pitchFamily="34" charset="0"/>
              </a:rPr>
              <a:t>01</a:t>
            </a:r>
            <a:endParaRPr lang="zh-CN" altLang="en-US" sz="8800" dirty="0">
              <a:solidFill>
                <a:srgbClr val="3A8F98"/>
              </a:solidFill>
              <a:effectLst>
                <a:innerShdw blurRad="63500" dist="50800" dir="13500000">
                  <a:prstClr val="black">
                    <a:alpha val="50000"/>
                  </a:prstClr>
                </a:innerShdw>
              </a:effectLst>
              <a:latin typeface="Impact" panose="020B0806030902050204" pitchFamily="34" charset="0"/>
            </a:endParaRPr>
          </a:p>
        </p:txBody>
      </p:sp>
      <p:sp>
        <p:nvSpPr>
          <p:cNvPr id="24" name="矩形 23"/>
          <p:cNvSpPr/>
          <p:nvPr/>
        </p:nvSpPr>
        <p:spPr>
          <a:xfrm>
            <a:off x="4169304" y="3429000"/>
            <a:ext cx="7200000" cy="36000"/>
          </a:xfrm>
          <a:prstGeom prst="rect">
            <a:avLst/>
          </a:prstGeom>
          <a:solidFill>
            <a:schemeClr val="accent3"/>
          </a:solidFill>
          <a:ln w="25400" cap="flat" cmpd="sng" algn="ctr">
            <a:noFill/>
            <a:prstDash val="solid"/>
          </a:ln>
          <a:effectLst/>
        </p:spPr>
        <p:txBody>
          <a:bodyPr rtlCol="0" anchor="ctr"/>
          <a:lstStyle/>
          <a:p>
            <a:pPr algn="ctr">
              <a:defRPr/>
            </a:pPr>
            <a:endParaRPr 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6446609" y="2723244"/>
            <a:ext cx="2954655" cy="64633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3600" b="1" dirty="0">
                <a:solidFill>
                  <a:srgbClr val="3A8F98"/>
                </a:solidFill>
                <a:latin typeface="微软雅黑" panose="020B0503020204020204" pitchFamily="34" charset="-122"/>
                <a:ea typeface="微软雅黑" panose="020B0503020204020204" pitchFamily="34" charset="-122"/>
              </a:rPr>
              <a:t>我们做什么？</a:t>
            </a:r>
            <a:endParaRPr lang="zh-CN" altLang="en-US" sz="3600" b="1" dirty="0">
              <a:solidFill>
                <a:srgbClr val="3A8F98"/>
              </a:solidFill>
              <a:latin typeface="微软雅黑" panose="020B0503020204020204" pitchFamily="34" charset="-122"/>
              <a:ea typeface="微软雅黑" panose="020B0503020204020204" pitchFamily="34" charset="-122"/>
            </a:endParaRPr>
          </a:p>
        </p:txBody>
      </p:sp>
      <p:sp>
        <p:nvSpPr>
          <p:cNvPr id="27" name="文本框 9"/>
          <p:cNvSpPr txBox="1"/>
          <p:nvPr/>
        </p:nvSpPr>
        <p:spPr>
          <a:xfrm>
            <a:off x="4906199" y="3788120"/>
            <a:ext cx="1611229" cy="24574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项目痛点</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文本框 9"/>
          <p:cNvSpPr txBox="1"/>
          <p:nvPr/>
        </p:nvSpPr>
        <p:spPr>
          <a:xfrm>
            <a:off x="6516803" y="3787486"/>
            <a:ext cx="1611229" cy="246221"/>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需求分析</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9"/>
          <p:cNvSpPr txBox="1"/>
          <p:nvPr/>
        </p:nvSpPr>
        <p:spPr>
          <a:xfrm>
            <a:off x="8281408" y="3788755"/>
            <a:ext cx="1611229" cy="24574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项目简介</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文本框 9"/>
          <p:cNvSpPr txBox="1"/>
          <p:nvPr/>
        </p:nvSpPr>
        <p:spPr>
          <a:xfrm>
            <a:off x="10046074" y="3788755"/>
            <a:ext cx="1611229" cy="24574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项目模式介绍</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Freeform 76"/>
          <p:cNvSpPr>
            <a:spLocks noEditPoints="1"/>
          </p:cNvSpPr>
          <p:nvPr/>
        </p:nvSpPr>
        <p:spPr bwMode="auto">
          <a:xfrm>
            <a:off x="5007419" y="2437886"/>
            <a:ext cx="704394" cy="884413"/>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rgbClr val="3A8F98"/>
          </a:solidFill>
          <a:ln>
            <a:noFill/>
          </a:ln>
        </p:spPr>
        <p:txBody>
          <a:bodyPr vert="horz" wrap="square" lIns="68580" tIns="34290" rIns="68580" bIns="34290" numCol="1" anchor="t" anchorCtr="0" compatLnSpc="1"/>
          <a:lstStyle/>
          <a:p>
            <a:endParaRPr lang="zh-CN" altLang="en-US">
              <a:solidFill>
                <a:prstClr val="black"/>
              </a:solidFill>
            </a:endParaRPr>
          </a:p>
        </p:txBody>
      </p:sp>
      <p:sp>
        <p:nvSpPr>
          <p:cNvPr id="15" name="文本框 9"/>
          <p:cNvSpPr txBox="1"/>
          <p:nvPr/>
        </p:nvSpPr>
        <p:spPr>
          <a:xfrm>
            <a:off x="4905808" y="4313725"/>
            <a:ext cx="1611229" cy="24574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项目解决的问题</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9"/>
          <p:cNvSpPr txBox="1"/>
          <p:nvPr/>
        </p:nvSpPr>
        <p:spPr>
          <a:xfrm>
            <a:off x="8281468" y="4313725"/>
            <a:ext cx="1611229" cy="49212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竞争对手</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a:p>
            <a:pPr marL="171450" lvl="1" indent="-171450">
              <a:buFont typeface="Wingdings" panose="05000000000000000000" pitchFamily="2" charset="2"/>
              <a:buChar char="l"/>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3"/>
          <p:cNvPicPr>
            <a:picLocks noChangeAspect="1"/>
          </p:cNvPicPr>
          <p:nvPr/>
        </p:nvPicPr>
        <p:blipFill>
          <a:blip r:embed="rId1"/>
          <a:stretch>
            <a:fillRect/>
          </a:stretch>
        </p:blipFill>
        <p:spPr>
          <a:xfrm>
            <a:off x="-22860" y="-40103"/>
            <a:ext cx="12237085" cy="6898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1364 w 10000"/>
              <a:gd name="connsiteY0-2" fmla="*/ 939 h 10000"/>
              <a:gd name="connsiteX1-3" fmla="*/ 10000 w 10000"/>
              <a:gd name="connsiteY1-4" fmla="*/ 0 h 10000"/>
              <a:gd name="connsiteX2-5" fmla="*/ 10000 w 10000"/>
              <a:gd name="connsiteY2-6" fmla="*/ 10000 h 10000"/>
              <a:gd name="connsiteX3-7" fmla="*/ 0 w 10000"/>
              <a:gd name="connsiteY3-8" fmla="*/ 10000 h 10000"/>
              <a:gd name="connsiteX4-9" fmla="*/ 1364 w 10000"/>
              <a:gd name="connsiteY4-10" fmla="*/ 939 h 10000"/>
              <a:gd name="connsiteX0-11" fmla="*/ 0 w 10000"/>
              <a:gd name="connsiteY0-12" fmla="*/ 939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939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1" fmla="*/ 0 w 4368800"/>
              <a:gd name="connsiteY0-2" fmla="*/ 267854 h 267854"/>
              <a:gd name="connsiteX1-3" fmla="*/ 177800 w 4368800"/>
              <a:gd name="connsiteY1-4" fmla="*/ 0 h 267854"/>
              <a:gd name="connsiteX2-5" fmla="*/ 4368800 w 4368800"/>
              <a:gd name="connsiteY2-6" fmla="*/ 0 h 267854"/>
              <a:gd name="connsiteX3-7" fmla="*/ 4301837 w 4368800"/>
              <a:gd name="connsiteY3-8" fmla="*/ 267854 h 267854"/>
              <a:gd name="connsiteX4-9" fmla="*/ 0 w 4368800"/>
              <a:gd name="connsiteY4-10" fmla="*/ 267854 h 267854"/>
              <a:gd name="connsiteX0-11" fmla="*/ 0 w 4368800"/>
              <a:gd name="connsiteY0-12" fmla="*/ 267854 h 267854"/>
              <a:gd name="connsiteX1-13" fmla="*/ 177800 w 4368800"/>
              <a:gd name="connsiteY1-14" fmla="*/ 0 h 267854"/>
              <a:gd name="connsiteX2-15" fmla="*/ 4368800 w 4368800"/>
              <a:gd name="connsiteY2-16" fmla="*/ 0 h 267854"/>
              <a:gd name="connsiteX3-17" fmla="*/ 4227946 w 4368800"/>
              <a:gd name="connsiteY3-18" fmla="*/ 255674 h 267854"/>
              <a:gd name="connsiteX4-19" fmla="*/ 0 w 4368800"/>
              <a:gd name="connsiteY4-20" fmla="*/ 267854 h 267854"/>
              <a:gd name="connsiteX0-21" fmla="*/ 0 w 4368800"/>
              <a:gd name="connsiteY0-22" fmla="*/ 267854 h 267854"/>
              <a:gd name="connsiteX1-23" fmla="*/ 93920 w 4368800"/>
              <a:gd name="connsiteY1-24" fmla="*/ 12180 h 267854"/>
              <a:gd name="connsiteX2-25" fmla="*/ 4368800 w 4368800"/>
              <a:gd name="connsiteY2-26" fmla="*/ 0 h 267854"/>
              <a:gd name="connsiteX3-27" fmla="*/ 4227946 w 4368800"/>
              <a:gd name="connsiteY3-28" fmla="*/ 255674 h 267854"/>
              <a:gd name="connsiteX4-29" fmla="*/ 0 w 4368800"/>
              <a:gd name="connsiteY4-30" fmla="*/ 267854 h 267854"/>
              <a:gd name="connsiteX0-31" fmla="*/ 0 w 4368800"/>
              <a:gd name="connsiteY0-32" fmla="*/ 267854 h 267854"/>
              <a:gd name="connsiteX1-33" fmla="*/ 93920 w 4368800"/>
              <a:gd name="connsiteY1-34" fmla="*/ 12180 h 267854"/>
              <a:gd name="connsiteX2-35" fmla="*/ 4368800 w 4368800"/>
              <a:gd name="connsiteY2-36" fmla="*/ 0 h 267854"/>
              <a:gd name="connsiteX3-37" fmla="*/ 4351769 w 4368800"/>
              <a:gd name="connsiteY3-38" fmla="*/ 243496 h 267854"/>
              <a:gd name="connsiteX4-39" fmla="*/ 0 w 4368800"/>
              <a:gd name="connsiteY4-40" fmla="*/ 267854 h 267854"/>
              <a:gd name="connsiteX0-41" fmla="*/ 0 w 4395706"/>
              <a:gd name="connsiteY0-42" fmla="*/ 267854 h 267854"/>
              <a:gd name="connsiteX1-43" fmla="*/ 93920 w 4395706"/>
              <a:gd name="connsiteY1-44" fmla="*/ 12180 h 267854"/>
              <a:gd name="connsiteX2-45" fmla="*/ 4368800 w 4395706"/>
              <a:gd name="connsiteY2-46" fmla="*/ 0 h 267854"/>
              <a:gd name="connsiteX3-47" fmla="*/ 4395706 w 4395706"/>
              <a:gd name="connsiteY3-48" fmla="*/ 267854 h 267854"/>
              <a:gd name="connsiteX4-49" fmla="*/ 0 w 4395706"/>
              <a:gd name="connsiteY4-50" fmla="*/ 267854 h 267854"/>
              <a:gd name="connsiteX0-51" fmla="*/ 0 w 4379729"/>
              <a:gd name="connsiteY0-52" fmla="*/ 267854 h 267854"/>
              <a:gd name="connsiteX1-53" fmla="*/ 93920 w 4379729"/>
              <a:gd name="connsiteY1-54" fmla="*/ 12180 h 267854"/>
              <a:gd name="connsiteX2-55" fmla="*/ 4368800 w 4379729"/>
              <a:gd name="connsiteY2-56" fmla="*/ 0 h 267854"/>
              <a:gd name="connsiteX3-57" fmla="*/ 4379729 w 4379729"/>
              <a:gd name="connsiteY3-58" fmla="*/ 267854 h 267854"/>
              <a:gd name="connsiteX4-59" fmla="*/ 0 w 4379729"/>
              <a:gd name="connsiteY4-60" fmla="*/ 267854 h 267854"/>
              <a:gd name="connsiteX0-61" fmla="*/ 0 w 4368800"/>
              <a:gd name="connsiteY0-62" fmla="*/ 267854 h 267854"/>
              <a:gd name="connsiteX1-63" fmla="*/ 93920 w 4368800"/>
              <a:gd name="connsiteY1-64" fmla="*/ 12180 h 267854"/>
              <a:gd name="connsiteX2-65" fmla="*/ 4368800 w 4368800"/>
              <a:gd name="connsiteY2-66" fmla="*/ 0 h 267854"/>
              <a:gd name="connsiteX3-67" fmla="*/ 4367746 w 4368800"/>
              <a:gd name="connsiteY3-68" fmla="*/ 255676 h 267854"/>
              <a:gd name="connsiteX4-69" fmla="*/ 0 w 4368800"/>
              <a:gd name="connsiteY4-70" fmla="*/ 267854 h 267854"/>
              <a:gd name="connsiteX0-71" fmla="*/ 0 w 4368800"/>
              <a:gd name="connsiteY0-72" fmla="*/ 267854 h 268235"/>
              <a:gd name="connsiteX1-73" fmla="*/ 93920 w 4368800"/>
              <a:gd name="connsiteY1-74" fmla="*/ 12180 h 268235"/>
              <a:gd name="connsiteX2-75" fmla="*/ 4368800 w 4368800"/>
              <a:gd name="connsiteY2-76" fmla="*/ 0 h 268235"/>
              <a:gd name="connsiteX3-77" fmla="*/ 4367746 w 4368800"/>
              <a:gd name="connsiteY3-78" fmla="*/ 268235 h 268235"/>
              <a:gd name="connsiteX4-79" fmla="*/ 0 w 4368800"/>
              <a:gd name="connsiteY4-80" fmla="*/ 267854 h 2682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bwMode="auto">
          <a:xfrm flipH="1">
            <a:off x="5041899" y="3028791"/>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5" name="椭圆 94"/>
          <p:cNvSpPr/>
          <p:nvPr/>
        </p:nvSpPr>
        <p:spPr>
          <a:xfrm>
            <a:off x="3492500" y="4259359"/>
            <a:ext cx="685800" cy="685800"/>
          </a:xfrm>
          <a:prstGeom prst="ellipse">
            <a:avLst/>
          </a:prstGeom>
          <a:gradFill>
            <a:gsLst>
              <a:gs pos="48000">
                <a:schemeClr val="bg1"/>
              </a:gs>
              <a:gs pos="50000">
                <a:schemeClr val="bg1">
                  <a:lumMod val="95000"/>
                </a:schemeClr>
              </a:gs>
            </a:gsLst>
            <a:lin ang="10800000" scaled="0"/>
          </a:gradFill>
          <a:ln w="15875">
            <a:gradFill flip="none" rotWithShape="1">
              <a:gsLst>
                <a:gs pos="0">
                  <a:schemeClr val="bg1"/>
                </a:gs>
                <a:gs pos="100000">
                  <a:schemeClr val="bg1">
                    <a:lumMod val="85000"/>
                  </a:schemeClr>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6" name="椭圆 95"/>
          <p:cNvSpPr/>
          <p:nvPr/>
        </p:nvSpPr>
        <p:spPr>
          <a:xfrm>
            <a:off x="4154614" y="2660873"/>
            <a:ext cx="685800" cy="685800"/>
          </a:xfrm>
          <a:prstGeom prst="ellipse">
            <a:avLst/>
          </a:prstGeom>
          <a:gradFill>
            <a:gsLst>
              <a:gs pos="48000">
                <a:schemeClr val="bg1"/>
              </a:gs>
              <a:gs pos="50000">
                <a:schemeClr val="bg1">
                  <a:lumMod val="95000"/>
                </a:schemeClr>
              </a:gs>
            </a:gsLst>
            <a:lin ang="10800000" scaled="0"/>
          </a:gradFill>
          <a:ln w="15875">
            <a:gradFill flip="none" rotWithShape="1">
              <a:gsLst>
                <a:gs pos="0">
                  <a:schemeClr val="bg1"/>
                </a:gs>
                <a:gs pos="100000">
                  <a:schemeClr val="bg1">
                    <a:lumMod val="85000"/>
                  </a:schemeClr>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7" name="椭圆 96"/>
          <p:cNvSpPr/>
          <p:nvPr/>
        </p:nvSpPr>
        <p:spPr>
          <a:xfrm>
            <a:off x="5753100" y="1998759"/>
            <a:ext cx="685800" cy="685800"/>
          </a:xfrm>
          <a:prstGeom prst="ellipse">
            <a:avLst/>
          </a:prstGeom>
          <a:gradFill>
            <a:gsLst>
              <a:gs pos="48000">
                <a:schemeClr val="bg1"/>
              </a:gs>
              <a:gs pos="50000">
                <a:schemeClr val="bg1">
                  <a:lumMod val="95000"/>
                </a:schemeClr>
              </a:gs>
            </a:gsLst>
            <a:lin ang="10800000" scaled="0"/>
          </a:gradFill>
          <a:ln w="15875">
            <a:gradFill flip="none" rotWithShape="1">
              <a:gsLst>
                <a:gs pos="0">
                  <a:schemeClr val="bg1"/>
                </a:gs>
                <a:gs pos="100000">
                  <a:schemeClr val="bg1">
                    <a:lumMod val="85000"/>
                  </a:schemeClr>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8" name="椭圆 97"/>
          <p:cNvSpPr/>
          <p:nvPr/>
        </p:nvSpPr>
        <p:spPr>
          <a:xfrm>
            <a:off x="7351585" y="2660873"/>
            <a:ext cx="685800" cy="685800"/>
          </a:xfrm>
          <a:prstGeom prst="ellipse">
            <a:avLst/>
          </a:prstGeom>
          <a:gradFill>
            <a:gsLst>
              <a:gs pos="48000">
                <a:schemeClr val="bg1"/>
              </a:gs>
              <a:gs pos="50000">
                <a:schemeClr val="bg1">
                  <a:lumMod val="95000"/>
                </a:schemeClr>
              </a:gs>
            </a:gsLst>
            <a:lin ang="10800000" scaled="0"/>
          </a:gradFill>
          <a:ln w="15875">
            <a:gradFill flip="none" rotWithShape="1">
              <a:gsLst>
                <a:gs pos="0">
                  <a:schemeClr val="bg1"/>
                </a:gs>
                <a:gs pos="100000">
                  <a:schemeClr val="bg1">
                    <a:lumMod val="85000"/>
                  </a:schemeClr>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9" name="椭圆 98"/>
          <p:cNvSpPr/>
          <p:nvPr/>
        </p:nvSpPr>
        <p:spPr>
          <a:xfrm>
            <a:off x="8013700" y="4259359"/>
            <a:ext cx="685800" cy="685800"/>
          </a:xfrm>
          <a:prstGeom prst="ellipse">
            <a:avLst/>
          </a:prstGeom>
          <a:gradFill>
            <a:gsLst>
              <a:gs pos="48000">
                <a:schemeClr val="bg1"/>
              </a:gs>
              <a:gs pos="50000">
                <a:schemeClr val="bg1">
                  <a:lumMod val="95000"/>
                </a:schemeClr>
              </a:gs>
            </a:gsLst>
            <a:lin ang="10800000" scaled="0"/>
          </a:gradFill>
          <a:ln w="15875">
            <a:gradFill flip="none" rotWithShape="1">
              <a:gsLst>
                <a:gs pos="0">
                  <a:schemeClr val="bg1"/>
                </a:gs>
                <a:gs pos="100000">
                  <a:schemeClr val="bg1">
                    <a:lumMod val="85000"/>
                  </a:schemeClr>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3" name="椭圆 122"/>
          <p:cNvSpPr/>
          <p:nvPr/>
        </p:nvSpPr>
        <p:spPr>
          <a:xfrm>
            <a:off x="5059832" y="6139795"/>
            <a:ext cx="2072605" cy="308599"/>
          </a:xfrm>
          <a:prstGeom prst="ellipse">
            <a:avLst/>
          </a:prstGeom>
          <a:gradFill flip="none" rotWithShape="1">
            <a:gsLst>
              <a:gs pos="0">
                <a:schemeClr val="tx1">
                  <a:alpha val="62000"/>
                </a:schemeClr>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35696" y="3149481"/>
            <a:ext cx="1907615" cy="3147524"/>
            <a:chOff x="3546995" y="2016281"/>
            <a:chExt cx="1616382" cy="2709799"/>
          </a:xfrm>
        </p:grpSpPr>
        <p:sp>
          <p:nvSpPr>
            <p:cNvPr id="243" name="Freeform 33"/>
            <p:cNvSpPr/>
            <p:nvPr/>
          </p:nvSpPr>
          <p:spPr bwMode="auto">
            <a:xfrm>
              <a:off x="3546995" y="2016281"/>
              <a:ext cx="1616382" cy="2028724"/>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244" name="Freeform 33"/>
            <p:cNvSpPr/>
            <p:nvPr/>
          </p:nvSpPr>
          <p:spPr bwMode="auto">
            <a:xfrm>
              <a:off x="3587885" y="2067602"/>
              <a:ext cx="1534601" cy="1926082"/>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nvGrpSpPr>
            <p:cNvPr id="245" name="组合 244"/>
            <p:cNvGrpSpPr/>
            <p:nvPr/>
          </p:nvGrpSpPr>
          <p:grpSpPr>
            <a:xfrm>
              <a:off x="3999883" y="4025097"/>
              <a:ext cx="716912" cy="700983"/>
              <a:chOff x="3759201" y="3508375"/>
              <a:chExt cx="828024" cy="809626"/>
            </a:xfrm>
          </p:grpSpPr>
          <p:sp>
            <p:nvSpPr>
              <p:cNvPr id="246" name="Freeform 6"/>
              <p:cNvSpPr/>
              <p:nvPr/>
            </p:nvSpPr>
            <p:spPr bwMode="auto">
              <a:xfrm>
                <a:off x="3764900" y="3508375"/>
                <a:ext cx="822325" cy="757238"/>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303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7"/>
              <p:cNvSpPr/>
              <p:nvPr/>
            </p:nvSpPr>
            <p:spPr bwMode="auto">
              <a:xfrm>
                <a:off x="3996676" y="4268788"/>
                <a:ext cx="350838" cy="49213"/>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3936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8"/>
              <p:cNvSpPr/>
              <p:nvPr/>
            </p:nvSpPr>
            <p:spPr bwMode="auto">
              <a:xfrm>
                <a:off x="4173538" y="3527425"/>
                <a:ext cx="247650" cy="33338"/>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9"/>
              <p:cNvSpPr/>
              <p:nvPr/>
            </p:nvSpPr>
            <p:spPr bwMode="auto">
              <a:xfrm>
                <a:off x="4173538" y="3571875"/>
                <a:ext cx="242888" cy="93663"/>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0"/>
              <p:cNvSpPr/>
              <p:nvPr/>
            </p:nvSpPr>
            <p:spPr bwMode="auto">
              <a:xfrm>
                <a:off x="4106863" y="3698875"/>
                <a:ext cx="303213" cy="34925"/>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1"/>
              <p:cNvSpPr/>
              <p:nvPr/>
            </p:nvSpPr>
            <p:spPr bwMode="auto">
              <a:xfrm>
                <a:off x="4140201" y="3756025"/>
                <a:ext cx="269875" cy="25400"/>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2"/>
              <p:cNvSpPr/>
              <p:nvPr/>
            </p:nvSpPr>
            <p:spPr bwMode="auto">
              <a:xfrm>
                <a:off x="4125913" y="3811588"/>
                <a:ext cx="287338" cy="38100"/>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3"/>
              <p:cNvSpPr/>
              <p:nvPr/>
            </p:nvSpPr>
            <p:spPr bwMode="auto">
              <a:xfrm>
                <a:off x="4195763" y="3868738"/>
                <a:ext cx="217488" cy="33338"/>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4"/>
              <p:cNvSpPr/>
              <p:nvPr/>
            </p:nvSpPr>
            <p:spPr bwMode="auto">
              <a:xfrm>
                <a:off x="4117976" y="3935413"/>
                <a:ext cx="280988" cy="30163"/>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5"/>
              <p:cNvSpPr/>
              <p:nvPr/>
            </p:nvSpPr>
            <p:spPr bwMode="auto">
              <a:xfrm>
                <a:off x="4206876" y="3984625"/>
                <a:ext cx="206375" cy="25400"/>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6"/>
              <p:cNvSpPr/>
              <p:nvPr/>
            </p:nvSpPr>
            <p:spPr bwMode="auto">
              <a:xfrm>
                <a:off x="4222751" y="4044949"/>
                <a:ext cx="160338" cy="28576"/>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7"/>
              <p:cNvSpPr/>
              <p:nvPr/>
            </p:nvSpPr>
            <p:spPr bwMode="auto">
              <a:xfrm>
                <a:off x="4151313" y="4070350"/>
                <a:ext cx="314325" cy="30163"/>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8"/>
              <p:cNvSpPr/>
              <p:nvPr/>
            </p:nvSpPr>
            <p:spPr bwMode="auto">
              <a:xfrm>
                <a:off x="4514851" y="3703638"/>
                <a:ext cx="36513" cy="22225"/>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9"/>
              <p:cNvSpPr/>
              <p:nvPr/>
            </p:nvSpPr>
            <p:spPr bwMode="auto">
              <a:xfrm>
                <a:off x="4510088" y="3579813"/>
                <a:ext cx="41275" cy="19050"/>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0"/>
              <p:cNvSpPr/>
              <p:nvPr/>
            </p:nvSpPr>
            <p:spPr bwMode="auto">
              <a:xfrm>
                <a:off x="4495801" y="3819525"/>
                <a:ext cx="55563" cy="19050"/>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1"/>
              <p:cNvSpPr/>
              <p:nvPr/>
            </p:nvSpPr>
            <p:spPr bwMode="auto">
              <a:xfrm>
                <a:off x="4498976" y="3894138"/>
                <a:ext cx="46038" cy="57150"/>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
              <p:cNvSpPr/>
              <p:nvPr/>
            </p:nvSpPr>
            <p:spPr bwMode="auto">
              <a:xfrm>
                <a:off x="4518026" y="4037013"/>
                <a:ext cx="22225" cy="19050"/>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3"/>
              <p:cNvSpPr/>
              <p:nvPr/>
            </p:nvSpPr>
            <p:spPr bwMode="auto">
              <a:xfrm>
                <a:off x="3814763" y="3557588"/>
                <a:ext cx="206375" cy="22225"/>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4"/>
              <p:cNvSpPr/>
              <p:nvPr/>
            </p:nvSpPr>
            <p:spPr bwMode="auto">
              <a:xfrm>
                <a:off x="3762376" y="3744913"/>
                <a:ext cx="71438" cy="17463"/>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25"/>
              <p:cNvSpPr/>
              <p:nvPr/>
            </p:nvSpPr>
            <p:spPr bwMode="auto">
              <a:xfrm>
                <a:off x="3762376" y="3857625"/>
                <a:ext cx="74613" cy="14288"/>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6"/>
              <p:cNvSpPr/>
              <p:nvPr/>
            </p:nvSpPr>
            <p:spPr bwMode="auto">
              <a:xfrm>
                <a:off x="3759201" y="3979863"/>
                <a:ext cx="74613" cy="19050"/>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7"/>
              <p:cNvSpPr/>
              <p:nvPr/>
            </p:nvSpPr>
            <p:spPr bwMode="auto">
              <a:xfrm>
                <a:off x="3822701" y="4086225"/>
                <a:ext cx="268288" cy="33338"/>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8"/>
              <p:cNvSpPr/>
              <p:nvPr/>
            </p:nvSpPr>
            <p:spPr bwMode="auto">
              <a:xfrm>
                <a:off x="4300538" y="4114800"/>
                <a:ext cx="134938" cy="120650"/>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文本框 1"/>
          <p:cNvSpPr txBox="1"/>
          <p:nvPr/>
        </p:nvSpPr>
        <p:spPr>
          <a:xfrm>
            <a:off x="5288549" y="3590651"/>
            <a:ext cx="1707775" cy="1015663"/>
          </a:xfrm>
          <a:prstGeom prst="rect">
            <a:avLst/>
          </a:prstGeom>
          <a:noFill/>
        </p:spPr>
        <p:txBody>
          <a:bodyPr wrap="none" rtlCol="0">
            <a:spAutoFit/>
          </a:bodyPr>
          <a:lstStyle/>
          <a:p>
            <a:r>
              <a:rPr lang="en-US" altLang="zh-CN" sz="6000" b="1" dirty="0">
                <a:solidFill>
                  <a:srgbClr val="276F8B"/>
                </a:solidFill>
                <a:effectLst>
                  <a:outerShdw blurRad="50800" dist="38100" algn="l" rotWithShape="0">
                    <a:prstClr val="black">
                      <a:alpha val="40000"/>
                    </a:prstClr>
                  </a:outerShdw>
                </a:effectLst>
              </a:rPr>
              <a:t>IDEA</a:t>
            </a:r>
            <a:endParaRPr lang="zh-CN" altLang="en-US" sz="6000" b="1" dirty="0">
              <a:solidFill>
                <a:srgbClr val="276F8B"/>
              </a:solidFill>
              <a:effectLst>
                <a:outerShdw blurRad="50800" dist="38100" algn="l" rotWithShape="0">
                  <a:prstClr val="black">
                    <a:alpha val="40000"/>
                  </a:prstClr>
                </a:outerShdw>
              </a:effectLst>
            </a:endParaRPr>
          </a:p>
        </p:txBody>
      </p:sp>
      <p:grpSp>
        <p:nvGrpSpPr>
          <p:cNvPr id="125" name="Group 37"/>
          <p:cNvGrpSpPr>
            <a:grpSpLocks noChangeAspect="1"/>
          </p:cNvGrpSpPr>
          <p:nvPr/>
        </p:nvGrpSpPr>
        <p:grpSpPr bwMode="auto">
          <a:xfrm>
            <a:off x="5112178" y="3128753"/>
            <a:ext cx="1954649" cy="2327698"/>
            <a:chOff x="2250" y="790"/>
            <a:chExt cx="1205" cy="1458"/>
          </a:xfrm>
        </p:grpSpPr>
        <p:sp>
          <p:nvSpPr>
            <p:cNvPr id="126" name="Rectangle 38"/>
            <p:cNvSpPr>
              <a:spLocks noChangeArrowheads="1"/>
            </p:cNvSpPr>
            <p:nvPr/>
          </p:nvSpPr>
          <p:spPr bwMode="auto">
            <a:xfrm>
              <a:off x="2847" y="1827"/>
              <a:ext cx="12" cy="36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Freeform 39"/>
            <p:cNvSpPr/>
            <p:nvPr/>
          </p:nvSpPr>
          <p:spPr bwMode="auto">
            <a:xfrm>
              <a:off x="2852" y="2189"/>
              <a:ext cx="170" cy="19"/>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0"/>
            <p:cNvSpPr/>
            <p:nvPr/>
          </p:nvSpPr>
          <p:spPr bwMode="auto">
            <a:xfrm>
              <a:off x="2725" y="2028"/>
              <a:ext cx="130" cy="170"/>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1"/>
            <p:cNvSpPr/>
            <p:nvPr/>
          </p:nvSpPr>
          <p:spPr bwMode="auto">
            <a:xfrm>
              <a:off x="2845" y="2047"/>
              <a:ext cx="191" cy="15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2"/>
            <p:cNvSpPr/>
            <p:nvPr/>
          </p:nvSpPr>
          <p:spPr bwMode="auto">
            <a:xfrm>
              <a:off x="2585" y="2191"/>
              <a:ext cx="265" cy="19"/>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3"/>
            <p:cNvSpPr/>
            <p:nvPr/>
          </p:nvSpPr>
          <p:spPr bwMode="auto">
            <a:xfrm>
              <a:off x="2524" y="2005"/>
              <a:ext cx="66" cy="201"/>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4"/>
            <p:cNvSpPr/>
            <p:nvPr/>
          </p:nvSpPr>
          <p:spPr bwMode="auto">
            <a:xfrm>
              <a:off x="2578" y="2031"/>
              <a:ext cx="154" cy="175"/>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5"/>
            <p:cNvSpPr/>
            <p:nvPr/>
          </p:nvSpPr>
          <p:spPr bwMode="auto">
            <a:xfrm>
              <a:off x="2526" y="2000"/>
              <a:ext cx="203" cy="35"/>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6"/>
            <p:cNvSpPr/>
            <p:nvPr/>
          </p:nvSpPr>
          <p:spPr bwMode="auto">
            <a:xfrm>
              <a:off x="2725" y="1827"/>
              <a:ext cx="132" cy="206"/>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7"/>
            <p:cNvSpPr/>
            <p:nvPr/>
          </p:nvSpPr>
          <p:spPr bwMode="auto">
            <a:xfrm>
              <a:off x="3027" y="1939"/>
              <a:ext cx="156" cy="118"/>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8"/>
            <p:cNvSpPr/>
            <p:nvPr/>
          </p:nvSpPr>
          <p:spPr bwMode="auto">
            <a:xfrm>
              <a:off x="3018" y="2054"/>
              <a:ext cx="18" cy="144"/>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9"/>
            <p:cNvSpPr/>
            <p:nvPr/>
          </p:nvSpPr>
          <p:spPr bwMode="auto">
            <a:xfrm>
              <a:off x="2732" y="2021"/>
              <a:ext cx="297" cy="40"/>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0"/>
            <p:cNvSpPr/>
            <p:nvPr/>
          </p:nvSpPr>
          <p:spPr bwMode="auto">
            <a:xfrm>
              <a:off x="3022" y="1853"/>
              <a:ext cx="14" cy="199"/>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1"/>
            <p:cNvSpPr/>
            <p:nvPr/>
          </p:nvSpPr>
          <p:spPr bwMode="auto">
            <a:xfrm>
              <a:off x="3027" y="2042"/>
              <a:ext cx="123" cy="133"/>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2"/>
            <p:cNvSpPr/>
            <p:nvPr/>
          </p:nvSpPr>
          <p:spPr bwMode="auto">
            <a:xfrm>
              <a:off x="3025" y="2168"/>
              <a:ext cx="123" cy="40"/>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3"/>
            <p:cNvSpPr/>
            <p:nvPr/>
          </p:nvSpPr>
          <p:spPr bwMode="auto">
            <a:xfrm>
              <a:off x="3145" y="1943"/>
              <a:ext cx="38" cy="23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4"/>
            <p:cNvSpPr/>
            <p:nvPr/>
          </p:nvSpPr>
          <p:spPr bwMode="auto">
            <a:xfrm>
              <a:off x="3174" y="1733"/>
              <a:ext cx="111" cy="215"/>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55"/>
            <p:cNvSpPr/>
            <p:nvPr/>
          </p:nvSpPr>
          <p:spPr bwMode="auto">
            <a:xfrm>
              <a:off x="3273" y="1478"/>
              <a:ext cx="132" cy="262"/>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56"/>
            <p:cNvSpPr/>
            <p:nvPr/>
          </p:nvSpPr>
          <p:spPr bwMode="auto">
            <a:xfrm>
              <a:off x="3145" y="1591"/>
              <a:ext cx="140" cy="149"/>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57"/>
            <p:cNvSpPr/>
            <p:nvPr/>
          </p:nvSpPr>
          <p:spPr bwMode="auto">
            <a:xfrm>
              <a:off x="3025" y="1591"/>
              <a:ext cx="127" cy="267"/>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8"/>
            <p:cNvSpPr/>
            <p:nvPr/>
          </p:nvSpPr>
          <p:spPr bwMode="auto">
            <a:xfrm>
              <a:off x="2852" y="1823"/>
              <a:ext cx="175" cy="38"/>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9"/>
            <p:cNvSpPr/>
            <p:nvPr/>
          </p:nvSpPr>
          <p:spPr bwMode="auto">
            <a:xfrm>
              <a:off x="3027" y="1849"/>
              <a:ext cx="154" cy="97"/>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60"/>
            <p:cNvSpPr/>
            <p:nvPr/>
          </p:nvSpPr>
          <p:spPr bwMode="auto">
            <a:xfrm>
              <a:off x="3029" y="1731"/>
              <a:ext cx="251" cy="125"/>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61"/>
            <p:cNvSpPr/>
            <p:nvPr/>
          </p:nvSpPr>
          <p:spPr bwMode="auto">
            <a:xfrm>
              <a:off x="2989" y="1636"/>
              <a:ext cx="45" cy="215"/>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2"/>
            <p:cNvSpPr/>
            <p:nvPr/>
          </p:nvSpPr>
          <p:spPr bwMode="auto">
            <a:xfrm>
              <a:off x="2845" y="1641"/>
              <a:ext cx="14" cy="186"/>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3"/>
            <p:cNvSpPr/>
            <p:nvPr/>
          </p:nvSpPr>
          <p:spPr bwMode="auto">
            <a:xfrm>
              <a:off x="2833" y="1350"/>
              <a:ext cx="24" cy="293"/>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4"/>
            <p:cNvSpPr/>
            <p:nvPr/>
          </p:nvSpPr>
          <p:spPr bwMode="auto">
            <a:xfrm>
              <a:off x="2855" y="1631"/>
              <a:ext cx="141" cy="22"/>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5"/>
            <p:cNvSpPr/>
            <p:nvPr/>
          </p:nvSpPr>
          <p:spPr bwMode="auto">
            <a:xfrm>
              <a:off x="2649" y="1643"/>
              <a:ext cx="206" cy="140"/>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6"/>
            <p:cNvSpPr/>
            <p:nvPr/>
          </p:nvSpPr>
          <p:spPr bwMode="auto">
            <a:xfrm>
              <a:off x="2524" y="1776"/>
              <a:ext cx="134" cy="231"/>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7"/>
            <p:cNvSpPr/>
            <p:nvPr/>
          </p:nvSpPr>
          <p:spPr bwMode="auto">
            <a:xfrm>
              <a:off x="2526" y="1825"/>
              <a:ext cx="329" cy="177"/>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8"/>
            <p:cNvSpPr/>
            <p:nvPr/>
          </p:nvSpPr>
          <p:spPr bwMode="auto">
            <a:xfrm>
              <a:off x="2649" y="1773"/>
              <a:ext cx="83" cy="255"/>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9"/>
            <p:cNvSpPr/>
            <p:nvPr/>
          </p:nvSpPr>
          <p:spPr bwMode="auto">
            <a:xfrm>
              <a:off x="2358" y="1650"/>
              <a:ext cx="175" cy="350"/>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0"/>
            <p:cNvSpPr/>
            <p:nvPr/>
          </p:nvSpPr>
          <p:spPr bwMode="auto">
            <a:xfrm>
              <a:off x="2283" y="1289"/>
              <a:ext cx="85" cy="36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1"/>
            <p:cNvSpPr/>
            <p:nvPr/>
          </p:nvSpPr>
          <p:spPr bwMode="auto">
            <a:xfrm>
              <a:off x="2285" y="1289"/>
              <a:ext cx="168" cy="139"/>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2"/>
            <p:cNvSpPr/>
            <p:nvPr/>
          </p:nvSpPr>
          <p:spPr bwMode="auto">
            <a:xfrm>
              <a:off x="2356" y="1423"/>
              <a:ext cx="99" cy="227"/>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3"/>
            <p:cNvSpPr/>
            <p:nvPr/>
          </p:nvSpPr>
          <p:spPr bwMode="auto">
            <a:xfrm>
              <a:off x="2446" y="1419"/>
              <a:ext cx="179" cy="106"/>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4"/>
            <p:cNvSpPr/>
            <p:nvPr/>
          </p:nvSpPr>
          <p:spPr bwMode="auto">
            <a:xfrm>
              <a:off x="2613" y="1518"/>
              <a:ext cx="43" cy="262"/>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5"/>
            <p:cNvSpPr/>
            <p:nvPr/>
          </p:nvSpPr>
          <p:spPr bwMode="auto">
            <a:xfrm>
              <a:off x="2621" y="1516"/>
              <a:ext cx="231" cy="134"/>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6"/>
            <p:cNvSpPr/>
            <p:nvPr/>
          </p:nvSpPr>
          <p:spPr bwMode="auto">
            <a:xfrm>
              <a:off x="2595" y="1383"/>
              <a:ext cx="33" cy="140"/>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7"/>
            <p:cNvSpPr/>
            <p:nvPr/>
          </p:nvSpPr>
          <p:spPr bwMode="auto">
            <a:xfrm>
              <a:off x="2361" y="1513"/>
              <a:ext cx="262" cy="135"/>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8"/>
            <p:cNvSpPr/>
            <p:nvPr/>
          </p:nvSpPr>
          <p:spPr bwMode="auto">
            <a:xfrm>
              <a:off x="2361" y="1641"/>
              <a:ext cx="290" cy="135"/>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9"/>
            <p:cNvSpPr/>
            <p:nvPr/>
          </p:nvSpPr>
          <p:spPr bwMode="auto">
            <a:xfrm>
              <a:off x="2656" y="1731"/>
              <a:ext cx="619" cy="52"/>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0"/>
            <p:cNvSpPr/>
            <p:nvPr/>
          </p:nvSpPr>
          <p:spPr bwMode="auto">
            <a:xfrm>
              <a:off x="3145" y="1475"/>
              <a:ext cx="258" cy="12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1"/>
            <p:cNvSpPr/>
            <p:nvPr/>
          </p:nvSpPr>
          <p:spPr bwMode="auto">
            <a:xfrm>
              <a:off x="2994" y="1589"/>
              <a:ext cx="156" cy="52"/>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82"/>
            <p:cNvSpPr/>
            <p:nvPr/>
          </p:nvSpPr>
          <p:spPr bwMode="auto">
            <a:xfrm>
              <a:off x="3379" y="1152"/>
              <a:ext cx="26" cy="328"/>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83"/>
            <p:cNvSpPr/>
            <p:nvPr/>
          </p:nvSpPr>
          <p:spPr bwMode="auto">
            <a:xfrm>
              <a:off x="3202" y="944"/>
              <a:ext cx="187" cy="212"/>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84"/>
            <p:cNvSpPr/>
            <p:nvPr/>
          </p:nvSpPr>
          <p:spPr bwMode="auto">
            <a:xfrm>
              <a:off x="3237" y="1149"/>
              <a:ext cx="149" cy="119"/>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5"/>
            <p:cNvSpPr/>
            <p:nvPr/>
          </p:nvSpPr>
          <p:spPr bwMode="auto">
            <a:xfrm>
              <a:off x="3086" y="1258"/>
              <a:ext cx="161" cy="13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6"/>
            <p:cNvSpPr/>
            <p:nvPr/>
          </p:nvSpPr>
          <p:spPr bwMode="auto">
            <a:xfrm>
              <a:off x="2838" y="1353"/>
              <a:ext cx="255" cy="4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7"/>
            <p:cNvSpPr/>
            <p:nvPr/>
          </p:nvSpPr>
          <p:spPr bwMode="auto">
            <a:xfrm>
              <a:off x="2599" y="1355"/>
              <a:ext cx="239" cy="33"/>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88"/>
            <p:cNvSpPr/>
            <p:nvPr/>
          </p:nvSpPr>
          <p:spPr bwMode="auto">
            <a:xfrm>
              <a:off x="2287" y="1286"/>
              <a:ext cx="315" cy="104"/>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9"/>
            <p:cNvSpPr/>
            <p:nvPr/>
          </p:nvSpPr>
          <p:spPr bwMode="auto">
            <a:xfrm>
              <a:off x="2448" y="1383"/>
              <a:ext cx="149" cy="48"/>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0"/>
            <p:cNvSpPr/>
            <p:nvPr/>
          </p:nvSpPr>
          <p:spPr bwMode="auto">
            <a:xfrm>
              <a:off x="2618" y="1386"/>
              <a:ext cx="473" cy="132"/>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1"/>
            <p:cNvSpPr/>
            <p:nvPr/>
          </p:nvSpPr>
          <p:spPr bwMode="auto">
            <a:xfrm>
              <a:off x="2618" y="1357"/>
              <a:ext cx="225" cy="163"/>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92"/>
            <p:cNvSpPr/>
            <p:nvPr/>
          </p:nvSpPr>
          <p:spPr bwMode="auto">
            <a:xfrm>
              <a:off x="2845" y="1258"/>
              <a:ext cx="395" cy="99"/>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93"/>
            <p:cNvSpPr/>
            <p:nvPr/>
          </p:nvSpPr>
          <p:spPr bwMode="auto">
            <a:xfrm>
              <a:off x="3086" y="1393"/>
              <a:ext cx="69" cy="198"/>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94"/>
            <p:cNvSpPr/>
            <p:nvPr/>
          </p:nvSpPr>
          <p:spPr bwMode="auto">
            <a:xfrm>
              <a:off x="2980" y="1105"/>
              <a:ext cx="401" cy="51"/>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95"/>
            <p:cNvSpPr/>
            <p:nvPr/>
          </p:nvSpPr>
          <p:spPr bwMode="auto">
            <a:xfrm>
              <a:off x="2977" y="944"/>
              <a:ext cx="232" cy="168"/>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96"/>
            <p:cNvSpPr/>
            <p:nvPr/>
          </p:nvSpPr>
          <p:spPr bwMode="auto">
            <a:xfrm>
              <a:off x="2283" y="1038"/>
              <a:ext cx="111" cy="253"/>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97"/>
            <p:cNvSpPr/>
            <p:nvPr/>
          </p:nvSpPr>
          <p:spPr bwMode="auto">
            <a:xfrm>
              <a:off x="2389" y="1034"/>
              <a:ext cx="173" cy="241"/>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98"/>
            <p:cNvSpPr/>
            <p:nvPr/>
          </p:nvSpPr>
          <p:spPr bwMode="auto">
            <a:xfrm>
              <a:off x="2562" y="1263"/>
              <a:ext cx="285" cy="99"/>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99"/>
            <p:cNvSpPr/>
            <p:nvPr/>
          </p:nvSpPr>
          <p:spPr bwMode="auto">
            <a:xfrm>
              <a:off x="2554" y="1265"/>
              <a:ext cx="48" cy="121"/>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00"/>
            <p:cNvSpPr/>
            <p:nvPr/>
          </p:nvSpPr>
          <p:spPr bwMode="auto">
            <a:xfrm>
              <a:off x="2443" y="1263"/>
              <a:ext cx="121" cy="16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01"/>
            <p:cNvSpPr/>
            <p:nvPr/>
          </p:nvSpPr>
          <p:spPr bwMode="auto">
            <a:xfrm>
              <a:off x="2382" y="885"/>
              <a:ext cx="198" cy="160"/>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9" y="885"/>
              <a:ext cx="208" cy="250"/>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54" y="1123"/>
              <a:ext cx="220" cy="147"/>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290" y="1263"/>
              <a:ext cx="269" cy="2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772" y="1102"/>
              <a:ext cx="210" cy="31"/>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899" y="814"/>
              <a:ext cx="308" cy="139"/>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71" y="814"/>
              <a:ext cx="331" cy="78"/>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895" y="819"/>
              <a:ext cx="94" cy="290"/>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762" y="823"/>
              <a:ext cx="142" cy="305"/>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50" y="887"/>
              <a:ext cx="28" cy="373"/>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977" y="1107"/>
              <a:ext cx="121" cy="281"/>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769" y="1126"/>
              <a:ext cx="74" cy="224"/>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836" y="1109"/>
              <a:ext cx="148" cy="248"/>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p:nvPr/>
          </p:nvSpPr>
          <p:spPr bwMode="auto">
            <a:xfrm>
              <a:off x="2987" y="1105"/>
              <a:ext cx="255" cy="160"/>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3235" y="1263"/>
              <a:ext cx="165" cy="217"/>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3150" y="1270"/>
              <a:ext cx="94" cy="321"/>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2838" y="1357"/>
              <a:ext cx="158" cy="284"/>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2987" y="1390"/>
              <a:ext cx="109" cy="2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2850" y="1634"/>
              <a:ext cx="142" cy="196"/>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2850" y="1837"/>
              <a:ext cx="175" cy="205"/>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2616" y="1523"/>
              <a:ext cx="241" cy="321"/>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2"/>
            <p:cNvSpPr>
              <a:spLocks noChangeArrowheads="1"/>
            </p:cNvSpPr>
            <p:nvPr/>
          </p:nvSpPr>
          <p:spPr bwMode="auto">
            <a:xfrm>
              <a:off x="2786" y="1291"/>
              <a:ext cx="111" cy="111"/>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1" name="Oval 123"/>
            <p:cNvSpPr>
              <a:spLocks noChangeArrowheads="1"/>
            </p:cNvSpPr>
            <p:nvPr/>
          </p:nvSpPr>
          <p:spPr bwMode="auto">
            <a:xfrm>
              <a:off x="2306" y="1591"/>
              <a:ext cx="111" cy="114"/>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2" name="Oval 124"/>
            <p:cNvSpPr>
              <a:spLocks noChangeArrowheads="1"/>
            </p:cNvSpPr>
            <p:nvPr/>
          </p:nvSpPr>
          <p:spPr bwMode="auto">
            <a:xfrm>
              <a:off x="2798" y="2137"/>
              <a:ext cx="111" cy="111"/>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3" name="Oval 125"/>
            <p:cNvSpPr>
              <a:spLocks noChangeArrowheads="1"/>
            </p:cNvSpPr>
            <p:nvPr/>
          </p:nvSpPr>
          <p:spPr bwMode="auto">
            <a:xfrm>
              <a:off x="2798" y="1579"/>
              <a:ext cx="111" cy="111"/>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4" name="Oval 126"/>
            <p:cNvSpPr>
              <a:spLocks noChangeArrowheads="1"/>
            </p:cNvSpPr>
            <p:nvPr/>
          </p:nvSpPr>
          <p:spPr bwMode="auto">
            <a:xfrm>
              <a:off x="2781" y="1761"/>
              <a:ext cx="144" cy="144"/>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5" name="Oval 127"/>
            <p:cNvSpPr>
              <a:spLocks noChangeArrowheads="1"/>
            </p:cNvSpPr>
            <p:nvPr/>
          </p:nvSpPr>
          <p:spPr bwMode="auto">
            <a:xfrm>
              <a:off x="3341" y="1421"/>
              <a:ext cx="114" cy="111"/>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6" name="Oval 128"/>
            <p:cNvSpPr>
              <a:spLocks noChangeArrowheads="1"/>
            </p:cNvSpPr>
            <p:nvPr/>
          </p:nvSpPr>
          <p:spPr bwMode="auto">
            <a:xfrm>
              <a:off x="2524" y="835"/>
              <a:ext cx="111" cy="111"/>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7" name="Oval 129"/>
            <p:cNvSpPr>
              <a:spLocks noChangeArrowheads="1"/>
            </p:cNvSpPr>
            <p:nvPr/>
          </p:nvSpPr>
          <p:spPr bwMode="auto">
            <a:xfrm>
              <a:off x="2521" y="1227"/>
              <a:ext cx="81" cy="81"/>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8" name="Oval 130"/>
            <p:cNvSpPr>
              <a:spLocks noChangeArrowheads="1"/>
            </p:cNvSpPr>
            <p:nvPr/>
          </p:nvSpPr>
          <p:spPr bwMode="auto">
            <a:xfrm>
              <a:off x="2250" y="1249"/>
              <a:ext cx="80" cy="80"/>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19" name="Oval 131"/>
            <p:cNvSpPr>
              <a:spLocks noChangeArrowheads="1"/>
            </p:cNvSpPr>
            <p:nvPr/>
          </p:nvSpPr>
          <p:spPr bwMode="auto">
            <a:xfrm>
              <a:off x="2351" y="1001"/>
              <a:ext cx="81" cy="80"/>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0" name="Oval 132"/>
            <p:cNvSpPr>
              <a:spLocks noChangeArrowheads="1"/>
            </p:cNvSpPr>
            <p:nvPr/>
          </p:nvSpPr>
          <p:spPr bwMode="auto">
            <a:xfrm>
              <a:off x="2942" y="1069"/>
              <a:ext cx="80" cy="80"/>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1" name="Oval 133"/>
            <p:cNvSpPr>
              <a:spLocks noChangeArrowheads="1"/>
            </p:cNvSpPr>
            <p:nvPr/>
          </p:nvSpPr>
          <p:spPr bwMode="auto">
            <a:xfrm>
              <a:off x="3346" y="1109"/>
              <a:ext cx="80" cy="81"/>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2" name="Oval 134"/>
            <p:cNvSpPr>
              <a:spLocks noChangeArrowheads="1"/>
            </p:cNvSpPr>
            <p:nvPr/>
          </p:nvSpPr>
          <p:spPr bwMode="auto">
            <a:xfrm>
              <a:off x="3110" y="1558"/>
              <a:ext cx="80" cy="80"/>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3" name="Oval 135"/>
            <p:cNvSpPr>
              <a:spLocks noChangeArrowheads="1"/>
            </p:cNvSpPr>
            <p:nvPr/>
          </p:nvSpPr>
          <p:spPr bwMode="auto">
            <a:xfrm>
              <a:off x="3204" y="1225"/>
              <a:ext cx="78" cy="78"/>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4" name="Oval 136"/>
            <p:cNvSpPr>
              <a:spLocks noChangeArrowheads="1"/>
            </p:cNvSpPr>
            <p:nvPr/>
          </p:nvSpPr>
          <p:spPr bwMode="auto">
            <a:xfrm>
              <a:off x="2491" y="1962"/>
              <a:ext cx="80" cy="80"/>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5" name="Oval 137"/>
            <p:cNvSpPr>
              <a:spLocks noChangeArrowheads="1"/>
            </p:cNvSpPr>
            <p:nvPr/>
          </p:nvSpPr>
          <p:spPr bwMode="auto">
            <a:xfrm>
              <a:off x="3136" y="1901"/>
              <a:ext cx="80" cy="80"/>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6" name="Oval 138"/>
            <p:cNvSpPr>
              <a:spLocks noChangeArrowheads="1"/>
            </p:cNvSpPr>
            <p:nvPr/>
          </p:nvSpPr>
          <p:spPr bwMode="auto">
            <a:xfrm>
              <a:off x="2746" y="1102"/>
              <a:ext cx="57" cy="59"/>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7" name="Oval 139"/>
            <p:cNvSpPr>
              <a:spLocks noChangeArrowheads="1"/>
            </p:cNvSpPr>
            <p:nvPr/>
          </p:nvSpPr>
          <p:spPr bwMode="auto">
            <a:xfrm>
              <a:off x="2422" y="1395"/>
              <a:ext cx="57" cy="59"/>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8" name="Oval 140"/>
            <p:cNvSpPr>
              <a:spLocks noChangeArrowheads="1"/>
            </p:cNvSpPr>
            <p:nvPr/>
          </p:nvSpPr>
          <p:spPr bwMode="auto">
            <a:xfrm>
              <a:off x="2573" y="1357"/>
              <a:ext cx="57" cy="59"/>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29" name="Oval 141"/>
            <p:cNvSpPr>
              <a:spLocks noChangeArrowheads="1"/>
            </p:cNvSpPr>
            <p:nvPr/>
          </p:nvSpPr>
          <p:spPr bwMode="auto">
            <a:xfrm>
              <a:off x="3065" y="1362"/>
              <a:ext cx="59" cy="57"/>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0" name="Oval 142"/>
            <p:cNvSpPr>
              <a:spLocks noChangeArrowheads="1"/>
            </p:cNvSpPr>
            <p:nvPr/>
          </p:nvSpPr>
          <p:spPr bwMode="auto">
            <a:xfrm>
              <a:off x="2968" y="1610"/>
              <a:ext cx="57" cy="57"/>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1" name="Oval 143"/>
            <p:cNvSpPr>
              <a:spLocks noChangeArrowheads="1"/>
            </p:cNvSpPr>
            <p:nvPr/>
          </p:nvSpPr>
          <p:spPr bwMode="auto">
            <a:xfrm>
              <a:off x="2873" y="790"/>
              <a:ext cx="57" cy="59"/>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2" name="Oval 144"/>
            <p:cNvSpPr>
              <a:spLocks noChangeArrowheads="1"/>
            </p:cNvSpPr>
            <p:nvPr/>
          </p:nvSpPr>
          <p:spPr bwMode="auto">
            <a:xfrm>
              <a:off x="3178" y="923"/>
              <a:ext cx="57" cy="56"/>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3" name="Oval 145"/>
            <p:cNvSpPr>
              <a:spLocks noChangeArrowheads="1"/>
            </p:cNvSpPr>
            <p:nvPr/>
          </p:nvSpPr>
          <p:spPr bwMode="auto">
            <a:xfrm>
              <a:off x="3254" y="1707"/>
              <a:ext cx="57" cy="59"/>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4" name="Oval 146"/>
            <p:cNvSpPr>
              <a:spLocks noChangeArrowheads="1"/>
            </p:cNvSpPr>
            <p:nvPr/>
          </p:nvSpPr>
          <p:spPr bwMode="auto">
            <a:xfrm>
              <a:off x="3119" y="2139"/>
              <a:ext cx="57" cy="59"/>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5" name="Oval 147"/>
            <p:cNvSpPr>
              <a:spLocks noChangeArrowheads="1"/>
            </p:cNvSpPr>
            <p:nvPr/>
          </p:nvSpPr>
          <p:spPr bwMode="auto">
            <a:xfrm>
              <a:off x="2994" y="2170"/>
              <a:ext cx="57" cy="59"/>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6" name="Oval 148"/>
            <p:cNvSpPr>
              <a:spLocks noChangeArrowheads="1"/>
            </p:cNvSpPr>
            <p:nvPr/>
          </p:nvSpPr>
          <p:spPr bwMode="auto">
            <a:xfrm>
              <a:off x="2557" y="2172"/>
              <a:ext cx="56" cy="59"/>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7" name="Oval 149"/>
            <p:cNvSpPr>
              <a:spLocks noChangeArrowheads="1"/>
            </p:cNvSpPr>
            <p:nvPr/>
          </p:nvSpPr>
          <p:spPr bwMode="auto">
            <a:xfrm>
              <a:off x="2618" y="1735"/>
              <a:ext cx="81" cy="81"/>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8" name="Oval 150"/>
            <p:cNvSpPr>
              <a:spLocks noChangeArrowheads="1"/>
            </p:cNvSpPr>
            <p:nvPr/>
          </p:nvSpPr>
          <p:spPr bwMode="auto">
            <a:xfrm>
              <a:off x="2989" y="1809"/>
              <a:ext cx="81" cy="80"/>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39" name="Oval 151"/>
            <p:cNvSpPr>
              <a:spLocks noChangeArrowheads="1"/>
            </p:cNvSpPr>
            <p:nvPr/>
          </p:nvSpPr>
          <p:spPr bwMode="auto">
            <a:xfrm>
              <a:off x="2994" y="2009"/>
              <a:ext cx="80" cy="81"/>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40" name="Oval 152"/>
            <p:cNvSpPr>
              <a:spLocks noChangeArrowheads="1"/>
            </p:cNvSpPr>
            <p:nvPr/>
          </p:nvSpPr>
          <p:spPr bwMode="auto">
            <a:xfrm>
              <a:off x="2694" y="1991"/>
              <a:ext cx="80" cy="80"/>
            </a:xfrm>
            <a:prstGeom prst="ellipse">
              <a:avLst/>
            </a:prstGeom>
            <a:gradFill>
              <a:gsLst>
                <a:gs pos="100000">
                  <a:srgbClr val="0070C0"/>
                </a:gs>
                <a:gs pos="0">
                  <a:srgbClr val="00B0F0"/>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41" name="Oval 153"/>
            <p:cNvSpPr>
              <a:spLocks noChangeArrowheads="1"/>
            </p:cNvSpPr>
            <p:nvPr/>
          </p:nvSpPr>
          <p:spPr bwMode="auto">
            <a:xfrm>
              <a:off x="2583" y="1483"/>
              <a:ext cx="80" cy="80"/>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242" name="Freeform 154"/>
            <p:cNvSpPr/>
            <p:nvPr/>
          </p:nvSpPr>
          <p:spPr bwMode="auto">
            <a:xfrm>
              <a:off x="2810" y="1787"/>
              <a:ext cx="87" cy="90"/>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9" name="文本框 268"/>
          <p:cNvSpPr txBox="1"/>
          <p:nvPr/>
        </p:nvSpPr>
        <p:spPr>
          <a:xfrm>
            <a:off x="4188686" y="2736403"/>
            <a:ext cx="611065" cy="584775"/>
          </a:xfrm>
          <a:prstGeom prst="rect">
            <a:avLst/>
          </a:prstGeom>
          <a:noFill/>
        </p:spPr>
        <p:txBody>
          <a:bodyPr wrap="none" rtlCol="0">
            <a:spAutoFit/>
          </a:bodyPr>
          <a:lstStyle/>
          <a:p>
            <a:pPr lvl="0" algn="ctr"/>
            <a:r>
              <a:rPr lang="en-US" altLang="zh-CN" sz="3200" dirty="0">
                <a:solidFill>
                  <a:srgbClr val="3A8F98"/>
                </a:solidFill>
                <a:latin typeface="Impact" panose="020B0806030902050204" pitchFamily="34" charset="0"/>
              </a:rPr>
              <a:t>02</a:t>
            </a:r>
            <a:endParaRPr lang="zh-CN" altLang="en-US" sz="3200" dirty="0">
              <a:solidFill>
                <a:srgbClr val="3A8F98"/>
              </a:solidFill>
              <a:latin typeface="Impact" panose="020B0806030902050204" pitchFamily="34" charset="0"/>
            </a:endParaRPr>
          </a:p>
        </p:txBody>
      </p:sp>
      <p:sp>
        <p:nvSpPr>
          <p:cNvPr id="270" name="文本框 269"/>
          <p:cNvSpPr txBox="1"/>
          <p:nvPr/>
        </p:nvSpPr>
        <p:spPr>
          <a:xfrm>
            <a:off x="3554713" y="4320541"/>
            <a:ext cx="561372" cy="584775"/>
          </a:xfrm>
          <a:prstGeom prst="rect">
            <a:avLst/>
          </a:prstGeom>
          <a:noFill/>
        </p:spPr>
        <p:txBody>
          <a:bodyPr wrap="none" rtlCol="0">
            <a:spAutoFit/>
          </a:bodyPr>
          <a:lstStyle/>
          <a:p>
            <a:pPr lvl="0" algn="ctr"/>
            <a:r>
              <a:rPr lang="en-US" altLang="zh-CN" sz="3200" dirty="0">
                <a:solidFill>
                  <a:srgbClr val="276F8B"/>
                </a:solidFill>
                <a:latin typeface="Impact" panose="020B0806030902050204" pitchFamily="34" charset="0"/>
              </a:rPr>
              <a:t>01</a:t>
            </a:r>
            <a:endParaRPr lang="zh-CN" altLang="en-US" sz="3200" dirty="0">
              <a:solidFill>
                <a:srgbClr val="276F8B"/>
              </a:solidFill>
              <a:latin typeface="Impact" panose="020B0806030902050204" pitchFamily="34" charset="0"/>
            </a:endParaRPr>
          </a:p>
        </p:txBody>
      </p:sp>
      <p:sp>
        <p:nvSpPr>
          <p:cNvPr id="271" name="文本框 270"/>
          <p:cNvSpPr txBox="1"/>
          <p:nvPr/>
        </p:nvSpPr>
        <p:spPr>
          <a:xfrm>
            <a:off x="8037385" y="4309871"/>
            <a:ext cx="623890" cy="584775"/>
          </a:xfrm>
          <a:prstGeom prst="rect">
            <a:avLst/>
          </a:prstGeom>
          <a:noFill/>
        </p:spPr>
        <p:txBody>
          <a:bodyPr wrap="none" rtlCol="0">
            <a:spAutoFit/>
          </a:bodyPr>
          <a:lstStyle/>
          <a:p>
            <a:pPr lvl="0" algn="ctr"/>
            <a:r>
              <a:rPr lang="en-US" altLang="zh-CN" sz="3200" dirty="0">
                <a:solidFill>
                  <a:srgbClr val="588894"/>
                </a:solidFill>
                <a:latin typeface="Impact" panose="020B0806030902050204" pitchFamily="34" charset="0"/>
              </a:rPr>
              <a:t>05</a:t>
            </a:r>
            <a:endParaRPr lang="zh-CN" altLang="en-US" sz="3200" dirty="0">
              <a:solidFill>
                <a:srgbClr val="588894"/>
              </a:solidFill>
              <a:latin typeface="Impact" panose="020B0806030902050204" pitchFamily="34" charset="0"/>
            </a:endParaRPr>
          </a:p>
        </p:txBody>
      </p:sp>
      <p:sp>
        <p:nvSpPr>
          <p:cNvPr id="272" name="文本框 271"/>
          <p:cNvSpPr txBox="1"/>
          <p:nvPr/>
        </p:nvSpPr>
        <p:spPr>
          <a:xfrm>
            <a:off x="7389753" y="2736403"/>
            <a:ext cx="609462" cy="584775"/>
          </a:xfrm>
          <a:prstGeom prst="rect">
            <a:avLst/>
          </a:prstGeom>
          <a:noFill/>
        </p:spPr>
        <p:txBody>
          <a:bodyPr wrap="none" rtlCol="0">
            <a:spAutoFit/>
          </a:bodyPr>
          <a:lstStyle/>
          <a:p>
            <a:pPr lvl="0" algn="ctr"/>
            <a:r>
              <a:rPr lang="en-US" altLang="zh-CN" sz="3200" dirty="0">
                <a:solidFill>
                  <a:srgbClr val="5B696B"/>
                </a:solidFill>
                <a:latin typeface="Impact" panose="020B0806030902050204" pitchFamily="34" charset="0"/>
              </a:rPr>
              <a:t>04</a:t>
            </a:r>
            <a:endParaRPr lang="zh-CN" altLang="en-US" sz="3200" dirty="0">
              <a:solidFill>
                <a:srgbClr val="5B696B"/>
              </a:solidFill>
              <a:latin typeface="Impact" panose="020B0806030902050204" pitchFamily="34" charset="0"/>
            </a:endParaRPr>
          </a:p>
        </p:txBody>
      </p:sp>
      <p:sp>
        <p:nvSpPr>
          <p:cNvPr id="273" name="文本框 272"/>
          <p:cNvSpPr txBox="1"/>
          <p:nvPr/>
        </p:nvSpPr>
        <p:spPr>
          <a:xfrm>
            <a:off x="5784856" y="2038746"/>
            <a:ext cx="622286" cy="584775"/>
          </a:xfrm>
          <a:prstGeom prst="rect">
            <a:avLst/>
          </a:prstGeom>
          <a:noFill/>
        </p:spPr>
        <p:txBody>
          <a:bodyPr wrap="none" rtlCol="0">
            <a:spAutoFit/>
          </a:bodyPr>
          <a:lstStyle/>
          <a:p>
            <a:pPr lvl="0" algn="ctr"/>
            <a:r>
              <a:rPr lang="en-US" altLang="zh-CN" sz="3200" dirty="0">
                <a:solidFill>
                  <a:srgbClr val="4A9B82"/>
                </a:solidFill>
                <a:latin typeface="Impact" panose="020B0806030902050204" pitchFamily="34" charset="0"/>
              </a:rPr>
              <a:t>03</a:t>
            </a:r>
            <a:endParaRPr lang="zh-CN" altLang="en-US" sz="3200" dirty="0">
              <a:solidFill>
                <a:srgbClr val="4A9B82"/>
              </a:solidFill>
              <a:latin typeface="Impact" panose="020B0806030902050204" pitchFamily="34" charset="0"/>
            </a:endParaRPr>
          </a:p>
        </p:txBody>
      </p:sp>
      <p:sp>
        <p:nvSpPr>
          <p:cNvPr id="275" name="文本框 274"/>
          <p:cNvSpPr txBox="1"/>
          <p:nvPr/>
        </p:nvSpPr>
        <p:spPr>
          <a:xfrm>
            <a:off x="364606" y="4347896"/>
            <a:ext cx="296608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276F8B"/>
                </a:solidFill>
                <a:effectLst/>
                <a:uLnTx/>
                <a:uFillTx/>
                <a:latin typeface="微软雅黑" panose="020B0503020204020204" pitchFamily="34" charset="-122"/>
                <a:ea typeface="微软雅黑" panose="020B0503020204020204" pitchFamily="34" charset="-122"/>
              </a:rPr>
              <a:t>快递到了，谁帮我拿？</a:t>
            </a:r>
            <a:endParaRPr kumimoji="0" lang="zh-CN" altLang="en-US" sz="2400" b="0" i="0" u="none" strike="noStrike" kern="1200" cap="none" spc="0" normalizeH="0" baseline="0" noProof="0" dirty="0">
              <a:ln>
                <a:noFill/>
              </a:ln>
              <a:solidFill>
                <a:srgbClr val="276F8B"/>
              </a:solidFill>
              <a:effectLst/>
              <a:uLnTx/>
              <a:uFillTx/>
              <a:latin typeface="微软雅黑" panose="020B0503020204020204" pitchFamily="34" charset="-122"/>
              <a:ea typeface="微软雅黑" panose="020B0503020204020204" pitchFamily="34" charset="-122"/>
            </a:endParaRPr>
          </a:p>
        </p:txBody>
      </p:sp>
      <p:sp>
        <p:nvSpPr>
          <p:cNvPr id="278" name="文本框 277"/>
          <p:cNvSpPr txBox="1"/>
          <p:nvPr/>
        </p:nvSpPr>
        <p:spPr>
          <a:xfrm>
            <a:off x="8891558" y="4166129"/>
            <a:ext cx="2809240"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88894"/>
                </a:solidFill>
                <a:effectLst/>
                <a:uLnTx/>
                <a:uFillTx/>
                <a:latin typeface="微软雅黑" panose="020B0503020204020204" pitchFamily="34" charset="-122"/>
                <a:ea typeface="微软雅黑" panose="020B0503020204020204" pitchFamily="34" charset="-122"/>
              </a:rPr>
              <a:t>无聊啊，能不能找个人打王者？</a:t>
            </a:r>
            <a:endParaRPr kumimoji="0" lang="zh-CN" altLang="en-US" sz="2400" b="0" i="0" u="none" strike="noStrike" kern="1200" cap="none" spc="0" normalizeH="0" baseline="0" noProof="0" dirty="0">
              <a:ln>
                <a:noFill/>
              </a:ln>
              <a:solidFill>
                <a:srgbClr val="588894"/>
              </a:solidFill>
              <a:effectLst/>
              <a:uLnTx/>
              <a:uFillTx/>
              <a:latin typeface="微软雅黑" panose="020B0503020204020204" pitchFamily="34" charset="-122"/>
              <a:ea typeface="微软雅黑" panose="020B0503020204020204" pitchFamily="34" charset="-122"/>
            </a:endParaRPr>
          </a:p>
        </p:txBody>
      </p:sp>
      <p:sp>
        <p:nvSpPr>
          <p:cNvPr id="281" name="文本框 280"/>
          <p:cNvSpPr txBox="1"/>
          <p:nvPr/>
        </p:nvSpPr>
        <p:spPr>
          <a:xfrm>
            <a:off x="1743646" y="2839672"/>
            <a:ext cx="221297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A8F98"/>
                </a:solidFill>
                <a:effectLst/>
                <a:uLnTx/>
                <a:uFillTx/>
                <a:latin typeface="微软雅黑" panose="020B0503020204020204" pitchFamily="34" charset="-122"/>
                <a:ea typeface="微软雅黑" panose="020B0503020204020204" pitchFamily="34" charset="-122"/>
              </a:rPr>
              <a:t>明天叫我起床？</a:t>
            </a:r>
            <a:endParaRPr kumimoji="0" lang="zh-CN" altLang="en-US" sz="2400" b="0" i="0" u="none" strike="noStrike" kern="1200" cap="none" spc="0" normalizeH="0" baseline="0" noProof="0" dirty="0">
              <a:ln>
                <a:noFill/>
              </a:ln>
              <a:solidFill>
                <a:srgbClr val="3A8F98"/>
              </a:solidFill>
              <a:effectLst/>
              <a:uLnTx/>
              <a:uFillTx/>
              <a:latin typeface="微软雅黑" panose="020B0503020204020204" pitchFamily="34" charset="-122"/>
              <a:ea typeface="微软雅黑" panose="020B0503020204020204" pitchFamily="34" charset="-122"/>
            </a:endParaRPr>
          </a:p>
        </p:txBody>
      </p:sp>
      <p:sp>
        <p:nvSpPr>
          <p:cNvPr id="284" name="文本框 283"/>
          <p:cNvSpPr txBox="1"/>
          <p:nvPr/>
        </p:nvSpPr>
        <p:spPr>
          <a:xfrm>
            <a:off x="7999215" y="2687816"/>
            <a:ext cx="39865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B696B"/>
                </a:solidFill>
                <a:effectLst/>
                <a:uLnTx/>
                <a:uFillTx/>
                <a:latin typeface="微软雅黑" panose="020B0503020204020204" pitchFamily="34" charset="-122"/>
                <a:ea typeface="微软雅黑" panose="020B0503020204020204" pitchFamily="34" charset="-122"/>
              </a:rPr>
              <a:t>下雨了，可以能帮我带伞吗？</a:t>
            </a:r>
            <a:endParaRPr kumimoji="0" lang="zh-CN" altLang="en-US" sz="2400" b="0" i="0" u="none" strike="noStrike" kern="1200" cap="none" spc="0" normalizeH="0" baseline="0" noProof="0" dirty="0">
              <a:ln>
                <a:noFill/>
              </a:ln>
              <a:solidFill>
                <a:srgbClr val="5B696B"/>
              </a:solidFill>
              <a:effectLst/>
              <a:uLnTx/>
              <a:uFillTx/>
              <a:latin typeface="微软雅黑" panose="020B0503020204020204" pitchFamily="34" charset="-122"/>
              <a:ea typeface="微软雅黑" panose="020B0503020204020204" pitchFamily="34" charset="-122"/>
            </a:endParaRPr>
          </a:p>
        </p:txBody>
      </p:sp>
      <p:sp>
        <p:nvSpPr>
          <p:cNvPr id="287" name="文本框 286"/>
          <p:cNvSpPr txBox="1"/>
          <p:nvPr/>
        </p:nvSpPr>
        <p:spPr>
          <a:xfrm>
            <a:off x="5053234" y="1373146"/>
            <a:ext cx="250888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A9B82"/>
                </a:solidFill>
                <a:effectLst/>
                <a:uLnTx/>
                <a:uFillTx/>
                <a:latin typeface="微软雅黑" panose="020B0503020204020204" pitchFamily="34" charset="-122"/>
                <a:ea typeface="微软雅黑" panose="020B0503020204020204" pitchFamily="34" charset="-122"/>
              </a:rPr>
              <a:t>饿了，帮我打饭？</a:t>
            </a:r>
            <a:endParaRPr kumimoji="0" lang="zh-CN" altLang="en-US" sz="2400" b="0" i="0" u="none" strike="noStrike" kern="1200" cap="none" spc="0" normalizeH="0" baseline="0" noProof="0" dirty="0">
              <a:ln>
                <a:noFill/>
              </a:ln>
              <a:solidFill>
                <a:srgbClr val="4A9B82"/>
              </a:solidFill>
              <a:effectLst/>
              <a:uLnTx/>
              <a:uFillTx/>
              <a:latin typeface="微软雅黑" panose="020B0503020204020204" pitchFamily="34" charset="-122"/>
              <a:ea typeface="微软雅黑" panose="020B0503020204020204" pitchFamily="34" charset="-122"/>
            </a:endParaRPr>
          </a:p>
        </p:txBody>
      </p:sp>
      <p:sp>
        <p:nvSpPr>
          <p:cNvPr id="9" name="矩形 8"/>
          <p:cNvSpPr/>
          <p:nvPr/>
        </p:nvSpPr>
        <p:spPr>
          <a:xfrm>
            <a:off x="0" y="376617"/>
            <a:ext cx="428805" cy="535632"/>
          </a:xfrm>
          <a:prstGeom prst="rect">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10" name="标题 6"/>
          <p:cNvSpPr>
            <a:spLocks noGrp="1"/>
          </p:cNvSpPr>
          <p:nvPr/>
        </p:nvSpPr>
        <p:spPr>
          <a:xfrm>
            <a:off x="428805" y="372561"/>
            <a:ext cx="2552496" cy="539750"/>
          </a:xfrm>
          <a:prstGeom prst="rect">
            <a:avLst/>
          </a:prstGeom>
          <a:solidFill>
            <a:schemeClr val="accent6">
              <a:lumMod val="75000"/>
            </a:schemeClr>
          </a:solidFill>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18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800" b="1" spc="300" dirty="0">
                <a:solidFill>
                  <a:schemeClr val="bg1"/>
                </a:solidFill>
                <a:latin typeface="微软雅黑" panose="020B0503020204020204" pitchFamily="34" charset="-122"/>
                <a:ea typeface="微软雅黑" panose="020B0503020204020204" pitchFamily="34" charset="-122"/>
              </a:rPr>
              <a:t>需求分析</a:t>
            </a:r>
            <a:endParaRPr lang="zh-CN" altLang="en-US" sz="1800" b="1" spc="300" dirty="0">
              <a:solidFill>
                <a:schemeClr val="bg1"/>
              </a:solidFill>
              <a:latin typeface="微软雅黑" panose="020B0503020204020204" pitchFamily="34" charset="-122"/>
              <a:ea typeface="微软雅黑" panose="020B0503020204020204" pitchFamily="34" charset="-122"/>
            </a:endParaRPr>
          </a:p>
          <a:p>
            <a:pPr algn="ctr"/>
            <a:endParaRPr lang="zh-CN" altLang="en-US" sz="1800" b="1"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7017250" y="3796546"/>
            <a:ext cx="1041617" cy="1041617"/>
          </a:xfrm>
          <a:prstGeom prst="ellipse">
            <a:avLst/>
          </a:prstGeom>
          <a:solidFill>
            <a:srgbClr val="75BD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38068" y="3783451"/>
            <a:ext cx="1041617" cy="1041617"/>
          </a:xfrm>
          <a:prstGeom prst="ellipse">
            <a:avLst/>
          </a:prstGeom>
          <a:solidFill>
            <a:srgbClr val="75BD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8100000">
            <a:off x="2773906" y="780851"/>
            <a:ext cx="303958" cy="150695"/>
          </a:xfrm>
          <a:prstGeom prst="triangle">
            <a:avLst/>
          </a:prstGeom>
          <a:solidFill>
            <a:srgbClr val="5B6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1364 w 10000"/>
              <a:gd name="connsiteY0-2" fmla="*/ 939 h 10000"/>
              <a:gd name="connsiteX1-3" fmla="*/ 10000 w 10000"/>
              <a:gd name="connsiteY1-4" fmla="*/ 0 h 10000"/>
              <a:gd name="connsiteX2-5" fmla="*/ 10000 w 10000"/>
              <a:gd name="connsiteY2-6" fmla="*/ 10000 h 10000"/>
              <a:gd name="connsiteX3-7" fmla="*/ 0 w 10000"/>
              <a:gd name="connsiteY3-8" fmla="*/ 10000 h 10000"/>
              <a:gd name="connsiteX4-9" fmla="*/ 1364 w 10000"/>
              <a:gd name="connsiteY4-10" fmla="*/ 939 h 10000"/>
              <a:gd name="connsiteX0-11" fmla="*/ 0 w 10000"/>
              <a:gd name="connsiteY0-12" fmla="*/ 939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939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1" fmla="*/ 0 w 4368800"/>
              <a:gd name="connsiteY0-2" fmla="*/ 267854 h 267854"/>
              <a:gd name="connsiteX1-3" fmla="*/ 177800 w 4368800"/>
              <a:gd name="connsiteY1-4" fmla="*/ 0 h 267854"/>
              <a:gd name="connsiteX2-5" fmla="*/ 4368800 w 4368800"/>
              <a:gd name="connsiteY2-6" fmla="*/ 0 h 267854"/>
              <a:gd name="connsiteX3-7" fmla="*/ 4301837 w 4368800"/>
              <a:gd name="connsiteY3-8" fmla="*/ 267854 h 267854"/>
              <a:gd name="connsiteX4-9" fmla="*/ 0 w 4368800"/>
              <a:gd name="connsiteY4-10" fmla="*/ 267854 h 267854"/>
              <a:gd name="connsiteX0-11" fmla="*/ 0 w 4368800"/>
              <a:gd name="connsiteY0-12" fmla="*/ 267854 h 267854"/>
              <a:gd name="connsiteX1-13" fmla="*/ 177800 w 4368800"/>
              <a:gd name="connsiteY1-14" fmla="*/ 0 h 267854"/>
              <a:gd name="connsiteX2-15" fmla="*/ 4368800 w 4368800"/>
              <a:gd name="connsiteY2-16" fmla="*/ 0 h 267854"/>
              <a:gd name="connsiteX3-17" fmla="*/ 4227946 w 4368800"/>
              <a:gd name="connsiteY3-18" fmla="*/ 255674 h 267854"/>
              <a:gd name="connsiteX4-19" fmla="*/ 0 w 4368800"/>
              <a:gd name="connsiteY4-20" fmla="*/ 267854 h 267854"/>
              <a:gd name="connsiteX0-21" fmla="*/ 0 w 4368800"/>
              <a:gd name="connsiteY0-22" fmla="*/ 267854 h 267854"/>
              <a:gd name="connsiteX1-23" fmla="*/ 93920 w 4368800"/>
              <a:gd name="connsiteY1-24" fmla="*/ 12180 h 267854"/>
              <a:gd name="connsiteX2-25" fmla="*/ 4368800 w 4368800"/>
              <a:gd name="connsiteY2-26" fmla="*/ 0 h 267854"/>
              <a:gd name="connsiteX3-27" fmla="*/ 4227946 w 4368800"/>
              <a:gd name="connsiteY3-28" fmla="*/ 255674 h 267854"/>
              <a:gd name="connsiteX4-29" fmla="*/ 0 w 4368800"/>
              <a:gd name="connsiteY4-30" fmla="*/ 267854 h 267854"/>
              <a:gd name="connsiteX0-31" fmla="*/ 0 w 4368800"/>
              <a:gd name="connsiteY0-32" fmla="*/ 267854 h 267854"/>
              <a:gd name="connsiteX1-33" fmla="*/ 93920 w 4368800"/>
              <a:gd name="connsiteY1-34" fmla="*/ 12180 h 267854"/>
              <a:gd name="connsiteX2-35" fmla="*/ 4368800 w 4368800"/>
              <a:gd name="connsiteY2-36" fmla="*/ 0 h 267854"/>
              <a:gd name="connsiteX3-37" fmla="*/ 4351769 w 4368800"/>
              <a:gd name="connsiteY3-38" fmla="*/ 243496 h 267854"/>
              <a:gd name="connsiteX4-39" fmla="*/ 0 w 4368800"/>
              <a:gd name="connsiteY4-40" fmla="*/ 267854 h 267854"/>
              <a:gd name="connsiteX0-41" fmla="*/ 0 w 4395706"/>
              <a:gd name="connsiteY0-42" fmla="*/ 267854 h 267854"/>
              <a:gd name="connsiteX1-43" fmla="*/ 93920 w 4395706"/>
              <a:gd name="connsiteY1-44" fmla="*/ 12180 h 267854"/>
              <a:gd name="connsiteX2-45" fmla="*/ 4368800 w 4395706"/>
              <a:gd name="connsiteY2-46" fmla="*/ 0 h 267854"/>
              <a:gd name="connsiteX3-47" fmla="*/ 4395706 w 4395706"/>
              <a:gd name="connsiteY3-48" fmla="*/ 267854 h 267854"/>
              <a:gd name="connsiteX4-49" fmla="*/ 0 w 4395706"/>
              <a:gd name="connsiteY4-50" fmla="*/ 267854 h 267854"/>
              <a:gd name="connsiteX0-51" fmla="*/ 0 w 4379729"/>
              <a:gd name="connsiteY0-52" fmla="*/ 267854 h 267854"/>
              <a:gd name="connsiteX1-53" fmla="*/ 93920 w 4379729"/>
              <a:gd name="connsiteY1-54" fmla="*/ 12180 h 267854"/>
              <a:gd name="connsiteX2-55" fmla="*/ 4368800 w 4379729"/>
              <a:gd name="connsiteY2-56" fmla="*/ 0 h 267854"/>
              <a:gd name="connsiteX3-57" fmla="*/ 4379729 w 4379729"/>
              <a:gd name="connsiteY3-58" fmla="*/ 267854 h 267854"/>
              <a:gd name="connsiteX4-59" fmla="*/ 0 w 4379729"/>
              <a:gd name="connsiteY4-60" fmla="*/ 267854 h 267854"/>
              <a:gd name="connsiteX0-61" fmla="*/ 0 w 4368800"/>
              <a:gd name="connsiteY0-62" fmla="*/ 267854 h 267854"/>
              <a:gd name="connsiteX1-63" fmla="*/ 93920 w 4368800"/>
              <a:gd name="connsiteY1-64" fmla="*/ 12180 h 267854"/>
              <a:gd name="connsiteX2-65" fmla="*/ 4368800 w 4368800"/>
              <a:gd name="connsiteY2-66" fmla="*/ 0 h 267854"/>
              <a:gd name="connsiteX3-67" fmla="*/ 4367746 w 4368800"/>
              <a:gd name="connsiteY3-68" fmla="*/ 255676 h 267854"/>
              <a:gd name="connsiteX4-69" fmla="*/ 0 w 4368800"/>
              <a:gd name="connsiteY4-70" fmla="*/ 267854 h 267854"/>
              <a:gd name="connsiteX0-71" fmla="*/ 0 w 4368800"/>
              <a:gd name="connsiteY0-72" fmla="*/ 267854 h 268235"/>
              <a:gd name="connsiteX1-73" fmla="*/ 93920 w 4368800"/>
              <a:gd name="connsiteY1-74" fmla="*/ 12180 h 268235"/>
              <a:gd name="connsiteX2-75" fmla="*/ 4368800 w 4368800"/>
              <a:gd name="connsiteY2-76" fmla="*/ 0 h 268235"/>
              <a:gd name="connsiteX3-77" fmla="*/ 4367746 w 4368800"/>
              <a:gd name="connsiteY3-78" fmla="*/ 268235 h 268235"/>
              <a:gd name="connsiteX4-79" fmla="*/ 0 w 4368800"/>
              <a:gd name="connsiteY4-80" fmla="*/ 267854 h 2682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45521" y="1169752"/>
            <a:ext cx="6325617" cy="2653538"/>
          </a:xfrm>
          <a:prstGeom prst="rect">
            <a:avLst/>
          </a:prstGeom>
          <a:solidFill>
            <a:srgbClr val="75BDA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32"/>
          <p:cNvSpPr/>
          <p:nvPr/>
        </p:nvSpPr>
        <p:spPr>
          <a:xfrm flipH="1">
            <a:off x="5145521" y="2618076"/>
            <a:ext cx="905119" cy="687938"/>
          </a:xfrm>
          <a:custGeom>
            <a:avLst/>
            <a:gdLst/>
            <a:ahLst/>
            <a:cxnLst/>
            <a:rect l="l" t="t" r="r" b="b"/>
            <a:pathLst>
              <a:path w="1862852" h="1934859">
                <a:moveTo>
                  <a:pt x="895422" y="0"/>
                </a:moveTo>
                <a:lnTo>
                  <a:pt x="1862852" y="967430"/>
                </a:lnTo>
                <a:lnTo>
                  <a:pt x="1830523" y="999758"/>
                </a:lnTo>
                <a:lnTo>
                  <a:pt x="1830523" y="999758"/>
                </a:lnTo>
                <a:lnTo>
                  <a:pt x="895421" y="1934859"/>
                </a:lnTo>
                <a:lnTo>
                  <a:pt x="863093" y="1902531"/>
                </a:lnTo>
                <a:lnTo>
                  <a:pt x="1770654" y="994970"/>
                </a:lnTo>
                <a:lnTo>
                  <a:pt x="0" y="994970"/>
                </a:lnTo>
                <a:lnTo>
                  <a:pt x="0" y="949251"/>
                </a:lnTo>
                <a:lnTo>
                  <a:pt x="1780016" y="949251"/>
                </a:lnTo>
                <a:lnTo>
                  <a:pt x="863094" y="323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261999" y="1208161"/>
            <a:ext cx="5011420" cy="3243580"/>
          </a:xfrm>
          <a:prstGeom prst="rect">
            <a:avLst/>
          </a:prstGeom>
        </p:spPr>
        <p:txBody>
          <a:bodyPr wrap="square">
            <a:spAutoFit/>
          </a:bodyPr>
          <a:lstStyle/>
          <a:p>
            <a:pPr algn="l">
              <a:lnSpc>
                <a:spcPct val="120000"/>
              </a:lnSpc>
            </a:pPr>
            <a:r>
              <a:rPr lang="zh-CN"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）以学校学生的一系列服务，通过学校定位，</a:t>
            </a:r>
            <a:r>
              <a:rPr lang="zh-CN"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做成服务需求</a:t>
            </a:r>
            <a:r>
              <a:rPr lang="zh-CN"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，相对应团队完成需求盈利，以达成一个</a:t>
            </a: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流量入口</a:t>
            </a:r>
            <a:r>
              <a:rPr lang="zh-CN"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的过程。</a:t>
            </a:r>
            <a:endParaRPr lang="en-US"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20000"/>
              </a:lnSpc>
            </a:pPr>
            <a:r>
              <a:rPr lang="zh-CN" altLang="en-US"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）以用户来解决用户需求，加强同学之间粘性和情感交流</a:t>
            </a:r>
            <a:endParaRPr lang="zh-CN"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20000"/>
              </a:lnSpc>
            </a:pPr>
            <a:r>
              <a:rPr lang="zh-CN" altLang="en-US"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以流量入口为基础，带动</a:t>
            </a: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远距离有需求的产品</a:t>
            </a:r>
            <a:r>
              <a:rPr lang="zh-CN"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在校园内的联动销售</a:t>
            </a:r>
            <a:r>
              <a:rPr lang="en-US"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dirty="0">
              <a:solidFill>
                <a:srgbClr val="FEFEFE"/>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zh-CN" sz="1600" b="1" dirty="0">
              <a:solidFill>
                <a:srgbClr val="FEFEFE"/>
              </a:solidFill>
              <a:latin typeface="+mn-lt"/>
            </a:endParaRPr>
          </a:p>
          <a:p>
            <a:pPr>
              <a:lnSpc>
                <a:spcPct val="12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3" name="Freeform 48"/>
          <p:cNvSpPr>
            <a:spLocks noEditPoints="1"/>
          </p:cNvSpPr>
          <p:nvPr/>
        </p:nvSpPr>
        <p:spPr bwMode="auto">
          <a:xfrm>
            <a:off x="5831698" y="3987244"/>
            <a:ext cx="466078" cy="55495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prstClr val="black"/>
              </a:solidFill>
              <a:latin typeface="Arial" panose="020B0604020202020204" pitchFamily="34" charset="0"/>
              <a:cs typeface="Arial" panose="020B0604020202020204" pitchFamily="34" charset="0"/>
            </a:endParaRPr>
          </a:p>
        </p:txBody>
      </p:sp>
      <p:grpSp>
        <p:nvGrpSpPr>
          <p:cNvPr id="43" name="Group 49"/>
          <p:cNvGrpSpPr/>
          <p:nvPr/>
        </p:nvGrpSpPr>
        <p:grpSpPr>
          <a:xfrm>
            <a:off x="7307920" y="4030188"/>
            <a:ext cx="460276" cy="636922"/>
            <a:chOff x="3582988" y="3510757"/>
            <a:chExt cx="319088" cy="465138"/>
          </a:xfrm>
          <a:solidFill>
            <a:schemeClr val="bg1"/>
          </a:solidFill>
        </p:grpSpPr>
        <p:sp>
          <p:nvSpPr>
            <p:cNvPr id="44"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45"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sp>
        <p:nvSpPr>
          <p:cNvPr id="52" name="椭圆 51"/>
          <p:cNvSpPr/>
          <p:nvPr/>
        </p:nvSpPr>
        <p:spPr>
          <a:xfrm>
            <a:off x="8496432" y="3781925"/>
            <a:ext cx="1041617" cy="1041617"/>
          </a:xfrm>
          <a:prstGeom prst="ellipse">
            <a:avLst/>
          </a:prstGeom>
          <a:solidFill>
            <a:srgbClr val="75BD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44"/>
          <p:cNvGrpSpPr/>
          <p:nvPr/>
        </p:nvGrpSpPr>
        <p:grpSpPr>
          <a:xfrm>
            <a:off x="8761028" y="4041758"/>
            <a:ext cx="537513" cy="504071"/>
            <a:chOff x="8216107" y="2577307"/>
            <a:chExt cx="464344" cy="464344"/>
          </a:xfrm>
          <a:solidFill>
            <a:schemeClr val="bg1"/>
          </a:solidFill>
        </p:grpSpPr>
        <p:sp>
          <p:nvSpPr>
            <p:cNvPr id="37"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38"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39"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40"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sp>
        <p:nvSpPr>
          <p:cNvPr id="53" name="椭圆 52"/>
          <p:cNvSpPr/>
          <p:nvPr/>
        </p:nvSpPr>
        <p:spPr>
          <a:xfrm>
            <a:off x="9976017" y="3796546"/>
            <a:ext cx="1041617" cy="1041617"/>
          </a:xfrm>
          <a:prstGeom prst="ellipse">
            <a:avLst/>
          </a:prstGeom>
          <a:solidFill>
            <a:srgbClr val="75BD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35"/>
          <p:cNvSpPr/>
          <p:nvPr/>
        </p:nvSpPr>
        <p:spPr bwMode="auto">
          <a:xfrm flipH="1">
            <a:off x="10344861" y="4133496"/>
            <a:ext cx="349218" cy="320594"/>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cs typeface="Arial" panose="020B0604020202020204" pitchFamily="34" charset="0"/>
            </a:endParaRPr>
          </a:p>
        </p:txBody>
      </p:sp>
      <p:sp>
        <p:nvSpPr>
          <p:cNvPr id="10" name="矩形 9"/>
          <p:cNvSpPr/>
          <p:nvPr/>
        </p:nvSpPr>
        <p:spPr>
          <a:xfrm>
            <a:off x="5496642" y="5101708"/>
            <a:ext cx="1097280" cy="423545"/>
          </a:xfrm>
          <a:prstGeom prst="rect">
            <a:avLst/>
          </a:prstGeom>
        </p:spPr>
        <p:txBody>
          <a:bodyPr wrap="none">
            <a:spAutoFit/>
          </a:bodyPr>
          <a:lstStyle/>
          <a:p>
            <a:pPr>
              <a:lnSpc>
                <a:spcPct val="120000"/>
              </a:lnSpc>
            </a:pPr>
            <a:r>
              <a:rPr lang="zh-CN" altLang="en-US" b="1" dirty="0">
                <a:latin typeface="微软雅黑" panose="020B0503020204020204" pitchFamily="34" charset="-122"/>
                <a:ea typeface="微软雅黑" panose="020B0503020204020204" pitchFamily="34" charset="-122"/>
              </a:rPr>
              <a:t>代拿快递</a:t>
            </a:r>
            <a:endParaRPr lang="zh-CN" altLang="en-US" b="1" dirty="0">
              <a:latin typeface="微软雅黑" panose="020B0503020204020204" pitchFamily="34" charset="-122"/>
              <a:ea typeface="微软雅黑" panose="020B0503020204020204" pitchFamily="34" charset="-122"/>
            </a:endParaRPr>
          </a:p>
        </p:txBody>
      </p:sp>
      <p:sp>
        <p:nvSpPr>
          <p:cNvPr id="61" name="矩形 60"/>
          <p:cNvSpPr/>
          <p:nvPr/>
        </p:nvSpPr>
        <p:spPr>
          <a:xfrm>
            <a:off x="7016561" y="5121742"/>
            <a:ext cx="1097280" cy="423545"/>
          </a:xfrm>
          <a:prstGeom prst="rect">
            <a:avLst/>
          </a:prstGeom>
        </p:spPr>
        <p:txBody>
          <a:bodyPr wrap="none">
            <a:spAutoFit/>
          </a:bodyPr>
          <a:lstStyle/>
          <a:p>
            <a:pPr>
              <a:lnSpc>
                <a:spcPct val="120000"/>
              </a:lnSpc>
            </a:pPr>
            <a:r>
              <a:rPr lang="zh-CN" altLang="en-US" b="1" dirty="0">
                <a:latin typeface="微软雅黑" panose="020B0503020204020204" pitchFamily="34" charset="-122"/>
                <a:ea typeface="微软雅黑" panose="020B0503020204020204" pitchFamily="34" charset="-122"/>
              </a:rPr>
              <a:t>代寄快递</a:t>
            </a:r>
            <a:endParaRPr lang="zh-CN" altLang="en-US" b="1" dirty="0">
              <a:latin typeface="微软雅黑" panose="020B0503020204020204" pitchFamily="34" charset="-122"/>
              <a:ea typeface="微软雅黑" panose="020B0503020204020204" pitchFamily="34" charset="-122"/>
            </a:endParaRPr>
          </a:p>
        </p:txBody>
      </p:sp>
      <p:sp>
        <p:nvSpPr>
          <p:cNvPr id="62" name="矩形 61"/>
          <p:cNvSpPr/>
          <p:nvPr/>
        </p:nvSpPr>
        <p:spPr>
          <a:xfrm>
            <a:off x="8637353" y="5101608"/>
            <a:ext cx="868680" cy="423545"/>
          </a:xfrm>
          <a:prstGeom prst="rect">
            <a:avLst/>
          </a:prstGeom>
        </p:spPr>
        <p:txBody>
          <a:bodyPr wrap="none">
            <a:spAutoFit/>
          </a:bodyPr>
          <a:lstStyle/>
          <a:p>
            <a:pPr>
              <a:lnSpc>
                <a:spcPct val="120000"/>
              </a:lnSpc>
            </a:pPr>
            <a:r>
              <a:rPr lang="zh-CN" altLang="en-US" b="1" dirty="0">
                <a:latin typeface="微软雅黑" panose="020B0503020204020204" pitchFamily="34" charset="-122"/>
                <a:ea typeface="微软雅黑" panose="020B0503020204020204" pitchFamily="34" charset="-122"/>
              </a:rPr>
              <a:t>代打印</a:t>
            </a:r>
            <a:endParaRPr lang="zh-CN" altLang="en-US" b="1" dirty="0">
              <a:latin typeface="微软雅黑" panose="020B0503020204020204" pitchFamily="34" charset="-122"/>
              <a:ea typeface="微软雅黑" panose="020B0503020204020204" pitchFamily="34" charset="-122"/>
            </a:endParaRPr>
          </a:p>
        </p:txBody>
      </p:sp>
      <p:sp>
        <p:nvSpPr>
          <p:cNvPr id="63" name="矩形 62"/>
          <p:cNvSpPr/>
          <p:nvPr/>
        </p:nvSpPr>
        <p:spPr>
          <a:xfrm>
            <a:off x="9934591" y="5121742"/>
            <a:ext cx="1338828" cy="396583"/>
          </a:xfrm>
          <a:prstGeom prst="rect">
            <a:avLst/>
          </a:prstGeom>
        </p:spPr>
        <p:txBody>
          <a:bodyPr wrap="none">
            <a:spAutoFit/>
          </a:bodyPr>
          <a:lstStyle/>
          <a:p>
            <a:pPr>
              <a:lnSpc>
                <a:spcPct val="120000"/>
              </a:lnSpc>
            </a:pPr>
            <a:r>
              <a:rPr lang="zh-CN" altLang="en-US" b="1" dirty="0">
                <a:latin typeface="微软雅黑" panose="020B0503020204020204" pitchFamily="34" charset="-122"/>
                <a:ea typeface="微软雅黑" panose="020B0503020204020204" pitchFamily="34" charset="-122"/>
              </a:rPr>
              <a:t>个性化需求</a:t>
            </a:r>
            <a:endParaRPr lang="zh-CN" altLang="en-US"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296545" y="1700530"/>
            <a:ext cx="4716780" cy="3652520"/>
          </a:xfrm>
          <a:prstGeom prst="rect">
            <a:avLst/>
          </a:prstGeom>
        </p:spPr>
      </p:pic>
      <p:sp>
        <p:nvSpPr>
          <p:cNvPr id="13" name="标题 6"/>
          <p:cNvSpPr>
            <a:spLocks noGrp="1"/>
          </p:cNvSpPr>
          <p:nvPr/>
        </p:nvSpPr>
        <p:spPr>
          <a:xfrm>
            <a:off x="428805" y="476701"/>
            <a:ext cx="2552496" cy="539750"/>
          </a:xfrm>
          <a:prstGeom prst="rect">
            <a:avLst/>
          </a:prstGeom>
          <a:solidFill>
            <a:schemeClr val="accent6">
              <a:lumMod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800" b="1" spc="300" dirty="0">
                <a:solidFill>
                  <a:schemeClr val="bg1"/>
                </a:solidFill>
                <a:latin typeface="微软雅黑" panose="020B0503020204020204" pitchFamily="34" charset="-122"/>
                <a:ea typeface="微软雅黑" panose="020B0503020204020204" pitchFamily="34" charset="-122"/>
              </a:rPr>
              <a:t>项目简介</a:t>
            </a:r>
            <a:endParaRPr lang="zh-CN" altLang="en-US" sz="1800" b="1" spc="3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0" y="476947"/>
            <a:ext cx="428805" cy="535632"/>
          </a:xfrm>
          <a:prstGeom prst="rect">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3</a:t>
            </a:r>
            <a:endPar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1364 w 10000"/>
              <a:gd name="connsiteY0-2" fmla="*/ 939 h 10000"/>
              <a:gd name="connsiteX1-3" fmla="*/ 10000 w 10000"/>
              <a:gd name="connsiteY1-4" fmla="*/ 0 h 10000"/>
              <a:gd name="connsiteX2-5" fmla="*/ 10000 w 10000"/>
              <a:gd name="connsiteY2-6" fmla="*/ 10000 h 10000"/>
              <a:gd name="connsiteX3-7" fmla="*/ 0 w 10000"/>
              <a:gd name="connsiteY3-8" fmla="*/ 10000 h 10000"/>
              <a:gd name="connsiteX4-9" fmla="*/ 1364 w 10000"/>
              <a:gd name="connsiteY4-10" fmla="*/ 939 h 10000"/>
              <a:gd name="connsiteX0-11" fmla="*/ 0 w 10000"/>
              <a:gd name="connsiteY0-12" fmla="*/ 939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939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1" fmla="*/ 0 w 4368800"/>
              <a:gd name="connsiteY0-2" fmla="*/ 267854 h 267854"/>
              <a:gd name="connsiteX1-3" fmla="*/ 177800 w 4368800"/>
              <a:gd name="connsiteY1-4" fmla="*/ 0 h 267854"/>
              <a:gd name="connsiteX2-5" fmla="*/ 4368800 w 4368800"/>
              <a:gd name="connsiteY2-6" fmla="*/ 0 h 267854"/>
              <a:gd name="connsiteX3-7" fmla="*/ 4301837 w 4368800"/>
              <a:gd name="connsiteY3-8" fmla="*/ 267854 h 267854"/>
              <a:gd name="connsiteX4-9" fmla="*/ 0 w 4368800"/>
              <a:gd name="connsiteY4-10" fmla="*/ 267854 h 267854"/>
              <a:gd name="connsiteX0-11" fmla="*/ 0 w 4368800"/>
              <a:gd name="connsiteY0-12" fmla="*/ 267854 h 267854"/>
              <a:gd name="connsiteX1-13" fmla="*/ 177800 w 4368800"/>
              <a:gd name="connsiteY1-14" fmla="*/ 0 h 267854"/>
              <a:gd name="connsiteX2-15" fmla="*/ 4368800 w 4368800"/>
              <a:gd name="connsiteY2-16" fmla="*/ 0 h 267854"/>
              <a:gd name="connsiteX3-17" fmla="*/ 4227946 w 4368800"/>
              <a:gd name="connsiteY3-18" fmla="*/ 255674 h 267854"/>
              <a:gd name="connsiteX4-19" fmla="*/ 0 w 4368800"/>
              <a:gd name="connsiteY4-20" fmla="*/ 267854 h 267854"/>
              <a:gd name="connsiteX0-21" fmla="*/ 0 w 4368800"/>
              <a:gd name="connsiteY0-22" fmla="*/ 267854 h 267854"/>
              <a:gd name="connsiteX1-23" fmla="*/ 93920 w 4368800"/>
              <a:gd name="connsiteY1-24" fmla="*/ 12180 h 267854"/>
              <a:gd name="connsiteX2-25" fmla="*/ 4368800 w 4368800"/>
              <a:gd name="connsiteY2-26" fmla="*/ 0 h 267854"/>
              <a:gd name="connsiteX3-27" fmla="*/ 4227946 w 4368800"/>
              <a:gd name="connsiteY3-28" fmla="*/ 255674 h 267854"/>
              <a:gd name="connsiteX4-29" fmla="*/ 0 w 4368800"/>
              <a:gd name="connsiteY4-30" fmla="*/ 267854 h 267854"/>
              <a:gd name="connsiteX0-31" fmla="*/ 0 w 4368800"/>
              <a:gd name="connsiteY0-32" fmla="*/ 267854 h 267854"/>
              <a:gd name="connsiteX1-33" fmla="*/ 93920 w 4368800"/>
              <a:gd name="connsiteY1-34" fmla="*/ 12180 h 267854"/>
              <a:gd name="connsiteX2-35" fmla="*/ 4368800 w 4368800"/>
              <a:gd name="connsiteY2-36" fmla="*/ 0 h 267854"/>
              <a:gd name="connsiteX3-37" fmla="*/ 4351769 w 4368800"/>
              <a:gd name="connsiteY3-38" fmla="*/ 243496 h 267854"/>
              <a:gd name="connsiteX4-39" fmla="*/ 0 w 4368800"/>
              <a:gd name="connsiteY4-40" fmla="*/ 267854 h 267854"/>
              <a:gd name="connsiteX0-41" fmla="*/ 0 w 4395706"/>
              <a:gd name="connsiteY0-42" fmla="*/ 267854 h 267854"/>
              <a:gd name="connsiteX1-43" fmla="*/ 93920 w 4395706"/>
              <a:gd name="connsiteY1-44" fmla="*/ 12180 h 267854"/>
              <a:gd name="connsiteX2-45" fmla="*/ 4368800 w 4395706"/>
              <a:gd name="connsiteY2-46" fmla="*/ 0 h 267854"/>
              <a:gd name="connsiteX3-47" fmla="*/ 4395706 w 4395706"/>
              <a:gd name="connsiteY3-48" fmla="*/ 267854 h 267854"/>
              <a:gd name="connsiteX4-49" fmla="*/ 0 w 4395706"/>
              <a:gd name="connsiteY4-50" fmla="*/ 267854 h 267854"/>
              <a:gd name="connsiteX0-51" fmla="*/ 0 w 4379729"/>
              <a:gd name="connsiteY0-52" fmla="*/ 267854 h 267854"/>
              <a:gd name="connsiteX1-53" fmla="*/ 93920 w 4379729"/>
              <a:gd name="connsiteY1-54" fmla="*/ 12180 h 267854"/>
              <a:gd name="connsiteX2-55" fmla="*/ 4368800 w 4379729"/>
              <a:gd name="connsiteY2-56" fmla="*/ 0 h 267854"/>
              <a:gd name="connsiteX3-57" fmla="*/ 4379729 w 4379729"/>
              <a:gd name="connsiteY3-58" fmla="*/ 267854 h 267854"/>
              <a:gd name="connsiteX4-59" fmla="*/ 0 w 4379729"/>
              <a:gd name="connsiteY4-60" fmla="*/ 267854 h 267854"/>
              <a:gd name="connsiteX0-61" fmla="*/ 0 w 4368800"/>
              <a:gd name="connsiteY0-62" fmla="*/ 267854 h 267854"/>
              <a:gd name="connsiteX1-63" fmla="*/ 93920 w 4368800"/>
              <a:gd name="connsiteY1-64" fmla="*/ 12180 h 267854"/>
              <a:gd name="connsiteX2-65" fmla="*/ 4368800 w 4368800"/>
              <a:gd name="connsiteY2-66" fmla="*/ 0 h 267854"/>
              <a:gd name="connsiteX3-67" fmla="*/ 4367746 w 4368800"/>
              <a:gd name="connsiteY3-68" fmla="*/ 255676 h 267854"/>
              <a:gd name="connsiteX4-69" fmla="*/ 0 w 4368800"/>
              <a:gd name="connsiteY4-70" fmla="*/ 267854 h 267854"/>
              <a:gd name="connsiteX0-71" fmla="*/ 0 w 4368800"/>
              <a:gd name="connsiteY0-72" fmla="*/ 267854 h 268235"/>
              <a:gd name="connsiteX1-73" fmla="*/ 93920 w 4368800"/>
              <a:gd name="connsiteY1-74" fmla="*/ 12180 h 268235"/>
              <a:gd name="connsiteX2-75" fmla="*/ 4368800 w 4368800"/>
              <a:gd name="connsiteY2-76" fmla="*/ 0 h 268235"/>
              <a:gd name="connsiteX3-77" fmla="*/ 4367746 w 4368800"/>
              <a:gd name="connsiteY3-78" fmla="*/ 268235 h 268235"/>
              <a:gd name="connsiteX4-79" fmla="*/ 0 w 4368800"/>
              <a:gd name="connsiteY4-80" fmla="*/ 267854 h 2682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8"/>
          <p:cNvSpPr/>
          <p:nvPr/>
        </p:nvSpPr>
        <p:spPr bwMode="auto">
          <a:xfrm>
            <a:off x="1363908" y="1508668"/>
            <a:ext cx="2839715" cy="3320812"/>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588894"/>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540" fontAlgn="auto">
              <a:spcBef>
                <a:spcPts val="0"/>
              </a:spcBef>
              <a:spcAft>
                <a:spcPts val="0"/>
              </a:spcAft>
              <a:defRPr/>
            </a:pPr>
            <a:endParaRPr lang="zh-CN" altLang="en-US" sz="1385">
              <a:latin typeface="+mn-lt"/>
              <a:ea typeface="+mn-ea"/>
            </a:endParaRPr>
          </a:p>
        </p:txBody>
      </p:sp>
      <p:sp>
        <p:nvSpPr>
          <p:cNvPr id="51" name="Freeform 9"/>
          <p:cNvSpPr/>
          <p:nvPr/>
        </p:nvSpPr>
        <p:spPr bwMode="auto">
          <a:xfrm>
            <a:off x="2085791" y="1508672"/>
            <a:ext cx="1942902" cy="1199502"/>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4A9B82"/>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540" fontAlgn="auto">
              <a:spcBef>
                <a:spcPts val="0"/>
              </a:spcBef>
              <a:spcAft>
                <a:spcPts val="0"/>
              </a:spcAft>
              <a:defRPr/>
            </a:pPr>
            <a:endParaRPr lang="zh-CN" altLang="en-US" sz="1385">
              <a:latin typeface="+mn-lt"/>
              <a:ea typeface="+mn-ea"/>
            </a:endParaRPr>
          </a:p>
        </p:txBody>
      </p:sp>
      <p:sp>
        <p:nvSpPr>
          <p:cNvPr id="52" name="Freeform 10"/>
          <p:cNvSpPr/>
          <p:nvPr/>
        </p:nvSpPr>
        <p:spPr bwMode="auto">
          <a:xfrm>
            <a:off x="3109719" y="2188500"/>
            <a:ext cx="1093902" cy="1732999"/>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chemeClr val="accent2"/>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540" fontAlgn="auto">
              <a:spcBef>
                <a:spcPts val="0"/>
              </a:spcBef>
              <a:spcAft>
                <a:spcPts val="0"/>
              </a:spcAft>
              <a:defRPr/>
            </a:pPr>
            <a:endParaRPr lang="zh-CN" altLang="en-US" sz="1385">
              <a:latin typeface="+mn-lt"/>
              <a:ea typeface="+mn-ea"/>
            </a:endParaRPr>
          </a:p>
        </p:txBody>
      </p:sp>
      <p:sp>
        <p:nvSpPr>
          <p:cNvPr id="53" name="Freeform 11"/>
          <p:cNvSpPr/>
          <p:nvPr/>
        </p:nvSpPr>
        <p:spPr bwMode="auto">
          <a:xfrm>
            <a:off x="1349910" y="1690724"/>
            <a:ext cx="1200028" cy="1767567"/>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276F8B"/>
          </a:solidFill>
          <a:ln w="57150">
            <a:solidFill>
              <a:schemeClr val="bg1"/>
            </a:solidFill>
          </a:ln>
          <a:effectLst>
            <a:innerShdw blurRad="63500" dist="50800" dir="13500000">
              <a:prstClr val="black">
                <a:alpha val="50000"/>
              </a:prstClr>
            </a:innerShdw>
          </a:effectLst>
        </p:spPr>
        <p:txBody>
          <a:bodyPr lIns="66852" tIns="33426" rIns="66852" bIns="33426"/>
          <a:lstStyle/>
          <a:p>
            <a:pPr defTabSz="891540" fontAlgn="auto">
              <a:spcBef>
                <a:spcPts val="0"/>
              </a:spcBef>
              <a:spcAft>
                <a:spcPts val="0"/>
              </a:spcAft>
              <a:defRPr/>
            </a:pPr>
            <a:endParaRPr lang="zh-CN" altLang="en-US" sz="1385">
              <a:latin typeface="+mn-lt"/>
              <a:ea typeface="+mn-ea"/>
            </a:endParaRPr>
          </a:p>
        </p:txBody>
      </p:sp>
      <p:grpSp>
        <p:nvGrpSpPr>
          <p:cNvPr id="54" name="组合 41"/>
          <p:cNvGrpSpPr/>
          <p:nvPr/>
        </p:nvGrpSpPr>
        <p:grpSpPr bwMode="auto">
          <a:xfrm>
            <a:off x="1439898" y="2188081"/>
            <a:ext cx="898457" cy="922284"/>
            <a:chOff x="1697190" y="1567879"/>
            <a:chExt cx="1221935" cy="1271796"/>
          </a:xfrm>
        </p:grpSpPr>
        <p:sp>
          <p:nvSpPr>
            <p:cNvPr id="55" name="TextBox 58"/>
            <p:cNvSpPr txBox="1"/>
            <p:nvPr/>
          </p:nvSpPr>
          <p:spPr>
            <a:xfrm>
              <a:off x="1955454" y="1567879"/>
              <a:ext cx="704623" cy="672253"/>
            </a:xfrm>
            <a:prstGeom prst="rect">
              <a:avLst/>
            </a:prstGeom>
            <a:noFill/>
          </p:spPr>
          <p:txBody>
            <a:bodyPr wrap="none">
              <a:spAutoFit/>
            </a:bodyPr>
            <a:lstStyle/>
            <a:p>
              <a:pPr defTabSz="891540" fontAlgn="auto">
                <a:spcBef>
                  <a:spcPts val="0"/>
                </a:spcBef>
                <a:spcAft>
                  <a:spcPts val="0"/>
                </a:spcAft>
                <a:defRPr/>
              </a:pPr>
              <a:r>
                <a:rPr lang="en-US" altLang="zh-CN" sz="2570" b="1" dirty="0">
                  <a:solidFill>
                    <a:srgbClr val="F8F8F8"/>
                  </a:solidFill>
                  <a:ea typeface="+mj-ea"/>
                </a:rPr>
                <a:t>01</a:t>
              </a:r>
              <a:endParaRPr lang="zh-CN" altLang="en-US" sz="2570" b="1" dirty="0">
                <a:solidFill>
                  <a:srgbClr val="F8F8F8"/>
                </a:solidFill>
                <a:ea typeface="+mj-ea"/>
              </a:endParaRPr>
            </a:p>
          </p:txBody>
        </p:sp>
        <p:sp>
          <p:nvSpPr>
            <p:cNvPr id="56" name="TextBox 61"/>
            <p:cNvSpPr txBox="1"/>
            <p:nvPr/>
          </p:nvSpPr>
          <p:spPr>
            <a:xfrm>
              <a:off x="1697190" y="2034960"/>
              <a:ext cx="1221935" cy="804715"/>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prstClr val="white"/>
                  </a:solidFill>
                  <a:sym typeface="+mn-ea"/>
                </a:rPr>
                <a:t>覆盖校园服务</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57" name="组合 44"/>
          <p:cNvGrpSpPr/>
          <p:nvPr/>
        </p:nvGrpSpPr>
        <p:grpSpPr bwMode="auto">
          <a:xfrm>
            <a:off x="2513285" y="1536821"/>
            <a:ext cx="1213485" cy="871855"/>
            <a:chOff x="3168213" y="805107"/>
            <a:chExt cx="1653240" cy="1202300"/>
          </a:xfrm>
        </p:grpSpPr>
        <p:sp>
          <p:nvSpPr>
            <p:cNvPr id="58" name="TextBox 70"/>
            <p:cNvSpPr txBox="1"/>
            <p:nvPr/>
          </p:nvSpPr>
          <p:spPr>
            <a:xfrm>
              <a:off x="3484424" y="805107"/>
              <a:ext cx="705842" cy="672278"/>
            </a:xfrm>
            <a:prstGeom prst="rect">
              <a:avLst/>
            </a:prstGeom>
            <a:noFill/>
          </p:spPr>
          <p:txBody>
            <a:bodyPr wrap="none">
              <a:spAutoFit/>
            </a:bodyPr>
            <a:lstStyle>
              <a:defPPr>
                <a:defRPr lang="zh-CN"/>
              </a:defPPr>
              <a:lvl1pPr defTabSz="891540" fontAlgn="auto">
                <a:spcBef>
                  <a:spcPts val="0"/>
                </a:spcBef>
                <a:spcAft>
                  <a:spcPts val="0"/>
                </a:spcAft>
                <a:defRPr sz="2570" b="1">
                  <a:solidFill>
                    <a:srgbClr val="F8F8F8"/>
                  </a:solidFill>
                  <a:ea typeface="+mj-ea"/>
                </a:defRPr>
              </a:lvl1pPr>
            </a:lstStyle>
            <a:p>
              <a:r>
                <a:rPr lang="en-US" altLang="zh-CN" dirty="0"/>
                <a:t>02</a:t>
              </a:r>
              <a:endParaRPr lang="zh-CN" altLang="en-US" dirty="0"/>
            </a:p>
          </p:txBody>
        </p:sp>
        <p:sp>
          <p:nvSpPr>
            <p:cNvPr id="59" name="TextBox 71"/>
            <p:cNvSpPr txBox="1"/>
            <p:nvPr/>
          </p:nvSpPr>
          <p:spPr>
            <a:xfrm>
              <a:off x="3168213" y="1287603"/>
              <a:ext cx="1653240" cy="719804"/>
            </a:xfrm>
            <a:prstGeom prst="rect">
              <a:avLst/>
            </a:prstGeom>
            <a:noFill/>
          </p:spPr>
          <p:txBody>
            <a:bodyPr wrap="square">
              <a:spAutoFit/>
            </a:bodyPr>
            <a:lstStyle>
              <a:defPPr>
                <a:defRPr lang="zh-CN"/>
              </a:defPPr>
              <a:lvl1pPr algn="ctr" defTabSz="891540" fontAlgn="auto">
                <a:spcBef>
                  <a:spcPts val="0"/>
                </a:spcBef>
                <a:spcAft>
                  <a:spcPts val="0"/>
                </a:spcAft>
                <a:defRPr sz="1385">
                  <a:solidFill>
                    <a:srgbClr val="F8F8F8"/>
                  </a:solidFill>
                  <a:latin typeface="微软雅黑" panose="020B0503020204020204" pitchFamily="34" charset="-122"/>
                  <a:ea typeface="微软雅黑" panose="020B0503020204020204" pitchFamily="34" charset="-122"/>
                </a:defRPr>
              </a:lvl1pPr>
            </a:lstStyle>
            <a:p>
              <a:r>
                <a:rPr lang="zh-CN" altLang="en-US" sz="1400" dirty="0"/>
                <a:t>只有想不到，没有做不到</a:t>
              </a:r>
              <a:endParaRPr lang="zh-CN" altLang="en-US" sz="1400" dirty="0"/>
            </a:p>
          </p:txBody>
        </p:sp>
      </p:grpSp>
      <p:grpSp>
        <p:nvGrpSpPr>
          <p:cNvPr id="60" name="组合 47"/>
          <p:cNvGrpSpPr/>
          <p:nvPr/>
        </p:nvGrpSpPr>
        <p:grpSpPr bwMode="auto">
          <a:xfrm>
            <a:off x="3228327" y="2557255"/>
            <a:ext cx="947990" cy="967547"/>
            <a:chOff x="4100896" y="2160600"/>
            <a:chExt cx="1289301" cy="1332490"/>
          </a:xfrm>
        </p:grpSpPr>
        <p:sp>
          <p:nvSpPr>
            <p:cNvPr id="61" name="TextBox 73"/>
            <p:cNvSpPr txBox="1"/>
            <p:nvPr/>
          </p:nvSpPr>
          <p:spPr>
            <a:xfrm>
              <a:off x="4449403" y="2160600"/>
              <a:ext cx="704623" cy="671385"/>
            </a:xfrm>
            <a:prstGeom prst="rect">
              <a:avLst/>
            </a:prstGeom>
            <a:noFill/>
          </p:spPr>
          <p:txBody>
            <a:bodyPr wrap="none">
              <a:spAutoFit/>
            </a:bodyPr>
            <a:lstStyle>
              <a:defPPr>
                <a:defRPr lang="zh-CN"/>
              </a:defPPr>
              <a:lvl1pPr defTabSz="891540" fontAlgn="auto">
                <a:spcBef>
                  <a:spcPts val="0"/>
                </a:spcBef>
                <a:spcAft>
                  <a:spcPts val="0"/>
                </a:spcAft>
                <a:defRPr sz="2570" b="1">
                  <a:solidFill>
                    <a:srgbClr val="F8F8F8"/>
                  </a:solidFill>
                  <a:ea typeface="+mj-ea"/>
                </a:defRPr>
              </a:lvl1pPr>
            </a:lstStyle>
            <a:p>
              <a:r>
                <a:rPr lang="en-US" altLang="zh-CN" dirty="0"/>
                <a:t>03</a:t>
              </a:r>
              <a:endParaRPr lang="zh-CN" altLang="en-US" dirty="0"/>
            </a:p>
          </p:txBody>
        </p:sp>
        <p:sp>
          <p:nvSpPr>
            <p:cNvPr id="62" name="TextBox 74"/>
            <p:cNvSpPr txBox="1"/>
            <p:nvPr/>
          </p:nvSpPr>
          <p:spPr>
            <a:xfrm>
              <a:off x="4100896" y="2779489"/>
              <a:ext cx="1289301" cy="713601"/>
            </a:xfrm>
            <a:prstGeom prst="rect">
              <a:avLst/>
            </a:prstGeom>
            <a:noFill/>
          </p:spPr>
          <p:txBody>
            <a:bodyPr wrap="square">
              <a:spAutoFit/>
            </a:bodyPr>
            <a:lstStyle>
              <a:defPPr>
                <a:defRPr lang="zh-CN"/>
              </a:defPPr>
              <a:lvl1pPr algn="ctr" defTabSz="891540" fontAlgn="auto">
                <a:spcBef>
                  <a:spcPts val="0"/>
                </a:spcBef>
                <a:spcAft>
                  <a:spcPts val="0"/>
                </a:spcAft>
                <a:defRPr sz="1385">
                  <a:solidFill>
                    <a:srgbClr val="F8F8F8"/>
                  </a:solidFill>
                  <a:latin typeface="微软雅黑" panose="020B0503020204020204" pitchFamily="34" charset="-122"/>
                  <a:ea typeface="微软雅黑" panose="020B0503020204020204" pitchFamily="34" charset="-122"/>
                </a:defRPr>
              </a:lvl1pPr>
            </a:lstStyle>
            <a:p>
              <a:r>
                <a:rPr lang="zh-CN" altLang="en-US" dirty="0">
                  <a:solidFill>
                    <a:prstClr val="white"/>
                  </a:solidFill>
                  <a:sym typeface="+mn-ea"/>
                </a:rPr>
                <a:t>解决远近距离</a:t>
              </a:r>
              <a:endParaRPr lang="zh-CN" altLang="en-US" dirty="0"/>
            </a:p>
          </p:txBody>
        </p:sp>
      </p:grpSp>
      <p:grpSp>
        <p:nvGrpSpPr>
          <p:cNvPr id="63" name="组合 50"/>
          <p:cNvGrpSpPr/>
          <p:nvPr/>
        </p:nvGrpSpPr>
        <p:grpSpPr bwMode="auto">
          <a:xfrm>
            <a:off x="2336892" y="3590913"/>
            <a:ext cx="916122" cy="937830"/>
            <a:chOff x="2886612" y="3584869"/>
            <a:chExt cx="1245960" cy="1291907"/>
          </a:xfrm>
        </p:grpSpPr>
        <p:sp>
          <p:nvSpPr>
            <p:cNvPr id="64" name="TextBox 76"/>
            <p:cNvSpPr txBox="1"/>
            <p:nvPr/>
          </p:nvSpPr>
          <p:spPr>
            <a:xfrm>
              <a:off x="3241051" y="3584869"/>
              <a:ext cx="704623" cy="671563"/>
            </a:xfrm>
            <a:prstGeom prst="rect">
              <a:avLst/>
            </a:prstGeom>
            <a:noFill/>
          </p:spPr>
          <p:txBody>
            <a:bodyPr wrap="none">
              <a:spAutoFit/>
            </a:bodyPr>
            <a:lstStyle>
              <a:defPPr>
                <a:defRPr lang="zh-CN"/>
              </a:defPPr>
              <a:lvl1pPr defTabSz="891540" fontAlgn="auto">
                <a:spcBef>
                  <a:spcPts val="0"/>
                </a:spcBef>
                <a:spcAft>
                  <a:spcPts val="0"/>
                </a:spcAft>
                <a:defRPr sz="2570" b="1">
                  <a:solidFill>
                    <a:srgbClr val="F8F8F8"/>
                  </a:solidFill>
                  <a:ea typeface="+mj-ea"/>
                </a:defRPr>
              </a:lvl1pPr>
            </a:lstStyle>
            <a:p>
              <a:r>
                <a:rPr lang="en-US" altLang="zh-CN" dirty="0"/>
                <a:t>04</a:t>
              </a:r>
              <a:endParaRPr lang="zh-CN" altLang="en-US" dirty="0"/>
            </a:p>
          </p:txBody>
        </p:sp>
        <p:sp>
          <p:nvSpPr>
            <p:cNvPr id="65" name="TextBox 77"/>
            <p:cNvSpPr txBox="1"/>
            <p:nvPr/>
          </p:nvSpPr>
          <p:spPr>
            <a:xfrm>
              <a:off x="2886612" y="4162985"/>
              <a:ext cx="1245960" cy="713791"/>
            </a:xfrm>
            <a:prstGeom prst="rect">
              <a:avLst/>
            </a:prstGeom>
            <a:noFill/>
          </p:spPr>
          <p:txBody>
            <a:bodyPr wrap="square">
              <a:spAutoFit/>
            </a:bodyPr>
            <a:lstStyle>
              <a:defPPr>
                <a:defRPr lang="zh-CN"/>
              </a:defPPr>
              <a:lvl1pPr algn="ctr" defTabSz="891540" fontAlgn="auto">
                <a:spcBef>
                  <a:spcPts val="0"/>
                </a:spcBef>
                <a:spcAft>
                  <a:spcPts val="0"/>
                </a:spcAft>
                <a:defRPr sz="1385">
                  <a:solidFill>
                    <a:srgbClr val="F8F8F8"/>
                  </a:solidFill>
                  <a:latin typeface="微软雅黑" panose="020B0503020204020204" pitchFamily="34" charset="-122"/>
                  <a:ea typeface="微软雅黑" panose="020B0503020204020204" pitchFamily="34" charset="-122"/>
                </a:defRPr>
              </a:lvl1pPr>
            </a:lstStyle>
            <a:p>
              <a:r>
                <a:rPr lang="zh-CN" altLang="en-US" dirty="0"/>
                <a:t>后期学生不需付费</a:t>
              </a:r>
              <a:endParaRPr lang="zh-CN" altLang="en-US" dirty="0"/>
            </a:p>
          </p:txBody>
        </p:sp>
      </p:grpSp>
      <p:sp>
        <p:nvSpPr>
          <p:cNvPr id="73" name="椭圆 72"/>
          <p:cNvSpPr/>
          <p:nvPr/>
        </p:nvSpPr>
        <p:spPr bwMode="auto">
          <a:xfrm>
            <a:off x="2280674" y="4894445"/>
            <a:ext cx="972000" cy="972000"/>
          </a:xfrm>
          <a:prstGeom prst="ellipse">
            <a:avLst/>
          </a:prstGeom>
          <a:solidFill>
            <a:srgbClr val="5B696B"/>
          </a:solidFill>
          <a:ln w="57150">
            <a:solidFill>
              <a:schemeClr val="bg1"/>
            </a:solidFill>
          </a:ln>
          <a:effectLst>
            <a:innerShdw blurRad="63500" dist="50800" dir="13500000">
              <a:prstClr val="black">
                <a:alpha val="50000"/>
              </a:prstClr>
            </a:innerShdw>
          </a:effectLst>
        </p:spPr>
        <p:txBody>
          <a:bodyPr/>
          <a:lstStyle/>
          <a:p>
            <a:pPr defTabSz="891540" fontAlgn="auto">
              <a:spcBef>
                <a:spcPts val="0"/>
              </a:spcBef>
              <a:spcAft>
                <a:spcPts val="0"/>
              </a:spcAft>
              <a:defRPr/>
            </a:pPr>
            <a:endParaRPr lang="zh-CN" altLang="en-US" sz="1385">
              <a:latin typeface="+mn-lt"/>
              <a:ea typeface="+mn-ea"/>
            </a:endParaRPr>
          </a:p>
        </p:txBody>
      </p:sp>
      <p:sp>
        <p:nvSpPr>
          <p:cNvPr id="28" name="Rounded Rectangle 15"/>
          <p:cNvSpPr/>
          <p:nvPr/>
        </p:nvSpPr>
        <p:spPr>
          <a:xfrm>
            <a:off x="6502802" y="1642234"/>
            <a:ext cx="870457" cy="841256"/>
          </a:xfrm>
          <a:prstGeom prst="roundRect">
            <a:avLst/>
          </a:prstGeom>
          <a:solidFill>
            <a:srgbClr val="276F8B"/>
          </a:solidFill>
          <a:ln>
            <a:noFill/>
          </a:ln>
        </p:spPr>
        <p:txBody>
          <a:bodyPr vert="horz" wrap="square" lIns="91440" tIns="45720" rIns="91440" bIns="45720" numCol="1" anchor="ctr" anchorCtr="0" compatLnSpc="1"/>
          <a:lstStyle/>
          <a:p>
            <a:pPr algn="ctr"/>
            <a:r>
              <a:rPr lang="en-US" sz="3600" b="1" dirty="0">
                <a:solidFill>
                  <a:schemeClr val="bg1"/>
                </a:solidFill>
              </a:rPr>
              <a:t>01</a:t>
            </a:r>
            <a:endParaRPr lang="en-US" sz="3600" b="1" dirty="0">
              <a:solidFill>
                <a:schemeClr val="bg1"/>
              </a:solidFill>
            </a:endParaRPr>
          </a:p>
        </p:txBody>
      </p:sp>
      <p:sp>
        <p:nvSpPr>
          <p:cNvPr id="29" name="Rounded Rectangle 16"/>
          <p:cNvSpPr/>
          <p:nvPr/>
        </p:nvSpPr>
        <p:spPr>
          <a:xfrm>
            <a:off x="6502802" y="2759834"/>
            <a:ext cx="870457" cy="841256"/>
          </a:xfrm>
          <a:prstGeom prst="roundRect">
            <a:avLst/>
          </a:prstGeom>
          <a:solidFill>
            <a:srgbClr val="4A9B82"/>
          </a:solidFill>
          <a:ln>
            <a:noFill/>
          </a:ln>
        </p:spPr>
        <p:txBody>
          <a:bodyPr vert="horz" wrap="square" lIns="91440" tIns="45720" rIns="91440" bIns="45720" numCol="1" anchor="ctr" anchorCtr="0" compatLnSpc="1"/>
          <a:lstStyle/>
          <a:p>
            <a:pPr algn="ctr"/>
            <a:r>
              <a:rPr lang="en-US" sz="3600" b="1" dirty="0">
                <a:solidFill>
                  <a:schemeClr val="bg1"/>
                </a:solidFill>
              </a:rPr>
              <a:t>02</a:t>
            </a:r>
            <a:endParaRPr lang="en-US" sz="3600" b="1" dirty="0">
              <a:solidFill>
                <a:schemeClr val="bg1"/>
              </a:solidFill>
            </a:endParaRPr>
          </a:p>
        </p:txBody>
      </p:sp>
      <p:sp>
        <p:nvSpPr>
          <p:cNvPr id="30" name="Rounded Rectangle 17"/>
          <p:cNvSpPr/>
          <p:nvPr/>
        </p:nvSpPr>
        <p:spPr>
          <a:xfrm>
            <a:off x="6502802" y="3848978"/>
            <a:ext cx="870457" cy="841256"/>
          </a:xfrm>
          <a:prstGeom prst="roundRect">
            <a:avLst/>
          </a:prstGeom>
          <a:solidFill>
            <a:srgbClr val="58B6C0"/>
          </a:solidFill>
          <a:ln>
            <a:noFill/>
          </a:ln>
        </p:spPr>
        <p:txBody>
          <a:bodyPr vert="horz" wrap="square" lIns="91440" tIns="45720" rIns="91440" bIns="45720" numCol="1" anchor="ctr" anchorCtr="0" compatLnSpc="1"/>
          <a:lstStyle/>
          <a:p>
            <a:pPr algn="ctr"/>
            <a:r>
              <a:rPr lang="en-US" sz="3600" b="1" dirty="0">
                <a:solidFill>
                  <a:schemeClr val="bg1"/>
                </a:solidFill>
              </a:rPr>
              <a:t>03</a:t>
            </a:r>
            <a:endParaRPr lang="en-US" sz="3600" b="1" dirty="0">
              <a:solidFill>
                <a:schemeClr val="bg1"/>
              </a:solidFill>
            </a:endParaRPr>
          </a:p>
        </p:txBody>
      </p:sp>
      <p:sp>
        <p:nvSpPr>
          <p:cNvPr id="31" name="Rounded Rectangle 18"/>
          <p:cNvSpPr/>
          <p:nvPr/>
        </p:nvSpPr>
        <p:spPr>
          <a:xfrm>
            <a:off x="6502802" y="4966578"/>
            <a:ext cx="870457" cy="841256"/>
          </a:xfrm>
          <a:prstGeom prst="roundRect">
            <a:avLst/>
          </a:prstGeom>
          <a:solidFill>
            <a:srgbClr val="588894"/>
          </a:solidFill>
          <a:ln>
            <a:noFill/>
          </a:ln>
        </p:spPr>
        <p:txBody>
          <a:bodyPr vert="horz" wrap="square" lIns="91440" tIns="45720" rIns="91440" bIns="45720" numCol="1" anchor="ctr" anchorCtr="0" compatLnSpc="1"/>
          <a:lstStyle/>
          <a:p>
            <a:pPr algn="ctr"/>
            <a:r>
              <a:rPr lang="en-US" sz="3600" b="1" dirty="0">
                <a:solidFill>
                  <a:schemeClr val="bg1"/>
                </a:solidFill>
              </a:rPr>
              <a:t>04</a:t>
            </a:r>
            <a:endParaRPr lang="en-US" sz="3600" b="1" dirty="0">
              <a:solidFill>
                <a:schemeClr val="bg1"/>
              </a:solidFill>
            </a:endParaRPr>
          </a:p>
        </p:txBody>
      </p:sp>
      <p:sp>
        <p:nvSpPr>
          <p:cNvPr id="32" name="文本框 31"/>
          <p:cNvSpPr txBox="1"/>
          <p:nvPr/>
        </p:nvSpPr>
        <p:spPr>
          <a:xfrm>
            <a:off x="7498090" y="788794"/>
            <a:ext cx="3141284" cy="1616075"/>
          </a:xfrm>
          <a:prstGeom prst="rect">
            <a:avLst/>
          </a:prstGeom>
          <a:noFill/>
        </p:spPr>
        <p:txBody>
          <a:bodyPr wrap="square" rtlCol="0">
            <a:spAutoFit/>
          </a:bodyPr>
          <a:lstStyle/>
          <a:p>
            <a:pPr algn="l" defTabSz="1216025" eaLnBrk="1" hangingPunct="1">
              <a:lnSpc>
                <a:spcPct val="120000"/>
              </a:lnSpc>
              <a:spcBef>
                <a:spcPct val="20000"/>
              </a:spcBef>
            </a:pPr>
            <a:r>
              <a:rPr lang="zh-CN" altLang="en-US" sz="2400" dirty="0">
                <a:solidFill>
                  <a:prstClr val="white"/>
                </a:solidFill>
                <a:sym typeface="+mn-ea"/>
              </a:rPr>
              <a:t>覆盖覆盖校园服务校园服务</a:t>
            </a:r>
            <a:endParaRPr lang="zh-CN" altLang="en-US" sz="2400" dirty="0">
              <a:solidFill>
                <a:srgbClr val="F8F8F8"/>
              </a:solidFill>
              <a:latin typeface="微软雅黑" panose="020B0503020204020204" pitchFamily="34" charset="-122"/>
              <a:ea typeface="微软雅黑" panose="020B0503020204020204" pitchFamily="34" charset="-122"/>
            </a:endParaRPr>
          </a:p>
          <a:p>
            <a:pPr algn="l" defTabSz="1216025" eaLnBrk="1" hangingPunct="1">
              <a:lnSpc>
                <a:spcPct val="120000"/>
              </a:lnSpc>
              <a:spcBef>
                <a:spcPct val="20000"/>
              </a:spcBef>
            </a:pPr>
            <a:r>
              <a:rPr lang="zh-CN" altLang="zh-CN" sz="1600" dirty="0">
                <a:latin typeface="微软雅黑" panose="020B0503020204020204" pitchFamily="34" charset="-122"/>
                <a:ea typeface="微软雅黑" panose="020B0503020204020204" pitchFamily="34" charset="-122"/>
                <a:sym typeface="+mn-ea"/>
              </a:rPr>
              <a:t>我们的服务平台在校园内全覆盖，真正满足学生的个性需求</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551429" y="2753768"/>
            <a:ext cx="3034689" cy="975995"/>
          </a:xfrm>
          <a:prstGeom prst="rect">
            <a:avLst/>
          </a:prstGeom>
          <a:noFill/>
        </p:spPr>
        <p:txBody>
          <a:bodyPr wrap="square" rtlCol="0">
            <a:spAutoFit/>
          </a:bodyPr>
          <a:lstStyle/>
          <a:p>
            <a:pPr>
              <a:lnSpc>
                <a:spcPct val="120000"/>
              </a:lnSpc>
            </a:pPr>
            <a:r>
              <a:rPr lang="zh-CN" altLang="en-US" sz="1600" dirty="0">
                <a:solidFill>
                  <a:srgbClr val="595959"/>
                </a:solidFill>
                <a:latin typeface="微软雅黑" panose="020B0503020204020204" pitchFamily="34" charset="-122"/>
                <a:ea typeface="微软雅黑" panose="020B0503020204020204" pitchFamily="34" charset="-122"/>
              </a:rPr>
              <a:t>我们的平台除了打印，快递特定需求功能外，其他不做设定，任你填写发布需求</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551430" y="3848792"/>
            <a:ext cx="3141284" cy="1271270"/>
          </a:xfrm>
          <a:prstGeom prst="rect">
            <a:avLst/>
          </a:prstGeom>
          <a:noFill/>
        </p:spPr>
        <p:txBody>
          <a:bodyPr wrap="square" rtlCol="0">
            <a:spAutoFit/>
          </a:bodyPr>
          <a:lstStyle/>
          <a:p>
            <a:pPr>
              <a:lnSpc>
                <a:spcPct val="120000"/>
              </a:lnSpc>
            </a:pPr>
            <a:r>
              <a:rPr lang="zh-CN" altLang="zh-CN" sz="1600" dirty="0">
                <a:latin typeface="微软雅黑" panose="020B0503020204020204" pitchFamily="34" charset="-122"/>
                <a:ea typeface="微软雅黑" panose="020B0503020204020204" pitchFamily="34" charset="-122"/>
                <a:sym typeface="+mn-ea"/>
              </a:rPr>
              <a:t>我们的平台不仅解决学生最</a:t>
            </a:r>
            <a:r>
              <a:rPr lang="zh-CN" altLang="en-US" sz="1600" dirty="0">
                <a:latin typeface="微软雅黑" panose="020B0503020204020204" pitchFamily="34" charset="-122"/>
                <a:ea typeface="微软雅黑" panose="020B0503020204020204" pitchFamily="34" charset="-122"/>
                <a:sym typeface="+mn-ea"/>
              </a:rPr>
              <a:t>近</a:t>
            </a:r>
            <a:r>
              <a:rPr lang="zh-CN" altLang="zh-CN" sz="1600" dirty="0">
                <a:latin typeface="微软雅黑" panose="020B0503020204020204" pitchFamily="34" charset="-122"/>
                <a:ea typeface="微软雅黑" panose="020B0503020204020204" pitchFamily="34" charset="-122"/>
                <a:sym typeface="+mn-ea"/>
              </a:rPr>
              <a:t>一公里跑腿问题，还解决学生在校园周边附近买不到的需求产品。</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551430" y="4894287"/>
            <a:ext cx="3034688" cy="1565910"/>
          </a:xfrm>
          <a:prstGeom prst="rect">
            <a:avLst/>
          </a:prstGeom>
          <a:noFill/>
        </p:spPr>
        <p:txBody>
          <a:bodyPr wrap="square" rtlCol="0">
            <a:spAutoFit/>
          </a:bodyPr>
          <a:lstStyle/>
          <a:p>
            <a:pPr>
              <a:lnSpc>
                <a:spcPct val="120000"/>
              </a:lnSpc>
            </a:pPr>
            <a:r>
              <a:rPr lang="zh-CN" altLang="zh-CN" sz="1600" dirty="0">
                <a:latin typeface="微软雅黑" panose="020B0503020204020204" pitchFamily="34" charset="-122"/>
                <a:ea typeface="微软雅黑" panose="020B0503020204020204" pitchFamily="34" charset="-122"/>
                <a:sym typeface="+mn-ea"/>
              </a:rPr>
              <a:t>当覆盖一定量学校资源时，我们将以跟各大快递公司洽谈合作，共同出力建立校园服务站，承包所有的快递包裹，且校园快递员的角色将由团队代替。</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3" name="标题 6"/>
          <p:cNvSpPr>
            <a:spLocks noGrp="1"/>
          </p:cNvSpPr>
          <p:nvPr/>
        </p:nvSpPr>
        <p:spPr>
          <a:xfrm>
            <a:off x="428805" y="375736"/>
            <a:ext cx="2552496" cy="539750"/>
          </a:xfrm>
          <a:prstGeom prst="rect">
            <a:avLst/>
          </a:prstGeom>
          <a:solidFill>
            <a:schemeClr val="accent6">
              <a:lumMod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800" b="1" spc="300" dirty="0">
                <a:solidFill>
                  <a:schemeClr val="bg1"/>
                </a:solidFill>
                <a:latin typeface="微软雅黑" panose="020B0503020204020204" pitchFamily="34" charset="-122"/>
                <a:ea typeface="微软雅黑" panose="020B0503020204020204" pitchFamily="34" charset="-122"/>
              </a:rPr>
              <a:t>项目解决的问题</a:t>
            </a:r>
            <a:endParaRPr lang="zh-CN" altLang="en-US" sz="1800" b="1" spc="3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36525" y="375920"/>
            <a:ext cx="492125" cy="534670"/>
          </a:xfrm>
          <a:prstGeom prst="rect">
            <a:avLst/>
          </a:prstGeom>
          <a:solidFill>
            <a:srgbClr val="25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6</a:t>
            </a:r>
            <a:endParaRPr lang="en-US" altLang="zh-CN" sz="2800" dirty="0">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rot="10800000">
            <a:off x="2178238" y="2544587"/>
            <a:ext cx="1768825" cy="1768825"/>
          </a:xfrm>
          <a:prstGeom prst="roundRect">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23" name="文本框 22"/>
          <p:cNvSpPr txBox="1"/>
          <p:nvPr/>
        </p:nvSpPr>
        <p:spPr>
          <a:xfrm>
            <a:off x="2316320" y="2718599"/>
            <a:ext cx="1386918" cy="1446550"/>
          </a:xfrm>
          <a:prstGeom prst="rect">
            <a:avLst/>
          </a:prstGeom>
          <a:noFill/>
        </p:spPr>
        <p:txBody>
          <a:bodyPr wrap="none" rtlCol="0">
            <a:spAutoFit/>
          </a:bodyPr>
          <a:lstStyle/>
          <a:p>
            <a:pPr lvl="0" algn="ctr"/>
            <a:r>
              <a:rPr lang="en-US" altLang="zh-CN" sz="8800" dirty="0">
                <a:solidFill>
                  <a:srgbClr val="4A9B82"/>
                </a:solidFill>
                <a:effectLst>
                  <a:innerShdw blurRad="63500" dist="50800" dir="13500000">
                    <a:prstClr val="black">
                      <a:alpha val="50000"/>
                    </a:prstClr>
                  </a:innerShdw>
                </a:effectLst>
                <a:latin typeface="Impact" panose="020B0806030902050204" pitchFamily="34" charset="0"/>
              </a:rPr>
              <a:t>03</a:t>
            </a:r>
            <a:endParaRPr lang="zh-CN" altLang="en-US" sz="8800" dirty="0">
              <a:solidFill>
                <a:srgbClr val="4A9B82"/>
              </a:solidFill>
              <a:effectLst>
                <a:innerShdw blurRad="63500" dist="50800" dir="13500000">
                  <a:prstClr val="black">
                    <a:alpha val="50000"/>
                  </a:prstClr>
                </a:innerShdw>
              </a:effectLst>
              <a:latin typeface="Impact" panose="020B0806030902050204" pitchFamily="34" charset="0"/>
            </a:endParaRPr>
          </a:p>
        </p:txBody>
      </p:sp>
      <p:sp>
        <p:nvSpPr>
          <p:cNvPr id="24" name="矩形 23"/>
          <p:cNvSpPr/>
          <p:nvPr/>
        </p:nvSpPr>
        <p:spPr>
          <a:xfrm>
            <a:off x="4169304" y="3429000"/>
            <a:ext cx="7200000" cy="36000"/>
          </a:xfrm>
          <a:prstGeom prst="rect">
            <a:avLst/>
          </a:prstGeom>
          <a:solidFill>
            <a:schemeClr val="accent3"/>
          </a:solidFill>
          <a:ln w="25400" cap="flat" cmpd="sng" algn="ctr">
            <a:noFill/>
            <a:prstDash val="solid"/>
          </a:ln>
          <a:effectLst/>
        </p:spPr>
        <p:txBody>
          <a:bodyPr rtlCol="0" anchor="ctr"/>
          <a:lstStyle/>
          <a:p>
            <a:pPr algn="ctr">
              <a:defRPr/>
            </a:pPr>
            <a:endParaRPr 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6446609" y="2723244"/>
            <a:ext cx="2954655" cy="64633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3600" b="1" dirty="0">
                <a:solidFill>
                  <a:srgbClr val="4A9B82"/>
                </a:solidFill>
                <a:latin typeface="微软雅黑" panose="020B0503020204020204" pitchFamily="34" charset="-122"/>
                <a:ea typeface="微软雅黑" panose="020B0503020204020204" pitchFamily="34" charset="-122"/>
              </a:rPr>
              <a:t>我们怎么做？</a:t>
            </a:r>
            <a:endParaRPr lang="zh-CN" altLang="en-US" sz="3600" b="1" dirty="0">
              <a:solidFill>
                <a:srgbClr val="4A9B82"/>
              </a:solidFill>
              <a:latin typeface="微软雅黑" panose="020B0503020204020204" pitchFamily="34" charset="-122"/>
              <a:ea typeface="微软雅黑" panose="020B0503020204020204" pitchFamily="34" charset="-122"/>
            </a:endParaRPr>
          </a:p>
        </p:txBody>
      </p:sp>
      <p:sp>
        <p:nvSpPr>
          <p:cNvPr id="27" name="文本框 9"/>
          <p:cNvSpPr txBox="1"/>
          <p:nvPr/>
        </p:nvSpPr>
        <p:spPr>
          <a:xfrm>
            <a:off x="4906199" y="3788120"/>
            <a:ext cx="1611229" cy="24574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项目竞争优势</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9"/>
          <p:cNvSpPr txBox="1"/>
          <p:nvPr/>
        </p:nvSpPr>
        <p:spPr>
          <a:xfrm>
            <a:off x="6874660" y="3788120"/>
            <a:ext cx="1611229" cy="24574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推广策略</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文本框 9"/>
          <p:cNvSpPr txBox="1"/>
          <p:nvPr/>
        </p:nvSpPr>
        <p:spPr>
          <a:xfrm>
            <a:off x="8485889" y="3794158"/>
            <a:ext cx="1611229" cy="245745"/>
          </a:xfrm>
          <a:prstGeom prst="rect">
            <a:avLst/>
          </a:prstGeom>
          <a:noFill/>
        </p:spPr>
        <p:txBody>
          <a:bodyPr wrap="square" lIns="0" tIns="0" rIns="0" bIns="0" rtlCol="0">
            <a:spAutoFit/>
          </a:bodyPr>
          <a:lstStyle/>
          <a:p>
            <a:pPr marL="171450" lvl="1" indent="-171450">
              <a:buFont typeface="Wingdings" panose="05000000000000000000" pitchFamily="2" charset="2"/>
              <a:buChar char="l"/>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利润来源分析</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906199" y="2504008"/>
            <a:ext cx="981498" cy="824988"/>
            <a:chOff x="5879058" y="3469473"/>
            <a:chExt cx="449354" cy="390586"/>
          </a:xfrm>
          <a:solidFill>
            <a:srgbClr val="4A9B82"/>
          </a:solidFill>
        </p:grpSpPr>
        <p:sp>
          <p:nvSpPr>
            <p:cNvPr id="17" name="Freeform 12"/>
            <p:cNvSpPr>
              <a:spLocks noEditPoints="1"/>
            </p:cNvSpPr>
            <p:nvPr/>
          </p:nvSpPr>
          <p:spPr bwMode="auto">
            <a:xfrm>
              <a:off x="6026432" y="3557174"/>
              <a:ext cx="301980" cy="30288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3"/>
            <p:cNvSpPr>
              <a:spLocks noEditPoints="1"/>
            </p:cNvSpPr>
            <p:nvPr/>
          </p:nvSpPr>
          <p:spPr bwMode="auto">
            <a:xfrm>
              <a:off x="5879058" y="3469473"/>
              <a:ext cx="196197" cy="193485"/>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14"/>
            <p:cNvSpPr>
              <a:spLocks noEditPoints="1"/>
            </p:cNvSpPr>
            <p:nvPr/>
          </p:nvSpPr>
          <p:spPr bwMode="auto">
            <a:xfrm>
              <a:off x="5882675" y="3662958"/>
              <a:ext cx="147374" cy="151895"/>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1160</Words>
  <Application>WPS 演示</Application>
  <PresentationFormat>宽屏</PresentationFormat>
  <Paragraphs>203</Paragraphs>
  <Slides>12</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宋体</vt:lpstr>
      <vt:lpstr>Wingdings</vt:lpstr>
      <vt:lpstr>微软雅黑</vt:lpstr>
      <vt:lpstr>FreesiaUPC</vt:lpstr>
      <vt:lpstr>Microsoft Sans Serif</vt:lpstr>
      <vt:lpstr>Verdana</vt:lpstr>
      <vt:lpstr>Impact</vt:lpstr>
      <vt:lpstr>Calibri</vt:lpstr>
      <vt:lpstr>Gill Sans</vt:lpstr>
      <vt:lpstr>Times New Roman</vt:lpstr>
      <vt:lpstr>Calibri</vt:lpstr>
      <vt:lpstr>Open Sans Light</vt:lpstr>
      <vt:lpstr>Segoe Print</vt:lpstr>
      <vt:lpstr>Gill Sans</vt:lpstr>
      <vt:lpstr>Arial Unicode MS</vt:lpstr>
      <vt:lpstr>Calibri Light</vt:lpstr>
      <vt:lpstr>Office 主题</vt:lpstr>
      <vt:lpstr>PowerPoint 演示文稿</vt:lpstr>
      <vt:lpstr>PowerPoint 演示文稿</vt:lpstr>
      <vt:lpstr>平台简介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速跑传媒策划</cp:lastModifiedBy>
  <cp:revision>22</cp:revision>
  <dcterms:created xsi:type="dcterms:W3CDTF">2017-03-02T02:39:00Z</dcterms:created>
  <dcterms:modified xsi:type="dcterms:W3CDTF">2020-12-15T10:53:37Z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