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471" r:id="rId3"/>
    <p:sldId id="2395" r:id="rId4"/>
    <p:sldId id="2469" r:id="rId5"/>
    <p:sldId id="2472" r:id="rId6"/>
    <p:sldId id="2324" r:id="rId8"/>
    <p:sldId id="2397" r:id="rId9"/>
    <p:sldId id="2398" r:id="rId10"/>
    <p:sldId id="2527" r:id="rId11"/>
    <p:sldId id="2528" r:id="rId12"/>
    <p:sldId id="2487" r:id="rId13"/>
    <p:sldId id="2483" r:id="rId14"/>
    <p:sldId id="2531" r:id="rId15"/>
    <p:sldId id="2532" r:id="rId16"/>
    <p:sldId id="2493" r:id="rId17"/>
    <p:sldId id="2529" r:id="rId18"/>
    <p:sldId id="2533" r:id="rId19"/>
    <p:sldId id="2498" r:id="rId20"/>
    <p:sldId id="2535" r:id="rId21"/>
    <p:sldId id="321" r:id="rId22"/>
    <p:sldId id="2481" r:id="rId23"/>
    <p:sldId id="2492" r:id="rId24"/>
    <p:sldId id="2536" r:id="rId25"/>
    <p:sldId id="2537" r:id="rId26"/>
    <p:sldId id="2538" r:id="rId27"/>
    <p:sldId id="2540" r:id="rId28"/>
    <p:sldId id="2539" r:id="rId29"/>
    <p:sldId id="2474" r:id="rId30"/>
  </p:sldIdLst>
  <p:sldSz cx="24377650" cy="13716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clrMru>
    <a:srgbClr val="FEC65B"/>
    <a:srgbClr val="6B567E"/>
    <a:srgbClr val="9ECD09"/>
    <a:srgbClr val="3D9FAC"/>
    <a:srgbClr val="E95E4F"/>
    <a:srgbClr val="FAF40E"/>
    <a:srgbClr val="5B4470"/>
    <a:srgbClr val="E74C3C"/>
    <a:srgbClr val="FAF8F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96117" autoAdjust="0"/>
  </p:normalViewPr>
  <p:slideViewPr>
    <p:cSldViewPr snapToGrid="0" snapToObjects="1">
      <p:cViewPr varScale="1">
        <p:scale>
          <a:sx n="32" d="100"/>
          <a:sy n="32" d="100"/>
        </p:scale>
        <p:origin x="460" y="-584"/>
      </p:cViewPr>
      <p:guideLst>
        <p:guide orient="horz" pos="4320"/>
        <p:guide pos="8062"/>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panose="020F0302020204030204"/>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panose="020F0302020204030204"/>
              </a:defRPr>
            </a:lvl1pPr>
          </a:lstStyle>
          <a:p>
            <a:fld id="{EFC10EE1-B198-C942-8235-326C972CBB3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panose="020F0302020204030204"/>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panose="020F0302020204030204"/>
              </a:defRPr>
            </a:lvl1pPr>
          </a:lstStyle>
          <a:p>
            <a:fld id="{006BE02D-20C0-F840-AFAC-BEA99C74FDC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Calibri Light" panose="020F0302020204030204"/>
        <a:ea typeface="+mn-ea"/>
        <a:cs typeface="+mn-cs"/>
      </a:defRPr>
    </a:lvl1pPr>
    <a:lvl2pPr marL="914400" algn="l" defTabSz="914400" rtl="0" eaLnBrk="1" latinLnBrk="0" hangingPunct="1">
      <a:defRPr sz="2400" kern="1200">
        <a:solidFill>
          <a:schemeClr val="tx1"/>
        </a:solidFill>
        <a:latin typeface="Calibri Light" panose="020F0302020204030204"/>
        <a:ea typeface="+mn-ea"/>
        <a:cs typeface="+mn-cs"/>
      </a:defRPr>
    </a:lvl2pPr>
    <a:lvl3pPr marL="1828165" algn="l" defTabSz="914400" rtl="0" eaLnBrk="1" latinLnBrk="0" hangingPunct="1">
      <a:defRPr sz="2400" kern="1200">
        <a:solidFill>
          <a:schemeClr val="tx1"/>
        </a:solidFill>
        <a:latin typeface="Calibri Light" panose="020F0302020204030204"/>
        <a:ea typeface="+mn-ea"/>
        <a:cs typeface="+mn-cs"/>
      </a:defRPr>
    </a:lvl3pPr>
    <a:lvl4pPr marL="2742565" algn="l" defTabSz="914400" rtl="0" eaLnBrk="1" latinLnBrk="0" hangingPunct="1">
      <a:defRPr sz="2400" kern="1200">
        <a:solidFill>
          <a:schemeClr val="tx1"/>
        </a:solidFill>
        <a:latin typeface="Calibri Light" panose="020F0302020204030204"/>
        <a:ea typeface="+mn-ea"/>
        <a:cs typeface="+mn-cs"/>
      </a:defRPr>
    </a:lvl4pPr>
    <a:lvl5pPr marL="3656965" algn="l" defTabSz="914400" rtl="0" eaLnBrk="1" latinLnBrk="0" hangingPunct="1">
      <a:defRPr sz="2400" kern="1200">
        <a:solidFill>
          <a:schemeClr val="tx1"/>
        </a:solidFill>
        <a:latin typeface="Calibri Light" panose="020F0302020204030204"/>
        <a:ea typeface="+mn-ea"/>
        <a:cs typeface="+mn-cs"/>
      </a:defRPr>
    </a:lvl5pPr>
    <a:lvl6pPr marL="4571365" algn="l" defTabSz="914400" rtl="0" eaLnBrk="1" latinLnBrk="0" hangingPunct="1">
      <a:defRPr sz="2400" kern="1200">
        <a:solidFill>
          <a:schemeClr val="tx1"/>
        </a:solidFill>
        <a:latin typeface="+mn-lt"/>
        <a:ea typeface="+mn-ea"/>
        <a:cs typeface="+mn-cs"/>
      </a:defRPr>
    </a:lvl6pPr>
    <a:lvl7pPr marL="5485130" algn="l" defTabSz="914400" rtl="0" eaLnBrk="1" latinLnBrk="0" hangingPunct="1">
      <a:defRPr sz="2400" kern="1200">
        <a:solidFill>
          <a:schemeClr val="tx1"/>
        </a:solidFill>
        <a:latin typeface="+mn-lt"/>
        <a:ea typeface="+mn-ea"/>
        <a:cs typeface="+mn-cs"/>
      </a:defRPr>
    </a:lvl7pPr>
    <a:lvl8pPr marL="6399530" algn="l" defTabSz="914400" rtl="0" eaLnBrk="1" latinLnBrk="0" hangingPunct="1">
      <a:defRPr sz="2400" kern="1200">
        <a:solidFill>
          <a:schemeClr val="tx1"/>
        </a:solidFill>
        <a:latin typeface="+mn-lt"/>
        <a:ea typeface="+mn-ea"/>
        <a:cs typeface="+mn-cs"/>
      </a:defRPr>
    </a:lvl8pPr>
    <a:lvl9pPr marL="731393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12426664" y="0"/>
            <a:ext cx="5669280" cy="8513787"/>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11"/>
          </p:nvPr>
        </p:nvSpPr>
        <p:spPr>
          <a:xfrm>
            <a:off x="18708370" y="2066309"/>
            <a:ext cx="5743745" cy="8513787"/>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12"/>
          </p:nvPr>
        </p:nvSpPr>
        <p:spPr>
          <a:xfrm>
            <a:off x="9556745" y="9108147"/>
            <a:ext cx="8613664" cy="3025471"/>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1711325" y="1187834"/>
            <a:ext cx="9411820" cy="12528166"/>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437322" y="3776870"/>
            <a:ext cx="8786191" cy="8786191"/>
          </a:xfrm>
        </p:spPr>
        <p:txBody>
          <a:bodyPr>
            <a:normAutofit/>
          </a:bodyPr>
          <a:lstStyle>
            <a:lvl1pPr>
              <a:defRPr sz="2800"/>
            </a:lvl1pPr>
          </a:lstStyle>
          <a:p>
            <a:endParaRPr lang="en-US"/>
          </a:p>
        </p:txBody>
      </p:sp>
      <p:sp>
        <p:nvSpPr>
          <p:cNvPr id="13" name="Picture Placeholder 2"/>
          <p:cNvSpPr>
            <a:spLocks noGrp="1"/>
          </p:cNvSpPr>
          <p:nvPr>
            <p:ph type="pic" sz="quarter" idx="11"/>
          </p:nvPr>
        </p:nvSpPr>
        <p:spPr>
          <a:xfrm>
            <a:off x="9667185" y="-92214"/>
            <a:ext cx="7587145" cy="6453258"/>
          </a:xfrm>
        </p:spPr>
        <p:txBody>
          <a:bodyPr>
            <a:normAutofit/>
          </a:bodyPr>
          <a:lstStyle>
            <a:lvl1pPr>
              <a:defRPr sz="2800"/>
            </a:lvl1pPr>
          </a:lstStyle>
          <a:p>
            <a:endParaRPr lang="en-US"/>
          </a:p>
        </p:txBody>
      </p:sp>
      <p:sp>
        <p:nvSpPr>
          <p:cNvPr id="14" name="Picture Placeholder 2"/>
          <p:cNvSpPr>
            <a:spLocks noGrp="1"/>
          </p:cNvSpPr>
          <p:nvPr>
            <p:ph type="pic" sz="quarter" idx="13"/>
          </p:nvPr>
        </p:nvSpPr>
        <p:spPr>
          <a:xfrm>
            <a:off x="15117279" y="7342256"/>
            <a:ext cx="7587145" cy="6373744"/>
          </a:xfrm>
        </p:spPr>
        <p:txBody>
          <a:bodyPr>
            <a:normAutofit/>
          </a:bodyPr>
          <a:lstStyle>
            <a:lvl1pPr>
              <a:defRPr sz="2800"/>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0" y="0"/>
            <a:ext cx="24377650" cy="7523018"/>
          </a:xfrm>
        </p:spPr>
        <p:txBody>
          <a:bodyPr>
            <a:normAutofit/>
          </a:bodyPr>
          <a:lstStyle>
            <a:lvl1pPr>
              <a:defRPr sz="2800"/>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_Placeholder">
    <p:spTree>
      <p:nvGrpSpPr>
        <p:cNvPr id="1" name=""/>
        <p:cNvGrpSpPr/>
        <p:nvPr/>
      </p:nvGrpSpPr>
      <p:grpSpPr>
        <a:xfrm>
          <a:off x="0" y="0"/>
          <a:ext cx="0" cy="0"/>
          <a:chOff x="0" y="0"/>
          <a:chExt cx="0" cy="0"/>
        </a:xfrm>
      </p:grpSpPr>
      <p:sp>
        <p:nvSpPr>
          <p:cNvPr id="7" name="Picture Placeholder 2"/>
          <p:cNvSpPr>
            <a:spLocks noGrp="1"/>
          </p:cNvSpPr>
          <p:nvPr>
            <p:ph type="pic" sz="quarter" idx="24"/>
          </p:nvPr>
        </p:nvSpPr>
        <p:spPr>
          <a:xfrm>
            <a:off x="0" y="0"/>
            <a:ext cx="11874826" cy="13746480"/>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5"/>
          </p:nvPr>
        </p:nvSpPr>
        <p:spPr>
          <a:xfrm>
            <a:off x="12502824" y="15240"/>
            <a:ext cx="11874826" cy="1370076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11874826" cy="1374648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0"/>
            <a:ext cx="5796578" cy="8450317"/>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6193691" y="0"/>
            <a:ext cx="5796578" cy="8450317"/>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2387380" y="0"/>
            <a:ext cx="5796578" cy="8450317"/>
          </a:xfrm>
          <a:solidFill>
            <a:schemeClr val="bg1">
              <a:lumMod val="95000"/>
            </a:schemeClr>
          </a:solidFill>
        </p:spPr>
        <p:txBody>
          <a:bodyPr>
            <a:normAutofit/>
          </a:bodyPr>
          <a:lstStyle>
            <a:lvl1pPr>
              <a:defRPr sz="2800"/>
            </a:lvl1pPr>
          </a:lstStyle>
          <a:p>
            <a:endParaRPr lang="en-US"/>
          </a:p>
        </p:txBody>
      </p:sp>
      <p:sp>
        <p:nvSpPr>
          <p:cNvPr id="21" name="Picture Placeholder 2"/>
          <p:cNvSpPr>
            <a:spLocks noGrp="1"/>
          </p:cNvSpPr>
          <p:nvPr>
            <p:ph type="pic" sz="quarter" idx="27"/>
          </p:nvPr>
        </p:nvSpPr>
        <p:spPr>
          <a:xfrm>
            <a:off x="18581071" y="0"/>
            <a:ext cx="5796578" cy="8450317"/>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28"/>
          </p:nvPr>
        </p:nvSpPr>
        <p:spPr>
          <a:xfrm>
            <a:off x="-1" y="8924335"/>
            <a:ext cx="11990270" cy="4791666"/>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9"/>
          </p:nvPr>
        </p:nvSpPr>
        <p:spPr>
          <a:xfrm>
            <a:off x="12387380" y="8924334"/>
            <a:ext cx="11990270" cy="4791666"/>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_Placeholder">
    <p:spTree>
      <p:nvGrpSpPr>
        <p:cNvPr id="1" name=""/>
        <p:cNvGrpSpPr/>
        <p:nvPr/>
      </p:nvGrpSpPr>
      <p:grpSpPr>
        <a:xfrm>
          <a:off x="0" y="0"/>
          <a:ext cx="0" cy="0"/>
          <a:chOff x="0" y="0"/>
          <a:chExt cx="0" cy="0"/>
        </a:xfrm>
      </p:grpSpPr>
      <p:sp>
        <p:nvSpPr>
          <p:cNvPr id="15" name="Picture Placeholder 2"/>
          <p:cNvSpPr>
            <a:spLocks noGrp="1"/>
          </p:cNvSpPr>
          <p:nvPr>
            <p:ph type="pic" sz="quarter" idx="25"/>
          </p:nvPr>
        </p:nvSpPr>
        <p:spPr>
          <a:xfrm>
            <a:off x="0" y="0"/>
            <a:ext cx="24377650" cy="6858000"/>
          </a:xfrm>
          <a:solidFill>
            <a:schemeClr val="bg1">
              <a:lumMod val="95000"/>
            </a:schemeClr>
          </a:solidFill>
        </p:spPr>
        <p:txBody>
          <a:bodyPr>
            <a:normAutofit/>
          </a:bodyPr>
          <a:lstStyle>
            <a:lvl1pPr>
              <a:defRPr sz="2800"/>
            </a:lvl1pPr>
          </a:lstStyle>
          <a:p>
            <a:endParaRPr lang="en-US"/>
          </a:p>
        </p:txBody>
      </p:sp>
      <p:sp>
        <p:nvSpPr>
          <p:cNvPr id="16" name="Picture Placeholder 2"/>
          <p:cNvSpPr>
            <a:spLocks noGrp="1"/>
          </p:cNvSpPr>
          <p:nvPr>
            <p:ph type="pic" sz="quarter" idx="26"/>
          </p:nvPr>
        </p:nvSpPr>
        <p:spPr>
          <a:xfrm>
            <a:off x="0" y="9015566"/>
            <a:ext cx="4703604" cy="4700434"/>
          </a:xfrm>
          <a:solidFill>
            <a:schemeClr val="bg1">
              <a:lumMod val="95000"/>
            </a:schemeClr>
          </a:solidFill>
        </p:spPr>
        <p:txBody>
          <a:bodyPr>
            <a:normAutofit/>
          </a:bodyPr>
          <a:lstStyle>
            <a:lvl1pPr>
              <a:defRPr sz="2800"/>
            </a:lvl1pPr>
          </a:lstStyle>
          <a:p>
            <a:endParaRPr lang="en-US"/>
          </a:p>
        </p:txBody>
      </p:sp>
      <p:sp>
        <p:nvSpPr>
          <p:cNvPr id="17" name="Picture Placeholder 2"/>
          <p:cNvSpPr>
            <a:spLocks noGrp="1"/>
          </p:cNvSpPr>
          <p:nvPr>
            <p:ph type="pic" sz="quarter" idx="27"/>
          </p:nvPr>
        </p:nvSpPr>
        <p:spPr>
          <a:xfrm>
            <a:off x="4918512" y="9015566"/>
            <a:ext cx="4703604" cy="4700434"/>
          </a:xfrm>
          <a:solidFill>
            <a:schemeClr val="bg1">
              <a:lumMod val="95000"/>
            </a:schemeClr>
          </a:solidFill>
        </p:spPr>
        <p:txBody>
          <a:bodyPr>
            <a:normAutofit/>
          </a:bodyPr>
          <a:lstStyle>
            <a:lvl1pPr>
              <a:defRPr sz="2800"/>
            </a:lvl1pPr>
          </a:lstStyle>
          <a:p>
            <a:endParaRPr lang="en-US"/>
          </a:p>
        </p:txBody>
      </p:sp>
      <p:sp>
        <p:nvSpPr>
          <p:cNvPr id="18" name="Picture Placeholder 2"/>
          <p:cNvSpPr>
            <a:spLocks noGrp="1"/>
          </p:cNvSpPr>
          <p:nvPr>
            <p:ph type="pic" sz="quarter" idx="28"/>
          </p:nvPr>
        </p:nvSpPr>
        <p:spPr>
          <a:xfrm>
            <a:off x="9837023" y="9015566"/>
            <a:ext cx="4703604" cy="4700434"/>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9"/>
          </p:nvPr>
        </p:nvSpPr>
        <p:spPr>
          <a:xfrm>
            <a:off x="14755535" y="9015566"/>
            <a:ext cx="4703604" cy="4700434"/>
          </a:xfrm>
          <a:solidFill>
            <a:schemeClr val="bg1">
              <a:lumMod val="95000"/>
            </a:schemeClr>
          </a:solidFill>
        </p:spPr>
        <p:txBody>
          <a:bodyPr>
            <a:normAutofit/>
          </a:bodyPr>
          <a:lstStyle>
            <a:lvl1pPr>
              <a:defRPr sz="2800"/>
            </a:lvl1pPr>
          </a:lstStyle>
          <a:p>
            <a:endParaRPr lang="en-US" dirty="0"/>
          </a:p>
        </p:txBody>
      </p:sp>
      <p:sp>
        <p:nvSpPr>
          <p:cNvPr id="20" name="Picture Placeholder 2"/>
          <p:cNvSpPr>
            <a:spLocks noGrp="1"/>
          </p:cNvSpPr>
          <p:nvPr>
            <p:ph type="pic" sz="quarter" idx="30"/>
          </p:nvPr>
        </p:nvSpPr>
        <p:spPr>
          <a:xfrm>
            <a:off x="19674046" y="9015566"/>
            <a:ext cx="4703604" cy="4700434"/>
          </a:xfrm>
          <a:solidFill>
            <a:schemeClr val="bg1">
              <a:lumMod val="95000"/>
            </a:schemeClr>
          </a:solidFill>
        </p:spPr>
        <p:txBody>
          <a:bodyPr>
            <a:normAutofit/>
          </a:bodyPr>
          <a:lstStyle>
            <a:lvl1pPr>
              <a:defRPr sz="2800"/>
            </a:lvl1p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1981200" y="5158739"/>
            <a:ext cx="6461760" cy="4023361"/>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9027855" y="5158739"/>
            <a:ext cx="6461760" cy="4023361"/>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6074510" y="5158739"/>
            <a:ext cx="6461760" cy="4023361"/>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4876800" cy="3091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3886670" y="2066657"/>
            <a:ext cx="5018049" cy="8906256"/>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5598076" y="3314699"/>
            <a:ext cx="6126480" cy="775607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770135" y="3888613"/>
            <a:ext cx="9105900" cy="513892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4320158" y="7119782"/>
            <a:ext cx="7106756" cy="4501833"/>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0"/>
          </p:nvPr>
        </p:nvSpPr>
        <p:spPr>
          <a:xfrm>
            <a:off x="2960496" y="7119782"/>
            <a:ext cx="7106756" cy="4501833"/>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20"/>
          </p:nvPr>
        </p:nvSpPr>
        <p:spPr>
          <a:xfrm>
            <a:off x="2165684" y="3633537"/>
            <a:ext cx="7094766" cy="10082463"/>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4457642"/>
          </a:xfr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Logos 1">
    <p:spTree>
      <p:nvGrpSpPr>
        <p:cNvPr id="1" name=""/>
        <p:cNvGrpSpPr/>
        <p:nvPr/>
      </p:nvGrpSpPr>
      <p:grpSpPr>
        <a:xfrm>
          <a:off x="0" y="0"/>
          <a:ext cx="0" cy="0"/>
          <a:chOff x="0" y="0"/>
          <a:chExt cx="0" cy="0"/>
        </a:xfrm>
      </p:grpSpPr>
      <p:sp>
        <p:nvSpPr>
          <p:cNvPr id="15" name="Picture Placeholder 17"/>
          <p:cNvSpPr>
            <a:spLocks noGrp="1"/>
          </p:cNvSpPr>
          <p:nvPr>
            <p:ph type="pic" sz="quarter" idx="14"/>
          </p:nvPr>
        </p:nvSpPr>
        <p:spPr>
          <a:xfrm>
            <a:off x="2477148" y="5897277"/>
            <a:ext cx="5387546" cy="2669056"/>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
        <p:nvSpPr>
          <p:cNvPr id="16" name="Picture Placeholder 17"/>
          <p:cNvSpPr>
            <a:spLocks noGrp="1"/>
          </p:cNvSpPr>
          <p:nvPr>
            <p:ph type="pic" sz="quarter" idx="15"/>
          </p:nvPr>
        </p:nvSpPr>
        <p:spPr>
          <a:xfrm>
            <a:off x="9495052" y="5897275"/>
            <a:ext cx="5387546" cy="2669057"/>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
        <p:nvSpPr>
          <p:cNvPr id="17" name="Picture Placeholder 17"/>
          <p:cNvSpPr>
            <a:spLocks noGrp="1"/>
          </p:cNvSpPr>
          <p:nvPr>
            <p:ph type="pic" sz="quarter" idx="16"/>
          </p:nvPr>
        </p:nvSpPr>
        <p:spPr>
          <a:xfrm>
            <a:off x="2477148" y="9245960"/>
            <a:ext cx="5387546" cy="2669056"/>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
        <p:nvSpPr>
          <p:cNvPr id="18" name="Picture Placeholder 17"/>
          <p:cNvSpPr>
            <a:spLocks noGrp="1"/>
          </p:cNvSpPr>
          <p:nvPr>
            <p:ph type="pic" sz="quarter" idx="17"/>
          </p:nvPr>
        </p:nvSpPr>
        <p:spPr>
          <a:xfrm>
            <a:off x="9495052" y="9245958"/>
            <a:ext cx="5387546" cy="2669057"/>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
        <p:nvSpPr>
          <p:cNvPr id="19" name="Picture Placeholder 17"/>
          <p:cNvSpPr>
            <a:spLocks noGrp="1"/>
          </p:cNvSpPr>
          <p:nvPr>
            <p:ph type="pic" sz="quarter" idx="18"/>
          </p:nvPr>
        </p:nvSpPr>
        <p:spPr>
          <a:xfrm>
            <a:off x="16464262" y="5897274"/>
            <a:ext cx="5387546" cy="2669057"/>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
        <p:nvSpPr>
          <p:cNvPr id="20" name="Picture Placeholder 17"/>
          <p:cNvSpPr>
            <a:spLocks noGrp="1"/>
          </p:cNvSpPr>
          <p:nvPr>
            <p:ph type="pic" sz="quarter" idx="19"/>
          </p:nvPr>
        </p:nvSpPr>
        <p:spPr>
          <a:xfrm>
            <a:off x="16464262" y="9245958"/>
            <a:ext cx="5387546" cy="2669057"/>
          </a:xfr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Placeholder">
    <p:spTree>
      <p:nvGrpSpPr>
        <p:cNvPr id="1" name=""/>
        <p:cNvGrpSpPr/>
        <p:nvPr/>
      </p:nvGrpSpPr>
      <p:grpSpPr>
        <a:xfrm>
          <a:off x="0" y="0"/>
          <a:ext cx="0" cy="0"/>
          <a:chOff x="0" y="0"/>
          <a:chExt cx="0" cy="0"/>
        </a:xfrm>
      </p:grpSpPr>
      <p:sp>
        <p:nvSpPr>
          <p:cNvPr id="21" name="Picture Placeholder 2"/>
          <p:cNvSpPr>
            <a:spLocks noGrp="1"/>
          </p:cNvSpPr>
          <p:nvPr>
            <p:ph type="pic" sz="quarter" idx="18"/>
          </p:nvPr>
        </p:nvSpPr>
        <p:spPr>
          <a:xfrm>
            <a:off x="0" y="0"/>
            <a:ext cx="6091254" cy="6721618"/>
          </a:xfrm>
          <a:solidFill>
            <a:schemeClr val="bg1">
              <a:lumMod val="95000"/>
            </a:schemeClr>
          </a:solidFill>
        </p:spPr>
        <p:txBody>
          <a:bodyPr>
            <a:normAutofit/>
          </a:bodyPr>
          <a:lstStyle>
            <a:lvl1pPr>
              <a:defRPr sz="2800"/>
            </a:lvl1pPr>
          </a:lstStyle>
          <a:p>
            <a:endParaRPr lang="en-US"/>
          </a:p>
        </p:txBody>
      </p:sp>
      <p:sp>
        <p:nvSpPr>
          <p:cNvPr id="22" name="Picture Placeholder 2"/>
          <p:cNvSpPr>
            <a:spLocks noGrp="1"/>
          </p:cNvSpPr>
          <p:nvPr>
            <p:ph type="pic" sz="quarter" idx="19"/>
          </p:nvPr>
        </p:nvSpPr>
        <p:spPr>
          <a:xfrm>
            <a:off x="6369553" y="0"/>
            <a:ext cx="6091254" cy="6721618"/>
          </a:xfr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0"/>
          </p:nvPr>
        </p:nvSpPr>
        <p:spPr>
          <a:xfrm>
            <a:off x="0" y="6994383"/>
            <a:ext cx="6091254" cy="6721618"/>
          </a:xfrm>
          <a:solidFill>
            <a:schemeClr val="bg1">
              <a:lumMod val="95000"/>
            </a:schemeClr>
          </a:solidFill>
        </p:spPr>
        <p:txBody>
          <a:bodyPr>
            <a:normAutofit/>
          </a:bodyPr>
          <a:lstStyle>
            <a:lvl1pPr>
              <a:defRPr sz="2800"/>
            </a:lvl1pPr>
          </a:lstStyle>
          <a:p>
            <a:endParaRPr lang="en-US"/>
          </a:p>
        </p:txBody>
      </p:sp>
      <p:sp>
        <p:nvSpPr>
          <p:cNvPr id="24" name="Picture Placeholder 2"/>
          <p:cNvSpPr>
            <a:spLocks noGrp="1"/>
          </p:cNvSpPr>
          <p:nvPr>
            <p:ph type="pic" sz="quarter" idx="21"/>
          </p:nvPr>
        </p:nvSpPr>
        <p:spPr>
          <a:xfrm>
            <a:off x="6369553" y="6994383"/>
            <a:ext cx="6059471" cy="6721618"/>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wo Product Imag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0"/>
            <a:ext cx="12188825" cy="6873876"/>
          </a:xfrm>
          <a:prstGeom prst="rect">
            <a:avLst/>
          </a:prstGeom>
          <a:solidFill>
            <a:schemeClr val="bg1">
              <a:lumMod val="85000"/>
            </a:schemeClr>
          </a:solidFill>
        </p:spPr>
        <p:txBody>
          <a:bodyPr/>
          <a:lstStyle/>
          <a:p>
            <a:endParaRPr lang="en-US"/>
          </a:p>
        </p:txBody>
      </p:sp>
      <p:sp>
        <p:nvSpPr>
          <p:cNvPr id="14" name="Picture Placeholder 12"/>
          <p:cNvSpPr>
            <a:spLocks noGrp="1"/>
          </p:cNvSpPr>
          <p:nvPr>
            <p:ph type="pic" sz="quarter" idx="11"/>
          </p:nvPr>
        </p:nvSpPr>
        <p:spPr>
          <a:xfrm>
            <a:off x="12188825" y="6873876"/>
            <a:ext cx="12188825" cy="6873876"/>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288768" y="2560321"/>
            <a:ext cx="5669280" cy="859536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laceholder-minus">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7040127" y="6905371"/>
            <a:ext cx="4345051" cy="4297680"/>
          </a:xfrm>
          <a:solidFill>
            <a:schemeClr val="bg1">
              <a:lumMod val="95000"/>
            </a:schemeClr>
          </a:solidFill>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12150724" y="6905371"/>
            <a:ext cx="4345051" cy="429768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0704176" y="3297336"/>
            <a:ext cx="10553700" cy="9051110"/>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2203569" y="2340864"/>
            <a:ext cx="10524877" cy="9034272"/>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2188825" y="0"/>
            <a:ext cx="12188825" cy="13710849"/>
          </a:xfr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673225" y="2220686"/>
            <a:ext cx="8753554" cy="11495314"/>
          </a:xfrm>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7620000" y="566057"/>
            <a:ext cx="13489668" cy="6291943"/>
          </a:xfrm>
        </p:spPr>
        <p:txBody>
          <a:bodyPr>
            <a:normAutofit/>
          </a:bodyPr>
          <a:lstStyle>
            <a:lvl1pPr>
              <a:defRPr sz="2800"/>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 name="TextBox 9"/>
          <p:cNvSpPr txBox="1"/>
          <p:nvPr userDrawn="1"/>
        </p:nvSpPr>
        <p:spPr>
          <a:xfrm>
            <a:off x="22462802" y="690390"/>
            <a:ext cx="1021680" cy="615517"/>
          </a:xfrm>
          <a:prstGeom prst="rect">
            <a:avLst/>
          </a:prstGeom>
          <a:noFill/>
        </p:spPr>
        <p:txBody>
          <a:bodyPr wrap="none" lIns="182843" tIns="91422" rIns="182843" bIns="91422" rtlCol="0">
            <a:spAutoFit/>
          </a:bodyPr>
          <a:lstStyle/>
          <a:p>
            <a:pPr algn="ctr"/>
            <a:fld id="{260E2A6B-A809-4840-BF14-8648BC0BDF87}" type="slidenum">
              <a:rPr lang="id-ID" sz="2800" b="0" i="0" smtClean="0">
                <a:solidFill>
                  <a:schemeClr val="tx2"/>
                </a:solidFill>
                <a:latin typeface="Montserrat Light" charset="0"/>
                <a:ea typeface="Montserrat Light" charset="0"/>
                <a:cs typeface="Montserrat Light" charset="0"/>
              </a:rPr>
            </a:fld>
            <a:r>
              <a:rPr lang="id-ID" sz="2800" b="0" i="0" dirty="0">
                <a:solidFill>
                  <a:schemeClr val="tx2"/>
                </a:solidFill>
                <a:latin typeface="Montserrat Light" charset="0"/>
                <a:ea typeface="Montserrat Light" charset="0"/>
                <a:cs typeface="Montserrat Light" charset="0"/>
              </a:rPr>
              <a:t>  </a:t>
            </a:r>
            <a:endParaRPr lang="id-ID" sz="2800" b="0" i="0" dirty="0">
              <a:solidFill>
                <a:schemeClr val="tx2"/>
              </a:solidFill>
              <a:latin typeface="Montserrat Light" charset="0"/>
              <a:ea typeface="Montserrat Light" charset="0"/>
              <a:cs typeface="Montserrat Light"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lvl1pPr algn="l" defTabSz="1828165"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4.jpeg"/><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0.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microsoft.com/office/2007/relationships/hdphoto" Target="../media/image25.wdp"/><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9597" b="9597"/>
          <a:stretch>
            <a:fillRect/>
          </a:stretch>
        </p:blipFill>
        <p:spPr/>
      </p:pic>
      <p:sp>
        <p:nvSpPr>
          <p:cNvPr id="6" name="TextBox 5"/>
          <p:cNvSpPr txBox="1"/>
          <p:nvPr/>
        </p:nvSpPr>
        <p:spPr>
          <a:xfrm>
            <a:off x="1898364" y="6341372"/>
            <a:ext cx="16631178" cy="1446550"/>
          </a:xfrm>
          <a:prstGeom prst="rect">
            <a:avLst/>
          </a:prstGeom>
          <a:noFill/>
        </p:spPr>
        <p:txBody>
          <a:bodyPr wrap="square" rtlCol="0">
            <a:spAutoFit/>
          </a:bodyPr>
          <a:lstStyle/>
          <a:p>
            <a:r>
              <a:rPr lang="zh-CN" altLang="en-US" sz="8800" dirty="0">
                <a:solidFill>
                  <a:schemeClr val="accent1">
                    <a:lumMod val="95000"/>
                    <a:lumOff val="5000"/>
                  </a:schemeClr>
                </a:solidFill>
                <a:latin typeface="Montserrat" charset="0"/>
                <a:ea typeface="Montserrat" charset="0"/>
                <a:cs typeface="Montserrat" charset="0"/>
              </a:rPr>
              <a:t>荔枝售卖商业策划</a:t>
            </a:r>
            <a:endParaRPr lang="en-US" sz="8800" dirty="0">
              <a:solidFill>
                <a:schemeClr val="accent1">
                  <a:lumMod val="95000"/>
                  <a:lumOff val="5000"/>
                </a:schemeClr>
              </a:solidFill>
              <a:latin typeface="Montserrat" charset="0"/>
              <a:ea typeface="Montserrat" charset="0"/>
              <a:cs typeface="Montserrat" charset="0"/>
            </a:endParaRPr>
          </a:p>
        </p:txBody>
      </p:sp>
      <p:sp>
        <p:nvSpPr>
          <p:cNvPr id="7" name="TextBox 6"/>
          <p:cNvSpPr txBox="1"/>
          <p:nvPr/>
        </p:nvSpPr>
        <p:spPr>
          <a:xfrm>
            <a:off x="2036388" y="8344303"/>
            <a:ext cx="9358766" cy="2306955"/>
          </a:xfrm>
          <a:prstGeom prst="rect">
            <a:avLst/>
          </a:prstGeom>
          <a:noFill/>
        </p:spPr>
        <p:txBody>
          <a:bodyPr wrap="square" rtlCol="0">
            <a:spAutoFit/>
          </a:bodyPr>
          <a:lstStyle/>
          <a:p>
            <a:pPr>
              <a:lnSpc>
                <a:spcPct val="150000"/>
              </a:lnSpc>
            </a:pPr>
            <a:r>
              <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学校：</a:t>
            </a:r>
            <a:r>
              <a:rPr lang="en-US"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xxx</a:t>
            </a:r>
            <a:r>
              <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学院</a:t>
            </a:r>
            <a:endPar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指导老师：</a:t>
            </a:r>
            <a:r>
              <a:rPr lang="en-US"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xxx</a:t>
            </a:r>
            <a:endPar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策划团队：</a:t>
            </a:r>
            <a:r>
              <a:rPr lang="en-US"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xxx</a:t>
            </a:r>
            <a:endParaRPr lang="zh-CN" altLang="zh-CN" sz="24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b="1" dirty="0">
                <a:solidFill>
                  <a:schemeClr val="tx1">
                    <a:lumMod val="75000"/>
                  </a:schemeClr>
                </a:solidFill>
                <a:effectLst/>
                <a:ea typeface="等线" panose="02010600030101010101" pitchFamily="2" charset="-122"/>
                <a:cs typeface="Times New Roman" panose="02020603050405020304" pitchFamily="18" charset="0"/>
              </a:rPr>
              <a:t>                  </a:t>
            </a:r>
            <a:endParaRPr lang="en-US" sz="3200" b="1" dirty="0">
              <a:solidFill>
                <a:schemeClr val="tx1">
                  <a:lumMod val="75000"/>
                </a:schemeClr>
              </a:solidFill>
              <a:latin typeface="Montserrat Light" charset="0"/>
              <a:ea typeface="Montserrat Light" charset="0"/>
              <a:cs typeface="Montserrat Ligh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24377649"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8309114" cy="44527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941335" y="395741"/>
            <a:ext cx="8438004" cy="1862048"/>
          </a:xfrm>
          <a:prstGeom prst="rect">
            <a:avLst/>
          </a:prstGeom>
          <a:noFill/>
        </p:spPr>
        <p:txBody>
          <a:bodyPr wrap="square" rtlCol="0">
            <a:spAutoFit/>
          </a:bodyPr>
          <a:lstStyle/>
          <a:p>
            <a:r>
              <a:rPr lang="zh-CN" altLang="en-US" sz="11500" b="1" dirty="0">
                <a:solidFill>
                  <a:schemeClr val="tx2"/>
                </a:solidFill>
                <a:latin typeface="Montserrat" charset="0"/>
                <a:ea typeface="Montserrat" charset="0"/>
                <a:cs typeface="Montserrat" charset="0"/>
              </a:rPr>
              <a:t>项目优势</a:t>
            </a:r>
            <a:endParaRPr lang="en-US" sz="11500" b="1" dirty="0">
              <a:solidFill>
                <a:schemeClr val="tx2"/>
              </a:solidFill>
              <a:latin typeface="Montserrat" charset="0"/>
              <a:ea typeface="Montserrat" charset="0"/>
              <a:cs typeface="Montserrat" charset="0"/>
            </a:endParaRPr>
          </a:p>
        </p:txBody>
      </p:sp>
      <p:sp>
        <p:nvSpPr>
          <p:cNvPr id="30" name="Shape 2779"/>
          <p:cNvSpPr/>
          <p:nvPr/>
        </p:nvSpPr>
        <p:spPr>
          <a:xfrm>
            <a:off x="12182387" y="7593135"/>
            <a:ext cx="659723" cy="90711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tx2"/>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1" name="Shape 2782"/>
          <p:cNvSpPr/>
          <p:nvPr/>
        </p:nvSpPr>
        <p:spPr>
          <a:xfrm>
            <a:off x="18319521" y="2914446"/>
            <a:ext cx="907991" cy="783601"/>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tx2"/>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2" name="Shape 2783"/>
          <p:cNvSpPr/>
          <p:nvPr/>
        </p:nvSpPr>
        <p:spPr>
          <a:xfrm>
            <a:off x="18297925" y="7653069"/>
            <a:ext cx="907118" cy="783420"/>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2"/>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3" name="Shape 2778"/>
          <p:cNvSpPr/>
          <p:nvPr/>
        </p:nvSpPr>
        <p:spPr>
          <a:xfrm>
            <a:off x="12058690" y="2785815"/>
            <a:ext cx="907118" cy="90711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2"/>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34" name="TextBox 33"/>
          <p:cNvSpPr txBox="1"/>
          <p:nvPr/>
        </p:nvSpPr>
        <p:spPr>
          <a:xfrm>
            <a:off x="12058690" y="3892928"/>
            <a:ext cx="5545108" cy="584775"/>
          </a:xfrm>
          <a:prstGeom prst="rect">
            <a:avLst/>
          </a:prstGeom>
          <a:noFill/>
        </p:spPr>
        <p:txBody>
          <a:bodyPr wrap="none" rtlCol="0">
            <a:spAutoFit/>
          </a:bodyPr>
          <a:lstStyle/>
          <a:p>
            <a:r>
              <a:rPr lang="zh-CN" altLang="en-US" sz="3200" b="1" spc="600" dirty="0">
                <a:solidFill>
                  <a:schemeClr val="tx2"/>
                </a:solidFill>
                <a:latin typeface="Montserrat Semi" charset="0"/>
                <a:ea typeface="Montserrat Semi" charset="0"/>
                <a:cs typeface="Montserrat Semi" charset="0"/>
              </a:rPr>
              <a:t>微信社群快速的交易转化</a:t>
            </a:r>
            <a:endParaRPr lang="en-US" sz="3200" b="1" spc="600" dirty="0">
              <a:solidFill>
                <a:schemeClr val="tx2"/>
              </a:solidFill>
              <a:latin typeface="Montserrat Semi" charset="0"/>
              <a:ea typeface="Montserrat Semi" charset="0"/>
              <a:cs typeface="Montserrat Semi" charset="0"/>
            </a:endParaRPr>
          </a:p>
        </p:txBody>
      </p:sp>
      <p:sp>
        <p:nvSpPr>
          <p:cNvPr id="35" name="TextBox 34"/>
          <p:cNvSpPr txBox="1"/>
          <p:nvPr/>
        </p:nvSpPr>
        <p:spPr>
          <a:xfrm>
            <a:off x="12058690" y="4400056"/>
            <a:ext cx="5290076" cy="2677656"/>
          </a:xfrm>
          <a:prstGeom prst="rect">
            <a:avLst/>
          </a:prstGeom>
          <a:noFill/>
        </p:spPr>
        <p:txBody>
          <a:bodyPr wrap="square" rtlCol="0">
            <a:spAutoFit/>
          </a:bodyPr>
          <a:lstStyle/>
          <a:p>
            <a:r>
              <a:rPr lang="zh-CN" altLang="en-US" sz="2400" dirty="0">
                <a:latin typeface="Lato Light" charset="0"/>
                <a:ea typeface="Lato Light" charset="0"/>
                <a:cs typeface="Lato Light" charset="0"/>
              </a:rPr>
              <a:t>小程序作为电商成交的一个平台，通过活动或其他媒介的方式，对用户进行冲动性刺激性消费的引导，从而达到快速转换的效果。当用户再次想购买商品时，能通过微信快速的找到“商店”，无需再次打开其他</a:t>
            </a:r>
            <a:r>
              <a:rPr lang="en-US" altLang="zh-CN" sz="2400" dirty="0">
                <a:latin typeface="Lato Light" charset="0"/>
                <a:ea typeface="Lato Light" charset="0"/>
                <a:cs typeface="Lato Light" charset="0"/>
              </a:rPr>
              <a:t>APP</a:t>
            </a:r>
            <a:r>
              <a:rPr lang="zh-CN" altLang="en-US" sz="2400" dirty="0">
                <a:latin typeface="Lato Light" charset="0"/>
                <a:ea typeface="Lato Light" charset="0"/>
                <a:cs typeface="Lato Light" charset="0"/>
              </a:rPr>
              <a:t>，在微信中可完成二次转化</a:t>
            </a:r>
            <a:endParaRPr lang="en-US" sz="2400" dirty="0">
              <a:latin typeface="Lato Light" charset="0"/>
              <a:ea typeface="Lato Light" charset="0"/>
              <a:cs typeface="Lato Light" charset="0"/>
            </a:endParaRPr>
          </a:p>
        </p:txBody>
      </p:sp>
      <p:sp>
        <p:nvSpPr>
          <p:cNvPr id="36" name="TextBox 35"/>
          <p:cNvSpPr txBox="1"/>
          <p:nvPr/>
        </p:nvSpPr>
        <p:spPr>
          <a:xfrm>
            <a:off x="18132871" y="3868277"/>
            <a:ext cx="4083169" cy="584775"/>
          </a:xfrm>
          <a:prstGeom prst="rect">
            <a:avLst/>
          </a:prstGeom>
          <a:noFill/>
        </p:spPr>
        <p:txBody>
          <a:bodyPr wrap="none" rtlCol="0">
            <a:spAutoFit/>
          </a:bodyPr>
          <a:lstStyle/>
          <a:p>
            <a:r>
              <a:rPr lang="zh-CN" altLang="en-US" sz="3200" b="1" spc="600" dirty="0">
                <a:solidFill>
                  <a:schemeClr val="tx2"/>
                </a:solidFill>
                <a:latin typeface="Montserrat Semi" charset="0"/>
                <a:ea typeface="Montserrat Semi" charset="0"/>
                <a:cs typeface="Montserrat Semi" charset="0"/>
              </a:rPr>
              <a:t>专业做好一个产品</a:t>
            </a:r>
            <a:endParaRPr lang="en-US" sz="3200" b="1" spc="600" dirty="0">
              <a:solidFill>
                <a:schemeClr val="tx2"/>
              </a:solidFill>
              <a:latin typeface="Montserrat Semi" charset="0"/>
              <a:ea typeface="Montserrat Semi" charset="0"/>
              <a:cs typeface="Montserrat Semi" charset="0"/>
            </a:endParaRPr>
          </a:p>
        </p:txBody>
      </p:sp>
      <p:sp>
        <p:nvSpPr>
          <p:cNvPr id="37" name="TextBox 36"/>
          <p:cNvSpPr txBox="1"/>
          <p:nvPr/>
        </p:nvSpPr>
        <p:spPr>
          <a:xfrm>
            <a:off x="18132872" y="4385897"/>
            <a:ext cx="5290076" cy="2677656"/>
          </a:xfrm>
          <a:prstGeom prst="rect">
            <a:avLst/>
          </a:prstGeom>
          <a:noFill/>
        </p:spPr>
        <p:txBody>
          <a:bodyPr wrap="square" rtlCol="0">
            <a:spAutoFit/>
          </a:bodyPr>
          <a:lstStyle/>
          <a:p>
            <a:r>
              <a:rPr lang="zh-CN" altLang="en-US" sz="2400" dirty="0">
                <a:latin typeface="Lato Light" charset="0"/>
                <a:ea typeface="Lato Light" charset="0"/>
                <a:cs typeface="Lato Light" charset="0"/>
              </a:rPr>
              <a:t>在项目初创期，我们秉承着单点切入，做得越精越细越好，只选择一个荔枝产品或者一个小程序的服务来做。在互联网时代，如果把一个产品做得好，就会有海量用户关注，不愁没有客户。只有把一个项目做到极致，我们才去扩展其他的产品与服务。</a:t>
            </a:r>
            <a:endParaRPr lang="en-US" sz="2400" dirty="0">
              <a:latin typeface="Lato Light" charset="0"/>
              <a:ea typeface="Lato Light" charset="0"/>
              <a:cs typeface="Lato Light" charset="0"/>
            </a:endParaRPr>
          </a:p>
        </p:txBody>
      </p:sp>
      <p:sp>
        <p:nvSpPr>
          <p:cNvPr id="38" name="TextBox 37"/>
          <p:cNvSpPr txBox="1"/>
          <p:nvPr/>
        </p:nvSpPr>
        <p:spPr>
          <a:xfrm>
            <a:off x="12058690" y="8767352"/>
            <a:ext cx="5057795" cy="584775"/>
          </a:xfrm>
          <a:prstGeom prst="rect">
            <a:avLst/>
          </a:prstGeom>
          <a:noFill/>
        </p:spPr>
        <p:txBody>
          <a:bodyPr wrap="none" rtlCol="0">
            <a:spAutoFit/>
          </a:bodyPr>
          <a:lstStyle/>
          <a:p>
            <a:r>
              <a:rPr lang="zh-CN" altLang="en-US" sz="3200" b="1" spc="600" dirty="0">
                <a:solidFill>
                  <a:schemeClr val="tx2"/>
                </a:solidFill>
                <a:latin typeface="Montserrat Semi" charset="0"/>
                <a:ea typeface="Montserrat Semi" charset="0"/>
                <a:cs typeface="Montserrat Semi" charset="0"/>
              </a:rPr>
              <a:t>自建平台主动权在我们</a:t>
            </a:r>
            <a:endParaRPr lang="en-US" sz="3200" b="1" spc="600" dirty="0">
              <a:solidFill>
                <a:schemeClr val="tx2"/>
              </a:solidFill>
              <a:latin typeface="Montserrat Semi" charset="0"/>
              <a:ea typeface="Montserrat Semi" charset="0"/>
              <a:cs typeface="Montserrat Semi" charset="0"/>
            </a:endParaRPr>
          </a:p>
        </p:txBody>
      </p:sp>
      <p:sp>
        <p:nvSpPr>
          <p:cNvPr id="39" name="TextBox 38"/>
          <p:cNvSpPr txBox="1"/>
          <p:nvPr/>
        </p:nvSpPr>
        <p:spPr>
          <a:xfrm>
            <a:off x="12058690" y="9274480"/>
            <a:ext cx="5345301" cy="3416320"/>
          </a:xfrm>
          <a:prstGeom prst="rect">
            <a:avLst/>
          </a:prstGeom>
          <a:noFill/>
        </p:spPr>
        <p:txBody>
          <a:bodyPr wrap="square" rtlCol="0">
            <a:spAutoFit/>
          </a:bodyPr>
          <a:lstStyle/>
          <a:p>
            <a:r>
              <a:rPr lang="zh-CN" altLang="en-US" sz="2400" dirty="0">
                <a:latin typeface="Lato Light" charset="0"/>
                <a:ea typeface="Lato Light" charset="0"/>
                <a:cs typeface="Lato Light" charset="0"/>
              </a:rPr>
              <a:t>长远来看，传统电商直通车把产品利润压缩到极点，加上平台偏向消费者，种种规划都对商家不利。若企业能拥有自己的品牌与网站，不依赖任何三方平台，通过提升自身服务水平与产品质量，打造一流的品牌形象，就可以沉淀更多忠实的客户群体，从而形成一个正向增长的商业模式。我们基于此走向了自建电商平台模式。</a:t>
            </a:r>
            <a:endParaRPr lang="en-US" sz="2400" dirty="0">
              <a:latin typeface="Lato Light" charset="0"/>
              <a:ea typeface="Lato Light" charset="0"/>
              <a:cs typeface="Lato Light" charset="0"/>
            </a:endParaRPr>
          </a:p>
        </p:txBody>
      </p:sp>
      <p:sp>
        <p:nvSpPr>
          <p:cNvPr id="40" name="TextBox 39"/>
          <p:cNvSpPr txBox="1"/>
          <p:nvPr/>
        </p:nvSpPr>
        <p:spPr>
          <a:xfrm>
            <a:off x="18132872" y="8698692"/>
            <a:ext cx="3595856" cy="584775"/>
          </a:xfrm>
          <a:prstGeom prst="rect">
            <a:avLst/>
          </a:prstGeom>
          <a:noFill/>
        </p:spPr>
        <p:txBody>
          <a:bodyPr wrap="none" rtlCol="0">
            <a:spAutoFit/>
          </a:bodyPr>
          <a:lstStyle/>
          <a:p>
            <a:r>
              <a:rPr lang="zh-CN" altLang="en-US" sz="3200" b="1" spc="600" dirty="0">
                <a:solidFill>
                  <a:schemeClr val="tx2"/>
                </a:solidFill>
                <a:latin typeface="Montserrat Semi" charset="0"/>
                <a:ea typeface="Montserrat Semi" charset="0"/>
                <a:cs typeface="Montserrat Semi" charset="0"/>
              </a:rPr>
              <a:t>良好的交互体验</a:t>
            </a:r>
            <a:endParaRPr lang="en-US" sz="3200" b="1" spc="600" dirty="0">
              <a:solidFill>
                <a:schemeClr val="tx2"/>
              </a:solidFill>
              <a:latin typeface="Montserrat Semi" charset="0"/>
              <a:ea typeface="Montserrat Semi" charset="0"/>
              <a:cs typeface="Montserrat Semi" charset="0"/>
            </a:endParaRPr>
          </a:p>
        </p:txBody>
      </p:sp>
      <p:sp>
        <p:nvSpPr>
          <p:cNvPr id="41" name="TextBox 40"/>
          <p:cNvSpPr txBox="1"/>
          <p:nvPr/>
        </p:nvSpPr>
        <p:spPr>
          <a:xfrm>
            <a:off x="18132872" y="9285273"/>
            <a:ext cx="5345301" cy="3416320"/>
          </a:xfrm>
          <a:prstGeom prst="rect">
            <a:avLst/>
          </a:prstGeom>
          <a:noFill/>
        </p:spPr>
        <p:txBody>
          <a:bodyPr wrap="square" rtlCol="0">
            <a:spAutoFit/>
          </a:bodyPr>
          <a:lstStyle/>
          <a:p>
            <a:r>
              <a:rPr lang="zh-CN" altLang="en-US" sz="2400" dirty="0">
                <a:latin typeface="Lato Light" charset="0"/>
                <a:ea typeface="Lato Light" charset="0"/>
                <a:cs typeface="Lato Light" charset="0"/>
              </a:rPr>
              <a:t>设计之初我们就完全考虑到用户的学习使用成本，抛弃没必要的按钮，只要会使用智能手机的用户都可以第一时间完成平台的注册以及产品购买，且全部流程沿用传统电商平台模式，结合市面上互联网产品优势特点提供给果农和合作渠道直播平台，让果农也可以为自建的产品代言，正真做到人人接草根，人人皆可带货。</a:t>
            </a:r>
            <a:endParaRPr lang="en-US" sz="2400" dirty="0">
              <a:latin typeface="Lato Light" charset="0"/>
              <a:ea typeface="Lato Light" charset="0"/>
              <a:cs typeface="Lato Light" charset="0"/>
            </a:endParaRPr>
          </a:p>
        </p:txBody>
      </p:sp>
      <p:pic>
        <p:nvPicPr>
          <p:cNvPr id="22" name="图片占位符 6"/>
          <p:cNvPicPr>
            <a:picLocks noChangeAspect="1"/>
          </p:cNvPicPr>
          <p:nvPr/>
        </p:nvPicPr>
        <p:blipFill>
          <a:blip r:embed="rId1" cstate="email">
            <a:extLst>
              <a:ext uri="{28A0092B-C50C-407E-A947-70E740481C1C}">
                <a14:useLocalDpi xmlns:a14="http://schemas.microsoft.com/office/drawing/2010/main" val="0"/>
              </a:ext>
            </a:extLst>
          </a:blip>
          <a:srcRect l="21563" r="21563"/>
          <a:stretch>
            <a:fillRect/>
          </a:stretch>
        </p:blipFill>
        <p:spPr>
          <a:xfrm>
            <a:off x="1718103" y="3085195"/>
            <a:ext cx="8915537" cy="88183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369684" y="3102576"/>
            <a:ext cx="8438004" cy="1862048"/>
          </a:xfrm>
          <a:prstGeom prst="rect">
            <a:avLst/>
          </a:prstGeom>
          <a:noFill/>
        </p:spPr>
        <p:txBody>
          <a:bodyPr wrap="square" rtlCol="0">
            <a:spAutoFit/>
          </a:bodyPr>
          <a:lstStyle/>
          <a:p>
            <a:r>
              <a:rPr lang="zh-CN" altLang="en-US" sz="11500" b="1" dirty="0">
                <a:solidFill>
                  <a:schemeClr val="tx2"/>
                </a:solidFill>
                <a:latin typeface="Montserrat" charset="0"/>
                <a:ea typeface="Montserrat" charset="0"/>
                <a:cs typeface="Montserrat" charset="0"/>
              </a:rPr>
              <a:t>项目目标</a:t>
            </a:r>
            <a:endParaRPr lang="en-US" sz="11500" b="1" dirty="0">
              <a:solidFill>
                <a:schemeClr val="tx2"/>
              </a:solidFill>
              <a:latin typeface="Montserrat" charset="0"/>
              <a:ea typeface="Montserrat" charset="0"/>
              <a:cs typeface="Montserrat" charset="0"/>
            </a:endParaRPr>
          </a:p>
        </p:txBody>
      </p:sp>
      <p:sp>
        <p:nvSpPr>
          <p:cNvPr id="28" name="TextBox 27"/>
          <p:cNvSpPr txBox="1"/>
          <p:nvPr/>
        </p:nvSpPr>
        <p:spPr>
          <a:xfrm rot="16200000">
            <a:off x="-1120596" y="2902521"/>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V</a:t>
            </a:r>
            <a:r>
              <a:rPr lang="en-US" altLang="zh-CN" sz="2000" b="1" spc="600" dirty="0">
                <a:latin typeface="Montserrat" charset="0"/>
                <a:ea typeface="Montserrat" charset="0"/>
                <a:cs typeface="Montserrat" charset="0"/>
              </a:rPr>
              <a:t>ision &amp; Mission</a:t>
            </a:r>
            <a:endParaRPr lang="en-US" sz="2000" b="1" spc="600" dirty="0">
              <a:latin typeface="Montserrat" charset="0"/>
              <a:ea typeface="Montserrat" charset="0"/>
              <a:cs typeface="Montserrat" charset="0"/>
            </a:endParaRPr>
          </a:p>
        </p:txBody>
      </p:sp>
      <p:sp>
        <p:nvSpPr>
          <p:cNvPr id="30" name="Subtitle 2"/>
          <p:cNvSpPr txBox="1"/>
          <p:nvPr/>
        </p:nvSpPr>
        <p:spPr>
          <a:xfrm>
            <a:off x="3369684" y="5694275"/>
            <a:ext cx="5992977" cy="4635656"/>
          </a:xfrm>
          <a:prstGeom prst="rect">
            <a:avLst/>
          </a:prstGeom>
        </p:spPr>
        <p:txBody>
          <a:bodyPr vert="horz" wrap="square" lIns="182843" tIns="91422" rIns="182843" bIns="91422"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50000"/>
              </a:lnSpc>
            </a:pPr>
            <a:r>
              <a:rPr lang="zh-CN" altLang="en-US" sz="2800" dirty="0">
                <a:latin typeface="微软雅黑 Light" panose="020B0502040204020203" pitchFamily="34" charset="-122"/>
                <a:ea typeface="微软雅黑 Light" panose="020B0502040204020203" pitchFamily="34" charset="-122"/>
                <a:cs typeface="Montserrat Light" charset="0"/>
              </a:rPr>
              <a:t>传统的电商平台的购买模式就如我们什么分析的，运营成本高，使用门槛高，对于单一产品的专项运营能力弱，所以我们希望摆脱传统的电商平台利用特色农产品微信小程序平台制作专门帮助果农打开荔枝以及荔枝加工品销售的又一个出路。</a:t>
            </a:r>
            <a:endParaRPr lang="en-US" sz="2800" dirty="0">
              <a:latin typeface="微软雅黑 Light" panose="020B0502040204020203" pitchFamily="34" charset="-122"/>
              <a:ea typeface="微软雅黑 Light" panose="020B0502040204020203" pitchFamily="34" charset="-122"/>
              <a:cs typeface="Montserrat Light" charset="0"/>
            </a:endParaRPr>
          </a:p>
        </p:txBody>
      </p:sp>
      <p:pic>
        <p:nvPicPr>
          <p:cNvPr id="16" name="图片 1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11202001" y="3590511"/>
            <a:ext cx="12171586" cy="65349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p:cNvSpPr txBox="1"/>
          <p:nvPr/>
        </p:nvSpPr>
        <p:spPr>
          <a:xfrm>
            <a:off x="3443389" y="9362838"/>
            <a:ext cx="1008671" cy="2306955"/>
          </a:xfrm>
          <a:prstGeom prst="rect">
            <a:avLst/>
          </a:prstGeom>
          <a:noFill/>
        </p:spPr>
        <p:txBody>
          <a:bodyPr wrap="square" rtlCol="0">
            <a:spAutoFit/>
          </a:bodyPr>
          <a:lstStyle/>
          <a:p>
            <a:r>
              <a:rPr lang="en-US" altLang="zh-CN" sz="4800" b="1" dirty="0">
                <a:solidFill>
                  <a:srgbClr val="3D9FAC"/>
                </a:solidFill>
                <a:cs typeface="+mn-ea"/>
                <a:sym typeface="+mn-lt"/>
              </a:rPr>
              <a:t>x</a:t>
            </a:r>
            <a:endParaRPr lang="en-US" altLang="zh-CN" sz="4800" b="1" dirty="0">
              <a:solidFill>
                <a:srgbClr val="3D9FAC"/>
              </a:solidFill>
              <a:cs typeface="+mn-ea"/>
              <a:sym typeface="+mn-lt"/>
            </a:endParaRPr>
          </a:p>
          <a:p>
            <a:r>
              <a:rPr lang="en-US" altLang="zh-CN" sz="4800" b="1" dirty="0">
                <a:solidFill>
                  <a:srgbClr val="3D9FAC"/>
                </a:solidFill>
                <a:cs typeface="+mn-ea"/>
                <a:sym typeface="+mn-lt"/>
              </a:rPr>
              <a:t>x</a:t>
            </a:r>
            <a:endParaRPr lang="en-US" altLang="zh-CN" sz="4800" b="1" dirty="0">
              <a:solidFill>
                <a:srgbClr val="3D9FAC"/>
              </a:solidFill>
              <a:cs typeface="+mn-ea"/>
              <a:sym typeface="+mn-lt"/>
            </a:endParaRPr>
          </a:p>
          <a:p>
            <a:r>
              <a:rPr lang="en-US" altLang="zh-CN" sz="4800" b="1" dirty="0">
                <a:solidFill>
                  <a:srgbClr val="3D9FAC"/>
                </a:solidFill>
                <a:cs typeface="+mn-ea"/>
                <a:sym typeface="+mn-lt"/>
              </a:rPr>
              <a:t>x</a:t>
            </a:r>
            <a:endParaRPr lang="en-US" altLang="zh-CN" sz="4800" b="1" dirty="0">
              <a:solidFill>
                <a:srgbClr val="3D9FAC"/>
              </a:solidFill>
              <a:cs typeface="+mn-ea"/>
              <a:sym typeface="+mn-lt"/>
            </a:endParaRPr>
          </a:p>
        </p:txBody>
      </p:sp>
      <p:sp>
        <p:nvSpPr>
          <p:cNvPr id="18" name="TextBox 24"/>
          <p:cNvSpPr txBox="1"/>
          <p:nvPr/>
        </p:nvSpPr>
        <p:spPr>
          <a:xfrm>
            <a:off x="4152807" y="9639836"/>
            <a:ext cx="3442582" cy="553998"/>
          </a:xfrm>
          <a:prstGeom prst="rect">
            <a:avLst/>
          </a:prstGeom>
          <a:noFill/>
        </p:spPr>
        <p:txBody>
          <a:bodyPr wrap="square" rtlCol="0">
            <a:spAutoFit/>
          </a:bodyPr>
          <a:lstStyle/>
          <a:p>
            <a:r>
              <a:rPr lang="en-US" sz="1000" dirty="0">
                <a:solidFill>
                  <a:schemeClr val="tx1">
                    <a:lumMod val="50000"/>
                    <a:lumOff val="50000"/>
                  </a:schemeClr>
                </a:solidFill>
                <a:cs typeface="+mn-ea"/>
                <a:sym typeface="+mn-lt"/>
              </a:rPr>
              <a:t>Lorem ipsum dolor sit </a:t>
            </a:r>
            <a:r>
              <a:rPr lang="en-US" sz="1000" dirty="0" err="1">
                <a:solidFill>
                  <a:schemeClr val="tx1">
                    <a:lumMod val="50000"/>
                    <a:lumOff val="50000"/>
                  </a:schemeClr>
                </a:solidFill>
                <a:cs typeface="+mn-ea"/>
                <a:sym typeface="+mn-lt"/>
              </a:rPr>
              <a:t>amet</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consectetur</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adipiscing</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elit</a:t>
            </a:r>
            <a:r>
              <a:rPr lang="en-US" sz="1000" dirty="0">
                <a:solidFill>
                  <a:schemeClr val="tx1">
                    <a:lumMod val="50000"/>
                    <a:lumOff val="50000"/>
                  </a:schemeClr>
                </a:solidFill>
                <a:cs typeface="+mn-ea"/>
                <a:sym typeface="+mn-lt"/>
              </a:rPr>
              <a:t>. Nam </a:t>
            </a:r>
            <a:r>
              <a:rPr lang="en-US" sz="1000" dirty="0" err="1">
                <a:solidFill>
                  <a:schemeClr val="tx1">
                    <a:lumMod val="50000"/>
                    <a:lumOff val="50000"/>
                  </a:schemeClr>
                </a:solidFill>
                <a:cs typeface="+mn-ea"/>
                <a:sym typeface="+mn-lt"/>
              </a:rPr>
              <a:t>viverra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euismod</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odio</a:t>
            </a:r>
            <a:r>
              <a:rPr lang="en-US" sz="1000" dirty="0">
                <a:solidFill>
                  <a:schemeClr val="tx1">
                    <a:lumMod val="50000"/>
                    <a:lumOff val="50000"/>
                  </a:schemeClr>
                </a:solidFill>
                <a:cs typeface="+mn-ea"/>
                <a:sym typeface="+mn-lt"/>
              </a:rPr>
              <a:t>, gravida </a:t>
            </a:r>
            <a:r>
              <a:rPr lang="en-US" sz="1000" dirty="0" err="1">
                <a:solidFill>
                  <a:schemeClr val="tx1">
                    <a:lumMod val="50000"/>
                    <a:lumOff val="50000"/>
                  </a:schemeClr>
                </a:solidFill>
                <a:cs typeface="+mn-ea"/>
                <a:sym typeface="+mn-lt"/>
              </a:rPr>
              <a:t>pellentesque</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urna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varius</a:t>
            </a:r>
            <a:r>
              <a:rPr lang="en-US" sz="1000" dirty="0">
                <a:solidFill>
                  <a:schemeClr val="tx1">
                    <a:lumMod val="50000"/>
                    <a:lumOff val="50000"/>
                  </a:schemeClr>
                </a:solidFill>
                <a:cs typeface="+mn-ea"/>
                <a:sym typeface="+mn-lt"/>
              </a:rPr>
              <a:t> vitae. </a:t>
            </a:r>
            <a:endParaRPr lang="en-US" sz="1000" dirty="0">
              <a:solidFill>
                <a:schemeClr val="tx1">
                  <a:lumMod val="50000"/>
                  <a:lumOff val="50000"/>
                </a:schemeClr>
              </a:solidFill>
              <a:cs typeface="+mn-ea"/>
              <a:sym typeface="+mn-lt"/>
            </a:endParaRPr>
          </a:p>
        </p:txBody>
      </p:sp>
      <p:sp>
        <p:nvSpPr>
          <p:cNvPr id="19" name="TextBox 25"/>
          <p:cNvSpPr txBox="1"/>
          <p:nvPr/>
        </p:nvSpPr>
        <p:spPr>
          <a:xfrm>
            <a:off x="8965419" y="9399746"/>
            <a:ext cx="1381589" cy="2306955"/>
          </a:xfrm>
          <a:prstGeom prst="rect">
            <a:avLst/>
          </a:prstGeom>
          <a:noFill/>
        </p:spPr>
        <p:txBody>
          <a:bodyPr wrap="square" rtlCol="0">
            <a:spAutoFit/>
          </a:bodyPr>
          <a:lstStyle/>
          <a:p>
            <a:r>
              <a:rPr lang="en-US" altLang="zh-CN" sz="4800" b="1" dirty="0">
                <a:solidFill>
                  <a:srgbClr val="E74C3C"/>
                </a:solidFill>
                <a:cs typeface="+mn-ea"/>
                <a:sym typeface="+mn-lt"/>
              </a:rPr>
              <a:t>x</a:t>
            </a:r>
            <a:endParaRPr lang="en-US" altLang="zh-CN" sz="4800" b="1" dirty="0">
              <a:solidFill>
                <a:srgbClr val="E74C3C"/>
              </a:solidFill>
              <a:cs typeface="+mn-ea"/>
              <a:sym typeface="+mn-lt"/>
            </a:endParaRPr>
          </a:p>
          <a:p>
            <a:r>
              <a:rPr lang="en-US" altLang="zh-CN" sz="4800" b="1" dirty="0">
                <a:solidFill>
                  <a:srgbClr val="E74C3C"/>
                </a:solidFill>
                <a:cs typeface="+mn-ea"/>
                <a:sym typeface="+mn-lt"/>
              </a:rPr>
              <a:t>x</a:t>
            </a:r>
            <a:endParaRPr lang="en-US" altLang="zh-CN" sz="4800" b="1" dirty="0">
              <a:solidFill>
                <a:srgbClr val="E74C3C"/>
              </a:solidFill>
              <a:cs typeface="+mn-ea"/>
              <a:sym typeface="+mn-lt"/>
            </a:endParaRPr>
          </a:p>
          <a:p>
            <a:r>
              <a:rPr lang="en-US" altLang="zh-CN" sz="4800" b="1" dirty="0">
                <a:solidFill>
                  <a:srgbClr val="E74C3C"/>
                </a:solidFill>
                <a:cs typeface="+mn-ea"/>
                <a:sym typeface="+mn-lt"/>
              </a:rPr>
              <a:t>x</a:t>
            </a:r>
            <a:endParaRPr lang="en-US" altLang="zh-CN" sz="4800" b="1" dirty="0">
              <a:solidFill>
                <a:srgbClr val="E74C3C"/>
              </a:solidFill>
              <a:cs typeface="+mn-ea"/>
              <a:sym typeface="+mn-lt"/>
            </a:endParaRPr>
          </a:p>
        </p:txBody>
      </p:sp>
      <p:sp>
        <p:nvSpPr>
          <p:cNvPr id="20" name="TextBox 26"/>
          <p:cNvSpPr txBox="1"/>
          <p:nvPr/>
        </p:nvSpPr>
        <p:spPr>
          <a:xfrm>
            <a:off x="9741810" y="9658290"/>
            <a:ext cx="2762610" cy="553998"/>
          </a:xfrm>
          <a:prstGeom prst="rect">
            <a:avLst/>
          </a:prstGeom>
          <a:noFill/>
        </p:spPr>
        <p:txBody>
          <a:bodyPr wrap="square" rtlCol="0">
            <a:spAutoFit/>
          </a:bodyPr>
          <a:lstStyle/>
          <a:p>
            <a:r>
              <a:rPr lang="en-US" sz="1000" dirty="0">
                <a:solidFill>
                  <a:schemeClr val="tx1">
                    <a:lumMod val="50000"/>
                    <a:lumOff val="50000"/>
                  </a:schemeClr>
                </a:solidFill>
                <a:cs typeface="+mn-ea"/>
                <a:sym typeface="+mn-lt"/>
              </a:rPr>
              <a:t>Lorem ipsum dolor sit </a:t>
            </a:r>
            <a:r>
              <a:rPr lang="en-US" sz="1000" dirty="0" err="1">
                <a:solidFill>
                  <a:schemeClr val="tx1">
                    <a:lumMod val="50000"/>
                    <a:lumOff val="50000"/>
                  </a:schemeClr>
                </a:solidFill>
                <a:cs typeface="+mn-ea"/>
                <a:sym typeface="+mn-lt"/>
              </a:rPr>
              <a:t>amet</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consectetur</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adipiscing</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elit</a:t>
            </a:r>
            <a:r>
              <a:rPr lang="en-US" sz="1000" dirty="0">
                <a:solidFill>
                  <a:schemeClr val="tx1">
                    <a:lumMod val="50000"/>
                    <a:lumOff val="50000"/>
                  </a:schemeClr>
                </a:solidFill>
                <a:cs typeface="+mn-ea"/>
                <a:sym typeface="+mn-lt"/>
              </a:rPr>
              <a:t>. Nam </a:t>
            </a:r>
            <a:r>
              <a:rPr lang="en-US" sz="1000" dirty="0" err="1">
                <a:solidFill>
                  <a:schemeClr val="tx1">
                    <a:lumMod val="50000"/>
                    <a:lumOff val="50000"/>
                  </a:schemeClr>
                </a:solidFill>
                <a:cs typeface="+mn-ea"/>
                <a:sym typeface="+mn-lt"/>
              </a:rPr>
              <a:t>viverra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euismod</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odio</a:t>
            </a:r>
            <a:r>
              <a:rPr lang="en-US" sz="1000" dirty="0">
                <a:solidFill>
                  <a:schemeClr val="tx1">
                    <a:lumMod val="50000"/>
                    <a:lumOff val="50000"/>
                  </a:schemeClr>
                </a:solidFill>
                <a:cs typeface="+mn-ea"/>
                <a:sym typeface="+mn-lt"/>
              </a:rPr>
              <a:t>, gravida </a:t>
            </a:r>
            <a:r>
              <a:rPr lang="en-US" sz="1000" dirty="0" err="1">
                <a:solidFill>
                  <a:schemeClr val="tx1">
                    <a:lumMod val="50000"/>
                    <a:lumOff val="50000"/>
                  </a:schemeClr>
                </a:solidFill>
                <a:cs typeface="+mn-ea"/>
                <a:sym typeface="+mn-lt"/>
              </a:rPr>
              <a:t>pellentesque</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urna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varius</a:t>
            </a:r>
            <a:r>
              <a:rPr lang="en-US" sz="1000" dirty="0">
                <a:solidFill>
                  <a:schemeClr val="tx1">
                    <a:lumMod val="50000"/>
                    <a:lumOff val="50000"/>
                  </a:schemeClr>
                </a:solidFill>
                <a:cs typeface="+mn-ea"/>
                <a:sym typeface="+mn-lt"/>
              </a:rPr>
              <a:t> vitae. </a:t>
            </a:r>
            <a:endParaRPr lang="en-US" sz="1000" dirty="0">
              <a:solidFill>
                <a:schemeClr val="tx1">
                  <a:lumMod val="50000"/>
                  <a:lumOff val="50000"/>
                </a:schemeClr>
              </a:solidFill>
              <a:cs typeface="+mn-ea"/>
              <a:sym typeface="+mn-lt"/>
            </a:endParaRPr>
          </a:p>
        </p:txBody>
      </p:sp>
      <p:sp>
        <p:nvSpPr>
          <p:cNvPr id="21" name="TextBox 27"/>
          <p:cNvSpPr txBox="1"/>
          <p:nvPr/>
        </p:nvSpPr>
        <p:spPr>
          <a:xfrm>
            <a:off x="14053561" y="9300508"/>
            <a:ext cx="658852" cy="2306955"/>
          </a:xfrm>
          <a:prstGeom prst="rect">
            <a:avLst/>
          </a:prstGeom>
          <a:noFill/>
        </p:spPr>
        <p:txBody>
          <a:bodyPr wrap="square" rtlCol="0">
            <a:spAutoFit/>
          </a:bodyPr>
          <a:lstStyle/>
          <a:p>
            <a:r>
              <a:rPr lang="en-US" altLang="zh-CN" sz="4800" b="1" dirty="0">
                <a:solidFill>
                  <a:srgbClr val="FEB834"/>
                </a:solidFill>
                <a:cs typeface="+mn-ea"/>
                <a:sym typeface="+mn-lt"/>
              </a:rPr>
              <a:t>xxx</a:t>
            </a:r>
            <a:endParaRPr lang="en-US" altLang="zh-CN" sz="4800" b="1" dirty="0">
              <a:solidFill>
                <a:srgbClr val="FEB834"/>
              </a:solidFill>
              <a:cs typeface="+mn-ea"/>
              <a:sym typeface="+mn-lt"/>
            </a:endParaRPr>
          </a:p>
        </p:txBody>
      </p:sp>
      <p:sp>
        <p:nvSpPr>
          <p:cNvPr id="22" name="TextBox 28"/>
          <p:cNvSpPr txBox="1"/>
          <p:nvPr/>
        </p:nvSpPr>
        <p:spPr>
          <a:xfrm>
            <a:off x="14794807" y="9639836"/>
            <a:ext cx="3127433" cy="553998"/>
          </a:xfrm>
          <a:prstGeom prst="rect">
            <a:avLst/>
          </a:prstGeom>
          <a:noFill/>
        </p:spPr>
        <p:txBody>
          <a:bodyPr wrap="square" rtlCol="0">
            <a:spAutoFit/>
          </a:bodyPr>
          <a:lstStyle/>
          <a:p>
            <a:r>
              <a:rPr lang="en-US" sz="1000" dirty="0">
                <a:solidFill>
                  <a:schemeClr val="tx1">
                    <a:lumMod val="50000"/>
                    <a:lumOff val="50000"/>
                  </a:schemeClr>
                </a:solidFill>
                <a:cs typeface="+mn-ea"/>
                <a:sym typeface="+mn-lt"/>
              </a:rPr>
              <a:t>Lorem ipsum dolor sit </a:t>
            </a:r>
            <a:r>
              <a:rPr lang="en-US" sz="1000" dirty="0" err="1">
                <a:solidFill>
                  <a:schemeClr val="tx1">
                    <a:lumMod val="50000"/>
                    <a:lumOff val="50000"/>
                  </a:schemeClr>
                </a:solidFill>
                <a:cs typeface="+mn-ea"/>
                <a:sym typeface="+mn-lt"/>
              </a:rPr>
              <a:t>amet</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consectetur</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adipiscing</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elit</a:t>
            </a:r>
            <a:r>
              <a:rPr lang="en-US" sz="1000" dirty="0">
                <a:solidFill>
                  <a:schemeClr val="tx1">
                    <a:lumMod val="50000"/>
                    <a:lumOff val="50000"/>
                  </a:schemeClr>
                </a:solidFill>
                <a:cs typeface="+mn-ea"/>
                <a:sym typeface="+mn-lt"/>
              </a:rPr>
              <a:t>. Nam </a:t>
            </a:r>
            <a:r>
              <a:rPr lang="en-US" sz="1000" dirty="0" err="1">
                <a:solidFill>
                  <a:schemeClr val="tx1">
                    <a:lumMod val="50000"/>
                    <a:lumOff val="50000"/>
                  </a:schemeClr>
                </a:solidFill>
                <a:cs typeface="+mn-ea"/>
                <a:sym typeface="+mn-lt"/>
              </a:rPr>
              <a:t>viverra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euismod</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odio</a:t>
            </a:r>
            <a:r>
              <a:rPr lang="en-US" sz="1000" dirty="0">
                <a:solidFill>
                  <a:schemeClr val="tx1">
                    <a:lumMod val="50000"/>
                    <a:lumOff val="50000"/>
                  </a:schemeClr>
                </a:solidFill>
                <a:cs typeface="+mn-ea"/>
                <a:sym typeface="+mn-lt"/>
              </a:rPr>
              <a:t>, gravida </a:t>
            </a:r>
            <a:r>
              <a:rPr lang="en-US" sz="1000" dirty="0" err="1">
                <a:solidFill>
                  <a:schemeClr val="tx1">
                    <a:lumMod val="50000"/>
                    <a:lumOff val="50000"/>
                  </a:schemeClr>
                </a:solidFill>
                <a:cs typeface="+mn-ea"/>
                <a:sym typeface="+mn-lt"/>
              </a:rPr>
              <a:t>pellentesque</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urna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varius</a:t>
            </a:r>
            <a:r>
              <a:rPr lang="en-US" sz="1000" dirty="0">
                <a:solidFill>
                  <a:schemeClr val="tx1">
                    <a:lumMod val="50000"/>
                    <a:lumOff val="50000"/>
                  </a:schemeClr>
                </a:solidFill>
                <a:cs typeface="+mn-ea"/>
                <a:sym typeface="+mn-lt"/>
              </a:rPr>
              <a:t> vitae. </a:t>
            </a:r>
            <a:endParaRPr lang="en-US" sz="1000" dirty="0">
              <a:solidFill>
                <a:schemeClr val="tx1">
                  <a:lumMod val="50000"/>
                  <a:lumOff val="50000"/>
                </a:schemeClr>
              </a:solidFill>
              <a:cs typeface="+mn-ea"/>
              <a:sym typeface="+mn-lt"/>
            </a:endParaRPr>
          </a:p>
        </p:txBody>
      </p:sp>
      <p:sp>
        <p:nvSpPr>
          <p:cNvPr id="23" name="TextBox 29"/>
          <p:cNvSpPr txBox="1"/>
          <p:nvPr/>
        </p:nvSpPr>
        <p:spPr>
          <a:xfrm>
            <a:off x="19504541" y="9332060"/>
            <a:ext cx="922515" cy="2306955"/>
          </a:xfrm>
          <a:prstGeom prst="rect">
            <a:avLst/>
          </a:prstGeom>
          <a:noFill/>
        </p:spPr>
        <p:txBody>
          <a:bodyPr wrap="square" rtlCol="0">
            <a:spAutoFit/>
          </a:bodyPr>
          <a:lstStyle/>
          <a:p>
            <a:r>
              <a:rPr lang="en-US" altLang="zh-CN" sz="4800" b="1" dirty="0">
                <a:solidFill>
                  <a:srgbClr val="5B4470"/>
                </a:solidFill>
                <a:cs typeface="+mn-ea"/>
                <a:sym typeface="+mn-lt"/>
              </a:rPr>
              <a:t>x</a:t>
            </a:r>
            <a:endParaRPr lang="en-US" altLang="zh-CN" sz="4800" b="1" dirty="0">
              <a:solidFill>
                <a:srgbClr val="5B4470"/>
              </a:solidFill>
              <a:cs typeface="+mn-ea"/>
              <a:sym typeface="+mn-lt"/>
            </a:endParaRPr>
          </a:p>
          <a:p>
            <a:r>
              <a:rPr lang="en-US" altLang="zh-CN" sz="4800" b="1" dirty="0">
                <a:solidFill>
                  <a:srgbClr val="5B4470"/>
                </a:solidFill>
                <a:cs typeface="+mn-ea"/>
                <a:sym typeface="+mn-lt"/>
              </a:rPr>
              <a:t>x</a:t>
            </a:r>
            <a:endParaRPr lang="en-US" altLang="zh-CN" sz="4800" b="1" dirty="0">
              <a:solidFill>
                <a:srgbClr val="5B4470"/>
              </a:solidFill>
              <a:cs typeface="+mn-ea"/>
              <a:sym typeface="+mn-lt"/>
            </a:endParaRPr>
          </a:p>
          <a:p>
            <a:r>
              <a:rPr lang="en-US" altLang="zh-CN" sz="4800" b="1" dirty="0">
                <a:solidFill>
                  <a:srgbClr val="5B4470"/>
                </a:solidFill>
                <a:cs typeface="+mn-ea"/>
                <a:sym typeface="+mn-lt"/>
              </a:rPr>
              <a:t>x</a:t>
            </a:r>
            <a:endParaRPr lang="en-US" altLang="zh-CN" sz="4800" b="1" dirty="0">
              <a:solidFill>
                <a:srgbClr val="5B4470"/>
              </a:solidFill>
              <a:cs typeface="+mn-ea"/>
              <a:sym typeface="+mn-lt"/>
            </a:endParaRPr>
          </a:p>
        </p:txBody>
      </p:sp>
      <p:sp>
        <p:nvSpPr>
          <p:cNvPr id="24" name="TextBox 30"/>
          <p:cNvSpPr txBox="1"/>
          <p:nvPr/>
        </p:nvSpPr>
        <p:spPr>
          <a:xfrm>
            <a:off x="20350664" y="9658290"/>
            <a:ext cx="2966536" cy="553998"/>
          </a:xfrm>
          <a:prstGeom prst="rect">
            <a:avLst/>
          </a:prstGeom>
          <a:noFill/>
        </p:spPr>
        <p:txBody>
          <a:bodyPr wrap="square" rtlCol="0">
            <a:spAutoFit/>
          </a:bodyPr>
          <a:lstStyle/>
          <a:p>
            <a:r>
              <a:rPr lang="en-US" sz="1000" dirty="0">
                <a:solidFill>
                  <a:schemeClr val="tx1">
                    <a:lumMod val="50000"/>
                    <a:lumOff val="50000"/>
                  </a:schemeClr>
                </a:solidFill>
                <a:cs typeface="+mn-ea"/>
                <a:sym typeface="+mn-lt"/>
              </a:rPr>
              <a:t>Lorem ipsum dolor sit </a:t>
            </a:r>
            <a:r>
              <a:rPr lang="en-US" sz="1000" dirty="0" err="1">
                <a:solidFill>
                  <a:schemeClr val="tx1">
                    <a:lumMod val="50000"/>
                    <a:lumOff val="50000"/>
                  </a:schemeClr>
                </a:solidFill>
                <a:cs typeface="+mn-ea"/>
                <a:sym typeface="+mn-lt"/>
              </a:rPr>
              <a:t>amet</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consectetur</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adipiscing</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elit</a:t>
            </a:r>
            <a:r>
              <a:rPr lang="en-US" sz="1000" dirty="0">
                <a:solidFill>
                  <a:schemeClr val="tx1">
                    <a:lumMod val="50000"/>
                    <a:lumOff val="50000"/>
                  </a:schemeClr>
                </a:solidFill>
                <a:cs typeface="+mn-ea"/>
                <a:sym typeface="+mn-lt"/>
              </a:rPr>
              <a:t>. Nam </a:t>
            </a:r>
            <a:r>
              <a:rPr lang="en-US" sz="1000" dirty="0" err="1">
                <a:solidFill>
                  <a:schemeClr val="tx1">
                    <a:lumMod val="50000"/>
                    <a:lumOff val="50000"/>
                  </a:schemeClr>
                </a:solidFill>
                <a:cs typeface="+mn-ea"/>
                <a:sym typeface="+mn-lt"/>
              </a:rPr>
              <a:t>viverra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euismod</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odio</a:t>
            </a:r>
            <a:r>
              <a:rPr lang="en-US" sz="1000" dirty="0">
                <a:solidFill>
                  <a:schemeClr val="tx1">
                    <a:lumMod val="50000"/>
                    <a:lumOff val="50000"/>
                  </a:schemeClr>
                </a:solidFill>
                <a:cs typeface="+mn-ea"/>
                <a:sym typeface="+mn-lt"/>
              </a:rPr>
              <a:t>, gravida </a:t>
            </a:r>
            <a:r>
              <a:rPr lang="en-US" sz="1000" dirty="0" err="1">
                <a:solidFill>
                  <a:schemeClr val="tx1">
                    <a:lumMod val="50000"/>
                    <a:lumOff val="50000"/>
                  </a:schemeClr>
                </a:solidFill>
                <a:cs typeface="+mn-ea"/>
                <a:sym typeface="+mn-lt"/>
              </a:rPr>
              <a:t>pellentesque</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urna</a:t>
            </a:r>
            <a:r>
              <a:rPr lang="en-US" sz="1000" dirty="0">
                <a:solidFill>
                  <a:schemeClr val="tx1">
                    <a:lumMod val="50000"/>
                    <a:lumOff val="50000"/>
                  </a:schemeClr>
                </a:solidFill>
                <a:cs typeface="+mn-ea"/>
                <a:sym typeface="+mn-lt"/>
              </a:rPr>
              <a:t> </a:t>
            </a:r>
            <a:r>
              <a:rPr lang="en-US" sz="1000" dirty="0" err="1">
                <a:solidFill>
                  <a:schemeClr val="tx1">
                    <a:lumMod val="50000"/>
                    <a:lumOff val="50000"/>
                  </a:schemeClr>
                </a:solidFill>
                <a:cs typeface="+mn-ea"/>
                <a:sym typeface="+mn-lt"/>
              </a:rPr>
              <a:t>varius</a:t>
            </a:r>
            <a:r>
              <a:rPr lang="en-US" sz="1000" dirty="0">
                <a:solidFill>
                  <a:schemeClr val="tx1">
                    <a:lumMod val="50000"/>
                    <a:lumOff val="50000"/>
                  </a:schemeClr>
                </a:solidFill>
                <a:cs typeface="+mn-ea"/>
                <a:sym typeface="+mn-lt"/>
              </a:rPr>
              <a:t> vitae. </a:t>
            </a:r>
            <a:endParaRPr lang="en-US" sz="1000" dirty="0">
              <a:solidFill>
                <a:schemeClr val="tx1">
                  <a:lumMod val="50000"/>
                  <a:lumOff val="50000"/>
                </a:schemeClr>
              </a:solidFill>
              <a:cs typeface="+mn-ea"/>
              <a:sym typeface="+mn-lt"/>
            </a:endParaRPr>
          </a:p>
        </p:txBody>
      </p:sp>
      <p:sp>
        <p:nvSpPr>
          <p:cNvPr id="36" name="Freeform 208"/>
          <p:cNvSpPr>
            <a:spLocks noEditPoints="1"/>
          </p:cNvSpPr>
          <p:nvPr/>
        </p:nvSpPr>
        <p:spPr bwMode="auto">
          <a:xfrm>
            <a:off x="9420827" y="3492322"/>
            <a:ext cx="1425513" cy="5498567"/>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E74C3C"/>
          </a:solidFill>
          <a:ln>
            <a:noFill/>
          </a:ln>
          <a:effectLst/>
        </p:spPr>
        <p:txBody>
          <a:bodyPr vert="horz" wrap="square" lIns="121920" tIns="60960" rIns="121920" bIns="60960" numCol="1" anchor="t" anchorCtr="0" compatLnSpc="1"/>
          <a:lstStyle/>
          <a:p>
            <a:endParaRPr lang="id-ID" sz="2400" dirty="0">
              <a:cs typeface="+mn-ea"/>
              <a:sym typeface="+mn-lt"/>
            </a:endParaRPr>
          </a:p>
        </p:txBody>
      </p:sp>
      <p:sp>
        <p:nvSpPr>
          <p:cNvPr id="40" name="Freeform 196"/>
          <p:cNvSpPr>
            <a:spLocks noEditPoints="1"/>
          </p:cNvSpPr>
          <p:nvPr/>
        </p:nvSpPr>
        <p:spPr bwMode="auto">
          <a:xfrm>
            <a:off x="3888801" y="3611998"/>
            <a:ext cx="1678865" cy="5429909"/>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3D9FAC"/>
          </a:solidFill>
          <a:ln>
            <a:noFill/>
          </a:ln>
          <a:effectLst/>
        </p:spPr>
        <p:txBody>
          <a:bodyPr vert="horz" wrap="square" lIns="121920" tIns="60960" rIns="121920" bIns="60960" numCol="1" anchor="t" anchorCtr="0" compatLnSpc="1"/>
          <a:lstStyle/>
          <a:p>
            <a:endParaRPr lang="id-ID" sz="2400">
              <a:cs typeface="+mn-ea"/>
              <a:sym typeface="+mn-lt"/>
            </a:endParaRPr>
          </a:p>
        </p:txBody>
      </p:sp>
      <p:sp>
        <p:nvSpPr>
          <p:cNvPr id="44" name="Freeform 196"/>
          <p:cNvSpPr>
            <a:spLocks noEditPoints="1"/>
          </p:cNvSpPr>
          <p:nvPr/>
        </p:nvSpPr>
        <p:spPr bwMode="auto">
          <a:xfrm>
            <a:off x="19851215" y="3741347"/>
            <a:ext cx="1678865" cy="5429909"/>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5B4470"/>
          </a:solidFill>
          <a:ln>
            <a:noFill/>
          </a:ln>
          <a:effectLst/>
        </p:spPr>
        <p:txBody>
          <a:bodyPr vert="horz" wrap="square" lIns="121920" tIns="60960" rIns="121920" bIns="60960" numCol="1" anchor="t" anchorCtr="0" compatLnSpc="1"/>
          <a:lstStyle/>
          <a:p>
            <a:endParaRPr lang="id-ID" sz="2400">
              <a:cs typeface="+mn-ea"/>
              <a:sym typeface="+mn-lt"/>
            </a:endParaRPr>
          </a:p>
        </p:txBody>
      </p:sp>
      <p:sp>
        <p:nvSpPr>
          <p:cNvPr id="48" name="Freeform 208"/>
          <p:cNvSpPr>
            <a:spLocks noEditPoints="1"/>
          </p:cNvSpPr>
          <p:nvPr/>
        </p:nvSpPr>
        <p:spPr bwMode="auto">
          <a:xfrm>
            <a:off x="14636021" y="3543340"/>
            <a:ext cx="1425513" cy="5498567"/>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FEC65B"/>
          </a:solidFill>
          <a:ln>
            <a:noFill/>
          </a:ln>
          <a:effectLst/>
        </p:spPr>
        <p:txBody>
          <a:bodyPr vert="horz" wrap="square" lIns="121920" tIns="60960" rIns="121920" bIns="60960" numCol="1" anchor="t" anchorCtr="0" compatLnSpc="1"/>
          <a:lstStyle/>
          <a:p>
            <a:endParaRPr lang="id-ID" sz="2400" dirty="0">
              <a:cs typeface="+mn-ea"/>
              <a:sym typeface="+mn-lt"/>
            </a:endParaRPr>
          </a:p>
        </p:txBody>
      </p:sp>
      <p:sp>
        <p:nvSpPr>
          <p:cNvPr id="50" name="TextBox 27"/>
          <p:cNvSpPr txBox="1"/>
          <p:nvPr/>
        </p:nvSpPr>
        <p:spPr>
          <a:xfrm rot="16200000">
            <a:off x="-695588" y="1521195"/>
            <a:ext cx="3750084"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T</a:t>
            </a:r>
            <a:r>
              <a:rPr lang="en-US" altLang="zh-CN" sz="2000" b="1" spc="600" dirty="0">
                <a:latin typeface="Montserrat" charset="0"/>
                <a:ea typeface="Montserrat" charset="0"/>
                <a:cs typeface="Montserrat" charset="0"/>
              </a:rPr>
              <a:t>eam Members</a:t>
            </a:r>
            <a:endParaRPr lang="en-US" sz="2000" b="1" spc="600" dirty="0">
              <a:latin typeface="Montserrat" charset="0"/>
              <a:ea typeface="Montserrat" charset="0"/>
              <a:cs typeface="Montserrat" charset="0"/>
            </a:endParaRPr>
          </a:p>
        </p:txBody>
      </p:sp>
      <p:sp>
        <p:nvSpPr>
          <p:cNvPr id="52" name="TextBox 24"/>
          <p:cNvSpPr txBox="1"/>
          <p:nvPr/>
        </p:nvSpPr>
        <p:spPr>
          <a:xfrm>
            <a:off x="2229270" y="811385"/>
            <a:ext cx="8979164" cy="1862048"/>
          </a:xfrm>
          <a:prstGeom prst="rect">
            <a:avLst/>
          </a:prstGeom>
          <a:noFill/>
        </p:spPr>
        <p:txBody>
          <a:bodyPr wrap="square" rtlCol="0">
            <a:spAutoFit/>
          </a:bodyPr>
          <a:lstStyle/>
          <a:p>
            <a:r>
              <a:rPr lang="zh-CN" altLang="en-US" sz="11500" b="1" dirty="0">
                <a:solidFill>
                  <a:schemeClr val="tx2"/>
                </a:solidFill>
                <a:latin typeface="Montserrat" charset="0"/>
                <a:ea typeface="Montserrat" charset="0"/>
                <a:cs typeface="Montserrat" charset="0"/>
              </a:rPr>
              <a:t>核心团队介绍</a:t>
            </a:r>
            <a:endParaRPr lang="en-US" sz="11500" b="1" dirty="0">
              <a:solidFill>
                <a:schemeClr val="tx2"/>
              </a:solidFill>
              <a:latin typeface="Montserrat" charset="0"/>
              <a:ea typeface="Montserrat" charset="0"/>
              <a:cs typeface="Montserra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342499" y="6070909"/>
            <a:ext cx="7305234" cy="5093804"/>
          </a:xfrm>
          <a:prstGeom prst="rect">
            <a:avLst/>
          </a:prstGeom>
        </p:spPr>
      </p:pic>
      <p:pic>
        <p:nvPicPr>
          <p:cNvPr id="7" name="图片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 y="0"/>
            <a:ext cx="2614023" cy="2551287"/>
          </a:xfrm>
          <a:prstGeom prst="rect">
            <a:avLst/>
          </a:prstGeom>
        </p:spPr>
      </p:pic>
      <p:sp>
        <p:nvSpPr>
          <p:cNvPr id="9" name="TextBox 24"/>
          <p:cNvSpPr txBox="1"/>
          <p:nvPr/>
        </p:nvSpPr>
        <p:spPr>
          <a:xfrm>
            <a:off x="779854" y="2638065"/>
            <a:ext cx="8979164" cy="1862048"/>
          </a:xfrm>
          <a:prstGeom prst="rect">
            <a:avLst/>
          </a:prstGeom>
          <a:noFill/>
        </p:spPr>
        <p:txBody>
          <a:bodyPr wrap="square" rtlCol="0">
            <a:spAutoFit/>
          </a:bodyPr>
          <a:lstStyle/>
          <a:p>
            <a:r>
              <a:rPr lang="zh-CN" altLang="en-US" sz="11500" b="1" dirty="0">
                <a:solidFill>
                  <a:schemeClr val="tx2"/>
                </a:solidFill>
                <a:latin typeface="Montserrat" charset="0"/>
                <a:ea typeface="Montserrat" charset="0"/>
                <a:cs typeface="Montserrat" charset="0"/>
              </a:rPr>
              <a:t>团队组织架构</a:t>
            </a:r>
            <a:endParaRPr lang="en-US" sz="11500" b="1" dirty="0">
              <a:solidFill>
                <a:schemeClr val="tx2"/>
              </a:solidFill>
              <a:latin typeface="Montserrat" charset="0"/>
              <a:ea typeface="Montserrat" charset="0"/>
              <a:cs typeface="Montserrat" charset="0"/>
            </a:endParaRPr>
          </a:p>
        </p:txBody>
      </p:sp>
      <p:pic>
        <p:nvPicPr>
          <p:cNvPr id="2" name="图片 1"/>
          <p:cNvPicPr>
            <a:picLocks noChangeAspect="1"/>
          </p:cNvPicPr>
          <p:nvPr/>
        </p:nvPicPr>
        <p:blipFill>
          <a:blip r:embed="rId3"/>
          <a:stretch>
            <a:fillRect/>
          </a:stretch>
        </p:blipFill>
        <p:spPr>
          <a:xfrm>
            <a:off x="9759018" y="5410698"/>
            <a:ext cx="13783107" cy="6414227"/>
          </a:xfrm>
          <a:prstGeom prst="rect">
            <a:avLst/>
          </a:prstGeom>
        </p:spPr>
      </p:pic>
      <p:pic>
        <p:nvPicPr>
          <p:cNvPr id="11" name="图片 10"/>
          <p:cNvPicPr>
            <a:picLocks noChangeAspect="1"/>
          </p:cNvPicPr>
          <p:nvPr/>
        </p:nvPicPr>
        <p:blipFill rotWithShape="1">
          <a:blip r:embed="rId4" cstate="email">
            <a:extLst>
              <a:ext uri="{28A0092B-C50C-407E-A947-70E740481C1C}">
                <a14:useLocalDpi xmlns:a14="http://schemas.microsoft.com/office/drawing/2010/main" val="0"/>
              </a:ext>
            </a:extLst>
          </a:blip>
          <a:srcRect b="6923"/>
          <a:stretch>
            <a:fillRect/>
          </a:stretch>
        </p:blipFill>
        <p:spPr>
          <a:xfrm>
            <a:off x="12557183" y="1"/>
            <a:ext cx="4093388" cy="2857500"/>
          </a:xfrm>
          <a:prstGeom prst="rect">
            <a:avLst/>
          </a:prstGeom>
        </p:spPr>
      </p:pic>
      <p:pic>
        <p:nvPicPr>
          <p:cNvPr id="14" name="图片 13"/>
          <p:cNvPicPr>
            <a:picLocks noChangeAspect="1"/>
          </p:cNvPicPr>
          <p:nvPr/>
        </p:nvPicPr>
        <p:blipFill rotWithShape="1">
          <a:blip r:embed="rId4" cstate="email">
            <a:extLst>
              <a:ext uri="{28A0092B-C50C-407E-A947-70E740481C1C}">
                <a14:useLocalDpi xmlns:a14="http://schemas.microsoft.com/office/drawing/2010/main" val="0"/>
              </a:ext>
            </a:extLst>
          </a:blip>
          <a:srcRect b="6923"/>
          <a:stretch>
            <a:fillRect/>
          </a:stretch>
        </p:blipFill>
        <p:spPr>
          <a:xfrm flipH="1">
            <a:off x="16650571" y="1"/>
            <a:ext cx="4093388" cy="285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a:off x="2140130" y="8815443"/>
            <a:ext cx="20146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20697" y="5481913"/>
            <a:ext cx="0" cy="6697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5689908" y="5481913"/>
            <a:ext cx="0" cy="6697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41401" y="2166497"/>
            <a:ext cx="9820105" cy="1867563"/>
          </a:xfrm>
          <a:prstGeom prst="rect">
            <a:avLst/>
          </a:prstGeom>
          <a:noFill/>
        </p:spPr>
        <p:txBody>
          <a:bodyPr wrap="square" rtlCol="0">
            <a:spAutoFit/>
          </a:bodyPr>
          <a:lstStyle/>
          <a:p>
            <a:pPr>
              <a:lnSpc>
                <a:spcPts val="13560"/>
              </a:lnSpc>
            </a:pPr>
            <a:r>
              <a:rPr lang="zh-CN" altLang="en-US" sz="13800" b="1" dirty="0">
                <a:solidFill>
                  <a:schemeClr val="tx2"/>
                </a:solidFill>
                <a:latin typeface="Montserrat" charset="0"/>
                <a:ea typeface="Montserrat" charset="0"/>
                <a:cs typeface="Montserrat" charset="0"/>
              </a:rPr>
              <a:t>业绩考评</a:t>
            </a:r>
            <a:endParaRPr lang="en-US" sz="13800" b="1" dirty="0">
              <a:solidFill>
                <a:schemeClr val="tx2"/>
              </a:solidFill>
              <a:latin typeface="Montserrat" charset="0"/>
              <a:ea typeface="Montserrat" charset="0"/>
              <a:cs typeface="Montserrat" charset="0"/>
            </a:endParaRPr>
          </a:p>
        </p:txBody>
      </p:sp>
      <p:sp>
        <p:nvSpPr>
          <p:cNvPr id="14" name="TextBox 13"/>
          <p:cNvSpPr txBox="1"/>
          <p:nvPr/>
        </p:nvSpPr>
        <p:spPr>
          <a:xfrm rot="16200000">
            <a:off x="-1120596" y="1944578"/>
            <a:ext cx="6187061" cy="400110"/>
          </a:xfrm>
          <a:prstGeom prst="rect">
            <a:avLst/>
          </a:prstGeom>
          <a:noFill/>
        </p:spPr>
        <p:txBody>
          <a:bodyPr wrap="square" rtlCol="0">
            <a:spAutoFit/>
          </a:bodyPr>
          <a:lstStyle/>
          <a:p>
            <a:r>
              <a:rPr lang="en-US" altLang="zh-CN" sz="2000" b="1" spc="600" dirty="0">
                <a:latin typeface="Montserrat" charset="0"/>
                <a:ea typeface="Montserrat" charset="0"/>
                <a:cs typeface="Montserrat" charset="0"/>
              </a:rPr>
              <a:t>Performance evaluation</a:t>
            </a:r>
            <a:endParaRPr lang="en-US" sz="2000" b="1" spc="600" dirty="0">
              <a:latin typeface="Montserrat" charset="0"/>
              <a:ea typeface="Montserrat" charset="0"/>
              <a:cs typeface="Montserrat" charset="0"/>
            </a:endParaRPr>
          </a:p>
        </p:txBody>
      </p:sp>
      <p:sp>
        <p:nvSpPr>
          <p:cNvPr id="10" name="TextBox 11"/>
          <p:cNvSpPr txBox="1"/>
          <p:nvPr/>
        </p:nvSpPr>
        <p:spPr>
          <a:xfrm>
            <a:off x="2553307" y="5801346"/>
            <a:ext cx="5730881" cy="752322"/>
          </a:xfrm>
          <a:prstGeom prst="rect">
            <a:avLst/>
          </a:prstGeom>
          <a:noFill/>
        </p:spPr>
        <p:txBody>
          <a:bodyPr wrap="square" rtlCol="0">
            <a:spAutoFit/>
          </a:bodyPr>
          <a:lstStyle/>
          <a:p>
            <a:pPr>
              <a:lnSpc>
                <a:spcPct val="150000"/>
              </a:lnSpc>
            </a:pPr>
            <a:r>
              <a:rPr lang="zh-CN" altLang="zh-CN" sz="3200" b="1" dirty="0">
                <a:effectLst/>
                <a:ea typeface="等线" panose="02010600030101010101" pitchFamily="2" charset="-122"/>
                <a:cs typeface="Times New Roman" panose="02020603050405020304" pitchFamily="18" charset="0"/>
              </a:rPr>
              <a:t>部门工作安排与分配（</a:t>
            </a:r>
            <a:r>
              <a:rPr lang="en-US" altLang="zh-CN" sz="3200" b="1" dirty="0">
                <a:effectLst/>
                <a:ea typeface="等线" panose="02010600030101010101" pitchFamily="2" charset="-122"/>
                <a:cs typeface="Times New Roman" panose="02020603050405020304" pitchFamily="18" charset="0"/>
              </a:rPr>
              <a:t>10%</a:t>
            </a:r>
            <a:r>
              <a:rPr lang="zh-CN" altLang="zh-CN"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25" name="TextBox 11"/>
          <p:cNvSpPr txBox="1"/>
          <p:nvPr/>
        </p:nvSpPr>
        <p:spPr>
          <a:xfrm>
            <a:off x="2123658" y="6819418"/>
            <a:ext cx="6160529" cy="1296445"/>
          </a:xfrm>
          <a:prstGeom prst="rect">
            <a:avLst/>
          </a:prstGeom>
          <a:noFill/>
        </p:spPr>
        <p:txBody>
          <a:bodyPr wrap="square" rtlCol="0">
            <a:spAutoFit/>
          </a:bodyPr>
          <a:lstStyle/>
          <a:p>
            <a:pPr>
              <a:lnSpc>
                <a:spcPct val="150000"/>
              </a:lnSpc>
            </a:pPr>
            <a:r>
              <a:rPr lang="zh-CN" altLang="zh-CN" sz="1800" dirty="0">
                <a:effectLst/>
                <a:latin typeface="宋体" panose="02010600030101010101" pitchFamily="2" charset="-122"/>
                <a:ea typeface="等线" panose="02010600030101010101" pitchFamily="2" charset="-122"/>
                <a:cs typeface="宋体" panose="02010600030101010101" pitchFamily="2" charset="-122"/>
              </a:rPr>
              <a:t>考评管理人员的工作统筹安排能力，（由行政部考评准时性，由小组领导评定计划和目标的质量，小组主管自评，下属评定其工作分配的合理性和科学性）</a:t>
            </a:r>
            <a:endParaRPr lang="en-US" sz="2400" dirty="0">
              <a:latin typeface="Montserrat Light" charset="0"/>
              <a:ea typeface="Montserrat Light" charset="0"/>
              <a:cs typeface="Montserrat Light" charset="0"/>
            </a:endParaRPr>
          </a:p>
        </p:txBody>
      </p:sp>
      <p:sp>
        <p:nvSpPr>
          <p:cNvPr id="26" name="TextBox 11"/>
          <p:cNvSpPr txBox="1"/>
          <p:nvPr/>
        </p:nvSpPr>
        <p:spPr>
          <a:xfrm>
            <a:off x="9522515" y="5062682"/>
            <a:ext cx="5730881" cy="1490986"/>
          </a:xfrm>
          <a:prstGeom prst="rect">
            <a:avLst/>
          </a:prstGeom>
          <a:noFill/>
        </p:spPr>
        <p:txBody>
          <a:bodyPr wrap="square" rtlCol="0">
            <a:spAutoFit/>
          </a:bodyPr>
          <a:lstStyle/>
          <a:p>
            <a:pPr>
              <a:lnSpc>
                <a:spcPct val="150000"/>
              </a:lnSpc>
            </a:pPr>
            <a:r>
              <a:rPr lang="zh-CN" altLang="en-US" sz="3200" b="1" dirty="0">
                <a:effectLst/>
                <a:ea typeface="等线" panose="02010600030101010101" pitchFamily="2" charset="-122"/>
                <a:cs typeface="Times New Roman" panose="02020603050405020304" pitchFamily="18" charset="0"/>
              </a:rPr>
              <a:t>小组工作职责的履行情况和小组工作绩效的改进情况（</a:t>
            </a:r>
            <a:r>
              <a:rPr lang="en-US" altLang="zh-CN" sz="3200" b="1" dirty="0">
                <a:effectLst/>
                <a:ea typeface="等线" panose="02010600030101010101" pitchFamily="2" charset="-122"/>
                <a:cs typeface="Times New Roman" panose="02020603050405020304" pitchFamily="18" charset="0"/>
              </a:rPr>
              <a:t>20%</a:t>
            </a:r>
            <a:r>
              <a:rPr lang="zh-CN" altLang="en-US"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28" name="TextBox 11"/>
          <p:cNvSpPr txBox="1"/>
          <p:nvPr/>
        </p:nvSpPr>
        <p:spPr>
          <a:xfrm>
            <a:off x="9092866" y="6819418"/>
            <a:ext cx="6160529" cy="1296445"/>
          </a:xfrm>
          <a:prstGeom prst="rect">
            <a:avLst/>
          </a:prstGeom>
          <a:noFill/>
        </p:spPr>
        <p:txBody>
          <a:bodyPr wrap="square" rtlCol="0">
            <a:spAutoFit/>
          </a:bodyPr>
          <a:lstStyle/>
          <a:p>
            <a:pPr>
              <a:lnSpc>
                <a:spcPct val="150000"/>
              </a:lnSpc>
            </a:pPr>
            <a:r>
              <a:rPr lang="zh-CN" altLang="en-US" sz="1800" dirty="0">
                <a:effectLst/>
                <a:latin typeface="宋体" panose="02010600030101010101" pitchFamily="2" charset="-122"/>
                <a:ea typeface="等线" panose="02010600030101010101" pitchFamily="2" charset="-122"/>
                <a:cs typeface="宋体" panose="02010600030101010101" pitchFamily="2" charset="-122"/>
              </a:rPr>
              <a:t>考评管理人员对本小组工作职责的把握、管理能力和对部门工作的改进能力。（上级领导评、其他部门评、管理人员自评）</a:t>
            </a:r>
            <a:endParaRPr lang="en-US" sz="2400" dirty="0">
              <a:latin typeface="Montserrat Light" charset="0"/>
              <a:ea typeface="Montserrat Light" charset="0"/>
              <a:cs typeface="Montserrat Light" charset="0"/>
            </a:endParaRPr>
          </a:p>
        </p:txBody>
      </p:sp>
      <p:sp>
        <p:nvSpPr>
          <p:cNvPr id="32" name="TextBox 11"/>
          <p:cNvSpPr txBox="1"/>
          <p:nvPr/>
        </p:nvSpPr>
        <p:spPr>
          <a:xfrm>
            <a:off x="16491725" y="5055853"/>
            <a:ext cx="5730881" cy="1490986"/>
          </a:xfrm>
          <a:prstGeom prst="rect">
            <a:avLst/>
          </a:prstGeom>
          <a:noFill/>
        </p:spPr>
        <p:txBody>
          <a:bodyPr wrap="square" rtlCol="0">
            <a:spAutoFit/>
          </a:bodyPr>
          <a:lstStyle/>
          <a:p>
            <a:pPr>
              <a:lnSpc>
                <a:spcPct val="150000"/>
              </a:lnSpc>
            </a:pPr>
            <a:r>
              <a:rPr lang="zh-CN" altLang="en-US" sz="3200" b="1" dirty="0">
                <a:effectLst/>
                <a:ea typeface="等线" panose="02010600030101010101" pitchFamily="2" charset="-122"/>
                <a:cs typeface="Times New Roman" panose="02020603050405020304" pitchFamily="18" charset="0"/>
              </a:rPr>
              <a:t>部门各项工作计划完成和目标达成情况（</a:t>
            </a:r>
            <a:r>
              <a:rPr lang="en-US" altLang="zh-CN" sz="3200" b="1" dirty="0">
                <a:effectLst/>
                <a:ea typeface="等线" panose="02010600030101010101" pitchFamily="2" charset="-122"/>
                <a:cs typeface="Times New Roman" panose="02020603050405020304" pitchFamily="18" charset="0"/>
              </a:rPr>
              <a:t>20%</a:t>
            </a:r>
            <a:r>
              <a:rPr lang="zh-CN" altLang="en-US"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36" name="TextBox 11"/>
          <p:cNvSpPr txBox="1"/>
          <p:nvPr/>
        </p:nvSpPr>
        <p:spPr>
          <a:xfrm>
            <a:off x="16126420" y="6819418"/>
            <a:ext cx="6160529" cy="1296445"/>
          </a:xfrm>
          <a:prstGeom prst="rect">
            <a:avLst/>
          </a:prstGeom>
          <a:noFill/>
        </p:spPr>
        <p:txBody>
          <a:bodyPr wrap="square" rtlCol="0">
            <a:spAutoFit/>
          </a:bodyPr>
          <a:lstStyle/>
          <a:p>
            <a:pPr>
              <a:lnSpc>
                <a:spcPct val="150000"/>
              </a:lnSpc>
            </a:pPr>
            <a:r>
              <a:rPr lang="zh-CN" altLang="zh-CN" sz="1800" dirty="0">
                <a:effectLst/>
                <a:latin typeface="宋体" panose="02010600030101010101" pitchFamily="2" charset="-122"/>
                <a:ea typeface="等线" panose="02010600030101010101" pitchFamily="2" charset="-122"/>
                <a:cs typeface="宋体" panose="02010600030101010101" pitchFamily="2" charset="-122"/>
              </a:rPr>
              <a:t>考评管理人员领导下属对工作对公司的总体贡献价值。（行政部根据监督情况进行评定，公司大例会进对各部的计划完成情况进行评定）</a:t>
            </a:r>
            <a:endParaRPr lang="en-US" sz="2400" dirty="0">
              <a:latin typeface="Montserrat Light" charset="0"/>
              <a:ea typeface="Montserrat Light" charset="0"/>
              <a:cs typeface="Montserrat Light" charset="0"/>
            </a:endParaRPr>
          </a:p>
        </p:txBody>
      </p:sp>
      <p:sp>
        <p:nvSpPr>
          <p:cNvPr id="38" name="TextBox 11"/>
          <p:cNvSpPr txBox="1"/>
          <p:nvPr/>
        </p:nvSpPr>
        <p:spPr>
          <a:xfrm>
            <a:off x="2438343" y="9290958"/>
            <a:ext cx="6511307" cy="752322"/>
          </a:xfrm>
          <a:prstGeom prst="rect">
            <a:avLst/>
          </a:prstGeom>
          <a:noFill/>
        </p:spPr>
        <p:txBody>
          <a:bodyPr wrap="square" rtlCol="0">
            <a:spAutoFit/>
          </a:bodyPr>
          <a:lstStyle/>
          <a:p>
            <a:pPr>
              <a:lnSpc>
                <a:spcPct val="150000"/>
              </a:lnSpc>
            </a:pPr>
            <a:r>
              <a:rPr lang="zh-CN" altLang="en-US" sz="3200" b="1" dirty="0">
                <a:effectLst/>
                <a:ea typeface="等线" panose="02010600030101010101" pitchFamily="2" charset="-122"/>
                <a:cs typeface="Times New Roman" panose="02020603050405020304" pitchFamily="18" charset="0"/>
              </a:rPr>
              <a:t>部门临时工作完成情况（</a:t>
            </a:r>
            <a:r>
              <a:rPr lang="en-US" altLang="zh-CN" sz="3200" b="1" dirty="0">
                <a:effectLst/>
                <a:ea typeface="等线" panose="02010600030101010101" pitchFamily="2" charset="-122"/>
                <a:cs typeface="Times New Roman" panose="02020603050405020304" pitchFamily="18" charset="0"/>
              </a:rPr>
              <a:t>5%</a:t>
            </a:r>
            <a:r>
              <a:rPr lang="zh-CN" altLang="en-US"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40" name="TextBox 11"/>
          <p:cNvSpPr txBox="1"/>
          <p:nvPr/>
        </p:nvSpPr>
        <p:spPr>
          <a:xfrm>
            <a:off x="2123656" y="10315561"/>
            <a:ext cx="6160529" cy="1296445"/>
          </a:xfrm>
          <a:prstGeom prst="rect">
            <a:avLst/>
          </a:prstGeom>
          <a:noFill/>
        </p:spPr>
        <p:txBody>
          <a:bodyPr wrap="square" rtlCol="0">
            <a:spAutoFit/>
          </a:bodyPr>
          <a:lstStyle/>
          <a:p>
            <a:pPr>
              <a:lnSpc>
                <a:spcPct val="150000"/>
              </a:lnSpc>
            </a:pPr>
            <a:r>
              <a:rPr lang="zh-CN" altLang="zh-CN" sz="1800" dirty="0">
                <a:effectLst/>
                <a:latin typeface="宋体" panose="02010600030101010101" pitchFamily="2" charset="-122"/>
                <a:ea typeface="等线" panose="02010600030101010101" pitchFamily="2" charset="-122"/>
                <a:cs typeface="宋体" panose="02010600030101010101" pitchFamily="2" charset="-122"/>
              </a:rPr>
              <a:t>考评管理人员在领导下属员工完成临时大型活动或任务的执行情况。（每一次大型活动结束由活动总负责人评定，高层领导对总负责人评定，同时进行典型事件记录）</a:t>
            </a:r>
            <a:endParaRPr lang="en-US" sz="2400" dirty="0">
              <a:latin typeface="Montserrat Light" charset="0"/>
              <a:ea typeface="Montserrat Light" charset="0"/>
              <a:cs typeface="Montserrat Light" charset="0"/>
            </a:endParaRPr>
          </a:p>
        </p:txBody>
      </p:sp>
      <p:sp>
        <p:nvSpPr>
          <p:cNvPr id="42" name="TextBox 11"/>
          <p:cNvSpPr txBox="1"/>
          <p:nvPr/>
        </p:nvSpPr>
        <p:spPr>
          <a:xfrm>
            <a:off x="9522513" y="9297489"/>
            <a:ext cx="5730881" cy="752322"/>
          </a:xfrm>
          <a:prstGeom prst="rect">
            <a:avLst/>
          </a:prstGeom>
          <a:noFill/>
        </p:spPr>
        <p:txBody>
          <a:bodyPr wrap="square" rtlCol="0">
            <a:spAutoFit/>
          </a:bodyPr>
          <a:lstStyle/>
          <a:p>
            <a:pPr>
              <a:lnSpc>
                <a:spcPct val="150000"/>
              </a:lnSpc>
            </a:pPr>
            <a:r>
              <a:rPr lang="zh-CN" altLang="en-US" sz="3200" b="1" dirty="0">
                <a:effectLst/>
                <a:ea typeface="等线" panose="02010600030101010101" pitchFamily="2" charset="-122"/>
                <a:cs typeface="Times New Roman" panose="02020603050405020304" pitchFamily="18" charset="0"/>
              </a:rPr>
              <a:t>下属员工表现和考评成绩（</a:t>
            </a:r>
            <a:r>
              <a:rPr lang="en-US" altLang="zh-CN" sz="3200" b="1" dirty="0">
                <a:effectLst/>
                <a:ea typeface="等线" panose="02010600030101010101" pitchFamily="2" charset="-122"/>
                <a:cs typeface="Times New Roman" panose="02020603050405020304" pitchFamily="18" charset="0"/>
              </a:rPr>
              <a:t>5%</a:t>
            </a:r>
            <a:r>
              <a:rPr lang="zh-CN" altLang="en-US"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44" name="TextBox 11"/>
          <p:cNvSpPr txBox="1"/>
          <p:nvPr/>
        </p:nvSpPr>
        <p:spPr>
          <a:xfrm>
            <a:off x="9092864" y="10315561"/>
            <a:ext cx="6160529" cy="880947"/>
          </a:xfrm>
          <a:prstGeom prst="rect">
            <a:avLst/>
          </a:prstGeom>
          <a:noFill/>
        </p:spPr>
        <p:txBody>
          <a:bodyPr wrap="square" rtlCol="0">
            <a:spAutoFit/>
          </a:bodyPr>
          <a:lstStyle/>
          <a:p>
            <a:pPr>
              <a:lnSpc>
                <a:spcPct val="150000"/>
              </a:lnSpc>
            </a:pPr>
            <a:r>
              <a:rPr lang="zh-CN" altLang="zh-CN" sz="1800" dirty="0">
                <a:effectLst/>
                <a:latin typeface="宋体" panose="02010600030101010101" pitchFamily="2" charset="-122"/>
                <a:ea typeface="等线" panose="02010600030101010101" pitchFamily="2" charset="-122"/>
                <a:cs typeface="宋体" panose="02010600030101010101" pitchFamily="2" charset="-122"/>
              </a:rPr>
              <a:t>考评管理人员教育、指导、管理下属员工的能力。（从部门违纪情况和下属员工总体考评成绩考评）</a:t>
            </a:r>
            <a:endParaRPr lang="en-US" sz="2400" dirty="0">
              <a:latin typeface="Montserrat Light" charset="0"/>
              <a:ea typeface="Montserrat Light" charset="0"/>
              <a:cs typeface="Montserrat Light" charset="0"/>
            </a:endParaRPr>
          </a:p>
        </p:txBody>
      </p:sp>
      <p:sp>
        <p:nvSpPr>
          <p:cNvPr id="46" name="TextBox 11"/>
          <p:cNvSpPr txBox="1"/>
          <p:nvPr/>
        </p:nvSpPr>
        <p:spPr>
          <a:xfrm>
            <a:off x="16556067" y="9297489"/>
            <a:ext cx="5730881" cy="752322"/>
          </a:xfrm>
          <a:prstGeom prst="rect">
            <a:avLst/>
          </a:prstGeom>
          <a:noFill/>
        </p:spPr>
        <p:txBody>
          <a:bodyPr wrap="square" rtlCol="0">
            <a:spAutoFit/>
          </a:bodyPr>
          <a:lstStyle/>
          <a:p>
            <a:pPr>
              <a:lnSpc>
                <a:spcPct val="150000"/>
              </a:lnSpc>
            </a:pPr>
            <a:r>
              <a:rPr lang="zh-CN" altLang="en-US" sz="3200" b="1" dirty="0">
                <a:effectLst/>
                <a:ea typeface="等线" panose="02010600030101010101" pitchFamily="2" charset="-122"/>
                <a:cs typeface="Times New Roman" panose="02020603050405020304" pitchFamily="18" charset="0"/>
              </a:rPr>
              <a:t>各项财务指标考核（</a:t>
            </a:r>
            <a:r>
              <a:rPr lang="en-US" altLang="zh-CN" sz="3200" b="1" dirty="0">
                <a:effectLst/>
                <a:ea typeface="等线" panose="02010600030101010101" pitchFamily="2" charset="-122"/>
                <a:cs typeface="Times New Roman" panose="02020603050405020304" pitchFamily="18" charset="0"/>
              </a:rPr>
              <a:t>10%</a:t>
            </a:r>
            <a:r>
              <a:rPr lang="zh-CN" altLang="en-US" sz="3200" b="1" dirty="0">
                <a:effectLst/>
                <a:ea typeface="等线" panose="02010600030101010101" pitchFamily="2" charset="-122"/>
                <a:cs typeface="Times New Roman" panose="02020603050405020304" pitchFamily="18" charset="0"/>
              </a:rPr>
              <a:t>）</a:t>
            </a:r>
            <a:endParaRPr lang="en-US" sz="4000" b="1" dirty="0">
              <a:latin typeface="Montserrat Light" charset="0"/>
              <a:ea typeface="Montserrat Light" charset="0"/>
              <a:cs typeface="Montserrat Light" charset="0"/>
            </a:endParaRPr>
          </a:p>
        </p:txBody>
      </p:sp>
      <p:sp>
        <p:nvSpPr>
          <p:cNvPr id="48" name="TextBox 11"/>
          <p:cNvSpPr txBox="1"/>
          <p:nvPr/>
        </p:nvSpPr>
        <p:spPr>
          <a:xfrm>
            <a:off x="16126418" y="10315561"/>
            <a:ext cx="6160529" cy="1296445"/>
          </a:xfrm>
          <a:prstGeom prst="rect">
            <a:avLst/>
          </a:prstGeom>
          <a:noFill/>
        </p:spPr>
        <p:txBody>
          <a:bodyPr wrap="square" rtlCol="0">
            <a:spAutoFit/>
          </a:bodyPr>
          <a:lstStyle/>
          <a:p>
            <a:pPr>
              <a:lnSpc>
                <a:spcPct val="150000"/>
              </a:lnSpc>
            </a:pPr>
            <a:r>
              <a:rPr lang="zh-CN" altLang="zh-CN" sz="1800" dirty="0">
                <a:effectLst/>
                <a:latin typeface="宋体" panose="02010600030101010101" pitchFamily="2" charset="-122"/>
                <a:ea typeface="等线" panose="02010600030101010101" pitchFamily="2" charset="-122"/>
                <a:cs typeface="宋体" panose="02010600030101010101" pitchFamily="2" charset="-122"/>
              </a:rPr>
              <a:t>经营部门销售指标、利润指标和成本节约等，职能部门的成本控制和利用指标等，此项由财务管理结合当期的实际情况，考虑外部因素后综合评定</a:t>
            </a:r>
            <a:endParaRPr lang="en-US" sz="2400" dirty="0">
              <a:latin typeface="Montserrat Light" charset="0"/>
              <a:ea typeface="Montserrat Light" charset="0"/>
              <a:cs typeface="Montserrat Light" charset="0"/>
            </a:endParaRPr>
          </a:p>
        </p:txBody>
      </p:sp>
      <p:pic>
        <p:nvPicPr>
          <p:cNvPr id="50" name="图片 4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46168" y="-27219"/>
            <a:ext cx="3207228" cy="2796103"/>
          </a:xfrm>
          <a:prstGeom prst="rect">
            <a:avLst/>
          </a:prstGeom>
        </p:spPr>
      </p:pic>
      <p:pic>
        <p:nvPicPr>
          <p:cNvPr id="52" name="图片 5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53293" y="-68232"/>
            <a:ext cx="3207228" cy="2796103"/>
          </a:xfrm>
          <a:prstGeom prst="rect">
            <a:avLst/>
          </a:prstGeom>
        </p:spPr>
      </p:pic>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60521" y="-27220"/>
            <a:ext cx="3207228" cy="27961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1404731" y="3494001"/>
            <a:ext cx="9373550" cy="1862048"/>
          </a:xfrm>
          <a:prstGeom prst="rect">
            <a:avLst/>
          </a:prstGeom>
          <a:noFill/>
        </p:spPr>
        <p:txBody>
          <a:bodyPr wrap="square" rtlCol="0">
            <a:spAutoFit/>
          </a:bodyPr>
          <a:lstStyle/>
          <a:p>
            <a:r>
              <a:rPr lang="zh-CN" altLang="en-US" sz="11500" b="1" dirty="0">
                <a:solidFill>
                  <a:schemeClr val="tx2"/>
                </a:solidFill>
                <a:latin typeface="Montserrat" charset="0"/>
                <a:ea typeface="Montserrat" charset="0"/>
                <a:cs typeface="Montserrat" charset="0"/>
              </a:rPr>
              <a:t>薪酬分配原则</a:t>
            </a:r>
            <a:endParaRPr lang="en-US" sz="11500" b="1" dirty="0">
              <a:solidFill>
                <a:schemeClr val="tx2"/>
              </a:solidFill>
              <a:latin typeface="Montserrat" charset="0"/>
              <a:ea typeface="Montserrat" charset="0"/>
              <a:cs typeface="Montserrat" charset="0"/>
            </a:endParaRPr>
          </a:p>
        </p:txBody>
      </p:sp>
      <p:sp>
        <p:nvSpPr>
          <p:cNvPr id="28" name="TextBox 27"/>
          <p:cNvSpPr txBox="1"/>
          <p:nvPr/>
        </p:nvSpPr>
        <p:spPr>
          <a:xfrm rot="16200000">
            <a:off x="7591353" y="2062463"/>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Salary distribution principle</a:t>
            </a:r>
            <a:endParaRPr lang="en-US" sz="2000" b="1" spc="600" dirty="0">
              <a:latin typeface="Montserrat" charset="0"/>
              <a:ea typeface="Montserrat" charset="0"/>
              <a:cs typeface="Montserrat" charset="0"/>
            </a:endParaRPr>
          </a:p>
        </p:txBody>
      </p:sp>
      <p:sp>
        <p:nvSpPr>
          <p:cNvPr id="30" name="Subtitle 2"/>
          <p:cNvSpPr txBox="1"/>
          <p:nvPr/>
        </p:nvSpPr>
        <p:spPr>
          <a:xfrm>
            <a:off x="10450530" y="5963056"/>
            <a:ext cx="13674066" cy="5918443"/>
          </a:xfrm>
          <a:prstGeom prst="rect">
            <a:avLst/>
          </a:prstGeom>
        </p:spPr>
        <p:txBody>
          <a:bodyPr vert="horz" wrap="square" lIns="182843" tIns="91422" rIns="182843" bIns="91422"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342900" lvl="0" indent="-342900" algn="just">
              <a:lnSpc>
                <a:spcPct val="150000"/>
              </a:lnSpc>
              <a:buFont typeface="+mj-lt"/>
              <a:buAutoNum type="arabicPeriod"/>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公平性原则——这是设计薪酬体系和进行薪酬管理的首要原则</a:t>
            </a:r>
            <a:r>
              <a:rPr lang="zh-CN" altLang="zh-CN" sz="2800" b="1" kern="100" dirty="0">
                <a:effectLst/>
                <a:latin typeface="等线" panose="02010600030101010101" pitchFamily="2" charset="-122"/>
                <a:ea typeface="宋体" panose="02010600030101010101" pitchFamily="2" charset="-122"/>
                <a:cs typeface="宋体" panose="02010600030101010101" pitchFamily="2" charset="-122"/>
              </a:rPr>
              <a:t>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720090" lvl="1" indent="-342900" algn="just">
              <a:lnSpc>
                <a:spcPct val="150000"/>
              </a:lnSpc>
              <a:buFont typeface="Wingdings" panose="05000000000000000000" pitchFamily="2" charset="2"/>
              <a:buChar char="l"/>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外部公平——同一行业</a:t>
            </a:r>
            <a:r>
              <a:rPr lang="en-US" altLang="zh-CN" sz="2800" b="1" kern="100" dirty="0">
                <a:effectLst/>
                <a:latin typeface="宋体" panose="02010600030101010101" pitchFamily="2" charset="-122"/>
                <a:ea typeface="等线" panose="02010600030101010101" pitchFamily="2" charset="-122"/>
                <a:cs typeface="宋体" panose="02010600030101010101" pitchFamily="2" charset="-122"/>
              </a:rPr>
              <a:t>/</a:t>
            </a: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同一地区</a:t>
            </a:r>
            <a:r>
              <a:rPr lang="en-US" altLang="zh-CN" sz="2800" b="1" kern="100" dirty="0">
                <a:effectLst/>
                <a:latin typeface="宋体" panose="02010600030101010101" pitchFamily="2" charset="-122"/>
                <a:ea typeface="等线" panose="02010600030101010101" pitchFamily="2" charset="-122"/>
                <a:cs typeface="宋体" panose="02010600030101010101" pitchFamily="2" charset="-122"/>
              </a:rPr>
              <a:t>/</a:t>
            </a: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同等规模的企业类似职务的薪酬应大致相应</a:t>
            </a:r>
            <a:r>
              <a:rPr lang="zh-CN" altLang="zh-CN" sz="2800" b="1" kern="100" dirty="0">
                <a:effectLst/>
                <a:latin typeface="等线" panose="02010600030101010101" pitchFamily="2" charset="-122"/>
                <a:ea typeface="宋体" panose="02010600030101010101" pitchFamily="2" charset="-122"/>
                <a:cs typeface="宋体" panose="02010600030101010101" pitchFamily="2" charset="-122"/>
              </a:rPr>
              <a:t>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720090" lvl="1" indent="-342900" algn="just">
              <a:lnSpc>
                <a:spcPct val="150000"/>
              </a:lnSpc>
              <a:buFont typeface="Wingdings" panose="05000000000000000000" pitchFamily="2" charset="2"/>
              <a:buChar char="l"/>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内部公平——同一企业中不同职务所获薪酬正比于各自贡献，比值一致</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竞争性原则——企业核心人才的薪酬水平至少不应低于市场平均水平</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激励性原则——体现按劳按贡献分配的原则</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经济性原则——受经济性的制约，员工的薪酬水平，还应联系员工的绩效</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2800" b="1" kern="100" dirty="0">
                <a:effectLst/>
                <a:latin typeface="宋体" panose="02010600030101010101" pitchFamily="2" charset="-122"/>
                <a:ea typeface="等线" panose="02010600030101010101" pitchFamily="2" charset="-122"/>
                <a:cs typeface="宋体" panose="02010600030101010101" pitchFamily="2" charset="-122"/>
              </a:rPr>
              <a:t>合法性原则——符合国家的法律政策，我国法制建设有待填补、弥合与充实完善</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占位符 2"/>
          <p:cNvPicPr>
            <a:picLocks noGrp="1" noChangeAspect="1"/>
          </p:cNvPicPr>
          <p:nvPr>
            <p:ph type="pic" sz="quarter" idx="10"/>
          </p:nvPr>
        </p:nvPicPr>
        <p:blipFill rotWithShape="1">
          <a:blip r:embed="rId1">
            <a:extLst>
              <a:ext uri="{28A0092B-C50C-407E-A947-70E740481C1C}">
                <a14:useLocalDpi xmlns:a14="http://schemas.microsoft.com/office/drawing/2010/main" val="0"/>
              </a:ext>
            </a:extLst>
          </a:blip>
          <a:srcRect l="31402" r="21714"/>
          <a:stretch>
            <a:fillRect/>
          </a:stretch>
        </p:blipFill>
        <p:spPr>
          <a:xfrm>
            <a:off x="0" y="-29183"/>
            <a:ext cx="9649838" cy="1371084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4281" y="2189182"/>
            <a:ext cx="10974400"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盈利模式</a:t>
            </a:r>
            <a:endParaRPr lang="en-US" sz="13800" b="1" dirty="0">
              <a:solidFill>
                <a:schemeClr val="tx2"/>
              </a:solidFill>
              <a:latin typeface="Montserrat" charset="0"/>
              <a:ea typeface="Montserrat" charset="0"/>
              <a:cs typeface="Montserrat" charset="0"/>
            </a:endParaRPr>
          </a:p>
        </p:txBody>
      </p:sp>
      <p:sp>
        <p:nvSpPr>
          <p:cNvPr id="12" name="TextBox 11"/>
          <p:cNvSpPr txBox="1"/>
          <p:nvPr/>
        </p:nvSpPr>
        <p:spPr>
          <a:xfrm>
            <a:off x="2924281" y="5719055"/>
            <a:ext cx="6187061" cy="523220"/>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1. </a:t>
            </a:r>
            <a:r>
              <a:rPr lang="zh-CN" altLang="en-US" sz="2800" b="1" spc="600" dirty="0">
                <a:solidFill>
                  <a:schemeClr val="tx2"/>
                </a:solidFill>
                <a:latin typeface="Montserrat" charset="0"/>
                <a:ea typeface="Montserrat" charset="0"/>
                <a:cs typeface="Montserrat" charset="0"/>
              </a:rPr>
              <a:t>平台广告</a:t>
            </a:r>
            <a:endParaRPr lang="en-US" sz="2800" b="1" spc="600" dirty="0">
              <a:solidFill>
                <a:schemeClr val="tx2"/>
              </a:solidFill>
              <a:latin typeface="Montserrat" charset="0"/>
              <a:ea typeface="Montserrat" charset="0"/>
              <a:cs typeface="Montserrat" charset="0"/>
            </a:endParaRPr>
          </a:p>
        </p:txBody>
      </p:sp>
      <p:sp>
        <p:nvSpPr>
          <p:cNvPr id="13" name="TextBox 12"/>
          <p:cNvSpPr txBox="1"/>
          <p:nvPr/>
        </p:nvSpPr>
        <p:spPr>
          <a:xfrm>
            <a:off x="2924282" y="6858000"/>
            <a:ext cx="5132776" cy="4280018"/>
          </a:xfrm>
          <a:prstGeom prst="rect">
            <a:avLst/>
          </a:prstGeom>
          <a:noFill/>
        </p:spPr>
        <p:txBody>
          <a:bodyPr wrap="square" rtlCol="0">
            <a:spAutoFit/>
          </a:bodyPr>
          <a:lstStyle/>
          <a:p>
            <a:pPr>
              <a:lnSpc>
                <a:spcPts val="3000"/>
              </a:lnSpc>
            </a:pPr>
            <a:r>
              <a:rPr lang="zh-CN" altLang="en-US"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当电商平台发展规模到了一定程度的时候，且平台内商品丰富多彩时，许多商家会投放广告来获取更多的流量，平台为广告主提供首页广告还是直通车、搜索竞价、技术能力等情况选择合适的方式进行变现。按照平台与用户双方事先约定进行定价结算，计费方式主要有</a:t>
            </a:r>
            <a:r>
              <a:rPr lang="en-US"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CPT/CPM/CPC/CPA</a:t>
            </a:r>
            <a:r>
              <a:rPr lang="zh-CN" altLang="en-US"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等等，第二计费方式（</a:t>
            </a:r>
            <a:r>
              <a:rPr lang="en-US"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GSP</a:t>
            </a:r>
            <a:r>
              <a:rPr lang="zh-CN" altLang="en-US"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）即在竞争序列第一位投放的广告，在结算的时候按照第二位的费用进行结算。</a:t>
            </a:r>
            <a:endParaRPr lang="zh-CN"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TextBox 13"/>
          <p:cNvSpPr txBox="1"/>
          <p:nvPr/>
        </p:nvSpPr>
        <p:spPr>
          <a:xfrm>
            <a:off x="9960694" y="5719055"/>
            <a:ext cx="6187061" cy="523220"/>
          </a:xfrm>
          <a:prstGeom prst="rect">
            <a:avLst/>
          </a:prstGeom>
          <a:noFill/>
        </p:spPr>
        <p:txBody>
          <a:bodyPr wrap="square" rtlCol="0">
            <a:spAutoFit/>
          </a:bodyPr>
          <a:lstStyle/>
          <a:p>
            <a:r>
              <a:rPr lang="en-US" altLang="zh-CN" sz="2800" b="1" spc="600" dirty="0">
                <a:solidFill>
                  <a:schemeClr val="tx2"/>
                </a:solidFill>
                <a:latin typeface="Montserrat" charset="0"/>
                <a:ea typeface="Montserrat" charset="0"/>
                <a:cs typeface="Montserrat" charset="0"/>
              </a:rPr>
              <a:t>2. </a:t>
            </a:r>
            <a:r>
              <a:rPr lang="zh-CN" altLang="en-US" sz="2800" b="1" spc="600" dirty="0">
                <a:solidFill>
                  <a:schemeClr val="tx2"/>
                </a:solidFill>
                <a:latin typeface="Montserrat" charset="0"/>
                <a:ea typeface="Montserrat" charset="0"/>
                <a:cs typeface="Montserrat" charset="0"/>
              </a:rPr>
              <a:t>商家入驻</a:t>
            </a:r>
            <a:endParaRPr lang="en-US" sz="2800" b="1" spc="600" dirty="0">
              <a:solidFill>
                <a:schemeClr val="tx2"/>
              </a:solidFill>
              <a:latin typeface="Montserrat" charset="0"/>
              <a:ea typeface="Montserrat" charset="0"/>
              <a:cs typeface="Montserrat" charset="0"/>
            </a:endParaRPr>
          </a:p>
        </p:txBody>
      </p:sp>
      <p:sp>
        <p:nvSpPr>
          <p:cNvPr id="15" name="TextBox 14"/>
          <p:cNvSpPr txBox="1"/>
          <p:nvPr/>
        </p:nvSpPr>
        <p:spPr>
          <a:xfrm>
            <a:off x="9960694" y="6858000"/>
            <a:ext cx="5132776" cy="6203621"/>
          </a:xfrm>
          <a:prstGeom prst="rect">
            <a:avLst/>
          </a:prstGeom>
          <a:noFill/>
        </p:spPr>
        <p:txBody>
          <a:bodyPr wrap="square" rtlCol="0">
            <a:spAutoFit/>
          </a:bodyPr>
          <a:lstStyle/>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项目中后期开放店铺入驻第三方企业，个人都要缴纳平台入驻费，费用按年收取，是我项目平台的一笔未来重要收入。在平台发展初期基本和部分成熟企业已经合作签约。对于为当地的荔枝产业提供一个及时的渠道标杆，后期才有利于提高客流量，电商小程序行业在发展前期已经经历过多年的摸爬滚打，平台在商家培养中重点在于提高商家的产品质量，对商家的证件进行严格审核，严厉打击黑作坊，提高平台官方的可信度以及产品质量，并建立完善的消费者反馈机制，对入驻商家进行督促。对于商家进行评优选级，向商家提供平台所积累的优质资源和用户群，从而良性发展。</a:t>
            </a:r>
            <a:endParaRPr lang="en-US" sz="2400" dirty="0">
              <a:solidFill>
                <a:schemeClr val="tx1">
                  <a:lumMod val="50000"/>
                </a:schemeClr>
              </a:solidFill>
              <a:latin typeface="宋体" panose="02010600030101010101" pitchFamily="2" charset="-122"/>
              <a:ea typeface="宋体" panose="02010600030101010101" pitchFamily="2" charset="-122"/>
            </a:endParaRPr>
          </a:p>
        </p:txBody>
      </p:sp>
      <p:sp>
        <p:nvSpPr>
          <p:cNvPr id="16" name="TextBox 15"/>
          <p:cNvSpPr txBox="1"/>
          <p:nvPr/>
        </p:nvSpPr>
        <p:spPr>
          <a:xfrm rot="16200000">
            <a:off x="988890" y="2689276"/>
            <a:ext cx="2677652" cy="400109"/>
          </a:xfrm>
          <a:prstGeom prst="rect">
            <a:avLst/>
          </a:prstGeom>
          <a:noFill/>
        </p:spPr>
        <p:txBody>
          <a:bodyPr wrap="square" rtlCol="0">
            <a:spAutoFit/>
          </a:bodyPr>
          <a:lstStyle/>
          <a:p>
            <a:r>
              <a:rPr lang="en-US" altLang="zh-CN" sz="2000" b="1" spc="600" dirty="0">
                <a:latin typeface="Montserrat" charset="0"/>
                <a:ea typeface="Montserrat" charset="0"/>
                <a:cs typeface="Montserrat" charset="0"/>
              </a:rPr>
              <a:t>Profit Model</a:t>
            </a:r>
            <a:endParaRPr lang="en-US" sz="2000" b="1" spc="600" dirty="0">
              <a:latin typeface="Montserrat" charset="0"/>
              <a:ea typeface="Montserrat" charset="0"/>
              <a:cs typeface="Montserrat" charset="0"/>
            </a:endParaRPr>
          </a:p>
        </p:txBody>
      </p:sp>
      <p:pic>
        <p:nvPicPr>
          <p:cNvPr id="3" name="图片 2"/>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21225670" y="10475843"/>
            <a:ext cx="3095795" cy="3021496"/>
          </a:xfrm>
          <a:prstGeom prst="rect">
            <a:avLst/>
          </a:prstGeom>
        </p:spPr>
      </p:pic>
      <p:sp>
        <p:nvSpPr>
          <p:cNvPr id="4" name="TextBox 13"/>
          <p:cNvSpPr txBox="1"/>
          <p:nvPr/>
        </p:nvSpPr>
        <p:spPr>
          <a:xfrm>
            <a:off x="16248094" y="5672887"/>
            <a:ext cx="6187061" cy="523220"/>
          </a:xfrm>
          <a:prstGeom prst="rect">
            <a:avLst/>
          </a:prstGeom>
          <a:noFill/>
        </p:spPr>
        <p:txBody>
          <a:bodyPr wrap="square" rtlCol="0">
            <a:spAutoFit/>
          </a:bodyPr>
          <a:lstStyle/>
          <a:p>
            <a:r>
              <a:rPr lang="en-US" altLang="zh-CN" sz="2800" b="1" spc="600" dirty="0">
                <a:solidFill>
                  <a:schemeClr val="tx2"/>
                </a:solidFill>
                <a:latin typeface="Montserrat" charset="0"/>
                <a:ea typeface="Montserrat" charset="0"/>
                <a:cs typeface="Montserrat" charset="0"/>
              </a:rPr>
              <a:t>3. </a:t>
            </a:r>
            <a:r>
              <a:rPr lang="zh-CN" altLang="en-US" sz="2800" b="1" spc="600" dirty="0">
                <a:solidFill>
                  <a:schemeClr val="tx2"/>
                </a:solidFill>
                <a:latin typeface="Montserrat" charset="0"/>
                <a:ea typeface="Montserrat" charset="0"/>
                <a:cs typeface="Montserrat" charset="0"/>
              </a:rPr>
              <a:t>自营产品</a:t>
            </a:r>
            <a:endParaRPr lang="en-US" sz="2800" b="1" spc="600" dirty="0">
              <a:solidFill>
                <a:schemeClr val="tx2"/>
              </a:solidFill>
              <a:latin typeface="Montserrat" charset="0"/>
              <a:ea typeface="Montserrat" charset="0"/>
              <a:cs typeface="Montserrat" charset="0"/>
            </a:endParaRPr>
          </a:p>
        </p:txBody>
      </p:sp>
      <p:sp>
        <p:nvSpPr>
          <p:cNvPr id="5" name="TextBox 14"/>
          <p:cNvSpPr txBox="1"/>
          <p:nvPr/>
        </p:nvSpPr>
        <p:spPr>
          <a:xfrm>
            <a:off x="16248094" y="6811832"/>
            <a:ext cx="5132776" cy="3895297"/>
          </a:xfrm>
          <a:prstGeom prst="rect">
            <a:avLst/>
          </a:prstGeom>
          <a:noFill/>
        </p:spPr>
        <p:txBody>
          <a:bodyPr wrap="square" rtlCol="0">
            <a:spAutoFit/>
          </a:bodyPr>
          <a:lstStyle/>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作为平台方一手搭建农村电商系统网站更需要我们自己先走出一条成功的道路，项目团队在项目初期还是秉持着发展自营产品，建立品牌</a:t>
            </a:r>
            <a:r>
              <a:rPr lang="en-US" altLang="zh-CN" sz="2400" dirty="0">
                <a:solidFill>
                  <a:schemeClr val="tx1">
                    <a:lumMod val="50000"/>
                  </a:schemeClr>
                </a:solidFill>
                <a:latin typeface="宋体" panose="02010600030101010101" pitchFamily="2" charset="-122"/>
                <a:ea typeface="宋体" panose="02010600030101010101" pitchFamily="2" charset="-122"/>
              </a:rPr>
              <a:t>IP</a:t>
            </a:r>
            <a:r>
              <a:rPr lang="zh-CN" altLang="en-US" sz="2400" dirty="0">
                <a:solidFill>
                  <a:schemeClr val="tx1">
                    <a:lumMod val="50000"/>
                  </a:schemeClr>
                </a:solidFill>
                <a:latin typeface="宋体" panose="02010600030101010101" pitchFamily="2" charset="-122"/>
                <a:ea typeface="宋体" panose="02010600030101010101" pitchFamily="2" charset="-122"/>
              </a:rPr>
              <a:t>，我们了解农村电商发展痛点，所以在平台流量还未成熟期间与农民合作社或加工厂合作种植和生产产品，并塑造自有品牌，放在我们自己的农村电商平台上销售，以自营模式销售并获取收益。</a:t>
            </a:r>
            <a:endParaRPr lang="en-US" sz="2400" dirty="0">
              <a:solidFill>
                <a:schemeClr val="tx1">
                  <a:lumMod val="50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189171" y="3507562"/>
            <a:ext cx="6187061" cy="523220"/>
          </a:xfrm>
          <a:prstGeom prst="rect">
            <a:avLst/>
          </a:prstGeom>
          <a:noFill/>
        </p:spPr>
        <p:txBody>
          <a:bodyPr wrap="square" rtlCol="0">
            <a:spAutoFit/>
          </a:bodyPr>
          <a:lstStyle/>
          <a:p>
            <a:r>
              <a:rPr lang="en-US" sz="2800" spc="600" dirty="0">
                <a:solidFill>
                  <a:schemeClr val="tx2"/>
                </a:solidFill>
                <a:latin typeface="Montserrat" charset="0"/>
                <a:ea typeface="Montserrat" charset="0"/>
                <a:cs typeface="Montserrat" charset="0"/>
              </a:rPr>
              <a:t>Business model</a:t>
            </a:r>
            <a:endParaRPr lang="en-US" sz="2800" b="1" spc="600" dirty="0">
              <a:solidFill>
                <a:schemeClr val="tx2"/>
              </a:solidFill>
              <a:latin typeface="Montserrat Extra" charset="0"/>
              <a:ea typeface="Montserrat Extra" charset="0"/>
              <a:cs typeface="Montserrat Extra" charset="0"/>
            </a:endParaRPr>
          </a:p>
        </p:txBody>
      </p:sp>
      <p:sp>
        <p:nvSpPr>
          <p:cNvPr id="9" name="TextBox 8"/>
          <p:cNvSpPr txBox="1"/>
          <p:nvPr/>
        </p:nvSpPr>
        <p:spPr>
          <a:xfrm>
            <a:off x="13189170" y="4191208"/>
            <a:ext cx="7224044"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商业模式</a:t>
            </a:r>
            <a:endParaRPr lang="en-US" sz="8800" b="1" dirty="0">
              <a:solidFill>
                <a:schemeClr val="tx2"/>
              </a:solidFill>
              <a:latin typeface="Montserrat" charset="0"/>
              <a:ea typeface="Montserrat" charset="0"/>
              <a:cs typeface="Montserrat" charset="0"/>
            </a:endParaRPr>
          </a:p>
        </p:txBody>
      </p:sp>
      <p:sp>
        <p:nvSpPr>
          <p:cNvPr id="12" name="TextBox 11"/>
          <p:cNvSpPr txBox="1"/>
          <p:nvPr/>
        </p:nvSpPr>
        <p:spPr>
          <a:xfrm>
            <a:off x="13189169" y="5932607"/>
            <a:ext cx="9649192" cy="6127318"/>
          </a:xfrm>
          <a:prstGeom prst="rect">
            <a:avLst/>
          </a:prstGeom>
          <a:noFill/>
        </p:spPr>
        <p:txBody>
          <a:bodyPr wrap="square" rtlCol="0">
            <a:spAutoFit/>
          </a:bodyPr>
          <a:lstStyle/>
          <a:p>
            <a:pPr>
              <a:lnSpc>
                <a:spcPct val="150000"/>
              </a:lnSpc>
            </a:pPr>
            <a:r>
              <a:rPr lang="zh-CN" altLang="en-US" sz="2400" dirty="0">
                <a:latin typeface="Montserrat Light" charset="0"/>
                <a:ea typeface="Montserrat Light" charset="0"/>
                <a:cs typeface="Montserrat Light" charset="0"/>
              </a:rPr>
              <a:t>在如今这个农产品电商尚未成熟期间，利用微信社交的便捷性建立我们的特色电商平台，为茂名荔枝代言，平台主做传统电商无法吃下的下沉市场，项目初期定局本地化微信小程序，建立本地化小程序运营，全由项目自行考核并选择产品渠道，进行包装售卖，建立“小荔枝“小程序的基础版面，从中吸取小程序电商与渠道合作的经验，搞自营产品的同时建立品牌影响力，小程序知名度，当平台拥有稳定可靠的用户流量向外招募合作企业或者个入驻发展电商平台属性，放缓自营产品开发主攻市场扩张，在一年内向全国各地展开产品营销活动，建立长足的平台影响力为平台电商属性赋能，在后期与多地荔枝产地渠道合作，开拓更多的优质或者企业或者个人，建立供应渠道让荔枝运输更短，用户吃到更新鲜的水果，为更多的果农服务，项目核心转型为运营电商平台。</a:t>
            </a:r>
            <a:endParaRPr lang="en-US" sz="2400" dirty="0">
              <a:latin typeface="Montserrat Light" charset="0"/>
              <a:ea typeface="Montserrat Light" charset="0"/>
              <a:cs typeface="Montserrat Light" charset="0"/>
            </a:endParaRPr>
          </a:p>
        </p:txBody>
      </p:sp>
      <p:grpSp>
        <p:nvGrpSpPr>
          <p:cNvPr id="13" name="Group 12"/>
          <p:cNvGrpSpPr/>
          <p:nvPr/>
        </p:nvGrpSpPr>
        <p:grpSpPr>
          <a:xfrm>
            <a:off x="4341806" y="3711177"/>
            <a:ext cx="4857127" cy="1137006"/>
            <a:chOff x="1979795" y="8881079"/>
            <a:chExt cx="6187062" cy="1448333"/>
          </a:xfrm>
        </p:grpSpPr>
        <p:sp>
          <p:nvSpPr>
            <p:cNvPr id="14" name="Rectangle 13"/>
            <p:cNvSpPr/>
            <p:nvPr/>
          </p:nvSpPr>
          <p:spPr>
            <a:xfrm>
              <a:off x="1979795" y="8881079"/>
              <a:ext cx="6187062" cy="1448333"/>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20460" y="9178370"/>
              <a:ext cx="5305733" cy="750368"/>
            </a:xfrm>
            <a:prstGeom prst="rect">
              <a:avLst/>
            </a:prstGeom>
            <a:noFill/>
          </p:spPr>
          <p:txBody>
            <a:bodyPr wrap="square" rtlCol="0">
              <a:spAutoFit/>
            </a:bodyPr>
            <a:lstStyle/>
            <a:p>
              <a:pPr algn="ctr">
                <a:lnSpc>
                  <a:spcPct val="150000"/>
                </a:lnSpc>
              </a:pPr>
              <a:r>
                <a:rPr lang="zh-CN" altLang="en-US" sz="2400" b="1" spc="600" dirty="0">
                  <a:latin typeface="Montserrat Light" charset="0"/>
                  <a:ea typeface="Montserrat Light" charset="0"/>
                  <a:cs typeface="Montserrat Light" charset="0"/>
                </a:rPr>
                <a:t>商业模式画布</a:t>
              </a:r>
              <a:endParaRPr lang="en-US" sz="2400" b="1" spc="600" dirty="0">
                <a:latin typeface="Montserrat Light" charset="0"/>
                <a:ea typeface="Montserrat Light" charset="0"/>
                <a:cs typeface="Montserrat Light" charset="0"/>
              </a:endParaRPr>
            </a:p>
          </p:txBody>
        </p:sp>
      </p:grpSp>
      <p:pic>
        <p:nvPicPr>
          <p:cNvPr id="16" name="图片 15"/>
          <p:cNvPicPr/>
          <p:nvPr/>
        </p:nvPicPr>
        <p:blipFill rotWithShape="1">
          <a:blip r:embed="rId1" cstate="print">
            <a:extLst>
              <a:ext uri="{28A0092B-C50C-407E-A947-70E740481C1C}">
                <a14:useLocalDpi xmlns:a14="http://schemas.microsoft.com/office/drawing/2010/main" val="0"/>
              </a:ext>
            </a:extLst>
          </a:blip>
          <a:srcRect t="18040" b="8372"/>
          <a:stretch>
            <a:fillRect/>
          </a:stretch>
        </p:blipFill>
        <p:spPr bwMode="auto">
          <a:xfrm>
            <a:off x="549310" y="5870175"/>
            <a:ext cx="12069865" cy="5557491"/>
          </a:xfrm>
          <a:prstGeom prst="rect">
            <a:avLst/>
          </a:prstGeom>
          <a:noFill/>
          <a:ln>
            <a:noFill/>
          </a:ln>
        </p:spPr>
      </p:pic>
      <p:pic>
        <p:nvPicPr>
          <p:cNvPr id="24" name="图片 23"/>
          <p:cNvPicPr>
            <a:picLocks noChangeAspect="1"/>
          </p:cNvPicPr>
          <p:nvPr/>
        </p:nvPicPr>
        <p:blipFill rotWithShape="1">
          <a:blip r:embed="rId2">
            <a:extLst>
              <a:ext uri="{28A0092B-C50C-407E-A947-70E740481C1C}">
                <a14:useLocalDpi xmlns:a14="http://schemas.microsoft.com/office/drawing/2010/main" val="0"/>
              </a:ext>
            </a:extLst>
          </a:blip>
          <a:srcRect l="26122" b="36056"/>
          <a:stretch>
            <a:fillRect/>
          </a:stretch>
        </p:blipFill>
        <p:spPr>
          <a:xfrm>
            <a:off x="15795900" y="73061"/>
            <a:ext cx="5359773" cy="1641587"/>
          </a:xfrm>
          <a:prstGeom prst="rect">
            <a:avLst/>
          </a:prstGeom>
        </p:spPr>
      </p:pic>
      <p:grpSp>
        <p:nvGrpSpPr>
          <p:cNvPr id="27" name="组合 26"/>
          <p:cNvGrpSpPr/>
          <p:nvPr/>
        </p:nvGrpSpPr>
        <p:grpSpPr>
          <a:xfrm>
            <a:off x="0" y="-2"/>
            <a:ext cx="21642474" cy="1678429"/>
            <a:chOff x="0" y="-2"/>
            <a:chExt cx="21642474" cy="1678429"/>
          </a:xfrm>
        </p:grpSpPr>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b="36056"/>
            <a:stretch>
              <a:fillRect/>
            </a:stretch>
          </p:blipFill>
          <p:spPr>
            <a:xfrm>
              <a:off x="0" y="0"/>
              <a:ext cx="7254833" cy="1641587"/>
            </a:xfrm>
            <a:prstGeom prst="rect">
              <a:avLst/>
            </a:prstGeom>
          </p:spPr>
        </p:pic>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26122" b="36056"/>
            <a:stretch>
              <a:fillRect/>
            </a:stretch>
          </p:blipFill>
          <p:spPr>
            <a:xfrm>
              <a:off x="6584242" y="-1"/>
              <a:ext cx="5359773" cy="1641587"/>
            </a:xfrm>
            <a:prstGeom prst="rect">
              <a:avLst/>
            </a:prstGeom>
          </p:spPr>
        </p:pic>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6122" b="36056"/>
            <a:stretch>
              <a:fillRect/>
            </a:stretch>
          </p:blipFill>
          <p:spPr>
            <a:xfrm flipV="1">
              <a:off x="11159188" y="36840"/>
              <a:ext cx="5359773" cy="1641587"/>
            </a:xfrm>
            <a:prstGeom prst="rect">
              <a:avLst/>
            </a:prstGeom>
          </p:spPr>
        </p:pic>
        <p:pic>
          <p:nvPicPr>
            <p:cNvPr id="26" name="图片 25"/>
            <p:cNvPicPr>
              <a:picLocks noChangeAspect="1"/>
            </p:cNvPicPr>
            <p:nvPr/>
          </p:nvPicPr>
          <p:blipFill rotWithShape="1">
            <a:blip r:embed="rId2">
              <a:extLst>
                <a:ext uri="{28A0092B-C50C-407E-A947-70E740481C1C}">
                  <a14:useLocalDpi xmlns:a14="http://schemas.microsoft.com/office/drawing/2010/main" val="0"/>
                </a:ext>
              </a:extLst>
            </a:blip>
            <a:srcRect l="26122" b="36056"/>
            <a:stretch>
              <a:fillRect/>
            </a:stretch>
          </p:blipFill>
          <p:spPr>
            <a:xfrm flipH="1">
              <a:off x="16282701" y="-2"/>
              <a:ext cx="5359773" cy="1641587"/>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4893" y="2815790"/>
            <a:ext cx="6187061" cy="523220"/>
          </a:xfrm>
          <a:prstGeom prst="rect">
            <a:avLst/>
          </a:prstGeom>
          <a:noFill/>
        </p:spPr>
        <p:txBody>
          <a:bodyPr wrap="square" rtlCol="0">
            <a:spAutoFit/>
          </a:bodyPr>
          <a:lstStyle/>
          <a:p>
            <a:r>
              <a:rPr lang="en-US" sz="2800" spc="600" dirty="0">
                <a:solidFill>
                  <a:schemeClr val="tx2"/>
                </a:solidFill>
                <a:latin typeface="Montserrat" charset="0"/>
                <a:ea typeface="Montserrat" charset="0"/>
                <a:cs typeface="Montserrat" charset="0"/>
              </a:rPr>
              <a:t>Business model</a:t>
            </a:r>
            <a:endParaRPr lang="en-US" sz="2800" b="1" spc="600" dirty="0">
              <a:solidFill>
                <a:schemeClr val="tx2"/>
              </a:solidFill>
              <a:latin typeface="Montserrat Extra" charset="0"/>
              <a:ea typeface="Montserrat Extra" charset="0"/>
              <a:cs typeface="Montserrat Extra" charset="0"/>
            </a:endParaRPr>
          </a:p>
        </p:txBody>
      </p:sp>
      <p:sp>
        <p:nvSpPr>
          <p:cNvPr id="9" name="TextBox 8"/>
          <p:cNvSpPr txBox="1"/>
          <p:nvPr/>
        </p:nvSpPr>
        <p:spPr>
          <a:xfrm>
            <a:off x="824892" y="3499436"/>
            <a:ext cx="7224044"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商业模式</a:t>
            </a:r>
            <a:endParaRPr lang="en-US" sz="8800" b="1" dirty="0">
              <a:solidFill>
                <a:schemeClr val="tx2"/>
              </a:solidFill>
              <a:latin typeface="Montserrat" charset="0"/>
              <a:ea typeface="Montserrat" charset="0"/>
              <a:cs typeface="Montserrat" charset="0"/>
            </a:endParaRPr>
          </a:p>
        </p:txBody>
      </p:sp>
      <p:sp>
        <p:nvSpPr>
          <p:cNvPr id="12" name="TextBox 11"/>
          <p:cNvSpPr txBox="1"/>
          <p:nvPr/>
        </p:nvSpPr>
        <p:spPr>
          <a:xfrm>
            <a:off x="824892" y="5379340"/>
            <a:ext cx="11811869" cy="6681316"/>
          </a:xfrm>
          <a:prstGeom prst="rect">
            <a:avLst/>
          </a:prstGeom>
          <a:noFill/>
        </p:spPr>
        <p:txBody>
          <a:bodyPr wrap="square" rtlCol="0">
            <a:spAutoFit/>
          </a:bodyPr>
          <a:lstStyle/>
          <a:p>
            <a:pPr>
              <a:lnSpc>
                <a:spcPct val="150000"/>
              </a:lnSpc>
            </a:pPr>
            <a:r>
              <a:rPr lang="en-US" altLang="zh-CN" sz="2400" b="1" dirty="0">
                <a:solidFill>
                  <a:schemeClr val="accent1"/>
                </a:solidFill>
                <a:latin typeface="Montserrat Light" charset="0"/>
                <a:ea typeface="Montserrat Light" charset="0"/>
                <a:cs typeface="Montserrat Light" charset="0"/>
              </a:rPr>
              <a:t>1</a:t>
            </a:r>
            <a:r>
              <a:rPr lang="zh-CN" altLang="en-US" sz="2400" b="1" dirty="0">
                <a:solidFill>
                  <a:schemeClr val="accent1"/>
                </a:solidFill>
                <a:latin typeface="Montserrat Light" charset="0"/>
                <a:ea typeface="Montserrat Light" charset="0"/>
                <a:cs typeface="Montserrat Light" charset="0"/>
              </a:rPr>
              <a:t>、多元化消费者触点 </a:t>
            </a:r>
            <a:endParaRPr lang="zh-CN" altLang="en-US" sz="2400" b="1" dirty="0">
              <a:solidFill>
                <a:schemeClr val="accent1"/>
              </a:solidFill>
              <a:latin typeface="Montserrat Light" charset="0"/>
              <a:ea typeface="Montserrat Light" charset="0"/>
              <a:cs typeface="Montserrat Light" charset="0"/>
            </a:endParaRPr>
          </a:p>
          <a:p>
            <a:pPr>
              <a:lnSpc>
                <a:spcPct val="150000"/>
              </a:lnSpc>
            </a:pPr>
            <a:r>
              <a:rPr lang="zh-CN" altLang="en-US" sz="2400" dirty="0">
                <a:latin typeface="Montserrat Light" charset="0"/>
                <a:ea typeface="Montserrat Light" charset="0"/>
                <a:cs typeface="Montserrat Light" charset="0"/>
              </a:rPr>
              <a:t>以农村需求为核心，全面构建集</a:t>
            </a:r>
            <a:r>
              <a:rPr lang="en-US" altLang="zh-CN" sz="2400" dirty="0">
                <a:latin typeface="Montserrat Light" charset="0"/>
                <a:ea typeface="Montserrat Light" charset="0"/>
                <a:cs typeface="Montserrat Light" charset="0"/>
              </a:rPr>
              <a:t>PC</a:t>
            </a:r>
            <a:r>
              <a:rPr lang="zh-CN" altLang="en-US" sz="2400" dirty="0">
                <a:latin typeface="Montserrat Light" charset="0"/>
                <a:ea typeface="Montserrat Light" charset="0"/>
                <a:cs typeface="Montserrat Light" charset="0"/>
              </a:rPr>
              <a:t>、</a:t>
            </a:r>
            <a:r>
              <a:rPr lang="en-US" altLang="zh-CN" sz="2400" dirty="0">
                <a:latin typeface="Montserrat Light" charset="0"/>
                <a:ea typeface="Montserrat Light" charset="0"/>
                <a:cs typeface="Montserrat Light" charset="0"/>
              </a:rPr>
              <a:t>WAP</a:t>
            </a:r>
            <a:r>
              <a:rPr lang="zh-CN" altLang="en-US" sz="2400" dirty="0">
                <a:latin typeface="Montserrat Light" charset="0"/>
                <a:ea typeface="Montserrat Light" charset="0"/>
                <a:cs typeface="Montserrat Light" charset="0"/>
              </a:rPr>
              <a:t>、</a:t>
            </a:r>
            <a:r>
              <a:rPr lang="en-US" altLang="zh-CN" sz="2400" dirty="0">
                <a:latin typeface="Montserrat Light" charset="0"/>
                <a:ea typeface="Montserrat Light" charset="0"/>
                <a:cs typeface="Montserrat Light" charset="0"/>
              </a:rPr>
              <a:t>APP</a:t>
            </a:r>
            <a:r>
              <a:rPr lang="zh-CN" altLang="en-US" sz="2400" dirty="0">
                <a:latin typeface="Montserrat Light" charset="0"/>
                <a:ea typeface="Montserrat Light" charset="0"/>
                <a:cs typeface="Montserrat Light" charset="0"/>
              </a:rPr>
              <a:t>、微信于一体的终端设施，切合农村地域特色和农户消费属性，为消费者提供最为贴心的跨屏购物体验；</a:t>
            </a:r>
            <a:endParaRPr lang="zh-CN" altLang="en-US" sz="2400" dirty="0">
              <a:latin typeface="Montserrat Light" charset="0"/>
              <a:ea typeface="Montserrat Light" charset="0"/>
              <a:cs typeface="Montserrat Light" charset="0"/>
            </a:endParaRPr>
          </a:p>
          <a:p>
            <a:pPr>
              <a:lnSpc>
                <a:spcPct val="150000"/>
              </a:lnSpc>
            </a:pPr>
            <a:r>
              <a:rPr lang="en-US" altLang="zh-CN" sz="2400" b="1" dirty="0">
                <a:solidFill>
                  <a:schemeClr val="accent1"/>
                </a:solidFill>
                <a:latin typeface="Montserrat Light" charset="0"/>
                <a:ea typeface="Montserrat Light" charset="0"/>
                <a:cs typeface="Montserrat Light" charset="0"/>
              </a:rPr>
              <a:t>2</a:t>
            </a:r>
            <a:r>
              <a:rPr lang="zh-CN" altLang="en-US" sz="2400" b="1" dirty="0">
                <a:solidFill>
                  <a:schemeClr val="accent1"/>
                </a:solidFill>
                <a:latin typeface="Montserrat Light" charset="0"/>
                <a:ea typeface="Montserrat Light" charset="0"/>
                <a:cs typeface="Montserrat Light" charset="0"/>
              </a:rPr>
              <a:t>、农户互动转化 </a:t>
            </a:r>
            <a:endParaRPr lang="zh-CN" altLang="en-US" sz="2400" b="1" dirty="0">
              <a:solidFill>
                <a:schemeClr val="accent1"/>
              </a:solidFill>
              <a:latin typeface="Montserrat Light" charset="0"/>
              <a:ea typeface="Montserrat Light" charset="0"/>
              <a:cs typeface="Montserrat Light" charset="0"/>
            </a:endParaRPr>
          </a:p>
          <a:p>
            <a:pPr>
              <a:lnSpc>
                <a:spcPct val="150000"/>
              </a:lnSpc>
            </a:pPr>
            <a:r>
              <a:rPr lang="zh-CN" altLang="en-US" sz="2400" dirty="0">
                <a:latin typeface="Montserrat Light" charset="0"/>
                <a:ea typeface="Montserrat Light" charset="0"/>
                <a:cs typeface="Montserrat Light" charset="0"/>
              </a:rPr>
              <a:t>特色自提功能切实匹配农村特色，有效规避了物流最后一公里的难题；货到付款、多元化支付方式为消费者提供了安全、便捷的购物环境；</a:t>
            </a:r>
            <a:endParaRPr lang="zh-CN" altLang="en-US" sz="2400" dirty="0">
              <a:latin typeface="Montserrat Light" charset="0"/>
              <a:ea typeface="Montserrat Light" charset="0"/>
              <a:cs typeface="Montserrat Light" charset="0"/>
            </a:endParaRPr>
          </a:p>
          <a:p>
            <a:pPr>
              <a:lnSpc>
                <a:spcPct val="150000"/>
              </a:lnSpc>
            </a:pPr>
            <a:r>
              <a:rPr lang="en-US" altLang="zh-CN" sz="2400" b="1" dirty="0">
                <a:solidFill>
                  <a:schemeClr val="accent1"/>
                </a:solidFill>
                <a:latin typeface="Montserrat Light" charset="0"/>
                <a:ea typeface="Montserrat Light" charset="0"/>
                <a:cs typeface="Montserrat Light" charset="0"/>
              </a:rPr>
              <a:t>3</a:t>
            </a:r>
            <a:r>
              <a:rPr lang="zh-CN" altLang="en-US" sz="2400" b="1" dirty="0">
                <a:solidFill>
                  <a:schemeClr val="accent1"/>
                </a:solidFill>
                <a:latin typeface="Montserrat Light" charset="0"/>
                <a:ea typeface="Montserrat Light" charset="0"/>
                <a:cs typeface="Montserrat Light" charset="0"/>
              </a:rPr>
              <a:t>、商家自营</a:t>
            </a:r>
            <a:r>
              <a:rPr lang="en-US" altLang="zh-CN" sz="2400" b="1" dirty="0">
                <a:solidFill>
                  <a:schemeClr val="accent1"/>
                </a:solidFill>
                <a:latin typeface="Montserrat Light" charset="0"/>
                <a:ea typeface="Montserrat Light" charset="0"/>
                <a:cs typeface="Montserrat Light" charset="0"/>
              </a:rPr>
              <a:t>/</a:t>
            </a:r>
            <a:r>
              <a:rPr lang="zh-CN" altLang="en-US" sz="2400" b="1" dirty="0">
                <a:solidFill>
                  <a:schemeClr val="accent1"/>
                </a:solidFill>
                <a:latin typeface="Montserrat Light" charset="0"/>
                <a:ea typeface="Montserrat Light" charset="0"/>
                <a:cs typeface="Montserrat Light" charset="0"/>
              </a:rPr>
              <a:t>入驻 </a:t>
            </a:r>
            <a:endParaRPr lang="zh-CN" altLang="en-US" sz="2400" b="1" dirty="0">
              <a:solidFill>
                <a:schemeClr val="accent1"/>
              </a:solidFill>
              <a:latin typeface="Montserrat Light" charset="0"/>
              <a:ea typeface="Montserrat Light" charset="0"/>
              <a:cs typeface="Montserrat Light" charset="0"/>
            </a:endParaRPr>
          </a:p>
          <a:p>
            <a:pPr>
              <a:lnSpc>
                <a:spcPct val="150000"/>
              </a:lnSpc>
            </a:pPr>
            <a:r>
              <a:rPr lang="zh-CN" altLang="en-US" sz="2400" dirty="0">
                <a:latin typeface="Montserrat Light" charset="0"/>
                <a:ea typeface="Montserrat Light" charset="0"/>
                <a:cs typeface="Montserrat Light" charset="0"/>
              </a:rPr>
              <a:t>买卖家界面分离，为商家提供独立登录界面，保障了系统的高性能；支持自营和商家入驻模式，助力工业品和特色农产品供应商的快速入驻，大大提升平台的竞争力；</a:t>
            </a:r>
            <a:endParaRPr lang="zh-CN" altLang="en-US" sz="2400" dirty="0">
              <a:latin typeface="Montserrat Light" charset="0"/>
              <a:ea typeface="Montserrat Light" charset="0"/>
              <a:cs typeface="Montserrat Light" charset="0"/>
            </a:endParaRPr>
          </a:p>
          <a:p>
            <a:pPr>
              <a:lnSpc>
                <a:spcPct val="150000"/>
              </a:lnSpc>
            </a:pPr>
            <a:r>
              <a:rPr lang="en-US" altLang="zh-CN" sz="2400" b="1" dirty="0">
                <a:solidFill>
                  <a:schemeClr val="accent1"/>
                </a:solidFill>
                <a:latin typeface="Montserrat Light" charset="0"/>
                <a:ea typeface="Montserrat Light" charset="0"/>
                <a:cs typeface="Montserrat Light" charset="0"/>
              </a:rPr>
              <a:t>4</a:t>
            </a:r>
            <a:r>
              <a:rPr lang="zh-CN" altLang="en-US" sz="2400" b="1" dirty="0">
                <a:solidFill>
                  <a:schemeClr val="accent1"/>
                </a:solidFill>
                <a:latin typeface="Montserrat Light" charset="0"/>
                <a:ea typeface="Montserrat Light" charset="0"/>
                <a:cs typeface="Montserrat Light" charset="0"/>
              </a:rPr>
              <a:t>、大数据运营分析 </a:t>
            </a:r>
            <a:endParaRPr lang="zh-CN" altLang="en-US" sz="2400" b="1" dirty="0">
              <a:solidFill>
                <a:schemeClr val="accent1"/>
              </a:solidFill>
              <a:latin typeface="Montserrat Light" charset="0"/>
              <a:ea typeface="Montserrat Light" charset="0"/>
              <a:cs typeface="Montserrat Light" charset="0"/>
            </a:endParaRPr>
          </a:p>
          <a:p>
            <a:pPr>
              <a:lnSpc>
                <a:spcPct val="150000"/>
              </a:lnSpc>
            </a:pPr>
            <a:r>
              <a:rPr lang="zh-CN" altLang="en-US" sz="2400" dirty="0">
                <a:latin typeface="Montserrat Light" charset="0"/>
                <a:ea typeface="Montserrat Light" charset="0"/>
                <a:cs typeface="Montserrat Light" charset="0"/>
              </a:rPr>
              <a:t>以用户为中心，凭借系统强大的数据挖掘和分析能力，聚合农村网民消费数据和农产品需求数据，以更好的释放数据价值，满足平台、商家商业运作时的数据需求和决策参考。</a:t>
            </a:r>
            <a:endParaRPr lang="zh-CN" altLang="en-US" sz="2400" dirty="0">
              <a:latin typeface="Montserrat Light" charset="0"/>
              <a:ea typeface="Montserrat Light" charset="0"/>
              <a:cs typeface="Montserrat Light" charset="0"/>
            </a:endParaRPr>
          </a:p>
        </p:txBody>
      </p:sp>
      <p:pic>
        <p:nvPicPr>
          <p:cNvPr id="24" name="图片 23"/>
          <p:cNvPicPr>
            <a:picLocks noChangeAspect="1"/>
          </p:cNvPicPr>
          <p:nvPr/>
        </p:nvPicPr>
        <p:blipFill rotWithShape="1">
          <a:blip r:embed="rId1">
            <a:extLst>
              <a:ext uri="{28A0092B-C50C-407E-A947-70E740481C1C}">
                <a14:useLocalDpi xmlns:a14="http://schemas.microsoft.com/office/drawing/2010/main" val="0"/>
              </a:ext>
            </a:extLst>
          </a:blip>
          <a:srcRect l="26122" b="36056"/>
          <a:stretch>
            <a:fillRect/>
          </a:stretch>
        </p:blipFill>
        <p:spPr>
          <a:xfrm>
            <a:off x="15795900" y="73061"/>
            <a:ext cx="5359773" cy="1641587"/>
          </a:xfrm>
          <a:prstGeom prst="rect">
            <a:avLst/>
          </a:prstGeom>
        </p:spPr>
      </p:pic>
      <p:grpSp>
        <p:nvGrpSpPr>
          <p:cNvPr id="27" name="组合 26"/>
          <p:cNvGrpSpPr/>
          <p:nvPr/>
        </p:nvGrpSpPr>
        <p:grpSpPr>
          <a:xfrm>
            <a:off x="0" y="-2"/>
            <a:ext cx="21642474" cy="1678429"/>
            <a:chOff x="0" y="-2"/>
            <a:chExt cx="21642474" cy="1678429"/>
          </a:xfrm>
        </p:grpSpPr>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b="36056"/>
            <a:stretch>
              <a:fillRect/>
            </a:stretch>
          </p:blipFill>
          <p:spPr>
            <a:xfrm>
              <a:off x="0" y="0"/>
              <a:ext cx="7254833" cy="1641587"/>
            </a:xfrm>
            <a:prstGeom prst="rect">
              <a:avLst/>
            </a:prstGeom>
          </p:spPr>
        </p:pic>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26122" b="36056"/>
            <a:stretch>
              <a:fillRect/>
            </a:stretch>
          </p:blipFill>
          <p:spPr>
            <a:xfrm>
              <a:off x="6584242" y="-1"/>
              <a:ext cx="5359773" cy="1641587"/>
            </a:xfrm>
            <a:prstGeom prst="rect">
              <a:avLst/>
            </a:prstGeom>
          </p:spPr>
        </p:pic>
        <p:pic>
          <p:nvPicPr>
            <p:cNvPr id="18" name="图片 17"/>
            <p:cNvPicPr>
              <a:picLocks noChangeAspect="1"/>
            </p:cNvPicPr>
            <p:nvPr/>
          </p:nvPicPr>
          <p:blipFill rotWithShape="1">
            <a:blip r:embed="rId1">
              <a:extLst>
                <a:ext uri="{28A0092B-C50C-407E-A947-70E740481C1C}">
                  <a14:useLocalDpi xmlns:a14="http://schemas.microsoft.com/office/drawing/2010/main" val="0"/>
                </a:ext>
              </a:extLst>
            </a:blip>
            <a:srcRect l="26122" b="36056"/>
            <a:stretch>
              <a:fillRect/>
            </a:stretch>
          </p:blipFill>
          <p:spPr>
            <a:xfrm flipV="1">
              <a:off x="11159188" y="36840"/>
              <a:ext cx="5359773" cy="1641587"/>
            </a:xfrm>
            <a:prstGeom prst="rect">
              <a:avLst/>
            </a:prstGeom>
          </p:spPr>
        </p:pic>
        <p:pic>
          <p:nvPicPr>
            <p:cNvPr id="26" name="图片 25"/>
            <p:cNvPicPr>
              <a:picLocks noChangeAspect="1"/>
            </p:cNvPicPr>
            <p:nvPr/>
          </p:nvPicPr>
          <p:blipFill rotWithShape="1">
            <a:blip r:embed="rId1">
              <a:extLst>
                <a:ext uri="{28A0092B-C50C-407E-A947-70E740481C1C}">
                  <a14:useLocalDpi xmlns:a14="http://schemas.microsoft.com/office/drawing/2010/main" val="0"/>
                </a:ext>
              </a:extLst>
            </a:blip>
            <a:srcRect l="26122" b="36056"/>
            <a:stretch>
              <a:fillRect/>
            </a:stretch>
          </p:blipFill>
          <p:spPr>
            <a:xfrm flipH="1">
              <a:off x="16282701" y="-2"/>
              <a:ext cx="5359773" cy="1641587"/>
            </a:xfrm>
            <a:prstGeom prst="rect">
              <a:avLst/>
            </a:prstGeom>
          </p:spPr>
        </p:pic>
      </p:grpSp>
      <p:pic>
        <p:nvPicPr>
          <p:cNvPr id="19" name="图片 18"/>
          <p:cNvPicPr/>
          <p:nvPr/>
        </p:nvPicPr>
        <p:blipFill>
          <a:blip r:embed="rId2">
            <a:extLst>
              <a:ext uri="{28A0092B-C50C-407E-A947-70E740481C1C}">
                <a14:useLocalDpi xmlns:a14="http://schemas.microsoft.com/office/drawing/2010/main" val="0"/>
              </a:ext>
            </a:extLst>
          </a:blip>
          <a:srcRect/>
          <a:stretch>
            <a:fillRect/>
          </a:stretch>
        </p:blipFill>
        <p:spPr bwMode="auto">
          <a:xfrm>
            <a:off x="13292745" y="5379340"/>
            <a:ext cx="10922674" cy="66291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0" y="0"/>
            <a:ext cx="24377650" cy="13716000"/>
            <a:chOff x="241930" y="1011527"/>
            <a:chExt cx="24123052" cy="13561504"/>
          </a:xfrm>
        </p:grpSpPr>
        <p:sp>
          <p:nvSpPr>
            <p:cNvPr id="24" name="Rectangle 1"/>
            <p:cNvSpPr/>
            <p:nvPr/>
          </p:nvSpPr>
          <p:spPr>
            <a:xfrm>
              <a:off x="2185711" y="7809954"/>
              <a:ext cx="10003112" cy="5289821"/>
            </a:xfrm>
            <a:prstGeom prst="rect">
              <a:avLst/>
            </a:prstGeom>
            <a:solidFill>
              <a:srgbClr val="9ECD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
            <p:cNvSpPr/>
            <p:nvPr/>
          </p:nvSpPr>
          <p:spPr>
            <a:xfrm>
              <a:off x="12188825" y="2484782"/>
              <a:ext cx="10499168" cy="5325171"/>
            </a:xfrm>
            <a:prstGeom prst="rect">
              <a:avLst/>
            </a:prstGeom>
            <a:solidFill>
              <a:srgbClr val="3D9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41930" y="1011527"/>
              <a:ext cx="11946895" cy="6798427"/>
            </a:xfrm>
            <a:prstGeom prst="rect">
              <a:avLst/>
            </a:prstGeom>
            <a:solidFill>
              <a:srgbClr val="E74C3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46" name="TextBox 45"/>
            <p:cNvSpPr txBox="1"/>
            <p:nvPr/>
          </p:nvSpPr>
          <p:spPr>
            <a:xfrm>
              <a:off x="2910618" y="3130681"/>
              <a:ext cx="8889934" cy="4161460"/>
            </a:xfrm>
            <a:prstGeom prst="rect">
              <a:avLst/>
            </a:prstGeom>
            <a:noFill/>
          </p:spPr>
          <p:txBody>
            <a:bodyPr wrap="square" rtlCol="0">
              <a:spAutoFit/>
            </a:bodyPr>
            <a:lstStyle/>
            <a:p>
              <a:r>
                <a:rPr lang="zh-CN" altLang="en-US" sz="4000" b="1" dirty="0">
                  <a:solidFill>
                    <a:schemeClr val="bg1"/>
                  </a:solidFill>
                  <a:cs typeface="+mn-ea"/>
                  <a:sym typeface="+mn-lt"/>
                </a:rPr>
                <a:t>优势（</a:t>
              </a:r>
              <a:r>
                <a:rPr lang="en-US" sz="4000" b="1" dirty="0">
                  <a:solidFill>
                    <a:schemeClr val="bg1"/>
                  </a:solidFill>
                  <a:cs typeface="+mn-ea"/>
                  <a:sym typeface="+mn-lt"/>
                </a:rPr>
                <a:t>strength）</a:t>
              </a:r>
              <a:endParaRPr lang="en-US" sz="2000" dirty="0">
                <a:solidFill>
                  <a:schemeClr val="bg1"/>
                </a:solidFill>
                <a:cs typeface="+mn-ea"/>
                <a:sym typeface="+mn-lt"/>
              </a:endParaRPr>
            </a:p>
            <a:p>
              <a:pPr>
                <a:lnSpc>
                  <a:spcPct val="150000"/>
                </a:lnSpc>
              </a:pPr>
              <a:endParaRPr lang="en-US" sz="2000" dirty="0">
                <a:solidFill>
                  <a:schemeClr val="bg1"/>
                </a:solidFill>
                <a:cs typeface="+mn-ea"/>
                <a:sym typeface="+mn-lt"/>
              </a:endParaRPr>
            </a:p>
            <a:p>
              <a:pPr marL="457200" indent="-457200">
                <a:lnSpc>
                  <a:spcPct val="150000"/>
                </a:lnSpc>
                <a:buFont typeface="Arial" panose="020B0604020202020204" pitchFamily="34" charset="0"/>
                <a:buChar char="•"/>
              </a:pPr>
              <a:r>
                <a:rPr lang="zh-CN" altLang="en-US" sz="2400" b="1" dirty="0">
                  <a:solidFill>
                    <a:schemeClr val="bg1"/>
                  </a:solidFill>
                  <a:cs typeface="+mn-ea"/>
                  <a:sym typeface="+mn-lt"/>
                </a:rPr>
                <a:t>产品优势</a:t>
              </a:r>
              <a:endParaRPr lang="en-US" altLang="zh-CN" sz="2400" b="1" dirty="0">
                <a:solidFill>
                  <a:schemeClr val="bg1"/>
                </a:solidFill>
                <a:cs typeface="+mn-ea"/>
                <a:sym typeface="+mn-lt"/>
              </a:endParaRPr>
            </a:p>
            <a:p>
              <a:pPr>
                <a:lnSpc>
                  <a:spcPct val="150000"/>
                </a:lnSpc>
              </a:pPr>
              <a:r>
                <a:rPr lang="zh-CN" altLang="en-US" sz="2000" dirty="0">
                  <a:solidFill>
                    <a:schemeClr val="bg1"/>
                  </a:solidFill>
                  <a:cs typeface="+mn-ea"/>
                  <a:sym typeface="+mn-lt"/>
                </a:rPr>
                <a:t>将传统电商与现代流量模式结合、直播电商加短视频与社区文化相结合</a:t>
              </a:r>
              <a:endParaRPr lang="en-US" altLang="zh-CN" sz="2000" dirty="0">
                <a:solidFill>
                  <a:schemeClr val="bg1"/>
                </a:solidFill>
                <a:cs typeface="+mn-ea"/>
                <a:sym typeface="+mn-lt"/>
              </a:endParaRPr>
            </a:p>
            <a:p>
              <a:pPr marL="457200" indent="-457200">
                <a:lnSpc>
                  <a:spcPct val="150000"/>
                </a:lnSpc>
                <a:buFont typeface="Arial" panose="020B0604020202020204" pitchFamily="34" charset="0"/>
                <a:buChar char="•"/>
              </a:pPr>
              <a:r>
                <a:rPr lang="zh-CN" altLang="en-US" sz="2400" b="1" dirty="0">
                  <a:solidFill>
                    <a:schemeClr val="bg1"/>
                  </a:solidFill>
                  <a:cs typeface="+mn-ea"/>
                  <a:sym typeface="+mn-lt"/>
                </a:rPr>
                <a:t>创意优势</a:t>
              </a:r>
              <a:endParaRPr lang="en-US" altLang="zh-CN" sz="2400" b="1" dirty="0">
                <a:solidFill>
                  <a:schemeClr val="bg1"/>
                </a:solidFill>
                <a:cs typeface="+mn-ea"/>
                <a:sym typeface="+mn-lt"/>
              </a:endParaRPr>
            </a:p>
            <a:p>
              <a:pPr>
                <a:lnSpc>
                  <a:spcPct val="150000"/>
                </a:lnSpc>
              </a:pPr>
              <a:r>
                <a:rPr lang="zh-CN" altLang="en-US" sz="2000" dirty="0">
                  <a:solidFill>
                    <a:schemeClr val="bg1"/>
                  </a:solidFill>
                  <a:cs typeface="+mn-ea"/>
                  <a:sym typeface="+mn-lt"/>
                </a:rPr>
                <a:t>借助直播</a:t>
              </a:r>
              <a:r>
                <a:rPr lang="en-US" altLang="zh-CN" sz="2000" dirty="0">
                  <a:solidFill>
                    <a:schemeClr val="bg1"/>
                  </a:solidFill>
                  <a:cs typeface="+mn-ea"/>
                  <a:sym typeface="+mn-lt"/>
                </a:rPr>
                <a:t>+</a:t>
              </a:r>
              <a:r>
                <a:rPr lang="zh-CN" altLang="en-US" sz="2000" dirty="0">
                  <a:solidFill>
                    <a:schemeClr val="bg1"/>
                  </a:solidFill>
                  <a:cs typeface="+mn-ea"/>
                  <a:sym typeface="+mn-lt"/>
                </a:rPr>
                <a:t>短视频完成双向交流，在现有的特色电商中实现了创新</a:t>
              </a:r>
              <a:endParaRPr lang="en-US" altLang="zh-CN" sz="2000" dirty="0">
                <a:solidFill>
                  <a:schemeClr val="bg1"/>
                </a:solidFill>
                <a:cs typeface="+mn-ea"/>
                <a:sym typeface="+mn-lt"/>
              </a:endParaRPr>
            </a:p>
            <a:p>
              <a:pPr marL="457200" indent="-457200">
                <a:lnSpc>
                  <a:spcPct val="150000"/>
                </a:lnSpc>
                <a:buFont typeface="Arial" panose="020B0604020202020204" pitchFamily="34" charset="0"/>
                <a:buChar char="•"/>
              </a:pPr>
              <a:r>
                <a:rPr lang="zh-CN" altLang="en-US" sz="2400" b="1" dirty="0">
                  <a:solidFill>
                    <a:schemeClr val="bg1"/>
                  </a:solidFill>
                  <a:cs typeface="+mn-ea"/>
                  <a:sym typeface="+mn-lt"/>
                </a:rPr>
                <a:t>人才优势</a:t>
              </a:r>
              <a:endParaRPr lang="en-US" altLang="zh-CN" sz="2400" b="1" dirty="0">
                <a:solidFill>
                  <a:schemeClr val="bg1"/>
                </a:solidFill>
                <a:cs typeface="+mn-ea"/>
                <a:sym typeface="+mn-lt"/>
              </a:endParaRPr>
            </a:p>
            <a:p>
              <a:pPr>
                <a:lnSpc>
                  <a:spcPct val="150000"/>
                </a:lnSpc>
              </a:pPr>
              <a:r>
                <a:rPr lang="zh-CN" altLang="en-US" sz="2000" dirty="0">
                  <a:solidFill>
                    <a:schemeClr val="bg1"/>
                  </a:solidFill>
                  <a:cs typeface="+mn-ea"/>
                  <a:sym typeface="+mn-lt"/>
                </a:rPr>
                <a:t>专业</a:t>
              </a:r>
              <a:r>
                <a:rPr lang="en-US" altLang="zh-CN" sz="2000" dirty="0">
                  <a:solidFill>
                    <a:schemeClr val="bg1"/>
                  </a:solidFill>
                  <a:cs typeface="+mn-ea"/>
                  <a:sym typeface="+mn-lt"/>
                </a:rPr>
                <a:t>WEB</a:t>
              </a:r>
              <a:r>
                <a:rPr lang="zh-CN" altLang="en-US" sz="2000" dirty="0">
                  <a:solidFill>
                    <a:schemeClr val="bg1"/>
                  </a:solidFill>
                  <a:cs typeface="+mn-ea"/>
                  <a:sym typeface="+mn-lt"/>
                </a:rPr>
                <a:t>开发团队提供平台开发基础，配备能力较强的运营销售人员</a:t>
              </a:r>
              <a:endParaRPr lang="en-US" sz="2000" dirty="0">
                <a:solidFill>
                  <a:schemeClr val="bg1"/>
                </a:solidFill>
                <a:cs typeface="+mn-ea"/>
                <a:sym typeface="+mn-lt"/>
              </a:endParaRPr>
            </a:p>
          </p:txBody>
        </p:sp>
        <p:sp>
          <p:nvSpPr>
            <p:cNvPr id="47" name="TextBox 46"/>
            <p:cNvSpPr txBox="1"/>
            <p:nvPr/>
          </p:nvSpPr>
          <p:spPr>
            <a:xfrm>
              <a:off x="13600660" y="3130681"/>
              <a:ext cx="8931070" cy="4284571"/>
            </a:xfrm>
            <a:prstGeom prst="rect">
              <a:avLst/>
            </a:prstGeom>
            <a:noFill/>
          </p:spPr>
          <p:txBody>
            <a:bodyPr wrap="square" rtlCol="0">
              <a:spAutoFit/>
            </a:bodyPr>
            <a:lstStyle/>
            <a:p>
              <a:r>
                <a:rPr lang="zh-CN" altLang="en-US" sz="4800" b="1" dirty="0">
                  <a:solidFill>
                    <a:sysClr val="windowText" lastClr="000000"/>
                  </a:solidFill>
                  <a:cs typeface="+mn-ea"/>
                  <a:sym typeface="+mn-lt"/>
                </a:rPr>
                <a:t>劣势</a:t>
              </a:r>
              <a:r>
                <a:rPr lang="en-US" altLang="zh-CN" sz="4800" b="1" dirty="0">
                  <a:solidFill>
                    <a:sysClr val="windowText" lastClr="000000"/>
                  </a:solidFill>
                  <a:cs typeface="+mn-ea"/>
                  <a:sym typeface="+mn-lt"/>
                </a:rPr>
                <a:t>(</a:t>
              </a:r>
              <a:r>
                <a:rPr lang="en-US" sz="4800" b="1" dirty="0">
                  <a:solidFill>
                    <a:sysClr val="windowText" lastClr="000000"/>
                  </a:solidFill>
                  <a:cs typeface="+mn-ea"/>
                  <a:sym typeface="+mn-lt"/>
                </a:rPr>
                <a:t>weak)</a:t>
              </a:r>
              <a:endParaRPr lang="en-US" sz="2000" dirty="0">
                <a:solidFill>
                  <a:sysClr val="windowText" lastClr="000000"/>
                </a:solidFill>
                <a:cs typeface="+mn-ea"/>
                <a:sym typeface="+mn-lt"/>
              </a:endParaRPr>
            </a:p>
            <a:p>
              <a:pPr>
                <a:lnSpc>
                  <a:spcPct val="150000"/>
                </a:lnSpc>
              </a:pPr>
              <a:endParaRPr lang="en-US" altLang="zh-CN" sz="2000" dirty="0">
                <a:solidFill>
                  <a:schemeClr val="accent1"/>
                </a:solidFill>
                <a:cs typeface="+mn-ea"/>
                <a:sym typeface="+mn-lt"/>
              </a:endParaRPr>
            </a:p>
            <a:p>
              <a:pPr marL="457200" indent="-457200">
                <a:lnSpc>
                  <a:spcPct val="150000"/>
                </a:lnSpc>
                <a:buFont typeface="Arial" panose="020B0604020202020204" pitchFamily="34" charset="0"/>
                <a:buChar char="•"/>
              </a:pPr>
              <a:r>
                <a:rPr lang="zh-CN" altLang="en-US" sz="2400" b="1" dirty="0">
                  <a:solidFill>
                    <a:schemeClr val="accent1"/>
                  </a:solidFill>
                  <a:cs typeface="+mn-ea"/>
                  <a:sym typeface="+mn-lt"/>
                </a:rPr>
                <a:t>市场劣势</a:t>
              </a:r>
              <a:endParaRPr lang="en-US" altLang="zh-CN" sz="2400" b="1" dirty="0">
                <a:solidFill>
                  <a:schemeClr val="accent1"/>
                </a:solidFill>
                <a:cs typeface="+mn-ea"/>
                <a:sym typeface="+mn-lt"/>
              </a:endParaRPr>
            </a:p>
            <a:p>
              <a:pPr>
                <a:lnSpc>
                  <a:spcPct val="150000"/>
                </a:lnSpc>
              </a:pPr>
              <a:r>
                <a:rPr lang="zh-CN" altLang="en-US" sz="2000" dirty="0">
                  <a:solidFill>
                    <a:schemeClr val="accent1"/>
                  </a:solidFill>
                  <a:cs typeface="+mn-ea"/>
                  <a:sym typeface="+mn-lt"/>
                </a:rPr>
                <a:t>前期没有用户流量作为依托，消费者认识度低</a:t>
              </a:r>
              <a:endParaRPr lang="en-US" altLang="zh-CN" sz="2000" dirty="0">
                <a:solidFill>
                  <a:schemeClr val="accent1"/>
                </a:solidFill>
                <a:cs typeface="+mn-ea"/>
                <a:sym typeface="+mn-lt"/>
              </a:endParaRPr>
            </a:p>
            <a:p>
              <a:pPr marL="342900" indent="-342900">
                <a:lnSpc>
                  <a:spcPct val="150000"/>
                </a:lnSpc>
                <a:buFont typeface="Arial" panose="020B0604020202020204" pitchFamily="34" charset="0"/>
                <a:buChar char="•"/>
              </a:pPr>
              <a:r>
                <a:rPr lang="zh-CN" altLang="en-US" sz="2400" b="1" dirty="0">
                  <a:solidFill>
                    <a:schemeClr val="accent1"/>
                  </a:solidFill>
                  <a:cs typeface="+mn-ea"/>
                  <a:sym typeface="+mn-lt"/>
                </a:rPr>
                <a:t> 经验劣势</a:t>
              </a:r>
              <a:endParaRPr lang="en-US" altLang="zh-CN" sz="2400" b="1" dirty="0">
                <a:solidFill>
                  <a:schemeClr val="accent1"/>
                </a:solidFill>
                <a:cs typeface="+mn-ea"/>
                <a:sym typeface="+mn-lt"/>
              </a:endParaRPr>
            </a:p>
            <a:p>
              <a:pPr>
                <a:lnSpc>
                  <a:spcPct val="150000"/>
                </a:lnSpc>
              </a:pPr>
              <a:r>
                <a:rPr lang="zh-CN" altLang="en-US" sz="2000" dirty="0">
                  <a:solidFill>
                    <a:schemeClr val="accent1"/>
                  </a:solidFill>
                  <a:cs typeface="+mn-ea"/>
                  <a:sym typeface="+mn-lt"/>
                </a:rPr>
                <a:t>处于特色电商市场入门期，缺乏可借鉴经验和实战经验</a:t>
              </a:r>
              <a:endParaRPr lang="en-US" altLang="zh-CN" sz="2000" dirty="0">
                <a:solidFill>
                  <a:schemeClr val="accent1"/>
                </a:solidFill>
                <a:cs typeface="+mn-ea"/>
                <a:sym typeface="+mn-lt"/>
              </a:endParaRPr>
            </a:p>
            <a:p>
              <a:pPr marL="342900" indent="-342900">
                <a:lnSpc>
                  <a:spcPct val="150000"/>
                </a:lnSpc>
                <a:buFont typeface="Arial" panose="020B0604020202020204" pitchFamily="34" charset="0"/>
                <a:buChar char="•"/>
              </a:pPr>
              <a:r>
                <a:rPr lang="zh-CN" altLang="en-US" sz="2400" b="1" dirty="0">
                  <a:solidFill>
                    <a:schemeClr val="accent1"/>
                  </a:solidFill>
                  <a:cs typeface="+mn-ea"/>
                  <a:sym typeface="+mn-lt"/>
                </a:rPr>
                <a:t>产品劣势</a:t>
              </a:r>
              <a:endParaRPr lang="en-US" altLang="zh-CN" sz="2400" b="1" dirty="0">
                <a:solidFill>
                  <a:schemeClr val="accent1"/>
                </a:solidFill>
                <a:cs typeface="+mn-ea"/>
                <a:sym typeface="+mn-lt"/>
              </a:endParaRPr>
            </a:p>
            <a:p>
              <a:pPr>
                <a:lnSpc>
                  <a:spcPct val="150000"/>
                </a:lnSpc>
              </a:pPr>
              <a:r>
                <a:rPr lang="zh-CN" altLang="en-US" sz="2000" dirty="0">
                  <a:solidFill>
                    <a:schemeClr val="accent1"/>
                  </a:solidFill>
                  <a:cs typeface="+mn-ea"/>
                  <a:sym typeface="+mn-lt"/>
                </a:rPr>
                <a:t>荔枝最不耐贮藏，保鲜技术已经成为制约荔枝生产持续发展的一个重要内素</a:t>
              </a:r>
              <a:endParaRPr lang="en-US" sz="2000" dirty="0">
                <a:solidFill>
                  <a:schemeClr val="tx1">
                    <a:lumMod val="50000"/>
                    <a:lumOff val="50000"/>
                  </a:schemeClr>
                </a:solidFill>
                <a:cs typeface="+mn-ea"/>
                <a:sym typeface="+mn-lt"/>
              </a:endParaRPr>
            </a:p>
          </p:txBody>
        </p:sp>
        <p:sp>
          <p:nvSpPr>
            <p:cNvPr id="49" name="Rectangle 48"/>
            <p:cNvSpPr/>
            <p:nvPr/>
          </p:nvSpPr>
          <p:spPr>
            <a:xfrm>
              <a:off x="12188824" y="7808445"/>
              <a:ext cx="12176158" cy="6764586"/>
            </a:xfrm>
            <a:prstGeom prst="rect">
              <a:avLst/>
            </a:prstGeom>
            <a:solidFill>
              <a:srgbClr val="5B447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50" name="TextBox 49"/>
            <p:cNvSpPr txBox="1"/>
            <p:nvPr/>
          </p:nvSpPr>
          <p:spPr>
            <a:xfrm>
              <a:off x="13163338" y="8563202"/>
              <a:ext cx="9028601" cy="3451201"/>
            </a:xfrm>
            <a:prstGeom prst="rect">
              <a:avLst/>
            </a:prstGeom>
            <a:noFill/>
          </p:spPr>
          <p:txBody>
            <a:bodyPr wrap="square" rtlCol="0">
              <a:spAutoFit/>
            </a:bodyPr>
            <a:lstStyle/>
            <a:p>
              <a:r>
                <a:rPr lang="zh-CN" altLang="en-US" sz="4000" b="1" dirty="0">
                  <a:solidFill>
                    <a:schemeClr val="bg1"/>
                  </a:solidFill>
                  <a:cs typeface="+mn-ea"/>
                  <a:sym typeface="+mn-lt"/>
                </a:rPr>
                <a:t>机会</a:t>
              </a:r>
              <a:r>
                <a:rPr lang="en-US" altLang="zh-CN" sz="4000" b="1" dirty="0">
                  <a:solidFill>
                    <a:schemeClr val="bg1"/>
                  </a:solidFill>
                  <a:cs typeface="+mn-ea"/>
                  <a:sym typeface="+mn-lt"/>
                </a:rPr>
                <a:t>(</a:t>
              </a:r>
              <a:r>
                <a:rPr lang="en-US" sz="4000" b="1" dirty="0">
                  <a:solidFill>
                    <a:schemeClr val="bg1"/>
                  </a:solidFill>
                  <a:cs typeface="+mn-ea"/>
                  <a:sym typeface="+mn-lt"/>
                </a:rPr>
                <a:t>opportunity)</a:t>
              </a:r>
              <a:endParaRPr lang="en-US" sz="2000" dirty="0">
                <a:solidFill>
                  <a:schemeClr val="bg1"/>
                </a:solidFill>
                <a:cs typeface="+mn-ea"/>
                <a:sym typeface="+mn-lt"/>
              </a:endParaRPr>
            </a:p>
            <a:p>
              <a:endParaRPr lang="en-US" sz="2000" dirty="0">
                <a:solidFill>
                  <a:schemeClr val="bg1"/>
                </a:solidFill>
                <a:cs typeface="+mn-ea"/>
                <a:sym typeface="+mn-lt"/>
              </a:endParaRPr>
            </a:p>
            <a:p>
              <a:pPr marL="457200" indent="-457200">
                <a:lnSpc>
                  <a:spcPct val="150000"/>
                </a:lnSpc>
                <a:buFont typeface="Arial" panose="020B0604020202020204" pitchFamily="34" charset="0"/>
                <a:buChar char="•"/>
              </a:pPr>
              <a:r>
                <a:rPr lang="zh-CN" altLang="en-US" sz="2400" b="1" dirty="0">
                  <a:solidFill>
                    <a:schemeClr val="bg1"/>
                  </a:solidFill>
                  <a:cs typeface="+mn-ea"/>
                  <a:sym typeface="+mn-lt"/>
                </a:rPr>
                <a:t>市场机会</a:t>
              </a:r>
              <a:endParaRPr lang="en-US" altLang="zh-CN" sz="2400" b="1" dirty="0">
                <a:solidFill>
                  <a:schemeClr val="bg1"/>
                </a:solidFill>
                <a:cs typeface="+mn-ea"/>
                <a:sym typeface="+mn-lt"/>
              </a:endParaRPr>
            </a:p>
            <a:p>
              <a:pPr>
                <a:lnSpc>
                  <a:spcPct val="150000"/>
                </a:lnSpc>
              </a:pPr>
              <a:r>
                <a:rPr lang="zh-CN" altLang="en-US" sz="2000" dirty="0">
                  <a:solidFill>
                    <a:schemeClr val="bg1"/>
                  </a:solidFill>
                  <a:cs typeface="+mn-ea"/>
                  <a:sym typeface="+mn-lt"/>
                </a:rPr>
                <a:t>县域以及农村电商市场蕴藏着巨大的挖掘潜力，将在</a:t>
              </a:r>
              <a:r>
                <a:rPr lang="en-US" altLang="zh-CN" sz="2000" dirty="0">
                  <a:solidFill>
                    <a:schemeClr val="bg1"/>
                  </a:solidFill>
                  <a:cs typeface="+mn-ea"/>
                  <a:sym typeface="+mn-lt"/>
                </a:rPr>
                <a:t>2021</a:t>
              </a:r>
              <a:r>
                <a:rPr lang="zh-CN" altLang="en-US" sz="2000" dirty="0">
                  <a:solidFill>
                    <a:schemeClr val="bg1"/>
                  </a:solidFill>
                  <a:cs typeface="+mn-ea"/>
                  <a:sym typeface="+mn-lt"/>
                </a:rPr>
                <a:t>年得到爆发式的增长</a:t>
              </a:r>
              <a:endParaRPr lang="en-US" altLang="zh-CN" sz="2000" dirty="0">
                <a:solidFill>
                  <a:schemeClr val="bg1"/>
                </a:solidFill>
                <a:cs typeface="+mn-ea"/>
                <a:sym typeface="+mn-lt"/>
              </a:endParaRPr>
            </a:p>
            <a:p>
              <a:pPr marL="342900" indent="-342900">
                <a:lnSpc>
                  <a:spcPct val="150000"/>
                </a:lnSpc>
                <a:buFont typeface="Arial" panose="020B0604020202020204" pitchFamily="34" charset="0"/>
                <a:buChar char="•"/>
              </a:pPr>
              <a:r>
                <a:rPr lang="zh-CN" altLang="en-US" sz="2400" b="1" dirty="0">
                  <a:solidFill>
                    <a:schemeClr val="bg1"/>
                  </a:solidFill>
                  <a:cs typeface="+mn-ea"/>
                  <a:sym typeface="+mn-lt"/>
                </a:rPr>
                <a:t>政策机会</a:t>
              </a:r>
              <a:endParaRPr lang="en-US" altLang="zh-CN" sz="2400" b="1" dirty="0">
                <a:solidFill>
                  <a:schemeClr val="bg1"/>
                </a:solidFill>
                <a:cs typeface="+mn-ea"/>
                <a:sym typeface="+mn-lt"/>
              </a:endParaRPr>
            </a:p>
            <a:p>
              <a:pPr>
                <a:lnSpc>
                  <a:spcPct val="150000"/>
                </a:lnSpc>
              </a:pPr>
              <a:r>
                <a:rPr lang="zh-CN" altLang="en-US" sz="2000" dirty="0">
                  <a:solidFill>
                    <a:schemeClr val="bg1"/>
                  </a:solidFill>
                  <a:cs typeface="+mn-ea"/>
                  <a:sym typeface="+mn-lt"/>
                </a:rPr>
                <a:t>由于疫情的原因，农特微商将迎来井喷式增长，国家对物流网络和农商创业提供了巨大支持</a:t>
              </a:r>
              <a:endParaRPr lang="en-US" sz="2000" dirty="0">
                <a:solidFill>
                  <a:schemeClr val="bg1"/>
                </a:solidFill>
                <a:cs typeface="+mn-ea"/>
                <a:sym typeface="+mn-lt"/>
              </a:endParaRPr>
            </a:p>
          </p:txBody>
        </p:sp>
        <p:sp>
          <p:nvSpPr>
            <p:cNvPr id="53" name="TextBox 52"/>
            <p:cNvSpPr txBox="1"/>
            <p:nvPr/>
          </p:nvSpPr>
          <p:spPr>
            <a:xfrm>
              <a:off x="2802834" y="8555102"/>
              <a:ext cx="8889934" cy="2431307"/>
            </a:xfrm>
            <a:prstGeom prst="rect">
              <a:avLst/>
            </a:prstGeom>
            <a:noFill/>
          </p:spPr>
          <p:txBody>
            <a:bodyPr wrap="square" rtlCol="0">
              <a:spAutoFit/>
            </a:bodyPr>
            <a:lstStyle/>
            <a:p>
              <a:r>
                <a:rPr lang="zh-CN" altLang="en-US" sz="4800" b="1" dirty="0">
                  <a:solidFill>
                    <a:sysClr val="windowText" lastClr="000000"/>
                  </a:solidFill>
                  <a:cs typeface="+mn-ea"/>
                  <a:sym typeface="+mn-lt"/>
                </a:rPr>
                <a:t>威胁（</a:t>
              </a:r>
              <a:r>
                <a:rPr lang="en-US" altLang="zh-CN" sz="4800" b="1" dirty="0">
                  <a:solidFill>
                    <a:sysClr val="windowText" lastClr="000000"/>
                  </a:solidFill>
                  <a:cs typeface="+mn-ea"/>
                  <a:sym typeface="+mn-lt"/>
                </a:rPr>
                <a:t>threat</a:t>
              </a:r>
              <a:r>
                <a:rPr lang="zh-CN" altLang="en-US" sz="4800" b="1" dirty="0">
                  <a:solidFill>
                    <a:sysClr val="windowText" lastClr="000000"/>
                  </a:solidFill>
                  <a:cs typeface="+mn-ea"/>
                  <a:sym typeface="+mn-lt"/>
                </a:rPr>
                <a:t>）</a:t>
              </a:r>
              <a:endParaRPr lang="en-US" sz="2000" dirty="0">
                <a:solidFill>
                  <a:sysClr val="windowText" lastClr="000000"/>
                </a:solidFill>
                <a:cs typeface="+mn-ea"/>
                <a:sym typeface="+mn-lt"/>
              </a:endParaRPr>
            </a:p>
            <a:p>
              <a:endParaRPr lang="en-US" sz="2000" dirty="0">
                <a:solidFill>
                  <a:sysClr val="windowText" lastClr="000000"/>
                </a:solidFill>
                <a:cs typeface="+mn-ea"/>
                <a:sym typeface="+mn-lt"/>
              </a:endParaRPr>
            </a:p>
            <a:p>
              <a:pPr marL="457200" indent="-457200">
                <a:buFont typeface="Arial" panose="020B0604020202020204" pitchFamily="34" charset="0"/>
                <a:buChar char="•"/>
              </a:pPr>
              <a:r>
                <a:rPr lang="zh-CN" altLang="en-US" sz="2400" b="1" dirty="0">
                  <a:solidFill>
                    <a:schemeClr val="accent1"/>
                  </a:solidFill>
                  <a:cs typeface="+mn-ea"/>
                  <a:sym typeface="+mn-lt"/>
                </a:rPr>
                <a:t>竞争者威胁</a:t>
              </a:r>
              <a:endParaRPr lang="en-US" altLang="zh-CN" sz="2400" b="1" dirty="0">
                <a:solidFill>
                  <a:schemeClr val="accent1"/>
                </a:solidFill>
                <a:cs typeface="+mn-ea"/>
                <a:sym typeface="+mn-lt"/>
              </a:endParaRPr>
            </a:p>
            <a:p>
              <a:endParaRPr lang="en-US" altLang="zh-CN" sz="2000" dirty="0">
                <a:solidFill>
                  <a:schemeClr val="accent1"/>
                </a:solidFill>
                <a:cs typeface="+mn-ea"/>
              </a:endParaRPr>
            </a:p>
            <a:p>
              <a:r>
                <a:rPr lang="zh-CN" altLang="zh-CN" sz="2000" dirty="0">
                  <a:solidFill>
                    <a:schemeClr val="accent1"/>
                  </a:solidFill>
                  <a:cs typeface="+mn-ea"/>
                </a:rPr>
                <a:t>目前类似小程序种类繁多，项目可复制性强，小程序电商市场不乏拥有高知名度，市场占有率高，宣传力度大，因此竞争力强，吸引了很大一部分消费者</a:t>
              </a:r>
              <a:endParaRPr lang="en-US" sz="2000" dirty="0">
                <a:solidFill>
                  <a:schemeClr val="accent1"/>
                </a:solidFill>
                <a:cs typeface="+mn-ea"/>
                <a:sym typeface="+mn-lt"/>
              </a:endParaRPr>
            </a:p>
          </p:txBody>
        </p:sp>
      </p:grpSp>
      <p:sp>
        <p:nvSpPr>
          <p:cNvPr id="25" name="文本框 24"/>
          <p:cNvSpPr txBox="1"/>
          <p:nvPr/>
        </p:nvSpPr>
        <p:spPr>
          <a:xfrm>
            <a:off x="9688263" y="314919"/>
            <a:ext cx="4319965" cy="923330"/>
          </a:xfrm>
          <a:prstGeom prst="rect">
            <a:avLst/>
          </a:prstGeom>
          <a:noFill/>
        </p:spPr>
        <p:txBody>
          <a:bodyPr wrap="none" rtlCol="0">
            <a:spAutoFit/>
          </a:bodyPr>
          <a:lstStyle/>
          <a:p>
            <a:r>
              <a:rPr lang="en-US" altLang="zh-CN" sz="5400" b="1" u="sng" dirty="0">
                <a:solidFill>
                  <a:schemeClr val="bg2">
                    <a:lumMod val="75000"/>
                  </a:schemeClr>
                </a:solidFill>
              </a:rPr>
              <a:t> SWOT  </a:t>
            </a:r>
            <a:r>
              <a:rPr lang="zh-CN" altLang="en-US" sz="5400" b="1" u="sng" dirty="0">
                <a:solidFill>
                  <a:schemeClr val="bg2">
                    <a:lumMod val="75000"/>
                  </a:schemeClr>
                </a:solidFill>
              </a:rPr>
              <a:t>分析 </a:t>
            </a:r>
            <a:endParaRPr lang="zh-CN" altLang="en-US" sz="5400" b="1" u="sng" dirty="0">
              <a:solidFill>
                <a:schemeClr val="bg2">
                  <a:lumMod val="75000"/>
                </a:schemeClr>
              </a:solidFill>
            </a:endParaRPr>
          </a:p>
        </p:txBody>
      </p:sp>
      <p:sp>
        <p:nvSpPr>
          <p:cNvPr id="31" name="文本框 30"/>
          <p:cNvSpPr txBox="1"/>
          <p:nvPr/>
        </p:nvSpPr>
        <p:spPr>
          <a:xfrm>
            <a:off x="13823497" y="12128506"/>
            <a:ext cx="184731" cy="1323439"/>
          </a:xfrm>
          <a:prstGeom prst="rect">
            <a:avLst/>
          </a:prstGeom>
          <a:noFill/>
        </p:spPr>
        <p:txBody>
          <a:bodyPr wrap="none" rtlCol="0">
            <a:spAutoFit/>
          </a:bodyPr>
          <a:lstStyle/>
          <a:p>
            <a:endParaRPr lang="zh-CN" altLang="en-US" sz="8000" b="1" dirty="0">
              <a:solidFill>
                <a:schemeClr val="accent1"/>
              </a:solidFill>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4281" y="2189182"/>
            <a:ext cx="10974400"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项目背景</a:t>
            </a:r>
            <a:endParaRPr lang="en-US" sz="13800" b="1" dirty="0">
              <a:solidFill>
                <a:schemeClr val="tx2"/>
              </a:solidFill>
              <a:latin typeface="Montserrat" charset="0"/>
              <a:ea typeface="Montserrat" charset="0"/>
              <a:cs typeface="Montserrat" charset="0"/>
            </a:endParaRPr>
          </a:p>
        </p:txBody>
      </p:sp>
      <p:sp>
        <p:nvSpPr>
          <p:cNvPr id="12" name="TextBox 11"/>
          <p:cNvSpPr txBox="1"/>
          <p:nvPr/>
        </p:nvSpPr>
        <p:spPr>
          <a:xfrm>
            <a:off x="2924281" y="5719055"/>
            <a:ext cx="6187061" cy="523220"/>
          </a:xfrm>
          <a:prstGeom prst="rect">
            <a:avLst/>
          </a:prstGeom>
          <a:noFill/>
        </p:spPr>
        <p:txBody>
          <a:bodyPr wrap="square" rtlCol="0">
            <a:spAutoFit/>
          </a:bodyPr>
          <a:lstStyle/>
          <a:p>
            <a:r>
              <a:rPr lang="en-US" sz="2800" b="1" spc="600" dirty="0">
                <a:solidFill>
                  <a:schemeClr val="tx2"/>
                </a:solidFill>
                <a:latin typeface="Montserrat" charset="0"/>
                <a:ea typeface="Montserrat" charset="0"/>
                <a:cs typeface="Montserrat" charset="0"/>
              </a:rPr>
              <a:t>1. </a:t>
            </a:r>
            <a:r>
              <a:rPr lang="zh-CN" altLang="en-US" sz="2800" b="1" spc="600" dirty="0">
                <a:solidFill>
                  <a:schemeClr val="tx2"/>
                </a:solidFill>
                <a:latin typeface="Montserrat" charset="0"/>
                <a:ea typeface="Montserrat" charset="0"/>
                <a:cs typeface="Montserrat" charset="0"/>
              </a:rPr>
              <a:t>茂名荔枝渠道优良</a:t>
            </a:r>
            <a:endParaRPr lang="en-US" sz="2800" b="1" spc="600" dirty="0">
              <a:solidFill>
                <a:schemeClr val="tx2"/>
              </a:solidFill>
              <a:latin typeface="Montserrat" charset="0"/>
              <a:ea typeface="Montserrat" charset="0"/>
              <a:cs typeface="Montserrat" charset="0"/>
            </a:endParaRPr>
          </a:p>
        </p:txBody>
      </p:sp>
      <p:sp>
        <p:nvSpPr>
          <p:cNvPr id="13" name="TextBox 12"/>
          <p:cNvSpPr txBox="1"/>
          <p:nvPr/>
        </p:nvSpPr>
        <p:spPr>
          <a:xfrm>
            <a:off x="2924281" y="6858000"/>
            <a:ext cx="5881789" cy="4664739"/>
          </a:xfrm>
          <a:prstGeom prst="rect">
            <a:avLst/>
          </a:prstGeom>
          <a:noFill/>
        </p:spPr>
        <p:txBody>
          <a:bodyPr wrap="square" rtlCol="0">
            <a:spAutoFit/>
          </a:bodyPr>
          <a:lstStyle/>
          <a:p>
            <a:pPr>
              <a:lnSpc>
                <a:spcPts val="3000"/>
              </a:lnSpc>
            </a:pPr>
            <a:r>
              <a:rPr lang="zh-CN"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岭南佳果数荔枝，荔枝之最在茂名。茂名是世界上最大的荔枝生产基地，全球每</a:t>
            </a:r>
            <a:r>
              <a:rPr lang="en-US"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5</a:t>
            </a:r>
            <a:r>
              <a:rPr lang="zh-CN"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颗荔枝就有</a:t>
            </a:r>
            <a:r>
              <a:rPr lang="en-US"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1</a:t>
            </a:r>
            <a:r>
              <a:rPr lang="zh-CN"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颗产自茂名。</a:t>
            </a:r>
            <a:endParaRPr lang="en-US"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r>
              <a:rPr lang="zh-CN" altLang="en-US" sz="2400" dirty="0">
                <a:effectLst/>
                <a:latin typeface="宋体" panose="02010600030101010101" pitchFamily="2" charset="-122"/>
                <a:ea typeface="宋体" panose="02010600030101010101" pitchFamily="2" charset="-122"/>
                <a:cs typeface="宋体" panose="02010600030101010101" pitchFamily="2" charset="-122"/>
              </a:rPr>
              <a:t>茂名地处热带亚热带的过渡地带</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r>
              <a:rPr lang="zh-CN" altLang="en-US" sz="2400" dirty="0">
                <a:effectLst/>
                <a:latin typeface="宋体" panose="02010600030101010101" pitchFamily="2" charset="-122"/>
                <a:ea typeface="宋体" panose="02010600030101010101" pitchFamily="2" charset="-122"/>
                <a:cs typeface="宋体" panose="02010600030101010101" pitchFamily="2" charset="-122"/>
              </a:rPr>
              <a:t>年平均气温</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22.3-23℃</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r>
              <a:rPr lang="zh-CN" altLang="en-US" sz="2400" dirty="0">
                <a:effectLst/>
                <a:latin typeface="宋体" panose="02010600030101010101" pitchFamily="2" charset="-122"/>
                <a:ea typeface="宋体" panose="02010600030101010101" pitchFamily="2" charset="-122"/>
                <a:cs typeface="宋体" panose="02010600030101010101" pitchFamily="2" charset="-122"/>
              </a:rPr>
              <a:t>年日照率</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35.6%</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以上</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r>
              <a:rPr lang="zh-CN" altLang="en-US" sz="2400" dirty="0">
                <a:effectLst/>
                <a:latin typeface="宋体" panose="02010600030101010101" pitchFamily="2" charset="-122"/>
                <a:ea typeface="宋体" panose="02010600030101010101" pitchFamily="2" charset="-122"/>
                <a:cs typeface="宋体" panose="02010600030101010101" pitchFamily="2" charset="-122"/>
              </a:rPr>
              <a:t>大面积山地丘陵属微酸红壤</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a:lnSpc>
                <a:spcPts val="3000"/>
              </a:lnSpc>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ts val="3000"/>
              </a:lnSpc>
            </a:pPr>
            <a:r>
              <a:rPr lang="zh-CN" altLang="en-US"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rPr>
              <a:t>独特的地理气候条件使得茂名的荔枝品质上乘、品种齐全，保证了优质荔枝的全线供应。</a:t>
            </a:r>
            <a:endParaRPr lang="zh-CN" altLang="zh-CN" sz="2400" dirty="0">
              <a:solidFill>
                <a:schemeClr val="tx1">
                  <a:lumMod val="5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TextBox 13"/>
          <p:cNvSpPr txBox="1"/>
          <p:nvPr/>
        </p:nvSpPr>
        <p:spPr>
          <a:xfrm>
            <a:off x="9960694" y="5719055"/>
            <a:ext cx="6187061" cy="523220"/>
          </a:xfrm>
          <a:prstGeom prst="rect">
            <a:avLst/>
          </a:prstGeom>
          <a:noFill/>
        </p:spPr>
        <p:txBody>
          <a:bodyPr wrap="square" rtlCol="0">
            <a:spAutoFit/>
          </a:bodyPr>
          <a:lstStyle/>
          <a:p>
            <a:r>
              <a:rPr lang="en-US" altLang="zh-CN" sz="2800" b="1" spc="600" dirty="0">
                <a:solidFill>
                  <a:schemeClr val="tx2"/>
                </a:solidFill>
                <a:latin typeface="Montserrat" charset="0"/>
                <a:ea typeface="Montserrat" charset="0"/>
                <a:cs typeface="Montserrat" charset="0"/>
              </a:rPr>
              <a:t>2. </a:t>
            </a:r>
            <a:r>
              <a:rPr lang="zh-CN" altLang="en-US" sz="2800" b="1" spc="600" dirty="0">
                <a:solidFill>
                  <a:schemeClr val="tx2"/>
                </a:solidFill>
                <a:latin typeface="Montserrat" charset="0"/>
                <a:ea typeface="Montserrat" charset="0"/>
                <a:cs typeface="Montserrat" charset="0"/>
              </a:rPr>
              <a:t>市场缺乏特色营销渠道</a:t>
            </a:r>
            <a:endParaRPr lang="en-US" sz="2800" b="1" spc="600" dirty="0">
              <a:solidFill>
                <a:schemeClr val="tx2"/>
              </a:solidFill>
              <a:latin typeface="Montserrat" charset="0"/>
              <a:ea typeface="Montserrat" charset="0"/>
              <a:cs typeface="Montserrat" charset="0"/>
            </a:endParaRPr>
          </a:p>
        </p:txBody>
      </p:sp>
      <p:sp>
        <p:nvSpPr>
          <p:cNvPr id="15" name="TextBox 14"/>
          <p:cNvSpPr txBox="1"/>
          <p:nvPr/>
        </p:nvSpPr>
        <p:spPr>
          <a:xfrm>
            <a:off x="9960694" y="6858000"/>
            <a:ext cx="5132776" cy="3895297"/>
          </a:xfrm>
          <a:prstGeom prst="rect">
            <a:avLst/>
          </a:prstGeom>
          <a:noFill/>
        </p:spPr>
        <p:txBody>
          <a:bodyPr wrap="square" rtlCol="0">
            <a:spAutoFit/>
          </a:bodyPr>
          <a:lstStyle/>
          <a:p>
            <a:pPr>
              <a:lnSpc>
                <a:spcPts val="3000"/>
              </a:lnSpc>
            </a:pPr>
            <a:r>
              <a:rPr lang="zh-CN" altLang="zh-CN" sz="2400" dirty="0">
                <a:solidFill>
                  <a:schemeClr val="tx1">
                    <a:lumMod val="50000"/>
                  </a:schemeClr>
                </a:solidFill>
                <a:latin typeface="宋体" panose="02010600030101010101" pitchFamily="2" charset="-122"/>
                <a:ea typeface="宋体" panose="02010600030101010101" pitchFamily="2" charset="-122"/>
              </a:rPr>
              <a:t>茂名荔枝产业每年或多或少都有滞销</a:t>
            </a:r>
            <a:r>
              <a:rPr lang="zh-CN" altLang="en-US" sz="2400" dirty="0">
                <a:solidFill>
                  <a:schemeClr val="tx1">
                    <a:lumMod val="50000"/>
                  </a:schemeClr>
                </a:solidFill>
                <a:latin typeface="宋体" panose="02010600030101010101" pitchFamily="2" charset="-122"/>
                <a:ea typeface="宋体" panose="02010600030101010101" pitchFamily="2" charset="-122"/>
              </a:rPr>
              <a:t>。</a:t>
            </a: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r>
              <a:rPr lang="zh-CN" altLang="zh-CN" sz="2400" dirty="0">
                <a:solidFill>
                  <a:schemeClr val="tx1">
                    <a:lumMod val="50000"/>
                  </a:schemeClr>
                </a:solidFill>
                <a:latin typeface="宋体" panose="02010600030101010101" pitchFamily="2" charset="-122"/>
                <a:ea typeface="宋体" panose="02010600030101010101" pitchFamily="2" charset="-122"/>
              </a:rPr>
              <a:t>中国农产品多采用分销模式，销售环节层层盘剥多。并且荔枝的运输必须走冷链，冷链的运输成本就比较高。</a:t>
            </a:r>
            <a:r>
              <a:rPr lang="zh-CN" altLang="en-US" sz="2400" dirty="0">
                <a:solidFill>
                  <a:schemeClr val="tx1">
                    <a:lumMod val="50000"/>
                  </a:schemeClr>
                </a:solidFill>
                <a:latin typeface="宋体" panose="02010600030101010101" pitchFamily="2" charset="-122"/>
                <a:ea typeface="宋体" panose="02010600030101010101" pitchFamily="2" charset="-122"/>
              </a:rPr>
              <a:t>原本价格低廉的</a:t>
            </a:r>
            <a:r>
              <a:rPr lang="zh-CN" altLang="zh-CN" sz="2400" dirty="0">
                <a:solidFill>
                  <a:schemeClr val="tx1">
                    <a:lumMod val="50000"/>
                  </a:schemeClr>
                </a:solidFill>
                <a:latin typeface="宋体" panose="02010600030101010101" pitchFamily="2" charset="-122"/>
                <a:ea typeface="宋体" panose="02010600030101010101" pitchFamily="2" charset="-122"/>
              </a:rPr>
              <a:t>农产品到了消费者手里</a:t>
            </a:r>
            <a:r>
              <a:rPr lang="zh-CN" altLang="en-US" sz="2400" dirty="0">
                <a:solidFill>
                  <a:schemeClr val="tx1">
                    <a:lumMod val="50000"/>
                  </a:schemeClr>
                </a:solidFill>
                <a:latin typeface="宋体" panose="02010600030101010101" pitchFamily="2" charset="-122"/>
                <a:ea typeface="宋体" panose="02010600030101010101" pitchFamily="2" charset="-122"/>
              </a:rPr>
              <a:t>价格明显翻倍</a:t>
            </a:r>
            <a:r>
              <a:rPr lang="zh-CN" altLang="zh-CN" sz="2400" dirty="0">
                <a:solidFill>
                  <a:schemeClr val="tx1">
                    <a:lumMod val="50000"/>
                  </a:schemeClr>
                </a:solidFill>
                <a:latin typeface="宋体" panose="02010600030101010101" pitchFamily="2" charset="-122"/>
                <a:ea typeface="宋体" panose="02010600030101010101" pitchFamily="2" charset="-122"/>
              </a:rPr>
              <a:t>。</a:t>
            </a: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endParaRPr lang="en-US"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并且经过层级分销后，产品不能及时送到消费者手里，鲜果优势逐渐丧失。</a:t>
            </a:r>
            <a:endParaRPr lang="en-US" sz="2400" dirty="0">
              <a:solidFill>
                <a:schemeClr val="tx1">
                  <a:lumMod val="50000"/>
                </a:schemeClr>
              </a:solidFill>
              <a:latin typeface="宋体" panose="02010600030101010101" pitchFamily="2" charset="-122"/>
              <a:ea typeface="宋体" panose="02010600030101010101" pitchFamily="2" charset="-122"/>
            </a:endParaRPr>
          </a:p>
        </p:txBody>
      </p:sp>
      <p:sp>
        <p:nvSpPr>
          <p:cNvPr id="16" name="TextBox 15"/>
          <p:cNvSpPr txBox="1"/>
          <p:nvPr/>
        </p:nvSpPr>
        <p:spPr>
          <a:xfrm rot="16200000">
            <a:off x="-1120596" y="2902521"/>
            <a:ext cx="6187061" cy="400110"/>
          </a:xfrm>
          <a:prstGeom prst="rect">
            <a:avLst/>
          </a:prstGeom>
          <a:noFill/>
        </p:spPr>
        <p:txBody>
          <a:bodyPr wrap="square" rtlCol="0">
            <a:spAutoFit/>
          </a:bodyPr>
          <a:lstStyle/>
          <a:p>
            <a:r>
              <a:rPr lang="en-US" altLang="zh-CN" sz="2000" b="1" spc="600" dirty="0">
                <a:latin typeface="Montserrat" charset="0"/>
                <a:ea typeface="Montserrat" charset="0"/>
                <a:cs typeface="Montserrat" charset="0"/>
              </a:rPr>
              <a:t>Background Information</a:t>
            </a:r>
            <a:endParaRPr lang="en-US" sz="2000" b="1" spc="600" dirty="0">
              <a:latin typeface="Montserrat" charset="0"/>
              <a:ea typeface="Montserrat" charset="0"/>
              <a:cs typeface="Montserrat" charset="0"/>
            </a:endParaRPr>
          </a:p>
        </p:txBody>
      </p:sp>
      <p:pic>
        <p:nvPicPr>
          <p:cNvPr id="3" name="图片 2"/>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21225670" y="10694504"/>
            <a:ext cx="3095795" cy="3021496"/>
          </a:xfrm>
          <a:prstGeom prst="rect">
            <a:avLst/>
          </a:prstGeom>
        </p:spPr>
      </p:pic>
      <p:sp>
        <p:nvSpPr>
          <p:cNvPr id="4" name="TextBox 13"/>
          <p:cNvSpPr txBox="1"/>
          <p:nvPr/>
        </p:nvSpPr>
        <p:spPr>
          <a:xfrm>
            <a:off x="16248094" y="5672887"/>
            <a:ext cx="6187061" cy="523220"/>
          </a:xfrm>
          <a:prstGeom prst="rect">
            <a:avLst/>
          </a:prstGeom>
          <a:noFill/>
        </p:spPr>
        <p:txBody>
          <a:bodyPr wrap="square" rtlCol="0">
            <a:spAutoFit/>
          </a:bodyPr>
          <a:lstStyle/>
          <a:p>
            <a:r>
              <a:rPr lang="en-US" altLang="zh-CN" sz="2800" b="1" spc="600" dirty="0">
                <a:solidFill>
                  <a:schemeClr val="tx2"/>
                </a:solidFill>
                <a:latin typeface="Montserrat" charset="0"/>
                <a:ea typeface="Montserrat" charset="0"/>
                <a:cs typeface="Montserrat" charset="0"/>
              </a:rPr>
              <a:t>3. </a:t>
            </a:r>
            <a:r>
              <a:rPr lang="zh-CN" altLang="en-US" sz="2800" b="1" spc="600" dirty="0">
                <a:solidFill>
                  <a:schemeClr val="tx2"/>
                </a:solidFill>
                <a:latin typeface="Montserrat" charset="0"/>
                <a:ea typeface="Montserrat" charset="0"/>
                <a:cs typeface="Montserrat" charset="0"/>
              </a:rPr>
              <a:t>传统电商渠道并不靠谱</a:t>
            </a:r>
            <a:endParaRPr lang="en-US" sz="2800" b="1" spc="600" dirty="0">
              <a:solidFill>
                <a:schemeClr val="tx2"/>
              </a:solidFill>
              <a:latin typeface="Montserrat" charset="0"/>
              <a:ea typeface="Montserrat" charset="0"/>
              <a:cs typeface="Montserrat" charset="0"/>
            </a:endParaRPr>
          </a:p>
        </p:txBody>
      </p:sp>
      <p:sp>
        <p:nvSpPr>
          <p:cNvPr id="5" name="TextBox 14"/>
          <p:cNvSpPr txBox="1"/>
          <p:nvPr/>
        </p:nvSpPr>
        <p:spPr>
          <a:xfrm>
            <a:off x="16248094" y="6811832"/>
            <a:ext cx="5132776" cy="5049459"/>
          </a:xfrm>
          <a:prstGeom prst="rect">
            <a:avLst/>
          </a:prstGeom>
          <a:noFill/>
        </p:spPr>
        <p:txBody>
          <a:bodyPr wrap="square" rtlCol="0">
            <a:spAutoFit/>
          </a:bodyPr>
          <a:lstStyle/>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传统市场是粗放的，电子商务技术的应用，能精细化地对接生产与销售，从而减少“谷贱伤农”的悲剧。</a:t>
            </a: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但带来的问题是（淘宝，天猫，京东，拼多多）电商运营成本高，门槛高，快递成本也不低。</a:t>
            </a: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ts val="3000"/>
              </a:lnSpc>
            </a:pPr>
            <a:r>
              <a:rPr lang="zh-CN" altLang="en-US" sz="2400" dirty="0">
                <a:solidFill>
                  <a:schemeClr val="tx1">
                    <a:lumMod val="50000"/>
                  </a:schemeClr>
                </a:solidFill>
                <a:latin typeface="宋体" panose="02010600030101010101" pitchFamily="2" charset="-122"/>
                <a:ea typeface="宋体" panose="02010600030101010101" pitchFamily="2" charset="-122"/>
              </a:rPr>
              <a:t>虽然可以在产地大量收购滞销农产品，在网店上开展大规模促销，但这种这种基于大数据技术的销售模式，难度对于果农来说是传统的“小农经济”难以想象的。</a:t>
            </a:r>
            <a:endParaRPr lang="en-US" sz="2400" dirty="0">
              <a:solidFill>
                <a:schemeClr val="tx1">
                  <a:lumMod val="50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12573319" y="1719034"/>
            <a:ext cx="8819142" cy="3237260"/>
          </a:xfrm>
          <a:prstGeom prst="rect">
            <a:avLst/>
          </a:prstGeom>
        </p:spPr>
        <p:txBody>
          <a:bodyPr vert="horz" wrap="square" lIns="182843" tIns="91422" rIns="182843" bIns="91422"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zh-CN" altLang="en-US" sz="2400" b="1" dirty="0">
                <a:solidFill>
                  <a:schemeClr val="tx2"/>
                </a:solidFill>
                <a:latin typeface="Montserrat Light" charset="0"/>
                <a:ea typeface="Montserrat Light" charset="0"/>
                <a:cs typeface="Montserrat Light" charset="0"/>
              </a:rPr>
              <a:t>对于优势</a:t>
            </a:r>
            <a:r>
              <a:rPr lang="zh-CN" altLang="en-US" sz="2400" dirty="0">
                <a:latin typeface="Montserrat Light" charset="0"/>
                <a:ea typeface="Montserrat Light" charset="0"/>
                <a:cs typeface="Montserrat Light" charset="0"/>
              </a:rPr>
              <a:t>：我们将产品的优势多方面结合，把社群电商文化无限放大，与直播，短视频结合更是相得益彰，通过我们的宣传将此优势放大，而且在页面设计上简单大方一目了然可以很好的吸引用户，在创意方面我们有最新潮的想法，完成了双向的交流，是在现有的电商小程序做出了突破，在推广这款小程序时就要放大优势，成为我们的亮点，着重宣传。</a:t>
            </a:r>
            <a:endParaRPr lang="en-US" sz="2400" dirty="0">
              <a:latin typeface="Montserrat Light" charset="0"/>
              <a:ea typeface="Montserrat Light" charset="0"/>
              <a:cs typeface="Montserrat Light" charset="0"/>
            </a:endParaRPr>
          </a:p>
        </p:txBody>
      </p:sp>
      <p:sp>
        <p:nvSpPr>
          <p:cNvPr id="6" name="TextBox 5"/>
          <p:cNvSpPr txBox="1"/>
          <p:nvPr/>
        </p:nvSpPr>
        <p:spPr>
          <a:xfrm>
            <a:off x="3369684" y="2279405"/>
            <a:ext cx="6187061" cy="523220"/>
          </a:xfrm>
          <a:prstGeom prst="rect">
            <a:avLst/>
          </a:prstGeom>
          <a:noFill/>
        </p:spPr>
        <p:txBody>
          <a:bodyPr wrap="square" rtlCol="0">
            <a:spAutoFit/>
          </a:bodyPr>
          <a:lstStyle/>
          <a:p>
            <a:r>
              <a:rPr lang="en-US" sz="2800" spc="600" dirty="0">
                <a:solidFill>
                  <a:schemeClr val="tx2"/>
                </a:solidFill>
                <a:latin typeface="Montserrat" charset="0"/>
                <a:ea typeface="Montserrat" charset="0"/>
                <a:cs typeface="Montserrat" charset="0"/>
              </a:rPr>
              <a:t>Coping Strategy</a:t>
            </a:r>
            <a:endParaRPr lang="en-US" sz="2800" b="1" spc="600" dirty="0">
              <a:solidFill>
                <a:schemeClr val="tx2"/>
              </a:solidFill>
              <a:latin typeface="Montserrat Extra" charset="0"/>
              <a:ea typeface="Montserrat Extra" charset="0"/>
              <a:cs typeface="Montserrat Extra" charset="0"/>
            </a:endParaRPr>
          </a:p>
        </p:txBody>
      </p:sp>
      <p:sp>
        <p:nvSpPr>
          <p:cNvPr id="7" name="TextBox 6"/>
          <p:cNvSpPr txBox="1"/>
          <p:nvPr/>
        </p:nvSpPr>
        <p:spPr>
          <a:xfrm>
            <a:off x="3369683" y="2740303"/>
            <a:ext cx="16686403"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应对策略</a:t>
            </a:r>
            <a:endParaRPr lang="en-US" sz="13800" b="1" dirty="0">
              <a:solidFill>
                <a:schemeClr val="tx2"/>
              </a:solidFill>
              <a:latin typeface="Montserrat" charset="0"/>
              <a:ea typeface="Montserrat" charset="0"/>
              <a:cs typeface="Montserrat" charset="0"/>
            </a:endParaRPr>
          </a:p>
        </p:txBody>
      </p:sp>
      <p:sp>
        <p:nvSpPr>
          <p:cNvPr id="5" name="Subtitle 2"/>
          <p:cNvSpPr txBox="1"/>
          <p:nvPr/>
        </p:nvSpPr>
        <p:spPr>
          <a:xfrm>
            <a:off x="3369684" y="5685127"/>
            <a:ext cx="8819142" cy="6339648"/>
          </a:xfrm>
          <a:prstGeom prst="rect">
            <a:avLst/>
          </a:prstGeom>
        </p:spPr>
        <p:txBody>
          <a:bodyPr vert="horz" wrap="square" lIns="182843" tIns="91422" rIns="182843" bIns="91422"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zh-CN" altLang="en-US" sz="2400" b="1" dirty="0">
                <a:solidFill>
                  <a:schemeClr val="tx2"/>
                </a:solidFill>
                <a:latin typeface="Montserrat Light" charset="0"/>
                <a:ea typeface="Montserrat Light" charset="0"/>
                <a:cs typeface="Montserrat Light" charset="0"/>
              </a:rPr>
              <a:t>对于劣势</a:t>
            </a:r>
            <a:r>
              <a:rPr lang="zh-CN" altLang="en-US" sz="2400" dirty="0">
                <a:latin typeface="Montserrat Light" charset="0"/>
                <a:ea typeface="Montserrat Light" charset="0"/>
                <a:cs typeface="Montserrat Light" charset="0"/>
              </a:rPr>
              <a:t>：我们的小程序还没有较大的品牌效应作为支撑，消费者认识不足，那我们就要通过找线上信息流平台合作，或者寻找有热度的群体做代言，进行第一波推广，扩大影响力。再者，我们的经验不足，目前对于小程序功能的运营缺乏经验，而且可借鉴的经验较少，对于这点我们要做好两手准备以及应对措施，针对随时会出现的一些运营问题进行多次小程序内测，保证在用户使用上尽量减少出故障，即使出故障之后也要得到及时的反馈和即使修补，需要强大的技术团队支持。最后针对我们团队对于小程序的推广宣传经验少，建议多学习借鉴其他成功小程序的推广模式，吸取精华，在此基础上也要对我们的小程序流程了然于心，做到熟悉并且能够熟练介绍我们的小程序。</a:t>
            </a:r>
            <a:endParaRPr lang="en-US" sz="2400" dirty="0">
              <a:latin typeface="Montserrat Light" charset="0"/>
              <a:ea typeface="Montserrat Light" charset="0"/>
              <a:cs typeface="Montserrat Light"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06085" y="6703115"/>
            <a:ext cx="8324979" cy="50449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2105" y="3177029"/>
            <a:ext cx="9499632" cy="1857624"/>
          </a:xfrm>
          <a:prstGeom prst="rect">
            <a:avLst/>
          </a:prstGeom>
          <a:noFill/>
        </p:spPr>
        <p:txBody>
          <a:bodyPr wrap="square" rtlCol="0">
            <a:spAutoFit/>
          </a:bodyPr>
          <a:lstStyle/>
          <a:p>
            <a:pPr>
              <a:lnSpc>
                <a:spcPts val="13560"/>
              </a:lnSpc>
            </a:pPr>
            <a:r>
              <a:rPr lang="zh-CN" altLang="en-US" sz="13800" b="1" dirty="0">
                <a:solidFill>
                  <a:schemeClr val="tx2"/>
                </a:solidFill>
                <a:latin typeface="Montserrat" charset="0"/>
                <a:ea typeface="Montserrat" charset="0"/>
                <a:cs typeface="Montserrat" charset="0"/>
              </a:rPr>
              <a:t>推广策略</a:t>
            </a:r>
            <a:endParaRPr lang="en-US" sz="13800" b="1" dirty="0">
              <a:solidFill>
                <a:schemeClr val="tx2"/>
              </a:solidFill>
              <a:latin typeface="Montserrat" charset="0"/>
              <a:ea typeface="Montserrat" charset="0"/>
              <a:cs typeface="Montserrat" charset="0"/>
            </a:endParaRPr>
          </a:p>
        </p:txBody>
      </p:sp>
      <p:sp>
        <p:nvSpPr>
          <p:cNvPr id="8" name="TextBox 7"/>
          <p:cNvSpPr txBox="1"/>
          <p:nvPr/>
        </p:nvSpPr>
        <p:spPr>
          <a:xfrm rot="16200000">
            <a:off x="360253" y="2539652"/>
            <a:ext cx="4025587"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P</a:t>
            </a:r>
            <a:r>
              <a:rPr lang="en-US" altLang="zh-CN" sz="2000" b="1" spc="600" dirty="0">
                <a:latin typeface="Montserrat" charset="0"/>
                <a:ea typeface="Montserrat" charset="0"/>
                <a:cs typeface="Montserrat" charset="0"/>
              </a:rPr>
              <a:t>romotion</a:t>
            </a:r>
            <a:r>
              <a:rPr lang="en-US" sz="2000" b="1" spc="600" dirty="0">
                <a:latin typeface="Montserrat" charset="0"/>
                <a:ea typeface="Montserrat" charset="0"/>
                <a:cs typeface="Montserrat" charset="0"/>
              </a:rPr>
              <a:t> strategies</a:t>
            </a:r>
            <a:endParaRPr lang="en-US" sz="2000" b="1" spc="600" dirty="0">
              <a:latin typeface="Montserrat" charset="0"/>
              <a:ea typeface="Montserrat" charset="0"/>
              <a:cs typeface="Montserrat" charset="0"/>
            </a:endParaRPr>
          </a:p>
        </p:txBody>
      </p:sp>
      <p:sp>
        <p:nvSpPr>
          <p:cNvPr id="23" name="TextBox 22"/>
          <p:cNvSpPr txBox="1"/>
          <p:nvPr/>
        </p:nvSpPr>
        <p:spPr>
          <a:xfrm>
            <a:off x="2924281" y="6915982"/>
            <a:ext cx="9266720" cy="1477328"/>
          </a:xfrm>
          <a:prstGeom prst="rect">
            <a:avLst/>
          </a:prstGeom>
          <a:noFill/>
        </p:spPr>
        <p:txBody>
          <a:bodyPr wrap="square" rtlCol="0">
            <a:spAutoFit/>
          </a:bodyPr>
          <a:lstStyle/>
          <a:p>
            <a:pPr>
              <a:lnSpc>
                <a:spcPct val="150000"/>
              </a:lnSpc>
            </a:pPr>
            <a:r>
              <a:rPr lang="zh-CN" altLang="en-US" sz="2000" dirty="0">
                <a:latin typeface="Montserrat Light" charset="0"/>
                <a:ea typeface="Montserrat Light" charset="0"/>
                <a:cs typeface="Montserrat Light" charset="0"/>
              </a:rPr>
              <a:t>百度新闻源、百度竞价、论坛广告等等。在这些被消费者所接收的方面去做好导客的作用，它们代表有完整龙头观价值观，有足够的影响力，而这些渠道用另外的概念来说也是有足够的影响力</a:t>
            </a:r>
            <a:endParaRPr lang="en-US" sz="2000" dirty="0">
              <a:latin typeface="Montserrat Light" charset="0"/>
              <a:ea typeface="Montserrat Light" charset="0"/>
              <a:cs typeface="Montserrat Light" charset="0"/>
            </a:endParaRPr>
          </a:p>
        </p:txBody>
      </p:sp>
      <p:sp>
        <p:nvSpPr>
          <p:cNvPr id="37" name="TextBox 36"/>
          <p:cNvSpPr txBox="1"/>
          <p:nvPr/>
        </p:nvSpPr>
        <p:spPr>
          <a:xfrm>
            <a:off x="2922105" y="6269651"/>
            <a:ext cx="9266720" cy="589072"/>
          </a:xfrm>
          <a:prstGeom prst="rect">
            <a:avLst/>
          </a:prstGeom>
          <a:noFill/>
        </p:spPr>
        <p:txBody>
          <a:bodyPr wrap="square" rtlCol="0">
            <a:spAutoFit/>
          </a:bodyPr>
          <a:lstStyle/>
          <a:p>
            <a:pPr>
              <a:lnSpc>
                <a:spcPct val="150000"/>
              </a:lnSpc>
            </a:pPr>
            <a:r>
              <a:rPr lang="en-US" altLang="zh-CN" sz="2400" b="1" spc="600" dirty="0">
                <a:solidFill>
                  <a:schemeClr val="tx2"/>
                </a:solidFill>
                <a:latin typeface="Montserrat" charset="0"/>
                <a:ea typeface="Montserrat" charset="0"/>
                <a:cs typeface="Montserrat" charset="0"/>
              </a:rPr>
              <a:t>1. </a:t>
            </a:r>
            <a:r>
              <a:rPr lang="zh-CN" altLang="en-US" sz="2400" b="1" spc="600" dirty="0">
                <a:solidFill>
                  <a:schemeClr val="tx2"/>
                </a:solidFill>
                <a:latin typeface="Montserrat" charset="0"/>
                <a:ea typeface="Montserrat" charset="0"/>
                <a:cs typeface="Montserrat" charset="0"/>
              </a:rPr>
              <a:t>百度竞价排名</a:t>
            </a:r>
            <a:endParaRPr lang="en-US" sz="2400" b="1" spc="600" dirty="0">
              <a:solidFill>
                <a:schemeClr val="tx2"/>
              </a:solidFill>
              <a:latin typeface="Montserrat" charset="0"/>
              <a:ea typeface="Montserrat" charset="0"/>
              <a:cs typeface="Montserrat" charset="0"/>
            </a:endParaRPr>
          </a:p>
        </p:txBody>
      </p:sp>
      <p:sp>
        <p:nvSpPr>
          <p:cNvPr id="38" name="TextBox 37"/>
          <p:cNvSpPr txBox="1"/>
          <p:nvPr/>
        </p:nvSpPr>
        <p:spPr>
          <a:xfrm>
            <a:off x="12800601" y="6915982"/>
            <a:ext cx="9266720" cy="1477328"/>
          </a:xfrm>
          <a:prstGeom prst="rect">
            <a:avLst/>
          </a:prstGeom>
          <a:noFill/>
        </p:spPr>
        <p:txBody>
          <a:bodyPr wrap="square" rtlCol="0">
            <a:spAutoFit/>
          </a:bodyPr>
          <a:lstStyle/>
          <a:p>
            <a:pPr>
              <a:lnSpc>
                <a:spcPct val="150000"/>
              </a:lnSpc>
            </a:pPr>
            <a:r>
              <a:rPr lang="zh-CN" altLang="en-US" sz="2000" dirty="0">
                <a:latin typeface="Montserrat Light" charset="0"/>
                <a:ea typeface="Montserrat Light" charset="0"/>
                <a:cs typeface="Montserrat Light" charset="0"/>
              </a:rPr>
              <a:t>前期在各个相关行业优质公众号文章广告位进行推送。引导用户进入我企业小程序，在通过营销转换到微信群聊，进行微信群精准推广，附上分享者的观点或是对文章内容的提炼，同时和群里的朋友互动</a:t>
            </a:r>
            <a:endParaRPr lang="zh-CN" altLang="en-US" sz="2000" dirty="0">
              <a:latin typeface="Montserrat Light" charset="0"/>
              <a:ea typeface="Montserrat Light" charset="0"/>
              <a:cs typeface="Montserrat Light" charset="0"/>
            </a:endParaRPr>
          </a:p>
        </p:txBody>
      </p:sp>
      <p:sp>
        <p:nvSpPr>
          <p:cNvPr id="39" name="TextBox 38"/>
          <p:cNvSpPr txBox="1"/>
          <p:nvPr/>
        </p:nvSpPr>
        <p:spPr>
          <a:xfrm>
            <a:off x="12798425" y="6269651"/>
            <a:ext cx="9266720" cy="589072"/>
          </a:xfrm>
          <a:prstGeom prst="rect">
            <a:avLst/>
          </a:prstGeom>
          <a:noFill/>
        </p:spPr>
        <p:txBody>
          <a:bodyPr wrap="square" rtlCol="0">
            <a:spAutoFit/>
          </a:bodyPr>
          <a:lstStyle/>
          <a:p>
            <a:pPr>
              <a:lnSpc>
                <a:spcPct val="150000"/>
              </a:lnSpc>
            </a:pPr>
            <a:r>
              <a:rPr lang="en-US" altLang="zh-CN" sz="2400" b="1" spc="600" dirty="0">
                <a:solidFill>
                  <a:schemeClr val="tx2"/>
                </a:solidFill>
                <a:latin typeface="Montserrat" charset="0"/>
                <a:ea typeface="Montserrat" charset="0"/>
                <a:cs typeface="Montserrat" charset="0"/>
              </a:rPr>
              <a:t>2. </a:t>
            </a:r>
            <a:r>
              <a:rPr lang="zh-CN" altLang="en-US" sz="2400" b="1" spc="600" dirty="0">
                <a:solidFill>
                  <a:schemeClr val="tx2"/>
                </a:solidFill>
                <a:latin typeface="Montserrat" charset="0"/>
                <a:ea typeface="Montserrat" charset="0"/>
                <a:cs typeface="Montserrat" charset="0"/>
              </a:rPr>
              <a:t>微信社交推广</a:t>
            </a:r>
            <a:endParaRPr lang="en-US" sz="2400" b="1" spc="600" dirty="0">
              <a:solidFill>
                <a:schemeClr val="tx2"/>
              </a:solidFill>
              <a:latin typeface="Montserrat" charset="0"/>
              <a:ea typeface="Montserrat" charset="0"/>
              <a:cs typeface="Montserrat" charset="0"/>
            </a:endParaRPr>
          </a:p>
        </p:txBody>
      </p:sp>
      <p:sp>
        <p:nvSpPr>
          <p:cNvPr id="40" name="TextBox 39"/>
          <p:cNvSpPr txBox="1"/>
          <p:nvPr/>
        </p:nvSpPr>
        <p:spPr>
          <a:xfrm>
            <a:off x="2924281" y="9685972"/>
            <a:ext cx="9266720" cy="1477328"/>
          </a:xfrm>
          <a:prstGeom prst="rect">
            <a:avLst/>
          </a:prstGeom>
          <a:noFill/>
        </p:spPr>
        <p:txBody>
          <a:bodyPr wrap="square" rtlCol="0">
            <a:spAutoFit/>
          </a:bodyPr>
          <a:lstStyle/>
          <a:p>
            <a:pPr>
              <a:lnSpc>
                <a:spcPct val="150000"/>
              </a:lnSpc>
            </a:pPr>
            <a:r>
              <a:rPr lang="zh-CN" altLang="en-US" sz="2000" dirty="0">
                <a:latin typeface="Montserrat Light" charset="0"/>
                <a:ea typeface="Montserrat Light" charset="0"/>
                <a:cs typeface="Montserrat Light" charset="0"/>
              </a:rPr>
              <a:t>抖音作为目前最大的短视频平台，刚好提供了一个巨大的、可以为线下导流的流量池。通过行业做垂直内容制作原创视频，靠优质内容获得高曝光、让用户喜欢并关注是最好的抖音引流方式</a:t>
            </a:r>
            <a:endParaRPr lang="en-US" sz="2000" dirty="0">
              <a:latin typeface="Montserrat Light" charset="0"/>
              <a:ea typeface="Montserrat Light" charset="0"/>
              <a:cs typeface="Montserrat Light" charset="0"/>
            </a:endParaRPr>
          </a:p>
        </p:txBody>
      </p:sp>
      <p:sp>
        <p:nvSpPr>
          <p:cNvPr id="41" name="TextBox 40"/>
          <p:cNvSpPr txBox="1"/>
          <p:nvPr/>
        </p:nvSpPr>
        <p:spPr>
          <a:xfrm>
            <a:off x="2922105" y="9039641"/>
            <a:ext cx="9266720" cy="589072"/>
          </a:xfrm>
          <a:prstGeom prst="rect">
            <a:avLst/>
          </a:prstGeom>
          <a:noFill/>
        </p:spPr>
        <p:txBody>
          <a:bodyPr wrap="square" rtlCol="0">
            <a:spAutoFit/>
          </a:bodyPr>
          <a:lstStyle/>
          <a:p>
            <a:pPr>
              <a:lnSpc>
                <a:spcPct val="150000"/>
              </a:lnSpc>
            </a:pPr>
            <a:r>
              <a:rPr lang="en-US" altLang="zh-CN" sz="2400" b="1" spc="600" dirty="0">
                <a:solidFill>
                  <a:schemeClr val="tx2"/>
                </a:solidFill>
                <a:latin typeface="Montserrat" charset="0"/>
                <a:ea typeface="Montserrat" charset="0"/>
                <a:cs typeface="Montserrat" charset="0"/>
              </a:rPr>
              <a:t>3. </a:t>
            </a:r>
            <a:r>
              <a:rPr lang="zh-CN" altLang="en-US" sz="2400" b="1" spc="600" dirty="0">
                <a:solidFill>
                  <a:schemeClr val="tx2"/>
                </a:solidFill>
                <a:latin typeface="Montserrat" charset="0"/>
                <a:ea typeface="Montserrat" charset="0"/>
                <a:cs typeface="Montserrat" charset="0"/>
              </a:rPr>
              <a:t>抖音营销</a:t>
            </a:r>
            <a:endParaRPr lang="en-US" sz="2400" b="1" spc="600" dirty="0">
              <a:solidFill>
                <a:schemeClr val="tx2"/>
              </a:solidFill>
              <a:latin typeface="Montserrat" charset="0"/>
              <a:ea typeface="Montserrat" charset="0"/>
              <a:cs typeface="Montserrat" charset="0"/>
            </a:endParaRPr>
          </a:p>
        </p:txBody>
      </p:sp>
      <p:sp>
        <p:nvSpPr>
          <p:cNvPr id="42" name="TextBox 41"/>
          <p:cNvSpPr txBox="1"/>
          <p:nvPr/>
        </p:nvSpPr>
        <p:spPr>
          <a:xfrm>
            <a:off x="12800601" y="9685972"/>
            <a:ext cx="9266720" cy="1477328"/>
          </a:xfrm>
          <a:prstGeom prst="rect">
            <a:avLst/>
          </a:prstGeom>
          <a:noFill/>
        </p:spPr>
        <p:txBody>
          <a:bodyPr wrap="square" rtlCol="0">
            <a:spAutoFit/>
          </a:bodyPr>
          <a:lstStyle/>
          <a:p>
            <a:pPr>
              <a:lnSpc>
                <a:spcPct val="150000"/>
              </a:lnSpc>
            </a:pPr>
            <a:r>
              <a:rPr lang="zh-CN" altLang="en-US" sz="2000" dirty="0">
                <a:latin typeface="Montserrat Light" charset="0"/>
                <a:ea typeface="Montserrat Light" charset="0"/>
                <a:cs typeface="Montserrat Light" charset="0"/>
              </a:rPr>
              <a:t>网络营销推广的最好的办法就是软文推广（知乎，百度贴吧，论坛）。农产品电商做是人的生意，做电商要用心，与其说是软文，不如说是你对自己为什么要做这件事情或者做这件事情的体会的一个真诚的总结和分享</a:t>
            </a:r>
            <a:endParaRPr lang="en-US" sz="2000" dirty="0">
              <a:latin typeface="Montserrat Light" charset="0"/>
              <a:ea typeface="Montserrat Light" charset="0"/>
              <a:cs typeface="Montserrat Light" charset="0"/>
            </a:endParaRPr>
          </a:p>
        </p:txBody>
      </p:sp>
      <p:sp>
        <p:nvSpPr>
          <p:cNvPr id="43" name="TextBox 42"/>
          <p:cNvSpPr txBox="1"/>
          <p:nvPr/>
        </p:nvSpPr>
        <p:spPr>
          <a:xfrm>
            <a:off x="12798425" y="9039641"/>
            <a:ext cx="9266720" cy="589072"/>
          </a:xfrm>
          <a:prstGeom prst="rect">
            <a:avLst/>
          </a:prstGeom>
          <a:noFill/>
        </p:spPr>
        <p:txBody>
          <a:bodyPr wrap="square" rtlCol="0">
            <a:spAutoFit/>
          </a:bodyPr>
          <a:lstStyle/>
          <a:p>
            <a:pPr>
              <a:lnSpc>
                <a:spcPct val="150000"/>
              </a:lnSpc>
            </a:pPr>
            <a:r>
              <a:rPr lang="en-US" altLang="zh-CN" sz="2400" b="1" spc="600" dirty="0">
                <a:solidFill>
                  <a:schemeClr val="tx2"/>
                </a:solidFill>
                <a:latin typeface="Montserrat" charset="0"/>
                <a:ea typeface="Montserrat" charset="0"/>
                <a:cs typeface="Montserrat" charset="0"/>
              </a:rPr>
              <a:t>4. </a:t>
            </a:r>
            <a:r>
              <a:rPr lang="zh-CN" altLang="en-US" sz="2400" b="1" spc="600" dirty="0">
                <a:solidFill>
                  <a:schemeClr val="tx2"/>
                </a:solidFill>
                <a:latin typeface="Montserrat" charset="0"/>
                <a:ea typeface="Montserrat" charset="0"/>
                <a:cs typeface="Montserrat" charset="0"/>
              </a:rPr>
              <a:t>软文推广</a:t>
            </a:r>
            <a:endParaRPr lang="en-US" sz="2400" b="1" spc="600" dirty="0">
              <a:solidFill>
                <a:schemeClr val="tx2"/>
              </a:solidFill>
              <a:latin typeface="Montserrat" charset="0"/>
              <a:ea typeface="Montserrat" charset="0"/>
              <a:cs typeface="Montserrat" charset="0"/>
            </a:endParaRPr>
          </a:p>
        </p:txBody>
      </p:sp>
      <p:pic>
        <p:nvPicPr>
          <p:cNvPr id="5" name="图片 4"/>
          <p:cNvPicPr>
            <a:picLocks noChangeAspect="1"/>
          </p:cNvPicPr>
          <p:nvPr/>
        </p:nvPicPr>
        <p:blipFill rotWithShape="1">
          <a:blip r:embed="rId1" cstate="email">
            <a:extLst>
              <a:ext uri="{28A0092B-C50C-407E-A947-70E740481C1C}">
                <a14:useLocalDpi xmlns:a14="http://schemas.microsoft.com/office/drawing/2010/main" val="0"/>
              </a:ext>
            </a:extLst>
          </a:blip>
          <a:srcRect t="17398" b="17396"/>
          <a:stretch>
            <a:fillRect/>
          </a:stretch>
        </p:blipFill>
        <p:spPr>
          <a:xfrm>
            <a:off x="16968967" y="726912"/>
            <a:ext cx="4375211" cy="507244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254928" y="7176052"/>
          <a:ext cx="6460435" cy="4177676"/>
        </p:xfrm>
        <a:graphic>
          <a:graphicData uri="http://schemas.openxmlformats.org/drawingml/2006/table">
            <a:tbl>
              <a:tblPr firstRow="1" firstCol="1" bandRow="1">
                <a:tableStyleId>{2D5ABB26-0587-4C30-8999-92F81FD0307C}</a:tableStyleId>
              </a:tblPr>
              <a:tblGrid>
                <a:gridCol w="1626101"/>
                <a:gridCol w="1626101"/>
                <a:gridCol w="1626101"/>
                <a:gridCol w="1582132"/>
              </a:tblGrid>
              <a:tr h="1044419">
                <a:tc gridSpan="4">
                  <a:txBody>
                    <a:bodyPr/>
                    <a:lstStyle/>
                    <a:p>
                      <a:pPr algn="ctr">
                        <a:lnSpc>
                          <a:spcPct val="200000"/>
                        </a:lnSpc>
                      </a:pPr>
                      <a:r>
                        <a:rPr lang="zh-CN" sz="2800" b="1" kern="100" dirty="0">
                          <a:effectLst/>
                        </a:rPr>
                        <a:t>资本结构与规模</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cPr/>
                </a:tc>
                <a:tc hMerge="1">
                  <a:tcPr/>
                </a:tc>
                <a:tc hMerge="1">
                  <a:tcPr/>
                </a:tc>
              </a:tr>
              <a:tr h="1044419">
                <a:tc>
                  <a:txBody>
                    <a:bodyPr/>
                    <a:lstStyle/>
                    <a:p>
                      <a:pPr algn="ctr"/>
                      <a:r>
                        <a:rPr lang="zh-CN" sz="2400" b="1" kern="100" dirty="0">
                          <a:effectLst/>
                        </a:rPr>
                        <a:t>资金来源</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融资募集</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自有</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总计</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1044419">
                <a:tc>
                  <a:txBody>
                    <a:bodyPr/>
                    <a:lstStyle/>
                    <a:p>
                      <a:pPr algn="ctr">
                        <a:lnSpc>
                          <a:spcPct val="200000"/>
                        </a:lnSpc>
                      </a:pPr>
                      <a:r>
                        <a:rPr lang="zh-CN" sz="2400" b="1" kern="100" dirty="0">
                          <a:effectLst/>
                        </a:rPr>
                        <a:t>金额</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20</a:t>
                      </a:r>
                      <a:r>
                        <a:rPr lang="zh-CN" sz="2400" kern="100" dirty="0">
                          <a:effectLst/>
                        </a:rPr>
                        <a:t>万</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80</a:t>
                      </a:r>
                      <a:r>
                        <a:rPr lang="zh-CN" sz="2400" kern="100" dirty="0">
                          <a:effectLst/>
                        </a:rPr>
                        <a:t>万元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30</a:t>
                      </a:r>
                      <a:r>
                        <a:rPr lang="zh-CN" sz="2400" kern="100" dirty="0">
                          <a:effectLst/>
                        </a:rPr>
                        <a:t>万元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044419">
                <a:tc>
                  <a:txBody>
                    <a:bodyPr/>
                    <a:lstStyle/>
                    <a:p>
                      <a:pPr algn="ctr">
                        <a:lnSpc>
                          <a:spcPct val="200000"/>
                        </a:lnSpc>
                      </a:pPr>
                      <a:r>
                        <a:rPr lang="zh-CN" sz="2400" b="1" kern="100" dirty="0">
                          <a:effectLst/>
                        </a:rPr>
                        <a:t>比例</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33.3%</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66.6%</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00000"/>
                        </a:lnSpc>
                      </a:pPr>
                      <a:r>
                        <a:rPr lang="en-US" sz="2400" kern="100" dirty="0">
                          <a:effectLst/>
                        </a:rPr>
                        <a:t>100%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2842454" y="5060251"/>
            <a:ext cx="7285381" cy="1384995"/>
          </a:xfrm>
          <a:prstGeom prst="rect">
            <a:avLst/>
          </a:prstGeom>
          <a:noFill/>
        </p:spPr>
        <p:txBody>
          <a:bodyPr wrap="square">
            <a:spAutoFit/>
          </a:bodyPr>
          <a:lstStyle/>
          <a:p>
            <a:r>
              <a:rPr lang="zh-CN" altLang="zh-CN" sz="2800" dirty="0">
                <a:effectLst/>
                <a:ea typeface="宋体" panose="02010600030101010101" pitchFamily="2" charset="-122"/>
                <a:cs typeface="Times New Roman" panose="02020603050405020304" pitchFamily="18" charset="0"/>
              </a:rPr>
              <a:t>为了公司整体战略的实施与实现，公司拟定注册资本为</a:t>
            </a:r>
            <a:r>
              <a:rPr lang="en-US" altLang="zh-CN" sz="2800" dirty="0">
                <a:effectLst/>
                <a:ea typeface="宋体" panose="02010600030101010101" pitchFamily="2" charset="-122"/>
                <a:cs typeface="Times New Roman" panose="02020603050405020304" pitchFamily="18" charset="0"/>
              </a:rPr>
              <a:t>30</a:t>
            </a:r>
            <a:r>
              <a:rPr lang="zh-CN" altLang="zh-CN" sz="2800" dirty="0">
                <a:effectLst/>
                <a:ea typeface="宋体" panose="02010600030101010101" pitchFamily="2" charset="-122"/>
                <a:cs typeface="Times New Roman" panose="02020603050405020304" pitchFamily="18" charset="0"/>
              </a:rPr>
              <a:t>万元。 团队自有资金</a:t>
            </a:r>
            <a:r>
              <a:rPr lang="en-US" altLang="zh-CN" sz="2800" dirty="0">
                <a:effectLst/>
                <a:ea typeface="宋体" panose="02010600030101010101" pitchFamily="2" charset="-122"/>
                <a:cs typeface="Times New Roman" panose="02020603050405020304" pitchFamily="18" charset="0"/>
              </a:rPr>
              <a:t>10</a:t>
            </a:r>
            <a:r>
              <a:rPr lang="zh-CN" altLang="zh-CN" sz="2800" dirty="0">
                <a:effectLst/>
                <a:ea typeface="宋体" panose="02010600030101010101" pitchFamily="2" charset="-122"/>
                <a:cs typeface="Times New Roman" panose="02020603050405020304" pitchFamily="18" charset="0"/>
              </a:rPr>
              <a:t>万元，融资</a:t>
            </a:r>
            <a:r>
              <a:rPr lang="en-US" altLang="zh-CN" sz="2800" dirty="0">
                <a:effectLst/>
                <a:ea typeface="宋体" panose="02010600030101010101" pitchFamily="2" charset="-122"/>
                <a:cs typeface="Times New Roman" panose="02020603050405020304" pitchFamily="18" charset="0"/>
              </a:rPr>
              <a:t>20</a:t>
            </a:r>
            <a:r>
              <a:rPr lang="zh-CN" altLang="zh-CN" sz="2800" dirty="0">
                <a:effectLst/>
                <a:ea typeface="宋体" panose="02010600030101010101" pitchFamily="2" charset="-122"/>
                <a:cs typeface="Times New Roman" panose="02020603050405020304" pitchFamily="18" charset="0"/>
              </a:rPr>
              <a:t>万元。资本结构和规模</a:t>
            </a:r>
            <a:r>
              <a:rPr lang="zh-CN" altLang="en-US" sz="2800" dirty="0">
                <a:ea typeface="宋体" panose="02010600030101010101" pitchFamily="2" charset="-122"/>
                <a:cs typeface="Times New Roman" panose="02020603050405020304" pitchFamily="18" charset="0"/>
              </a:rPr>
              <a:t>如下：</a:t>
            </a:r>
            <a:endParaRPr lang="zh-CN" altLang="en-US" sz="2800" dirty="0"/>
          </a:p>
        </p:txBody>
      </p:sp>
      <p:pic>
        <p:nvPicPr>
          <p:cNvPr id="11" name="图片占位符 6"/>
          <p:cNvPicPr>
            <a:picLocks noChangeAspect="1"/>
          </p:cNvPicPr>
          <p:nvPr/>
        </p:nvPicPr>
        <p:blipFill>
          <a:blip r:embed="rId1" cstate="email">
            <a:extLst>
              <a:ext uri="{28A0092B-C50C-407E-A947-70E740481C1C}">
                <a14:useLocalDpi xmlns:a14="http://schemas.microsoft.com/office/drawing/2010/main" val="0"/>
              </a:ext>
            </a:extLst>
          </a:blip>
          <a:srcRect l="21563" r="21563"/>
          <a:stretch>
            <a:fillRect/>
          </a:stretch>
        </p:blipFill>
        <p:spPr>
          <a:xfrm>
            <a:off x="13083022" y="2114709"/>
            <a:ext cx="9176799" cy="9076751"/>
          </a:xfrm>
          <a:prstGeom prst="rect">
            <a:avLst/>
          </a:prstGeom>
        </p:spPr>
      </p:pic>
      <p:sp>
        <p:nvSpPr>
          <p:cNvPr id="13" name="TextBox 6"/>
          <p:cNvSpPr txBox="1"/>
          <p:nvPr/>
        </p:nvSpPr>
        <p:spPr>
          <a:xfrm>
            <a:off x="2689193" y="2471821"/>
            <a:ext cx="9499632" cy="1857624"/>
          </a:xfrm>
          <a:prstGeom prst="rect">
            <a:avLst/>
          </a:prstGeom>
          <a:noFill/>
        </p:spPr>
        <p:txBody>
          <a:bodyPr wrap="square" rtlCol="0">
            <a:spAutoFit/>
          </a:bodyPr>
          <a:lstStyle/>
          <a:p>
            <a:pPr>
              <a:lnSpc>
                <a:spcPts val="13560"/>
              </a:lnSpc>
            </a:pPr>
            <a:r>
              <a:rPr lang="zh-CN" altLang="en-US" sz="13800" b="1" dirty="0">
                <a:solidFill>
                  <a:schemeClr val="tx2"/>
                </a:solidFill>
                <a:latin typeface="Montserrat" charset="0"/>
                <a:ea typeface="Montserrat" charset="0"/>
                <a:cs typeface="Montserrat" charset="0"/>
              </a:rPr>
              <a:t>投融金额</a:t>
            </a:r>
            <a:endParaRPr lang="en-US" sz="13800" b="1" dirty="0">
              <a:solidFill>
                <a:schemeClr val="tx2"/>
              </a:solidFill>
              <a:latin typeface="Montserrat" charset="0"/>
              <a:ea typeface="Montserrat" charset="0"/>
              <a:cs typeface="Montserrat"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095672" y="2006055"/>
            <a:ext cx="11207737" cy="10349628"/>
          </a:xfrm>
          <a:prstGeom prst="rect">
            <a:avLst/>
          </a:prstGeom>
          <a:noFill/>
        </p:spPr>
        <p:txBody>
          <a:bodyPr wrap="square">
            <a:spAutoFit/>
          </a:bodyPr>
          <a:lstStyle/>
          <a:p>
            <a:pPr algn="just">
              <a:lnSpc>
                <a:spcPct val="150000"/>
              </a:lnSpc>
            </a:pPr>
            <a:r>
              <a:rPr lang="zh-CN" altLang="zh-CN" sz="2800" dirty="0">
                <a:ea typeface="宋体" panose="02010600030101010101" pitchFamily="2" charset="-122"/>
                <a:cs typeface="Times New Roman" panose="02020603050405020304" pitchFamily="18" charset="0"/>
              </a:rPr>
              <a:t>项目在前期资金运营困难期，可通过股份制营销方案进行。以品牌未来进行锚定，对于感兴趣且付费能力强的消费者提供不同体质股份销售快速回笼资金。针对于不同需求的。股份制购买用户提供以下股份产品：</a:t>
            </a:r>
            <a:endParaRPr lang="zh-CN" altLang="zh-CN" sz="2800" dirty="0">
              <a:ea typeface="宋体" panose="02010600030101010101" pitchFamily="2" charset="-122"/>
              <a:cs typeface="Times New Roman" panose="02020603050405020304" pitchFamily="18" charset="0"/>
            </a:endParaRPr>
          </a:p>
          <a:p>
            <a:pPr algn="just">
              <a:lnSpc>
                <a:spcPct val="150000"/>
              </a:lnSpc>
            </a:pPr>
            <a:r>
              <a:rPr lang="en-US" altLang="zh-CN" sz="2800" dirty="0">
                <a:ea typeface="宋体" panose="02010600030101010101" pitchFamily="2" charset="-122"/>
                <a:cs typeface="Times New Roman" panose="02020603050405020304" pitchFamily="18" charset="0"/>
              </a:rPr>
              <a:t> </a:t>
            </a:r>
            <a:endParaRPr lang="zh-CN" altLang="zh-CN" sz="2800" dirty="0">
              <a:ea typeface="宋体" panose="02010600030101010101" pitchFamily="2" charset="-122"/>
              <a:cs typeface="Times New Roman" panose="02020603050405020304" pitchFamily="18" charset="0"/>
            </a:endParaRPr>
          </a:p>
          <a:p>
            <a:pPr algn="just">
              <a:lnSpc>
                <a:spcPct val="150000"/>
              </a:lnSpc>
            </a:pPr>
            <a:r>
              <a:rPr lang="en-US" altLang="zh-CN" sz="2800" b="1" dirty="0">
                <a:solidFill>
                  <a:schemeClr val="tx2"/>
                </a:solidFill>
                <a:ea typeface="宋体" panose="02010600030101010101" pitchFamily="2" charset="-122"/>
                <a:cs typeface="Times New Roman" panose="02020603050405020304" pitchFamily="18" charset="0"/>
              </a:rPr>
              <a:t>1</a:t>
            </a:r>
            <a:r>
              <a:rPr lang="zh-CN" altLang="zh-CN" sz="2800" b="1" dirty="0">
                <a:solidFill>
                  <a:schemeClr val="tx2"/>
                </a:solidFill>
                <a:ea typeface="宋体" panose="02010600030101010101" pitchFamily="2" charset="-122"/>
                <a:cs typeface="Times New Roman" panose="02020603050405020304" pitchFamily="18" charset="0"/>
              </a:rPr>
              <a:t>、期股投资</a:t>
            </a:r>
            <a:endParaRPr lang="zh-CN" altLang="zh-CN" sz="2800" b="1" dirty="0">
              <a:solidFill>
                <a:schemeClr val="tx2"/>
              </a:solidFill>
              <a:ea typeface="宋体" panose="02010600030101010101" pitchFamily="2" charset="-122"/>
              <a:cs typeface="Times New Roman" panose="02020603050405020304" pitchFamily="18" charset="0"/>
            </a:endParaRPr>
          </a:p>
          <a:p>
            <a:pPr algn="just">
              <a:lnSpc>
                <a:spcPct val="150000"/>
              </a:lnSpc>
            </a:pPr>
            <a:r>
              <a:rPr lang="zh-CN" altLang="zh-CN" sz="2800" dirty="0">
                <a:ea typeface="宋体" panose="02010600030101010101" pitchFamily="2" charset="-122"/>
                <a:cs typeface="Times New Roman" panose="02020603050405020304" pitchFamily="18" charset="0"/>
              </a:rPr>
              <a:t>对于品牌信任不足，如客户对公司股权有需求，但客户手中资金不足或者希望提供尝试性的反馈，则可采取让客户用期股投资方式。在生活中，期股可类比按揭买房的方式，购房者用按揭买房的方式先享受购房带来的好处，提前入住或享受房屋的出租收益，再用房屋或个人的后期收入所得，偿还房屋的按揭贷款。</a:t>
            </a:r>
            <a:endParaRPr lang="zh-CN" altLang="zh-CN" sz="2800" dirty="0">
              <a:ea typeface="宋体" panose="02010600030101010101" pitchFamily="2" charset="-122"/>
              <a:cs typeface="Times New Roman" panose="02020603050405020304" pitchFamily="18" charset="0"/>
            </a:endParaRPr>
          </a:p>
          <a:p>
            <a:pPr algn="just">
              <a:lnSpc>
                <a:spcPct val="150000"/>
              </a:lnSpc>
            </a:pPr>
            <a:r>
              <a:rPr lang="en-US" altLang="zh-CN" sz="2800" dirty="0">
                <a:ea typeface="宋体" panose="02010600030101010101" pitchFamily="2" charset="-122"/>
                <a:cs typeface="Times New Roman" panose="02020603050405020304" pitchFamily="18" charset="0"/>
              </a:rPr>
              <a:t> </a:t>
            </a:r>
            <a:endParaRPr lang="zh-CN" altLang="zh-CN" sz="2800" dirty="0">
              <a:ea typeface="宋体" panose="02010600030101010101" pitchFamily="2" charset="-122"/>
              <a:cs typeface="Times New Roman" panose="02020603050405020304" pitchFamily="18" charset="0"/>
            </a:endParaRPr>
          </a:p>
          <a:p>
            <a:pPr algn="just">
              <a:lnSpc>
                <a:spcPct val="150000"/>
              </a:lnSpc>
            </a:pPr>
            <a:r>
              <a:rPr lang="en-US" altLang="zh-CN" sz="2800" b="1" dirty="0">
                <a:solidFill>
                  <a:schemeClr val="tx2"/>
                </a:solidFill>
                <a:ea typeface="宋体" panose="02010600030101010101" pitchFamily="2" charset="-122"/>
                <a:cs typeface="Times New Roman" panose="02020603050405020304" pitchFamily="18" charset="0"/>
              </a:rPr>
              <a:t>2</a:t>
            </a:r>
            <a:r>
              <a:rPr lang="zh-CN" altLang="zh-CN" sz="2800" b="1" dirty="0">
                <a:solidFill>
                  <a:schemeClr val="tx2"/>
                </a:solidFill>
                <a:ea typeface="宋体" panose="02010600030101010101" pitchFamily="2" charset="-122"/>
                <a:cs typeface="Times New Roman" panose="02020603050405020304" pitchFamily="18" charset="0"/>
              </a:rPr>
              <a:t>、内部融资</a:t>
            </a:r>
            <a:endParaRPr lang="zh-CN" altLang="zh-CN" sz="2800" b="1" dirty="0">
              <a:solidFill>
                <a:schemeClr val="tx2"/>
              </a:solidFill>
              <a:ea typeface="宋体" panose="02010600030101010101" pitchFamily="2" charset="-122"/>
              <a:cs typeface="Times New Roman" panose="02020603050405020304" pitchFamily="18" charset="0"/>
            </a:endParaRPr>
          </a:p>
          <a:p>
            <a:pPr algn="just">
              <a:lnSpc>
                <a:spcPct val="150000"/>
              </a:lnSpc>
            </a:pPr>
            <a:r>
              <a:rPr lang="zh-CN" altLang="zh-CN" sz="2800" dirty="0">
                <a:ea typeface="宋体" panose="02010600030101010101" pitchFamily="2" charset="-122"/>
                <a:cs typeface="Times New Roman" panose="02020603050405020304" pitchFamily="18" charset="0"/>
              </a:rPr>
              <a:t>（</a:t>
            </a:r>
            <a:r>
              <a:rPr lang="en-US" altLang="zh-CN" sz="2800" dirty="0">
                <a:ea typeface="宋体" panose="02010600030101010101" pitchFamily="2" charset="-122"/>
                <a:cs typeface="Times New Roman" panose="02020603050405020304" pitchFamily="18" charset="0"/>
              </a:rPr>
              <a:t>1</a:t>
            </a:r>
            <a:r>
              <a:rPr lang="zh-CN" altLang="zh-CN" sz="2800" dirty="0">
                <a:ea typeface="宋体" panose="02010600030101010101" pitchFamily="2" charset="-122"/>
                <a:cs typeface="Times New Roman" panose="02020603050405020304" pitchFamily="18" charset="0"/>
              </a:rPr>
              <a:t>）企业拿出 </a:t>
            </a:r>
            <a:r>
              <a:rPr lang="en-US" altLang="zh-CN" sz="2800" dirty="0">
                <a:ea typeface="宋体" panose="02010600030101010101" pitchFamily="2" charset="-122"/>
                <a:cs typeface="Times New Roman" panose="02020603050405020304" pitchFamily="18" charset="0"/>
              </a:rPr>
              <a:t>10% </a:t>
            </a:r>
            <a:r>
              <a:rPr lang="zh-CN" altLang="zh-CN" sz="2800" dirty="0">
                <a:ea typeface="宋体" panose="02010600030101010101" pitchFamily="2" charset="-122"/>
                <a:cs typeface="Times New Roman" panose="02020603050405020304" pitchFamily="18" charset="0"/>
              </a:rPr>
              <a:t>作为对内容成员融资兑换，内部成员对资金部分转增为企业的股本，未来享受企业分红；</a:t>
            </a:r>
            <a:endParaRPr lang="zh-CN" altLang="zh-CN" sz="2800" dirty="0">
              <a:ea typeface="宋体" panose="02010600030101010101" pitchFamily="2" charset="-122"/>
              <a:cs typeface="Times New Roman" panose="02020603050405020304" pitchFamily="18" charset="0"/>
            </a:endParaRPr>
          </a:p>
          <a:p>
            <a:pPr algn="just">
              <a:lnSpc>
                <a:spcPct val="150000"/>
              </a:lnSpc>
            </a:pPr>
            <a:r>
              <a:rPr lang="zh-CN" altLang="zh-CN" sz="2800" dirty="0">
                <a:ea typeface="宋体" panose="02010600030101010101" pitchFamily="2" charset="-122"/>
                <a:cs typeface="Times New Roman" panose="02020603050405020304" pitchFamily="18" charset="0"/>
              </a:rPr>
              <a:t>（</a:t>
            </a:r>
            <a:r>
              <a:rPr lang="en-US" altLang="zh-CN" sz="2800" dirty="0">
                <a:ea typeface="宋体" panose="02010600030101010101" pitchFamily="2" charset="-122"/>
                <a:cs typeface="Times New Roman" panose="02020603050405020304" pitchFamily="18" charset="0"/>
              </a:rPr>
              <a:t>2</a:t>
            </a:r>
            <a:r>
              <a:rPr lang="zh-CN" altLang="zh-CN" sz="2800" dirty="0">
                <a:ea typeface="宋体" panose="02010600030101010101" pitchFamily="2" charset="-122"/>
                <a:cs typeface="Times New Roman" panose="02020603050405020304" pitchFamily="18" charset="0"/>
              </a:rPr>
              <a:t>）约定好内部成员入股时，原企业的股本金足够偿还入股盈亏。</a:t>
            </a:r>
            <a:endParaRPr lang="zh-CN" altLang="zh-CN" sz="2800" dirty="0">
              <a:ea typeface="宋体" panose="02010600030101010101" pitchFamily="2" charset="-122"/>
              <a:cs typeface="Times New Roman" panose="02020603050405020304" pitchFamily="18" charset="0"/>
            </a:endParaRPr>
          </a:p>
          <a:p>
            <a:pPr>
              <a:lnSpc>
                <a:spcPct val="150000"/>
              </a:lnSpc>
            </a:pPr>
            <a:r>
              <a:rPr lang="zh-CN" altLang="zh-CN" sz="2800" dirty="0">
                <a:ea typeface="宋体" panose="02010600030101010101" pitchFamily="2" charset="-122"/>
                <a:cs typeface="Times New Roman" panose="02020603050405020304" pitchFamily="18" charset="0"/>
              </a:rPr>
              <a:t>（</a:t>
            </a:r>
            <a:r>
              <a:rPr lang="en-US" altLang="zh-CN" sz="2800" dirty="0">
                <a:ea typeface="宋体" panose="02010600030101010101" pitchFamily="2" charset="-122"/>
                <a:cs typeface="Times New Roman" panose="02020603050405020304" pitchFamily="18" charset="0"/>
              </a:rPr>
              <a:t>4</a:t>
            </a:r>
            <a:r>
              <a:rPr lang="zh-CN" altLang="zh-CN" sz="2800" dirty="0">
                <a:ea typeface="宋体" panose="02010600030101010101" pitchFamily="2" charset="-122"/>
                <a:cs typeface="Times New Roman" panose="02020603050405020304" pitchFamily="18" charset="0"/>
              </a:rPr>
              <a:t>）预计内部融资  万元的最低启动资金。</a:t>
            </a:r>
            <a:endParaRPr lang="zh-CN" altLang="en-US" sz="2800" dirty="0">
              <a:ea typeface="宋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nvGraphicFramePr>
        <p:xfrm>
          <a:off x="1335143" y="5797859"/>
          <a:ext cx="8653644" cy="4381430"/>
        </p:xfrm>
        <a:graphic>
          <a:graphicData uri="http://schemas.openxmlformats.org/drawingml/2006/table">
            <a:tbl>
              <a:tblPr firstRow="1" firstCol="1" bandRow="1">
                <a:tableStyleId>{2D5ABB26-0587-4C30-8999-92F81FD0307C}</a:tableStyleId>
              </a:tblPr>
              <a:tblGrid>
                <a:gridCol w="1795643"/>
                <a:gridCol w="2529093"/>
                <a:gridCol w="2228083"/>
                <a:gridCol w="2100825"/>
              </a:tblGrid>
              <a:tr h="876286">
                <a:tc gridSpan="4">
                  <a:txBody>
                    <a:bodyPr/>
                    <a:lstStyle/>
                    <a:p>
                      <a:pPr algn="ctr"/>
                      <a:r>
                        <a:rPr lang="zh-CN" sz="2800" b="1" kern="100" dirty="0">
                          <a:effectLst/>
                        </a:rPr>
                        <a:t>融资方案</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cPr/>
                </a:tc>
                <a:tc hMerge="1">
                  <a:tcPr/>
                </a:tc>
                <a:tc hMerge="1">
                  <a:tcPr/>
                </a:tc>
              </a:tr>
              <a:tr h="876286">
                <a:tc>
                  <a:txBody>
                    <a:bodyPr/>
                    <a:lstStyle/>
                    <a:p>
                      <a:pPr algn="ctr"/>
                      <a:r>
                        <a:rPr lang="zh-CN" sz="2400" b="1" kern="100" dirty="0">
                          <a:effectLst/>
                        </a:rPr>
                        <a:t>投资方式</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回报</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资金要求</a:t>
                      </a:r>
                      <a:endParaRPr lang="en-US" altLang="zh-CN" sz="2400" b="1" kern="100" dirty="0">
                        <a:effectLst/>
                      </a:endParaRPr>
                    </a:p>
                    <a:p>
                      <a:pPr algn="ctr"/>
                      <a:r>
                        <a:rPr lang="zh-CN" sz="2400" b="1" kern="100" dirty="0">
                          <a:effectLst/>
                        </a:rPr>
                        <a:t>（万元）</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b="1" kern="100" dirty="0">
                          <a:effectLst/>
                        </a:rPr>
                        <a:t>股权</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876286">
                <a:tc>
                  <a:txBody>
                    <a:bodyPr/>
                    <a:lstStyle/>
                    <a:p>
                      <a:pPr algn="ctr"/>
                      <a:r>
                        <a:rPr lang="zh-CN" sz="2400" b="1" kern="100" dirty="0">
                          <a:effectLst/>
                        </a:rPr>
                        <a:t>实际股融资</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a:effectLst/>
                        </a:rPr>
                        <a:t>入股资金所占比例来计算分红</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a:effectLst/>
                        </a:rPr>
                        <a:t>80</a:t>
                      </a:r>
                      <a:r>
                        <a:rPr lang="zh-CN" sz="2400" kern="100">
                          <a:effectLst/>
                        </a:rPr>
                        <a:t>万元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a:effectLst/>
                        </a:rPr>
                        <a:t>30%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876286">
                <a:tc>
                  <a:txBody>
                    <a:bodyPr/>
                    <a:lstStyle/>
                    <a:p>
                      <a:pPr algn="ctr"/>
                      <a:r>
                        <a:rPr lang="zh-CN" sz="2400" b="1" kern="100" dirty="0">
                          <a:effectLst/>
                        </a:rPr>
                        <a:t>期股融资</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dirty="0">
                          <a:effectLst/>
                        </a:rPr>
                        <a:t>占用企业股权期的企业分红</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a:effectLst/>
                        </a:rPr>
                        <a:t>10</a:t>
                      </a:r>
                      <a:r>
                        <a:rPr lang="zh-CN" sz="2400" kern="100">
                          <a:effectLst/>
                        </a:rPr>
                        <a:t>万元</a:t>
                      </a:r>
                      <a:r>
                        <a:rPr lang="en-US" sz="2400" kern="100">
                          <a:effectLst/>
                        </a:rPr>
                        <a:t>/</a:t>
                      </a:r>
                      <a:r>
                        <a:rPr lang="zh-CN" sz="2400" kern="100">
                          <a:effectLst/>
                        </a:rPr>
                        <a:t>期</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a:effectLst/>
                        </a:rPr>
                        <a:t>10%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876286">
                <a:tc>
                  <a:txBody>
                    <a:bodyPr/>
                    <a:lstStyle/>
                    <a:p>
                      <a:pPr algn="ctr"/>
                      <a:r>
                        <a:rPr lang="zh-CN" sz="2400" b="1" kern="100" dirty="0">
                          <a:effectLst/>
                        </a:rPr>
                        <a:t>内部融资</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dirty="0">
                          <a:effectLst/>
                        </a:rPr>
                        <a:t>占用企业股权期的企业分红</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dirty="0">
                          <a:effectLst/>
                        </a:rPr>
                        <a:t>20</a:t>
                      </a:r>
                      <a:r>
                        <a:rPr lang="zh-CN" sz="2400" kern="100" dirty="0">
                          <a:effectLst/>
                        </a:rPr>
                        <a:t>万元</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dirty="0">
                          <a:effectLst/>
                        </a:rPr>
                        <a:t>60%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bl>
          </a:graphicData>
        </a:graphic>
      </p:graphicFrame>
      <p:sp>
        <p:nvSpPr>
          <p:cNvPr id="2" name="TextBox 6"/>
          <p:cNvSpPr txBox="1"/>
          <p:nvPr/>
        </p:nvSpPr>
        <p:spPr>
          <a:xfrm>
            <a:off x="1913941" y="2471821"/>
            <a:ext cx="9499632" cy="1857624"/>
          </a:xfrm>
          <a:prstGeom prst="rect">
            <a:avLst/>
          </a:prstGeom>
          <a:noFill/>
        </p:spPr>
        <p:txBody>
          <a:bodyPr wrap="square" rtlCol="0">
            <a:spAutoFit/>
          </a:bodyPr>
          <a:lstStyle/>
          <a:p>
            <a:pPr>
              <a:lnSpc>
                <a:spcPts val="13560"/>
              </a:lnSpc>
            </a:pPr>
            <a:r>
              <a:rPr lang="zh-CN" altLang="en-US" sz="13800" b="1" dirty="0">
                <a:solidFill>
                  <a:schemeClr val="tx2"/>
                </a:solidFill>
                <a:latin typeface="Montserrat" charset="0"/>
                <a:ea typeface="Montserrat" charset="0"/>
                <a:cs typeface="Montserrat" charset="0"/>
              </a:rPr>
              <a:t>投资规划</a:t>
            </a:r>
            <a:endParaRPr lang="en-US" sz="13800" b="1" dirty="0">
              <a:solidFill>
                <a:schemeClr val="tx2"/>
              </a:solidFill>
              <a:latin typeface="Montserrat" charset="0"/>
              <a:ea typeface="Montserrat" charset="0"/>
              <a:cs typeface="Montserrat"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75856" y="6670696"/>
            <a:ext cx="9763828" cy="4532651"/>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800" b="1" dirty="0">
                <a:solidFill>
                  <a:schemeClr val="tx2"/>
                </a:solidFill>
                <a:ea typeface="宋体" panose="02010600030101010101" pitchFamily="2" charset="-122"/>
                <a:cs typeface="Times New Roman" panose="02020603050405020304" pitchFamily="18" charset="0"/>
              </a:rPr>
              <a:t>IPO</a:t>
            </a:r>
            <a:endParaRPr lang="en-US" altLang="zh-CN" sz="2800" b="1" dirty="0">
              <a:solidFill>
                <a:schemeClr val="tx2"/>
              </a:solidFill>
              <a:ea typeface="宋体" panose="02010600030101010101" pitchFamily="2" charset="-122"/>
              <a:cs typeface="Times New Roman" panose="02020603050405020304" pitchFamily="18" charset="0"/>
            </a:endParaRPr>
          </a:p>
          <a:p>
            <a:pPr algn="just">
              <a:lnSpc>
                <a:spcPct val="150000"/>
              </a:lnSpc>
            </a:pPr>
            <a:r>
              <a:rPr lang="zh-CN" altLang="en-US" sz="2800" dirty="0">
                <a:ea typeface="宋体" panose="02010600030101010101" pitchFamily="2" charset="-122"/>
                <a:cs typeface="Times New Roman" panose="02020603050405020304" pitchFamily="18" charset="0"/>
              </a:rPr>
              <a:t>通过持续对该项目的成功运营，成长速度达到相应行业高度后，投资人通过</a:t>
            </a:r>
            <a:r>
              <a:rPr lang="en-US" altLang="zh-CN" sz="2800" dirty="0">
                <a:ea typeface="宋体" panose="02010600030101010101" pitchFamily="2" charset="-122"/>
                <a:cs typeface="Times New Roman" panose="02020603050405020304" pitchFamily="18" charset="0"/>
              </a:rPr>
              <a:t>IP0</a:t>
            </a:r>
            <a:r>
              <a:rPr lang="zh-CN" altLang="en-US" sz="2800" dirty="0">
                <a:ea typeface="宋体" panose="02010600030101010101" pitchFamily="2" charset="-122"/>
                <a:cs typeface="Times New Roman" panose="02020603050405020304" pitchFamily="18" charset="0"/>
              </a:rPr>
              <a:t>方式退出。</a:t>
            </a:r>
            <a:endParaRPr lang="en-US" altLang="zh-CN" sz="2800" dirty="0">
              <a:ea typeface="宋体" panose="02010600030101010101" pitchFamily="2" charset="-122"/>
              <a:cs typeface="Times New Roman" panose="02020603050405020304" pitchFamily="18" charset="0"/>
            </a:endParaRPr>
          </a:p>
          <a:p>
            <a:pPr algn="just">
              <a:lnSpc>
                <a:spcPct val="150000"/>
              </a:lnSpc>
            </a:pPr>
            <a:endParaRPr lang="zh-CN" altLang="en-US" sz="2800" dirty="0">
              <a:ea typeface="宋体" panose="02010600030101010101" pitchFamily="2" charset="-122"/>
              <a:cs typeface="Times New Roman" panose="02020603050405020304" pitchFamily="18" charset="0"/>
            </a:endParaRPr>
          </a:p>
          <a:p>
            <a:pPr marL="457200" indent="-457200" algn="just">
              <a:lnSpc>
                <a:spcPct val="150000"/>
              </a:lnSpc>
              <a:buFont typeface="Arial" panose="020B0604020202020204" pitchFamily="34" charset="0"/>
              <a:buChar char="•"/>
            </a:pPr>
            <a:r>
              <a:rPr lang="zh-CN" altLang="en-US" sz="2800" b="1" dirty="0">
                <a:solidFill>
                  <a:schemeClr val="tx2"/>
                </a:solidFill>
                <a:ea typeface="宋体" panose="02010600030101010101" pitchFamily="2" charset="-122"/>
                <a:cs typeface="Times New Roman" panose="02020603050405020304" pitchFamily="18" charset="0"/>
              </a:rPr>
              <a:t>初始资金退出</a:t>
            </a:r>
            <a:endParaRPr lang="zh-CN" altLang="en-US" sz="2800" b="1" dirty="0">
              <a:solidFill>
                <a:schemeClr val="tx2"/>
              </a:solidFill>
              <a:ea typeface="宋体" panose="02010600030101010101" pitchFamily="2" charset="-122"/>
              <a:cs typeface="Times New Roman" panose="02020603050405020304" pitchFamily="18" charset="0"/>
            </a:endParaRPr>
          </a:p>
          <a:p>
            <a:pPr algn="just">
              <a:lnSpc>
                <a:spcPct val="150000"/>
              </a:lnSpc>
            </a:pPr>
            <a:r>
              <a:rPr lang="zh-CN" altLang="en-US" sz="2800" dirty="0">
                <a:ea typeface="宋体" panose="02010600030101010101" pitchFamily="2" charset="-122"/>
                <a:cs typeface="Times New Roman" panose="02020603050405020304" pitchFamily="18" charset="0"/>
              </a:rPr>
              <a:t>项目运营成功，经过</a:t>
            </a:r>
            <a:r>
              <a:rPr lang="en-US" altLang="zh-CN" sz="2800" dirty="0">
                <a:ea typeface="宋体" panose="02010600030101010101" pitchFamily="2" charset="-122"/>
                <a:cs typeface="Times New Roman" panose="02020603050405020304" pitchFamily="18" charset="0"/>
              </a:rPr>
              <a:t>2</a:t>
            </a:r>
            <a:r>
              <a:rPr lang="zh-CN" altLang="en-US" sz="2800" dirty="0">
                <a:ea typeface="宋体" panose="02010600030101010101" pitchFamily="2" charset="-122"/>
                <a:cs typeface="Times New Roman" panose="02020603050405020304" pitchFamily="18" charset="0"/>
              </a:rPr>
              <a:t>年左右持续开发，公司股本增值后，投资人将部分初始投资退出。</a:t>
            </a:r>
            <a:endParaRPr lang="zh-CN" altLang="en-US" sz="2800" dirty="0">
              <a:ea typeface="宋体" panose="02010600030101010101" pitchFamily="2" charset="-122"/>
              <a:cs typeface="Times New Roman" panose="02020603050405020304" pitchFamily="18" charset="0"/>
            </a:endParaRPr>
          </a:p>
        </p:txBody>
      </p:sp>
      <p:sp>
        <p:nvSpPr>
          <p:cNvPr id="2" name="TextBox 6"/>
          <p:cNvSpPr txBox="1"/>
          <p:nvPr/>
        </p:nvSpPr>
        <p:spPr>
          <a:xfrm>
            <a:off x="1894062" y="3576427"/>
            <a:ext cx="10927416" cy="1857624"/>
          </a:xfrm>
          <a:prstGeom prst="rect">
            <a:avLst/>
          </a:prstGeom>
          <a:noFill/>
        </p:spPr>
        <p:txBody>
          <a:bodyPr wrap="square" rtlCol="0">
            <a:spAutoFit/>
          </a:bodyPr>
          <a:lstStyle/>
          <a:p>
            <a:pPr>
              <a:lnSpc>
                <a:spcPts val="13560"/>
              </a:lnSpc>
            </a:pPr>
            <a:r>
              <a:rPr lang="zh-CN" altLang="en-US" sz="13800" b="1" dirty="0">
                <a:solidFill>
                  <a:schemeClr val="tx2"/>
                </a:solidFill>
                <a:latin typeface="Montserrat" charset="0"/>
                <a:ea typeface="Montserrat" charset="0"/>
                <a:cs typeface="Montserrat" charset="0"/>
              </a:rPr>
              <a:t>资本退出方式</a:t>
            </a:r>
            <a:endParaRPr lang="en-US" sz="13800" b="1" dirty="0">
              <a:solidFill>
                <a:schemeClr val="tx2"/>
              </a:solidFill>
              <a:latin typeface="Montserrat" charset="0"/>
              <a:ea typeface="Montserrat" charset="0"/>
              <a:cs typeface="Montserrat" charset="0"/>
            </a:endParaRPr>
          </a:p>
        </p:txBody>
      </p:sp>
      <p:pic>
        <p:nvPicPr>
          <p:cNvPr id="5" name="图片 4"/>
          <p:cNvPicPr/>
          <p:nvPr/>
        </p:nvPicPr>
        <p:blipFill rotWithShape="1">
          <a:blip r:embed="rId1" cstate="print">
            <a:extLst>
              <a:ext uri="{28A0092B-C50C-407E-A947-70E740481C1C}">
                <a14:useLocalDpi xmlns:a14="http://schemas.microsoft.com/office/drawing/2010/main" val="0"/>
              </a:ext>
            </a:extLst>
          </a:blip>
          <a:srcRect l="16492" t="13579" r="9244" b="18282"/>
          <a:stretch>
            <a:fillRect/>
          </a:stretch>
        </p:blipFill>
        <p:spPr bwMode="auto">
          <a:xfrm>
            <a:off x="13557986" y="5458122"/>
            <a:ext cx="10658349" cy="6122505"/>
          </a:xfrm>
          <a:prstGeom prst="rect">
            <a:avLst/>
          </a:prstGeom>
          <a:noFill/>
          <a:ln>
            <a:noFill/>
          </a:ln>
        </p:spPr>
      </p:pic>
      <p:pic>
        <p:nvPicPr>
          <p:cNvPr id="4" name="图片 3"/>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3035" r="27312"/>
                    </a14:imgEffect>
                  </a14:imgLayer>
                </a14:imgProps>
              </a:ext>
              <a:ext uri="{28A0092B-C50C-407E-A947-70E740481C1C}">
                <a14:useLocalDpi xmlns:a14="http://schemas.microsoft.com/office/drawing/2010/main" val="0"/>
              </a:ext>
            </a:extLst>
          </a:blip>
          <a:srcRect r="69654"/>
          <a:stretch>
            <a:fillRect/>
          </a:stretch>
        </p:blipFill>
        <p:spPr>
          <a:xfrm>
            <a:off x="-414636" y="-428435"/>
            <a:ext cx="2890492" cy="3721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2506878" y="1397918"/>
          <a:ext cx="8627165" cy="10920163"/>
        </p:xfrm>
        <a:graphic>
          <a:graphicData uri="http://schemas.openxmlformats.org/drawingml/2006/table">
            <a:tbl>
              <a:tblPr firstRow="1" firstCol="1" bandRow="1">
                <a:tableStyleId>{2D5ABB26-0587-4C30-8999-92F81FD0307C}</a:tableStyleId>
              </a:tblPr>
              <a:tblGrid>
                <a:gridCol w="2875375"/>
                <a:gridCol w="2875375"/>
                <a:gridCol w="2876415"/>
              </a:tblGrid>
              <a:tr h="659094">
                <a:tc gridSpan="3">
                  <a:txBody>
                    <a:bodyPr/>
                    <a:lstStyle/>
                    <a:p>
                      <a:pPr algn="ctr"/>
                      <a:r>
                        <a:rPr lang="zh-CN" sz="3200" b="1" kern="100" dirty="0">
                          <a:solidFill>
                            <a:schemeClr val="tx2"/>
                          </a:solidFill>
                          <a:effectLst/>
                        </a:rPr>
                        <a:t>资金使用计划</a:t>
                      </a:r>
                      <a:endParaRPr lang="zh-CN" altLang="en-US" sz="3200" b="1" kern="100" dirty="0">
                        <a:solidFill>
                          <a:schemeClr val="tx2"/>
                        </a:solidFill>
                        <a:effectLst/>
                      </a:endParaRPr>
                    </a:p>
                    <a:p>
                      <a:pPr algn="ctr"/>
                      <a:endParaRPr lang="zh-CN" sz="2800" b="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hMerge="1">
                  <a:tcPr/>
                </a:tc>
                <a:tc hMerge="1">
                  <a:tcPr/>
                </a:tc>
              </a:tr>
              <a:tr h="775252">
                <a:tc>
                  <a:txBody>
                    <a:bodyPr/>
                    <a:lstStyle/>
                    <a:p>
                      <a:pPr algn="ctr">
                        <a:lnSpc>
                          <a:spcPct val="250000"/>
                        </a:lnSpc>
                      </a:pPr>
                      <a:r>
                        <a:rPr lang="zh-CN" sz="2800" b="1" i="0" kern="100" dirty="0">
                          <a:solidFill>
                            <a:schemeClr val="tx2"/>
                          </a:solidFill>
                          <a:effectLst/>
                        </a:rPr>
                        <a:t>项目</a:t>
                      </a:r>
                      <a:endParaRPr lang="zh-CN" sz="2800" b="1" i="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250000"/>
                        </a:lnSpc>
                      </a:pPr>
                      <a:r>
                        <a:rPr lang="zh-CN" sz="2800" b="1" i="0" kern="100" dirty="0">
                          <a:solidFill>
                            <a:schemeClr val="tx2"/>
                          </a:solidFill>
                          <a:effectLst/>
                        </a:rPr>
                        <a:t>金额</a:t>
                      </a:r>
                      <a:r>
                        <a:rPr lang="en-US" sz="2800" b="1" i="0" kern="100" dirty="0">
                          <a:solidFill>
                            <a:schemeClr val="tx2"/>
                          </a:solidFill>
                          <a:effectLst/>
                        </a:rPr>
                        <a:t>(</a:t>
                      </a:r>
                      <a:r>
                        <a:rPr lang="zh-CN" sz="2800" b="1" i="0" kern="100" dirty="0">
                          <a:solidFill>
                            <a:schemeClr val="tx2"/>
                          </a:solidFill>
                          <a:effectLst/>
                        </a:rPr>
                        <a:t>万</a:t>
                      </a:r>
                      <a:r>
                        <a:rPr lang="en-US" sz="2800" b="1" i="0" kern="100" dirty="0">
                          <a:solidFill>
                            <a:schemeClr val="tx2"/>
                          </a:solidFill>
                          <a:effectLst/>
                        </a:rPr>
                        <a:t>)</a:t>
                      </a:r>
                      <a:endParaRPr lang="zh-CN" sz="2800" b="1" i="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lnSpc>
                          <a:spcPct val="250000"/>
                        </a:lnSpc>
                      </a:pPr>
                      <a:r>
                        <a:rPr lang="zh-CN" sz="2800" b="1" i="0" kern="100" dirty="0">
                          <a:solidFill>
                            <a:schemeClr val="tx2"/>
                          </a:solidFill>
                          <a:effectLst/>
                        </a:rPr>
                        <a:t>数量</a:t>
                      </a:r>
                      <a:endParaRPr lang="zh-CN" sz="2800" b="1" i="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56336">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网站建设</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a:solidFill>
                            <a:schemeClr val="tx2"/>
                          </a:solidFill>
                          <a:effectLst/>
                        </a:rPr>
                        <a:t>2</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程序开发</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a:solidFill>
                            <a:schemeClr val="tx2"/>
                          </a:solidFill>
                          <a:effectLst/>
                        </a:rPr>
                        <a:t>2</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网络广告</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3500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a:solidFill>
                            <a:schemeClr val="tx2"/>
                          </a:solidFill>
                          <a:effectLst/>
                        </a:rPr>
                        <a:t>1</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61520">
                <a:tc>
                  <a:txBody>
                    <a:bodyPr/>
                    <a:lstStyle/>
                    <a:p>
                      <a:pPr algn="ctr"/>
                      <a:r>
                        <a:rPr lang="zh-CN" sz="2400" kern="100" dirty="0">
                          <a:solidFill>
                            <a:schemeClr val="tx2"/>
                          </a:solidFill>
                          <a:effectLst/>
                        </a:rPr>
                        <a:t>网络营销策划人员</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3500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a:solidFill>
                            <a:schemeClr val="tx2"/>
                          </a:solidFill>
                          <a:effectLst/>
                        </a:rPr>
                        <a:t>1</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37321">
                <a:tc>
                  <a:txBody>
                    <a:bodyPr/>
                    <a:lstStyle/>
                    <a:p>
                      <a:pPr algn="ctr"/>
                      <a:r>
                        <a:rPr lang="zh-CN" sz="2400" kern="100" dirty="0">
                          <a:solidFill>
                            <a:schemeClr val="tx2"/>
                          </a:solidFill>
                          <a:effectLst/>
                        </a:rPr>
                        <a:t>网络营销专业人员</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3500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数据分析人员</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5000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a:solidFill>
                            <a:schemeClr val="tx2"/>
                          </a:solidFill>
                          <a:effectLst/>
                        </a:rPr>
                        <a:t>1</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en-US" sz="2400" kern="100" dirty="0">
                          <a:solidFill>
                            <a:schemeClr val="tx2"/>
                          </a:solidFill>
                          <a:effectLst/>
                        </a:rPr>
                        <a:t>   </a:t>
                      </a:r>
                      <a:r>
                        <a:rPr lang="zh-CN" sz="2400" kern="100" dirty="0">
                          <a:solidFill>
                            <a:schemeClr val="tx2"/>
                          </a:solidFill>
                          <a:effectLst/>
                        </a:rPr>
                        <a:t>售前售后客服</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4</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文案编辑人员</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3500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网站维护人员</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宽带安装</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电脑设备</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90000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15</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摄像机</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办公手机</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18000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3</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收购荔枝</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705</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210kg</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产品包装加工</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13000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 /</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直播人员</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12000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a:solidFill>
                            <a:schemeClr val="tx2"/>
                          </a:solidFill>
                          <a:effectLst/>
                        </a:rPr>
                        <a:t>房租</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algn="ctr"/>
                      <a:r>
                        <a:rPr lang="en-US" sz="2400" kern="100">
                          <a:solidFill>
                            <a:schemeClr val="tx2"/>
                          </a:solidFill>
                          <a:effectLst/>
                        </a:rPr>
                        <a:t>7000</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r>
              <a:tr h="456336">
                <a:tc>
                  <a:txBody>
                    <a:bodyPr/>
                    <a:lstStyle/>
                    <a:p>
                      <a:pPr algn="ctr"/>
                      <a:r>
                        <a:rPr lang="zh-CN" sz="2400" kern="100" dirty="0">
                          <a:solidFill>
                            <a:schemeClr val="tx2"/>
                          </a:solidFill>
                          <a:effectLst/>
                        </a:rPr>
                        <a:t>合计</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241705</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dirty="0">
                          <a:solidFill>
                            <a:schemeClr val="tx2"/>
                          </a:solidFill>
                          <a:effectLst/>
                        </a:rPr>
                        <a:t> /</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56336">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7" name="TextBox 5"/>
          <p:cNvSpPr txBox="1"/>
          <p:nvPr/>
        </p:nvSpPr>
        <p:spPr>
          <a:xfrm>
            <a:off x="1028687" y="1397918"/>
            <a:ext cx="6187061" cy="523220"/>
          </a:xfrm>
          <a:prstGeom prst="rect">
            <a:avLst/>
          </a:prstGeom>
          <a:noFill/>
        </p:spPr>
        <p:txBody>
          <a:bodyPr wrap="square" rtlCol="0">
            <a:spAutoFit/>
          </a:bodyPr>
          <a:lstStyle/>
          <a:p>
            <a:r>
              <a:rPr lang="en-US" sz="2800" spc="600" dirty="0">
                <a:solidFill>
                  <a:schemeClr val="tx2"/>
                </a:solidFill>
                <a:latin typeface="Montserrat" charset="0"/>
                <a:ea typeface="Montserrat" charset="0"/>
                <a:cs typeface="Montserrat" charset="0"/>
              </a:rPr>
              <a:t>F</a:t>
            </a:r>
            <a:r>
              <a:rPr lang="en-US" altLang="zh-CN" sz="2800" spc="600" dirty="0">
                <a:solidFill>
                  <a:schemeClr val="tx2"/>
                </a:solidFill>
                <a:latin typeface="Montserrat" charset="0"/>
                <a:ea typeface="Montserrat" charset="0"/>
                <a:cs typeface="Montserrat" charset="0"/>
              </a:rPr>
              <a:t>inance Management</a:t>
            </a:r>
            <a:endParaRPr lang="en-US" sz="2800" b="1" spc="600" dirty="0">
              <a:solidFill>
                <a:schemeClr val="tx2"/>
              </a:solidFill>
              <a:latin typeface="Montserrat Extra" charset="0"/>
              <a:ea typeface="Montserrat Extra" charset="0"/>
              <a:cs typeface="Montserrat Extra" charset="0"/>
            </a:endParaRPr>
          </a:p>
        </p:txBody>
      </p:sp>
      <p:sp>
        <p:nvSpPr>
          <p:cNvPr id="9" name="TextBox 6"/>
          <p:cNvSpPr txBox="1"/>
          <p:nvPr/>
        </p:nvSpPr>
        <p:spPr>
          <a:xfrm>
            <a:off x="1028687" y="1858816"/>
            <a:ext cx="2330740" cy="8586966"/>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财</a:t>
            </a:r>
            <a:endParaRPr lang="en-US" altLang="zh-CN" sz="13800" b="1" dirty="0">
              <a:solidFill>
                <a:schemeClr val="tx2"/>
              </a:solidFill>
              <a:latin typeface="Montserrat" charset="0"/>
              <a:ea typeface="Montserrat" charset="0"/>
              <a:cs typeface="Montserrat" charset="0"/>
            </a:endParaRPr>
          </a:p>
          <a:p>
            <a:r>
              <a:rPr lang="zh-CN" altLang="en-US" sz="13800" b="1" dirty="0">
                <a:solidFill>
                  <a:schemeClr val="tx2"/>
                </a:solidFill>
                <a:latin typeface="Montserrat" charset="0"/>
                <a:ea typeface="Montserrat" charset="0"/>
                <a:cs typeface="Montserrat" charset="0"/>
              </a:rPr>
              <a:t>务</a:t>
            </a:r>
            <a:endParaRPr lang="en-US" altLang="zh-CN" sz="13800" b="1" dirty="0">
              <a:solidFill>
                <a:schemeClr val="tx2"/>
              </a:solidFill>
              <a:latin typeface="Montserrat" charset="0"/>
              <a:ea typeface="Montserrat" charset="0"/>
              <a:cs typeface="Montserrat" charset="0"/>
            </a:endParaRPr>
          </a:p>
          <a:p>
            <a:r>
              <a:rPr lang="zh-CN" altLang="en-US" sz="13800" b="1" dirty="0">
                <a:solidFill>
                  <a:schemeClr val="tx2"/>
                </a:solidFill>
                <a:latin typeface="Montserrat" charset="0"/>
                <a:ea typeface="Montserrat" charset="0"/>
                <a:cs typeface="Montserrat" charset="0"/>
              </a:rPr>
              <a:t>管</a:t>
            </a:r>
            <a:endParaRPr lang="en-US" altLang="zh-CN" sz="13800" b="1" dirty="0">
              <a:solidFill>
                <a:schemeClr val="tx2"/>
              </a:solidFill>
              <a:latin typeface="Montserrat" charset="0"/>
              <a:ea typeface="Montserrat" charset="0"/>
              <a:cs typeface="Montserrat" charset="0"/>
            </a:endParaRPr>
          </a:p>
          <a:p>
            <a:r>
              <a:rPr lang="zh-CN" altLang="en-US" sz="13800" b="1" dirty="0">
                <a:solidFill>
                  <a:schemeClr val="tx2"/>
                </a:solidFill>
                <a:latin typeface="Montserrat" charset="0"/>
                <a:ea typeface="Montserrat" charset="0"/>
                <a:cs typeface="Montserrat" charset="0"/>
              </a:rPr>
              <a:t>理</a:t>
            </a:r>
            <a:endParaRPr lang="en-US" sz="13800" b="1" dirty="0">
              <a:solidFill>
                <a:schemeClr val="tx2"/>
              </a:solidFill>
              <a:latin typeface="Montserrat" charset="0"/>
              <a:ea typeface="Montserrat" charset="0"/>
              <a:cs typeface="Montserrat" charset="0"/>
            </a:endParaRPr>
          </a:p>
        </p:txBody>
      </p:sp>
      <p:sp>
        <p:nvSpPr>
          <p:cNvPr id="8" name="文本框 7"/>
          <p:cNvSpPr txBox="1"/>
          <p:nvPr/>
        </p:nvSpPr>
        <p:spPr>
          <a:xfrm>
            <a:off x="4712874" y="3241625"/>
            <a:ext cx="6440557" cy="7232749"/>
          </a:xfrm>
          <a:prstGeom prst="rect">
            <a:avLst/>
          </a:prstGeom>
          <a:noFill/>
        </p:spPr>
        <p:txBody>
          <a:bodyPr wrap="square">
            <a:spAutoFit/>
          </a:bodyPr>
          <a:lstStyle/>
          <a:p>
            <a:pPr algn="just"/>
            <a:r>
              <a:rPr lang="zh-CN" altLang="zh-CN" sz="3200" kern="100" dirty="0">
                <a:effectLst/>
                <a:latin typeface="等线" panose="02010600030101010101" pitchFamily="2" charset="-122"/>
                <a:ea typeface="宋体" panose="02010600030101010101" pitchFamily="2" charset="-122"/>
                <a:cs typeface="Times New Roman" panose="02020603050405020304" pitchFamily="18" charset="0"/>
              </a:rPr>
              <a:t>项目基本数据为按照公司初步思路估算，并分别从成本及收入两个角度测算本项目可能取得的预期收益。</a:t>
            </a:r>
            <a:endParaRPr lang="en-US" altLang="zh-CN" sz="3200" kern="100" dirty="0">
              <a:effectLst/>
              <a:latin typeface="等线" panose="02010600030101010101" pitchFamily="2" charset="-122"/>
              <a:ea typeface="宋体" panose="02010600030101010101" pitchFamily="2" charset="-122"/>
              <a:cs typeface="Times New Roman" panose="02020603050405020304" pitchFamily="18" charset="0"/>
            </a:endParaRPr>
          </a:p>
          <a:p>
            <a:pPr algn="just"/>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3200" kern="100" dirty="0">
                <a:effectLst/>
                <a:latin typeface="等线" panose="02010600030101010101" pitchFamily="2" charset="-122"/>
                <a:ea typeface="宋体" panose="02010600030101010101" pitchFamily="2" charset="-122"/>
                <a:cs typeface="Times New Roman" panose="02020603050405020304" pitchFamily="18" charset="0"/>
              </a:rPr>
              <a:t>以下计算将不考虑后续权益性融资，以初始自有资金 万加投资投入 万投资自由滚动运营；</a:t>
            </a:r>
            <a:endParaRPr lang="en-US" altLang="zh-CN" sz="3200"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3200" kern="100" dirty="0">
                <a:effectLst/>
                <a:latin typeface="等线" panose="02010600030101010101" pitchFamily="2" charset="-122"/>
                <a:ea typeface="宋体" panose="02010600030101010101" pitchFamily="2" charset="-122"/>
                <a:cs typeface="Times New Roman" panose="02020603050405020304" pitchFamily="18" charset="0"/>
              </a:rPr>
              <a:t>农产品电商市场容量稳定增长；</a:t>
            </a:r>
            <a:endParaRPr lang="en-US" altLang="zh-CN" sz="3200"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3200" kern="100" dirty="0">
                <a:effectLst/>
                <a:latin typeface="等线" panose="02010600030101010101" pitchFamily="2" charset="-122"/>
                <a:ea typeface="宋体" panose="02010600030101010101" pitchFamily="2" charset="-122"/>
                <a:cs typeface="Times New Roman" panose="02020603050405020304" pitchFamily="18" charset="0"/>
              </a:rPr>
              <a:t>未来几年本项目进行了有效的战略调整，营销、运营、成本控制等能力的全面提升；</a:t>
            </a:r>
            <a:endParaRPr lang="en-US" altLang="zh-CN" sz="3200"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3200" kern="100" dirty="0">
                <a:effectLst/>
                <a:latin typeface="等线" panose="02010600030101010101" pitchFamily="2" charset="-122"/>
                <a:ea typeface="宋体" panose="02010600030101010101" pitchFamily="2" charset="-122"/>
                <a:cs typeface="Times New Roman" panose="02020603050405020304" pitchFamily="18" charset="0"/>
              </a:rPr>
              <a:t>国家经济或自然环境不发生重大实质性改变。</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904506" y="5962805"/>
          <a:ext cx="5310640" cy="5238237"/>
        </p:xfrm>
        <a:graphic>
          <a:graphicData uri="http://schemas.openxmlformats.org/drawingml/2006/table">
            <a:tbl>
              <a:tblPr firstRow="1" firstCol="1" bandRow="1">
                <a:tableStyleId>{2D5ABB26-0587-4C30-8999-92F81FD0307C}</a:tableStyleId>
              </a:tblPr>
              <a:tblGrid>
                <a:gridCol w="2010847"/>
                <a:gridCol w="1987826"/>
                <a:gridCol w="1311967"/>
              </a:tblGrid>
              <a:tr h="410817">
                <a:tc gridSpan="3">
                  <a:txBody>
                    <a:bodyPr/>
                    <a:lstStyle/>
                    <a:p>
                      <a:pPr marL="0" algn="ctr" defTabSz="1828165" rtl="0" eaLnBrk="1" latinLnBrk="0" hangingPunct="1"/>
                      <a:r>
                        <a:rPr lang="zh-CN" altLang="en-US" sz="3200" b="1" kern="100" dirty="0">
                          <a:solidFill>
                            <a:schemeClr val="tx2"/>
                          </a:solidFill>
                          <a:effectLst/>
                          <a:latin typeface="+mn-lt"/>
                          <a:ea typeface="+mn-ea"/>
                          <a:cs typeface="+mn-cs"/>
                        </a:rPr>
                        <a:t>年均成本规划</a:t>
                      </a:r>
                      <a:endParaRPr lang="en-US" altLang="zh-CN" sz="3200" b="1" kern="100" dirty="0">
                        <a:solidFill>
                          <a:schemeClr val="tx2"/>
                        </a:solidFill>
                        <a:effectLst/>
                        <a:latin typeface="+mn-lt"/>
                        <a:ea typeface="+mn-ea"/>
                        <a:cs typeface="+mn-cs"/>
                      </a:endParaRPr>
                    </a:p>
                  </a:txBody>
                  <a:tcPr marL="68580" marR="6858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cPr/>
                </a:tc>
                <a:tc hMerge="1">
                  <a:tcPr/>
                </a:tc>
              </a:tr>
              <a:tr h="410817">
                <a:tc gridSpan="3">
                  <a:txBody>
                    <a:bodyPr/>
                    <a:lstStyle/>
                    <a:p>
                      <a:pPr marL="0" algn="ctr" defTabSz="1828165" rtl="0" eaLnBrk="1" latinLnBrk="0" hangingPunct="1"/>
                      <a:endParaRPr lang="en-US" altLang="zh-CN" sz="3200" b="1" kern="100" dirty="0">
                        <a:solidFill>
                          <a:schemeClr val="tx2"/>
                        </a:solidFill>
                        <a:effectLst/>
                        <a:latin typeface="+mn-lt"/>
                        <a:ea typeface="+mn-ea"/>
                        <a:cs typeface="+mn-cs"/>
                      </a:endParaRPr>
                    </a:p>
                  </a:txBody>
                  <a:tcPr marL="68580" marR="68580"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410817">
                <a:tc>
                  <a:txBody>
                    <a:bodyPr/>
                    <a:lstStyle/>
                    <a:p>
                      <a:pPr marL="0" algn="ctr" defTabSz="1828165" rtl="0" eaLnBrk="1" latinLnBrk="0" hangingPunct="1">
                        <a:lnSpc>
                          <a:spcPct val="250000"/>
                        </a:lnSpc>
                      </a:pPr>
                      <a:r>
                        <a:rPr lang="zh-CN" altLang="en-US" sz="2800" b="1" i="0" kern="100" dirty="0">
                          <a:solidFill>
                            <a:schemeClr val="tx2"/>
                          </a:solidFill>
                          <a:effectLst/>
                          <a:latin typeface="+mn-lt"/>
                          <a:ea typeface="+mn-ea"/>
                          <a:cs typeface="+mn-cs"/>
                        </a:rPr>
                        <a:t>项目</a:t>
                      </a:r>
                      <a:endParaRPr lang="zh-CN" altLang="en-US" sz="2800" b="1" i="0" kern="100" dirty="0">
                        <a:solidFill>
                          <a:schemeClr val="tx2"/>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1828165" rtl="0" eaLnBrk="1" latinLnBrk="0" hangingPunct="1">
                        <a:lnSpc>
                          <a:spcPct val="250000"/>
                        </a:lnSpc>
                      </a:pPr>
                      <a:r>
                        <a:rPr lang="zh-CN" altLang="en-US" sz="2800" b="1" i="0" kern="100" dirty="0">
                          <a:solidFill>
                            <a:schemeClr val="tx2"/>
                          </a:solidFill>
                          <a:effectLst/>
                          <a:latin typeface="+mn-lt"/>
                          <a:ea typeface="+mn-ea"/>
                          <a:cs typeface="+mn-cs"/>
                        </a:rPr>
                        <a:t>金额（万）</a:t>
                      </a:r>
                      <a:endParaRPr lang="zh-CN" altLang="en-US" sz="2800" b="1" i="0" kern="100" dirty="0">
                        <a:solidFill>
                          <a:schemeClr val="tx2"/>
                        </a:solidFill>
                        <a:effectLst/>
                        <a:latin typeface="+mn-lt"/>
                        <a:ea typeface="+mn-ea"/>
                        <a:cs typeface="+mn-cs"/>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1828165" rtl="0" eaLnBrk="1" latinLnBrk="0" hangingPunct="1">
                        <a:lnSpc>
                          <a:spcPct val="250000"/>
                        </a:lnSpc>
                      </a:pPr>
                      <a:r>
                        <a:rPr lang="zh-CN" altLang="en-US" sz="2800" b="1" i="0" kern="100" dirty="0">
                          <a:solidFill>
                            <a:schemeClr val="tx2"/>
                          </a:solidFill>
                          <a:effectLst/>
                          <a:latin typeface="+mn-lt"/>
                          <a:ea typeface="+mn-ea"/>
                          <a:cs typeface="+mn-cs"/>
                        </a:rPr>
                        <a:t>备注</a:t>
                      </a:r>
                      <a:endParaRPr lang="zh-CN" altLang="en-US" sz="2800" b="1" i="0" kern="100" dirty="0">
                        <a:solidFill>
                          <a:schemeClr val="tx2"/>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pPr marL="0" algn="ctr" defTabSz="1828165" rtl="0" eaLnBrk="1" latinLnBrk="0" hangingPunct="1">
                        <a:lnSpc>
                          <a:spcPct val="250000"/>
                        </a:lnSpc>
                      </a:pPr>
                      <a:endParaRPr lang="zh-CN" altLang="en-US" sz="1600" b="1" i="0" kern="100" dirty="0">
                        <a:solidFill>
                          <a:schemeClr val="tx2"/>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algn="ctr" defTabSz="1828165" rtl="0" eaLnBrk="1" latinLnBrk="0" hangingPunct="1">
                        <a:lnSpc>
                          <a:spcPct val="250000"/>
                        </a:lnSpc>
                      </a:pPr>
                      <a:endParaRPr lang="zh-CN" altLang="en-US" sz="1600" b="1" i="0" kern="100" dirty="0">
                        <a:solidFill>
                          <a:schemeClr val="tx2"/>
                        </a:solidFill>
                        <a:effectLst/>
                        <a:latin typeface="+mn-lt"/>
                        <a:ea typeface="+mn-ea"/>
                        <a:cs typeface="+mn-cs"/>
                      </a:endParaRPr>
                    </a:p>
                  </a:txBody>
                  <a:tcPr marL="68580" marR="68580" marT="0" marB="0" anchor="ctr"/>
                </a:tc>
                <a:tc>
                  <a:txBody>
                    <a:bodyPr/>
                    <a:lstStyle/>
                    <a:p>
                      <a:pPr marL="0" algn="ctr" defTabSz="1828165" rtl="0" eaLnBrk="1" latinLnBrk="0" hangingPunct="1">
                        <a:lnSpc>
                          <a:spcPct val="250000"/>
                        </a:lnSpc>
                      </a:pPr>
                      <a:endParaRPr lang="zh-CN" altLang="en-US" sz="1600" b="1" i="0" kern="100" dirty="0">
                        <a:solidFill>
                          <a:schemeClr val="tx2"/>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管理费用</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130000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sz="2400" kern="100" dirty="0">
                          <a:solidFill>
                            <a:schemeClr val="tx2"/>
                          </a:solidFill>
                          <a:effectLst/>
                        </a:rPr>
                        <a:t>/ </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产品费用</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47500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a:ln>
                            <a:noFill/>
                          </a:ln>
                          <a:solidFill>
                            <a:srgbClr val="000000"/>
                          </a:solidFill>
                          <a:effectLst/>
                          <a:uLnTx/>
                          <a:uFillTx/>
                          <a:latin typeface="Lato Light"/>
                          <a:ea typeface="+mn-ea"/>
                          <a:cs typeface="+mn-cs"/>
                        </a:rPr>
                        <a:t>/ </a:t>
                      </a: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人力成本</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426000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Lato Light"/>
                          <a:ea typeface="+mn-ea"/>
                          <a:cs typeface="+mn-cs"/>
                        </a:rPr>
                        <a:t>/ </a:t>
                      </a: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销售费用</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35500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Lato Light"/>
                          <a:ea typeface="+mn-ea"/>
                          <a:cs typeface="+mn-cs"/>
                        </a:rPr>
                        <a:t>/ </a:t>
                      </a: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不遇见成本</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20000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Lato Light"/>
                          <a:ea typeface="+mn-ea"/>
                          <a:cs typeface="+mn-cs"/>
                        </a:rPr>
                        <a:t>/ </a:t>
                      </a: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r>
                        <a:rPr lang="zh-CN" sz="2400" kern="100" dirty="0">
                          <a:solidFill>
                            <a:schemeClr val="tx2"/>
                          </a:solidFill>
                          <a:effectLst/>
                        </a:rPr>
                        <a:t>合计</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algn="ctr"/>
                      <a:r>
                        <a:rPr lang="en-US" sz="2400" kern="100" dirty="0">
                          <a:solidFill>
                            <a:schemeClr val="tx2"/>
                          </a:solidFill>
                          <a:effectLst/>
                        </a:rPr>
                        <a:t>659000</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Lato Light"/>
                          <a:ea typeface="+mn-ea"/>
                          <a:cs typeface="+mn-cs"/>
                        </a:rPr>
                        <a:t>/ </a:t>
                      </a: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r>
              <a:tr h="410817">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endParaRPr kumimoji="0" lang="zh-CN" altLang="zh-CN" sz="24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0937125" y="5601703"/>
          <a:ext cx="10436086" cy="5420435"/>
        </p:xfrm>
        <a:graphic>
          <a:graphicData uri="http://schemas.openxmlformats.org/drawingml/2006/table">
            <a:tbl>
              <a:tblPr firstRow="1" firstCol="1" bandRow="1">
                <a:tableStyleId>{2D5ABB26-0587-4C30-8999-92F81FD0307C}</a:tableStyleId>
              </a:tblPr>
              <a:tblGrid>
                <a:gridCol w="1205641"/>
                <a:gridCol w="1951852"/>
                <a:gridCol w="1556104"/>
                <a:gridCol w="1436598"/>
                <a:gridCol w="1436598"/>
                <a:gridCol w="1436598"/>
                <a:gridCol w="1412695"/>
              </a:tblGrid>
              <a:tr h="601435">
                <a:tc gridSpan="7">
                  <a:txBody>
                    <a:bodyPr/>
                    <a:lstStyle/>
                    <a:p>
                      <a:pPr marL="0" algn="ctr" defTabSz="1828165" rtl="0" eaLnBrk="1" latinLnBrk="0" hangingPunct="1"/>
                      <a:r>
                        <a:rPr lang="zh-CN" altLang="en-US" sz="3200" b="1" kern="100" dirty="0">
                          <a:solidFill>
                            <a:schemeClr val="tx2"/>
                          </a:solidFill>
                          <a:effectLst/>
                          <a:latin typeface="+mn-lt"/>
                          <a:ea typeface="+mn-ea"/>
                          <a:cs typeface="+mn-cs"/>
                        </a:rPr>
                        <a:t>营收预估</a:t>
                      </a:r>
                      <a:endParaRPr lang="zh-CN" altLang="en-US" sz="3200" b="1" kern="100" dirty="0">
                        <a:solidFill>
                          <a:schemeClr val="tx2"/>
                        </a:solidFill>
                        <a:effectLst/>
                        <a:latin typeface="+mn-lt"/>
                        <a:ea typeface="+mn-ea"/>
                        <a:cs typeface="+mn-cs"/>
                      </a:endParaRPr>
                    </a:p>
                  </a:txBody>
                  <a:tcPr marL="68580" marR="68580" marT="0" marB="0" anchor="ctr"/>
                </a:tc>
                <a:tc hMerge="1">
                  <a:tcPr/>
                </a:tc>
                <a:tc hMerge="1">
                  <a:tcPr/>
                </a:tc>
                <a:tc hMerge="1">
                  <a:tcPr/>
                </a:tc>
                <a:tc hMerge="1">
                  <a:tcPr/>
                </a:tc>
                <a:tc hMerge="1">
                  <a:tcPr/>
                </a:tc>
                <a:tc hMerge="1">
                  <a:tcPr/>
                </a:tc>
              </a:tr>
              <a:tr h="601435">
                <a:tc gridSpan="7">
                  <a:txBody>
                    <a:bodyPr/>
                    <a:lstStyle/>
                    <a:p>
                      <a:pPr algn="ct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hMerge="1">
                  <a:tcPr/>
                </a:tc>
                <a:tc hMerge="1">
                  <a:tcPr/>
                </a:tc>
                <a:tc hMerge="1">
                  <a:tcPr/>
                </a:tc>
                <a:tc hMerge="1">
                  <a:tcPr/>
                </a:tc>
                <a:tc hMerge="1">
                  <a:tcPr/>
                </a:tc>
                <a:tc hMerge="1">
                  <a:tcPr/>
                </a:tc>
              </a:tr>
              <a:tr h="601435">
                <a:tc>
                  <a:txBody>
                    <a:bodyPr/>
                    <a:lstStyle/>
                    <a:p>
                      <a:pPr algn="ctr"/>
                      <a:r>
                        <a:rPr lang="zh-CN" sz="2400" kern="100" dirty="0">
                          <a:solidFill>
                            <a:schemeClr val="tx2"/>
                          </a:solidFill>
                          <a:effectLst/>
                        </a:rPr>
                        <a:t>序号</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dirty="0">
                          <a:solidFill>
                            <a:schemeClr val="tx2"/>
                          </a:solidFill>
                          <a:effectLst/>
                        </a:rPr>
                        <a:t>项目</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zh-CN" sz="2400" kern="100">
                          <a:solidFill>
                            <a:schemeClr val="tx2"/>
                          </a:solidFill>
                          <a:effectLst/>
                        </a:rPr>
                        <a:t>按年度</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hMerge="1">
                  <a:tcPr/>
                </a:tc>
              </a:tr>
              <a:tr h="601435">
                <a:tc>
                  <a:txBody>
                    <a:bodyPr/>
                    <a:lstStyle/>
                    <a:p>
                      <a:pPr algn="ctr"/>
                      <a:r>
                        <a:rPr lang="en-US" sz="2400" kern="100" dirty="0">
                          <a:solidFill>
                            <a:schemeClr val="tx2"/>
                          </a:solidFill>
                          <a:effectLst/>
                        </a:rPr>
                        <a:t> </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 </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3</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4</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 5</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715">
                <a:tc>
                  <a:txBody>
                    <a:bodyPr/>
                    <a:lstStyle/>
                    <a:p>
                      <a:pPr algn="ctr"/>
                      <a:r>
                        <a:rPr lang="en-US" sz="2400" kern="100" dirty="0">
                          <a:solidFill>
                            <a:schemeClr val="tx2"/>
                          </a:solidFill>
                          <a:effectLst/>
                        </a:rPr>
                        <a:t>1</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dirty="0">
                          <a:solidFill>
                            <a:schemeClr val="tx2"/>
                          </a:solidFill>
                          <a:effectLst/>
                        </a:rPr>
                        <a:t>运营收入</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 66w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84w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110w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140</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154w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9675">
                <a:tc>
                  <a:txBody>
                    <a:bodyPr/>
                    <a:lstStyle/>
                    <a:p>
                      <a:pPr algn="ctr"/>
                      <a:r>
                        <a:rPr lang="en-US" sz="2400" kern="100" dirty="0">
                          <a:solidFill>
                            <a:schemeClr val="tx2"/>
                          </a:solidFill>
                          <a:effectLst/>
                        </a:rPr>
                        <a:t>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dirty="0">
                          <a:solidFill>
                            <a:schemeClr val="tx2"/>
                          </a:solidFill>
                          <a:effectLst/>
                        </a:rPr>
                        <a:t>运营费用</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54w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66w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68w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78w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88w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1435">
                <a:tc>
                  <a:txBody>
                    <a:bodyPr/>
                    <a:lstStyle/>
                    <a:p>
                      <a:pPr algn="ctr"/>
                      <a:r>
                        <a:rPr lang="en-US" sz="2400" kern="100" dirty="0">
                          <a:solidFill>
                            <a:schemeClr val="tx2"/>
                          </a:solidFill>
                          <a:effectLst/>
                        </a:rPr>
                        <a:t>3</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a:solidFill>
                            <a:schemeClr val="tx2"/>
                          </a:solidFill>
                          <a:effectLst/>
                        </a:rPr>
                        <a:t>利润</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12w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28w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42w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62w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solidFill>
                            <a:schemeClr val="tx2"/>
                          </a:solidFill>
                          <a:effectLst/>
                        </a:rPr>
                        <a:t>76w</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1435">
                <a:tc>
                  <a:txBody>
                    <a:bodyPr/>
                    <a:lstStyle/>
                    <a:p>
                      <a:pPr algn="ctr"/>
                      <a:r>
                        <a:rPr lang="en-US" sz="2400" kern="100" dirty="0">
                          <a:solidFill>
                            <a:schemeClr val="tx2"/>
                          </a:solidFill>
                          <a:effectLst/>
                        </a:rPr>
                        <a:t>4</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dirty="0">
                          <a:solidFill>
                            <a:schemeClr val="tx2"/>
                          </a:solidFill>
                          <a:effectLst/>
                        </a:rPr>
                        <a:t>所得税</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zh-CN" sz="2400" kern="100" dirty="0">
                          <a:solidFill>
                            <a:schemeClr val="tx2"/>
                          </a:solidFill>
                          <a:effectLst/>
                        </a:rPr>
                        <a:t>按</a:t>
                      </a:r>
                      <a:r>
                        <a:rPr lang="en-US" sz="2400" kern="100" dirty="0">
                          <a:solidFill>
                            <a:schemeClr val="tx2"/>
                          </a:solidFill>
                          <a:effectLst/>
                        </a:rPr>
                        <a:t>2020</a:t>
                      </a:r>
                      <a:r>
                        <a:rPr lang="zh-CN" sz="2400" kern="100" dirty="0">
                          <a:solidFill>
                            <a:schemeClr val="tx2"/>
                          </a:solidFill>
                          <a:effectLst/>
                        </a:rPr>
                        <a:t>年新规个人所得税</a:t>
                      </a:r>
                      <a:r>
                        <a:rPr lang="en-US" sz="2400" kern="100" dirty="0">
                          <a:solidFill>
                            <a:schemeClr val="tx2"/>
                          </a:solidFill>
                          <a:effectLst/>
                        </a:rPr>
                        <a:t>3%</a:t>
                      </a:r>
                      <a:r>
                        <a:rPr lang="zh-CN" sz="2400" kern="100" dirty="0">
                          <a:solidFill>
                            <a:schemeClr val="tx2"/>
                          </a:solidFill>
                          <a:effectLst/>
                        </a:rPr>
                        <a:t>计算</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hMerge="1">
                  <a:tcPr/>
                </a:tc>
              </a:tr>
              <a:tr h="601435">
                <a:tc>
                  <a:txBody>
                    <a:bodyPr/>
                    <a:lstStyle/>
                    <a:p>
                      <a:pPr algn="ctr"/>
                      <a:r>
                        <a:rPr lang="en-US" sz="2400" kern="100">
                          <a:solidFill>
                            <a:schemeClr val="tx2"/>
                          </a:solidFill>
                          <a:effectLst/>
                        </a:rPr>
                        <a:t>5</a:t>
                      </a:r>
                      <a:endParaRPr lang="zh-CN" sz="2400" kern="10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400" kern="100" dirty="0">
                          <a:solidFill>
                            <a:schemeClr val="tx2"/>
                          </a:solidFill>
                          <a:effectLst/>
                        </a:rPr>
                        <a:t>净利润</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2w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19.6w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22.5w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43.6w</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dirty="0">
                          <a:solidFill>
                            <a:schemeClr val="tx2"/>
                          </a:solidFill>
                          <a:effectLst/>
                        </a:rPr>
                        <a:t>53.2</a:t>
                      </a:r>
                      <a:endParaRPr 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2" name="组合 11"/>
          <p:cNvGrpSpPr/>
          <p:nvPr/>
        </p:nvGrpSpPr>
        <p:grpSpPr>
          <a:xfrm>
            <a:off x="14151281" y="1273710"/>
            <a:ext cx="8192101" cy="2939403"/>
            <a:chOff x="11624702" y="1470690"/>
            <a:chExt cx="8192101" cy="2939403"/>
          </a:xfrm>
        </p:grpSpPr>
        <p:sp>
          <p:nvSpPr>
            <p:cNvPr id="7" name="TextBox 5"/>
            <p:cNvSpPr txBox="1"/>
            <p:nvPr/>
          </p:nvSpPr>
          <p:spPr>
            <a:xfrm>
              <a:off x="14151281" y="1470690"/>
              <a:ext cx="4695351" cy="523220"/>
            </a:xfrm>
            <a:prstGeom prst="rect">
              <a:avLst/>
            </a:prstGeom>
            <a:noFill/>
          </p:spPr>
          <p:txBody>
            <a:bodyPr wrap="square" rtlCol="0">
              <a:spAutoFit/>
            </a:bodyPr>
            <a:lstStyle/>
            <a:p>
              <a:r>
                <a:rPr lang="en-US" sz="2800" spc="600" dirty="0">
                  <a:solidFill>
                    <a:schemeClr val="tx2"/>
                  </a:solidFill>
                  <a:latin typeface="Montserrat" charset="0"/>
                  <a:ea typeface="Montserrat" charset="0"/>
                  <a:cs typeface="Montserrat" charset="0"/>
                </a:rPr>
                <a:t>F</a:t>
              </a:r>
              <a:r>
                <a:rPr lang="en-US" altLang="zh-CN" sz="2800" spc="600" dirty="0">
                  <a:solidFill>
                    <a:schemeClr val="tx2"/>
                  </a:solidFill>
                  <a:latin typeface="Montserrat" charset="0"/>
                  <a:ea typeface="Montserrat" charset="0"/>
                  <a:cs typeface="Montserrat" charset="0"/>
                </a:rPr>
                <a:t>inance Management</a:t>
              </a:r>
              <a:endParaRPr lang="en-US" sz="2800" b="1" spc="600" dirty="0">
                <a:solidFill>
                  <a:schemeClr val="tx2"/>
                </a:solidFill>
                <a:latin typeface="Montserrat Extra" charset="0"/>
                <a:ea typeface="Montserrat Extra" charset="0"/>
                <a:cs typeface="Montserrat Extra" charset="0"/>
              </a:endParaRPr>
            </a:p>
          </p:txBody>
        </p:sp>
        <p:sp>
          <p:nvSpPr>
            <p:cNvPr id="9" name="TextBox 6"/>
            <p:cNvSpPr txBox="1"/>
            <p:nvPr/>
          </p:nvSpPr>
          <p:spPr>
            <a:xfrm>
              <a:off x="11624702" y="2194102"/>
              <a:ext cx="8192101"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财务管理</a:t>
              </a:r>
              <a:endParaRPr lang="en-US" sz="13800" b="1" dirty="0">
                <a:solidFill>
                  <a:schemeClr val="tx2"/>
                </a:solidFill>
                <a:latin typeface="Montserrat" charset="0"/>
                <a:ea typeface="Montserrat" charset="0"/>
                <a:cs typeface="Montserrat" charset="0"/>
              </a:endParaRPr>
            </a:p>
          </p:txBody>
        </p:sp>
      </p:grpSp>
      <p:pic>
        <p:nvPicPr>
          <p:cNvPr id="11" name="图片 10"/>
          <p:cNvPicPr>
            <a:picLocks noChangeAspect="1"/>
          </p:cNvPicPr>
          <p:nvPr/>
        </p:nvPicPr>
        <p:blipFill rotWithShape="1">
          <a:blip r:embed="rId1" cstate="email">
            <a:extLst>
              <a:ext uri="{28A0092B-C50C-407E-A947-70E740481C1C}">
                <a14:useLocalDpi xmlns:a14="http://schemas.microsoft.com/office/drawing/2010/main" val="0"/>
              </a:ext>
            </a:extLst>
          </a:blip>
          <a:srcRect b="3708"/>
          <a:stretch>
            <a:fillRect/>
          </a:stretch>
        </p:blipFill>
        <p:spPr>
          <a:xfrm>
            <a:off x="0" y="1"/>
            <a:ext cx="6066297" cy="3896138"/>
          </a:xfrm>
          <a:prstGeom prst="snip2DiagRect">
            <a:avLst>
              <a:gd name="adj1" fmla="val 0"/>
              <a:gd name="adj2" fmla="val 28567"/>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8799811" y="2442030"/>
            <a:ext cx="19830062" cy="4508927"/>
          </a:xfrm>
          <a:prstGeom prst="rect">
            <a:avLst/>
          </a:prstGeom>
          <a:noFill/>
        </p:spPr>
        <p:txBody>
          <a:bodyPr wrap="square" rtlCol="0">
            <a:spAutoFit/>
          </a:bodyPr>
          <a:lstStyle/>
          <a:p>
            <a:r>
              <a:rPr lang="en-US" sz="28700" b="1" dirty="0">
                <a:solidFill>
                  <a:schemeClr val="bg2">
                    <a:lumMod val="95000"/>
                  </a:schemeClr>
                </a:solidFill>
                <a:latin typeface="Montserrat" charset="0"/>
                <a:ea typeface="Montserrat" charset="0"/>
                <a:cs typeface="Montserrat" charset="0"/>
              </a:rPr>
              <a:t>Thank you</a:t>
            </a:r>
            <a:endParaRPr lang="en-US" sz="28700" b="1" dirty="0">
              <a:solidFill>
                <a:schemeClr val="bg2">
                  <a:lumMod val="95000"/>
                </a:schemeClr>
              </a:solidFill>
              <a:latin typeface="Montserrat" charset="0"/>
              <a:ea typeface="Montserrat" charset="0"/>
              <a:cs typeface="Montserrat" charset="0"/>
            </a:endParaRPr>
          </a:p>
        </p:txBody>
      </p:sp>
      <p:sp>
        <p:nvSpPr>
          <p:cNvPr id="6" name="TextBox 5"/>
          <p:cNvSpPr txBox="1"/>
          <p:nvPr/>
        </p:nvSpPr>
        <p:spPr>
          <a:xfrm>
            <a:off x="6712510" y="6581995"/>
            <a:ext cx="10974400" cy="1663982"/>
          </a:xfrm>
          <a:prstGeom prst="rect">
            <a:avLst/>
          </a:prstGeom>
          <a:noFill/>
        </p:spPr>
        <p:txBody>
          <a:bodyPr wrap="square" rtlCol="0">
            <a:spAutoFit/>
          </a:bodyPr>
          <a:lstStyle/>
          <a:p>
            <a:pPr>
              <a:lnSpc>
                <a:spcPts val="12000"/>
              </a:lnSpc>
            </a:pPr>
            <a:r>
              <a:rPr lang="zh-CN" altLang="en-US" sz="13800" b="1" spc="600" dirty="0">
                <a:solidFill>
                  <a:schemeClr val="tx2"/>
                </a:solidFill>
                <a:latin typeface="Montserrat" charset="0"/>
                <a:ea typeface="Montserrat" charset="0"/>
                <a:cs typeface="Montserrat" charset="0"/>
              </a:rPr>
              <a:t>谢谢观看</a:t>
            </a:r>
            <a:endParaRPr lang="en-US" sz="13800" b="1" spc="600" dirty="0">
              <a:solidFill>
                <a:schemeClr val="tx2"/>
              </a:solidFill>
              <a:latin typeface="Montserrat" charset="0"/>
              <a:ea typeface="Montserrat" charset="0"/>
              <a:cs typeface="Montserrat" charset="0"/>
            </a:endParaRPr>
          </a:p>
        </p:txBody>
      </p:sp>
      <p:sp>
        <p:nvSpPr>
          <p:cNvPr id="11" name="TextBox 10"/>
          <p:cNvSpPr txBox="1"/>
          <p:nvPr/>
        </p:nvSpPr>
        <p:spPr>
          <a:xfrm>
            <a:off x="6712510" y="8324018"/>
            <a:ext cx="6187061" cy="521970"/>
          </a:xfrm>
          <a:prstGeom prst="rect">
            <a:avLst/>
          </a:prstGeom>
          <a:noFill/>
        </p:spPr>
        <p:txBody>
          <a:bodyPr wrap="square" rtlCol="0">
            <a:spAutoFit/>
          </a:bodyPr>
          <a:lstStyle/>
          <a:p>
            <a:r>
              <a:rPr lang="en-US" altLang="zh-CN" sz="28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xxx</a:t>
            </a:r>
            <a:endParaRPr lang="en-US" altLang="zh-CN" sz="2800" b="1" kern="100" dirty="0">
              <a:solidFill>
                <a:schemeClr val="tx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Rectangle 2"/>
          <p:cNvSpPr/>
          <p:nvPr/>
        </p:nvSpPr>
        <p:spPr>
          <a:xfrm>
            <a:off x="6712510" y="9029831"/>
            <a:ext cx="3419042" cy="1097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95870" y="2172066"/>
            <a:ext cx="10974400"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项目背景</a:t>
            </a:r>
            <a:endParaRPr lang="en-US" sz="13800" b="1" dirty="0">
              <a:solidFill>
                <a:schemeClr val="tx2"/>
              </a:solidFill>
              <a:latin typeface="Montserrat" charset="0"/>
              <a:ea typeface="Montserrat" charset="0"/>
              <a:cs typeface="Montserrat" charset="0"/>
            </a:endParaRPr>
          </a:p>
        </p:txBody>
      </p:sp>
      <p:sp>
        <p:nvSpPr>
          <p:cNvPr id="10" name="TextBox 9"/>
          <p:cNvSpPr txBox="1"/>
          <p:nvPr/>
        </p:nvSpPr>
        <p:spPr>
          <a:xfrm>
            <a:off x="2795870" y="5672887"/>
            <a:ext cx="6187061" cy="523220"/>
          </a:xfrm>
          <a:prstGeom prst="rect">
            <a:avLst/>
          </a:prstGeom>
          <a:noFill/>
        </p:spPr>
        <p:txBody>
          <a:bodyPr wrap="square" rtlCol="0">
            <a:spAutoFit/>
          </a:bodyPr>
          <a:lstStyle/>
          <a:p>
            <a:r>
              <a:rPr lang="en-US" altLang="zh-CN" sz="2800" b="1" spc="600" dirty="0">
                <a:solidFill>
                  <a:schemeClr val="tx2"/>
                </a:solidFill>
                <a:latin typeface="Montserrat" charset="0"/>
                <a:ea typeface="Montserrat" charset="0"/>
                <a:cs typeface="Montserrat" charset="0"/>
              </a:rPr>
              <a:t>4. </a:t>
            </a:r>
            <a:r>
              <a:rPr lang="zh-CN" altLang="en-US" sz="2800" b="1" spc="600" dirty="0">
                <a:solidFill>
                  <a:schemeClr val="tx2"/>
                </a:solidFill>
                <a:latin typeface="Montserrat" charset="0"/>
                <a:ea typeface="Montserrat" charset="0"/>
                <a:cs typeface="Montserrat" charset="0"/>
              </a:rPr>
              <a:t>社群电商兴起</a:t>
            </a:r>
            <a:endParaRPr lang="en-US" sz="2800" b="1" spc="600" dirty="0">
              <a:solidFill>
                <a:schemeClr val="tx2"/>
              </a:solidFill>
              <a:latin typeface="Montserrat" charset="0"/>
              <a:ea typeface="Montserrat" charset="0"/>
              <a:cs typeface="Montserrat" charset="0"/>
            </a:endParaRPr>
          </a:p>
        </p:txBody>
      </p:sp>
      <p:sp>
        <p:nvSpPr>
          <p:cNvPr id="11" name="TextBox 10"/>
          <p:cNvSpPr txBox="1"/>
          <p:nvPr/>
        </p:nvSpPr>
        <p:spPr>
          <a:xfrm>
            <a:off x="2795870" y="6811832"/>
            <a:ext cx="8762360" cy="6099747"/>
          </a:xfrm>
          <a:prstGeom prst="rect">
            <a:avLst/>
          </a:prstGeom>
          <a:noFill/>
        </p:spPr>
        <p:txBody>
          <a:bodyPr wrap="square" rtlCol="0">
            <a:spAutoFit/>
          </a:bodyPr>
          <a:lstStyle/>
          <a:p>
            <a:pPr>
              <a:lnSpc>
                <a:spcPct val="150000"/>
              </a:lnSpc>
            </a:pPr>
            <a:r>
              <a:rPr lang="zh-CN" altLang="en-US" sz="2400" dirty="0">
                <a:solidFill>
                  <a:schemeClr val="tx1">
                    <a:lumMod val="50000"/>
                  </a:schemeClr>
                </a:solidFill>
                <a:latin typeface="宋体" panose="02010600030101010101" pitchFamily="2" charset="-122"/>
                <a:ea typeface="宋体" panose="02010600030101010101" pitchFamily="2" charset="-122"/>
              </a:rPr>
              <a:t>未来的新型电商是属于社群的，如微信</a:t>
            </a:r>
            <a:r>
              <a:rPr lang="en-US" altLang="zh-CN" sz="2400" dirty="0">
                <a:solidFill>
                  <a:schemeClr val="tx1">
                    <a:lumMod val="50000"/>
                  </a:schemeClr>
                </a:solidFill>
                <a:latin typeface="宋体" panose="02010600030101010101" pitchFamily="2" charset="-122"/>
                <a:ea typeface="宋体" panose="02010600030101010101" pitchFamily="2" charset="-122"/>
              </a:rPr>
              <a:t>/QQ</a:t>
            </a:r>
            <a:r>
              <a:rPr lang="zh-CN" altLang="en-US" sz="2400" dirty="0">
                <a:solidFill>
                  <a:schemeClr val="tx1">
                    <a:lumMod val="50000"/>
                  </a:schemeClr>
                </a:solidFill>
                <a:latin typeface="宋体" panose="02010600030101010101" pitchFamily="2" charset="-122"/>
                <a:ea typeface="宋体" panose="02010600030101010101" pitchFamily="2" charset="-122"/>
              </a:rPr>
              <a:t>，因为他们有一个其他产品无法比拟的优势，那就是庞大的用户群体。依托于微信的社交属性，用户可以进行更多的分享，通过社群、社交的流量来完成交易，到快速裂变的目的；</a:t>
            </a:r>
            <a:endParaRPr lang="zh-CN" altLang="en-US" sz="2400" dirty="0">
              <a:solidFill>
                <a:schemeClr val="tx1">
                  <a:lumMod val="50000"/>
                </a:schemeClr>
              </a:solidFill>
              <a:latin typeface="宋体" panose="02010600030101010101" pitchFamily="2" charset="-122"/>
              <a:ea typeface="宋体" panose="02010600030101010101" pitchFamily="2" charset="-122"/>
            </a:endParaRPr>
          </a:p>
          <a:p>
            <a:pPr>
              <a:lnSpc>
                <a:spcPct val="150000"/>
              </a:lnSpc>
            </a:pPr>
            <a:endParaRPr lang="zh-CN" altLang="en-US" sz="2400" dirty="0">
              <a:solidFill>
                <a:schemeClr val="tx1">
                  <a:lumMod val="50000"/>
                </a:schemeClr>
              </a:solidFill>
              <a:latin typeface="宋体" panose="02010600030101010101" pitchFamily="2" charset="-122"/>
              <a:ea typeface="宋体" panose="02010600030101010101" pitchFamily="2" charset="-122"/>
            </a:endParaRPr>
          </a:p>
          <a:p>
            <a:pPr>
              <a:lnSpc>
                <a:spcPct val="150000"/>
              </a:lnSpc>
            </a:pPr>
            <a:r>
              <a:rPr lang="zh-CN" altLang="en-US" sz="2400" dirty="0">
                <a:solidFill>
                  <a:schemeClr val="tx1">
                    <a:lumMod val="50000"/>
                  </a:schemeClr>
                </a:solidFill>
                <a:latin typeface="宋体" panose="02010600030101010101" pitchFamily="2" charset="-122"/>
                <a:ea typeface="宋体" panose="02010600030101010101" pitchFamily="2" charset="-122"/>
              </a:rPr>
              <a:t>传统电商中的活动在</a:t>
            </a:r>
            <a:r>
              <a:rPr lang="en-US" altLang="zh-CN" sz="2400" dirty="0">
                <a:solidFill>
                  <a:schemeClr val="tx1">
                    <a:lumMod val="50000"/>
                  </a:schemeClr>
                </a:solidFill>
                <a:latin typeface="宋体" panose="02010600030101010101" pitchFamily="2" charset="-122"/>
                <a:ea typeface="宋体" panose="02010600030101010101" pitchFamily="2" charset="-122"/>
              </a:rPr>
              <a:t>APP</a:t>
            </a:r>
            <a:r>
              <a:rPr lang="zh-CN" altLang="en-US" sz="2400" dirty="0">
                <a:solidFill>
                  <a:schemeClr val="tx1">
                    <a:lumMod val="50000"/>
                  </a:schemeClr>
                </a:solidFill>
                <a:latin typeface="宋体" panose="02010600030101010101" pitchFamily="2" charset="-122"/>
                <a:ea typeface="宋体" panose="02010600030101010101" pitchFamily="2" charset="-122"/>
              </a:rPr>
              <a:t>中同样适用，如拼团、集奖、 砍价、买赠等玩法</a:t>
            </a:r>
            <a:r>
              <a:rPr lang="en-US" altLang="zh-CN" sz="2400" dirty="0">
                <a:solidFill>
                  <a:schemeClr val="tx1">
                    <a:lumMod val="50000"/>
                  </a:schemeClr>
                </a:solidFill>
                <a:latin typeface="宋体" panose="02010600030101010101" pitchFamily="2" charset="-122"/>
                <a:ea typeface="宋体" panose="02010600030101010101" pitchFamily="2" charset="-122"/>
              </a:rPr>
              <a:t>;</a:t>
            </a: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ct val="150000"/>
              </a:lnSpc>
            </a:pPr>
            <a:endParaRPr lang="en-US" altLang="zh-CN" sz="2400" dirty="0">
              <a:solidFill>
                <a:schemeClr val="tx1">
                  <a:lumMod val="50000"/>
                </a:schemeClr>
              </a:solidFill>
              <a:latin typeface="宋体" panose="02010600030101010101" pitchFamily="2" charset="-122"/>
              <a:ea typeface="宋体" panose="02010600030101010101" pitchFamily="2" charset="-122"/>
            </a:endParaRPr>
          </a:p>
          <a:p>
            <a:pPr>
              <a:lnSpc>
                <a:spcPct val="150000"/>
              </a:lnSpc>
            </a:pPr>
            <a:r>
              <a:rPr lang="zh-CN" altLang="en-US" sz="2400" dirty="0">
                <a:solidFill>
                  <a:schemeClr val="tx1">
                    <a:lumMod val="50000"/>
                  </a:schemeClr>
                </a:solidFill>
                <a:latin typeface="宋体" panose="02010600030101010101" pitchFamily="2" charset="-122"/>
                <a:ea typeface="宋体" panose="02010600030101010101" pitchFamily="2" charset="-122"/>
              </a:rPr>
              <a:t>另外，基于微信的特殊场景， 还能特别推出社交立减金，通过社交分享优惠金政策，运营得当的话，小程序会给企业带来大量的新用户，营新用户的购买转化率也将提高。</a:t>
            </a:r>
            <a:endParaRPr lang="zh-CN" altLang="en-US" sz="2400" dirty="0">
              <a:solidFill>
                <a:schemeClr val="tx1">
                  <a:lumMod val="50000"/>
                </a:schemeClr>
              </a:solidFill>
              <a:latin typeface="宋体" panose="02010600030101010101" pitchFamily="2" charset="-122"/>
              <a:ea typeface="宋体" panose="02010600030101010101" pitchFamily="2" charset="-122"/>
            </a:endParaRPr>
          </a:p>
        </p:txBody>
      </p:sp>
      <p:sp>
        <p:nvSpPr>
          <p:cNvPr id="13" name="TextBox 12"/>
          <p:cNvSpPr txBox="1"/>
          <p:nvPr/>
        </p:nvSpPr>
        <p:spPr>
          <a:xfrm rot="16200000">
            <a:off x="-1120596" y="2902521"/>
            <a:ext cx="6187061" cy="400110"/>
          </a:xfrm>
          <a:prstGeom prst="rect">
            <a:avLst/>
          </a:prstGeom>
          <a:noFill/>
        </p:spPr>
        <p:txBody>
          <a:bodyPr wrap="square" rtlCol="0">
            <a:spAutoFit/>
          </a:bodyPr>
          <a:lstStyle/>
          <a:p>
            <a:r>
              <a:rPr lang="en-US" altLang="zh-CN" sz="2000" b="1" spc="600" dirty="0">
                <a:latin typeface="Montserrat" charset="0"/>
                <a:ea typeface="Montserrat" charset="0"/>
                <a:cs typeface="Montserrat" charset="0"/>
              </a:rPr>
              <a:t>Background Information</a:t>
            </a:r>
            <a:endParaRPr lang="en-US" altLang="zh-CN" sz="2000" b="1" spc="600" dirty="0">
              <a:latin typeface="Montserrat" charset="0"/>
              <a:ea typeface="Montserrat" charset="0"/>
              <a:cs typeface="Montserrat" charset="0"/>
            </a:endParaRPr>
          </a:p>
        </p:txBody>
      </p:sp>
      <p:pic>
        <p:nvPicPr>
          <p:cNvPr id="20" name="图片 19"/>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21225670" y="10694504"/>
            <a:ext cx="3095795" cy="3021496"/>
          </a:xfrm>
          <a:prstGeom prst="rect">
            <a:avLst/>
          </a:prstGeom>
        </p:spPr>
      </p:pic>
      <p:pic>
        <p:nvPicPr>
          <p:cNvPr id="22" name="图片 21"/>
          <p:cNvPicPr>
            <a:picLocks noChangeAspect="1"/>
          </p:cNvPicPr>
          <p:nvPr/>
        </p:nvPicPr>
        <p:blipFill>
          <a:blip r:embed="rId2"/>
          <a:stretch>
            <a:fillRect/>
          </a:stretch>
        </p:blipFill>
        <p:spPr>
          <a:xfrm>
            <a:off x="12819421" y="3280062"/>
            <a:ext cx="9999770" cy="5832089"/>
          </a:xfrm>
          <a:prstGeom prst="rect">
            <a:avLst/>
          </a:prstGeom>
          <a:ln>
            <a:noFill/>
          </a:ln>
          <a:effectLst>
            <a:outerShdw blurRad="292100" dist="139700" dir="2700000" algn="tl" rotWithShape="0">
              <a:srgbClr val="333333">
                <a:alpha val="65000"/>
              </a:srgbClr>
            </a:outerShdw>
          </a:effectLst>
        </p:spPr>
      </p:pic>
      <p:sp>
        <p:nvSpPr>
          <p:cNvPr id="23" name="文本框 22"/>
          <p:cNvSpPr txBox="1"/>
          <p:nvPr/>
        </p:nvSpPr>
        <p:spPr>
          <a:xfrm>
            <a:off x="16457394" y="9695801"/>
            <a:ext cx="2723824" cy="369332"/>
          </a:xfrm>
          <a:prstGeom prst="rect">
            <a:avLst/>
          </a:prstGeom>
          <a:noFill/>
        </p:spPr>
        <p:txBody>
          <a:bodyPr wrap="none" rtlCol="0">
            <a:spAutoFit/>
          </a:bodyPr>
          <a:lstStyle/>
          <a:p>
            <a:pPr algn="ct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（数据来源：艾媒数据）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24377651" cy="12242148"/>
            <a:chOff x="-1" y="0"/>
            <a:chExt cx="24377651" cy="12242148"/>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24377651" cy="9523536"/>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68599"/>
            <a:stretch>
              <a:fillRect/>
            </a:stretch>
          </p:blipFill>
          <p:spPr>
            <a:xfrm flipV="1">
              <a:off x="-1" y="9267204"/>
              <a:ext cx="24377651" cy="2974944"/>
            </a:xfrm>
            <a:prstGeom prst="rect">
              <a:avLst/>
            </a:prstGeom>
          </p:spPr>
        </p:pic>
      </p:grpSp>
      <p:sp>
        <p:nvSpPr>
          <p:cNvPr id="9" name="TextBox 8"/>
          <p:cNvSpPr txBox="1"/>
          <p:nvPr/>
        </p:nvSpPr>
        <p:spPr>
          <a:xfrm rot="5400000">
            <a:off x="13482796" y="6531943"/>
            <a:ext cx="19830062" cy="4508927"/>
          </a:xfrm>
          <a:prstGeom prst="rect">
            <a:avLst/>
          </a:prstGeom>
          <a:noFill/>
        </p:spPr>
        <p:txBody>
          <a:bodyPr wrap="square" rtlCol="0">
            <a:spAutoFit/>
          </a:bodyPr>
          <a:lstStyle/>
          <a:p>
            <a:r>
              <a:rPr lang="zh-CN" altLang="en-US" sz="28700" b="1" dirty="0">
                <a:solidFill>
                  <a:schemeClr val="bg2">
                    <a:lumMod val="95000"/>
                  </a:schemeClr>
                </a:solidFill>
                <a:latin typeface="Montserrat" charset="0"/>
                <a:ea typeface="Montserrat" charset="0"/>
                <a:cs typeface="Montserrat" charset="0"/>
              </a:rPr>
              <a:t>小荔枝</a:t>
            </a:r>
            <a:endParaRPr lang="en-US" sz="28700" b="1" dirty="0">
              <a:solidFill>
                <a:schemeClr val="bg2">
                  <a:lumMod val="95000"/>
                </a:schemeClr>
              </a:solidFill>
              <a:latin typeface="Montserrat" charset="0"/>
              <a:ea typeface="Montserrat" charset="0"/>
              <a:cs typeface="Montserrat" charset="0"/>
            </a:endParaRPr>
          </a:p>
        </p:txBody>
      </p:sp>
      <p:sp>
        <p:nvSpPr>
          <p:cNvPr id="6" name="TextBox 5"/>
          <p:cNvSpPr txBox="1"/>
          <p:nvPr/>
        </p:nvSpPr>
        <p:spPr>
          <a:xfrm>
            <a:off x="6712510" y="6601872"/>
            <a:ext cx="10974400" cy="1703736"/>
          </a:xfrm>
          <a:prstGeom prst="rect">
            <a:avLst/>
          </a:prstGeom>
          <a:noFill/>
        </p:spPr>
        <p:txBody>
          <a:bodyPr wrap="square" rtlCol="0">
            <a:spAutoFit/>
          </a:bodyPr>
          <a:lstStyle/>
          <a:p>
            <a:pPr>
              <a:lnSpc>
                <a:spcPts val="12000"/>
              </a:lnSpc>
            </a:pPr>
            <a:r>
              <a:rPr lang="zh-CN" altLang="en-US" sz="13800" b="1" spc="600" dirty="0">
                <a:solidFill>
                  <a:schemeClr val="tx2"/>
                </a:solidFill>
                <a:latin typeface="Montserrat" charset="0"/>
                <a:ea typeface="Montserrat" charset="0"/>
                <a:cs typeface="Montserrat" charset="0"/>
              </a:rPr>
              <a:t>项目介绍</a:t>
            </a:r>
            <a:endParaRPr lang="en-US" sz="13800" b="1" spc="600" dirty="0">
              <a:solidFill>
                <a:schemeClr val="tx2"/>
              </a:solidFill>
              <a:latin typeface="Montserrat" charset="0"/>
              <a:ea typeface="Montserrat" charset="0"/>
              <a:cs typeface="Montserrat" charset="0"/>
            </a:endParaRPr>
          </a:p>
        </p:txBody>
      </p:sp>
      <p:sp>
        <p:nvSpPr>
          <p:cNvPr id="11" name="TextBox 10"/>
          <p:cNvSpPr txBox="1"/>
          <p:nvPr/>
        </p:nvSpPr>
        <p:spPr>
          <a:xfrm>
            <a:off x="6712510" y="5117056"/>
            <a:ext cx="6187061" cy="523220"/>
          </a:xfrm>
          <a:prstGeom prst="rect">
            <a:avLst/>
          </a:prstGeom>
          <a:noFill/>
        </p:spPr>
        <p:txBody>
          <a:bodyPr wrap="square" rtlCol="0">
            <a:spAutoFit/>
          </a:bodyPr>
          <a:lstStyle/>
          <a:p>
            <a:r>
              <a:rPr lang="zh-CN" altLang="en-US" sz="2800" spc="600" dirty="0">
                <a:solidFill>
                  <a:schemeClr val="tx2"/>
                </a:solidFill>
                <a:latin typeface="Montserrat" charset="0"/>
                <a:ea typeface="Montserrat" charset="0"/>
                <a:cs typeface="Montserrat" charset="0"/>
              </a:rPr>
              <a:t>小荔枝</a:t>
            </a:r>
            <a:endParaRPr lang="en-US" sz="2800" b="1" spc="600" dirty="0">
              <a:solidFill>
                <a:schemeClr val="tx2"/>
              </a:solidFill>
              <a:latin typeface="Montserrat Extra" charset="0"/>
              <a:ea typeface="Montserrat Extra" charset="0"/>
              <a:cs typeface="Montserrat Extra" charset="0"/>
            </a:endParaRPr>
          </a:p>
        </p:txBody>
      </p:sp>
      <p:sp>
        <p:nvSpPr>
          <p:cNvPr id="3" name="Rectangle 2"/>
          <p:cNvSpPr/>
          <p:nvPr/>
        </p:nvSpPr>
        <p:spPr>
          <a:xfrm>
            <a:off x="6712510" y="9029831"/>
            <a:ext cx="3419042" cy="1097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70901"/>
          <a:stretch>
            <a:fillRect/>
          </a:stretch>
        </p:blipFill>
        <p:spPr>
          <a:xfrm>
            <a:off x="-2" y="10652160"/>
            <a:ext cx="24377651" cy="30638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69683" y="5585734"/>
            <a:ext cx="11499256" cy="4999281"/>
          </a:xfrm>
          <a:prstGeom prst="rect">
            <a:avLst/>
          </a:prstGeom>
        </p:spPr>
        <p:txBody>
          <a:bodyPr vert="horz" wrap="square" lIns="182843" tIns="91422" rIns="182843" bIns="91422"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r>
              <a:rPr lang="zh-CN" altLang="zh-CN" sz="3200" kern="100" dirty="0">
                <a:solidFill>
                  <a:schemeClr val="tx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项目在初创期专门配和本地市场</a:t>
            </a:r>
            <a:r>
              <a:rPr lang="zh-CN" altLang="en-US" sz="3200" kern="100" dirty="0">
                <a:solidFill>
                  <a:schemeClr val="tx1">
                    <a:lumMod val="50000"/>
                  </a:schemeClr>
                </a:solidFill>
                <a:latin typeface="等线" panose="02010600030101010101" pitchFamily="2" charset="-122"/>
                <a:ea typeface="等线" panose="02010600030101010101" pitchFamily="2" charset="-122"/>
                <a:cs typeface="Times New Roman" panose="02020603050405020304" pitchFamily="18" charset="0"/>
              </a:rPr>
              <a:t>，</a:t>
            </a:r>
            <a:r>
              <a:rPr lang="zh-CN" altLang="zh-CN" sz="3200" kern="100" dirty="0">
                <a:solidFill>
                  <a:schemeClr val="tx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基础用户</a:t>
            </a:r>
            <a:r>
              <a:rPr lang="zh-CN" altLang="en-US" sz="3200" kern="100" dirty="0">
                <a:solidFill>
                  <a:schemeClr val="tx1">
                    <a:lumMod val="50000"/>
                  </a:schemeClr>
                </a:solidFill>
                <a:latin typeface="等线" panose="02010600030101010101" pitchFamily="2" charset="-122"/>
                <a:ea typeface="等线" panose="02010600030101010101" pitchFamily="2" charset="-122"/>
                <a:cs typeface="Times New Roman" panose="02020603050405020304" pitchFamily="18" charset="0"/>
              </a:rPr>
              <a:t>即</a:t>
            </a:r>
            <a:r>
              <a:rPr lang="zh-CN" altLang="zh-CN" sz="3200" kern="100" dirty="0">
                <a:solidFill>
                  <a:schemeClr val="tx1">
                    <a:lumMod val="50000"/>
                  </a:schemeClr>
                </a:solidFill>
                <a:effectLst/>
                <a:latin typeface="等线" panose="02010600030101010101" pitchFamily="2" charset="-122"/>
                <a:ea typeface="等线" panose="02010600030101010101" pitchFamily="2" charset="-122"/>
                <a:cs typeface="Times New Roman" panose="02020603050405020304" pitchFamily="18" charset="0"/>
              </a:rPr>
              <a:t>本地化用户。</a:t>
            </a:r>
            <a:endParaRPr lang="zh-CN" altLang="zh-CN" sz="3200" kern="100" dirty="0">
              <a:solidFill>
                <a:schemeClr val="tx1">
                  <a:lumMod val="50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用户分类</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大众市场：所以的一二线城市和地区的微信用户朋友圈。</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驱动市场：由健康饮食，爱吃荔枝的的大部分用户群体</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战略市场：离产地较远且当地市场价格价高的三四线城市的平台用户。</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TextBox 6"/>
          <p:cNvSpPr txBox="1"/>
          <p:nvPr/>
        </p:nvSpPr>
        <p:spPr>
          <a:xfrm>
            <a:off x="3369683" y="2004807"/>
            <a:ext cx="16686403" cy="2215991"/>
          </a:xfrm>
          <a:prstGeom prst="rect">
            <a:avLst/>
          </a:prstGeom>
          <a:noFill/>
        </p:spPr>
        <p:txBody>
          <a:bodyPr wrap="square" rtlCol="0">
            <a:spAutoFit/>
          </a:bodyPr>
          <a:lstStyle/>
          <a:p>
            <a:r>
              <a:rPr lang="zh-CN" altLang="en-US" sz="13800" b="1" dirty="0">
                <a:solidFill>
                  <a:schemeClr val="tx2"/>
                </a:solidFill>
                <a:latin typeface="Montserrat" charset="0"/>
                <a:ea typeface="Montserrat" charset="0"/>
                <a:cs typeface="Montserrat" charset="0"/>
              </a:rPr>
              <a:t>目标人群</a:t>
            </a:r>
            <a:endParaRPr lang="en-US" sz="13800" b="1" dirty="0">
              <a:solidFill>
                <a:schemeClr val="tx2"/>
              </a:solidFill>
              <a:latin typeface="Montserrat" charset="0"/>
              <a:ea typeface="Montserrat" charset="0"/>
              <a:cs typeface="Montserrat"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995650" y="2852511"/>
            <a:ext cx="5588000" cy="8382000"/>
          </a:xfrm>
          <a:prstGeom prst="rect">
            <a:avLst/>
          </a:prstGeom>
          <a:ln>
            <a:noFill/>
          </a:ln>
          <a:effectLst>
            <a:softEdge rad="112500"/>
          </a:effectLst>
        </p:spPr>
      </p:pic>
      <p:sp>
        <p:nvSpPr>
          <p:cNvPr id="5" name="Shape 2617"/>
          <p:cNvSpPr/>
          <p:nvPr/>
        </p:nvSpPr>
        <p:spPr>
          <a:xfrm>
            <a:off x="2527000" y="5646324"/>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
        <p:nvSpPr>
          <p:cNvPr id="10" name="Shape 2617"/>
          <p:cNvSpPr/>
          <p:nvPr/>
        </p:nvSpPr>
        <p:spPr>
          <a:xfrm>
            <a:off x="2527000" y="8085374"/>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50743" y="1734586"/>
            <a:ext cx="16686403"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平台介绍</a:t>
            </a:r>
            <a:endParaRPr lang="en-US" sz="8800" b="1" dirty="0">
              <a:solidFill>
                <a:schemeClr val="tx2"/>
              </a:solidFill>
              <a:latin typeface="Montserrat" charset="0"/>
              <a:ea typeface="Montserrat" charset="0"/>
              <a:cs typeface="Montserrat" charset="0"/>
            </a:endParaRPr>
          </a:p>
        </p:txBody>
      </p:sp>
      <p:sp>
        <p:nvSpPr>
          <p:cNvPr id="10" name="TextBox 9"/>
          <p:cNvSpPr txBox="1"/>
          <p:nvPr/>
        </p:nvSpPr>
        <p:spPr>
          <a:xfrm>
            <a:off x="4445414" y="5881878"/>
            <a:ext cx="7061930" cy="5573321"/>
          </a:xfrm>
          <a:prstGeom prst="rect">
            <a:avLst/>
          </a:prstGeom>
          <a:noFill/>
        </p:spPr>
        <p:txBody>
          <a:bodyPr wrap="square" rtlCol="0">
            <a:spAutoFit/>
          </a:bodyPr>
          <a:lstStyle/>
          <a:p>
            <a:pPr>
              <a:lnSpc>
                <a:spcPct val="150000"/>
              </a:lnSpc>
            </a:pPr>
            <a:r>
              <a:rPr lang="zh-CN" altLang="en-US" sz="2400" dirty="0">
                <a:latin typeface="Montserrat Light" charset="0"/>
                <a:ea typeface="Montserrat Light" charset="0"/>
                <a:cs typeface="Montserrat Light" charset="0"/>
              </a:rPr>
              <a:t>建立全套营销板块，当用户点击进入后自动辨别用户是否已经授权注册，当发现新用户后，弹出弹窗推送大额新人优惠券，利用用户心理直接促进用户消费，当用户决定消费时，在首页直接推送各个果农渠道的优质产品，根据用户的点击浏览，建立用户购买权重，自动推送同类型的产品，当完成购买订单后，给到用户拉新团购打折促销的提示，利用微信小程序的社交性扩展社群消费，当用户完成消费提供一定的平台积分，在首页设置由积分兑换，可兑换等价的产品以及优惠券等等，建立用户粘性。</a:t>
            </a:r>
            <a:endParaRPr lang="en-US" sz="2400" dirty="0">
              <a:latin typeface="Montserrat Light" charset="0"/>
              <a:ea typeface="Montserrat Light" charset="0"/>
              <a:cs typeface="Montserrat Light" charset="0"/>
            </a:endParaRPr>
          </a:p>
        </p:txBody>
      </p:sp>
      <p:sp>
        <p:nvSpPr>
          <p:cNvPr id="13" name="TextBox 12"/>
          <p:cNvSpPr txBox="1"/>
          <p:nvPr/>
        </p:nvSpPr>
        <p:spPr>
          <a:xfrm rot="16200000">
            <a:off x="20165426" y="5027812"/>
            <a:ext cx="3631448" cy="1446550"/>
          </a:xfrm>
          <a:prstGeom prst="rect">
            <a:avLst/>
          </a:prstGeom>
          <a:noFill/>
        </p:spPr>
        <p:txBody>
          <a:bodyPr wrap="square" rtlCol="0">
            <a:spAutoFit/>
          </a:bodyPr>
          <a:lstStyle/>
          <a:p>
            <a:pPr algn="ctr"/>
            <a:r>
              <a:rPr lang="en-US" sz="8800" b="1" dirty="0">
                <a:solidFill>
                  <a:schemeClr val="tx2"/>
                </a:solidFill>
                <a:latin typeface="Montserrat" charset="0"/>
                <a:ea typeface="Montserrat" charset="0"/>
                <a:cs typeface="Montserrat" charset="0"/>
              </a:rPr>
              <a:t>01</a:t>
            </a:r>
            <a:endParaRPr lang="en-US" sz="8800" b="1" dirty="0">
              <a:solidFill>
                <a:schemeClr val="tx2"/>
              </a:solidFill>
              <a:latin typeface="Montserrat" charset="0"/>
              <a:ea typeface="Montserrat" charset="0"/>
              <a:cs typeface="Montserrat" charset="0"/>
            </a:endParaRPr>
          </a:p>
        </p:txBody>
      </p:sp>
      <p:sp>
        <p:nvSpPr>
          <p:cNvPr id="14" name="TextBox 13"/>
          <p:cNvSpPr txBox="1"/>
          <p:nvPr/>
        </p:nvSpPr>
        <p:spPr>
          <a:xfrm>
            <a:off x="21226229" y="8204838"/>
            <a:ext cx="1694096" cy="3970318"/>
          </a:xfrm>
          <a:prstGeom prst="rect">
            <a:avLst/>
          </a:prstGeom>
          <a:noFill/>
        </p:spPr>
        <p:txBody>
          <a:bodyPr wrap="square" rtlCol="0">
            <a:spAutoFit/>
          </a:bodyPr>
          <a:lstStyle/>
          <a:p>
            <a:pPr algn="ctr"/>
            <a:r>
              <a:rPr lang="en-US" sz="2800" b="1" dirty="0">
                <a:solidFill>
                  <a:schemeClr val="tx2"/>
                </a:solidFill>
                <a:latin typeface="Montserrat" charset="0"/>
                <a:ea typeface="Montserrat" charset="0"/>
                <a:cs typeface="Montserrat" charset="0"/>
              </a:rPr>
              <a:t>02</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sz="2800" b="1" dirty="0">
                <a:solidFill>
                  <a:schemeClr val="tx2"/>
                </a:solidFill>
                <a:latin typeface="Montserrat" charset="0"/>
                <a:ea typeface="Montserrat" charset="0"/>
                <a:cs typeface="Montserrat" charset="0"/>
              </a:rPr>
              <a:t>03</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sz="2800" b="1" dirty="0">
                <a:solidFill>
                  <a:schemeClr val="tx2"/>
                </a:solidFill>
                <a:latin typeface="Montserrat" charset="0"/>
                <a:ea typeface="Montserrat" charset="0"/>
                <a:cs typeface="Montserrat" charset="0"/>
              </a:rPr>
              <a:t>04</a:t>
            </a:r>
            <a:endParaRPr lang="en-US" sz="2800" b="1" dirty="0">
              <a:solidFill>
                <a:schemeClr val="tx2"/>
              </a:solidFill>
              <a:latin typeface="Montserrat" charset="0"/>
              <a:ea typeface="Montserrat" charset="0"/>
              <a:cs typeface="Montserrat" charset="0"/>
            </a:endParaRPr>
          </a:p>
        </p:txBody>
      </p:sp>
      <p:sp>
        <p:nvSpPr>
          <p:cNvPr id="15" name="TextBox 14"/>
          <p:cNvSpPr txBox="1"/>
          <p:nvPr/>
        </p:nvSpPr>
        <p:spPr>
          <a:xfrm rot="16200000">
            <a:off x="20136578" y="3558179"/>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PAGE</a:t>
            </a:r>
            <a:r>
              <a:rPr lang="zh-CN" altLang="en-US" sz="2000" b="1" spc="600" dirty="0">
                <a:latin typeface="Montserrat" charset="0"/>
                <a:ea typeface="Montserrat" charset="0"/>
                <a:cs typeface="Montserrat" charset="0"/>
              </a:rPr>
              <a:t> </a:t>
            </a:r>
            <a:r>
              <a:rPr lang="en-US" altLang="zh-CN" sz="2000" b="1" spc="600" dirty="0">
                <a:latin typeface="Montserrat" charset="0"/>
                <a:ea typeface="Montserrat" charset="0"/>
                <a:cs typeface="Montserrat" charset="0"/>
              </a:rPr>
              <a:t>PRESENTATION</a:t>
            </a:r>
            <a:endParaRPr lang="en-US" sz="2000" b="1" spc="600" dirty="0">
              <a:latin typeface="Montserrat" charset="0"/>
              <a:ea typeface="Montserrat" charset="0"/>
              <a:cs typeface="Montserrat" charset="0"/>
            </a:endParaRPr>
          </a:p>
        </p:txBody>
      </p:sp>
      <p:grpSp>
        <p:nvGrpSpPr>
          <p:cNvPr id="20" name="Group 19"/>
          <p:cNvGrpSpPr/>
          <p:nvPr/>
        </p:nvGrpSpPr>
        <p:grpSpPr>
          <a:xfrm>
            <a:off x="4483417" y="4021104"/>
            <a:ext cx="3050968" cy="1137006"/>
            <a:chOff x="1979795" y="8881079"/>
            <a:chExt cx="6187062" cy="1448333"/>
          </a:xfrm>
        </p:grpSpPr>
        <p:sp>
          <p:nvSpPr>
            <p:cNvPr id="5" name="Rectangle 4"/>
            <p:cNvSpPr/>
            <p:nvPr/>
          </p:nvSpPr>
          <p:spPr>
            <a:xfrm>
              <a:off x="1979795" y="8881079"/>
              <a:ext cx="6187062" cy="1448333"/>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20460" y="9052037"/>
              <a:ext cx="5305732" cy="958398"/>
            </a:xfrm>
            <a:prstGeom prst="rect">
              <a:avLst/>
            </a:prstGeom>
            <a:noFill/>
          </p:spPr>
          <p:txBody>
            <a:bodyPr wrap="square" rtlCol="0">
              <a:spAutoFit/>
            </a:bodyPr>
            <a:lstStyle/>
            <a:p>
              <a:pPr algn="ctr">
                <a:lnSpc>
                  <a:spcPct val="150000"/>
                </a:lnSpc>
              </a:pPr>
              <a:r>
                <a:rPr lang="zh-CN" altLang="en-US" sz="3200" b="1" spc="600" dirty="0">
                  <a:latin typeface="Montserrat Light" charset="0"/>
                  <a:ea typeface="Montserrat Light" charset="0"/>
                  <a:cs typeface="Montserrat Light" charset="0"/>
                </a:rPr>
                <a:t>首页</a:t>
              </a:r>
              <a:endParaRPr lang="en-US" sz="3200" b="1" spc="600" dirty="0">
                <a:latin typeface="Montserrat Light" charset="0"/>
                <a:ea typeface="Montserrat Light" charset="0"/>
                <a:cs typeface="Montserrat Light" charset="0"/>
              </a:endParaRPr>
            </a:p>
          </p:txBody>
        </p:sp>
      </p:grpSp>
      <p:sp>
        <p:nvSpPr>
          <p:cNvPr id="2" name="Oval 7"/>
          <p:cNvSpPr/>
          <p:nvPr/>
        </p:nvSpPr>
        <p:spPr>
          <a:xfrm>
            <a:off x="21244180" y="988515"/>
            <a:ext cx="1571806" cy="15718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图片 18"/>
          <p:cNvPicPr/>
          <p:nvPr/>
        </p:nvPicPr>
        <p:blipFill rotWithShape="1">
          <a:blip r:embed="rId1" cstate="print">
            <a:extLst>
              <a:ext uri="{28A0092B-C50C-407E-A947-70E740481C1C}">
                <a14:useLocalDpi xmlns:a14="http://schemas.microsoft.com/office/drawing/2010/main" val="0"/>
              </a:ext>
            </a:extLst>
          </a:blip>
          <a:srcRect t="3623" b="2028"/>
          <a:stretch>
            <a:fillRect/>
          </a:stretch>
        </p:blipFill>
        <p:spPr bwMode="auto">
          <a:xfrm>
            <a:off x="13716000" y="0"/>
            <a:ext cx="7224396" cy="13716000"/>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42427" b="9282"/>
          <a:stretch>
            <a:fillRect/>
          </a:stretch>
        </p:blipFill>
        <p:spPr>
          <a:xfrm>
            <a:off x="0" y="1505687"/>
            <a:ext cx="3655890" cy="102423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16964" y="2857155"/>
            <a:ext cx="1694096" cy="8239793"/>
            <a:chOff x="163533" y="2305241"/>
            <a:chExt cx="1694096" cy="8239793"/>
          </a:xfrm>
        </p:grpSpPr>
        <p:sp>
          <p:nvSpPr>
            <p:cNvPr id="17" name="TextBox 16"/>
            <p:cNvSpPr txBox="1"/>
            <p:nvPr/>
          </p:nvSpPr>
          <p:spPr>
            <a:xfrm rot="16200000">
              <a:off x="-897270" y="3397690"/>
              <a:ext cx="3631448" cy="1446550"/>
            </a:xfrm>
            <a:prstGeom prst="rect">
              <a:avLst/>
            </a:prstGeom>
            <a:noFill/>
          </p:spPr>
          <p:txBody>
            <a:bodyPr wrap="square" rtlCol="0">
              <a:spAutoFit/>
            </a:bodyPr>
            <a:lstStyle/>
            <a:p>
              <a:pPr algn="ctr"/>
              <a:r>
                <a:rPr lang="en-US" sz="8800" b="1" dirty="0">
                  <a:solidFill>
                    <a:schemeClr val="tx2"/>
                  </a:solidFill>
                  <a:latin typeface="Montserrat" charset="0"/>
                  <a:ea typeface="Montserrat" charset="0"/>
                  <a:cs typeface="Montserrat" charset="0"/>
                </a:rPr>
                <a:t>02</a:t>
              </a:r>
              <a:endParaRPr lang="en-US" sz="8800" b="1" dirty="0">
                <a:solidFill>
                  <a:schemeClr val="tx2"/>
                </a:solidFill>
                <a:latin typeface="Montserrat" charset="0"/>
                <a:ea typeface="Montserrat" charset="0"/>
                <a:cs typeface="Montserrat" charset="0"/>
              </a:endParaRPr>
            </a:p>
          </p:txBody>
        </p:sp>
        <p:sp>
          <p:nvSpPr>
            <p:cNvPr id="18" name="TextBox 17"/>
            <p:cNvSpPr txBox="1"/>
            <p:nvPr/>
          </p:nvSpPr>
          <p:spPr>
            <a:xfrm>
              <a:off x="163533" y="6574716"/>
              <a:ext cx="1694096" cy="3970318"/>
            </a:xfrm>
            <a:prstGeom prst="rect">
              <a:avLst/>
            </a:prstGeom>
            <a:noFill/>
          </p:spPr>
          <p:txBody>
            <a:bodyPr wrap="square" rtlCol="0">
              <a:spAutoFit/>
            </a:bodyPr>
            <a:lstStyle/>
            <a:p>
              <a:pPr algn="ctr"/>
              <a:r>
                <a:rPr lang="en-US" altLang="zh-CN" sz="2800" b="1" dirty="0">
                  <a:solidFill>
                    <a:schemeClr val="tx2"/>
                  </a:solidFill>
                  <a:latin typeface="Montserrat" charset="0"/>
                  <a:ea typeface="Montserrat" charset="0"/>
                  <a:cs typeface="Montserrat" charset="0"/>
                </a:rPr>
                <a:t>03</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sz="2800" b="1" dirty="0">
                  <a:solidFill>
                    <a:schemeClr val="tx2"/>
                  </a:solidFill>
                  <a:latin typeface="Montserrat" charset="0"/>
                  <a:ea typeface="Montserrat" charset="0"/>
                  <a:cs typeface="Montserrat" charset="0"/>
                </a:rPr>
                <a:t>04</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altLang="zh-CN" sz="2800" b="1" dirty="0">
                  <a:solidFill>
                    <a:schemeClr val="tx2"/>
                  </a:solidFill>
                  <a:latin typeface="Montserrat" charset="0"/>
                  <a:ea typeface="Montserrat" charset="0"/>
                  <a:cs typeface="Montserrat" charset="0"/>
                </a:rPr>
                <a:t>01</a:t>
              </a:r>
              <a:endParaRPr lang="en-US" sz="2800" b="1" dirty="0">
                <a:solidFill>
                  <a:schemeClr val="tx2"/>
                </a:solidFill>
                <a:latin typeface="Montserrat" charset="0"/>
                <a:ea typeface="Montserrat" charset="0"/>
                <a:cs typeface="Montserrat" charset="0"/>
              </a:endParaRPr>
            </a:p>
          </p:txBody>
        </p:sp>
      </p:gr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8899" r="41101" b="9282"/>
          <a:stretch>
            <a:fillRect/>
          </a:stretch>
        </p:blipFill>
        <p:spPr>
          <a:xfrm>
            <a:off x="21202650" y="2015120"/>
            <a:ext cx="3175000" cy="10242349"/>
          </a:xfrm>
          <a:prstGeom prst="rect">
            <a:avLst/>
          </a:prstGeom>
        </p:spPr>
      </p:pic>
      <p:sp>
        <p:nvSpPr>
          <p:cNvPr id="7" name="TextBox 14"/>
          <p:cNvSpPr txBox="1"/>
          <p:nvPr/>
        </p:nvSpPr>
        <p:spPr>
          <a:xfrm rot="16200000">
            <a:off x="-2138623" y="2893477"/>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PAGE</a:t>
            </a:r>
            <a:r>
              <a:rPr lang="zh-CN" altLang="en-US" sz="2000" b="1" spc="600" dirty="0">
                <a:latin typeface="Montserrat" charset="0"/>
                <a:ea typeface="Montserrat" charset="0"/>
                <a:cs typeface="Montserrat" charset="0"/>
              </a:rPr>
              <a:t> </a:t>
            </a:r>
            <a:r>
              <a:rPr lang="en-US" altLang="zh-CN" sz="2000" b="1" spc="600" dirty="0">
                <a:latin typeface="Montserrat" charset="0"/>
                <a:ea typeface="Montserrat" charset="0"/>
                <a:cs typeface="Montserrat" charset="0"/>
              </a:rPr>
              <a:t>PRESENTATION</a:t>
            </a:r>
            <a:endParaRPr lang="en-US" sz="2000" b="1" spc="600" dirty="0">
              <a:latin typeface="Montserrat" charset="0"/>
              <a:ea typeface="Montserrat" charset="0"/>
              <a:cs typeface="Montserrat" charset="0"/>
            </a:endParaRPr>
          </a:p>
        </p:txBody>
      </p:sp>
      <p:pic>
        <p:nvPicPr>
          <p:cNvPr id="21" name="图片 20"/>
          <p:cNvPicPr/>
          <p:nvPr/>
        </p:nvPicPr>
        <p:blipFill rotWithShape="1">
          <a:blip r:embed="rId2" cstate="print">
            <a:extLst>
              <a:ext uri="{28A0092B-C50C-407E-A947-70E740481C1C}">
                <a14:useLocalDpi xmlns:a14="http://schemas.microsoft.com/office/drawing/2010/main" val="0"/>
              </a:ext>
            </a:extLst>
          </a:blip>
          <a:srcRect t="5258" b="2913"/>
          <a:stretch>
            <a:fillRect/>
          </a:stretch>
        </p:blipFill>
        <p:spPr bwMode="auto">
          <a:xfrm>
            <a:off x="3011060" y="0"/>
            <a:ext cx="7061930" cy="13716000"/>
          </a:xfrm>
          <a:prstGeom prst="rect">
            <a:avLst/>
          </a:prstGeom>
          <a:ln>
            <a:noFill/>
          </a:ln>
          <a:effectLst>
            <a:outerShdw blurRad="292100" dist="139700" dir="2700000" algn="tl" rotWithShape="0">
              <a:srgbClr val="333333">
                <a:alpha val="65000"/>
              </a:srgbClr>
            </a:outerShdw>
          </a:effectLst>
        </p:spPr>
      </p:pic>
      <p:sp>
        <p:nvSpPr>
          <p:cNvPr id="22" name="TextBox 8"/>
          <p:cNvSpPr txBox="1"/>
          <p:nvPr/>
        </p:nvSpPr>
        <p:spPr>
          <a:xfrm>
            <a:off x="11606180" y="1901232"/>
            <a:ext cx="6457337"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平台介绍</a:t>
            </a:r>
            <a:endParaRPr lang="en-US" sz="8800" b="1" dirty="0">
              <a:solidFill>
                <a:schemeClr val="tx2"/>
              </a:solidFill>
              <a:latin typeface="Montserrat" charset="0"/>
              <a:ea typeface="Montserrat" charset="0"/>
              <a:cs typeface="Montserrat" charset="0"/>
            </a:endParaRPr>
          </a:p>
        </p:txBody>
      </p:sp>
      <p:sp>
        <p:nvSpPr>
          <p:cNvPr id="23" name="TextBox 9"/>
          <p:cNvSpPr txBox="1"/>
          <p:nvPr/>
        </p:nvSpPr>
        <p:spPr>
          <a:xfrm>
            <a:off x="11699653" y="6187063"/>
            <a:ext cx="9076366" cy="6127318"/>
          </a:xfrm>
          <a:prstGeom prst="rect">
            <a:avLst/>
          </a:prstGeom>
          <a:noFill/>
        </p:spPr>
        <p:txBody>
          <a:bodyPr wrap="square" rtlCol="0">
            <a:spAutoFit/>
          </a:bodyPr>
          <a:lstStyle/>
          <a:p>
            <a:pPr>
              <a:lnSpc>
                <a:spcPct val="150000"/>
              </a:lnSpc>
            </a:pPr>
            <a:r>
              <a:rPr lang="en-US" altLang="zh-CN" sz="2400" dirty="0">
                <a:latin typeface="Montserrat Light" charset="0"/>
                <a:ea typeface="Montserrat Light" charset="0"/>
                <a:cs typeface="Montserrat Light" charset="0"/>
              </a:rPr>
              <a:t>2020</a:t>
            </a:r>
            <a:r>
              <a:rPr lang="zh-CN" altLang="en-US" sz="2400" dirty="0">
                <a:latin typeface="Montserrat Light" charset="0"/>
                <a:ea typeface="Montserrat Light" charset="0"/>
                <a:cs typeface="Montserrat Light" charset="0"/>
              </a:rPr>
              <a:t>年电商圈什么最火？当然是直播带货！在这个大半个互联网都在直播带货的时代，老牌电商玩家淘宝，已经用数据验证了直播带货的效果，在「流量获取」和「转化率」两方面成效卓著，我们觉得这是一个市场风口，借助微信社群的力量，我们同样不输淘宝，抖音，快手，作为一个轻量化的小程序，我们的自由度更高，且更加容易渗透到三四线城市的中年人或老年人市场当中，因为一个三四线的阿姨，阿叔不一定有淘宝，抖音，但一定由微信，那么这里的人口红利是显而易见的，作为养生，热衷健康的他们才是我们的主要购买力，把原先的</a:t>
            </a:r>
            <a:r>
              <a:rPr lang="en-US" altLang="zh-CN" sz="2400" dirty="0">
                <a:latin typeface="Montserrat Light" charset="0"/>
                <a:ea typeface="Montserrat Light" charset="0"/>
                <a:cs typeface="Montserrat Light" charset="0"/>
              </a:rPr>
              <a:t>9.9</a:t>
            </a:r>
            <a:r>
              <a:rPr lang="zh-CN" altLang="en-US" sz="2400" dirty="0">
                <a:latin typeface="Montserrat Light" charset="0"/>
                <a:ea typeface="Montserrat Light" charset="0"/>
                <a:cs typeface="Montserrat Light" charset="0"/>
              </a:rPr>
              <a:t>包邮农村产品通过平台包装，就成为了拥有议价权的健康补品，那么直播模式就是最佳的带货模式，人们说耳听不一定为实，但眼见耳听的互动直播必然更加有优势。</a:t>
            </a:r>
            <a:endParaRPr lang="en-US" sz="2400" dirty="0">
              <a:latin typeface="Montserrat Light" charset="0"/>
              <a:ea typeface="Montserrat Light" charset="0"/>
              <a:cs typeface="Montserrat Light" charset="0"/>
            </a:endParaRPr>
          </a:p>
        </p:txBody>
      </p:sp>
      <p:grpSp>
        <p:nvGrpSpPr>
          <p:cNvPr id="24" name="Group 19"/>
          <p:cNvGrpSpPr/>
          <p:nvPr/>
        </p:nvGrpSpPr>
        <p:grpSpPr>
          <a:xfrm>
            <a:off x="11783880" y="4270820"/>
            <a:ext cx="3050968" cy="1137006"/>
            <a:chOff x="1979795" y="8881079"/>
            <a:chExt cx="6187062" cy="1448333"/>
          </a:xfrm>
        </p:grpSpPr>
        <p:sp>
          <p:nvSpPr>
            <p:cNvPr id="25" name="Rectangle 4"/>
            <p:cNvSpPr/>
            <p:nvPr/>
          </p:nvSpPr>
          <p:spPr>
            <a:xfrm>
              <a:off x="1979795" y="8881079"/>
              <a:ext cx="6187062" cy="1448333"/>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16"/>
            <p:cNvSpPr txBox="1"/>
            <p:nvPr/>
          </p:nvSpPr>
          <p:spPr>
            <a:xfrm>
              <a:off x="2420460" y="9052037"/>
              <a:ext cx="5305732" cy="958398"/>
            </a:xfrm>
            <a:prstGeom prst="rect">
              <a:avLst/>
            </a:prstGeom>
            <a:noFill/>
          </p:spPr>
          <p:txBody>
            <a:bodyPr wrap="square" rtlCol="0">
              <a:spAutoFit/>
            </a:bodyPr>
            <a:lstStyle/>
            <a:p>
              <a:pPr algn="ctr">
                <a:lnSpc>
                  <a:spcPct val="150000"/>
                </a:lnSpc>
              </a:pPr>
              <a:r>
                <a:rPr lang="zh-CN" altLang="en-US" sz="3200" b="1" spc="600" dirty="0">
                  <a:latin typeface="Montserrat Light" charset="0"/>
                  <a:ea typeface="Montserrat Light" charset="0"/>
                  <a:cs typeface="Montserrat Light" charset="0"/>
                </a:rPr>
                <a:t>直播</a:t>
              </a:r>
              <a:endParaRPr lang="en-US" sz="3200" b="1" spc="600" dirty="0">
                <a:latin typeface="Montserrat Light" charset="0"/>
                <a:ea typeface="Montserrat Light" charset="0"/>
                <a:cs typeface="Montserrat Light" charset="0"/>
              </a:endParaRPr>
            </a:p>
          </p:txBody>
        </p:sp>
      </p:grpSp>
      <p:sp>
        <p:nvSpPr>
          <p:cNvPr id="11" name="Oval 7"/>
          <p:cNvSpPr/>
          <p:nvPr/>
        </p:nvSpPr>
        <p:spPr>
          <a:xfrm>
            <a:off x="169004" y="12043427"/>
            <a:ext cx="1571806" cy="15718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50743" y="1734586"/>
            <a:ext cx="16686403"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平台介绍</a:t>
            </a:r>
            <a:endParaRPr lang="en-US" sz="8800" b="1" dirty="0">
              <a:solidFill>
                <a:schemeClr val="tx2"/>
              </a:solidFill>
              <a:latin typeface="Montserrat" charset="0"/>
              <a:ea typeface="Montserrat" charset="0"/>
              <a:cs typeface="Montserrat" charset="0"/>
            </a:endParaRPr>
          </a:p>
        </p:txBody>
      </p:sp>
      <p:sp>
        <p:nvSpPr>
          <p:cNvPr id="10" name="TextBox 9"/>
          <p:cNvSpPr txBox="1"/>
          <p:nvPr/>
        </p:nvSpPr>
        <p:spPr>
          <a:xfrm>
            <a:off x="4445414" y="5881878"/>
            <a:ext cx="7061930" cy="4465325"/>
          </a:xfrm>
          <a:prstGeom prst="rect">
            <a:avLst/>
          </a:prstGeom>
          <a:noFill/>
        </p:spPr>
        <p:txBody>
          <a:bodyPr wrap="square" rtlCol="0">
            <a:spAutoFit/>
          </a:bodyPr>
          <a:lstStyle/>
          <a:p>
            <a:pPr>
              <a:lnSpc>
                <a:spcPct val="150000"/>
              </a:lnSpc>
            </a:pPr>
            <a:r>
              <a:rPr lang="zh-CN" altLang="en-US" sz="2400" dirty="0">
                <a:latin typeface="Montserrat Light" charset="0"/>
                <a:ea typeface="Montserrat Light" charset="0"/>
                <a:cs typeface="Montserrat Light" charset="0"/>
              </a:rPr>
              <a:t>与其说这个版块叫回忆，更不如说叫社区（短视频）我们在吸取了当今互联网产品的特点能发现一个共同的特点，那便是流媒体，短视频，同样开辟这个版面的目的就是完成我们的产品闭环，精品特色电商，把产品包装成为一个养生，健康食品，提升品牌</a:t>
            </a:r>
            <a:r>
              <a:rPr lang="en-US" altLang="zh-CN" sz="2400" dirty="0">
                <a:latin typeface="Montserrat Light" charset="0"/>
                <a:ea typeface="Montserrat Light" charset="0"/>
                <a:cs typeface="Montserrat Light" charset="0"/>
              </a:rPr>
              <a:t>B</a:t>
            </a:r>
            <a:r>
              <a:rPr lang="zh-CN" altLang="en-US" sz="2400" dirty="0">
                <a:latin typeface="Montserrat Light" charset="0"/>
                <a:ea typeface="Montserrat Light" charset="0"/>
                <a:cs typeface="Montserrat Light" charset="0"/>
              </a:rPr>
              <a:t>格</a:t>
            </a:r>
            <a:r>
              <a:rPr lang="en-US" altLang="zh-CN" sz="2400" dirty="0">
                <a:latin typeface="Montserrat Light" charset="0"/>
                <a:ea typeface="Montserrat Light" charset="0"/>
                <a:cs typeface="Montserrat Light" charset="0"/>
              </a:rPr>
              <a:t>,</a:t>
            </a:r>
            <a:r>
              <a:rPr lang="zh-CN" altLang="en-US" sz="2400" dirty="0">
                <a:latin typeface="Montserrat Light" charset="0"/>
                <a:ea typeface="Montserrat Light" charset="0"/>
                <a:cs typeface="Montserrat Light" charset="0"/>
              </a:rPr>
              <a:t>让用户在这些短视频内容的引导下将我们的荔枝以及周边产品潜移默化与附加价值挂钩，养成用户粘性，同时填补用户对于产品的认知。</a:t>
            </a:r>
            <a:endParaRPr lang="en-US" sz="2400" dirty="0">
              <a:latin typeface="Montserrat Light" charset="0"/>
              <a:ea typeface="Montserrat Light" charset="0"/>
              <a:cs typeface="Montserrat Light" charset="0"/>
            </a:endParaRPr>
          </a:p>
        </p:txBody>
      </p:sp>
      <p:sp>
        <p:nvSpPr>
          <p:cNvPr id="13" name="TextBox 12"/>
          <p:cNvSpPr txBox="1"/>
          <p:nvPr/>
        </p:nvSpPr>
        <p:spPr>
          <a:xfrm rot="16200000">
            <a:off x="20165426" y="5027812"/>
            <a:ext cx="3631448" cy="1446550"/>
          </a:xfrm>
          <a:prstGeom prst="rect">
            <a:avLst/>
          </a:prstGeom>
          <a:noFill/>
        </p:spPr>
        <p:txBody>
          <a:bodyPr wrap="square" rtlCol="0">
            <a:spAutoFit/>
          </a:bodyPr>
          <a:lstStyle/>
          <a:p>
            <a:pPr algn="ctr"/>
            <a:r>
              <a:rPr lang="en-US" sz="8800" b="1" dirty="0">
                <a:solidFill>
                  <a:schemeClr val="tx2"/>
                </a:solidFill>
                <a:latin typeface="Montserrat" charset="0"/>
                <a:ea typeface="Montserrat" charset="0"/>
                <a:cs typeface="Montserrat" charset="0"/>
              </a:rPr>
              <a:t>0</a:t>
            </a:r>
            <a:r>
              <a:rPr lang="en-US" altLang="zh-CN" sz="8800" b="1" dirty="0">
                <a:solidFill>
                  <a:schemeClr val="tx2"/>
                </a:solidFill>
                <a:latin typeface="Montserrat" charset="0"/>
                <a:ea typeface="Montserrat" charset="0"/>
                <a:cs typeface="Montserrat" charset="0"/>
              </a:rPr>
              <a:t>3</a:t>
            </a:r>
            <a:endParaRPr lang="en-US" sz="8800" b="1" dirty="0">
              <a:solidFill>
                <a:schemeClr val="tx2"/>
              </a:solidFill>
              <a:latin typeface="Montserrat" charset="0"/>
              <a:ea typeface="Montserrat" charset="0"/>
              <a:cs typeface="Montserrat" charset="0"/>
            </a:endParaRPr>
          </a:p>
        </p:txBody>
      </p:sp>
      <p:sp>
        <p:nvSpPr>
          <p:cNvPr id="14" name="TextBox 13"/>
          <p:cNvSpPr txBox="1"/>
          <p:nvPr/>
        </p:nvSpPr>
        <p:spPr>
          <a:xfrm>
            <a:off x="21226229" y="8204838"/>
            <a:ext cx="1694096" cy="3970318"/>
          </a:xfrm>
          <a:prstGeom prst="rect">
            <a:avLst/>
          </a:prstGeom>
          <a:noFill/>
        </p:spPr>
        <p:txBody>
          <a:bodyPr wrap="square" rtlCol="0">
            <a:spAutoFit/>
          </a:bodyPr>
          <a:lstStyle/>
          <a:p>
            <a:pPr algn="ctr"/>
            <a:r>
              <a:rPr lang="en-US" altLang="zh-CN" sz="2800" b="1" dirty="0">
                <a:solidFill>
                  <a:schemeClr val="tx2"/>
                </a:solidFill>
                <a:latin typeface="Montserrat" charset="0"/>
                <a:ea typeface="Montserrat" charset="0"/>
                <a:cs typeface="Montserrat" charset="0"/>
              </a:rPr>
              <a:t>04</a:t>
            </a:r>
            <a:endParaRPr lang="en-US" altLang="zh-CN"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altLang="zh-CN" sz="2800" b="1" dirty="0">
                <a:solidFill>
                  <a:schemeClr val="tx2"/>
                </a:solidFill>
                <a:latin typeface="Montserrat" charset="0"/>
                <a:ea typeface="Montserrat" charset="0"/>
                <a:cs typeface="Montserrat" charset="0"/>
              </a:rPr>
              <a:t>01</a:t>
            </a:r>
            <a:endParaRPr lang="en-US" altLang="zh-CN"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altLang="zh-CN" sz="2800" b="1" dirty="0">
                <a:solidFill>
                  <a:schemeClr val="tx2"/>
                </a:solidFill>
                <a:latin typeface="Montserrat" charset="0"/>
                <a:ea typeface="Montserrat" charset="0"/>
                <a:cs typeface="Montserrat" charset="0"/>
              </a:rPr>
              <a:t>02</a:t>
            </a:r>
            <a:endParaRPr lang="en-US" sz="2800" b="1" dirty="0">
              <a:solidFill>
                <a:schemeClr val="tx2"/>
              </a:solidFill>
              <a:latin typeface="Montserrat" charset="0"/>
              <a:ea typeface="Montserrat" charset="0"/>
              <a:cs typeface="Montserrat" charset="0"/>
            </a:endParaRPr>
          </a:p>
        </p:txBody>
      </p:sp>
      <p:sp>
        <p:nvSpPr>
          <p:cNvPr id="15" name="TextBox 14"/>
          <p:cNvSpPr txBox="1"/>
          <p:nvPr/>
        </p:nvSpPr>
        <p:spPr>
          <a:xfrm rot="16200000">
            <a:off x="20136578" y="3558179"/>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PAGE</a:t>
            </a:r>
            <a:r>
              <a:rPr lang="zh-CN" altLang="en-US" sz="2000" b="1" spc="600" dirty="0">
                <a:latin typeface="Montserrat" charset="0"/>
                <a:ea typeface="Montserrat" charset="0"/>
                <a:cs typeface="Montserrat" charset="0"/>
              </a:rPr>
              <a:t> </a:t>
            </a:r>
            <a:r>
              <a:rPr lang="en-US" altLang="zh-CN" sz="2000" b="1" spc="600" dirty="0">
                <a:latin typeface="Montserrat" charset="0"/>
                <a:ea typeface="Montserrat" charset="0"/>
                <a:cs typeface="Montserrat" charset="0"/>
              </a:rPr>
              <a:t>PRESENTATION</a:t>
            </a:r>
            <a:endParaRPr lang="en-US" sz="2000" b="1" spc="600" dirty="0">
              <a:latin typeface="Montserrat" charset="0"/>
              <a:ea typeface="Montserrat" charset="0"/>
              <a:cs typeface="Montserrat" charset="0"/>
            </a:endParaRPr>
          </a:p>
        </p:txBody>
      </p:sp>
      <p:grpSp>
        <p:nvGrpSpPr>
          <p:cNvPr id="20" name="Group 19"/>
          <p:cNvGrpSpPr/>
          <p:nvPr/>
        </p:nvGrpSpPr>
        <p:grpSpPr>
          <a:xfrm>
            <a:off x="4483417" y="4021104"/>
            <a:ext cx="3050968" cy="1137006"/>
            <a:chOff x="1979795" y="8881079"/>
            <a:chExt cx="6187062" cy="1448333"/>
          </a:xfrm>
        </p:grpSpPr>
        <p:sp>
          <p:nvSpPr>
            <p:cNvPr id="5" name="Rectangle 4"/>
            <p:cNvSpPr/>
            <p:nvPr/>
          </p:nvSpPr>
          <p:spPr>
            <a:xfrm>
              <a:off x="1979795" y="8881079"/>
              <a:ext cx="6187062" cy="1448333"/>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20460" y="9052037"/>
              <a:ext cx="5305732" cy="958398"/>
            </a:xfrm>
            <a:prstGeom prst="rect">
              <a:avLst/>
            </a:prstGeom>
            <a:noFill/>
          </p:spPr>
          <p:txBody>
            <a:bodyPr wrap="square" rtlCol="0">
              <a:spAutoFit/>
            </a:bodyPr>
            <a:lstStyle/>
            <a:p>
              <a:pPr algn="ctr">
                <a:lnSpc>
                  <a:spcPct val="150000"/>
                </a:lnSpc>
              </a:pPr>
              <a:r>
                <a:rPr lang="zh-CN" altLang="en-US" sz="3200" b="1" spc="600" dirty="0">
                  <a:latin typeface="Montserrat Light" charset="0"/>
                  <a:ea typeface="Montserrat Light" charset="0"/>
                  <a:cs typeface="Montserrat Light" charset="0"/>
                </a:rPr>
                <a:t>回忆</a:t>
              </a:r>
              <a:endParaRPr lang="en-US" sz="3200" b="1" spc="600" dirty="0">
                <a:latin typeface="Montserrat Light" charset="0"/>
                <a:ea typeface="Montserrat Light" charset="0"/>
                <a:cs typeface="Montserrat Light" charset="0"/>
              </a:endParaRPr>
            </a:p>
          </p:txBody>
        </p:sp>
      </p:grpSp>
      <p:sp>
        <p:nvSpPr>
          <p:cNvPr id="2" name="Oval 7"/>
          <p:cNvSpPr/>
          <p:nvPr/>
        </p:nvSpPr>
        <p:spPr>
          <a:xfrm>
            <a:off x="21244180" y="988515"/>
            <a:ext cx="1571806" cy="15718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42427" b="9282"/>
          <a:stretch>
            <a:fillRect/>
          </a:stretch>
        </p:blipFill>
        <p:spPr>
          <a:xfrm>
            <a:off x="0" y="1505687"/>
            <a:ext cx="3655890" cy="10242349"/>
          </a:xfrm>
          <a:prstGeom prst="rect">
            <a:avLst/>
          </a:prstGeom>
        </p:spPr>
      </p:pic>
      <p:pic>
        <p:nvPicPr>
          <p:cNvPr id="16" name="图片 15"/>
          <p:cNvPicPr/>
          <p:nvPr/>
        </p:nvPicPr>
        <p:blipFill rotWithShape="1">
          <a:blip r:embed="rId2" cstate="print">
            <a:extLst>
              <a:ext uri="{28A0092B-C50C-407E-A947-70E740481C1C}">
                <a14:useLocalDpi xmlns:a14="http://schemas.microsoft.com/office/drawing/2010/main" val="0"/>
              </a:ext>
            </a:extLst>
          </a:blip>
          <a:srcRect t="5863" b="3123"/>
          <a:stretch>
            <a:fillRect/>
          </a:stretch>
        </p:blipFill>
        <p:spPr bwMode="auto">
          <a:xfrm>
            <a:off x="13312302" y="-6235"/>
            <a:ext cx="7061930" cy="13716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16964" y="2857155"/>
            <a:ext cx="1694096" cy="8239793"/>
            <a:chOff x="163533" y="2305241"/>
            <a:chExt cx="1694096" cy="8239793"/>
          </a:xfrm>
        </p:grpSpPr>
        <p:sp>
          <p:nvSpPr>
            <p:cNvPr id="17" name="TextBox 16"/>
            <p:cNvSpPr txBox="1"/>
            <p:nvPr/>
          </p:nvSpPr>
          <p:spPr>
            <a:xfrm rot="16200000">
              <a:off x="-897270" y="3397690"/>
              <a:ext cx="3631448" cy="1446550"/>
            </a:xfrm>
            <a:prstGeom prst="rect">
              <a:avLst/>
            </a:prstGeom>
            <a:noFill/>
          </p:spPr>
          <p:txBody>
            <a:bodyPr wrap="square" rtlCol="0">
              <a:spAutoFit/>
            </a:bodyPr>
            <a:lstStyle/>
            <a:p>
              <a:pPr algn="ctr"/>
              <a:r>
                <a:rPr lang="en-US" sz="8800" b="1" dirty="0">
                  <a:solidFill>
                    <a:schemeClr val="tx2"/>
                  </a:solidFill>
                  <a:latin typeface="Montserrat" charset="0"/>
                  <a:ea typeface="Montserrat" charset="0"/>
                  <a:cs typeface="Montserrat" charset="0"/>
                </a:rPr>
                <a:t>0</a:t>
              </a:r>
              <a:r>
                <a:rPr lang="en-US" altLang="zh-CN" sz="8800" b="1" dirty="0">
                  <a:solidFill>
                    <a:schemeClr val="tx2"/>
                  </a:solidFill>
                  <a:latin typeface="Montserrat" charset="0"/>
                  <a:ea typeface="Montserrat" charset="0"/>
                  <a:cs typeface="Montserrat" charset="0"/>
                </a:rPr>
                <a:t>4</a:t>
              </a:r>
              <a:endParaRPr lang="en-US" sz="8800" b="1" dirty="0">
                <a:solidFill>
                  <a:schemeClr val="tx2"/>
                </a:solidFill>
                <a:latin typeface="Montserrat" charset="0"/>
                <a:ea typeface="Montserrat" charset="0"/>
                <a:cs typeface="Montserrat" charset="0"/>
              </a:endParaRPr>
            </a:p>
          </p:txBody>
        </p:sp>
        <p:sp>
          <p:nvSpPr>
            <p:cNvPr id="18" name="TextBox 17"/>
            <p:cNvSpPr txBox="1"/>
            <p:nvPr/>
          </p:nvSpPr>
          <p:spPr>
            <a:xfrm>
              <a:off x="163533" y="6574716"/>
              <a:ext cx="1694096" cy="3970318"/>
            </a:xfrm>
            <a:prstGeom prst="rect">
              <a:avLst/>
            </a:prstGeom>
            <a:noFill/>
          </p:spPr>
          <p:txBody>
            <a:bodyPr wrap="square" rtlCol="0">
              <a:spAutoFit/>
            </a:bodyPr>
            <a:lstStyle/>
            <a:p>
              <a:pPr algn="ctr"/>
              <a:r>
                <a:rPr lang="en-US" altLang="zh-CN" sz="2800" b="1" dirty="0">
                  <a:solidFill>
                    <a:schemeClr val="tx2"/>
                  </a:solidFill>
                  <a:latin typeface="Montserrat" charset="0"/>
                  <a:ea typeface="Montserrat" charset="0"/>
                  <a:cs typeface="Montserrat" charset="0"/>
                </a:rPr>
                <a:t>01</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sz="2800" b="1" dirty="0">
                  <a:solidFill>
                    <a:schemeClr val="tx2"/>
                  </a:solidFill>
                  <a:latin typeface="Montserrat" charset="0"/>
                  <a:ea typeface="Montserrat" charset="0"/>
                  <a:cs typeface="Montserrat" charset="0"/>
                </a:rPr>
                <a:t>0</a:t>
              </a:r>
              <a:r>
                <a:rPr lang="en-US" altLang="zh-CN" sz="2800" b="1" dirty="0">
                  <a:solidFill>
                    <a:schemeClr val="tx2"/>
                  </a:solidFill>
                  <a:latin typeface="Montserrat" charset="0"/>
                  <a:ea typeface="Montserrat" charset="0"/>
                  <a:cs typeface="Montserrat" charset="0"/>
                </a:rPr>
                <a:t>2</a:t>
              </a: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endParaRPr lang="en-US" sz="2800" b="1" dirty="0">
                <a:solidFill>
                  <a:schemeClr val="tx2"/>
                </a:solidFill>
                <a:latin typeface="Montserrat" charset="0"/>
                <a:ea typeface="Montserrat" charset="0"/>
                <a:cs typeface="Montserrat" charset="0"/>
              </a:endParaRPr>
            </a:p>
            <a:p>
              <a:pPr algn="ctr"/>
              <a:r>
                <a:rPr lang="en-US" altLang="zh-CN" sz="2800" b="1" dirty="0">
                  <a:solidFill>
                    <a:schemeClr val="tx2"/>
                  </a:solidFill>
                  <a:latin typeface="Montserrat" charset="0"/>
                  <a:ea typeface="Montserrat" charset="0"/>
                  <a:cs typeface="Montserrat" charset="0"/>
                </a:rPr>
                <a:t>03</a:t>
              </a:r>
              <a:endParaRPr lang="en-US" sz="2800" b="1" dirty="0">
                <a:solidFill>
                  <a:schemeClr val="tx2"/>
                </a:solidFill>
                <a:latin typeface="Montserrat" charset="0"/>
                <a:ea typeface="Montserrat" charset="0"/>
                <a:cs typeface="Montserrat" charset="0"/>
              </a:endParaRPr>
            </a:p>
          </p:txBody>
        </p:sp>
      </p:gr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8899" r="41101" b="9282"/>
          <a:stretch>
            <a:fillRect/>
          </a:stretch>
        </p:blipFill>
        <p:spPr>
          <a:xfrm>
            <a:off x="21202650" y="2015120"/>
            <a:ext cx="3175000" cy="10242349"/>
          </a:xfrm>
          <a:prstGeom prst="rect">
            <a:avLst/>
          </a:prstGeom>
        </p:spPr>
      </p:pic>
      <p:sp>
        <p:nvSpPr>
          <p:cNvPr id="7" name="TextBox 14"/>
          <p:cNvSpPr txBox="1"/>
          <p:nvPr/>
        </p:nvSpPr>
        <p:spPr>
          <a:xfrm rot="16200000">
            <a:off x="-2138623" y="2893477"/>
            <a:ext cx="6187061" cy="400110"/>
          </a:xfrm>
          <a:prstGeom prst="rect">
            <a:avLst/>
          </a:prstGeom>
          <a:noFill/>
        </p:spPr>
        <p:txBody>
          <a:bodyPr wrap="square" rtlCol="0">
            <a:spAutoFit/>
          </a:bodyPr>
          <a:lstStyle/>
          <a:p>
            <a:r>
              <a:rPr lang="en-US" sz="2000" b="1" spc="600" dirty="0">
                <a:latin typeface="Montserrat" charset="0"/>
                <a:ea typeface="Montserrat" charset="0"/>
                <a:cs typeface="Montserrat" charset="0"/>
              </a:rPr>
              <a:t>PAGE</a:t>
            </a:r>
            <a:r>
              <a:rPr lang="zh-CN" altLang="en-US" sz="2000" b="1" spc="600" dirty="0">
                <a:latin typeface="Montserrat" charset="0"/>
                <a:ea typeface="Montserrat" charset="0"/>
                <a:cs typeface="Montserrat" charset="0"/>
              </a:rPr>
              <a:t> </a:t>
            </a:r>
            <a:r>
              <a:rPr lang="en-US" altLang="zh-CN" sz="2000" b="1" spc="600" dirty="0">
                <a:latin typeface="Montserrat" charset="0"/>
                <a:ea typeface="Montserrat" charset="0"/>
                <a:cs typeface="Montserrat" charset="0"/>
              </a:rPr>
              <a:t>PRESENTATION</a:t>
            </a:r>
            <a:endParaRPr lang="en-US" sz="2000" b="1" spc="600" dirty="0">
              <a:latin typeface="Montserrat" charset="0"/>
              <a:ea typeface="Montserrat" charset="0"/>
              <a:cs typeface="Montserrat" charset="0"/>
            </a:endParaRPr>
          </a:p>
        </p:txBody>
      </p:sp>
      <p:sp>
        <p:nvSpPr>
          <p:cNvPr id="22" name="TextBox 8"/>
          <p:cNvSpPr txBox="1"/>
          <p:nvPr/>
        </p:nvSpPr>
        <p:spPr>
          <a:xfrm>
            <a:off x="12341676" y="1901232"/>
            <a:ext cx="6457337" cy="1446550"/>
          </a:xfrm>
          <a:prstGeom prst="rect">
            <a:avLst/>
          </a:prstGeom>
          <a:noFill/>
        </p:spPr>
        <p:txBody>
          <a:bodyPr wrap="square" rtlCol="0">
            <a:spAutoFit/>
          </a:bodyPr>
          <a:lstStyle/>
          <a:p>
            <a:r>
              <a:rPr lang="zh-CN" altLang="en-US" sz="8800" b="1" dirty="0">
                <a:solidFill>
                  <a:schemeClr val="tx2"/>
                </a:solidFill>
                <a:latin typeface="Montserrat" charset="0"/>
                <a:ea typeface="Montserrat" charset="0"/>
                <a:cs typeface="Montserrat" charset="0"/>
              </a:rPr>
              <a:t>平台介绍</a:t>
            </a:r>
            <a:endParaRPr lang="en-US" sz="8800" b="1" dirty="0">
              <a:solidFill>
                <a:schemeClr val="tx2"/>
              </a:solidFill>
              <a:latin typeface="Montserrat" charset="0"/>
              <a:ea typeface="Montserrat" charset="0"/>
              <a:cs typeface="Montserrat" charset="0"/>
            </a:endParaRPr>
          </a:p>
        </p:txBody>
      </p:sp>
      <p:sp>
        <p:nvSpPr>
          <p:cNvPr id="23" name="TextBox 9"/>
          <p:cNvSpPr txBox="1"/>
          <p:nvPr/>
        </p:nvSpPr>
        <p:spPr>
          <a:xfrm>
            <a:off x="12435149" y="6187063"/>
            <a:ext cx="7880434" cy="1695336"/>
          </a:xfrm>
          <a:prstGeom prst="rect">
            <a:avLst/>
          </a:prstGeom>
          <a:noFill/>
        </p:spPr>
        <p:txBody>
          <a:bodyPr wrap="square" rtlCol="0">
            <a:spAutoFit/>
          </a:bodyPr>
          <a:lstStyle/>
          <a:p>
            <a:pPr>
              <a:lnSpc>
                <a:spcPct val="150000"/>
              </a:lnSpc>
            </a:pPr>
            <a:r>
              <a:rPr lang="zh-CN" altLang="en-US" sz="2400" dirty="0">
                <a:latin typeface="Montserrat Light" charset="0"/>
                <a:ea typeface="Montserrat Light" charset="0"/>
                <a:cs typeface="Montserrat Light" charset="0"/>
              </a:rPr>
              <a:t>在个人主页版块中尽可能模仿传统的电商产品布局，让用户在使用过程中没有障碍，以及使用成本，迎合用户体验的产品才是真正的好产品。</a:t>
            </a:r>
            <a:endParaRPr lang="en-US" sz="2400" dirty="0">
              <a:latin typeface="Montserrat Light" charset="0"/>
              <a:ea typeface="Montserrat Light" charset="0"/>
              <a:cs typeface="Montserrat Light" charset="0"/>
            </a:endParaRPr>
          </a:p>
        </p:txBody>
      </p:sp>
      <p:grpSp>
        <p:nvGrpSpPr>
          <p:cNvPr id="24" name="Group 19"/>
          <p:cNvGrpSpPr/>
          <p:nvPr/>
        </p:nvGrpSpPr>
        <p:grpSpPr>
          <a:xfrm>
            <a:off x="12519376" y="4270820"/>
            <a:ext cx="3050968" cy="1137006"/>
            <a:chOff x="1979795" y="8881079"/>
            <a:chExt cx="6187062" cy="1448333"/>
          </a:xfrm>
        </p:grpSpPr>
        <p:sp>
          <p:nvSpPr>
            <p:cNvPr id="25" name="Rectangle 4"/>
            <p:cNvSpPr/>
            <p:nvPr/>
          </p:nvSpPr>
          <p:spPr>
            <a:xfrm>
              <a:off x="1979795" y="8881079"/>
              <a:ext cx="6187062" cy="1448333"/>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16"/>
            <p:cNvSpPr txBox="1"/>
            <p:nvPr/>
          </p:nvSpPr>
          <p:spPr>
            <a:xfrm>
              <a:off x="2420460" y="9052037"/>
              <a:ext cx="5305732" cy="958398"/>
            </a:xfrm>
            <a:prstGeom prst="rect">
              <a:avLst/>
            </a:prstGeom>
            <a:noFill/>
          </p:spPr>
          <p:txBody>
            <a:bodyPr wrap="square" rtlCol="0">
              <a:spAutoFit/>
            </a:bodyPr>
            <a:lstStyle/>
            <a:p>
              <a:pPr algn="ctr">
                <a:lnSpc>
                  <a:spcPct val="150000"/>
                </a:lnSpc>
              </a:pPr>
              <a:r>
                <a:rPr lang="zh-CN" altLang="en-US" sz="3200" b="1" spc="600" dirty="0">
                  <a:latin typeface="Montserrat Light" charset="0"/>
                  <a:ea typeface="Montserrat Light" charset="0"/>
                  <a:cs typeface="Montserrat Light" charset="0"/>
                </a:rPr>
                <a:t>用户中心</a:t>
              </a:r>
              <a:endParaRPr lang="en-US" sz="3200" b="1" spc="600" dirty="0">
                <a:latin typeface="Montserrat Light" charset="0"/>
                <a:ea typeface="Montserrat Light" charset="0"/>
                <a:cs typeface="Montserrat Light" charset="0"/>
              </a:endParaRPr>
            </a:p>
          </p:txBody>
        </p:sp>
      </p:grpSp>
      <p:sp>
        <p:nvSpPr>
          <p:cNvPr id="11" name="Oval 7"/>
          <p:cNvSpPr/>
          <p:nvPr/>
        </p:nvSpPr>
        <p:spPr>
          <a:xfrm>
            <a:off x="169004" y="12043427"/>
            <a:ext cx="1571806" cy="15718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p:cNvPicPr/>
          <p:nvPr/>
        </p:nvPicPr>
        <p:blipFill rotWithShape="1">
          <a:blip r:embed="rId2" cstate="print">
            <a:extLst>
              <a:ext uri="{28A0092B-C50C-407E-A947-70E740481C1C}">
                <a14:useLocalDpi xmlns:a14="http://schemas.microsoft.com/office/drawing/2010/main" val="0"/>
              </a:ext>
            </a:extLst>
          </a:blip>
          <a:srcRect t="5273" b="2945"/>
          <a:stretch>
            <a:fillRect/>
          </a:stretch>
        </p:blipFill>
        <p:spPr bwMode="auto">
          <a:xfrm>
            <a:off x="3502999" y="-30810"/>
            <a:ext cx="7441556" cy="13716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7807</Words>
  <Application>WPS 演示</Application>
  <PresentationFormat>自定义</PresentationFormat>
  <Paragraphs>746</Paragraphs>
  <Slides>27</Slides>
  <Notes>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27</vt:i4>
      </vt:variant>
    </vt:vector>
  </HeadingPairs>
  <TitlesOfParts>
    <vt:vector size="47" baseType="lpstr">
      <vt:lpstr>Arial</vt:lpstr>
      <vt:lpstr>宋体</vt:lpstr>
      <vt:lpstr>Wingdings</vt:lpstr>
      <vt:lpstr>Montserrat Light</vt:lpstr>
      <vt:lpstr>Segoe Print</vt:lpstr>
      <vt:lpstr>Montserrat Hairline</vt:lpstr>
      <vt:lpstr>Calibri Light</vt:lpstr>
      <vt:lpstr>Montserrat</vt:lpstr>
      <vt:lpstr>等线</vt:lpstr>
      <vt:lpstr>Times New Roman</vt:lpstr>
      <vt:lpstr>Montserrat Extra</vt:lpstr>
      <vt:lpstr>Gill Sans</vt:lpstr>
      <vt:lpstr>Montserrat Semi</vt:lpstr>
      <vt:lpstr>Lato Light</vt:lpstr>
      <vt:lpstr>微软雅黑</vt:lpstr>
      <vt:lpstr>Arial Unicode MS</vt:lpstr>
      <vt:lpstr>微软雅黑 Light</vt:lpstr>
      <vt:lpstr>Lato Light</vt:lpstr>
      <vt:lpstr>Calibri</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速跑传媒策划</cp:lastModifiedBy>
  <cp:revision>37</cp:revision>
  <dcterms:created xsi:type="dcterms:W3CDTF">2014-11-12T21:47:00Z</dcterms:created>
  <dcterms:modified xsi:type="dcterms:W3CDTF">2020-12-11T07:46:20Z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