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707"/>
  </p:normalViewPr>
  <p:slideViewPr>
    <p:cSldViewPr snapToGrid="0">
      <p:cViewPr>
        <p:scale>
          <a:sx n="113" d="100"/>
          <a:sy n="113" d="100"/>
        </p:scale>
        <p:origin x="10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21560-4536-684B-9C7C-270E69AE0795}" type="datetimeFigureOut">
              <a:rPr kumimoji="1" lang="zh-CN" altLang="en-US" smtClean="0"/>
              <a:t>2024/4/29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50B8C-11E0-B643-8B4B-D847F8AF7265}" type="slidenum">
              <a:rPr kumimoji="1" lang="zh-CN" altLang="en-US" smtClean="0"/>
              <a:t>‹#›</a:t>
            </a:fld>
            <a:endParaRPr kumimoji="1" lang="zh-CN" altLang="en-US"/>
          </a:p>
        </p:txBody>
      </p:sp>
    </p:spTree>
    <p:extLst>
      <p:ext uri="{BB962C8B-B14F-4D97-AF65-F5344CB8AC3E}">
        <p14:creationId xmlns:p14="http://schemas.microsoft.com/office/powerpoint/2010/main" val="284684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collect the rent prices and other features from the Brazil in 2020. After cleaning the data, we get the following variables</a:t>
            </a:r>
            <a:endParaRPr kumimoji="1" lang="zh-CN" altLang="en-US" dirty="0"/>
          </a:p>
        </p:txBody>
      </p:sp>
      <p:sp>
        <p:nvSpPr>
          <p:cNvPr id="4" name="灯片编号占位符 3"/>
          <p:cNvSpPr>
            <a:spLocks noGrp="1"/>
          </p:cNvSpPr>
          <p:nvPr>
            <p:ph type="sldNum" sz="quarter" idx="5"/>
          </p:nvPr>
        </p:nvSpPr>
        <p:spPr/>
        <p:txBody>
          <a:bodyPr/>
          <a:lstStyle/>
          <a:p>
            <a:fld id="{6B750B8C-11E0-B643-8B4B-D847F8AF7265}" type="slidenum">
              <a:rPr kumimoji="1" lang="zh-CN" altLang="en-US" smtClean="0"/>
              <a:t>2</a:t>
            </a:fld>
            <a:endParaRPr kumimoji="1" lang="zh-CN" altLang="en-US"/>
          </a:p>
        </p:txBody>
      </p:sp>
    </p:spTree>
    <p:extLst>
      <p:ext uri="{BB962C8B-B14F-4D97-AF65-F5344CB8AC3E}">
        <p14:creationId xmlns:p14="http://schemas.microsoft.com/office/powerpoint/2010/main" val="367203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Since the data is too large. We randomly choose 200 of them as a smaller dataset. </a:t>
            </a:r>
            <a:r>
              <a:rPr lang="en-US" altLang="zh-CN" sz="1800" dirty="0">
                <a:effectLst/>
                <a:latin typeface="LMRoman10"/>
              </a:rPr>
              <a:t>The </a:t>
            </a:r>
            <a:r>
              <a:rPr lang="en-US" altLang="zh-CN" sz="1800" dirty="0" err="1">
                <a:effectLst/>
                <a:latin typeface="LMRoman10"/>
              </a:rPr>
              <a:t>Mahalanobis</a:t>
            </a:r>
            <a:r>
              <a:rPr lang="en-US" altLang="zh-CN" sz="1800" dirty="0">
                <a:effectLst/>
                <a:latin typeface="LMRoman10"/>
              </a:rPr>
              <a:t> distance is used to compute the distance between the countries across the different </a:t>
            </a:r>
            <a:r>
              <a:rPr lang="en-US" altLang="zh-CN" sz="1800" dirty="0" err="1">
                <a:effectLst/>
                <a:latin typeface="LMRoman10"/>
              </a:rPr>
              <a:t>dimen</a:t>
            </a:r>
            <a:r>
              <a:rPr lang="en-US" altLang="zh-CN" sz="1800" dirty="0">
                <a:effectLst/>
                <a:latin typeface="LMRoman10"/>
              </a:rPr>
              <a:t>- </a:t>
            </a:r>
            <a:r>
              <a:rPr lang="en-US" altLang="zh-CN" sz="1800" dirty="0" err="1">
                <a:effectLst/>
                <a:latin typeface="LMRoman10"/>
              </a:rPr>
              <a:t>sions</a:t>
            </a:r>
            <a:r>
              <a:rPr lang="en-US" altLang="zh-CN" sz="1800" dirty="0">
                <a:effectLst/>
                <a:latin typeface="LMRoman10"/>
              </a:rPr>
              <a:t>. The output means the distance between the mean value and each data point.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6B750B8C-11E0-B643-8B4B-D847F8AF7265}" type="slidenum">
              <a:rPr kumimoji="1" lang="zh-CN" altLang="en-US" smtClean="0"/>
              <a:t>3</a:t>
            </a:fld>
            <a:endParaRPr kumimoji="1" lang="zh-CN" altLang="en-US"/>
          </a:p>
        </p:txBody>
      </p:sp>
    </p:spTree>
    <p:extLst>
      <p:ext uri="{BB962C8B-B14F-4D97-AF65-F5344CB8AC3E}">
        <p14:creationId xmlns:p14="http://schemas.microsoft.com/office/powerpoint/2010/main" val="308576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can see that in gap </a:t>
            </a:r>
            <a:r>
              <a:rPr kumimoji="1" lang="en-US" altLang="zh-CN" dirty="0" err="1"/>
              <a:t>statistc</a:t>
            </a:r>
            <a:r>
              <a:rPr kumimoji="1" lang="en-US" altLang="zh-CN" dirty="0"/>
              <a:t> graph. K = 3 is a good classification cluster choice. The value is high and shows it </a:t>
            </a:r>
            <a:r>
              <a:rPr lang="en-US" altLang="zh-CN" dirty="0"/>
              <a:t>can well distinguish different groups or patterns in the data. The data points within each cluster are relatively similar, while the data points between different clusters are relatively different, thus reflecting the intrinsic structure of the data.</a:t>
            </a:r>
            <a:endParaRPr kumimoji="1" lang="zh-CN" altLang="en-US" dirty="0"/>
          </a:p>
        </p:txBody>
      </p:sp>
      <p:sp>
        <p:nvSpPr>
          <p:cNvPr id="4" name="灯片编号占位符 3"/>
          <p:cNvSpPr>
            <a:spLocks noGrp="1"/>
          </p:cNvSpPr>
          <p:nvPr>
            <p:ph type="sldNum" sz="quarter" idx="5"/>
          </p:nvPr>
        </p:nvSpPr>
        <p:spPr/>
        <p:txBody>
          <a:bodyPr/>
          <a:lstStyle/>
          <a:p>
            <a:fld id="{6B750B8C-11E0-B643-8B4B-D847F8AF7265}" type="slidenum">
              <a:rPr kumimoji="1" lang="zh-CN" altLang="en-US" smtClean="0"/>
              <a:t>4</a:t>
            </a:fld>
            <a:endParaRPr kumimoji="1" lang="zh-CN" altLang="en-US"/>
          </a:p>
        </p:txBody>
      </p:sp>
    </p:spTree>
    <p:extLst>
      <p:ext uri="{BB962C8B-B14F-4D97-AF65-F5344CB8AC3E}">
        <p14:creationId xmlns:p14="http://schemas.microsoft.com/office/powerpoint/2010/main" val="354835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MRoman10"/>
              </a:rPr>
              <a:t>According to the Scree diagram, we can find that there are two PCs have significant performance in percentage of explained variances. Hence, 2 components can be extracted from these variables. The visualization is as follows.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6B750B8C-11E0-B643-8B4B-D847F8AF7265}" type="slidenum">
              <a:rPr kumimoji="1" lang="zh-CN" altLang="en-US" smtClean="0"/>
              <a:t>5</a:t>
            </a:fld>
            <a:endParaRPr kumimoji="1" lang="zh-CN" altLang="en-US"/>
          </a:p>
        </p:txBody>
      </p:sp>
    </p:spTree>
    <p:extLst>
      <p:ext uri="{BB962C8B-B14F-4D97-AF65-F5344CB8AC3E}">
        <p14:creationId xmlns:p14="http://schemas.microsoft.com/office/powerpoint/2010/main" val="116551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7 variables will be transformed into 2 factors. The relationship between RC1 and "area", "rooms", "bedroom", "</a:t>
            </a:r>
            <a:r>
              <a:rPr kumimoji="1" lang="en-US" altLang="zh-CN" dirty="0" err="1"/>
              <a:t>parking_spaces</a:t>
            </a:r>
            <a:r>
              <a:rPr kumimoji="1" lang="en-US" altLang="zh-CN" dirty="0"/>
              <a:t>", "</a:t>
            </a:r>
            <a:r>
              <a:rPr kumimoji="1" lang="en-US" altLang="zh-CN" dirty="0" err="1"/>
              <a:t>fire_insurance</a:t>
            </a:r>
            <a:r>
              <a:rPr kumimoji="1" lang="en-US" altLang="zh-CN" dirty="0"/>
              <a:t>" are 0.9, 0.9, 0.8, 0.8, 0.8. The relationship between RC2 and "</a:t>
            </a:r>
            <a:r>
              <a:rPr kumimoji="1" lang="en-US" altLang="zh-CN" dirty="0" err="1"/>
              <a:t>hoa</a:t>
            </a:r>
            <a:r>
              <a:rPr kumimoji="1" lang="en-US" altLang="zh-CN" dirty="0"/>
              <a:t>", "</a:t>
            </a:r>
            <a:r>
              <a:rPr kumimoji="1" lang="en-US" altLang="zh-CN" dirty="0" err="1"/>
              <a:t>property_tax"is</a:t>
            </a:r>
            <a:r>
              <a:rPr kumimoji="1" lang="en-US" altLang="zh-CN" dirty="0"/>
              <a:t> 0.9, 0.8. The visualization is as follows.</a:t>
            </a:r>
            <a:endParaRPr kumimoji="1" lang="zh-CN" altLang="en-US" dirty="0"/>
          </a:p>
        </p:txBody>
      </p:sp>
      <p:sp>
        <p:nvSpPr>
          <p:cNvPr id="4" name="灯片编号占位符 3"/>
          <p:cNvSpPr>
            <a:spLocks noGrp="1"/>
          </p:cNvSpPr>
          <p:nvPr>
            <p:ph type="sldNum" sz="quarter" idx="5"/>
          </p:nvPr>
        </p:nvSpPr>
        <p:spPr/>
        <p:txBody>
          <a:bodyPr/>
          <a:lstStyle/>
          <a:p>
            <a:fld id="{6B750B8C-11E0-B643-8B4B-D847F8AF7265}" type="slidenum">
              <a:rPr kumimoji="1" lang="zh-CN" altLang="en-US" smtClean="0"/>
              <a:t>6</a:t>
            </a:fld>
            <a:endParaRPr kumimoji="1" lang="zh-CN" altLang="en-US"/>
          </a:p>
        </p:txBody>
      </p:sp>
    </p:spTree>
    <p:extLst>
      <p:ext uri="{BB962C8B-B14F-4D97-AF65-F5344CB8AC3E}">
        <p14:creationId xmlns:p14="http://schemas.microsoft.com/office/powerpoint/2010/main" val="1093181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summary of the model, we focus on R squared value, coefficients, and P-value of each coefficient. The R-squared value is 0.9835 and Adjust R-squared value is 0.9829. It shows there is a high proportion of variance in the dependent variable can be explained by the independent variables. The result of coefficient is shown in the following table. P-value result shows that the "area", "</a:t>
            </a:r>
            <a:r>
              <a:rPr kumimoji="1" lang="en-US" altLang="zh-CN" dirty="0" err="1"/>
              <a:t>hoa</a:t>
            </a:r>
            <a:r>
              <a:rPr kumimoji="1" lang="en-US" altLang="zh-CN" dirty="0"/>
              <a:t>", and "fire insurance" are variables which have a significant relationship with the "rent amount" variable. </a:t>
            </a:r>
            <a:endParaRPr kumimoji="1" lang="zh-CN" altLang="en-US" dirty="0"/>
          </a:p>
        </p:txBody>
      </p:sp>
      <p:sp>
        <p:nvSpPr>
          <p:cNvPr id="4" name="灯片编号占位符 3"/>
          <p:cNvSpPr>
            <a:spLocks noGrp="1"/>
          </p:cNvSpPr>
          <p:nvPr>
            <p:ph type="sldNum" sz="quarter" idx="5"/>
          </p:nvPr>
        </p:nvSpPr>
        <p:spPr/>
        <p:txBody>
          <a:bodyPr/>
          <a:lstStyle/>
          <a:p>
            <a:fld id="{6B750B8C-11E0-B643-8B4B-D847F8AF7265}" type="slidenum">
              <a:rPr kumimoji="1" lang="zh-CN" altLang="en-US" smtClean="0"/>
              <a:t>7</a:t>
            </a:fld>
            <a:endParaRPr kumimoji="1" lang="zh-CN" altLang="en-US"/>
          </a:p>
        </p:txBody>
      </p:sp>
    </p:spTree>
    <p:extLst>
      <p:ext uri="{BB962C8B-B14F-4D97-AF65-F5344CB8AC3E}">
        <p14:creationId xmlns:p14="http://schemas.microsoft.com/office/powerpoint/2010/main" val="266038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In addition, we use </a:t>
            </a:r>
            <a:r>
              <a:rPr kumimoji="1" lang="en-US" altLang="zh-CN" dirty="0" err="1"/>
              <a:t>anova</a:t>
            </a:r>
            <a:r>
              <a:rPr kumimoji="1" lang="en-US" altLang="zh-CN" dirty="0"/>
              <a:t> to compare full model and reduced model. The result shows that only keeping "area", "</a:t>
            </a:r>
            <a:r>
              <a:rPr kumimoji="1" lang="en-US" altLang="zh-CN" dirty="0" err="1"/>
              <a:t>hoa</a:t>
            </a:r>
            <a:r>
              <a:rPr kumimoji="1" lang="en-US" altLang="zh-CN" dirty="0"/>
              <a:t>", and "fire insurance" does not improve the model performance. Therefore, we use </a:t>
            </a:r>
            <a:r>
              <a:rPr kumimoji="1" lang="en-US" altLang="zh-CN" dirty="0" err="1"/>
              <a:t>stepAIC</a:t>
            </a:r>
            <a:r>
              <a:rPr kumimoji="1" lang="en-US" altLang="zh-CN" dirty="0"/>
              <a:t> to find an optimal model. It contains "area", "rooms", "bathroom", "</a:t>
            </a:r>
            <a:r>
              <a:rPr kumimoji="1" lang="en-US" altLang="zh-CN" dirty="0" err="1"/>
              <a:t>hoa</a:t>
            </a:r>
            <a:r>
              <a:rPr kumimoji="1" lang="en-US" altLang="zh-CN" dirty="0"/>
              <a:t>", "fire insurance".</a:t>
            </a:r>
          </a:p>
          <a:p>
            <a:endParaRPr kumimoji="1" lang="zh-CN" altLang="en-US" dirty="0"/>
          </a:p>
        </p:txBody>
      </p:sp>
      <p:sp>
        <p:nvSpPr>
          <p:cNvPr id="4" name="灯片编号占位符 3"/>
          <p:cNvSpPr>
            <a:spLocks noGrp="1"/>
          </p:cNvSpPr>
          <p:nvPr>
            <p:ph type="sldNum" sz="quarter" idx="5"/>
          </p:nvPr>
        </p:nvSpPr>
        <p:spPr/>
        <p:txBody>
          <a:bodyPr/>
          <a:lstStyle/>
          <a:p>
            <a:fld id="{6B750B8C-11E0-B643-8B4B-D847F8AF7265}" type="slidenum">
              <a:rPr kumimoji="1" lang="zh-CN" altLang="en-US" smtClean="0"/>
              <a:t>8</a:t>
            </a:fld>
            <a:endParaRPr kumimoji="1" lang="zh-CN" altLang="en-US"/>
          </a:p>
        </p:txBody>
      </p:sp>
    </p:spTree>
    <p:extLst>
      <p:ext uri="{BB962C8B-B14F-4D97-AF65-F5344CB8AC3E}">
        <p14:creationId xmlns:p14="http://schemas.microsoft.com/office/powerpoint/2010/main" val="245246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B750B8C-11E0-B643-8B4B-D847F8AF7265}" type="slidenum">
              <a:rPr kumimoji="1" lang="zh-CN" altLang="en-US" smtClean="0"/>
              <a:t>9</a:t>
            </a:fld>
            <a:endParaRPr kumimoji="1" lang="zh-CN" altLang="en-US"/>
          </a:p>
        </p:txBody>
      </p:sp>
    </p:spTree>
    <p:extLst>
      <p:ext uri="{BB962C8B-B14F-4D97-AF65-F5344CB8AC3E}">
        <p14:creationId xmlns:p14="http://schemas.microsoft.com/office/powerpoint/2010/main" val="2000087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Monday, April 29,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667324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Monday, April 29,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9186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Monday, April 29,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51330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Monday, April 29,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87412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Monday, April 29,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4727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Monday, April 29,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23021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Monday, April 29,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69784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Monday, April 29,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9134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Monday, April 29,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2246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Monday, April 29,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0355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Monday, April 29,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93277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lIns="109728" tIns="109728" rIns="109728" bIns="91440" anchor="ctr"/>
          <a:lstStyle>
            <a:lvl1pPr algn="r">
              <a:defRPr sz="1200" spc="50">
                <a:solidFill>
                  <a:schemeClr val="tx2"/>
                </a:solidFill>
              </a:defRPr>
            </a:lvl1pPr>
          </a:lstStyle>
          <a:p>
            <a:fld id="{94CDC665-7415-4DAF-AE09-B9BBC1907393}" type="datetime2">
              <a:rPr lang="en-US" smtClean="0"/>
              <a:t>Monday, April 29,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lIns="109728" tIns="109728" rIns="109728" bIns="91440" anchor="ctr"/>
          <a:lstStyle>
            <a:lvl1pPr algn="l">
              <a:defRPr sz="1200" spc="5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lIns="109728" tIns="109728" rIns="109728" bIns="9144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7571085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3" r:id="rId10"/>
    <p:sldLayoutId id="2147483732" r:id="rId11"/>
  </p:sldLayoutIdLst>
  <p:hf hdr="0"/>
  <p:txStyles>
    <p:titleStyle>
      <a:lvl1pPr algn="l" defTabSz="914400" rtl="0" eaLnBrk="1" latinLnBrk="0" hangingPunct="1">
        <a:lnSpc>
          <a:spcPct val="105000"/>
        </a:lnSpc>
        <a:spcBef>
          <a:spcPct val="0"/>
        </a:spcBef>
        <a:buNone/>
        <a:defRPr sz="4400" kern="1200" spc="14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spc="1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spc="1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spc="1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spc="1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400" kern="1200" spc="1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BB9EAD-82C5-4DBD-BD13-BD52755E0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037250F5-2719-46CF-BF94-09CA242B3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C02D1D19-94E7-427D-A80A-D6D9F2DA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84F83CB-6B82-2994-8894-21D9E2FFE49C}"/>
              </a:ext>
            </a:extLst>
          </p:cNvPr>
          <p:cNvSpPr>
            <a:spLocks noGrp="1"/>
          </p:cNvSpPr>
          <p:nvPr>
            <p:ph type="ctrTitle"/>
          </p:nvPr>
        </p:nvSpPr>
        <p:spPr>
          <a:xfrm>
            <a:off x="422898" y="576263"/>
            <a:ext cx="4977777" cy="2967606"/>
          </a:xfrm>
        </p:spPr>
        <p:txBody>
          <a:bodyPr anchor="b">
            <a:normAutofit/>
          </a:bodyPr>
          <a:lstStyle/>
          <a:p>
            <a:pPr algn="l"/>
            <a:r>
              <a:rPr kumimoji="1" lang="en-US" altLang="zh-CN" sz="4800" dirty="0"/>
              <a:t>How to Affect Rent Price</a:t>
            </a:r>
            <a:endParaRPr kumimoji="1" lang="zh-CN" altLang="en-US" sz="4800" dirty="0"/>
          </a:p>
        </p:txBody>
      </p:sp>
      <p:sp>
        <p:nvSpPr>
          <p:cNvPr id="3" name="副标题 2">
            <a:extLst>
              <a:ext uri="{FF2B5EF4-FFF2-40B4-BE49-F238E27FC236}">
                <a16:creationId xmlns:a16="http://schemas.microsoft.com/office/drawing/2014/main" id="{2002F056-A3DB-45E5-0ADA-DAE9BBD60409}"/>
              </a:ext>
            </a:extLst>
          </p:cNvPr>
          <p:cNvSpPr>
            <a:spLocks noGrp="1"/>
          </p:cNvSpPr>
          <p:nvPr>
            <p:ph type="subTitle" idx="1"/>
          </p:nvPr>
        </p:nvSpPr>
        <p:spPr>
          <a:xfrm>
            <a:off x="422898" y="3764975"/>
            <a:ext cx="4977777" cy="2192683"/>
          </a:xfrm>
        </p:spPr>
        <p:txBody>
          <a:bodyPr>
            <a:normAutofit/>
          </a:bodyPr>
          <a:lstStyle/>
          <a:p>
            <a:pPr algn="l"/>
            <a:r>
              <a:rPr kumimoji="1" lang="en-US" altLang="zh-CN" err="1"/>
              <a:t>Yuefei</a:t>
            </a:r>
            <a:r>
              <a:rPr kumimoji="1" lang="en-US" altLang="zh-CN"/>
              <a:t> Chen</a:t>
            </a:r>
            <a:endParaRPr kumimoji="1" lang="zh-CN" altLang="en-US"/>
          </a:p>
        </p:txBody>
      </p:sp>
      <p:sp>
        <p:nvSpPr>
          <p:cNvPr id="24" name="Rectangle 23">
            <a:extLst>
              <a:ext uri="{FF2B5EF4-FFF2-40B4-BE49-F238E27FC236}">
                <a16:creationId xmlns:a16="http://schemas.microsoft.com/office/drawing/2014/main" id="{C411D842-D027-45A2-981F-6B76E11EE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0F6FC6">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Hand holding keys">
            <a:extLst>
              <a:ext uri="{FF2B5EF4-FFF2-40B4-BE49-F238E27FC236}">
                <a16:creationId xmlns:a16="http://schemas.microsoft.com/office/drawing/2014/main" id="{CF5633A2-D2DE-B728-1977-7B9BF2C31607}"/>
              </a:ext>
            </a:extLst>
          </p:cNvPr>
          <p:cNvPicPr>
            <a:picLocks noChangeAspect="1"/>
          </p:cNvPicPr>
          <p:nvPr/>
        </p:nvPicPr>
        <p:blipFill rotWithShape="1">
          <a:blip r:embed="rId2"/>
          <a:srcRect l="25211" r="8039"/>
          <a:stretch/>
        </p:blipFill>
        <p:spPr>
          <a:xfrm>
            <a:off x="6620386" y="1246946"/>
            <a:ext cx="4364109" cy="4364109"/>
          </a:xfrm>
          <a:prstGeom prst="rect">
            <a:avLst/>
          </a:prstGeom>
        </p:spPr>
      </p:pic>
      <p:cxnSp>
        <p:nvCxnSpPr>
          <p:cNvPr id="26" name="Straight Connector 25">
            <a:extLst>
              <a:ext uri="{FF2B5EF4-FFF2-40B4-BE49-F238E27FC236}">
                <a16:creationId xmlns:a16="http://schemas.microsoft.com/office/drawing/2014/main" id="{93FD53B9-BACB-4F9A-9CF5-DFFABB89E3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0F6FC6"/>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3BAA05-2208-445F-893E-D4792BC031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0F6FC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3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06D4C-0D93-48C0-8506-A79FEF14F733}"/>
              </a:ext>
            </a:extLst>
          </p:cNvPr>
          <p:cNvSpPr>
            <a:spLocks noGrp="1"/>
          </p:cNvSpPr>
          <p:nvPr>
            <p:ph type="title"/>
          </p:nvPr>
        </p:nvSpPr>
        <p:spPr/>
        <p:txBody>
          <a:bodyPr/>
          <a:lstStyle/>
          <a:p>
            <a:r>
              <a:rPr kumimoji="1" lang="en-US" altLang="zh-CN" dirty="0"/>
              <a:t>Conclusion </a:t>
            </a:r>
            <a:endParaRPr kumimoji="1" lang="zh-CN" altLang="en-US" dirty="0"/>
          </a:p>
        </p:txBody>
      </p:sp>
      <p:sp>
        <p:nvSpPr>
          <p:cNvPr id="3" name="内容占位符 2">
            <a:extLst>
              <a:ext uri="{FF2B5EF4-FFF2-40B4-BE49-F238E27FC236}">
                <a16:creationId xmlns:a16="http://schemas.microsoft.com/office/drawing/2014/main" id="{09B75F3C-9174-BD45-8FC2-6D74E44C9B79}"/>
              </a:ext>
            </a:extLst>
          </p:cNvPr>
          <p:cNvSpPr>
            <a:spLocks noGrp="1"/>
          </p:cNvSpPr>
          <p:nvPr>
            <p:ph idx="1"/>
          </p:nvPr>
        </p:nvSpPr>
        <p:spPr>
          <a:xfrm>
            <a:off x="1560802" y="1690688"/>
            <a:ext cx="9795820" cy="4206383"/>
          </a:xfrm>
        </p:spPr>
        <p:txBody>
          <a:bodyPr/>
          <a:lstStyle/>
          <a:p>
            <a:r>
              <a:rPr kumimoji="1" lang="en-US" altLang="zh-CN" sz="1600" dirty="0"/>
              <a:t>It reveals that extensive utilization of various multivariate analysis (MVA) models to explore relationships between house rental prices and associated features. The analyses incorporated multiple regression models and k-means clustering to interpret the underlying structure of the dataset. Notably, we applied principal component analysis (PCA) and factor analysis to reduce dimensionality and uncover latent variables influencing rental prices.</a:t>
            </a:r>
          </a:p>
          <a:p>
            <a:r>
              <a:rPr kumimoji="1" lang="en-US" altLang="zh-CN" sz="1600" dirty="0"/>
              <a:t>Significant findings from the regression analysis included the identification of key predictors such as area, number of rooms, and presence of amenities like parking and fire insurance, which were significantly related to rental costs. K-means clustering demonstrated distinct groupings within the data, suggesting variations in housing characteristics that could affect rental prices.</a:t>
            </a:r>
            <a:endParaRPr kumimoji="1" lang="zh-CN" altLang="en-US" sz="1600" dirty="0"/>
          </a:p>
        </p:txBody>
      </p:sp>
      <p:sp>
        <p:nvSpPr>
          <p:cNvPr id="4" name="日期占位符 3">
            <a:extLst>
              <a:ext uri="{FF2B5EF4-FFF2-40B4-BE49-F238E27FC236}">
                <a16:creationId xmlns:a16="http://schemas.microsoft.com/office/drawing/2014/main" id="{3CC48857-0FA8-8674-92DB-03D82D74D4C7}"/>
              </a:ext>
            </a:extLst>
          </p:cNvPr>
          <p:cNvSpPr>
            <a:spLocks noGrp="1"/>
          </p:cNvSpPr>
          <p:nvPr>
            <p:ph type="dt" sz="half" idx="10"/>
          </p:nvPr>
        </p:nvSpPr>
        <p:spPr/>
        <p:txBody>
          <a:bodyPr/>
          <a:lstStyle/>
          <a:p>
            <a:fld id="{57997BA6-BEF8-495F-ACCD-8D19769E4FC6}" type="datetime2">
              <a:rPr lang="en-US" smtClean="0"/>
              <a:t>Monday, April 29, 2024</a:t>
            </a:fld>
            <a:endParaRPr lang="en-US" dirty="0"/>
          </a:p>
        </p:txBody>
      </p:sp>
      <p:sp>
        <p:nvSpPr>
          <p:cNvPr id="5" name="页脚占位符 4">
            <a:extLst>
              <a:ext uri="{FF2B5EF4-FFF2-40B4-BE49-F238E27FC236}">
                <a16:creationId xmlns:a16="http://schemas.microsoft.com/office/drawing/2014/main" id="{E15A2121-9E1C-07CD-02C8-CD1A5628742B}"/>
              </a:ext>
            </a:extLst>
          </p:cNvPr>
          <p:cNvSpPr>
            <a:spLocks noGrp="1"/>
          </p:cNvSpPr>
          <p:nvPr>
            <p:ph type="ftr" sz="quarter" idx="11"/>
          </p:nvPr>
        </p:nvSpPr>
        <p:spPr/>
        <p:txBody>
          <a:bodyPr/>
          <a:lstStyle/>
          <a:p>
            <a:r>
              <a:rPr lang="en-US"/>
              <a:t>Sample Footer Text</a:t>
            </a:r>
            <a:endParaRPr lang="en-US" dirty="0"/>
          </a:p>
        </p:txBody>
      </p:sp>
      <p:sp>
        <p:nvSpPr>
          <p:cNvPr id="6" name="灯片编号占位符 5">
            <a:extLst>
              <a:ext uri="{FF2B5EF4-FFF2-40B4-BE49-F238E27FC236}">
                <a16:creationId xmlns:a16="http://schemas.microsoft.com/office/drawing/2014/main" id="{CAB6FA77-0065-3E03-C685-745E3454BA17}"/>
              </a:ext>
            </a:extLst>
          </p:cNvPr>
          <p:cNvSpPr>
            <a:spLocks noGrp="1"/>
          </p:cNvSpPr>
          <p:nvPr>
            <p:ph type="sldNum" sz="quarter" idx="12"/>
          </p:nvPr>
        </p:nvSpPr>
        <p:spPr/>
        <p:txBody>
          <a:bodyPr/>
          <a:lstStyle/>
          <a:p>
            <a:fld id="{7BE69E03-4804-4553-A1EC-F089884EF50F}" type="slidenum">
              <a:rPr lang="en-US" smtClean="0"/>
              <a:t>10</a:t>
            </a:fld>
            <a:endParaRPr lang="en-US"/>
          </a:p>
        </p:txBody>
      </p:sp>
    </p:spTree>
    <p:extLst>
      <p:ext uri="{BB962C8B-B14F-4D97-AF65-F5344CB8AC3E}">
        <p14:creationId xmlns:p14="http://schemas.microsoft.com/office/powerpoint/2010/main" val="72884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1B8EA-254A-DB91-89BF-DED170573477}"/>
              </a:ext>
            </a:extLst>
          </p:cNvPr>
          <p:cNvSpPr>
            <a:spLocks noGrp="1"/>
          </p:cNvSpPr>
          <p:nvPr>
            <p:ph type="title"/>
          </p:nvPr>
        </p:nvSpPr>
        <p:spPr/>
        <p:txBody>
          <a:bodyPr/>
          <a:lstStyle/>
          <a:p>
            <a:r>
              <a:rPr kumimoji="1" lang="en-US" altLang="zh-CN" dirty="0"/>
              <a:t>Collection Process</a:t>
            </a:r>
            <a:endParaRPr kumimoji="1" lang="zh-CN" altLang="en-US" dirty="0"/>
          </a:p>
        </p:txBody>
      </p:sp>
      <p:pic>
        <p:nvPicPr>
          <p:cNvPr id="8" name="内容占位符 7" descr="文本&#10;&#10;中度可信度描述已自动生成">
            <a:extLst>
              <a:ext uri="{FF2B5EF4-FFF2-40B4-BE49-F238E27FC236}">
                <a16:creationId xmlns:a16="http://schemas.microsoft.com/office/drawing/2014/main" id="{850576DF-1B72-90A3-6FA2-A9B484A27966}"/>
              </a:ext>
            </a:extLst>
          </p:cNvPr>
          <p:cNvPicPr>
            <a:picLocks noGrp="1" noChangeAspect="1"/>
          </p:cNvPicPr>
          <p:nvPr>
            <p:ph idx="1"/>
          </p:nvPr>
        </p:nvPicPr>
        <p:blipFill>
          <a:blip r:embed="rId3"/>
          <a:stretch>
            <a:fillRect/>
          </a:stretch>
        </p:blipFill>
        <p:spPr>
          <a:xfrm>
            <a:off x="1658026" y="1495099"/>
            <a:ext cx="7150100" cy="1447800"/>
          </a:xfrm>
        </p:spPr>
      </p:pic>
      <p:sp>
        <p:nvSpPr>
          <p:cNvPr id="4" name="日期占位符 3">
            <a:extLst>
              <a:ext uri="{FF2B5EF4-FFF2-40B4-BE49-F238E27FC236}">
                <a16:creationId xmlns:a16="http://schemas.microsoft.com/office/drawing/2014/main" id="{58D0235D-F7C1-EB20-1C5D-A292C8E49D2E}"/>
              </a:ext>
            </a:extLst>
          </p:cNvPr>
          <p:cNvSpPr>
            <a:spLocks noGrp="1"/>
          </p:cNvSpPr>
          <p:nvPr>
            <p:ph type="dt" sz="half" idx="10"/>
          </p:nvPr>
        </p:nvSpPr>
        <p:spPr/>
        <p:txBody>
          <a:bodyPr/>
          <a:lstStyle/>
          <a:p>
            <a:fld id="{57997BA6-BEF8-495F-ACCD-8D19769E4FC6}" type="datetime2">
              <a:rPr lang="en-US" smtClean="0"/>
              <a:t>Monday, April 29, 2024</a:t>
            </a:fld>
            <a:endParaRPr lang="en-US" dirty="0"/>
          </a:p>
        </p:txBody>
      </p:sp>
      <p:sp>
        <p:nvSpPr>
          <p:cNvPr id="5" name="页脚占位符 4">
            <a:extLst>
              <a:ext uri="{FF2B5EF4-FFF2-40B4-BE49-F238E27FC236}">
                <a16:creationId xmlns:a16="http://schemas.microsoft.com/office/drawing/2014/main" id="{6903A4FF-6666-A992-5C2B-26B929200E15}"/>
              </a:ext>
            </a:extLst>
          </p:cNvPr>
          <p:cNvSpPr>
            <a:spLocks noGrp="1"/>
          </p:cNvSpPr>
          <p:nvPr>
            <p:ph type="ftr" sz="quarter" idx="11"/>
          </p:nvPr>
        </p:nvSpPr>
        <p:spPr/>
        <p:txBody>
          <a:bodyPr/>
          <a:lstStyle/>
          <a:p>
            <a:r>
              <a:rPr lang="en-US"/>
              <a:t>Sample Footer Text</a:t>
            </a:r>
            <a:endParaRPr lang="en-US" dirty="0"/>
          </a:p>
        </p:txBody>
      </p:sp>
      <p:sp>
        <p:nvSpPr>
          <p:cNvPr id="6" name="灯片编号占位符 5">
            <a:extLst>
              <a:ext uri="{FF2B5EF4-FFF2-40B4-BE49-F238E27FC236}">
                <a16:creationId xmlns:a16="http://schemas.microsoft.com/office/drawing/2014/main" id="{628C91A8-8C5A-232F-A17B-9339C2E870DC}"/>
              </a:ext>
            </a:extLst>
          </p:cNvPr>
          <p:cNvSpPr>
            <a:spLocks noGrp="1"/>
          </p:cNvSpPr>
          <p:nvPr>
            <p:ph type="sldNum" sz="quarter" idx="12"/>
          </p:nvPr>
        </p:nvSpPr>
        <p:spPr/>
        <p:txBody>
          <a:bodyPr/>
          <a:lstStyle/>
          <a:p>
            <a:fld id="{7BE69E03-4804-4553-A1EC-F089884EF50F}" type="slidenum">
              <a:rPr lang="en-US" smtClean="0"/>
              <a:t>2</a:t>
            </a:fld>
            <a:endParaRPr lang="en-US"/>
          </a:p>
        </p:txBody>
      </p:sp>
      <p:sp>
        <p:nvSpPr>
          <p:cNvPr id="10" name="文本框 9">
            <a:extLst>
              <a:ext uri="{FF2B5EF4-FFF2-40B4-BE49-F238E27FC236}">
                <a16:creationId xmlns:a16="http://schemas.microsoft.com/office/drawing/2014/main" id="{CA248DD0-1D4C-DBB9-8373-68620E9EEF3C}"/>
              </a:ext>
            </a:extLst>
          </p:cNvPr>
          <p:cNvSpPr txBox="1"/>
          <p:nvPr/>
        </p:nvSpPr>
        <p:spPr>
          <a:xfrm>
            <a:off x="1502978" y="3194154"/>
            <a:ext cx="10000173" cy="2031325"/>
          </a:xfrm>
          <a:prstGeom prst="rect">
            <a:avLst/>
          </a:prstGeom>
          <a:noFill/>
        </p:spPr>
        <p:txBody>
          <a:bodyPr wrap="square">
            <a:spAutoFit/>
          </a:bodyPr>
          <a:lstStyle/>
          <a:p>
            <a:r>
              <a:rPr lang="en-US" altLang="zh-CN" sz="1800" dirty="0">
                <a:effectLst/>
                <a:latin typeface="LMRoman10"/>
              </a:rPr>
              <a:t>In this dataset, the “area” is the house area. </a:t>
            </a:r>
            <a:r>
              <a:rPr lang="en-US" altLang="zh-CN" dirty="0"/>
              <a:t> </a:t>
            </a:r>
            <a:r>
              <a:rPr lang="en-US" altLang="zh-CN" sz="1800" dirty="0">
                <a:effectLst/>
                <a:latin typeface="LMRoman10"/>
              </a:rPr>
              <a:t>The “rooms” represents quantity of rooms. The “bathrooms” means quantity of bathroom. </a:t>
            </a:r>
            <a:r>
              <a:rPr lang="en-US" altLang="zh-CN" dirty="0"/>
              <a:t> </a:t>
            </a:r>
            <a:r>
              <a:rPr lang="en-US" altLang="zh-CN" sz="1800" dirty="0">
                <a:effectLst/>
                <a:latin typeface="LMRoman10"/>
              </a:rPr>
              <a:t>The “floor” is the floor of each house. It is a character because some of elements are ‘-’ if the elements is unknown. The “animal” means whether accept animals or not. It is a </a:t>
            </a:r>
            <a:r>
              <a:rPr lang="en-US" altLang="zh-CN" sz="1800" dirty="0" err="1">
                <a:effectLst/>
                <a:latin typeface="LMRoman10"/>
              </a:rPr>
              <a:t>boolean</a:t>
            </a:r>
            <a:r>
              <a:rPr lang="en-US" altLang="zh-CN" sz="1800" dirty="0">
                <a:effectLst/>
                <a:latin typeface="LMRoman10"/>
              </a:rPr>
              <a:t> variable. The “</a:t>
            </a:r>
            <a:r>
              <a:rPr lang="en-US" altLang="zh-CN" sz="1800" dirty="0" err="1">
                <a:effectLst/>
                <a:latin typeface="LMRoman10"/>
              </a:rPr>
              <a:t>parking.spaces</a:t>
            </a:r>
            <a:r>
              <a:rPr lang="en-US" altLang="zh-CN" sz="1800" dirty="0">
                <a:effectLst/>
                <a:latin typeface="LMRoman10"/>
              </a:rPr>
              <a:t>” is quantity of parking spaces. The “</a:t>
            </a:r>
            <a:r>
              <a:rPr lang="en-US" altLang="zh-CN" sz="1800" dirty="0" err="1">
                <a:effectLst/>
                <a:latin typeface="LMRoman10"/>
              </a:rPr>
              <a:t>hoa</a:t>
            </a:r>
            <a:r>
              <a:rPr lang="en-US" altLang="zh-CN" sz="1800" dirty="0">
                <a:effectLst/>
                <a:latin typeface="LMRoman10"/>
              </a:rPr>
              <a:t>” is homeowners association tax. The “</a:t>
            </a:r>
            <a:r>
              <a:rPr lang="en-US" altLang="zh-CN" sz="1800" dirty="0" err="1">
                <a:effectLst/>
                <a:latin typeface="LMRoman10"/>
              </a:rPr>
              <a:t>fire.insurance</a:t>
            </a:r>
            <a:r>
              <a:rPr lang="en-US" altLang="zh-CN" sz="1800" dirty="0">
                <a:effectLst/>
                <a:latin typeface="LMRoman10"/>
              </a:rPr>
              <a:t>” is fire insurance. The “</a:t>
            </a:r>
            <a:r>
              <a:rPr lang="en-US" altLang="zh-CN" sz="1800" dirty="0" err="1">
                <a:effectLst/>
                <a:latin typeface="LMRoman10"/>
              </a:rPr>
              <a:t>property.tax</a:t>
            </a:r>
            <a:r>
              <a:rPr lang="en-US" altLang="zh-CN" sz="1800" dirty="0">
                <a:effectLst/>
                <a:latin typeface="LMRoman10"/>
              </a:rPr>
              <a:t>” is property tax. The “furniture” is with furniture or not. The “</a:t>
            </a:r>
            <a:r>
              <a:rPr lang="en-US" altLang="zh-CN" sz="1800" dirty="0" err="1">
                <a:effectLst/>
                <a:latin typeface="LMRoman10"/>
              </a:rPr>
              <a:t>rent.amount</a:t>
            </a:r>
            <a:r>
              <a:rPr lang="en-US" altLang="zh-CN" sz="1800" dirty="0">
                <a:effectLst/>
                <a:latin typeface="LMRoman10"/>
              </a:rPr>
              <a:t>” is rent price.</a:t>
            </a:r>
            <a:br>
              <a:rPr lang="en-US" altLang="zh-CN" sz="1800" dirty="0">
                <a:effectLst/>
                <a:latin typeface="LMRoman10"/>
              </a:rPr>
            </a:br>
            <a:endParaRPr lang="en-US" altLang="zh-CN" dirty="0"/>
          </a:p>
        </p:txBody>
      </p:sp>
    </p:spTree>
    <p:extLst>
      <p:ext uri="{BB962C8B-B14F-4D97-AF65-F5344CB8AC3E}">
        <p14:creationId xmlns:p14="http://schemas.microsoft.com/office/powerpoint/2010/main" val="152352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Rectangle 16">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9" name="Rectangle 18">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2D92A2-4F1B-1882-8F4E-55404E0B9CB9}"/>
              </a:ext>
            </a:extLst>
          </p:cNvPr>
          <p:cNvSpPr>
            <a:spLocks noGrp="1"/>
          </p:cNvSpPr>
          <p:nvPr>
            <p:ph type="title"/>
          </p:nvPr>
        </p:nvSpPr>
        <p:spPr>
          <a:xfrm>
            <a:off x="153337" y="282222"/>
            <a:ext cx="5667018" cy="1490134"/>
          </a:xfrm>
        </p:spPr>
        <p:txBody>
          <a:bodyPr anchor="b">
            <a:normAutofit/>
          </a:bodyPr>
          <a:lstStyle/>
          <a:p>
            <a:r>
              <a:rPr lang="en-US" altLang="zh-CN" sz="3600" dirty="0">
                <a:latin typeface="LMRoman10"/>
              </a:rPr>
              <a:t>t</a:t>
            </a:r>
            <a:r>
              <a:rPr lang="en-US" altLang="zh-CN" sz="3600" dirty="0">
                <a:effectLst/>
                <a:latin typeface="LMRoman10"/>
              </a:rPr>
              <a:t>he </a:t>
            </a:r>
            <a:r>
              <a:rPr lang="en-US" altLang="zh-CN" sz="3600" dirty="0" err="1">
                <a:effectLst/>
                <a:latin typeface="LMRoman10"/>
              </a:rPr>
              <a:t>Mahalanobis</a:t>
            </a:r>
            <a:r>
              <a:rPr lang="en-US" altLang="zh-CN" sz="3600" dirty="0">
                <a:effectLst/>
                <a:latin typeface="LMRoman10"/>
              </a:rPr>
              <a:t> distance </a:t>
            </a:r>
            <a:br>
              <a:rPr lang="en-US" altLang="zh-CN" sz="1600" dirty="0"/>
            </a:br>
            <a:endParaRPr kumimoji="1" lang="zh-CN" altLang="en-US" sz="4800" dirty="0"/>
          </a:p>
        </p:txBody>
      </p:sp>
      <p:sp>
        <p:nvSpPr>
          <p:cNvPr id="6" name="灯片编号占位符 5">
            <a:extLst>
              <a:ext uri="{FF2B5EF4-FFF2-40B4-BE49-F238E27FC236}">
                <a16:creationId xmlns:a16="http://schemas.microsoft.com/office/drawing/2014/main" id="{710CAAAD-51FE-8E11-3D8C-80183B830634}"/>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sp>
        <p:nvSpPr>
          <p:cNvPr id="4" name="日期占位符 3">
            <a:extLst>
              <a:ext uri="{FF2B5EF4-FFF2-40B4-BE49-F238E27FC236}">
                <a16:creationId xmlns:a16="http://schemas.microsoft.com/office/drawing/2014/main" id="{3D721CA9-548D-4725-5B96-30C79885F4E8}"/>
              </a:ext>
            </a:extLst>
          </p:cNvPr>
          <p:cNvSpPr>
            <a:spLocks noGrp="1"/>
          </p:cNvSpPr>
          <p:nvPr>
            <p:ph type="dt" sz="half" idx="10"/>
          </p:nvPr>
        </p:nvSpPr>
        <p:spPr>
          <a:xfrm>
            <a:off x="422899" y="6217920"/>
            <a:ext cx="2743200" cy="640080"/>
          </a:xfrm>
        </p:spPr>
        <p:txBody>
          <a:bodyPr>
            <a:normAutofit/>
          </a:bodyPr>
          <a:lstStyle/>
          <a:p>
            <a:pPr algn="l">
              <a:spcAft>
                <a:spcPts val="600"/>
              </a:spcAft>
            </a:pPr>
            <a:fld id="{57997BA6-BEF8-495F-ACCD-8D19769E4FC6}" type="datetime2">
              <a:rPr lang="en-US" smtClean="0"/>
              <a:pPr algn="l">
                <a:spcAft>
                  <a:spcPts val="600"/>
                </a:spcAft>
              </a:pPr>
              <a:t>Monday, April 29, 2024</a:t>
            </a:fld>
            <a:endParaRPr lang="en-US"/>
          </a:p>
        </p:txBody>
      </p:sp>
      <p:sp>
        <p:nvSpPr>
          <p:cNvPr id="5" name="页脚占位符 4">
            <a:extLst>
              <a:ext uri="{FF2B5EF4-FFF2-40B4-BE49-F238E27FC236}">
                <a16:creationId xmlns:a16="http://schemas.microsoft.com/office/drawing/2014/main" id="{C676367B-26A6-72A5-C3B4-C434D6072011}"/>
              </a:ext>
            </a:extLst>
          </p:cNvPr>
          <p:cNvSpPr>
            <a:spLocks noGrp="1"/>
          </p:cNvSpPr>
          <p:nvPr>
            <p:ph type="ftr" sz="quarter" idx="11"/>
          </p:nvPr>
        </p:nvSpPr>
        <p:spPr>
          <a:xfrm>
            <a:off x="3762376" y="6217920"/>
            <a:ext cx="7195367" cy="640080"/>
          </a:xfrm>
        </p:spPr>
        <p:txBody>
          <a:bodyPr>
            <a:normAutofit/>
          </a:bodyPr>
          <a:lstStyle/>
          <a:p>
            <a:pPr algn="r">
              <a:spcAft>
                <a:spcPts val="600"/>
              </a:spcAft>
            </a:pPr>
            <a:r>
              <a:rPr lang="en-US"/>
              <a:t>Sample Footer Text</a:t>
            </a:r>
          </a:p>
        </p:txBody>
      </p:sp>
      <p:cxnSp>
        <p:nvCxnSpPr>
          <p:cNvPr id="21" name="Straight Connector 20">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2028" y="-14198"/>
            <a:ext cx="0" cy="6858000"/>
          </a:xfrm>
          <a:prstGeom prst="line">
            <a:avLst/>
          </a:prstGeom>
          <a:ln w="9525" cap="rnd">
            <a:solidFill>
              <a:srgbClr val="0F6FC6"/>
            </a:solidFill>
            <a:prstDash val="dash"/>
          </a:ln>
        </p:spPr>
        <p:style>
          <a:lnRef idx="1">
            <a:schemeClr val="accent1"/>
          </a:lnRef>
          <a:fillRef idx="0">
            <a:schemeClr val="accent1"/>
          </a:fillRef>
          <a:effectRef idx="0">
            <a:schemeClr val="accent1"/>
          </a:effectRef>
          <a:fontRef idx="minor">
            <a:schemeClr val="tx1"/>
          </a:fontRef>
        </p:style>
      </p:cxnSp>
      <p:pic>
        <p:nvPicPr>
          <p:cNvPr id="8" name="内容占位符 7" descr="表格&#10;&#10;描述已自动生成">
            <a:extLst>
              <a:ext uri="{FF2B5EF4-FFF2-40B4-BE49-F238E27FC236}">
                <a16:creationId xmlns:a16="http://schemas.microsoft.com/office/drawing/2014/main" id="{1BAB1676-E095-64AA-95F1-0C2B425509E6}"/>
              </a:ext>
            </a:extLst>
          </p:cNvPr>
          <p:cNvPicPr>
            <a:picLocks noChangeAspect="1"/>
          </p:cNvPicPr>
          <p:nvPr/>
        </p:nvPicPr>
        <p:blipFill>
          <a:blip r:embed="rId3"/>
          <a:stretch>
            <a:fillRect/>
          </a:stretch>
        </p:blipFill>
        <p:spPr>
          <a:xfrm>
            <a:off x="6371646" y="685800"/>
            <a:ext cx="5124538" cy="5480790"/>
          </a:xfrm>
          <a:prstGeom prst="rect">
            <a:avLst/>
          </a:prstGeom>
        </p:spPr>
      </p:pic>
      <p:cxnSp>
        <p:nvCxnSpPr>
          <p:cNvPr id="23" name="Straight Connector 22">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0F6FC6"/>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2" y="685799"/>
            <a:ext cx="694291" cy="5492009"/>
          </a:xfrm>
          <a:prstGeom prst="rect">
            <a:avLst/>
          </a:prstGeom>
          <a:solidFill>
            <a:srgbClr val="0F6FC6">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2672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F79DDEA7-D1C6-4972-A626-37A313A3F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18">
            <a:extLst>
              <a:ext uri="{FF2B5EF4-FFF2-40B4-BE49-F238E27FC236}">
                <a16:creationId xmlns:a16="http://schemas.microsoft.com/office/drawing/2014/main" id="{1E40C101-C8B8-47D0-A5BF-9371F2CD3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20">
            <a:extLst>
              <a:ext uri="{FF2B5EF4-FFF2-40B4-BE49-F238E27FC236}">
                <a16:creationId xmlns:a16="http://schemas.microsoft.com/office/drawing/2014/main" id="{1EEA10F5-2C9D-468C-9013-E578BDF97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3696C29-B75D-FE2F-C73F-7394DCE19806}"/>
              </a:ext>
            </a:extLst>
          </p:cNvPr>
          <p:cNvSpPr>
            <a:spLocks noGrp="1"/>
          </p:cNvSpPr>
          <p:nvPr>
            <p:ph type="title"/>
          </p:nvPr>
        </p:nvSpPr>
        <p:spPr>
          <a:xfrm>
            <a:off x="422144" y="432442"/>
            <a:ext cx="5118847" cy="2848638"/>
          </a:xfrm>
        </p:spPr>
        <p:txBody>
          <a:bodyPr anchor="ctr">
            <a:normAutofit/>
          </a:bodyPr>
          <a:lstStyle/>
          <a:p>
            <a:r>
              <a:rPr kumimoji="1" lang="en-US" altLang="zh-CN" sz="4800">
                <a:solidFill>
                  <a:schemeClr val="tx1"/>
                </a:solidFill>
              </a:rPr>
              <a:t>K-means Clusters</a:t>
            </a:r>
            <a:endParaRPr kumimoji="1" lang="zh-CN" altLang="en-US" sz="4800">
              <a:solidFill>
                <a:schemeClr val="tx1"/>
              </a:solidFill>
            </a:endParaRPr>
          </a:p>
        </p:txBody>
      </p:sp>
      <p:pic>
        <p:nvPicPr>
          <p:cNvPr id="10" name="图片 9" descr="图表&#10;&#10;描述已自动生成">
            <a:extLst>
              <a:ext uri="{FF2B5EF4-FFF2-40B4-BE49-F238E27FC236}">
                <a16:creationId xmlns:a16="http://schemas.microsoft.com/office/drawing/2014/main" id="{4221B5C6-C8D7-EE35-715C-6EE02565701C}"/>
              </a:ext>
            </a:extLst>
          </p:cNvPr>
          <p:cNvPicPr>
            <a:picLocks noChangeAspect="1"/>
          </p:cNvPicPr>
          <p:nvPr/>
        </p:nvPicPr>
        <p:blipFill rotWithShape="1">
          <a:blip r:embed="rId3"/>
          <a:srcRect r="1" b="30820"/>
          <a:stretch/>
        </p:blipFill>
        <p:spPr>
          <a:xfrm>
            <a:off x="5692323" y="671602"/>
            <a:ext cx="5802331" cy="2729593"/>
          </a:xfrm>
          <a:prstGeom prst="rect">
            <a:avLst/>
          </a:prstGeom>
        </p:spPr>
      </p:pic>
      <p:sp>
        <p:nvSpPr>
          <p:cNvPr id="6" name="灯片编号占位符 5">
            <a:extLst>
              <a:ext uri="{FF2B5EF4-FFF2-40B4-BE49-F238E27FC236}">
                <a16:creationId xmlns:a16="http://schemas.microsoft.com/office/drawing/2014/main" id="{7BAB8F2D-84D4-58C5-2081-77C99D6125BD}"/>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4</a:t>
            </a:fld>
            <a:endParaRPr lang="en-US"/>
          </a:p>
        </p:txBody>
      </p:sp>
      <p:sp>
        <p:nvSpPr>
          <p:cNvPr id="34" name="Rectangle 22">
            <a:extLst>
              <a:ext uri="{FF2B5EF4-FFF2-40B4-BE49-F238E27FC236}">
                <a16:creationId xmlns:a16="http://schemas.microsoft.com/office/drawing/2014/main" id="{8BF03294-DBAF-4FA8-99A1-93279177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04675" y="671602"/>
            <a:ext cx="687325" cy="2715768"/>
          </a:xfrm>
          <a:prstGeom prst="rect">
            <a:avLst/>
          </a:prstGeom>
          <a:solidFill>
            <a:srgbClr val="0F6FC6">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8" name="内容占位符 7" descr="图表, 折线图&#10;&#10;描述已自动生成">
            <a:extLst>
              <a:ext uri="{FF2B5EF4-FFF2-40B4-BE49-F238E27FC236}">
                <a16:creationId xmlns:a16="http://schemas.microsoft.com/office/drawing/2014/main" id="{48EFED90-8E22-BE75-3752-67C8D74B2CA9}"/>
              </a:ext>
            </a:extLst>
          </p:cNvPr>
          <p:cNvPicPr>
            <a:picLocks noChangeAspect="1"/>
          </p:cNvPicPr>
          <p:nvPr/>
        </p:nvPicPr>
        <p:blipFill rotWithShape="1">
          <a:blip r:embed="rId4"/>
          <a:srcRect t="18784" r="-1" b="2476"/>
          <a:stretch/>
        </p:blipFill>
        <p:spPr>
          <a:xfrm>
            <a:off x="573476" y="3401195"/>
            <a:ext cx="5118847" cy="2771005"/>
          </a:xfrm>
          <a:prstGeom prst="rect">
            <a:avLst/>
          </a:prstGeom>
        </p:spPr>
      </p:pic>
      <p:sp>
        <p:nvSpPr>
          <p:cNvPr id="14" name="Content Placeholder 13">
            <a:extLst>
              <a:ext uri="{FF2B5EF4-FFF2-40B4-BE49-F238E27FC236}">
                <a16:creationId xmlns:a16="http://schemas.microsoft.com/office/drawing/2014/main" id="{85C1B037-5CE3-BA1A-1BDE-4B9607FBF62D}"/>
              </a:ext>
            </a:extLst>
          </p:cNvPr>
          <p:cNvSpPr>
            <a:spLocks noGrp="1"/>
          </p:cNvSpPr>
          <p:nvPr>
            <p:ph idx="1"/>
          </p:nvPr>
        </p:nvSpPr>
        <p:spPr>
          <a:xfrm>
            <a:off x="5940217" y="4707467"/>
            <a:ext cx="5118847" cy="1274980"/>
          </a:xfrm>
        </p:spPr>
        <p:txBody>
          <a:bodyPr anchor="t">
            <a:normAutofit/>
          </a:bodyPr>
          <a:lstStyle/>
          <a:p>
            <a:r>
              <a:rPr kumimoji="1" lang="en-US" altLang="zh-CN" sz="1050" dirty="0"/>
              <a:t>The gap </a:t>
            </a:r>
            <a:r>
              <a:rPr kumimoji="1" lang="en-US" altLang="zh-CN" sz="1050" dirty="0" err="1"/>
              <a:t>statistc</a:t>
            </a:r>
            <a:r>
              <a:rPr kumimoji="1" lang="en-US" altLang="zh-CN" sz="1050" dirty="0"/>
              <a:t> plot and cluster plot</a:t>
            </a:r>
            <a:endParaRPr lang="en-US" sz="1800" dirty="0">
              <a:solidFill>
                <a:schemeClr val="tx1"/>
              </a:solidFill>
            </a:endParaRPr>
          </a:p>
        </p:txBody>
      </p:sp>
      <p:sp>
        <p:nvSpPr>
          <p:cNvPr id="4" name="日期占位符 3">
            <a:extLst>
              <a:ext uri="{FF2B5EF4-FFF2-40B4-BE49-F238E27FC236}">
                <a16:creationId xmlns:a16="http://schemas.microsoft.com/office/drawing/2014/main" id="{24DE567D-6719-CB97-6AFC-113603FFF0ED}"/>
              </a:ext>
            </a:extLst>
          </p:cNvPr>
          <p:cNvSpPr>
            <a:spLocks noGrp="1"/>
          </p:cNvSpPr>
          <p:nvPr>
            <p:ph type="dt" sz="half" idx="10"/>
          </p:nvPr>
        </p:nvSpPr>
        <p:spPr>
          <a:xfrm>
            <a:off x="422899" y="6217920"/>
            <a:ext cx="2743200" cy="640080"/>
          </a:xfrm>
        </p:spPr>
        <p:txBody>
          <a:bodyPr>
            <a:normAutofit/>
          </a:bodyPr>
          <a:lstStyle/>
          <a:p>
            <a:pPr algn="l">
              <a:spcAft>
                <a:spcPts val="600"/>
              </a:spcAft>
            </a:pPr>
            <a:fld id="{57997BA6-BEF8-495F-ACCD-8D19769E4FC6}" type="datetime2">
              <a:rPr lang="en-US" smtClean="0"/>
              <a:pPr algn="l">
                <a:spcAft>
                  <a:spcPts val="600"/>
                </a:spcAft>
              </a:pPr>
              <a:t>Monday, April 29, 2024</a:t>
            </a:fld>
            <a:endParaRPr lang="en-US"/>
          </a:p>
        </p:txBody>
      </p:sp>
      <p:sp>
        <p:nvSpPr>
          <p:cNvPr id="5" name="页脚占位符 4">
            <a:extLst>
              <a:ext uri="{FF2B5EF4-FFF2-40B4-BE49-F238E27FC236}">
                <a16:creationId xmlns:a16="http://schemas.microsoft.com/office/drawing/2014/main" id="{9139528D-CDCB-928B-0ECF-12970678B3BF}"/>
              </a:ext>
            </a:extLst>
          </p:cNvPr>
          <p:cNvSpPr>
            <a:spLocks noGrp="1"/>
          </p:cNvSpPr>
          <p:nvPr>
            <p:ph type="ftr" sz="quarter" idx="11"/>
          </p:nvPr>
        </p:nvSpPr>
        <p:spPr>
          <a:xfrm>
            <a:off x="3762376" y="6217920"/>
            <a:ext cx="7195367" cy="640080"/>
          </a:xfrm>
        </p:spPr>
        <p:txBody>
          <a:bodyPr>
            <a:normAutofit/>
          </a:bodyPr>
          <a:lstStyle/>
          <a:p>
            <a:pPr algn="r">
              <a:spcAft>
                <a:spcPts val="600"/>
              </a:spcAft>
            </a:pPr>
            <a:r>
              <a:rPr lang="en-US"/>
              <a:t>Sample Footer Text</a:t>
            </a:r>
          </a:p>
        </p:txBody>
      </p:sp>
      <p:cxnSp>
        <p:nvCxnSpPr>
          <p:cNvPr id="35" name="Straight Connector 24">
            <a:extLst>
              <a:ext uri="{FF2B5EF4-FFF2-40B4-BE49-F238E27FC236}">
                <a16:creationId xmlns:a16="http://schemas.microsoft.com/office/drawing/2014/main" id="{1D49F461-A47D-4032-8525-4AA2F7F32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0F6FC6"/>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26">
            <a:extLst>
              <a:ext uri="{FF2B5EF4-FFF2-40B4-BE49-F238E27FC236}">
                <a16:creationId xmlns:a16="http://schemas.microsoft.com/office/drawing/2014/main" id="{6AD08A6B-9662-47B8-8560-7A73FF893D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717321"/>
            <a:ext cx="8493" cy="2036648"/>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28">
            <a:extLst>
              <a:ext uri="{FF2B5EF4-FFF2-40B4-BE49-F238E27FC236}">
                <a16:creationId xmlns:a16="http://schemas.microsoft.com/office/drawing/2014/main" id="{88A7F126-0EB8-456D-87D6-1A6AC83899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0F6FC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86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7CE392B-D094-436D-80F3-83926B0E0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a:extLst>
              <a:ext uri="{FF2B5EF4-FFF2-40B4-BE49-F238E27FC236}">
                <a16:creationId xmlns:a16="http://schemas.microsoft.com/office/drawing/2014/main" id="{5807B11E-B836-43AB-A53A-8F9E02D24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DB20F9CA-8D8B-4215-A8E0-9371A498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21B00F6-9D9A-B611-1DF8-DB4FE8507696}"/>
              </a:ext>
            </a:extLst>
          </p:cNvPr>
          <p:cNvSpPr>
            <a:spLocks noGrp="1"/>
          </p:cNvSpPr>
          <p:nvPr>
            <p:ph type="title"/>
          </p:nvPr>
        </p:nvSpPr>
        <p:spPr>
          <a:xfrm>
            <a:off x="422900" y="540167"/>
            <a:ext cx="5914640" cy="2135867"/>
          </a:xfrm>
        </p:spPr>
        <p:txBody>
          <a:bodyPr anchor="b">
            <a:normAutofit/>
          </a:bodyPr>
          <a:lstStyle/>
          <a:p>
            <a:r>
              <a:rPr kumimoji="1" lang="en-US" altLang="zh-CN" sz="4800" dirty="0">
                <a:solidFill>
                  <a:schemeClr val="tx1"/>
                </a:solidFill>
              </a:rPr>
              <a:t>PCA</a:t>
            </a:r>
            <a:endParaRPr kumimoji="1" lang="zh-CN" altLang="en-US" sz="4800" dirty="0">
              <a:solidFill>
                <a:schemeClr val="tx1"/>
              </a:solidFill>
            </a:endParaRPr>
          </a:p>
        </p:txBody>
      </p:sp>
      <p:sp>
        <p:nvSpPr>
          <p:cNvPr id="6" name="灯片编号占位符 5">
            <a:extLst>
              <a:ext uri="{FF2B5EF4-FFF2-40B4-BE49-F238E27FC236}">
                <a16:creationId xmlns:a16="http://schemas.microsoft.com/office/drawing/2014/main" id="{315F0523-D9E8-7EA5-9BAD-091E0812645F}"/>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5</a:t>
            </a:fld>
            <a:endParaRPr lang="en-US"/>
          </a:p>
        </p:txBody>
      </p:sp>
      <p:pic>
        <p:nvPicPr>
          <p:cNvPr id="12" name="内容占位符 11" descr="图表, 折线图&#10;&#10;描述已自动生成">
            <a:extLst>
              <a:ext uri="{FF2B5EF4-FFF2-40B4-BE49-F238E27FC236}">
                <a16:creationId xmlns:a16="http://schemas.microsoft.com/office/drawing/2014/main" id="{268F3756-B059-EAB0-DCBE-57B613187811}"/>
              </a:ext>
            </a:extLst>
          </p:cNvPr>
          <p:cNvPicPr>
            <a:picLocks noChangeAspect="1"/>
          </p:cNvPicPr>
          <p:nvPr/>
        </p:nvPicPr>
        <p:blipFill>
          <a:blip r:embed="rId3"/>
          <a:stretch>
            <a:fillRect/>
          </a:stretch>
        </p:blipFill>
        <p:spPr>
          <a:xfrm>
            <a:off x="1635284" y="3429000"/>
            <a:ext cx="3252588" cy="2691517"/>
          </a:xfrm>
          <a:prstGeom prst="rect">
            <a:avLst/>
          </a:prstGeom>
        </p:spPr>
      </p:pic>
      <p:pic>
        <p:nvPicPr>
          <p:cNvPr id="15" name="图片 14" descr="图表, 直方图&#10;&#10;描述已自动生成">
            <a:extLst>
              <a:ext uri="{FF2B5EF4-FFF2-40B4-BE49-F238E27FC236}">
                <a16:creationId xmlns:a16="http://schemas.microsoft.com/office/drawing/2014/main" id="{92939A0E-787F-CF18-1D2F-39B7BC71F90A}"/>
              </a:ext>
            </a:extLst>
          </p:cNvPr>
          <p:cNvPicPr>
            <a:picLocks noChangeAspect="1"/>
          </p:cNvPicPr>
          <p:nvPr/>
        </p:nvPicPr>
        <p:blipFill>
          <a:blip r:embed="rId4"/>
          <a:stretch>
            <a:fillRect/>
          </a:stretch>
        </p:blipFill>
        <p:spPr>
          <a:xfrm>
            <a:off x="7304130" y="3520793"/>
            <a:ext cx="4078055" cy="2691517"/>
          </a:xfrm>
          <a:prstGeom prst="rect">
            <a:avLst/>
          </a:prstGeom>
        </p:spPr>
      </p:pic>
      <p:sp>
        <p:nvSpPr>
          <p:cNvPr id="4" name="日期占位符 3">
            <a:extLst>
              <a:ext uri="{FF2B5EF4-FFF2-40B4-BE49-F238E27FC236}">
                <a16:creationId xmlns:a16="http://schemas.microsoft.com/office/drawing/2014/main" id="{B9F67DF0-DF5B-8785-8AAC-C8580D0528E5}"/>
              </a:ext>
            </a:extLst>
          </p:cNvPr>
          <p:cNvSpPr>
            <a:spLocks noGrp="1"/>
          </p:cNvSpPr>
          <p:nvPr>
            <p:ph type="dt" sz="half" idx="10"/>
          </p:nvPr>
        </p:nvSpPr>
        <p:spPr>
          <a:xfrm>
            <a:off x="422899" y="6217920"/>
            <a:ext cx="2743200" cy="640080"/>
          </a:xfrm>
        </p:spPr>
        <p:txBody>
          <a:bodyPr>
            <a:normAutofit/>
          </a:bodyPr>
          <a:lstStyle/>
          <a:p>
            <a:pPr algn="l">
              <a:spcAft>
                <a:spcPts val="600"/>
              </a:spcAft>
            </a:pPr>
            <a:fld id="{57997BA6-BEF8-495F-ACCD-8D19769E4FC6}" type="datetime2">
              <a:rPr lang="en-US" smtClean="0"/>
              <a:pPr algn="l">
                <a:spcAft>
                  <a:spcPts val="600"/>
                </a:spcAft>
              </a:pPr>
              <a:t>Monday, April 29, 2024</a:t>
            </a:fld>
            <a:endParaRPr lang="en-US"/>
          </a:p>
        </p:txBody>
      </p:sp>
      <p:sp>
        <p:nvSpPr>
          <p:cNvPr id="5" name="页脚占位符 4">
            <a:extLst>
              <a:ext uri="{FF2B5EF4-FFF2-40B4-BE49-F238E27FC236}">
                <a16:creationId xmlns:a16="http://schemas.microsoft.com/office/drawing/2014/main" id="{198C08E3-E25C-E693-AF09-BD174BC5C146}"/>
              </a:ext>
            </a:extLst>
          </p:cNvPr>
          <p:cNvSpPr>
            <a:spLocks noGrp="1"/>
          </p:cNvSpPr>
          <p:nvPr>
            <p:ph type="ftr" sz="quarter" idx="11"/>
          </p:nvPr>
        </p:nvSpPr>
        <p:spPr>
          <a:xfrm>
            <a:off x="6842943" y="6217920"/>
            <a:ext cx="4114800" cy="640080"/>
          </a:xfrm>
        </p:spPr>
        <p:txBody>
          <a:bodyPr>
            <a:normAutofit/>
          </a:bodyPr>
          <a:lstStyle/>
          <a:p>
            <a:pPr algn="r">
              <a:spcAft>
                <a:spcPts val="600"/>
              </a:spcAft>
            </a:pPr>
            <a:r>
              <a:rPr lang="en-US"/>
              <a:t>Sample Footer Text</a:t>
            </a:r>
          </a:p>
        </p:txBody>
      </p:sp>
      <p:cxnSp>
        <p:nvCxnSpPr>
          <p:cNvPr id="48" name="Straight Connector 47">
            <a:extLst>
              <a:ext uri="{FF2B5EF4-FFF2-40B4-BE49-F238E27FC236}">
                <a16:creationId xmlns:a16="http://schemas.microsoft.com/office/drawing/2014/main" id="{BB16D1D2-25BA-4B11-8A1C-11F5A9475D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0F6FC6"/>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DB84B751-E43C-4445-B51A-8235DADC9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08521" y="6165020"/>
            <a:ext cx="694944" cy="694944"/>
          </a:xfrm>
          <a:prstGeom prst="rect">
            <a:avLst/>
          </a:prstGeom>
          <a:solidFill>
            <a:srgbClr val="0F6FC6">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52" name="Straight Connector 51">
            <a:extLst>
              <a:ext uri="{FF2B5EF4-FFF2-40B4-BE49-F238E27FC236}">
                <a16:creationId xmlns:a16="http://schemas.microsoft.com/office/drawing/2014/main" id="{C6B0725F-1C89-4412-B995-5CE18BC1D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0F6FC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418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834A3-DE9D-FD31-59E7-D601C77F531C}"/>
              </a:ext>
            </a:extLst>
          </p:cNvPr>
          <p:cNvSpPr>
            <a:spLocks noGrp="1"/>
          </p:cNvSpPr>
          <p:nvPr>
            <p:ph type="title"/>
          </p:nvPr>
        </p:nvSpPr>
        <p:spPr/>
        <p:txBody>
          <a:bodyPr/>
          <a:lstStyle/>
          <a:p>
            <a:r>
              <a:rPr kumimoji="1" lang="en-US" altLang="zh-CN" dirty="0"/>
              <a:t>factor analysis</a:t>
            </a:r>
            <a:endParaRPr kumimoji="1" lang="zh-CN" altLang="en-US" dirty="0"/>
          </a:p>
        </p:txBody>
      </p:sp>
      <p:pic>
        <p:nvPicPr>
          <p:cNvPr id="8" name="内容占位符 7" descr="图示&#10;&#10;描述已自动生成">
            <a:extLst>
              <a:ext uri="{FF2B5EF4-FFF2-40B4-BE49-F238E27FC236}">
                <a16:creationId xmlns:a16="http://schemas.microsoft.com/office/drawing/2014/main" id="{6B0A5DC4-18BD-F7A4-BDFE-7456B9E901D5}"/>
              </a:ext>
            </a:extLst>
          </p:cNvPr>
          <p:cNvPicPr>
            <a:picLocks noGrp="1" noChangeAspect="1"/>
          </p:cNvPicPr>
          <p:nvPr>
            <p:ph idx="1"/>
          </p:nvPr>
        </p:nvPicPr>
        <p:blipFill>
          <a:blip r:embed="rId3"/>
          <a:stretch>
            <a:fillRect/>
          </a:stretch>
        </p:blipFill>
        <p:spPr>
          <a:xfrm>
            <a:off x="2986676" y="1825625"/>
            <a:ext cx="5383623" cy="4206875"/>
          </a:xfrm>
        </p:spPr>
      </p:pic>
      <p:sp>
        <p:nvSpPr>
          <p:cNvPr id="4" name="日期占位符 3">
            <a:extLst>
              <a:ext uri="{FF2B5EF4-FFF2-40B4-BE49-F238E27FC236}">
                <a16:creationId xmlns:a16="http://schemas.microsoft.com/office/drawing/2014/main" id="{F2883145-91E0-ED29-DEA8-C2F3E5665ECA}"/>
              </a:ext>
            </a:extLst>
          </p:cNvPr>
          <p:cNvSpPr>
            <a:spLocks noGrp="1"/>
          </p:cNvSpPr>
          <p:nvPr>
            <p:ph type="dt" sz="half" idx="10"/>
          </p:nvPr>
        </p:nvSpPr>
        <p:spPr/>
        <p:txBody>
          <a:bodyPr/>
          <a:lstStyle/>
          <a:p>
            <a:fld id="{57997BA6-BEF8-495F-ACCD-8D19769E4FC6}" type="datetime2">
              <a:rPr lang="en-US" smtClean="0"/>
              <a:t>Monday, April 29, 2024</a:t>
            </a:fld>
            <a:endParaRPr lang="en-US" dirty="0"/>
          </a:p>
        </p:txBody>
      </p:sp>
      <p:sp>
        <p:nvSpPr>
          <p:cNvPr id="5" name="页脚占位符 4">
            <a:extLst>
              <a:ext uri="{FF2B5EF4-FFF2-40B4-BE49-F238E27FC236}">
                <a16:creationId xmlns:a16="http://schemas.microsoft.com/office/drawing/2014/main" id="{31F4961D-D584-4E07-3DA3-40A895819E64}"/>
              </a:ext>
            </a:extLst>
          </p:cNvPr>
          <p:cNvSpPr>
            <a:spLocks noGrp="1"/>
          </p:cNvSpPr>
          <p:nvPr>
            <p:ph type="ftr" sz="quarter" idx="11"/>
          </p:nvPr>
        </p:nvSpPr>
        <p:spPr/>
        <p:txBody>
          <a:bodyPr/>
          <a:lstStyle/>
          <a:p>
            <a:r>
              <a:rPr lang="en-US"/>
              <a:t>Sample Footer Text</a:t>
            </a:r>
            <a:endParaRPr lang="en-US" dirty="0"/>
          </a:p>
        </p:txBody>
      </p:sp>
      <p:sp>
        <p:nvSpPr>
          <p:cNvPr id="6" name="灯片编号占位符 5">
            <a:extLst>
              <a:ext uri="{FF2B5EF4-FFF2-40B4-BE49-F238E27FC236}">
                <a16:creationId xmlns:a16="http://schemas.microsoft.com/office/drawing/2014/main" id="{5FF37A87-5BAF-0461-38AF-D2C2DA629B52}"/>
              </a:ext>
            </a:extLst>
          </p:cNvPr>
          <p:cNvSpPr>
            <a:spLocks noGrp="1"/>
          </p:cNvSpPr>
          <p:nvPr>
            <p:ph type="sldNum" sz="quarter" idx="12"/>
          </p:nvPr>
        </p:nvSpPr>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87736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8BEB4-77FA-BFFD-FE0A-3023B0AC735C}"/>
              </a:ext>
            </a:extLst>
          </p:cNvPr>
          <p:cNvSpPr>
            <a:spLocks noGrp="1"/>
          </p:cNvSpPr>
          <p:nvPr>
            <p:ph type="title"/>
          </p:nvPr>
        </p:nvSpPr>
        <p:spPr/>
        <p:txBody>
          <a:bodyPr>
            <a:normAutofit fontScale="90000"/>
          </a:bodyPr>
          <a:lstStyle/>
          <a:p>
            <a:r>
              <a:rPr kumimoji="1" lang="en-US" altLang="zh-CN" dirty="0" err="1"/>
              <a:t>Multiregression</a:t>
            </a:r>
            <a:r>
              <a:rPr kumimoji="1" lang="en-US" altLang="zh-CN" dirty="0"/>
              <a:t> model in different forms</a:t>
            </a:r>
            <a:endParaRPr kumimoji="1" lang="zh-CN" altLang="en-US" dirty="0"/>
          </a:p>
        </p:txBody>
      </p:sp>
      <p:pic>
        <p:nvPicPr>
          <p:cNvPr id="8" name="内容占位符 7" descr="文本, 表格&#10;&#10;中度可信度描述已自动生成">
            <a:extLst>
              <a:ext uri="{FF2B5EF4-FFF2-40B4-BE49-F238E27FC236}">
                <a16:creationId xmlns:a16="http://schemas.microsoft.com/office/drawing/2014/main" id="{904621CD-8497-477E-6AAD-55A7F3A85CC7}"/>
              </a:ext>
            </a:extLst>
          </p:cNvPr>
          <p:cNvPicPr>
            <a:picLocks noGrp="1" noChangeAspect="1"/>
          </p:cNvPicPr>
          <p:nvPr>
            <p:ph idx="1"/>
          </p:nvPr>
        </p:nvPicPr>
        <p:blipFill>
          <a:blip r:embed="rId3"/>
          <a:stretch>
            <a:fillRect/>
          </a:stretch>
        </p:blipFill>
        <p:spPr>
          <a:xfrm>
            <a:off x="2293126" y="1850866"/>
            <a:ext cx="7605748" cy="4206875"/>
          </a:xfrm>
        </p:spPr>
      </p:pic>
      <p:sp>
        <p:nvSpPr>
          <p:cNvPr id="4" name="日期占位符 3">
            <a:extLst>
              <a:ext uri="{FF2B5EF4-FFF2-40B4-BE49-F238E27FC236}">
                <a16:creationId xmlns:a16="http://schemas.microsoft.com/office/drawing/2014/main" id="{BF79A627-B2CF-5D04-0C36-D271637E86AC}"/>
              </a:ext>
            </a:extLst>
          </p:cNvPr>
          <p:cNvSpPr>
            <a:spLocks noGrp="1"/>
          </p:cNvSpPr>
          <p:nvPr>
            <p:ph type="dt" sz="half" idx="10"/>
          </p:nvPr>
        </p:nvSpPr>
        <p:spPr/>
        <p:txBody>
          <a:bodyPr/>
          <a:lstStyle/>
          <a:p>
            <a:fld id="{57997BA6-BEF8-495F-ACCD-8D19769E4FC6}" type="datetime2">
              <a:rPr lang="en-US" smtClean="0"/>
              <a:t>Monday, April 29, 2024</a:t>
            </a:fld>
            <a:endParaRPr lang="en-US" dirty="0"/>
          </a:p>
        </p:txBody>
      </p:sp>
      <p:sp>
        <p:nvSpPr>
          <p:cNvPr id="5" name="页脚占位符 4">
            <a:extLst>
              <a:ext uri="{FF2B5EF4-FFF2-40B4-BE49-F238E27FC236}">
                <a16:creationId xmlns:a16="http://schemas.microsoft.com/office/drawing/2014/main" id="{5E7E1021-5582-2F0C-F03A-A30FE3764962}"/>
              </a:ext>
            </a:extLst>
          </p:cNvPr>
          <p:cNvSpPr>
            <a:spLocks noGrp="1"/>
          </p:cNvSpPr>
          <p:nvPr>
            <p:ph type="ftr" sz="quarter" idx="11"/>
          </p:nvPr>
        </p:nvSpPr>
        <p:spPr/>
        <p:txBody>
          <a:bodyPr/>
          <a:lstStyle/>
          <a:p>
            <a:r>
              <a:rPr lang="en-US"/>
              <a:t>Sample Footer Text</a:t>
            </a:r>
            <a:endParaRPr lang="en-US" dirty="0"/>
          </a:p>
        </p:txBody>
      </p:sp>
      <p:sp>
        <p:nvSpPr>
          <p:cNvPr id="6" name="灯片编号占位符 5">
            <a:extLst>
              <a:ext uri="{FF2B5EF4-FFF2-40B4-BE49-F238E27FC236}">
                <a16:creationId xmlns:a16="http://schemas.microsoft.com/office/drawing/2014/main" id="{86F23DF6-3DA0-A92F-F55F-485ECF22E4AC}"/>
              </a:ext>
            </a:extLst>
          </p:cNvPr>
          <p:cNvSpPr>
            <a:spLocks noGrp="1"/>
          </p:cNvSpPr>
          <p:nvPr>
            <p:ph type="sldNum" sz="quarter" idx="12"/>
          </p:nvPr>
        </p:nvSpPr>
        <p:spPr/>
        <p:txBody>
          <a:bodyPr/>
          <a:lstStyle/>
          <a:p>
            <a:fld id="{7BE69E03-4804-4553-A1EC-F089884EF50F}" type="slidenum">
              <a:rPr lang="en-US" smtClean="0"/>
              <a:t>7</a:t>
            </a:fld>
            <a:endParaRPr lang="en-US"/>
          </a:p>
        </p:txBody>
      </p:sp>
    </p:spTree>
    <p:extLst>
      <p:ext uri="{BB962C8B-B14F-4D97-AF65-F5344CB8AC3E}">
        <p14:creationId xmlns:p14="http://schemas.microsoft.com/office/powerpoint/2010/main" val="16655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C9331-786B-25A7-9E79-E60A0235E495}"/>
              </a:ext>
            </a:extLst>
          </p:cNvPr>
          <p:cNvSpPr>
            <a:spLocks noGrp="1"/>
          </p:cNvSpPr>
          <p:nvPr>
            <p:ph type="title"/>
          </p:nvPr>
        </p:nvSpPr>
        <p:spPr/>
        <p:txBody>
          <a:bodyPr>
            <a:normAutofit/>
          </a:bodyPr>
          <a:lstStyle/>
          <a:p>
            <a:r>
              <a:rPr kumimoji="1" lang="en-US" altLang="zh-CN" sz="4000" dirty="0" err="1"/>
              <a:t>Multiregression</a:t>
            </a:r>
            <a:r>
              <a:rPr kumimoji="1" lang="en-US" altLang="zh-CN" sz="4000" dirty="0"/>
              <a:t> model</a:t>
            </a:r>
            <a:endParaRPr kumimoji="1" lang="zh-CN" altLang="en-US" sz="4000" dirty="0"/>
          </a:p>
        </p:txBody>
      </p:sp>
      <p:sp>
        <p:nvSpPr>
          <p:cNvPr id="4" name="日期占位符 3">
            <a:extLst>
              <a:ext uri="{FF2B5EF4-FFF2-40B4-BE49-F238E27FC236}">
                <a16:creationId xmlns:a16="http://schemas.microsoft.com/office/drawing/2014/main" id="{A286AFB5-7897-EDDF-2FB3-2F52FC25C8D4}"/>
              </a:ext>
            </a:extLst>
          </p:cNvPr>
          <p:cNvSpPr>
            <a:spLocks noGrp="1"/>
          </p:cNvSpPr>
          <p:nvPr>
            <p:ph type="dt" sz="half" idx="10"/>
          </p:nvPr>
        </p:nvSpPr>
        <p:spPr/>
        <p:txBody>
          <a:bodyPr/>
          <a:lstStyle/>
          <a:p>
            <a:fld id="{57997BA6-BEF8-495F-ACCD-8D19769E4FC6}" type="datetime2">
              <a:rPr lang="en-US" smtClean="0"/>
              <a:t>Monday, April 29, 2024</a:t>
            </a:fld>
            <a:endParaRPr lang="en-US" dirty="0"/>
          </a:p>
        </p:txBody>
      </p:sp>
      <p:sp>
        <p:nvSpPr>
          <p:cNvPr id="5" name="页脚占位符 4">
            <a:extLst>
              <a:ext uri="{FF2B5EF4-FFF2-40B4-BE49-F238E27FC236}">
                <a16:creationId xmlns:a16="http://schemas.microsoft.com/office/drawing/2014/main" id="{72A6C3A7-A78E-9E1E-D744-0EF8A95EE7F8}"/>
              </a:ext>
            </a:extLst>
          </p:cNvPr>
          <p:cNvSpPr>
            <a:spLocks noGrp="1"/>
          </p:cNvSpPr>
          <p:nvPr>
            <p:ph type="ftr" sz="quarter" idx="11"/>
          </p:nvPr>
        </p:nvSpPr>
        <p:spPr/>
        <p:txBody>
          <a:bodyPr/>
          <a:lstStyle/>
          <a:p>
            <a:r>
              <a:rPr lang="en-US"/>
              <a:t>Sample Footer Text</a:t>
            </a:r>
            <a:endParaRPr lang="en-US" dirty="0"/>
          </a:p>
        </p:txBody>
      </p:sp>
      <p:sp>
        <p:nvSpPr>
          <p:cNvPr id="6" name="灯片编号占位符 5">
            <a:extLst>
              <a:ext uri="{FF2B5EF4-FFF2-40B4-BE49-F238E27FC236}">
                <a16:creationId xmlns:a16="http://schemas.microsoft.com/office/drawing/2014/main" id="{40366225-F443-3056-73AA-14DDDA085E82}"/>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16" name="内容占位符 15" descr="文本, 信件&#10;&#10;描述已自动生成">
            <a:extLst>
              <a:ext uri="{FF2B5EF4-FFF2-40B4-BE49-F238E27FC236}">
                <a16:creationId xmlns:a16="http://schemas.microsoft.com/office/drawing/2014/main" id="{55409FEB-DFF6-15CE-76EF-24F003364015}"/>
              </a:ext>
            </a:extLst>
          </p:cNvPr>
          <p:cNvPicPr>
            <a:picLocks noGrp="1" noChangeAspect="1"/>
          </p:cNvPicPr>
          <p:nvPr>
            <p:ph idx="1"/>
          </p:nvPr>
        </p:nvPicPr>
        <p:blipFill>
          <a:blip r:embed="rId3"/>
          <a:stretch>
            <a:fillRect/>
          </a:stretch>
        </p:blipFill>
        <p:spPr>
          <a:xfrm>
            <a:off x="2242788" y="1690688"/>
            <a:ext cx="3150928" cy="1325563"/>
          </a:xfrm>
        </p:spPr>
      </p:pic>
      <p:pic>
        <p:nvPicPr>
          <p:cNvPr id="18" name="图片 17" descr="手机屏幕截图&#10;&#10;描述已自动生成">
            <a:extLst>
              <a:ext uri="{FF2B5EF4-FFF2-40B4-BE49-F238E27FC236}">
                <a16:creationId xmlns:a16="http://schemas.microsoft.com/office/drawing/2014/main" id="{F907CD43-D376-2EBD-2D7D-4F8F3E12B514}"/>
              </a:ext>
            </a:extLst>
          </p:cNvPr>
          <p:cNvPicPr>
            <a:picLocks noChangeAspect="1"/>
          </p:cNvPicPr>
          <p:nvPr/>
        </p:nvPicPr>
        <p:blipFill>
          <a:blip r:embed="rId4"/>
          <a:stretch>
            <a:fillRect/>
          </a:stretch>
        </p:blipFill>
        <p:spPr>
          <a:xfrm>
            <a:off x="7020103" y="0"/>
            <a:ext cx="4258663" cy="6858000"/>
          </a:xfrm>
          <a:prstGeom prst="rect">
            <a:avLst/>
          </a:prstGeom>
        </p:spPr>
      </p:pic>
      <p:pic>
        <p:nvPicPr>
          <p:cNvPr id="20" name="图片 19" descr="图表, 折线图, 散点图&#10;&#10;描述已自动生成">
            <a:extLst>
              <a:ext uri="{FF2B5EF4-FFF2-40B4-BE49-F238E27FC236}">
                <a16:creationId xmlns:a16="http://schemas.microsoft.com/office/drawing/2014/main" id="{5E6C9D35-A4E1-2E93-9392-053E379CD663}"/>
              </a:ext>
            </a:extLst>
          </p:cNvPr>
          <p:cNvPicPr>
            <a:picLocks noChangeAspect="1"/>
          </p:cNvPicPr>
          <p:nvPr/>
        </p:nvPicPr>
        <p:blipFill>
          <a:blip r:embed="rId5"/>
          <a:stretch>
            <a:fillRect/>
          </a:stretch>
        </p:blipFill>
        <p:spPr>
          <a:xfrm>
            <a:off x="1457527" y="3371327"/>
            <a:ext cx="4525674" cy="2584225"/>
          </a:xfrm>
          <a:prstGeom prst="rect">
            <a:avLst/>
          </a:prstGeom>
        </p:spPr>
      </p:pic>
    </p:spTree>
    <p:extLst>
      <p:ext uri="{BB962C8B-B14F-4D97-AF65-F5344CB8AC3E}">
        <p14:creationId xmlns:p14="http://schemas.microsoft.com/office/powerpoint/2010/main" val="140275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F3387-BC39-7526-3AC7-0D9C78B6EB90}"/>
              </a:ext>
            </a:extLst>
          </p:cNvPr>
          <p:cNvSpPr>
            <a:spLocks noGrp="1"/>
          </p:cNvSpPr>
          <p:nvPr>
            <p:ph type="title"/>
          </p:nvPr>
        </p:nvSpPr>
        <p:spPr/>
        <p:txBody>
          <a:bodyPr>
            <a:normAutofit/>
          </a:bodyPr>
          <a:lstStyle/>
          <a:p>
            <a:r>
              <a:rPr kumimoji="1" lang="en-US" altLang="zh-CN" sz="4400" dirty="0" err="1"/>
              <a:t>Multiregression</a:t>
            </a:r>
            <a:r>
              <a:rPr kumimoji="1" lang="en-US" altLang="zh-CN" sz="4400" dirty="0"/>
              <a:t> model</a:t>
            </a:r>
            <a:endParaRPr kumimoji="1" lang="zh-CN" altLang="en-US" sz="4400" dirty="0"/>
          </a:p>
        </p:txBody>
      </p:sp>
      <p:sp>
        <p:nvSpPr>
          <p:cNvPr id="4" name="日期占位符 3">
            <a:extLst>
              <a:ext uri="{FF2B5EF4-FFF2-40B4-BE49-F238E27FC236}">
                <a16:creationId xmlns:a16="http://schemas.microsoft.com/office/drawing/2014/main" id="{2FBBE87E-F5A1-B1E3-7FB4-A5674F6FBA71}"/>
              </a:ext>
            </a:extLst>
          </p:cNvPr>
          <p:cNvSpPr>
            <a:spLocks noGrp="1"/>
          </p:cNvSpPr>
          <p:nvPr>
            <p:ph type="dt" sz="half" idx="10"/>
          </p:nvPr>
        </p:nvSpPr>
        <p:spPr/>
        <p:txBody>
          <a:bodyPr/>
          <a:lstStyle/>
          <a:p>
            <a:fld id="{57997BA6-BEF8-495F-ACCD-8D19769E4FC6}" type="datetime2">
              <a:rPr lang="en-US" smtClean="0"/>
              <a:t>Monday, April 29, 2024</a:t>
            </a:fld>
            <a:endParaRPr lang="en-US" dirty="0"/>
          </a:p>
        </p:txBody>
      </p:sp>
      <p:sp>
        <p:nvSpPr>
          <p:cNvPr id="5" name="页脚占位符 4">
            <a:extLst>
              <a:ext uri="{FF2B5EF4-FFF2-40B4-BE49-F238E27FC236}">
                <a16:creationId xmlns:a16="http://schemas.microsoft.com/office/drawing/2014/main" id="{43EF02F8-0313-3E5D-13CD-214739700A92}"/>
              </a:ext>
            </a:extLst>
          </p:cNvPr>
          <p:cNvSpPr>
            <a:spLocks noGrp="1"/>
          </p:cNvSpPr>
          <p:nvPr>
            <p:ph type="ftr" sz="quarter" idx="11"/>
          </p:nvPr>
        </p:nvSpPr>
        <p:spPr/>
        <p:txBody>
          <a:bodyPr/>
          <a:lstStyle/>
          <a:p>
            <a:r>
              <a:rPr lang="en-US"/>
              <a:t>Sample Footer Text</a:t>
            </a:r>
            <a:endParaRPr lang="en-US" dirty="0"/>
          </a:p>
        </p:txBody>
      </p:sp>
      <p:sp>
        <p:nvSpPr>
          <p:cNvPr id="6" name="灯片编号占位符 5">
            <a:extLst>
              <a:ext uri="{FF2B5EF4-FFF2-40B4-BE49-F238E27FC236}">
                <a16:creationId xmlns:a16="http://schemas.microsoft.com/office/drawing/2014/main" id="{11B4B987-D0D2-26D9-803D-506F094D2096}"/>
              </a:ext>
            </a:extLst>
          </p:cNvPr>
          <p:cNvSpPr>
            <a:spLocks noGrp="1"/>
          </p:cNvSpPr>
          <p:nvPr>
            <p:ph type="sldNum" sz="quarter" idx="12"/>
          </p:nvPr>
        </p:nvSpPr>
        <p:spPr/>
        <p:txBody>
          <a:bodyPr/>
          <a:lstStyle/>
          <a:p>
            <a:fld id="{7BE69E03-4804-4553-A1EC-F089884EF50F}" type="slidenum">
              <a:rPr lang="en-US" smtClean="0"/>
              <a:t>9</a:t>
            </a:fld>
            <a:endParaRPr lang="en-US"/>
          </a:p>
        </p:txBody>
      </p:sp>
      <p:sp>
        <p:nvSpPr>
          <p:cNvPr id="7" name="内容占位符 6">
            <a:extLst>
              <a:ext uri="{FF2B5EF4-FFF2-40B4-BE49-F238E27FC236}">
                <a16:creationId xmlns:a16="http://schemas.microsoft.com/office/drawing/2014/main" id="{A7A9580E-FA72-4C22-300F-1C112B2C38B8}"/>
              </a:ext>
            </a:extLst>
          </p:cNvPr>
          <p:cNvSpPr txBox="1">
            <a:spLocks noGrp="1"/>
          </p:cNvSpPr>
          <p:nvPr>
            <p:ph idx="1"/>
          </p:nvPr>
        </p:nvSpPr>
        <p:spPr>
          <a:xfrm>
            <a:off x="1549513" y="1972380"/>
            <a:ext cx="3677243" cy="3424912"/>
          </a:xfrm>
          <a:prstGeom prst="rect">
            <a:avLst/>
          </a:prstGeom>
          <a:noFill/>
        </p:spPr>
        <p:txBody>
          <a:bodyPr wrap="square">
            <a:spAutoFit/>
          </a:bodyPr>
          <a:lstStyle/>
          <a:p>
            <a:r>
              <a:rPr lang="zh-CN" altLang="en-US" dirty="0"/>
              <a:t>We set a data point with area = 120, rooms = 3, bathroom = 2, hoa = 0, fire insurance = 50, then the rent amount we predict is 3391.853.</a:t>
            </a:r>
          </a:p>
        </p:txBody>
      </p:sp>
      <p:pic>
        <p:nvPicPr>
          <p:cNvPr id="9" name="图片 8" descr="表格&#10;&#10;描述已自动生成">
            <a:extLst>
              <a:ext uri="{FF2B5EF4-FFF2-40B4-BE49-F238E27FC236}">
                <a16:creationId xmlns:a16="http://schemas.microsoft.com/office/drawing/2014/main" id="{3EF9C1E2-E836-E1FB-2820-AADAD7992EA5}"/>
              </a:ext>
            </a:extLst>
          </p:cNvPr>
          <p:cNvPicPr>
            <a:picLocks noChangeAspect="1"/>
          </p:cNvPicPr>
          <p:nvPr/>
        </p:nvPicPr>
        <p:blipFill>
          <a:blip r:embed="rId3"/>
          <a:stretch>
            <a:fillRect/>
          </a:stretch>
        </p:blipFill>
        <p:spPr>
          <a:xfrm>
            <a:off x="5678424" y="1690689"/>
            <a:ext cx="5454462" cy="4434276"/>
          </a:xfrm>
          <a:prstGeom prst="rect">
            <a:avLst/>
          </a:prstGeom>
        </p:spPr>
      </p:pic>
    </p:spTree>
    <p:extLst>
      <p:ext uri="{BB962C8B-B14F-4D97-AF65-F5344CB8AC3E}">
        <p14:creationId xmlns:p14="http://schemas.microsoft.com/office/powerpoint/2010/main" val="202891631"/>
      </p:ext>
    </p:extLst>
  </p:cSld>
  <p:clrMapOvr>
    <a:masterClrMapping/>
  </p:clrMapOvr>
</p:sld>
</file>

<file path=ppt/theme/theme1.xml><?xml version="1.0" encoding="utf-8"?>
<a:theme xmlns:a="http://schemas.openxmlformats.org/drawingml/2006/main" name="OffsetVTI">
  <a:themeElements>
    <a:clrScheme name="AnalogousFromDarkSeedLeftStep">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798</Words>
  <Application>Microsoft Macintosh PowerPoint</Application>
  <PresentationFormat>宽屏</PresentationFormat>
  <Paragraphs>58</Paragraphs>
  <Slides>10</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Microsoft YaHei</vt:lpstr>
      <vt:lpstr>Dante (Headings)2</vt:lpstr>
      <vt:lpstr>LMRoman10</vt:lpstr>
      <vt:lpstr>Arial</vt:lpstr>
      <vt:lpstr>Helvetica Neue Medium</vt:lpstr>
      <vt:lpstr>Wingdings 2</vt:lpstr>
      <vt:lpstr>OffsetVTI</vt:lpstr>
      <vt:lpstr>How to Affect Rent Price</vt:lpstr>
      <vt:lpstr>Collection Process</vt:lpstr>
      <vt:lpstr>the Mahalanobis distance  </vt:lpstr>
      <vt:lpstr>K-means Clusters</vt:lpstr>
      <vt:lpstr>PCA</vt:lpstr>
      <vt:lpstr>factor analysis</vt:lpstr>
      <vt:lpstr>Multiregression model in different forms</vt:lpstr>
      <vt:lpstr>Multiregression model</vt:lpstr>
      <vt:lpstr>Multiregression model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Affect Rent Price</dc:title>
  <dc:creator>Yuefei Chen</dc:creator>
  <cp:lastModifiedBy>Yuefei Chen</cp:lastModifiedBy>
  <cp:revision>1</cp:revision>
  <dcterms:created xsi:type="dcterms:W3CDTF">2024-04-29T20:49:48Z</dcterms:created>
  <dcterms:modified xsi:type="dcterms:W3CDTF">2024-04-29T21:45:34Z</dcterms:modified>
</cp:coreProperties>
</file>