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65" r:id="rId1"/>
  </p:sldMasterIdLst>
  <p:notesMasterIdLst>
    <p:notesMasterId r:id="rId40"/>
  </p:notesMasterIdLst>
  <p:sldIdLst>
    <p:sldId id="256" r:id="rId2"/>
    <p:sldId id="276" r:id="rId3"/>
    <p:sldId id="260" r:id="rId4"/>
    <p:sldId id="261" r:id="rId5"/>
    <p:sldId id="262" r:id="rId6"/>
    <p:sldId id="263" r:id="rId7"/>
    <p:sldId id="264" r:id="rId8"/>
    <p:sldId id="296" r:id="rId9"/>
    <p:sldId id="298" r:id="rId10"/>
    <p:sldId id="279" r:id="rId11"/>
    <p:sldId id="299" r:id="rId12"/>
    <p:sldId id="280" r:id="rId13"/>
    <p:sldId id="300" r:id="rId14"/>
    <p:sldId id="301" r:id="rId15"/>
    <p:sldId id="281" r:id="rId16"/>
    <p:sldId id="302" r:id="rId17"/>
    <p:sldId id="283" r:id="rId18"/>
    <p:sldId id="304" r:id="rId19"/>
    <p:sldId id="303" r:id="rId20"/>
    <p:sldId id="285" r:id="rId21"/>
    <p:sldId id="286" r:id="rId22"/>
    <p:sldId id="287" r:id="rId23"/>
    <p:sldId id="274" r:id="rId24"/>
    <p:sldId id="265" r:id="rId25"/>
    <p:sldId id="277" r:id="rId26"/>
    <p:sldId id="305" r:id="rId27"/>
    <p:sldId id="258" r:id="rId28"/>
    <p:sldId id="266" r:id="rId29"/>
    <p:sldId id="267" r:id="rId30"/>
    <p:sldId id="271" r:id="rId31"/>
    <p:sldId id="273" r:id="rId32"/>
    <p:sldId id="275" r:id="rId33"/>
    <p:sldId id="288" r:id="rId34"/>
    <p:sldId id="289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0340-5F27-406E-B711-4B1F5EB5DDB0}" type="datetimeFigureOut">
              <a:rPr lang="fr-BE" smtClean="0"/>
              <a:t>11/05/2018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9EF61-08BC-443D-9878-A96316426A1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06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54668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1906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2921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99315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5675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38334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4169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9823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7092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3141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301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Modèle statistique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004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97406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0280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11153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Aucune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5537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EF61-08BC-443D-9878-A96316426A11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6280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31D-8C29-4FE5-8BB2-85DCA46834C4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69FE-F23C-41F7-82FA-40D2A59A9936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9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FC25-64D0-4EF3-9AA5-BFA1CD1630C8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0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681B-6054-4AA2-8E3A-3F02302D3342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8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E482-DC08-4C84-A879-3D3EFCFE10E9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37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6B62-9A16-481D-B1B0-AEB234493F55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3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A891-B8B9-4A76-8068-988486FF8576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9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5B22-911C-4471-ABDE-EBA83C64E597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2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E70F-39D6-4B49-A080-280ECEDBE68F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6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F62D70-FABD-4F47-A034-8E8C57890BF3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7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D7C7-715F-4E65-9C01-81149409177D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E1DFF7E-4CF3-4F1B-A132-E9704E232A97}" type="datetime1">
              <a:rPr lang="en-US" smtClean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86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13" Type="http://schemas.openxmlformats.org/officeDocument/2006/relationships/image" Target="../media/image33.jpg"/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12" Type="http://schemas.openxmlformats.org/officeDocument/2006/relationships/image" Target="../media/image3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11" Type="http://schemas.openxmlformats.org/officeDocument/2006/relationships/image" Target="../media/image31.jpg"/><Relationship Id="rId5" Type="http://schemas.openxmlformats.org/officeDocument/2006/relationships/image" Target="../media/image25.jpg"/><Relationship Id="rId10" Type="http://schemas.openxmlformats.org/officeDocument/2006/relationships/image" Target="../media/image30.jpg"/><Relationship Id="rId4" Type="http://schemas.openxmlformats.org/officeDocument/2006/relationships/image" Target="../media/image24.jpg"/><Relationship Id="rId9" Type="http://schemas.openxmlformats.org/officeDocument/2006/relationships/image" Target="../media/image29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13" Type="http://schemas.openxmlformats.org/officeDocument/2006/relationships/image" Target="../media/image33.jpg"/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12" Type="http://schemas.openxmlformats.org/officeDocument/2006/relationships/image" Target="../media/image32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11" Type="http://schemas.openxmlformats.org/officeDocument/2006/relationships/image" Target="../media/image31.jpg"/><Relationship Id="rId5" Type="http://schemas.openxmlformats.org/officeDocument/2006/relationships/image" Target="../media/image25.jpg"/><Relationship Id="rId10" Type="http://schemas.openxmlformats.org/officeDocument/2006/relationships/image" Target="../media/image30.jpg"/><Relationship Id="rId4" Type="http://schemas.openxmlformats.org/officeDocument/2006/relationships/image" Target="../media/image24.jpg"/><Relationship Id="rId9" Type="http://schemas.openxmlformats.org/officeDocument/2006/relationships/image" Target="../media/image2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C146-A91A-467D-AEC2-38D5FFE25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Génération d’un syllabus hors ligne à partir d’une plateforme e-learning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AFE6F-6B4E-402D-8E6A-9CDC8EC4C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BOUSCHET TRISTAN - Immersion </a:t>
            </a:r>
            <a:r>
              <a:rPr lang="fr-BE"/>
              <a:t>en entreprise</a:t>
            </a:r>
            <a:endParaRPr lang="fr-BE" dirty="0"/>
          </a:p>
          <a:p>
            <a:endParaRPr lang="fr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2CCA0-1CBD-45EA-9C33-9ACF075F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8D3C6-073A-4BAB-BC44-90B8AB11B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085" y="196709"/>
            <a:ext cx="2052770" cy="106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8448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6560-D9A6-4B57-9CF0-1604EC5B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Text</a:t>
            </a:r>
            <a:r>
              <a:rPr lang="fr-BE" dirty="0"/>
              <a:t> segmentation: Etat de l’art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906804-9A8B-47BA-ADBB-D5DC942E3432}"/>
              </a:ext>
            </a:extLst>
          </p:cNvPr>
          <p:cNvSpPr/>
          <p:nvPr/>
        </p:nvSpPr>
        <p:spPr>
          <a:xfrm>
            <a:off x="5019730" y="1838565"/>
            <a:ext cx="6105470" cy="25647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94D78-5704-428F-9C5A-42F3A947C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7360"/>
            <a:ext cx="2519779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Mots clés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TF-IDF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TextTiling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Hearst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Significance</a:t>
            </a:r>
            <a:r>
              <a:rPr lang="fr-FR" dirty="0"/>
              <a:t> Score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Indépendant du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5D877-7213-4897-83D2-E00EDE62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050" name="Picture 2" descr="Image result for word list">
            <a:extLst>
              <a:ext uri="{FF2B5EF4-FFF2-40B4-BE49-F238E27FC236}">
                <a16:creationId xmlns:a16="http://schemas.microsoft.com/office/drawing/2014/main" id="{81DE9F58-DE91-4344-A2BC-518ED273B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074" y="1970685"/>
            <a:ext cx="2683460" cy="149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document images">
            <a:extLst>
              <a:ext uri="{FF2B5EF4-FFF2-40B4-BE49-F238E27FC236}">
                <a16:creationId xmlns:a16="http://schemas.microsoft.com/office/drawing/2014/main" id="{69F519E8-220B-4477-B640-EA065ECF6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144" y="1970685"/>
            <a:ext cx="1989985" cy="198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TF-IDF">
            <a:extLst>
              <a:ext uri="{FF2B5EF4-FFF2-40B4-BE49-F238E27FC236}">
                <a16:creationId xmlns:a16="http://schemas.microsoft.com/office/drawing/2014/main" id="{C8FEEC3E-E5F3-4E8E-A0BA-2644394B8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648" y="2217964"/>
            <a:ext cx="51911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8892B4-422A-4C8C-BA2E-070C379F281B}"/>
              </a:ext>
            </a:extLst>
          </p:cNvPr>
          <p:cNvCxnSpPr>
            <a:cxnSpLocks/>
          </p:cNvCxnSpPr>
          <p:nvPr/>
        </p:nvCxnSpPr>
        <p:spPr>
          <a:xfrm flipV="1">
            <a:off x="6826928" y="2175029"/>
            <a:ext cx="1409146" cy="399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88AA1-F514-49AA-91F8-1A6AAE1972C7}"/>
              </a:ext>
            </a:extLst>
          </p:cNvPr>
          <p:cNvCxnSpPr>
            <a:cxnSpLocks/>
            <a:endCxn id="2050" idx="1"/>
          </p:cNvCxnSpPr>
          <p:nvPr/>
        </p:nvCxnSpPr>
        <p:spPr>
          <a:xfrm flipV="1">
            <a:off x="6826928" y="2719665"/>
            <a:ext cx="1409146" cy="100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3D7C1D-1162-439B-85E1-57BE6B7C1C1F}"/>
              </a:ext>
            </a:extLst>
          </p:cNvPr>
          <p:cNvCxnSpPr>
            <a:cxnSpLocks/>
          </p:cNvCxnSpPr>
          <p:nvPr/>
        </p:nvCxnSpPr>
        <p:spPr>
          <a:xfrm flipV="1">
            <a:off x="6826928" y="3052920"/>
            <a:ext cx="1409146" cy="27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4732BF-0C49-4287-91D4-2500266B896C}"/>
              </a:ext>
            </a:extLst>
          </p:cNvPr>
          <p:cNvCxnSpPr>
            <a:cxnSpLocks/>
          </p:cNvCxnSpPr>
          <p:nvPr/>
        </p:nvCxnSpPr>
        <p:spPr>
          <a:xfrm>
            <a:off x="6826928" y="3307369"/>
            <a:ext cx="1409146" cy="48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657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6560-D9A6-4B57-9CF0-1604EC5B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Text</a:t>
            </a:r>
            <a:r>
              <a:rPr lang="fr-BE" dirty="0"/>
              <a:t> segmentation: 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5D877-7213-4897-83D2-E00EDE62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DF151B-7879-4A0E-81A0-A60F1C462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TextTiling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Hearst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Significance</a:t>
            </a:r>
            <a:r>
              <a:rPr lang="fr-FR" dirty="0"/>
              <a:t> Score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Indépendant du </a:t>
            </a:r>
            <a:r>
              <a:rPr lang="fr-FR" dirty="0" err="1"/>
              <a:t>language</a:t>
            </a:r>
            <a:endParaRPr lang="fr-FR" dirty="0"/>
          </a:p>
          <a:p>
            <a:endParaRPr lang="fr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43F8C5-E5D7-426D-9A79-46B8918D6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011" y="1992306"/>
            <a:ext cx="5972709" cy="3730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EC5114-C01C-4A44-8945-167E747448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99" y="4123744"/>
            <a:ext cx="2805483" cy="129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3794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2DED-790C-4C49-A17C-883D5312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 : Pré-</a:t>
            </a:r>
            <a:r>
              <a:rPr lang="fr-BE" dirty="0" err="1"/>
              <a:t>processing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B289E-E9EF-42B6-85EC-182B2C60A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2267357" cy="2504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 </a:t>
            </a:r>
            <a:r>
              <a:rPr lang="fr-BE" dirty="0" err="1"/>
              <a:t>Lemmatization</a:t>
            </a:r>
            <a:endParaRPr lang="fr-B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BE" dirty="0"/>
              <a:t>POS </a:t>
            </a:r>
            <a:r>
              <a:rPr lang="fr-BE" dirty="0" err="1"/>
              <a:t>Tagging</a:t>
            </a:r>
            <a:endParaRPr lang="fr-BE" dirty="0"/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 </a:t>
            </a:r>
            <a:r>
              <a:rPr lang="fr-BE" dirty="0" err="1"/>
              <a:t>Stemming</a:t>
            </a:r>
            <a:endParaRPr lang="fr-BE" dirty="0"/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 </a:t>
            </a:r>
            <a:r>
              <a:rPr lang="fr-BE" dirty="0" err="1"/>
              <a:t>Filtering</a:t>
            </a:r>
            <a:endParaRPr lang="fr-BE" dirty="0"/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 </a:t>
            </a:r>
            <a:r>
              <a:rPr lang="fr-BE" dirty="0" err="1"/>
              <a:t>Tokenization</a:t>
            </a:r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4EFEA-0585-44DC-87CC-0F1CFC79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B6AF81-DEA9-402D-9793-E4734BB25A7C}"/>
              </a:ext>
            </a:extLst>
          </p:cNvPr>
          <p:cNvSpPr txBox="1">
            <a:spLocks/>
          </p:cNvSpPr>
          <p:nvPr/>
        </p:nvSpPr>
        <p:spPr>
          <a:xfrm>
            <a:off x="6780669" y="1845734"/>
            <a:ext cx="4201009" cy="36317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fr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40405-1312-4FA7-9EE4-168E6CBB0CB8}"/>
              </a:ext>
            </a:extLst>
          </p:cNvPr>
          <p:cNvSpPr txBox="1"/>
          <p:nvPr/>
        </p:nvSpPr>
        <p:spPr>
          <a:xfrm>
            <a:off x="6667130" y="2725445"/>
            <a:ext cx="256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caresses - &gt; (une) caresse</a:t>
            </a:r>
            <a:endParaRPr lang="fr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66F0F-6CA0-43E8-A5C9-FBF36A2AF066}"/>
              </a:ext>
            </a:extLst>
          </p:cNvPr>
          <p:cNvSpPr txBox="1"/>
          <p:nvPr/>
        </p:nvSpPr>
        <p:spPr>
          <a:xfrm>
            <a:off x="6667130" y="3101604"/>
            <a:ext cx="247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(tu) caresses - &gt; caresser</a:t>
            </a:r>
            <a:endParaRPr lang="fr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75511-E3E7-4845-9A12-0B4A81A6945B}"/>
              </a:ext>
            </a:extLst>
          </p:cNvPr>
          <p:cNvSpPr txBox="1"/>
          <p:nvPr/>
        </p:nvSpPr>
        <p:spPr>
          <a:xfrm>
            <a:off x="6780669" y="2910111"/>
            <a:ext cx="191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Caresses - &gt; </a:t>
            </a:r>
            <a:r>
              <a:rPr lang="fr-FR" dirty="0" err="1"/>
              <a:t>caress</a:t>
            </a:r>
            <a:endParaRPr lang="fr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FCA55-54C3-459B-BFE2-29788E6B7DDB}"/>
              </a:ext>
            </a:extLst>
          </p:cNvPr>
          <p:cNvSpPr txBox="1"/>
          <p:nvPr/>
        </p:nvSpPr>
        <p:spPr>
          <a:xfrm>
            <a:off x="6619745" y="2915096"/>
            <a:ext cx="257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Texte - &gt; Phrases - &gt; Mots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68189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9054-1635-4768-8026-05E01F6C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Significance</a:t>
            </a:r>
            <a:r>
              <a:rPr lang="fr-FR" dirty="0"/>
              <a:t> score: mot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58398-C2EB-4070-9057-184AB140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Chaque mot obtient un score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Sa fréquence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La distance avec ses proches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4CC8A-0F87-4F30-8D1B-4DE1C280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B706F-D049-4755-960E-B089832C3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601" y="2957512"/>
            <a:ext cx="5019675" cy="942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E8D9E5-D80C-495D-8816-261E0B8BA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725" y="4397954"/>
            <a:ext cx="3781425" cy="1123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7AC2A-8F67-49DB-B591-2B697A395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50" y="3148748"/>
            <a:ext cx="4157421" cy="309497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D641BC8-F479-4AA4-91C0-E2782926C514}"/>
              </a:ext>
            </a:extLst>
          </p:cNvPr>
          <p:cNvSpPr/>
          <p:nvPr/>
        </p:nvSpPr>
        <p:spPr>
          <a:xfrm rot="10800000">
            <a:off x="4998128" y="4818300"/>
            <a:ext cx="1313895" cy="387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4976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9EBE-B25B-492B-953B-EBC6C796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BB74F-196F-4998-A541-439C9274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7B42B-0CAD-49F3-B23D-41570BA7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07DB68-C679-4157-AE38-6CE740BF1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3" y="-195308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455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B084-D454-41A9-843D-E26A7090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Correspondance cluster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7ACB6-D2CD-489A-B8CF-A0156357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B2E3766-647F-43DB-8B4B-B52D8D0BB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Clusters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Comparaison entre clusters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Correspondance score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Mots du cluster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Mots communs des clusters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Mots uniques du cluster</a:t>
            </a:r>
          </a:p>
          <a:p>
            <a:pPr lvl="1"/>
            <a:endParaRPr lang="fr-FR" dirty="0"/>
          </a:p>
          <a:p>
            <a:endParaRPr lang="fr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5F2662-3581-4976-AD20-BCD8C601C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920" y="2981114"/>
            <a:ext cx="47815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4425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348C-1FCF-4C7B-A211-0F466029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78DF-5F7D-44AA-8155-3A03CD1B2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ECCB1-657E-46F9-A92E-379AAC2A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E96269-2D85-4EFB-A9BB-657599EC4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33090"/>
            <a:ext cx="12192000" cy="603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6713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46E4-54E9-4BA5-AE51-9ED28F1C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Smoothing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B7405-A833-4CE3-968C-5283E44D4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AEA23-918E-4125-BCBF-616CF822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03298-2809-4EA6-B3F7-38157C5F7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46" y="33090"/>
            <a:ext cx="11123707" cy="630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0893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C7BC1-ACD6-4544-BEAD-9D4196F9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7A4A62-437D-4225-AD0C-A3A3985036E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64" y="158864"/>
            <a:ext cx="11343738" cy="60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39AC2431-7D42-4D1D-8215-03A9B5BAC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3611" y="4464519"/>
            <a:ext cx="1557459" cy="973412"/>
          </a:xfr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4C22CF8-C553-4FA4-A6B1-F1F5369E5CAB}"/>
              </a:ext>
            </a:extLst>
          </p:cNvPr>
          <p:cNvSpPr txBox="1">
            <a:spLocks/>
          </p:cNvSpPr>
          <p:nvPr/>
        </p:nvSpPr>
        <p:spPr>
          <a:xfrm>
            <a:off x="9826499" y="609466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886D29-9833-4700-AAE8-1F3F2AB5C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732" y="1431284"/>
            <a:ext cx="1809565" cy="11309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9FA26F-F9BC-4E86-9A65-B5F9FE9E5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0567" y="4566742"/>
            <a:ext cx="2288960" cy="1430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9A4FC0-CE62-4533-8AC4-513E2F90EC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4076" y="2745870"/>
            <a:ext cx="1294660" cy="8091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6CF3F8-E9D3-42BF-BD60-CD9FD40A4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1061" y="3411051"/>
            <a:ext cx="2037996" cy="12737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010B49-A800-4285-A85B-6CABB1B845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1314" y="69389"/>
            <a:ext cx="3147521" cy="19672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06493F-9593-42B8-9BFB-7B53E3344E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1022" y="213392"/>
            <a:ext cx="2286000" cy="1428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610A2B-DD83-4E3B-B99C-A57BB33A6D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6148" y="1524667"/>
            <a:ext cx="1809563" cy="11309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67A4BB-E413-4950-BD88-C9BE43DD3F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69971" y="2503608"/>
            <a:ext cx="2175974" cy="1359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FC2B2A-44C9-4EC0-BE01-57454861BD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27976" y="4056309"/>
            <a:ext cx="2286000" cy="142875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D44C41-52EB-4B93-9A43-02596F969F54}"/>
              </a:ext>
            </a:extLst>
          </p:cNvPr>
          <p:cNvCxnSpPr>
            <a:cxnSpLocks/>
          </p:cNvCxnSpPr>
          <p:nvPr/>
        </p:nvCxnSpPr>
        <p:spPr>
          <a:xfrm flipV="1">
            <a:off x="1322340" y="2655644"/>
            <a:ext cx="290458" cy="317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3FB869-968F-4D3D-892D-EE5E4A78D728}"/>
              </a:ext>
            </a:extLst>
          </p:cNvPr>
          <p:cNvCxnSpPr>
            <a:cxnSpLocks/>
          </p:cNvCxnSpPr>
          <p:nvPr/>
        </p:nvCxnSpPr>
        <p:spPr>
          <a:xfrm flipH="1">
            <a:off x="1209619" y="3329126"/>
            <a:ext cx="398249" cy="1135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E661E9-8204-4AC1-94F1-2C856BAB912D}"/>
              </a:ext>
            </a:extLst>
          </p:cNvPr>
          <p:cNvCxnSpPr>
            <a:cxnSpLocks/>
          </p:cNvCxnSpPr>
          <p:nvPr/>
        </p:nvCxnSpPr>
        <p:spPr>
          <a:xfrm>
            <a:off x="2795168" y="4235624"/>
            <a:ext cx="318444" cy="449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CBEC57-54E7-4D0B-8042-6469A59C0271}"/>
              </a:ext>
            </a:extLst>
          </p:cNvPr>
          <p:cNvCxnSpPr>
            <a:cxnSpLocks/>
          </p:cNvCxnSpPr>
          <p:nvPr/>
        </p:nvCxnSpPr>
        <p:spPr>
          <a:xfrm>
            <a:off x="3908032" y="3522757"/>
            <a:ext cx="255595" cy="277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57B8E0-B68A-432A-A6E0-9D75EB391DC0}"/>
              </a:ext>
            </a:extLst>
          </p:cNvPr>
          <p:cNvCxnSpPr>
            <a:cxnSpLocks/>
          </p:cNvCxnSpPr>
          <p:nvPr/>
        </p:nvCxnSpPr>
        <p:spPr>
          <a:xfrm flipV="1">
            <a:off x="3275024" y="2435482"/>
            <a:ext cx="433644" cy="189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5B2A86F-9F1E-4FF8-8C21-4A46536CC3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39676" y="-2163"/>
            <a:ext cx="1595705" cy="997316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F4BC0D-5321-4014-BF19-E236C67EEC0E}"/>
              </a:ext>
            </a:extLst>
          </p:cNvPr>
          <p:cNvCxnSpPr>
            <a:cxnSpLocks/>
          </p:cNvCxnSpPr>
          <p:nvPr/>
        </p:nvCxnSpPr>
        <p:spPr>
          <a:xfrm flipV="1">
            <a:off x="2181016" y="860658"/>
            <a:ext cx="1109662" cy="2468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C8BB5-DE68-4D7C-8EC7-A9525D6B6598}"/>
              </a:ext>
            </a:extLst>
          </p:cNvPr>
          <p:cNvCxnSpPr>
            <a:cxnSpLocks/>
          </p:cNvCxnSpPr>
          <p:nvPr/>
        </p:nvCxnSpPr>
        <p:spPr>
          <a:xfrm flipV="1">
            <a:off x="5075944" y="4437216"/>
            <a:ext cx="330234" cy="327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5B8CCE-FC83-48DA-8D6E-F465E9D002F9}"/>
              </a:ext>
            </a:extLst>
          </p:cNvPr>
          <p:cNvCxnSpPr>
            <a:cxnSpLocks/>
          </p:cNvCxnSpPr>
          <p:nvPr/>
        </p:nvCxnSpPr>
        <p:spPr>
          <a:xfrm flipH="1" flipV="1">
            <a:off x="8132938" y="3892191"/>
            <a:ext cx="906433" cy="1168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247411-000D-4D6E-94E7-8DF4DC8BCB0D}"/>
              </a:ext>
            </a:extLst>
          </p:cNvPr>
          <p:cNvCxnSpPr>
            <a:cxnSpLocks/>
          </p:cNvCxnSpPr>
          <p:nvPr/>
        </p:nvCxnSpPr>
        <p:spPr>
          <a:xfrm>
            <a:off x="9613014" y="3993641"/>
            <a:ext cx="280238" cy="336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95809F-107D-440D-B917-8168A5773040}"/>
              </a:ext>
            </a:extLst>
          </p:cNvPr>
          <p:cNvCxnSpPr>
            <a:cxnSpLocks/>
          </p:cNvCxnSpPr>
          <p:nvPr/>
        </p:nvCxnSpPr>
        <p:spPr>
          <a:xfrm flipH="1" flipV="1">
            <a:off x="6693787" y="1531208"/>
            <a:ext cx="1272824" cy="368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BDCE218-EDB1-4ED9-BEAB-0E080DC778EE}"/>
              </a:ext>
            </a:extLst>
          </p:cNvPr>
          <p:cNvCxnSpPr>
            <a:cxnSpLocks/>
          </p:cNvCxnSpPr>
          <p:nvPr/>
        </p:nvCxnSpPr>
        <p:spPr>
          <a:xfrm flipH="1" flipV="1">
            <a:off x="9399529" y="2036590"/>
            <a:ext cx="626701" cy="1756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1364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92B6C3F-4530-4BFB-9383-22FF64FD2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81" y="33090"/>
            <a:ext cx="11412837" cy="624070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F4F2779-1B88-44AC-B0CC-33CD49F9D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70" y="4829644"/>
            <a:ext cx="1557459" cy="9734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DC52C-FA3C-49E4-BBEB-76A28FF9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76C600-3E1D-4208-B43E-47E4587B7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691" y="1796409"/>
            <a:ext cx="1809565" cy="11309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AAA583-6320-4E97-9111-EF44C9BA1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650" y="4743308"/>
            <a:ext cx="2288960" cy="1430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7CBA6C-693D-418A-A44F-5F9D4F14A2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5297" y="3498014"/>
            <a:ext cx="1294660" cy="8091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8D8427-9A83-459E-9991-05F449E3AA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5020" y="3776176"/>
            <a:ext cx="2037996" cy="12737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959BAF-F062-4A4F-9BAA-F14F974013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5273" y="434514"/>
            <a:ext cx="3147521" cy="19672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DF2786-D404-445D-A06B-7203D0442C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4981" y="578517"/>
            <a:ext cx="2286000" cy="14287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BB3F22D-7AB2-4B8E-9478-E747CBDB0F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0107" y="1889792"/>
            <a:ext cx="1809563" cy="11309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A98B2E-8CD6-4636-95F0-98BF318978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43930" y="2868733"/>
            <a:ext cx="2175974" cy="135998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D2A4EB7-513B-4457-A835-DE4041B2C8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66314" y="4537691"/>
            <a:ext cx="2286000" cy="142875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A73632-C35B-465A-9353-5AE0822EF0D2}"/>
              </a:ext>
            </a:extLst>
          </p:cNvPr>
          <p:cNvCxnSpPr>
            <a:cxnSpLocks/>
          </p:cNvCxnSpPr>
          <p:nvPr/>
        </p:nvCxnSpPr>
        <p:spPr>
          <a:xfrm flipV="1">
            <a:off x="1396299" y="3020769"/>
            <a:ext cx="290458" cy="317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B2429C-73D8-42B6-937B-30AF22A118AF}"/>
              </a:ext>
            </a:extLst>
          </p:cNvPr>
          <p:cNvCxnSpPr>
            <a:cxnSpLocks/>
          </p:cNvCxnSpPr>
          <p:nvPr/>
        </p:nvCxnSpPr>
        <p:spPr>
          <a:xfrm flipH="1">
            <a:off x="1283577" y="4688041"/>
            <a:ext cx="515902" cy="141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FACEDA-1F78-4AB9-A1E3-AB257E130575}"/>
              </a:ext>
            </a:extLst>
          </p:cNvPr>
          <p:cNvCxnSpPr>
            <a:cxnSpLocks/>
          </p:cNvCxnSpPr>
          <p:nvPr/>
        </p:nvCxnSpPr>
        <p:spPr>
          <a:xfrm>
            <a:off x="2525425" y="4829644"/>
            <a:ext cx="70996" cy="422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A577B3B-18B3-47BE-929A-F6823D380506}"/>
              </a:ext>
            </a:extLst>
          </p:cNvPr>
          <p:cNvCxnSpPr>
            <a:cxnSpLocks/>
          </p:cNvCxnSpPr>
          <p:nvPr/>
        </p:nvCxnSpPr>
        <p:spPr>
          <a:xfrm flipV="1">
            <a:off x="3861073" y="4273025"/>
            <a:ext cx="330234" cy="327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E1DE03F-96FA-45D0-9A8F-F61828D6EFDF}"/>
              </a:ext>
            </a:extLst>
          </p:cNvPr>
          <p:cNvCxnSpPr>
            <a:cxnSpLocks/>
          </p:cNvCxnSpPr>
          <p:nvPr/>
        </p:nvCxnSpPr>
        <p:spPr>
          <a:xfrm>
            <a:off x="3240350" y="2663301"/>
            <a:ext cx="542277" cy="137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0E08C33-CA1B-44F0-81A4-25199F42E4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13635" y="362962"/>
            <a:ext cx="1595705" cy="997316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E76788B-4A53-439D-8F20-082EF7E0A5AA}"/>
              </a:ext>
            </a:extLst>
          </p:cNvPr>
          <p:cNvCxnSpPr>
            <a:cxnSpLocks/>
          </p:cNvCxnSpPr>
          <p:nvPr/>
        </p:nvCxnSpPr>
        <p:spPr>
          <a:xfrm flipV="1">
            <a:off x="3044011" y="1225782"/>
            <a:ext cx="320626" cy="1556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622A186-04D5-4B1B-82DB-E9676FE7355B}"/>
              </a:ext>
            </a:extLst>
          </p:cNvPr>
          <p:cNvCxnSpPr>
            <a:cxnSpLocks/>
          </p:cNvCxnSpPr>
          <p:nvPr/>
        </p:nvCxnSpPr>
        <p:spPr>
          <a:xfrm flipV="1">
            <a:off x="5149903" y="4802341"/>
            <a:ext cx="330234" cy="327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32F5EA5-BF4C-480B-889D-75B18F36E042}"/>
              </a:ext>
            </a:extLst>
          </p:cNvPr>
          <p:cNvCxnSpPr>
            <a:cxnSpLocks/>
          </p:cNvCxnSpPr>
          <p:nvPr/>
        </p:nvCxnSpPr>
        <p:spPr>
          <a:xfrm flipH="1" flipV="1">
            <a:off x="8206897" y="4257316"/>
            <a:ext cx="126388" cy="1294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826BB49-7B05-43A4-9D13-53D8B20B1ABB}"/>
              </a:ext>
            </a:extLst>
          </p:cNvPr>
          <p:cNvCxnSpPr>
            <a:cxnSpLocks/>
          </p:cNvCxnSpPr>
          <p:nvPr/>
        </p:nvCxnSpPr>
        <p:spPr>
          <a:xfrm>
            <a:off x="9539350" y="4684605"/>
            <a:ext cx="361108" cy="1232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5437B56-236A-4E00-9EA0-725E1254B7BC}"/>
              </a:ext>
            </a:extLst>
          </p:cNvPr>
          <p:cNvCxnSpPr>
            <a:cxnSpLocks/>
          </p:cNvCxnSpPr>
          <p:nvPr/>
        </p:nvCxnSpPr>
        <p:spPr>
          <a:xfrm flipH="1" flipV="1">
            <a:off x="6767746" y="1896333"/>
            <a:ext cx="607860" cy="1010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0E6C44-DDCF-4DF0-8BA9-2C3E12436089}"/>
              </a:ext>
            </a:extLst>
          </p:cNvPr>
          <p:cNvCxnSpPr>
            <a:cxnSpLocks/>
          </p:cNvCxnSpPr>
          <p:nvPr/>
        </p:nvCxnSpPr>
        <p:spPr>
          <a:xfrm flipH="1" flipV="1">
            <a:off x="9473487" y="2401715"/>
            <a:ext cx="426971" cy="987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0530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DA26-1FC9-4D7A-8192-D411F81E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Rappel problématique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7D2A8-6A08-470A-AE60-05080AA5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B003A8-43E6-4BE1-8141-163ABA126251}"/>
              </a:ext>
            </a:extLst>
          </p:cNvPr>
          <p:cNvSpPr/>
          <p:nvPr/>
        </p:nvSpPr>
        <p:spPr>
          <a:xfrm>
            <a:off x="6853651" y="2011661"/>
            <a:ext cx="4358832" cy="2954673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6" name="Content Placeholder 3" descr="Résultat de recherche d'images pour &quot;book icon&quot;">
            <a:extLst>
              <a:ext uri="{FF2B5EF4-FFF2-40B4-BE49-F238E27FC236}">
                <a16:creationId xmlns:a16="http://schemas.microsoft.com/office/drawing/2014/main" id="{256B26AC-AC69-49AE-AB4F-73EF305121C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865" y="2888343"/>
            <a:ext cx="1435100" cy="14906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F5DABD-19D8-467D-9421-052CDB0169C8}"/>
              </a:ext>
            </a:extLst>
          </p:cNvPr>
          <p:cNvSpPr/>
          <p:nvPr/>
        </p:nvSpPr>
        <p:spPr>
          <a:xfrm>
            <a:off x="7122150" y="2186916"/>
            <a:ext cx="3937373" cy="84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Syllabus</a:t>
            </a:r>
          </a:p>
        </p:txBody>
      </p:sp>
      <p:pic>
        <p:nvPicPr>
          <p:cNvPr id="8" name="Picture 4" descr="Résultat de recherche d'images pour &quot;offline&quot;">
            <a:extLst>
              <a:ext uri="{FF2B5EF4-FFF2-40B4-BE49-F238E27FC236}">
                <a16:creationId xmlns:a16="http://schemas.microsoft.com/office/drawing/2014/main" id="{CDD7B4D6-0D11-414B-B9CB-600D63C3C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150" y="3208203"/>
            <a:ext cx="1608729" cy="160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ésultat de recherche d'images pour &quot;print&quot;">
            <a:extLst>
              <a:ext uri="{FF2B5EF4-FFF2-40B4-BE49-F238E27FC236}">
                <a16:creationId xmlns:a16="http://schemas.microsoft.com/office/drawing/2014/main" id="{C90C4C66-B899-4206-92EB-245BA3BCB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176" y="3208203"/>
            <a:ext cx="1435100" cy="162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6F3CDB4-6EE8-475A-A6D0-E4CC6B068DD9}"/>
              </a:ext>
            </a:extLst>
          </p:cNvPr>
          <p:cNvSpPr/>
          <p:nvPr/>
        </p:nvSpPr>
        <p:spPr>
          <a:xfrm>
            <a:off x="3510591" y="2908295"/>
            <a:ext cx="2883434" cy="1450757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966166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FD80-E0C5-4094-A2DE-5DCCB08D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268848"/>
            <a:ext cx="10058400" cy="1450757"/>
          </a:xfrm>
        </p:spPr>
        <p:txBody>
          <a:bodyPr>
            <a:normAutofit/>
          </a:bodyPr>
          <a:lstStyle/>
          <a:p>
            <a:r>
              <a:rPr lang="fr-BE" dirty="0"/>
              <a:t>Evaluation technique:</a:t>
            </a:r>
            <a:br>
              <a:rPr lang="fr-BE" dirty="0"/>
            </a:br>
            <a:r>
              <a:rPr lang="fr-BE" dirty="0"/>
              <a:t>F-</a:t>
            </a:r>
            <a:r>
              <a:rPr lang="fr-BE" dirty="0" err="1"/>
              <a:t>Measure</a:t>
            </a:r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A1800-BE00-492C-B4AF-8EF84463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17744BB-21C8-4DD8-AB67-881038151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69353" y="3077130"/>
            <a:ext cx="3000375" cy="1733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4FDDF4-2F0C-4A32-BDFF-99A1AB56C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837" y="1915080"/>
            <a:ext cx="31242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4731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9E23-69B0-42CD-8FB4-74A80FDC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Résultats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02FAC-174D-47C0-A90D-1DDF8BF0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DB7E257-2D84-4C55-8CA2-4A021030A3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431442"/>
              </p:ext>
            </p:extLst>
          </p:nvPr>
        </p:nvGraphicFramePr>
        <p:xfrm>
          <a:off x="1064295" y="2300944"/>
          <a:ext cx="100634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610">
                  <a:extLst>
                    <a:ext uri="{9D8B030D-6E8A-4147-A177-3AD203B41FA5}">
                      <a16:colId xmlns:a16="http://schemas.microsoft.com/office/drawing/2014/main" val="207825610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98237062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00126899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003082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Algorithme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Precision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Recall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F-</a:t>
                      </a:r>
                      <a:r>
                        <a:rPr lang="fr-FR" dirty="0" err="1"/>
                        <a:t>Measure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2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Significance</a:t>
                      </a:r>
                      <a:r>
                        <a:rPr lang="fr-FR" dirty="0"/>
                        <a:t> score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0,77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0,67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0,70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91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TextTiling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0,75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0,46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0,56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943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27186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9708-CE14-44B4-9D70-3A8E31F1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Problèmes rencontrés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9BB0B-6B91-413C-8447-7FFB18D26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Structuration des recherches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Compréhension statistiques</a:t>
            </a:r>
          </a:p>
          <a:p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A93B2-4897-4F60-B0EF-1435C33A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0655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1C6A-142F-40A6-B7BD-F57AB94B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67597-D2B3-4B88-A60F-56B750885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C1694-5D7C-4E57-8D0E-E130ABFB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5052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025C-3EA9-4CE4-83CF-6B292C0D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Sources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9E17E-BE3D-4960-9F0A-DF70248E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96772ED-410B-4BB4-9CBF-55DDDB9AA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023306"/>
              </p:ext>
            </p:extLst>
          </p:nvPr>
        </p:nvGraphicFramePr>
        <p:xfrm>
          <a:off x="1231272" y="1801641"/>
          <a:ext cx="9089678" cy="414649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80322">
                  <a:extLst>
                    <a:ext uri="{9D8B030D-6E8A-4147-A177-3AD203B41FA5}">
                      <a16:colId xmlns:a16="http://schemas.microsoft.com/office/drawing/2014/main" val="3082681381"/>
                    </a:ext>
                  </a:extLst>
                </a:gridCol>
                <a:gridCol w="8809356">
                  <a:extLst>
                    <a:ext uri="{9D8B030D-6E8A-4147-A177-3AD203B41FA5}">
                      <a16:colId xmlns:a16="http://schemas.microsoft.com/office/drawing/2014/main" val="2710395602"/>
                    </a:ext>
                  </a:extLst>
                </a:gridCol>
              </a:tblGrid>
              <a:tr h="3977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100" b="1">
                          <a:effectLst/>
                        </a:rPr>
                        <a:t>[1]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T. J. H. S. C. I. M. D. H. a. R. B. James Glass, «Recent Progress in the MIT Spoken Lecture Processing Project,» MIT Computer Science and Artificial Intelligence Laboratory, Cambridge, Massachusetts, USA, 2007.</a:t>
                      </a:r>
                      <a:endParaRPr lang="fr-BE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extLst>
                  <a:ext uri="{0D108BD9-81ED-4DB2-BD59-A6C34878D82A}">
                    <a16:rowId xmlns:a16="http://schemas.microsoft.com/office/drawing/2014/main" val="3581490752"/>
                  </a:ext>
                </a:extLst>
              </a:tr>
              <a:tr h="3977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100" b="1">
                          <a:effectLst/>
                        </a:rPr>
                        <a:t>[2]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100" b="1" dirty="0">
                          <a:effectLst/>
                        </a:rPr>
                        <a:t>H. Y. a. C. </a:t>
                      </a:r>
                      <a:r>
                        <a:rPr lang="fr-BE" sz="1100" b="1" dirty="0" err="1">
                          <a:effectLst/>
                        </a:rPr>
                        <a:t>Meinel</a:t>
                      </a:r>
                      <a:r>
                        <a:rPr lang="fr-BE" sz="1100" b="1" dirty="0">
                          <a:effectLst/>
                        </a:rPr>
                        <a:t>, «Content </a:t>
                      </a:r>
                      <a:r>
                        <a:rPr lang="fr-BE" sz="1100" b="1" dirty="0" err="1">
                          <a:effectLst/>
                        </a:rPr>
                        <a:t>Based</a:t>
                      </a:r>
                      <a:r>
                        <a:rPr lang="fr-BE" sz="1100" b="1" dirty="0">
                          <a:effectLst/>
                        </a:rPr>
                        <a:t> Lecture </a:t>
                      </a:r>
                      <a:r>
                        <a:rPr lang="fr-BE" sz="1100" b="1" dirty="0" err="1">
                          <a:effectLst/>
                        </a:rPr>
                        <a:t>Video</a:t>
                      </a:r>
                      <a:r>
                        <a:rPr lang="fr-BE" sz="1100" b="1" dirty="0">
                          <a:effectLst/>
                        </a:rPr>
                        <a:t> </a:t>
                      </a:r>
                      <a:r>
                        <a:rPr lang="fr-BE" sz="1100" b="1" dirty="0" err="1">
                          <a:effectLst/>
                        </a:rPr>
                        <a:t>Retrieval</a:t>
                      </a:r>
                      <a:r>
                        <a:rPr lang="fr-BE" sz="1100" b="1" dirty="0">
                          <a:effectLst/>
                        </a:rPr>
                        <a:t> </a:t>
                      </a:r>
                      <a:r>
                        <a:rPr lang="fr-BE" sz="1100" b="1" dirty="0" err="1">
                          <a:effectLst/>
                        </a:rPr>
                        <a:t>Using</a:t>
                      </a:r>
                      <a:r>
                        <a:rPr lang="fr-BE" sz="1100" b="1" dirty="0">
                          <a:effectLst/>
                        </a:rPr>
                        <a:t>,» Content </a:t>
                      </a:r>
                      <a:r>
                        <a:rPr lang="fr-BE" sz="1100" b="1" dirty="0" err="1">
                          <a:effectLst/>
                        </a:rPr>
                        <a:t>Based</a:t>
                      </a:r>
                      <a:r>
                        <a:rPr lang="fr-BE" sz="1100" b="1" dirty="0">
                          <a:effectLst/>
                        </a:rPr>
                        <a:t> Lecture </a:t>
                      </a:r>
                      <a:r>
                        <a:rPr lang="fr-BE" sz="1100" b="1" dirty="0" err="1">
                          <a:effectLst/>
                        </a:rPr>
                        <a:t>Video</a:t>
                      </a:r>
                      <a:r>
                        <a:rPr lang="fr-BE" sz="1100" b="1" dirty="0">
                          <a:effectLst/>
                        </a:rPr>
                        <a:t> </a:t>
                      </a:r>
                      <a:r>
                        <a:rPr lang="fr-BE" sz="1100" b="1" dirty="0" err="1">
                          <a:effectLst/>
                        </a:rPr>
                        <a:t>Retrieval</a:t>
                      </a:r>
                      <a:r>
                        <a:rPr lang="fr-BE" sz="1100" b="1" dirty="0">
                          <a:effectLst/>
                        </a:rPr>
                        <a:t> </a:t>
                      </a:r>
                      <a:r>
                        <a:rPr lang="fr-BE" sz="1100" b="1" dirty="0" err="1">
                          <a:effectLst/>
                        </a:rPr>
                        <a:t>Using</a:t>
                      </a:r>
                      <a:r>
                        <a:rPr lang="fr-BE" sz="1100" b="1" dirty="0">
                          <a:effectLst/>
                        </a:rPr>
                        <a:t>, 2014.</a:t>
                      </a:r>
                      <a:endParaRPr lang="fr-BE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extLst>
                  <a:ext uri="{0D108BD9-81ED-4DB2-BD59-A6C34878D82A}">
                    <a16:rowId xmlns:a16="http://schemas.microsoft.com/office/drawing/2014/main" val="1497610050"/>
                  </a:ext>
                </a:extLst>
              </a:tr>
              <a:tr h="3977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100" b="1">
                          <a:effectLst/>
                        </a:rPr>
                        <a:t>[3]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</a:rPr>
                        <a:t>V. Z. K. Gamal Bohouta, «Comparing Speech Recognition Systems,» ResearchGate, Florida, Institute of technology, 2017.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extLst>
                  <a:ext uri="{0D108BD9-81ED-4DB2-BD59-A6C34878D82A}">
                    <a16:rowId xmlns:a16="http://schemas.microsoft.com/office/drawing/2014/main" val="3379689488"/>
                  </a:ext>
                </a:extLst>
              </a:tr>
              <a:tr h="3977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100" b="1">
                          <a:effectLst/>
                        </a:rPr>
                        <a:t>[4]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100" b="1">
                          <a:effectLst/>
                        </a:rPr>
                        <a:t>«https://fr.slideshare.net/misscybrarian/video-indexing-and-retrieval».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extLst>
                  <a:ext uri="{0D108BD9-81ED-4DB2-BD59-A6C34878D82A}">
                    <a16:rowId xmlns:a16="http://schemas.microsoft.com/office/drawing/2014/main" val="2460600824"/>
                  </a:ext>
                </a:extLst>
              </a:tr>
              <a:tr h="3977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100" b="1">
                          <a:effectLst/>
                        </a:rPr>
                        <a:t>[5]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</a:rPr>
                        <a:t>L. A. R. John S. Boreczky, «Comparison of video shot boundary detection techinques,» University of California Berkeley, Berkerley, California, 1996.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extLst>
                  <a:ext uri="{0D108BD9-81ED-4DB2-BD59-A6C34878D82A}">
                    <a16:rowId xmlns:a16="http://schemas.microsoft.com/office/drawing/2014/main" val="84882888"/>
                  </a:ext>
                </a:extLst>
              </a:tr>
              <a:tr h="3977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100" b="1">
                          <a:effectLst/>
                        </a:rPr>
                        <a:t>[6]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</a:rPr>
                        <a:t>A. A. ,. D. P. ,. a. E. J. D. Cuneyt M. Taskiran†, «Automated Video Summarization Using Speech Transcripts,» IBM Almaden Research Center, San Jose, CA.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extLst>
                  <a:ext uri="{0D108BD9-81ED-4DB2-BD59-A6C34878D82A}">
                    <a16:rowId xmlns:a16="http://schemas.microsoft.com/office/drawing/2014/main" val="1426139118"/>
                  </a:ext>
                </a:extLst>
              </a:tr>
              <a:tr h="3977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100" b="1">
                          <a:effectLst/>
                        </a:rPr>
                        <a:t>[7]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</a:rPr>
                        <a:t>J. F. N. J. M. C. H. C. Ming Lin, «Segmentation of Lecture Videos Based on Text: A Method Combining Multiple Linguistic Features,» Arizona, 2004.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extLst>
                  <a:ext uri="{0D108BD9-81ED-4DB2-BD59-A6C34878D82A}">
                    <a16:rowId xmlns:a16="http://schemas.microsoft.com/office/drawing/2014/main" val="1325014671"/>
                  </a:ext>
                </a:extLst>
              </a:tr>
              <a:tr h="3977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100" b="1">
                          <a:effectLst/>
                        </a:rPr>
                        <a:t>[8]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</a:rPr>
                        <a:t>B. Fitzegerald, «Implementation of an automated Text Segmentation System Using Hearst's TextTiling Algorithm,» 2000.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extLst>
                  <a:ext uri="{0D108BD9-81ED-4DB2-BD59-A6C34878D82A}">
                    <a16:rowId xmlns:a16="http://schemas.microsoft.com/office/drawing/2014/main" val="1165719234"/>
                  </a:ext>
                </a:extLst>
              </a:tr>
              <a:tr h="4364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100" b="1">
                          <a:effectLst/>
                        </a:rPr>
                        <a:t>[9]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effectLst/>
                        </a:rPr>
                        <a:t>M. A. Hearst, «Multi-Paragraph Segmentation of Expository Text,» Los Cruces, 1994.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extLst>
                  <a:ext uri="{0D108BD9-81ED-4DB2-BD59-A6C34878D82A}">
                    <a16:rowId xmlns:a16="http://schemas.microsoft.com/office/drawing/2014/main" val="785084338"/>
                  </a:ext>
                </a:extLst>
              </a:tr>
              <a:tr h="5280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BE" sz="1100" b="1">
                          <a:effectLst/>
                        </a:rPr>
                        <a:t>[10]</a:t>
                      </a:r>
                      <a:endParaRPr lang="fr-B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A. A. ,. D. P. ,. a. E. J. D. </a:t>
                      </a:r>
                      <a:r>
                        <a:rPr lang="en-US" sz="1100" b="1" dirty="0" err="1">
                          <a:effectLst/>
                        </a:rPr>
                        <a:t>Cuneyt</a:t>
                      </a:r>
                      <a:r>
                        <a:rPr lang="en-US" sz="1100" b="1" dirty="0">
                          <a:effectLst/>
                        </a:rPr>
                        <a:t> M. </a:t>
                      </a:r>
                      <a:r>
                        <a:rPr lang="en-US" sz="1100" b="1" dirty="0" err="1">
                          <a:effectLst/>
                        </a:rPr>
                        <a:t>Taskiran</a:t>
                      </a:r>
                      <a:r>
                        <a:rPr lang="en-US" sz="1100" b="1" dirty="0">
                          <a:effectLst/>
                        </a:rPr>
                        <a:t>, «Automated Video Summarization Using Speech Transcripts,» School of Electrical and Computer Engineering Purdue University West Lafayette, San Jose, CA.</a:t>
                      </a:r>
                      <a:endParaRPr lang="fr-BE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" marR="6209" marT="6209" marB="6209"/>
                </a:tc>
                <a:extLst>
                  <a:ext uri="{0D108BD9-81ED-4DB2-BD59-A6C34878D82A}">
                    <a16:rowId xmlns:a16="http://schemas.microsoft.com/office/drawing/2014/main" val="1850673064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76DF3EA8-70D2-4B21-8D94-0D9E8FD14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05823" y="-163607"/>
            <a:ext cx="18559597" cy="67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BE" altLang="fr-FR" sz="1600" b="0" i="0" u="sng" strike="noStrike" cap="none" normalizeH="0" baseline="0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fr-BE" altLang="fr-FR" sz="1600" b="0" i="0" u="sng" strike="noStrike" cap="none" normalizeH="0" baseline="0" bmk="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ibliographie</a:t>
            </a:r>
            <a:endParaRPr kumimoji="0" lang="fr-BE" altLang="fr-FR" sz="1600" b="0" i="0" u="sng" strike="noStrike" cap="none" normalizeH="0" baseline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BE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61709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2F91-93BD-4721-A219-BB0E8763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87DB-601F-493E-81A7-EB71059B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426C9-05AF-4035-B6F3-06E977DF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345208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73D7-7772-4620-9196-11D14356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F-</a:t>
            </a:r>
            <a:r>
              <a:rPr lang="fr-FR" dirty="0" err="1"/>
              <a:t>Measure</a:t>
            </a:r>
            <a:endParaRPr lang="fr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B8B756-9B20-41BA-A67C-102D8712C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07937"/>
            <a:ext cx="4095750" cy="16478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6E153-2E97-4E69-A3B3-C200BF19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0060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37AA-BF27-43A7-B537-364B647B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FFMPEG alternatives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6298B7-0090-454E-BA22-AB6E944E1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Adobe Media Encoder</a:t>
            </a:r>
          </a:p>
          <a:p>
            <a:r>
              <a:rPr lang="fr-BE" dirty="0"/>
              <a:t>Microsoft Expression Encoder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DEDC85-EC2B-48D3-8772-A392BEF8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4058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5ED6-A355-4BDD-9462-B0D82681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SER,  ou BLEU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40427-BD6A-4664-8BB2-86AA62250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4D9E6-31D0-43EA-99A3-2EB9F09D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0575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7AC8-8921-4A36-A65C-8A407123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La distance de </a:t>
            </a:r>
            <a:r>
              <a:rPr lang="fr-BE" dirty="0" err="1"/>
              <a:t>Jaro-winkler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A838-65EA-4240-AE40-E87D70478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Jaro</a:t>
            </a:r>
            <a:r>
              <a:rPr lang="fr-BE" dirty="0"/>
              <a:t>: Estimer la similarité entre 2 chaînes.</a:t>
            </a:r>
          </a:p>
          <a:p>
            <a:r>
              <a:rPr lang="fr-BE" dirty="0"/>
              <a:t>Winkler: Plus grand importance aux caractères de début de chaîne.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BCBB2-9F15-4DF0-8055-5B5D4091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3018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AFF2-FDE7-4F9B-9ED5-1FA244DA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Transcription du Son – critères d’évaluation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FE313-35FD-4ADE-98D8-D5DE4A730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 Qualité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BE" dirty="0"/>
              <a:t>WER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 Réglages disponibles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 Apprentissage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 Modulable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 Coût</a:t>
            </a:r>
          </a:p>
          <a:p>
            <a:endParaRPr lang="fr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311C4-7AE0-41D3-A94B-E5C8949C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B20208-07A7-431F-ADD2-AE93CEBDDC82}"/>
                  </a:ext>
                </a:extLst>
              </p:cNvPr>
              <p:cNvSpPr txBox="1"/>
              <p:nvPr/>
            </p:nvSpPr>
            <p:spPr>
              <a:xfrm>
                <a:off x="6019914" y="2507016"/>
                <a:ext cx="3906176" cy="921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𝑊𝐸𝑅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fr-BE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B20208-07A7-431F-ADD2-AE93CEBDD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914" y="2507016"/>
                <a:ext cx="3906176" cy="921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54F87C-1F11-4253-8BF4-C2E78BADA7E7}"/>
                  </a:ext>
                </a:extLst>
              </p:cNvPr>
              <p:cNvSpPr txBox="1"/>
              <p:nvPr/>
            </p:nvSpPr>
            <p:spPr>
              <a:xfrm>
                <a:off x="6276512" y="3824058"/>
                <a:ext cx="33929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𝑊𝐴𝑐𝑐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𝑊𝐸𝑅</m:t>
                      </m:r>
                    </m:oMath>
                  </m:oMathPara>
                </a14:m>
                <a:endParaRPr lang="fr-BE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54F87C-1F11-4253-8BF4-C2E78BADA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512" y="3824058"/>
                <a:ext cx="339298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347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F076-8102-41BD-9E04-67506725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Modèle de Markov</a:t>
            </a:r>
          </a:p>
        </p:txBody>
      </p:sp>
      <p:pic>
        <p:nvPicPr>
          <p:cNvPr id="2050" name="Picture 2" descr="Résultat de recherche d'images pour &quot;markov model&quot;">
            <a:extLst>
              <a:ext uri="{FF2B5EF4-FFF2-40B4-BE49-F238E27FC236}">
                <a16:creationId xmlns:a16="http://schemas.microsoft.com/office/drawing/2014/main" id="{9A0739B8-3EA2-414D-B562-48A4931541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1905000"/>
            <a:ext cx="44386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CD6D7-A277-4C13-937A-212AF3B3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6831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7530-7BF7-495D-A965-97231087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Réseaux neuronaux</a:t>
            </a:r>
          </a:p>
        </p:txBody>
      </p:sp>
      <p:pic>
        <p:nvPicPr>
          <p:cNvPr id="3074" name="Picture 2" descr="Résultat de recherche d'images pour &quot;réseaux neuronaux&quot;">
            <a:extLst>
              <a:ext uri="{FF2B5EF4-FFF2-40B4-BE49-F238E27FC236}">
                <a16:creationId xmlns:a16="http://schemas.microsoft.com/office/drawing/2014/main" id="{93E81BCF-6B25-4287-A640-F9D263B91B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597" y="1905000"/>
            <a:ext cx="4916806" cy="379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59491-6AA8-4CA3-889D-B2B51993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20396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EF25-86AE-497B-AB39-6DCF1E5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Types d’apprentissage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B1E9C-C90B-42A8-A843-25F9A3CD7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6425" y="2147888"/>
            <a:ext cx="8915400" cy="3777622"/>
          </a:xfrm>
        </p:spPr>
        <p:txBody>
          <a:bodyPr/>
          <a:lstStyle/>
          <a:p>
            <a:r>
              <a:rPr lang="fr-BE" dirty="0"/>
              <a:t>Supervisé</a:t>
            </a:r>
          </a:p>
          <a:p>
            <a:r>
              <a:rPr lang="fr-BE" dirty="0"/>
              <a:t>Non supervisé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653A4-06D1-41C7-96EA-02F24DC5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122" name="Picture 2" descr="https://upload.wikimedia.org/wikipedia/commons/4/40/Apprentissage_Supervis%C3%A9_Vs_Non_Supervis%C3%A9.png">
            <a:extLst>
              <a:ext uri="{FF2B5EF4-FFF2-40B4-BE49-F238E27FC236}">
                <a16:creationId xmlns:a16="http://schemas.microsoft.com/office/drawing/2014/main" id="{171061BC-3A1F-4D42-AA4D-160CDE2D4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788" y="1933576"/>
            <a:ext cx="68008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351552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67FA-AEEC-4B0E-9B66-3972F94B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Cue</a:t>
            </a:r>
            <a:r>
              <a:rPr lang="fr-BE" dirty="0"/>
              <a:t> phrases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FACF4-FF23-4DF2-BEF7-4DA1D5EA3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5BBFC-14B4-482C-804A-21BE852F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58633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081F-2075-4FC9-A322-9D1572E7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Déterminer nombre d’images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98016-1738-4650-9347-DF6C333F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95CDC-A5C0-4FC7-907E-5EB52114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53369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7874-C640-496C-8599-A57D1550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Etat de l’art minima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9A4C7-D569-45D1-B166-602C25482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BDFB1-9AC6-4085-97BE-6DFFB685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94232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007F-6973-4857-B204-05940F3B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Pourquoi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E62FC-2BD3-4A54-94F4-DF7C5E557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FCB33-D95A-45A3-9A88-D603B436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1560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327ED-A6D1-4E2B-B933-84872DC1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Utilité de ton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AE6CC-BF7B-46B7-9242-EAED910D3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BF629-5162-479F-AD00-F9D76722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40600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1F506-9302-4902-A8B5-7FEA762E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Comment implémenter sur </a:t>
            </a:r>
            <a:r>
              <a:rPr lang="fr-BE"/>
              <a:t>la plateforme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E593-3621-4075-BB50-E6D3D18A7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893FF-332F-42FA-9225-CDA1388B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9996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249A-92A8-4B40-A5DA-8B8ACF96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Transcription du son – Les outils testés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6432A-B8B7-4F8C-9236-696F2EC06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 Nuance Dragon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BE" dirty="0"/>
              <a:t>Modèle de Markov caché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 Google Speech API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BE" dirty="0"/>
              <a:t>Réseaux neuronaux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 CMU Pocket Sphinx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BE" dirty="0"/>
              <a:t>Modèle de Markov caché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 </a:t>
            </a:r>
            <a:r>
              <a:rPr lang="fr-BE" dirty="0" err="1"/>
              <a:t>Kaldi</a:t>
            </a:r>
            <a:endParaRPr lang="fr-B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BE" dirty="0"/>
              <a:t>Réseaux neuronaux</a:t>
            </a:r>
          </a:p>
          <a:p>
            <a:endParaRPr lang="fr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8703-B77D-4CD6-804B-15D1C832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62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DFD2-DA16-47B1-98CF-67796270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Résultats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1F31E-E47E-4A36-B6B9-0434F8A1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FAC79-AD44-44A3-8357-F28B0BCB5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475" y="1905000"/>
            <a:ext cx="9305090" cy="341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223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3AB2-295E-4439-AB24-B459DD48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Améliorer le transcripteur 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622E-2EBC-46C4-88D3-DC1A2E4DC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Correction: intervention humaine nécessaire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Machine </a:t>
            </a:r>
            <a:r>
              <a:rPr lang="fr-BE" dirty="0" err="1"/>
              <a:t>learning</a:t>
            </a:r>
            <a:endParaRPr lang="fr-BE" dirty="0"/>
          </a:p>
          <a:p>
            <a:pPr>
              <a:buFont typeface="Wingdings" panose="05000000000000000000" pitchFamily="2" charset="2"/>
              <a:buChar char="§"/>
            </a:pPr>
            <a:r>
              <a:rPr lang="fr-BE" dirty="0"/>
              <a:t>Tentative de correction plus intéressante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BE" dirty="0"/>
              <a:t>Le gardien de foot </a:t>
            </a:r>
            <a:r>
              <a:rPr lang="fr-BE" b="1" dirty="0">
                <a:solidFill>
                  <a:srgbClr val="FF0000"/>
                </a:solidFill>
              </a:rPr>
              <a:t>ronge</a:t>
            </a:r>
            <a:r>
              <a:rPr lang="fr-BE" dirty="0"/>
              <a:t> pour attraper la balle</a:t>
            </a:r>
          </a:p>
          <a:p>
            <a:pPr marL="871400" lvl="5" indent="0">
              <a:buNone/>
            </a:pPr>
            <a:r>
              <a:rPr lang="fr-BE" sz="1600" b="1" dirty="0">
                <a:solidFill>
                  <a:srgbClr val="00B0F0"/>
                </a:solidFill>
              </a:rPr>
              <a:t>                         Plonge?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46445-0A78-4A56-80EC-E6C19C9E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39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3422-03C0-47B4-BCDD-4B8DEF7F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Détection images pertinentes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E0A6C-DC57-4483-AE1B-39BC52BE0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4998"/>
            <a:ext cx="3155642" cy="36169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Vidéos de présentation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Changement de sujet: Insérer une image.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Scene</a:t>
            </a:r>
            <a:r>
              <a:rPr lang="fr-FR" dirty="0"/>
              <a:t> </a:t>
            </a:r>
            <a:r>
              <a:rPr lang="fr-FR" dirty="0" err="1"/>
              <a:t>boundary</a:t>
            </a:r>
            <a:r>
              <a:rPr lang="fr-FR" dirty="0"/>
              <a:t> shot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CB5BF-0A92-4835-8320-16BC4B83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3E32AA4B-F976-4912-AAA7-63A8E8D98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708" y="2394242"/>
            <a:ext cx="33337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ocument images">
            <a:extLst>
              <a:ext uri="{FF2B5EF4-FFF2-40B4-BE49-F238E27FC236}">
                <a16:creationId xmlns:a16="http://schemas.microsoft.com/office/drawing/2014/main" id="{3F858276-BA42-489C-A519-F4AD22E9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718" y="2311528"/>
            <a:ext cx="1989985" cy="198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0B2B9692-0C71-49F0-8276-54CD11C51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753" y="3714202"/>
            <a:ext cx="606742" cy="48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85D8241-EF0A-4A6E-ACC1-FFDCEBF1A836}"/>
              </a:ext>
            </a:extLst>
          </p:cNvPr>
          <p:cNvSpPr/>
          <p:nvPr/>
        </p:nvSpPr>
        <p:spPr>
          <a:xfrm>
            <a:off x="5555486" y="1927930"/>
            <a:ext cx="5356194" cy="321564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Picture 4" descr="Image result for document images">
            <a:extLst>
              <a:ext uri="{FF2B5EF4-FFF2-40B4-BE49-F238E27FC236}">
                <a16:creationId xmlns:a16="http://schemas.microsoft.com/office/drawing/2014/main" id="{0B33DB82-019B-424B-8557-B8EB693A8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654" y="2311528"/>
            <a:ext cx="1989985" cy="198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21D21ED0-38DB-4AF8-923A-C5B6AD5D2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689" y="3714202"/>
            <a:ext cx="606742" cy="48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734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FB82-D9FF-4212-90FF-836F0BA0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détection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3993-7D5F-418A-B271-31040B4BA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167178" cy="41644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Scene</a:t>
            </a:r>
            <a:r>
              <a:rPr lang="fr-FR" dirty="0"/>
              <a:t> </a:t>
            </a:r>
            <a:r>
              <a:rPr lang="fr-FR" dirty="0" err="1"/>
              <a:t>boundary</a:t>
            </a:r>
            <a:r>
              <a:rPr lang="fr-FR" dirty="0"/>
              <a:t> shot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Histogramme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Template-Matching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Pauses dans le 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Changement de sujet dans le son transcrit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/>
              <a:t>Text</a:t>
            </a:r>
            <a:r>
              <a:rPr lang="fr-FR" dirty="0"/>
              <a:t> Segmentation</a:t>
            </a:r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2624E-512F-4CFA-ABCE-2109CD76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0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FB82-D9FF-4212-90FF-836F0BA0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détection: Conclusion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3993-7D5F-418A-B271-31040B4BA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167178" cy="41644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Segmentation</a:t>
            </a:r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2624E-512F-4CFA-ABCE-2109CD76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636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1217</TotalTime>
  <Words>771</Words>
  <Application>Microsoft Office PowerPoint</Application>
  <PresentationFormat>Widescreen</PresentationFormat>
  <Paragraphs>193</Paragraphs>
  <Slides>38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Génération d’un syllabus hors ligne à partir d’une plateforme e-learning</vt:lpstr>
      <vt:lpstr>Rappel problématique</vt:lpstr>
      <vt:lpstr>Transcription du Son – critères d’évaluation</vt:lpstr>
      <vt:lpstr>Transcription du son – Les outils testés</vt:lpstr>
      <vt:lpstr>Résultats</vt:lpstr>
      <vt:lpstr>Améliorer le transcripteur son</vt:lpstr>
      <vt:lpstr>Détection images pertinentes</vt:lpstr>
      <vt:lpstr>Méthodes de détection</vt:lpstr>
      <vt:lpstr>Méthodes de détection: Conclusion</vt:lpstr>
      <vt:lpstr>Text segmentation: Etat de l’art</vt:lpstr>
      <vt:lpstr>Text segmentation: Conclusion</vt:lpstr>
      <vt:lpstr>Implémentation : Pré-processing</vt:lpstr>
      <vt:lpstr>Significance score: mot</vt:lpstr>
      <vt:lpstr>PowerPoint Presentation</vt:lpstr>
      <vt:lpstr>Correspondance cluster</vt:lpstr>
      <vt:lpstr>PowerPoint Presentation</vt:lpstr>
      <vt:lpstr>Smoothing</vt:lpstr>
      <vt:lpstr>PowerPoint Presentation</vt:lpstr>
      <vt:lpstr>PowerPoint Presentation</vt:lpstr>
      <vt:lpstr>Evaluation technique: F-Measure</vt:lpstr>
      <vt:lpstr>Résultats</vt:lpstr>
      <vt:lpstr>Problèmes rencontrés</vt:lpstr>
      <vt:lpstr>Conclusion</vt:lpstr>
      <vt:lpstr>Sources</vt:lpstr>
      <vt:lpstr>PowerPoint Presentation</vt:lpstr>
      <vt:lpstr>F-Measure</vt:lpstr>
      <vt:lpstr>FFMPEG alternatives</vt:lpstr>
      <vt:lpstr>SER,  ou BLEU Score</vt:lpstr>
      <vt:lpstr>La distance de Jaro-winkler</vt:lpstr>
      <vt:lpstr>Modèle de Markov</vt:lpstr>
      <vt:lpstr>Réseaux neuronaux</vt:lpstr>
      <vt:lpstr>Types d’apprentissage</vt:lpstr>
      <vt:lpstr>Cue phrases</vt:lpstr>
      <vt:lpstr>Déterminer nombre d’images</vt:lpstr>
      <vt:lpstr>Etat de l’art minima</vt:lpstr>
      <vt:lpstr>Pourquoi Java</vt:lpstr>
      <vt:lpstr>Utilité de ton module?</vt:lpstr>
      <vt:lpstr>Comment implémenter sur la plateforme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Génération d’un syllabus à partir d’une plateforme e-learning</dc:title>
  <dc:creator>Tristan</dc:creator>
  <cp:lastModifiedBy>Tristan</cp:lastModifiedBy>
  <cp:revision>285</cp:revision>
  <dcterms:created xsi:type="dcterms:W3CDTF">2018-03-26T07:37:34Z</dcterms:created>
  <dcterms:modified xsi:type="dcterms:W3CDTF">2018-05-11T19:44:20Z</dcterms:modified>
</cp:coreProperties>
</file>