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44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1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0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8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73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4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2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66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23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9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0687-7387-4AFB-BE76-2B4C6141285F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D4FC-21C1-401C-9D0C-9E42B7F13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5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HGP創英角ﾎﾟｯﾌﾟ体" panose="040B0A00000000000000" pitchFamily="50" charset="-128"/>
              </a:defRPr>
            </a:lvl1pPr>
          </a:lstStyle>
          <a:p>
            <a:fld id="{88180687-7387-4AFB-BE76-2B4C6141285F}" type="datetimeFigureOut">
              <a:rPr lang="ja-JP" altLang="en-US" smtClean="0"/>
              <a:pPr/>
              <a:t>2020/4/18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HGP創英角ﾎﾟｯﾌﾟ体" panose="040B0A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HGP創英角ﾎﾟｯﾌﾟ体" panose="040B0A00000000000000" pitchFamily="50" charset="-128"/>
              </a:defRPr>
            </a:lvl1pPr>
          </a:lstStyle>
          <a:p>
            <a:fld id="{DF2BD4FC-21C1-401C-9D0C-9E42B7F1322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5829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HGP創英角ﾎﾟｯﾌﾟ体" panose="040B0A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HGP創英角ﾎﾟｯﾌﾟ体" panose="040B0A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HGP創英角ﾎﾟｯﾌﾟ体" panose="040B0A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HGP創英角ﾎﾟｯﾌﾟ体" panose="040B0A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HGP創英角ﾎﾟｯﾌﾟ体" panose="040B0A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HGP創英角ﾎﾟｯﾌﾟ体" panose="040B0A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" y="1182543"/>
            <a:ext cx="11981104" cy="44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71418" y="1459345"/>
            <a:ext cx="106772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ea typeface="HGP創英角ﾎﾟｯﾌﾟ体" panose="040B0A00000000000000" pitchFamily="50" charset="-128"/>
              </a:rPr>
              <a:t>タイトル</a:t>
            </a:r>
            <a:r>
              <a:rPr kumimoji="1" lang="en-US" altLang="ja-JP" sz="3200" dirty="0" smtClean="0">
                <a:ea typeface="HGP創英角ﾎﾟｯﾌﾟ体" panose="040B0A00000000000000" pitchFamily="50" charset="-128"/>
              </a:rPr>
              <a:t/>
            </a:r>
            <a:br>
              <a:rPr kumimoji="1" lang="en-US" altLang="ja-JP" sz="3200" dirty="0" smtClean="0">
                <a:ea typeface="HGP創英角ﾎﾟｯﾌﾟ体" panose="040B0A00000000000000" pitchFamily="50" charset="-128"/>
              </a:rPr>
            </a:br>
            <a:r>
              <a:rPr lang="ja-JP" altLang="en-US" sz="2400" dirty="0" err="1" smtClean="0">
                <a:ea typeface="HGP創英角ﾎﾟｯﾌﾟ体" panose="040B0A00000000000000" pitchFamily="50" charset="-128"/>
              </a:rPr>
              <a:t>さん</a:t>
            </a:r>
            <a:r>
              <a:rPr lang="ja-JP" altLang="en-US" sz="2400" dirty="0" smtClean="0">
                <a:ea typeface="HGP創英角ﾎﾟｯﾌﾟ体" panose="040B0A00000000000000" pitchFamily="50" charset="-128"/>
              </a:rPr>
              <a:t>すうバトル</a:t>
            </a:r>
            <a:endParaRPr kumimoji="1" lang="en-US" altLang="ja-JP" sz="2400" dirty="0" smtClean="0">
              <a:ea typeface="HGP創英角ﾎﾟｯﾌﾟ体" panose="040B0A00000000000000" pitchFamily="50" charset="-128"/>
            </a:endParaRPr>
          </a:p>
          <a:p>
            <a:pPr marL="514350" indent="-5143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ja-JP" sz="3200" dirty="0">
              <a:ea typeface="HGP創英角ﾎﾟｯﾌﾟ体" panose="040B0A00000000000000" pitchFamily="50" charset="-128"/>
            </a:endParaRPr>
          </a:p>
          <a:p>
            <a:pPr marL="514350" indent="-5143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ea typeface="HGP創英角ﾎﾟｯﾌﾟ体" panose="040B0A00000000000000" pitchFamily="50" charset="-128"/>
              </a:rPr>
              <a:t>どんな人に？</a:t>
            </a:r>
            <a:r>
              <a:rPr kumimoji="1" lang="en-US" altLang="ja-JP" sz="3200" dirty="0" smtClean="0">
                <a:ea typeface="HGP創英角ﾎﾟｯﾌﾟ体" panose="040B0A00000000000000" pitchFamily="50" charset="-128"/>
              </a:rPr>
              <a:t/>
            </a:r>
            <a:br>
              <a:rPr kumimoji="1" lang="en-US" altLang="ja-JP" sz="3200" dirty="0" smtClean="0">
                <a:ea typeface="HGP創英角ﾎﾟｯﾌﾟ体" panose="040B0A00000000000000" pitchFamily="50" charset="-128"/>
              </a:rPr>
            </a:br>
            <a:r>
              <a:rPr lang="ja-JP" altLang="en-US" sz="2400" dirty="0">
                <a:ea typeface="HGP創英角ﾎﾟｯﾌﾟ体" panose="040B0A00000000000000" pitchFamily="50" charset="-128"/>
              </a:rPr>
              <a:t>コロナ</a:t>
            </a:r>
            <a:r>
              <a:rPr lang="ja-JP" altLang="en-US" sz="2400" dirty="0" smtClean="0">
                <a:ea typeface="HGP創英角ﾎﾟｯﾌﾟ体" panose="040B0A00000000000000" pitchFamily="50" charset="-128"/>
              </a:rPr>
              <a:t>の</a:t>
            </a:r>
            <a:r>
              <a:rPr lang="ja-JP" altLang="en-US" sz="2400" dirty="0">
                <a:ea typeface="HGP創英角ﾎﾟｯﾌﾟ体" panose="040B0A00000000000000" pitchFamily="50" charset="-128"/>
              </a:rPr>
              <a:t>影響</a:t>
            </a:r>
            <a:r>
              <a:rPr lang="ja-JP" altLang="en-US" sz="2400" dirty="0" smtClean="0">
                <a:ea typeface="HGP創英角ﾎﾟｯﾌﾟ体" panose="040B0A00000000000000" pitchFamily="50" charset="-128"/>
              </a:rPr>
              <a:t>で外出できない子供に</a:t>
            </a:r>
            <a:endParaRPr lang="en-US" altLang="ja-JP" sz="2400" dirty="0" smtClean="0">
              <a:ea typeface="HGP創英角ﾎﾟｯﾌﾟ体" panose="040B0A00000000000000" pitchFamily="50" charset="-128"/>
            </a:endParaRPr>
          </a:p>
          <a:p>
            <a:pPr marL="514350" indent="-5143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kumimoji="1" lang="en-US" altLang="ja-JP" sz="3200" dirty="0">
              <a:ea typeface="HGP創英角ﾎﾟｯﾌﾟ体" panose="040B0A00000000000000" pitchFamily="50" charset="-128"/>
            </a:endParaRPr>
          </a:p>
          <a:p>
            <a:pPr marL="514350" indent="-5143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ea typeface="HGP創英角ﾎﾟｯﾌﾟ体" panose="040B0A00000000000000" pitchFamily="50" charset="-128"/>
              </a:rPr>
              <a:t>どんな風に？</a:t>
            </a:r>
            <a:r>
              <a:rPr lang="en-US" altLang="ja-JP" sz="3200" dirty="0" smtClean="0">
                <a:ea typeface="HGP創英角ﾎﾟｯﾌﾟ体" panose="040B0A00000000000000" pitchFamily="50" charset="-128"/>
              </a:rPr>
              <a:t/>
            </a:r>
            <a:br>
              <a:rPr lang="en-US" altLang="ja-JP" sz="3200" dirty="0" smtClean="0">
                <a:ea typeface="HGP創英角ﾎﾟｯﾌﾟ体" panose="040B0A00000000000000" pitchFamily="50" charset="-128"/>
              </a:rPr>
            </a:br>
            <a:r>
              <a:rPr lang="ja-JP" altLang="en-US" sz="2400" dirty="0" smtClean="0">
                <a:ea typeface="HGP創英角ﾎﾟｯﾌﾟ体" panose="040B0A00000000000000" pitchFamily="50" charset="-128"/>
              </a:rPr>
              <a:t>楽しく勉強できるように</a:t>
            </a:r>
            <a:endParaRPr lang="en-US" altLang="ja-JP" sz="2400" dirty="0" smtClean="0">
              <a:ea typeface="HGP創英角ﾎﾟｯﾌﾟ体" panose="040B0A00000000000000" pitchFamily="50" charset="-128"/>
            </a:endParaRPr>
          </a:p>
          <a:p>
            <a:pPr marL="514350" indent="-5143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ja-JP" sz="3200" dirty="0">
              <a:ea typeface="HGP創英角ﾎﾟｯﾌﾟ体" panose="040B0A00000000000000" pitchFamily="50" charset="-128"/>
            </a:endParaRPr>
          </a:p>
          <a:p>
            <a:pPr marL="514350" indent="-5143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ea typeface="HGP創英角ﾎﾟｯﾌﾟ体" panose="040B0A00000000000000" pitchFamily="50" charset="-128"/>
              </a:rPr>
              <a:t>こんなゲームにした</a:t>
            </a:r>
            <a:r>
              <a:rPr lang="en-US" altLang="ja-JP" sz="3200" dirty="0">
                <a:ea typeface="HGP創英角ﾎﾟｯﾌﾟ体" panose="040B0A00000000000000" pitchFamily="50" charset="-128"/>
              </a:rPr>
              <a:t/>
            </a:r>
            <a:br>
              <a:rPr lang="en-US" altLang="ja-JP" sz="3200" dirty="0">
                <a:ea typeface="HGP創英角ﾎﾟｯﾌﾟ体" panose="040B0A00000000000000" pitchFamily="50" charset="-128"/>
              </a:rPr>
            </a:br>
            <a:r>
              <a:rPr lang="ja-JP" altLang="en-US" sz="2400" dirty="0" smtClean="0">
                <a:ea typeface="HGP創英角ﾎﾟｯﾌﾟ体" panose="040B0A00000000000000" pitchFamily="50" charset="-128"/>
              </a:rPr>
              <a:t>自宅で楽しく勉強ができるゲームに！</a:t>
            </a:r>
            <a:endParaRPr lang="en-US" altLang="ja-JP" sz="2400" dirty="0" smtClean="0"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273" y="332509"/>
            <a:ext cx="887614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685800" indent="-6858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ja-JP" altLang="en-US" sz="5400" dirty="0" smtClean="0">
                <a:ea typeface="HGP創英角ﾎﾟｯﾌﾟ体" panose="040B0A00000000000000" pitchFamily="50" charset="-128"/>
              </a:rPr>
              <a:t>ゲームコンセプト</a:t>
            </a:r>
            <a:endParaRPr kumimoji="1" lang="ja-JP" altLang="en-US" sz="5400" dirty="0"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5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7017" y="267855"/>
            <a:ext cx="1121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ja-JP" altLang="en-US" sz="5400" dirty="0" smtClean="0">
                <a:ea typeface="HGP創英角ﾎﾟｯﾌﾟ体" panose="040B0A00000000000000" pitchFamily="50" charset="-128"/>
              </a:rPr>
              <a:t>このゲームを作ろうと思った理由</a:t>
            </a:r>
            <a:endParaRPr kumimoji="1" lang="ja-JP" altLang="en-US" sz="5400" dirty="0">
              <a:ea typeface="HGP創英角ﾎﾟｯﾌﾟ体" panose="040B0A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25236" y="1366676"/>
            <a:ext cx="99937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2800" dirty="0">
                <a:ea typeface="HGP創英角ﾎﾟｯﾌﾟ体" panose="040B0A00000000000000" pitchFamily="50" charset="-128"/>
              </a:rPr>
              <a:t>現在</a:t>
            </a:r>
            <a:r>
              <a:rPr lang="ja-JP" altLang="en-US" sz="2800" dirty="0" smtClean="0">
                <a:ea typeface="HGP創英角ﾎﾟｯﾌﾟ体" panose="040B0A00000000000000" pitchFamily="50" charset="-128"/>
              </a:rPr>
              <a:t>、コロナが流行している状況で、皆がどのような思いを持っているかを考えてみた。</a:t>
            </a:r>
            <a:endParaRPr lang="en-US" altLang="ja-JP" sz="2800" dirty="0" smtClean="0">
              <a:ea typeface="HGP創英角ﾎﾟｯﾌﾟ体" panose="040B0A00000000000000" pitchFamily="50" charset="-128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ja-JP" sz="2800" dirty="0" smtClean="0">
              <a:ea typeface="HGP創英角ﾎﾟｯﾌﾟ体" panose="040B0A00000000000000" pitchFamily="50" charset="-128"/>
            </a:endParaRPr>
          </a:p>
          <a:p>
            <a:pPr marL="914400" lvl="1" indent="-45720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ja-JP" altLang="en-US" sz="2800" dirty="0" smtClean="0">
                <a:ea typeface="HGP創英角ﾎﾟｯﾌﾟ体" panose="040B0A00000000000000" pitchFamily="50" charset="-128"/>
              </a:rPr>
              <a:t>教師や親は、勉強をしっかりとしてほしい。しかし、学校へ登校するのは危険。</a:t>
            </a:r>
            <a:endParaRPr lang="en-US" altLang="ja-JP" sz="2800" dirty="0" smtClean="0">
              <a:ea typeface="HGP創英角ﾎﾟｯﾌﾟ体" panose="040B0A00000000000000" pitchFamily="50" charset="-128"/>
            </a:endParaRPr>
          </a:p>
          <a:p>
            <a:pPr marL="914400" lvl="1" indent="-45720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ja-JP" altLang="en-US" sz="2800" dirty="0">
                <a:ea typeface="HGP創英角ﾎﾟｯﾌﾟ体" panose="040B0A00000000000000" pitchFamily="50" charset="-128"/>
              </a:rPr>
              <a:t>子供</a:t>
            </a:r>
            <a:r>
              <a:rPr lang="ja-JP" altLang="en-US" sz="2800" dirty="0" smtClean="0">
                <a:ea typeface="HGP創英角ﾎﾟｯﾌﾟ体" panose="040B0A00000000000000" pitchFamily="50" charset="-128"/>
              </a:rPr>
              <a:t>たちは、休みが多く自由な時間が増えた。しかし、遊びたいと思っても外出することはできない。</a:t>
            </a:r>
            <a:endParaRPr lang="en-US" altLang="ja-JP" sz="2800" dirty="0" smtClean="0">
              <a:ea typeface="HGP創英角ﾎﾟｯﾌﾟ体" panose="040B0A00000000000000" pitchFamily="50" charset="-128"/>
            </a:endParaRP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ja-JP" sz="2800" dirty="0">
              <a:ea typeface="HGP創英角ﾎﾟｯﾌﾟ体" panose="040B0A00000000000000" pitchFamily="50" charset="-128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a typeface="HGP創英角ﾎﾟｯﾌﾟ体" panose="040B0A00000000000000" pitchFamily="50" charset="-128"/>
              </a:rPr>
              <a:t>以上の点から、自宅でプレイすることができ、楽しく勉強ができるようなゲームの需要が高いと思い、このゲームを作ろうと思いました。</a:t>
            </a:r>
            <a:endParaRPr lang="en-US" altLang="ja-JP" sz="2800" dirty="0" smtClean="0"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7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24872" y="258618"/>
            <a:ext cx="951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ja-JP" altLang="en-US" sz="5400" dirty="0" smtClean="0">
                <a:ea typeface="HGP創英角ﾎﾟｯﾌﾟ体" panose="040B0A00000000000000" pitchFamily="50" charset="-128"/>
              </a:rPr>
              <a:t>どういうゲームか？</a:t>
            </a:r>
            <a:endParaRPr kumimoji="1" lang="ja-JP" altLang="en-US" sz="5400" dirty="0"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09964" y="1450109"/>
            <a:ext cx="10005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ea typeface="HGP創英角ﾎﾟｯﾌﾟ体" panose="040B0A00000000000000" pitchFamily="50" charset="-128"/>
              </a:rPr>
              <a:t>プレイの方法</a:t>
            </a:r>
            <a:r>
              <a:rPr kumimoji="1" lang="en-US" altLang="ja-JP" sz="2400" dirty="0" smtClean="0"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400" dirty="0" smtClean="0">
                <a:ea typeface="HGP創英角ﾎﾟｯﾌﾟ体" panose="040B0A00000000000000" pitchFamily="50" charset="-128"/>
              </a:rPr>
            </a:br>
            <a:r>
              <a:rPr kumimoji="1" lang="ja-JP" altLang="en-US" sz="2400" dirty="0" smtClean="0">
                <a:ea typeface="HGP創英角ﾎﾟｯﾌﾟ体" panose="040B0A00000000000000" pitchFamily="50" charset="-128"/>
              </a:rPr>
              <a:t>画面に表示される計算問題を解いて入力して、敵を倒していく。</a:t>
            </a:r>
            <a:endParaRPr lang="en-US" altLang="ja-JP" sz="2400" dirty="0" smtClean="0">
              <a:ea typeface="HGP創英角ﾎﾟｯﾌﾟ体" panose="040B0A00000000000000" pitchFamily="50" charset="-128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kumimoji="1" lang="en-US" altLang="ja-JP" sz="2400" dirty="0" smtClean="0">
              <a:ea typeface="HGP創英角ﾎﾟｯﾌﾟ体" panose="040B0A00000000000000" pitchFamily="50" charset="-128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ea typeface="HGP創英角ﾎﾟｯﾌﾟ体" panose="040B0A00000000000000" pitchFamily="50" charset="-128"/>
              </a:rPr>
              <a:t>クリア条件</a:t>
            </a:r>
            <a:r>
              <a:rPr kumimoji="1" lang="en-US" altLang="ja-JP" sz="3200" dirty="0" smtClean="0">
                <a:ea typeface="HGP創英角ﾎﾟｯﾌﾟ体" panose="040B0A00000000000000" pitchFamily="50" charset="-128"/>
              </a:rPr>
              <a:t/>
            </a:r>
            <a:br>
              <a:rPr kumimoji="1" lang="en-US" altLang="ja-JP" sz="3200" dirty="0" smtClean="0">
                <a:ea typeface="HGP創英角ﾎﾟｯﾌﾟ体" panose="040B0A00000000000000" pitchFamily="50" charset="-128"/>
              </a:rPr>
            </a:br>
            <a:r>
              <a:rPr kumimoji="1" lang="ja-JP" altLang="en-US" sz="2400" dirty="0" smtClean="0">
                <a:ea typeface="HGP創英角ﾎﾟｯﾌﾟ体" panose="040B0A00000000000000" pitchFamily="50" charset="-128"/>
              </a:rPr>
              <a:t>全ての敵を倒す。</a:t>
            </a:r>
            <a:endParaRPr kumimoji="1" lang="en-US" altLang="ja-JP" sz="2400" dirty="0" smtClean="0">
              <a:ea typeface="HGP創英角ﾎﾟｯﾌﾟ体" panose="040B0A00000000000000" pitchFamily="50" charset="-128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ja-JP" sz="2400" dirty="0">
              <a:ea typeface="HGP創英角ﾎﾟｯﾌﾟ体" panose="040B0A00000000000000" pitchFamily="50" charset="-128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ea typeface="HGP創英角ﾎﾟｯﾌﾟ体" panose="040B0A00000000000000" pitchFamily="50" charset="-128"/>
              </a:rPr>
              <a:t>ゲームオーバー条件</a:t>
            </a:r>
            <a:r>
              <a:rPr lang="en-US" altLang="ja-JP" sz="3200" dirty="0">
                <a:ea typeface="HGP創英角ﾎﾟｯﾌﾟ体" panose="040B0A00000000000000" pitchFamily="50" charset="-128"/>
              </a:rPr>
              <a:t/>
            </a:r>
            <a:br>
              <a:rPr lang="en-US" altLang="ja-JP" sz="3200" dirty="0">
                <a:ea typeface="HGP創英角ﾎﾟｯﾌﾟ体" panose="040B0A00000000000000" pitchFamily="50" charset="-128"/>
              </a:rPr>
            </a:br>
            <a:r>
              <a:rPr lang="ja-JP" altLang="en-US" sz="2400" dirty="0">
                <a:ea typeface="HGP創英角ﾎﾟｯﾌﾟ体" panose="040B0A00000000000000" pitchFamily="50" charset="-128"/>
              </a:rPr>
              <a:t>敵</a:t>
            </a:r>
            <a:r>
              <a:rPr lang="ja-JP" altLang="en-US" sz="2400" dirty="0" smtClean="0">
                <a:ea typeface="HGP創英角ﾎﾟｯﾌﾟ体" panose="040B0A00000000000000" pitchFamily="50" charset="-128"/>
              </a:rPr>
              <a:t>の攻撃を</a:t>
            </a:r>
            <a:r>
              <a:rPr lang="en-US" altLang="ja-JP" sz="2400" dirty="0" smtClean="0">
                <a:ea typeface="HGP創英角ﾎﾟｯﾌﾟ体" panose="040B0A00000000000000" pitchFamily="50" charset="-128"/>
              </a:rPr>
              <a:t>5</a:t>
            </a:r>
            <a:r>
              <a:rPr lang="ja-JP" altLang="en-US" sz="2400" dirty="0" smtClean="0">
                <a:ea typeface="HGP創英角ﾎﾟｯﾌﾟ体" panose="040B0A00000000000000" pitchFamily="50" charset="-128"/>
              </a:rPr>
              <a:t>回受ける。</a:t>
            </a:r>
            <a:endParaRPr kumimoji="1" lang="en-US" altLang="ja-JP" sz="3200" dirty="0" smtClean="0"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7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/>
          <p:cNvSpPr/>
          <p:nvPr/>
        </p:nvSpPr>
        <p:spPr>
          <a:xfrm>
            <a:off x="9901382" y="84892"/>
            <a:ext cx="1658525" cy="16585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43" y="1972975"/>
            <a:ext cx="2135504" cy="291205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30909" y="166255"/>
            <a:ext cx="750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ja-JP" altLang="en-US" sz="5400" dirty="0" smtClean="0">
                <a:ln w="38100">
                  <a:solidFill>
                    <a:schemeClr val="bg1"/>
                  </a:solidFill>
                </a:ln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戦闘画面イメージ</a:t>
            </a:r>
            <a:endParaRPr kumimoji="1" lang="ja-JP" altLang="en-US" sz="5400" dirty="0">
              <a:ln w="38100">
                <a:solidFill>
                  <a:schemeClr val="bg1"/>
                </a:solidFill>
              </a:ln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29309" y="4885026"/>
            <a:ext cx="11933382" cy="172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問題</a:t>
            </a:r>
            <a:r>
              <a:rPr kumimoji="1" lang="en-US" altLang="ja-JP" sz="4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</a:p>
          <a:p>
            <a:pPr algn="ctr"/>
            <a:r>
              <a:rPr lang="ja-JP" altLang="en-US" sz="4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４＋８</a:t>
            </a:r>
            <a:r>
              <a:rPr lang="en-US" altLang="ja-JP" sz="4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=</a:t>
            </a:r>
            <a:r>
              <a:rPr lang="en-US" altLang="ja-JP" sz="4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?</a:t>
            </a:r>
            <a:endParaRPr kumimoji="1" lang="ja-JP" altLang="en-US" sz="4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591101" y="716171"/>
            <a:ext cx="2017189" cy="1265382"/>
          </a:xfrm>
          <a:prstGeom prst="wedgeRectCallout">
            <a:avLst>
              <a:gd name="adj1" fmla="val -46017"/>
              <a:gd name="adj2" fmla="val 9388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</a:t>
            </a:r>
            <a:r>
              <a:rPr lang="ja-JP" altLang="en-US" sz="24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キャラ</a:t>
            </a:r>
            <a:endParaRPr kumimoji="1" lang="ja-JP" altLang="en-US" sz="24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1394701" y="3611417"/>
            <a:ext cx="2909445" cy="1190481"/>
          </a:xfrm>
          <a:prstGeom prst="wedgeRectCallout">
            <a:avLst>
              <a:gd name="adj1" fmla="val 56878"/>
              <a:gd name="adj2" fmla="val 1193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答えはキーボードで</a:t>
            </a:r>
            <a:r>
              <a:rPr kumimoji="1" lang="ja-JP" altLang="en-US" sz="24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入力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</a:t>
            </a:r>
            <a:endParaRPr kumimoji="1" lang="ja-JP" altLang="en-US" sz="24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069540" y="267809"/>
            <a:ext cx="2512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smtClean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30</a:t>
            </a:r>
            <a:endParaRPr kumimoji="1" lang="ja-JP" altLang="en-US" sz="7200" dirty="0">
              <a:ln w="38100">
                <a:solidFill>
                  <a:schemeClr val="bg1"/>
                </a:solidFill>
              </a:ln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8768980" y="2064235"/>
            <a:ext cx="2951964" cy="1962819"/>
          </a:xfrm>
          <a:prstGeom prst="wedgeRectCallout">
            <a:avLst>
              <a:gd name="adj1" fmla="val 22441"/>
              <a:gd name="adj2" fmla="val -722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制限時間</a:t>
            </a:r>
            <a:endParaRPr lang="en-US" altLang="ja-JP" sz="24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この時間</a:t>
            </a:r>
            <a:r>
              <a:rPr lang="ja-JP" altLang="en-US" sz="24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内</a:t>
            </a:r>
            <a:r>
              <a:rPr lang="ja-JP" altLang="en-US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に答えを入力できないと敵の攻撃を受けてしまう。</a:t>
            </a:r>
            <a:endParaRPr kumimoji="1" lang="ja-JP" altLang="en-US" sz="24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ハート 9"/>
          <p:cNvSpPr/>
          <p:nvPr/>
        </p:nvSpPr>
        <p:spPr>
          <a:xfrm>
            <a:off x="415637" y="1301013"/>
            <a:ext cx="518552" cy="51855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ハート 10"/>
          <p:cNvSpPr/>
          <p:nvPr/>
        </p:nvSpPr>
        <p:spPr>
          <a:xfrm>
            <a:off x="1062183" y="1301013"/>
            <a:ext cx="518552" cy="51855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ハート 11"/>
          <p:cNvSpPr/>
          <p:nvPr/>
        </p:nvSpPr>
        <p:spPr>
          <a:xfrm>
            <a:off x="1708729" y="1300859"/>
            <a:ext cx="518552" cy="51855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ハート 12"/>
          <p:cNvSpPr/>
          <p:nvPr/>
        </p:nvSpPr>
        <p:spPr>
          <a:xfrm>
            <a:off x="2355275" y="1300859"/>
            <a:ext cx="518552" cy="51855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ハート 13"/>
          <p:cNvSpPr/>
          <p:nvPr/>
        </p:nvSpPr>
        <p:spPr>
          <a:xfrm>
            <a:off x="2995147" y="1300859"/>
            <a:ext cx="518552" cy="51855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2376061" y="2103489"/>
            <a:ext cx="2396831" cy="1265382"/>
          </a:xfrm>
          <a:prstGeom prst="wedgeRectCallout">
            <a:avLst>
              <a:gd name="adj1" fmla="val -31582"/>
              <a:gd name="adj2" fmla="val -7107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体力</a:t>
            </a:r>
            <a:endParaRPr lang="en-US" altLang="ja-JP" sz="24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0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になると敗北</a:t>
            </a:r>
            <a:endParaRPr kumimoji="1" lang="ja-JP" altLang="en-US" sz="24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2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8545" y="267855"/>
            <a:ext cx="1100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ja-JP" altLang="en-US" sz="5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何回も遊んでもらうための仕組み</a:t>
            </a:r>
            <a:endParaRPr kumimoji="1" lang="ja-JP" altLang="en-US" sz="5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26837" y="1524000"/>
            <a:ext cx="104555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一つのステージをクリアすると、スコアが表示される。ランキングを作ることで、今までのスコアより高い点を出そうと、何回もチャレンジさせる。</a:t>
            </a:r>
            <a:endParaRPr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多くの難易度を用意する。足し算のみ、四則混合等の、計算の種類で、難易度を分ける。各難易度ごとにステージを用意し、ステージが進むと、二桁同士の計算等、計算の難しさが増すようになる。難易度の高いステージ程、スコアが高くなるようにし、プレイヤーが、より難しいステージへ挑戦したくなるようにする。</a:t>
            </a:r>
            <a:endParaRPr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85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8545" y="267855"/>
            <a:ext cx="1100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en-US" altLang="ja-JP" sz="5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PR</a:t>
            </a:r>
            <a:r>
              <a:rPr kumimoji="1" lang="ja-JP" altLang="en-US" sz="5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ポイント</a:t>
            </a:r>
            <a:endParaRPr kumimoji="1" lang="ja-JP" altLang="en-US" sz="5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399" y="1410355"/>
            <a:ext cx="1012305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問題</a:t>
            </a:r>
            <a:r>
              <a:rPr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集</a:t>
            </a:r>
            <a:r>
              <a:rPr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や、学校の宿題のように、ただ計算するのではなく、バトルの演出を入れ、ゲーム要素を加えることによって、子供が楽しみながら、勉強することができる。</a:t>
            </a:r>
            <a:endParaRPr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RPG</a:t>
            </a:r>
            <a:r>
              <a:rPr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等のように、「こうげき」「まほう」などを使用して、敵キャラを倒すのではなく、計算問題を解いて敵キャラを倒していくというシステム。</a:t>
            </a:r>
            <a:endParaRPr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3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6F200E236F5854A8E4EF803DBA4D867" ma:contentTypeVersion="11" ma:contentTypeDescription="新しいドキュメントを作成します。" ma:contentTypeScope="" ma:versionID="82ace09c142bbc92785c3533fd0c2699">
  <xsd:schema xmlns:xsd="http://www.w3.org/2001/XMLSchema" xmlns:xs="http://www.w3.org/2001/XMLSchema" xmlns:p="http://schemas.microsoft.com/office/2006/metadata/properties" xmlns:ns2="6f86f658-814f-44fd-a02a-3a44a8a7b501" targetNamespace="http://schemas.microsoft.com/office/2006/metadata/properties" ma:root="true" ma:fieldsID="0fab896907575fcf6cf3d96f9d730e48" ns2:_="">
    <xsd:import namespace="6f86f658-814f-44fd-a02a-3a44a8a7b50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6f658-814f-44fd-a02a-3a44a8a7b50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f86f658-814f-44fd-a02a-3a44a8a7b501" xsi:nil="true"/>
  </documentManagement>
</p:properties>
</file>

<file path=customXml/itemProps1.xml><?xml version="1.0" encoding="utf-8"?>
<ds:datastoreItem xmlns:ds="http://schemas.openxmlformats.org/officeDocument/2006/customXml" ds:itemID="{93DF723D-9589-4F18-BA67-11FBC19C6B03}"/>
</file>

<file path=customXml/itemProps2.xml><?xml version="1.0" encoding="utf-8"?>
<ds:datastoreItem xmlns:ds="http://schemas.openxmlformats.org/officeDocument/2006/customXml" ds:itemID="{50A3A670-5175-4FD1-ABAA-3C6C375A1A22}"/>
</file>

<file path=customXml/itemProps3.xml><?xml version="1.0" encoding="utf-8"?>
<ds:datastoreItem xmlns:ds="http://schemas.openxmlformats.org/officeDocument/2006/customXml" ds:itemID="{728EDC2D-2E25-4CC4-93A3-D2CD8D7B600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368</Words>
  <Application>Microsoft Office PowerPoint</Application>
  <PresentationFormat>ワイド画面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HGP創英角ﾎﾟｯﾌﾟ体</vt:lpstr>
      <vt:lpstr>游ゴシック</vt:lpstr>
      <vt:lpstr>Arial</vt:lpstr>
      <vt:lpstr>Calibri</vt:lpstr>
      <vt:lpstr>Calibri Light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アジ ガット</dc:creator>
  <cp:lastModifiedBy>アジ ガット</cp:lastModifiedBy>
  <cp:revision>38</cp:revision>
  <dcterms:created xsi:type="dcterms:W3CDTF">2020-04-16T06:50:00Z</dcterms:created>
  <dcterms:modified xsi:type="dcterms:W3CDTF">2020-04-18T11:45:34Z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0x01010006F200E236F5854A8E4EF803DBA4D867</vt:lpwstr>
  </property>
</Properties>
</file>