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9" r:id="rId4"/>
    <p:sldId id="309" r:id="rId5"/>
    <p:sldId id="294" r:id="rId6"/>
    <p:sldId id="310" r:id="rId7"/>
    <p:sldId id="295" r:id="rId8"/>
    <p:sldId id="298" r:id="rId9"/>
    <p:sldId id="311" r:id="rId10"/>
    <p:sldId id="291" r:id="rId11"/>
    <p:sldId id="293" r:id="rId12"/>
    <p:sldId id="312" r:id="rId13"/>
    <p:sldId id="296" r:id="rId14"/>
    <p:sldId id="299" r:id="rId15"/>
    <p:sldId id="297" r:id="rId16"/>
    <p:sldId id="313" r:id="rId17"/>
    <p:sldId id="300" r:id="rId18"/>
    <p:sldId id="301" r:id="rId19"/>
    <p:sldId id="314" r:id="rId20"/>
    <p:sldId id="302" r:id="rId21"/>
    <p:sldId id="303" r:id="rId22"/>
    <p:sldId id="304" r:id="rId23"/>
    <p:sldId id="315" r:id="rId24"/>
    <p:sldId id="305" r:id="rId25"/>
    <p:sldId id="306" r:id="rId26"/>
    <p:sldId id="307" r:id="rId27"/>
    <p:sldId id="30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96" d="100"/>
          <a:sy n="96" d="100"/>
        </p:scale>
        <p:origin x="4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D353-AB6B-CC7F-25B5-F361FEAFF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1FDB0E-F5C5-DD94-2C66-8008B2A6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412A07-B7BE-42BB-D26D-88B3EEA6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93CBC1-A07D-8D38-E000-407ECF4F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BDBF6-ECF5-B519-FF05-B6EBD31C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32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7A309-EF49-B19B-EF8B-2765507E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640D6-FC30-3714-9FEF-B246A3F2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0CB413-53FE-496D-BDC2-620F8AF2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99974-79A9-2C8D-791A-C305DE5F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006A8-1EFD-4CAE-8B3B-7E44167A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D133A2-0217-B41E-AA6A-9A3E32D52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A42DB4-6E8A-9772-D765-A86E0318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9079A-3251-8C4D-38B5-40FF78F5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67066-6630-FB42-9D65-B34C86E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1EFFEE-532B-2303-8B50-0BA8F34F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68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2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20206"/>
          </a:xfrm>
        </p:spPr>
        <p:txBody>
          <a:bodyPr>
            <a:normAutofit/>
          </a:bodyPr>
          <a:lstStyle>
            <a:lvl1pPr>
              <a:defRPr sz="4000" b="1" i="0" baseline="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"/>
              <a:defRPr b="1" i="0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b="0" i="0" baseline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b="0" i="0" baseline="0">
                <a:latin typeface="Arial" panose="020B0604020202020204" pitchFamily="34" charset="0"/>
              </a:defRPr>
            </a:lvl3pPr>
            <a:lvl4pPr>
              <a:defRPr b="0" i="0" baseline="0">
                <a:latin typeface="Arial" panose="020B0604020202020204" pitchFamily="34" charset="0"/>
              </a:defRPr>
            </a:lvl4pPr>
            <a:lvl5pPr>
              <a:defRPr b="0" i="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0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823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820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36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295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754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9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30049-E43B-0439-9887-F5B20D55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B36C1-FDA6-3F9B-79AC-C06433B8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D05044-9774-8ABB-7F7D-8E7DC9AB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4F7C65-63DA-3126-23B2-88554D0E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04B33-7511-FE6B-5769-F2E6BA51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597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23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341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67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C6E2C-BE13-548B-D234-F046B6B2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C32507-5855-6C5B-253D-2790F47C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573A2-D66C-A1EF-6075-B816B3BC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CB7AB-CC99-0EEA-4981-ED31B243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FD2549-980E-0A15-6612-786F1A33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3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CCAD3-FAB8-0A86-E277-6C2A0DB8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C4896-3DFF-D027-73C2-B125394F1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3CE9C1-9548-53AF-81D4-E70723D3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31854-919D-EB43-4036-BF912123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1AF440-0D49-6C57-4D8A-2B472A6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5DDBF6-303A-1979-6194-943573AD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340A-597C-4EA9-B217-C121D8BA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FBEFF6-3827-3FBB-3C71-9A023695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DADCEA-C2E2-3057-96EB-4DC98D65C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53EF86-25B5-2652-84F5-D8E85248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556F22-DCC5-141A-6E18-01A296C5B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3806E5-D564-CB19-2AD4-B8BF9559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61CFEC-58C8-1B29-9273-0EB2CAC1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9D78C2-4F20-9E4C-8D30-23AB7861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0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A87BB-2C24-3D38-E87A-4BAC8D76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A8FD54-F08E-90C8-3332-D99887DB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8BDB0D-9A55-0F2F-7A80-FCB80653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CAD847-3984-0423-5EAF-D874CB99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095982-3215-4A58-C70C-D4489A39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E2FAB3-6F8A-7D17-0C81-23C51DFF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5388B3-A3AB-21B9-23FA-432832C6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28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30193-D2EA-8DC5-4E10-A4B93A3B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D4802-BF88-B14E-1C73-09A45FD0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8E2BBB-14C6-2D22-D989-5BFEF225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0E3599-61BC-AFF1-8A26-2D59834B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038BA1-DAAF-4FEB-163C-8F51FDD3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6B5D5C-179C-50AB-873B-DE51061D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69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98CA8-8C1A-407D-A3F4-B8498AA6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75CA8A-1809-3CFD-0BBB-355ACB3A0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209D31-DF5C-01ED-BA56-3A2A0BCE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43CF72-7216-27AD-92B4-CF8285D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5B81FB-F958-6760-2F59-82BA5E0C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FAF78-D385-5D17-D0FD-2F5AE294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8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974E68-7039-8B21-6B95-3BF17303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5DB61-02F0-4843-82EE-B699F6EF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61D6B-B345-7B49-96AF-C8BD32C8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876E6-1248-40EA-925F-22793D9183A8}" type="datetimeFigureOut">
              <a:rPr lang="zh-TW" altLang="en-US" smtClean="0"/>
              <a:t>2024/6/22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149E3-801A-1BE5-1A8C-D497B24C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55993B-C6BD-F0CD-A3F1-9B22977BC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10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3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0A52D-911A-8C2B-B88A-D86C5FFDE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DSP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0444CC-52BF-DBB8-E5D4-D0E63B782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rial Black" panose="020B0A04020102020204" pitchFamily="34" charset="0"/>
              </a:rPr>
              <a:t>C110112127 </a:t>
            </a:r>
            <a:r>
              <a:rPr lang="zh-TW" altLang="en-US" sz="3200" dirty="0">
                <a:latin typeface="Arial Black" panose="020B0A04020102020204" pitchFamily="34" charset="0"/>
              </a:rPr>
              <a:t>劉豐茗</a:t>
            </a:r>
            <a:endParaRPr lang="en-US" altLang="zh-TW" sz="3200" dirty="0">
              <a:latin typeface="Arial Black" panose="020B0A04020102020204" pitchFamily="34" charset="0"/>
            </a:endParaRPr>
          </a:p>
          <a:p>
            <a:r>
              <a:rPr lang="en-US" altLang="zh-TW" sz="3200" dirty="0">
                <a:latin typeface="Arial Black" panose="020B0A04020102020204" pitchFamily="34" charset="0"/>
              </a:rPr>
              <a:t>C110112165 </a:t>
            </a:r>
            <a:r>
              <a:rPr lang="zh-TW" altLang="en-US" sz="3200" dirty="0">
                <a:latin typeface="Arial Black" panose="020B0A04020102020204" pitchFamily="34" charset="0"/>
              </a:rPr>
              <a:t>張芫睿</a:t>
            </a:r>
          </a:p>
          <a:p>
            <a:endParaRPr lang="zh-TW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0B0DD3-FEB7-C00A-A81A-5B8C49B1EA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37" y="1548423"/>
            <a:ext cx="9394925" cy="530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AAF7408-1E4A-AA6F-004E-4B3FF07888EF}"/>
              </a:ext>
            </a:extLst>
          </p:cNvPr>
          <p:cNvSpPr txBox="1">
            <a:spLocks/>
          </p:cNvSpPr>
          <p:nvPr/>
        </p:nvSpPr>
        <p:spPr>
          <a:xfrm>
            <a:off x="4147051" y="1167700"/>
            <a:ext cx="3897896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FREQUENCY DOMAIN FIGURE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67B1C39-8D47-1A4E-B6B4-8D073C0F4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9" t="23638" r="23324" b="22481"/>
          <a:stretch/>
        </p:blipFill>
        <p:spPr bwMode="auto">
          <a:xfrm>
            <a:off x="6427715" y="2310208"/>
            <a:ext cx="5595399" cy="33800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1C9387E-E964-F5B0-B842-0F6CDC8493C6}"/>
              </a:ext>
            </a:extLst>
          </p:cNvPr>
          <p:cNvSpPr/>
          <p:nvPr/>
        </p:nvSpPr>
        <p:spPr>
          <a:xfrm>
            <a:off x="5858256" y="6187440"/>
            <a:ext cx="682752" cy="42945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FB0AB96-C7BC-C7EA-0311-338C980C49EE}"/>
              </a:ext>
            </a:extLst>
          </p:cNvPr>
          <p:cNvCxnSpPr>
            <a:cxnSpLocks/>
          </p:cNvCxnSpPr>
          <p:nvPr/>
        </p:nvCxnSpPr>
        <p:spPr>
          <a:xfrm flipV="1">
            <a:off x="6614160" y="5797296"/>
            <a:ext cx="420624" cy="331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57B547B-2937-18D7-042D-08CC26D553B8}"/>
              </a:ext>
            </a:extLst>
          </p:cNvPr>
          <p:cNvSpPr/>
          <p:nvPr/>
        </p:nvSpPr>
        <p:spPr>
          <a:xfrm>
            <a:off x="5858256" y="1690395"/>
            <a:ext cx="682752" cy="42945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D60F6A9-194A-D86D-3301-8507E504A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19674" r="33903" b="40735"/>
          <a:stretch/>
        </p:blipFill>
        <p:spPr bwMode="auto">
          <a:xfrm>
            <a:off x="2023929" y="2879114"/>
            <a:ext cx="3740357" cy="319250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562C8D-8AA2-734B-FC82-7B4643D6F3BD}"/>
              </a:ext>
            </a:extLst>
          </p:cNvPr>
          <p:cNvCxnSpPr>
            <a:cxnSpLocks/>
          </p:cNvCxnSpPr>
          <p:nvPr/>
        </p:nvCxnSpPr>
        <p:spPr>
          <a:xfrm flipH="1">
            <a:off x="5236464" y="2170076"/>
            <a:ext cx="542544" cy="59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7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AB08D-11A3-71D8-D798-4FABE5EB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zh-TW" altLang="en-US" dirty="0"/>
          </a:p>
        </p:txBody>
      </p:sp>
      <p:pic>
        <p:nvPicPr>
          <p:cNvPr id="5" name="內容版面配置區 4" descr="一張含有 文字, 白板, 筆跡 的圖片&#10;&#10;自動產生的描述">
            <a:extLst>
              <a:ext uri="{FF2B5EF4-FFF2-40B4-BE49-F238E27FC236}">
                <a16:creationId xmlns:a16="http://schemas.microsoft.com/office/drawing/2014/main" id="{2157BBBB-B45E-31C1-F033-3D9442E49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3" y="179584"/>
            <a:ext cx="2840981" cy="6313291"/>
          </a:xfrm>
        </p:spPr>
      </p:pic>
    </p:spTree>
    <p:extLst>
      <p:ext uri="{BB962C8B-B14F-4D97-AF65-F5344CB8AC3E}">
        <p14:creationId xmlns:p14="http://schemas.microsoft.com/office/powerpoint/2010/main" val="305335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Time vector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(0:0.01:4)';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Unit step function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t &gt;= 0;</a:t>
            </a:r>
          </a:p>
          <a:p>
            <a:r>
              <a:rPr lang="en-US" altLang="zh-TW" sz="900" b="0" i="0" dirty="0">
                <a:effectLst/>
                <a:latin typeface="Menlo"/>
              </a:rPr>
              <a:t>b = t &gt;= 1;</a:t>
            </a:r>
          </a:p>
          <a:p>
            <a:r>
              <a:rPr lang="en-US" altLang="zh-TW" sz="900" b="0" i="0" dirty="0">
                <a:effectLst/>
                <a:latin typeface="Menlo"/>
              </a:rPr>
              <a:t>c = t &gt;= 3;</a:t>
            </a:r>
          </a:p>
          <a:p>
            <a:r>
              <a:rPr lang="en-US" altLang="zh-TW" sz="900" b="0" i="0" dirty="0">
                <a:effectLst/>
                <a:latin typeface="Menlo"/>
              </a:rPr>
              <a:t>d = t &gt;= 4;</a:t>
            </a:r>
          </a:p>
          <a:p>
            <a:r>
              <a:rPr lang="en-US" altLang="zh-TW" sz="900" b="0" i="0" dirty="0">
                <a:effectLst/>
                <a:latin typeface="Menlo"/>
              </a:rPr>
              <a:t>x = 2*a - b + 2*c - 3*d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Plot the unit step function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9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900" b="0" i="0" dirty="0">
                <a:effectLst/>
                <a:latin typeface="Menlo"/>
              </a:rPr>
              <a:t>, 2);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'Unit Step Function Time Domain'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'u(t)'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grid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endParaRPr lang="en-US" altLang="zh-TW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5856822" y="1254457"/>
            <a:ext cx="309049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DOMAIN FIGURE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D3C7F9-6A45-5C4D-494A-5E5E7E40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81" y="1862201"/>
            <a:ext cx="8147573" cy="46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5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Time vector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4;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4 periods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(0:0.01:4*T)';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Extend the time vector to cover 4 periods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Unit step function with period T=4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mod(t, 4) &gt;= 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0 &lt;= t &lt; 4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mod(t, 4) &gt;= 1;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1 &lt;= t &lt; 5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c = mod(t, 4) &gt;= 3;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3 &lt;= t &lt; 7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d = mod(t, 4) &gt;= 4;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4 &lt;= t &lt; 8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2*a - b + 2*c - 3*d;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Plot the periodic unit step function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9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900" b="0" i="0" dirty="0">
                <a:effectLst/>
                <a:latin typeface="Menlo"/>
              </a:rPr>
              <a:t>, 2);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'Periodic Unit Step Function Time Domain (T = 4)'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'u(t)'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grid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endParaRPr lang="en-US" altLang="zh-TW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5856822" y="1254457"/>
            <a:ext cx="309049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DOMAIN FIGURE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96EA65-D518-DC2D-2C4E-AC65E3FB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82" y="1755574"/>
            <a:ext cx="8744172" cy="49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7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4C5A5-A927-D00E-BFB4-36C782F3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593787"/>
            <a:ext cx="4038600" cy="367042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期中考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345F5-C255-7880-9B8A-70265020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5919"/>
            <a:ext cx="10515600" cy="72104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16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FD92C-EE9E-A181-C371-8203157D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  <a:endParaRPr lang="zh-TW" altLang="en-US" dirty="0"/>
          </a:p>
        </p:txBody>
      </p:sp>
      <p:pic>
        <p:nvPicPr>
          <p:cNvPr id="5" name="內容版面配置區 4" descr="一張含有 文字, 白板, 筆跡 的圖片&#10;&#10;自動產生的描述">
            <a:extLst>
              <a:ext uri="{FF2B5EF4-FFF2-40B4-BE49-F238E27FC236}">
                <a16:creationId xmlns:a16="http://schemas.microsoft.com/office/drawing/2014/main" id="{DC758250-6B7E-35E2-8696-0508C2A08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98" y="1825625"/>
            <a:ext cx="5204404" cy="4351338"/>
          </a:xfrm>
        </p:spPr>
      </p:pic>
    </p:spTree>
    <p:extLst>
      <p:ext uri="{BB962C8B-B14F-4D97-AF65-F5344CB8AC3E}">
        <p14:creationId xmlns:p14="http://schemas.microsoft.com/office/powerpoint/2010/main" val="289850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[0, 1, -1];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差分方程式的分子係數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1;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差分方程式的分母係數（這裡是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，因為分母為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 = </a:t>
            </a:r>
            <a:r>
              <a:rPr lang="en-US" altLang="zh-TW" sz="900" b="0" i="0" dirty="0" err="1">
                <a:effectLst/>
                <a:latin typeface="Menlo"/>
              </a:rPr>
              <a:t>impz</a:t>
            </a:r>
            <a:r>
              <a:rPr lang="en-US" altLang="zh-TW" sz="900" b="0" i="0" dirty="0">
                <a:effectLst/>
                <a:latin typeface="Menlo"/>
              </a:rPr>
              <a:t>(b, a, length(n));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h);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'h[n]'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'Impulse Response of y[n] = x[n-1] - x[n-2] n 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0:100;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100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cos(pi/6 * n - pi/6);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信號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 = filter(b, a, x);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計算響應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'Response of x[n] = cos(\pi/6 * n - \pi/6) to y[n] = x[n-1] - x[n-2] n=100'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6193454" y="1110837"/>
            <a:ext cx="2417228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Impulse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A34F8CF-4C97-26A7-12DD-A2D30992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43" y="1771698"/>
            <a:ext cx="9264650" cy="50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[0, 1, -1];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差分方程式的分子係數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1;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差分方程式的分母係數（這裡是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，因為分母為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 = </a:t>
            </a:r>
            <a:r>
              <a:rPr lang="en-US" altLang="zh-TW" sz="900" b="0" i="0" dirty="0" err="1">
                <a:effectLst/>
                <a:latin typeface="Menlo"/>
              </a:rPr>
              <a:t>impz</a:t>
            </a:r>
            <a:r>
              <a:rPr lang="en-US" altLang="zh-TW" sz="900" b="0" i="0" dirty="0">
                <a:effectLst/>
                <a:latin typeface="Menlo"/>
              </a:rPr>
              <a:t>(b, a, length(n));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h);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'h[n]'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'Impulse Response of y[n] = x[n-1] - x[n-2] n 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0:100;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100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cos(pi/6 * n - pi/6);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信號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 = filter(b, a, x);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計算響應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'Response of x[n] = cos(\pi/6 * n - \pi/6) to y[n] = x[n-1] - x[n-2] n=100'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6193454" y="1110837"/>
            <a:ext cx="2417228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Impulse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2E6430-4EA1-4716-B48D-90F9CC12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49" y="1660454"/>
            <a:ext cx="9237637" cy="51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BCCBB-1B28-980C-445A-EC352739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zh-TW" altLang="en-US" dirty="0"/>
          </a:p>
        </p:txBody>
      </p:sp>
      <p:pic>
        <p:nvPicPr>
          <p:cNvPr id="5" name="內容版面配置區 4" descr="一張含有 文字, 白板, 筆跡, 藝術 的圖片&#10;&#10;自動產生的描述">
            <a:extLst>
              <a:ext uri="{FF2B5EF4-FFF2-40B4-BE49-F238E27FC236}">
                <a16:creationId xmlns:a16="http://schemas.microsoft.com/office/drawing/2014/main" id="{AA015B3D-FE20-0E9F-7249-777C5FD63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313166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536" y="1963100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2325374" y="1641187"/>
            <a:ext cx="2346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0:1/240000:0.00024;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以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1/fs = 1/240000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的時間間隔取樣，總共取樣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0.01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秒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sin(24000*pi*t + pi/6);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信號</a:t>
            </a:r>
            <a:endParaRPr lang="zh-TW" altLang="en-US" sz="900" b="0" i="0" dirty="0">
              <a:effectLst/>
              <a:latin typeface="Menlo"/>
            </a:endParaRPr>
          </a:p>
          <a:p>
            <a:br>
              <a:rPr lang="zh-TW" altLang="en-US" sz="900" b="0" i="0" dirty="0">
                <a:effectLst/>
                <a:latin typeface="Menlo"/>
              </a:rPr>
            </a:b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60kHz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取樣頻率下的取樣與重建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fs1 = 60000;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取樣頻率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60kHz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n1 = 0:1/fs1:0.00024;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取樣點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xn1 = sin(24000*pi*n1 + pi/6);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以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60kHz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取樣後的信號</a:t>
            </a:r>
            <a:endParaRPr lang="zh-TW" altLang="en-US" sz="900" b="0" i="0" dirty="0">
              <a:effectLst/>
              <a:latin typeface="Menlo"/>
            </a:endParaRPr>
          </a:p>
          <a:p>
            <a:br>
              <a:rPr lang="zh-TW" altLang="en-US" sz="900" b="0" i="0" dirty="0">
                <a:effectLst/>
                <a:latin typeface="Menlo"/>
              </a:rPr>
            </a:b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24kHz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取樣頻率下的取樣與重建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fs2 = 24000;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取樣頻率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24kHz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n2 = 0:1/fs2:0.00024;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取樣點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xn2 = sin(24000*pi*n2 + pi/6);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以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24kHz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取樣後的信號</a:t>
            </a:r>
            <a:endParaRPr lang="zh-TW" altLang="en-US" sz="900" b="0" i="0" dirty="0">
              <a:effectLst/>
              <a:latin typeface="Menlo"/>
            </a:endParaRPr>
          </a:p>
          <a:p>
            <a:br>
              <a:rPr lang="zh-TW" altLang="en-US" sz="900" b="0" i="0" dirty="0">
                <a:effectLst/>
                <a:latin typeface="Menlo"/>
              </a:rPr>
            </a:b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階內插法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xn1_interp = interp1(n1, xn1, t,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'previous'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使用前一個取樣點的值進行內插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xn2_interp = interp1(n2, xn2, t,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'previous'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使用前一個取樣點的值進行內插</a:t>
            </a:r>
            <a:endParaRPr lang="zh-TW" altLang="en-US" sz="900" b="0" i="0" dirty="0">
              <a:effectLst/>
              <a:latin typeface="Menlo"/>
            </a:endParaRPr>
          </a:p>
          <a:p>
            <a:br>
              <a:rPr lang="zh-TW" altLang="en-US" sz="900" b="0" i="0" dirty="0">
                <a:effectLst/>
                <a:latin typeface="Menlo"/>
              </a:rPr>
            </a:b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階內插法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xn1_interp_linear = interp1(n1, xn1, t,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'linear'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線性內插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xn2_interp_linear = interp1(n2, xn2, t,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'linear'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線性內插</a:t>
            </a:r>
            <a:endParaRPr lang="zh-TW" altLang="en-US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5638038" y="1262536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620994-303D-8A33-BAAC-2F97F5A6A3C2}"/>
              </a:ext>
            </a:extLst>
          </p:cNvPr>
          <p:cNvSpPr txBox="1"/>
          <p:nvPr/>
        </p:nvSpPr>
        <p:spPr>
          <a:xfrm>
            <a:off x="5032250" y="2195185"/>
            <a:ext cx="23469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繪圖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subplot(4, 1, 1);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'Original Signal'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subplot(4, 1, 2);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stem(n1, xn1,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xn1_interp,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'Sampled and Reconstructed Signal (fs = 60kHz)'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legend(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'Sampled Signal'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'Zero-order Hold Interpolation'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subplot(4, 1, 3);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stem(n2, xn2,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xn2_interp,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'Sampled and Reconstructed Signal (fs = 24kHz)'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legend(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'Sampled Signal'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'Zero-order Hold Interpolation'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DB21EC-A637-8349-5AC2-4159C38570DA}"/>
              </a:ext>
            </a:extLst>
          </p:cNvPr>
          <p:cNvSpPr txBox="1"/>
          <p:nvPr/>
        </p:nvSpPr>
        <p:spPr>
          <a:xfrm>
            <a:off x="7739126" y="4134177"/>
            <a:ext cx="234696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subplot(4, 1, 4);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xn1_interp_linear,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xn2_interp_linear,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'g'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'Linear Interpolation'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legend(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'fs = 60kHz'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'fs = 24kHz'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'Original Signal'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sgtitle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'Sampling and Interpolation of sin(24000\pi t + \pi/6)'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endParaRPr lang="en-US" altLang="zh-TW" sz="9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5849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4C5A5-A927-D00E-BFB4-36C782F3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593787"/>
            <a:ext cx="4038600" cy="3670425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第一次小考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345F5-C255-7880-9B8A-70265020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5919"/>
            <a:ext cx="10515600" cy="72104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579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FCAB47D-B293-3FEB-1069-D3403BB07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15" y="1120775"/>
            <a:ext cx="10168770" cy="5737225"/>
          </a:xfrm>
        </p:spPr>
      </p:pic>
    </p:spTree>
    <p:extLst>
      <p:ext uri="{BB962C8B-B14F-4D97-AF65-F5344CB8AC3E}">
        <p14:creationId xmlns:p14="http://schemas.microsoft.com/office/powerpoint/2010/main" val="375776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4C5A5-A927-D00E-BFB4-36C782F3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593787"/>
            <a:ext cx="4038600" cy="3670425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第二次小考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345F5-C255-7880-9B8A-70265020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5919"/>
            <a:ext cx="10515600" cy="72104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52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A7F59-3633-B6E4-192F-7DFE3EF3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endParaRPr lang="zh-TW" altLang="en-US" dirty="0"/>
          </a:p>
        </p:txBody>
      </p:sp>
      <p:pic>
        <p:nvPicPr>
          <p:cNvPr id="5" name="內容版面配置區 4" descr="一張含有 文字, 白板, 筆跡 的圖片&#10;&#10;自動產生的描述">
            <a:extLst>
              <a:ext uri="{FF2B5EF4-FFF2-40B4-BE49-F238E27FC236}">
                <a16:creationId xmlns:a16="http://schemas.microsoft.com/office/drawing/2014/main" id="{5EF6AC16-06ED-0F23-8FCC-06858CB0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94" y="916988"/>
            <a:ext cx="5497412" cy="5024024"/>
          </a:xfrm>
        </p:spPr>
      </p:pic>
    </p:spTree>
    <p:extLst>
      <p:ext uri="{BB962C8B-B14F-4D97-AF65-F5344CB8AC3E}">
        <p14:creationId xmlns:p14="http://schemas.microsoft.com/office/powerpoint/2010/main" val="389040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336" y="1817676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2442972" y="1718013"/>
            <a:ext cx="2346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Define filter coefficients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a1 = 0.8;</a:t>
            </a:r>
          </a:p>
          <a:p>
            <a:r>
              <a:rPr lang="en-US" altLang="zh-TW" sz="900" b="0" i="0" dirty="0">
                <a:effectLst/>
                <a:latin typeface="Menlo"/>
              </a:rPr>
              <a:t>a2 = 0.8;</a:t>
            </a:r>
          </a:p>
          <a:p>
            <a:r>
              <a:rPr lang="en-US" altLang="zh-TW" sz="900" b="0" i="0" dirty="0">
                <a:effectLst/>
                <a:latin typeface="Menlo"/>
              </a:rPr>
              <a:t>b0 = 1;</a:t>
            </a:r>
          </a:p>
          <a:p>
            <a:r>
              <a:rPr lang="en-US" altLang="zh-TW" sz="900" b="0" i="0" dirty="0">
                <a:effectLst/>
                <a:latin typeface="Menlo"/>
              </a:rPr>
              <a:t>b1 = 0.5;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Define the filter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[b0 b1];</a:t>
            </a:r>
          </a:p>
          <a:p>
            <a:r>
              <a:rPr lang="en-US" altLang="zh-TW" sz="900" b="0" i="0" dirty="0">
                <a:effectLst/>
                <a:latin typeface="Menlo"/>
              </a:rPr>
              <a:t>a = [1 -a1 -a2];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1. Compute the transfer function H(z)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[H, w] = </a:t>
            </a:r>
            <a:r>
              <a:rPr lang="en-US" altLang="zh-TW" sz="900" b="0" i="0" dirty="0" err="1">
                <a:effectLst/>
                <a:latin typeface="Menlo"/>
              </a:rPr>
              <a:t>freqz</a:t>
            </a:r>
            <a:r>
              <a:rPr lang="en-US" altLang="zh-TW" sz="900" b="0" i="0" dirty="0">
                <a:effectLst/>
                <a:latin typeface="Menlo"/>
              </a:rPr>
              <a:t>(b, a,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'half'</a:t>
            </a:r>
            <a:r>
              <a:rPr lang="en-US" altLang="zh-TW" sz="900" b="0" i="0" dirty="0">
                <a:effectLst/>
                <a:latin typeface="Menlo"/>
              </a:rPr>
              <a:t>, 1024);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2. Compute the impulse response h[n]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 = </a:t>
            </a:r>
            <a:r>
              <a:rPr lang="en-US" altLang="zh-TW" sz="900" b="0" i="0" dirty="0" err="1">
                <a:effectLst/>
                <a:latin typeface="Menlo"/>
              </a:rPr>
              <a:t>impz</a:t>
            </a:r>
            <a:r>
              <a:rPr lang="en-US" altLang="zh-TW" sz="900" b="0" i="0" dirty="0">
                <a:effectLst/>
                <a:latin typeface="Menlo"/>
              </a:rPr>
              <a:t>(b, a, 10);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Impulse response for 10 samples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3. Plot the magnitude and phase response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subplot(2,1,1);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plot(w/pi, abs(H));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'Magnitude Response'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'\omega / \pi'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'|H(e^{j\omega})|'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5638038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62F642-7596-01D6-7F83-4319430FF232}"/>
              </a:ext>
            </a:extLst>
          </p:cNvPr>
          <p:cNvSpPr txBox="1"/>
          <p:nvPr/>
        </p:nvSpPr>
        <p:spPr>
          <a:xfrm>
            <a:off x="4922520" y="1635462"/>
            <a:ext cx="2346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>
                <a:effectLst/>
                <a:latin typeface="Menlo"/>
              </a:rPr>
              <a:t>subplot(2,1,2);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plot(w/pi, angle(H));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'Phase Response'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'\omega / \pi'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'\angle H(e^{j\omega})'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4. Apply the filter to different input signals and find y[n]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(a) x[n] = u[n] (unit step function)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0:10;</a:t>
            </a:r>
          </a:p>
          <a:p>
            <a:r>
              <a:rPr lang="en-US" altLang="zh-TW" sz="900" b="0" i="0" dirty="0">
                <a:effectLst/>
                <a:latin typeface="Menlo"/>
              </a:rPr>
              <a:t>x1 = ones(size(n));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unit step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y1 = filter(b, a, x1);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y1);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u[n] n=10'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(b) x[n] = \delta[n-1] (unit impulse delayed by 1)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x2 = [0 1 zeros(1, 9)];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impulse delayed by 1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y2 = filter(b, a, x2);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y2);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\delta[n-1] n=10'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98D5CB-CE15-F1CF-CD08-FA2B1EB7745C}"/>
              </a:ext>
            </a:extLst>
          </p:cNvPr>
          <p:cNvSpPr txBox="1"/>
          <p:nvPr/>
        </p:nvSpPr>
        <p:spPr>
          <a:xfrm>
            <a:off x="7402068" y="1635462"/>
            <a:ext cx="2346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(c) x[n] = cos(pi*n/4)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x3 = cos(pi*n/4);</a:t>
            </a:r>
          </a:p>
          <a:p>
            <a:r>
              <a:rPr lang="en-US" altLang="zh-TW" sz="900" b="0" i="0" dirty="0">
                <a:effectLst/>
                <a:latin typeface="Menlo"/>
              </a:rPr>
              <a:t>y3 = filter(b, a, x3);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y3);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cos(\pi n / 4) n=10'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endParaRPr lang="en-US" altLang="zh-TW" sz="9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6571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DEBE4EB-5A55-5FA1-053B-541FAAF3D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306" y="1417637"/>
            <a:ext cx="9649387" cy="5440363"/>
          </a:xfr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D084FE63-26BC-2A12-F74A-BBFFC844D72B}"/>
              </a:ext>
            </a:extLst>
          </p:cNvPr>
          <p:cNvSpPr txBox="1">
            <a:spLocks/>
          </p:cNvSpPr>
          <p:nvPr/>
        </p:nvSpPr>
        <p:spPr>
          <a:xfrm>
            <a:off x="4515099" y="988186"/>
            <a:ext cx="3161799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FREQUENCY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77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084FE63-26BC-2A12-F74A-BBFFC844D72B}"/>
              </a:ext>
            </a:extLst>
          </p:cNvPr>
          <p:cNvSpPr txBox="1">
            <a:spLocks/>
          </p:cNvSpPr>
          <p:nvPr/>
        </p:nvSpPr>
        <p:spPr>
          <a:xfrm>
            <a:off x="4971517" y="1540636"/>
            <a:ext cx="2241301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 n=10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594713C-292B-503D-E48C-AEF5BBA07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64" y="2369844"/>
            <a:ext cx="12199664" cy="3631920"/>
          </a:xfrm>
        </p:spPr>
      </p:pic>
    </p:spTree>
    <p:extLst>
      <p:ext uri="{BB962C8B-B14F-4D97-AF65-F5344CB8AC3E}">
        <p14:creationId xmlns:p14="http://schemas.microsoft.com/office/powerpoint/2010/main" val="1728759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336" y="1817676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970788" y="5647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98D5CB-CE15-F1CF-CD08-FA2B1EB7745C}"/>
              </a:ext>
            </a:extLst>
          </p:cNvPr>
          <p:cNvSpPr txBox="1"/>
          <p:nvPr/>
        </p:nvSpPr>
        <p:spPr>
          <a:xfrm>
            <a:off x="163068" y="1063962"/>
            <a:ext cx="2346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4. Apply the filter to different input signals and find y[n]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(a) x[n] = u[n] (unit step function)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0:49;</a:t>
            </a:r>
          </a:p>
          <a:p>
            <a:r>
              <a:rPr lang="en-US" altLang="zh-TW" sz="900" b="0" i="0" dirty="0">
                <a:effectLst/>
                <a:latin typeface="Menlo"/>
              </a:rPr>
              <a:t>x1 = ones(size(n));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unit step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y1 = filter(b, a, x1);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y1);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u[n] n=50'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(b) x[n] = \delta[n-1] (unit impulse delayed by 1)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x2 = [0 1 zeros(1, 48)];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impulse delayed by 1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y2 = filter(b, a, x2);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y2);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\delta[n-1] n=50'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(c) x[n] = cos(pi*n/4)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x3 = cos(pi*n/4);</a:t>
            </a:r>
          </a:p>
          <a:p>
            <a:r>
              <a:rPr lang="en-US" altLang="zh-TW" sz="900" b="0" i="0" dirty="0">
                <a:effectLst/>
                <a:latin typeface="Menlo"/>
              </a:rPr>
              <a:t>y3 = filter(b, a, x3);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y3);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cos(\pi n / 4) n=50'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endParaRPr lang="en-US" altLang="zh-TW" sz="900" b="0" i="0" dirty="0">
              <a:effectLst/>
              <a:latin typeface="Menlo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7937BF-6AD7-CE4C-64F0-5460CE40C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61"/>
          <a:stretch/>
        </p:blipFill>
        <p:spPr>
          <a:xfrm>
            <a:off x="2510028" y="2300082"/>
            <a:ext cx="3220879" cy="288448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5C2F1E1-583F-FB1B-DFFF-1E4A1C341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5727446" y="2300082"/>
            <a:ext cx="6468014" cy="287938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8470D696-6222-2B29-5629-2CF33741C552}"/>
              </a:ext>
            </a:extLst>
          </p:cNvPr>
          <p:cNvSpPr txBox="1">
            <a:spLocks/>
          </p:cNvSpPr>
          <p:nvPr/>
        </p:nvSpPr>
        <p:spPr>
          <a:xfrm>
            <a:off x="4971517" y="1540636"/>
            <a:ext cx="2241301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 n=50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6E8317-F737-D45E-62F3-BF8F9C7ADF35}"/>
              </a:ext>
            </a:extLst>
          </p:cNvPr>
          <p:cNvSpPr/>
          <p:nvPr/>
        </p:nvSpPr>
        <p:spPr>
          <a:xfrm>
            <a:off x="4811383" y="2944606"/>
            <a:ext cx="615696" cy="34469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67637C-004E-5117-88E0-39F2DA37155E}"/>
              </a:ext>
            </a:extLst>
          </p:cNvPr>
          <p:cNvSpPr/>
          <p:nvPr/>
        </p:nvSpPr>
        <p:spPr>
          <a:xfrm>
            <a:off x="8050410" y="2944606"/>
            <a:ext cx="615696" cy="34469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C3A018-E7E7-6DA4-C0AE-EC21E392115D}"/>
              </a:ext>
            </a:extLst>
          </p:cNvPr>
          <p:cNvSpPr/>
          <p:nvPr/>
        </p:nvSpPr>
        <p:spPr>
          <a:xfrm>
            <a:off x="11314310" y="3020806"/>
            <a:ext cx="615696" cy="34469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804BD69-CE13-900C-7CC6-694F07E4EA41}"/>
              </a:ext>
            </a:extLst>
          </p:cNvPr>
          <p:cNvCxnSpPr>
            <a:cxnSpLocks/>
          </p:cNvCxnSpPr>
          <p:nvPr/>
        </p:nvCxnSpPr>
        <p:spPr>
          <a:xfrm>
            <a:off x="5128260" y="3398570"/>
            <a:ext cx="177858" cy="2246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184CC0A-9800-35A3-C1D3-FC6008BE8B98}"/>
              </a:ext>
            </a:extLst>
          </p:cNvPr>
          <p:cNvCxnSpPr>
            <a:cxnSpLocks/>
          </p:cNvCxnSpPr>
          <p:nvPr/>
        </p:nvCxnSpPr>
        <p:spPr>
          <a:xfrm flipH="1">
            <a:off x="6115572" y="3356534"/>
            <a:ext cx="2204392" cy="2288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346776D-06A4-AE70-E678-F0BE3E8EA0A8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072053" y="3492501"/>
            <a:ext cx="4465329" cy="246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標題 1">
            <a:extLst>
              <a:ext uri="{FF2B5EF4-FFF2-40B4-BE49-F238E27FC236}">
                <a16:creationId xmlns:a16="http://schemas.microsoft.com/office/drawing/2014/main" id="{BAF6FDC7-25D3-A50F-E5DA-A006AAB44604}"/>
              </a:ext>
            </a:extLst>
          </p:cNvPr>
          <p:cNvSpPr txBox="1">
            <a:spLocks/>
          </p:cNvSpPr>
          <p:nvPr/>
        </p:nvSpPr>
        <p:spPr>
          <a:xfrm>
            <a:off x="5112281" y="5739563"/>
            <a:ext cx="195977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發散了</a:t>
            </a:r>
          </a:p>
        </p:txBody>
      </p:sp>
    </p:spTree>
    <p:extLst>
      <p:ext uri="{BB962C8B-B14F-4D97-AF65-F5344CB8AC3E}">
        <p14:creationId xmlns:p14="http://schemas.microsoft.com/office/powerpoint/2010/main" val="22492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4A35E-8EA5-5360-8B5F-17F3AE9D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  <a:endParaRPr lang="zh-TW" altLang="en-US" dirty="0"/>
          </a:p>
        </p:txBody>
      </p:sp>
      <p:pic>
        <p:nvPicPr>
          <p:cNvPr id="5" name="內容版面配置區 4" descr="一張含有 文字, 白板, 筆跡 的圖片&#10;&#10;自動產生的描述">
            <a:extLst>
              <a:ext uri="{FF2B5EF4-FFF2-40B4-BE49-F238E27FC236}">
                <a16:creationId xmlns:a16="http://schemas.microsoft.com/office/drawing/2014/main" id="{C821A315-E8F5-880D-8266-9D8A2A8C8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575160"/>
            <a:ext cx="6664370" cy="5917715"/>
          </a:xfrm>
        </p:spPr>
      </p:pic>
    </p:spTree>
    <p:extLst>
      <p:ext uri="{BB962C8B-B14F-4D97-AF65-F5344CB8AC3E}">
        <p14:creationId xmlns:p14="http://schemas.microsoft.com/office/powerpoint/2010/main" val="294882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16e-3;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週期為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16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毫秒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f0 = 1 / T;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基頻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0:1e-6:4*T;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時間向量，從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到一個週期，以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微秒為步長</a:t>
            </a:r>
            <a:endParaRPr lang="zh-TW" altLang="en-US" sz="900" b="0" i="0" dirty="0">
              <a:effectLst/>
              <a:latin typeface="Menlo"/>
            </a:endParaRPr>
          </a:p>
          <a:p>
            <a:br>
              <a:rPr lang="zh-TW" altLang="en-US" sz="900" b="0" i="0" dirty="0">
                <a:effectLst/>
                <a:latin typeface="Menlo"/>
              </a:rPr>
            </a:b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複數指數信號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Z = 4 * exp(1i * (125 * pi * t + pi / 4));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畫出時間域信號的實部和虛部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subplot(2, 1, 1);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real(Z));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'Real Part of Time Domain Signal Z(t)'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subplot(2, 1, 2);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imag</a:t>
            </a:r>
            <a:r>
              <a:rPr lang="en-US" altLang="zh-TW" sz="900" b="0" i="0" dirty="0">
                <a:effectLst/>
                <a:latin typeface="Menlo"/>
              </a:rPr>
              <a:t>(Z));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'Imaginary Part of Time Domain Signal Z(t)'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endParaRPr lang="en-US" altLang="zh-TW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5856822" y="1254457"/>
            <a:ext cx="309049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DOMAIN FIGURE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A94CDE-0EDC-A876-1628-8265231F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40" y="1764664"/>
            <a:ext cx="8396424" cy="47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1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91B49-176A-4D31-C68B-D7D06702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endParaRPr lang="zh-TW" altLang="en-US" dirty="0"/>
          </a:p>
        </p:txBody>
      </p:sp>
      <p:pic>
        <p:nvPicPr>
          <p:cNvPr id="5" name="內容版面配置區 4" descr="一張含有 文字, 筆跡, 白板, 文件 的圖片&#10;&#10;自動產生的描述">
            <a:extLst>
              <a:ext uri="{FF2B5EF4-FFF2-40B4-BE49-F238E27FC236}">
                <a16:creationId xmlns:a16="http://schemas.microsoft.com/office/drawing/2014/main" id="{02B388C8-9E64-A025-3AB2-AECD9649E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90" y="970860"/>
            <a:ext cx="6675817" cy="5887140"/>
          </a:xfrm>
        </p:spPr>
      </p:pic>
    </p:spTree>
    <p:extLst>
      <p:ext uri="{BB962C8B-B14F-4D97-AF65-F5344CB8AC3E}">
        <p14:creationId xmlns:p14="http://schemas.microsoft.com/office/powerpoint/2010/main" val="245379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136" y="17987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137408" y="1540288"/>
            <a:ext cx="2346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(a) x[n] = A*cos(10*n^2)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-100:100;</a:t>
            </a:r>
          </a:p>
          <a:p>
            <a:r>
              <a:rPr lang="en-US" altLang="zh-TW" sz="900" b="0" i="0" dirty="0">
                <a:effectLst/>
                <a:latin typeface="Menlo"/>
              </a:rPr>
              <a:t>A = 1;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x_a</a:t>
            </a:r>
            <a:r>
              <a:rPr lang="en-US" altLang="zh-TW" sz="900" b="0" i="0" dirty="0">
                <a:effectLst/>
                <a:latin typeface="Menlo"/>
              </a:rPr>
              <a:t> = A * cos(10 * n.^2);</a:t>
            </a: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</a:t>
            </a:r>
            <a:r>
              <a:rPr lang="en-US" altLang="zh-TW" sz="900" b="0" i="0" dirty="0" err="1">
                <a:effectLst/>
                <a:latin typeface="Menlo"/>
              </a:rPr>
              <a:t>x_a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'(a)x[n] = A \cos(10n^2)'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(b) x(t) = (\cos^2)(\pi t)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x_b</a:t>
            </a:r>
            <a:r>
              <a:rPr lang="en-US" altLang="zh-TW" sz="900" b="0" i="0" dirty="0">
                <a:effectLst/>
                <a:latin typeface="Menlo"/>
              </a:rPr>
              <a:t> = cos(pi * t).^2;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x_b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'(b)x(t) = \cos^2(\pi 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(c) x(t) = \cos(\pi^2 t) \sin(\pi^\pi t)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x_c</a:t>
            </a:r>
            <a:r>
              <a:rPr lang="en-US" altLang="zh-TW" sz="900" b="0" i="0" dirty="0">
                <a:effectLst/>
                <a:latin typeface="Menlo"/>
              </a:rPr>
              <a:t> = cos(pi^2 * t) .* sin(</a:t>
            </a:r>
            <a:r>
              <a:rPr lang="en-US" altLang="zh-TW" sz="900" b="0" i="0" dirty="0" err="1">
                <a:effectLst/>
                <a:latin typeface="Menlo"/>
              </a:rPr>
              <a:t>pi^pi</a:t>
            </a:r>
            <a:r>
              <a:rPr lang="en-US" altLang="zh-TW" sz="900" b="0" i="0" dirty="0">
                <a:effectLst/>
                <a:latin typeface="Menlo"/>
              </a:rPr>
              <a:t> * t);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x_c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'(c)x(t) = \cos(\pi^2 t) \sin(\pi^\pi 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endParaRPr lang="en-US" altLang="zh-TW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5638038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07A5BB-CA69-EF96-394A-089FCAB23200}"/>
              </a:ext>
            </a:extLst>
          </p:cNvPr>
          <p:cNvSpPr txBox="1"/>
          <p:nvPr/>
        </p:nvSpPr>
        <p:spPr>
          <a:xfrm>
            <a:off x="7881112" y="1364188"/>
            <a:ext cx="234696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(d) x(t) = \cos(\pi t) \sin(\pi t^2)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x_d</a:t>
            </a:r>
            <a:r>
              <a:rPr lang="en-US" altLang="zh-TW" sz="900" b="0" i="0" dirty="0">
                <a:effectLst/>
                <a:latin typeface="Menlo"/>
              </a:rPr>
              <a:t> = cos(pi * t) .* sin(pi * t.^2);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x_d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'(d)x(t) = \cos(\pi t) \sin(\pi t^2)'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(e) x(t) = \cos(\sqrt{\pi t})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x_e</a:t>
            </a:r>
            <a:r>
              <a:rPr lang="en-US" altLang="zh-TW" sz="900" b="0" i="0" dirty="0">
                <a:effectLst/>
                <a:latin typeface="Menlo"/>
              </a:rPr>
              <a:t> = cos(sqrt(pi * t));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x_e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'(e)x(t) = \cos(\sqrt{\pi t})'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(f) x(t) = \cos((\sqrt{\pi}) t)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x_f</a:t>
            </a:r>
            <a:r>
              <a:rPr lang="en-US" altLang="zh-TW" sz="900" b="0" i="0" dirty="0">
                <a:effectLst/>
                <a:latin typeface="Menlo"/>
              </a:rPr>
              <a:t> = cos(sqrt(pi) * t);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x_f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'(f)x(t) = \cos((\sqrt{\pi}) 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(g) x(t) = \cos(\sqrt{2} t) + \sin(\sqrt{3} t)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x_g</a:t>
            </a:r>
            <a:r>
              <a:rPr lang="en-US" altLang="zh-TW" sz="900" b="0" i="0" dirty="0">
                <a:effectLst/>
                <a:latin typeface="Menlo"/>
              </a:rPr>
              <a:t> = cos(sqrt(2) * t) + sin(sqrt(3) * t);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x_g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'(g)x(t) = \cos(\sqrt{2} t) + \sin(\sqrt{3} 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endParaRPr lang="en-US" altLang="zh-TW" sz="9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4605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6DB975C-9A1B-276D-A605-ED7A6D4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391"/>
          <a:stretch/>
        </p:blipFill>
        <p:spPr>
          <a:xfrm>
            <a:off x="0" y="1381124"/>
            <a:ext cx="12192525" cy="54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675AB-2A94-6163-BBB0-E101AC43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endParaRPr lang="zh-TW" altLang="en-US" dirty="0"/>
          </a:p>
        </p:txBody>
      </p:sp>
      <p:pic>
        <p:nvPicPr>
          <p:cNvPr id="5" name="內容版面配置區 4" descr="一張含有 文字, 白板, 筆跡 的圖片&#10;&#10;自動產生的描述">
            <a:extLst>
              <a:ext uri="{FF2B5EF4-FFF2-40B4-BE49-F238E27FC236}">
                <a16:creationId xmlns:a16="http://schemas.microsoft.com/office/drawing/2014/main" id="{785BFF0F-8D66-8FE1-1F1F-24F409A2E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35" y="716473"/>
            <a:ext cx="6996180" cy="6348386"/>
          </a:xfrm>
        </p:spPr>
      </p:pic>
    </p:spTree>
    <p:extLst>
      <p:ext uri="{BB962C8B-B14F-4D97-AF65-F5344CB8AC3E}">
        <p14:creationId xmlns:p14="http://schemas.microsoft.com/office/powerpoint/2010/main" val="124289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Parameters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0:0.02/2560:2/80;</a:t>
            </a:r>
          </a:p>
          <a:p>
            <a:r>
              <a:rPr lang="en-US" altLang="zh-TW" sz="900" b="0" i="0" dirty="0">
                <a:effectLst/>
                <a:latin typeface="Menlo"/>
              </a:rPr>
              <a:t>x = cos(80*pi*t + 0.25*pi);</a:t>
            </a:r>
          </a:p>
          <a:p>
            <a:r>
              <a:rPr lang="en-US" altLang="zh-TW" sz="900" b="0" i="0" dirty="0">
                <a:effectLst/>
                <a:latin typeface="Menlo"/>
              </a:rPr>
              <a:t>y = sin(2560*pi*t);</a:t>
            </a:r>
          </a:p>
          <a:p>
            <a:r>
              <a:rPr lang="en-US" altLang="zh-TW" sz="900" b="0" i="0" dirty="0">
                <a:effectLst/>
                <a:latin typeface="Menlo"/>
              </a:rPr>
              <a:t>z = x .* y + 15;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Plot time domain signal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z);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Domain Signal X(t)'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Frequency analysis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length(z);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Number of samples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fs = 1 / (t(2) - t(1));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Sampling frequency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 = (-n/2:n/2-1)*(fs/n);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Frequency range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Z = </a:t>
            </a:r>
            <a:r>
              <a:rPr lang="en-US" altLang="zh-TW" sz="900" b="0" i="0" dirty="0" err="1">
                <a:effectLst/>
                <a:latin typeface="Menlo"/>
              </a:rPr>
              <a:t>fft</a:t>
            </a:r>
            <a:r>
              <a:rPr lang="en-US" altLang="zh-TW" sz="900" b="0" i="0" dirty="0">
                <a:effectLst/>
                <a:latin typeface="Menlo"/>
              </a:rPr>
              <a:t>(z);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Compute the FFT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Z_shifted</a:t>
            </a:r>
            <a:r>
              <a:rPr lang="en-US" altLang="zh-TW" sz="900" b="0" i="0" dirty="0">
                <a:effectLst/>
                <a:latin typeface="Menlo"/>
              </a:rPr>
              <a:t> = </a:t>
            </a:r>
            <a:r>
              <a:rPr lang="en-US" altLang="zh-TW" sz="900" b="0" i="0" dirty="0" err="1">
                <a:effectLst/>
                <a:latin typeface="Menlo"/>
              </a:rPr>
              <a:t>fftshift</a:t>
            </a:r>
            <a:r>
              <a:rPr lang="en-US" altLang="zh-TW" sz="900" b="0" i="0" dirty="0">
                <a:effectLst/>
                <a:latin typeface="Menlo"/>
              </a:rPr>
              <a:t>(Z);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Shift zero frequency component to center of spectrum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Plot frequency spectrum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plot(f, abs(</a:t>
            </a:r>
            <a:r>
              <a:rPr lang="en-US" altLang="zh-TW" sz="900" b="0" i="0" dirty="0" err="1">
                <a:effectLst/>
                <a:latin typeface="Menlo"/>
              </a:rPr>
              <a:t>Z_shifted</a:t>
            </a:r>
            <a:r>
              <a:rPr lang="en-US" altLang="zh-TW" sz="900" b="0" i="0" dirty="0">
                <a:effectLst/>
                <a:latin typeface="Menlo"/>
              </a:rPr>
              <a:t>)/n);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'Frequency Spectrum of X(t)'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'Frequency (Hz)'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'Magnitude'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8C99CE-ECC6-664C-324B-7F27ECC5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63" y="1689954"/>
            <a:ext cx="7816959" cy="43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5856822" y="1254457"/>
            <a:ext cx="309049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DOMAIN FIGURE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89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3047</Words>
  <Application>Microsoft Office PowerPoint</Application>
  <PresentationFormat>寬螢幕</PresentationFormat>
  <Paragraphs>436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Menlo</vt:lpstr>
      <vt:lpstr>微軟正黑體</vt:lpstr>
      <vt:lpstr>Aptos</vt:lpstr>
      <vt:lpstr>Aptos Display</vt:lpstr>
      <vt:lpstr>Arial</vt:lpstr>
      <vt:lpstr>Arial Black</vt:lpstr>
      <vt:lpstr>Calibri</vt:lpstr>
      <vt:lpstr>Wingdings</vt:lpstr>
      <vt:lpstr>Office 佈景主題</vt:lpstr>
      <vt:lpstr>Office Theme</vt:lpstr>
      <vt:lpstr>DSP</vt:lpstr>
      <vt:lpstr>第一次小考</vt:lpstr>
      <vt:lpstr>第一題</vt:lpstr>
      <vt:lpstr>第一題</vt:lpstr>
      <vt:lpstr>第二題</vt:lpstr>
      <vt:lpstr>第二題</vt:lpstr>
      <vt:lpstr>第二題</vt:lpstr>
      <vt:lpstr>第三題</vt:lpstr>
      <vt:lpstr>第三題</vt:lpstr>
      <vt:lpstr>第三題</vt:lpstr>
      <vt:lpstr>第四題</vt:lpstr>
      <vt:lpstr>第四題</vt:lpstr>
      <vt:lpstr>第四題</vt:lpstr>
      <vt:lpstr>期中考</vt:lpstr>
      <vt:lpstr>第一題</vt:lpstr>
      <vt:lpstr>第一題</vt:lpstr>
      <vt:lpstr>第一題</vt:lpstr>
      <vt:lpstr>第四題</vt:lpstr>
      <vt:lpstr>第四題</vt:lpstr>
      <vt:lpstr>第四題</vt:lpstr>
      <vt:lpstr>第二次小考</vt:lpstr>
      <vt:lpstr>第二題</vt:lpstr>
      <vt:lpstr>第二題</vt:lpstr>
      <vt:lpstr>第二題</vt:lpstr>
      <vt:lpstr>第二題</vt:lpstr>
      <vt:lpstr>第二題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MSIC</dc:title>
  <dc:creator>paul.7774129@gmail.com</dc:creator>
  <cp:lastModifiedBy>芫睿 張</cp:lastModifiedBy>
  <cp:revision>28</cp:revision>
  <dcterms:created xsi:type="dcterms:W3CDTF">2024-03-10T04:26:03Z</dcterms:created>
  <dcterms:modified xsi:type="dcterms:W3CDTF">2024-06-22T07:59:07Z</dcterms:modified>
</cp:coreProperties>
</file>