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2286" y="-10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81FCAA7-BF8B-4E27-B4D3-6418D3AAE5C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362542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1FCAA7-BF8B-4E27-B4D3-6418D3AAE5C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330115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1FCAA7-BF8B-4E27-B4D3-6418D3AAE5C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272834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1FCAA7-BF8B-4E27-B4D3-6418D3AAE5C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186881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1FCAA7-BF8B-4E27-B4D3-6418D3AAE5C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190978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81FCAA7-BF8B-4E27-B4D3-6418D3AAE5C6}" type="datetimeFigureOut">
              <a:rPr lang="en-GB" smtClean="0"/>
              <a:t>12/01/2017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43615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81FCAA7-BF8B-4E27-B4D3-6418D3AAE5C6}" type="datetimeFigureOut">
              <a:rPr lang="en-GB" smtClean="0"/>
              <a:t>12/01/2017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151671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81FCAA7-BF8B-4E27-B4D3-6418D3AAE5C6}" type="datetimeFigureOut">
              <a:rPr lang="en-GB" smtClean="0"/>
              <a:t>12/01/2017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375276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FCAA7-BF8B-4E27-B4D3-6418D3AAE5C6}" type="datetimeFigureOut">
              <a:rPr lang="en-GB" smtClean="0"/>
              <a:t>12/01/2017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15806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1FCAA7-BF8B-4E27-B4D3-6418D3AAE5C6}" type="datetimeFigureOut">
              <a:rPr lang="en-GB" smtClean="0"/>
              <a:t>12/01/2017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157806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1FCAA7-BF8B-4E27-B4D3-6418D3AAE5C6}" type="datetimeFigureOut">
              <a:rPr lang="en-GB" smtClean="0"/>
              <a:t>12/01/2017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9112F3-D55B-494D-AB1E-5E178C072ACA}" type="slidenum">
              <a:rPr lang="en-GB" smtClean="0"/>
              <a:t>‹#›</a:t>
            </a:fld>
            <a:endParaRPr lang="en-GB"/>
          </a:p>
        </p:txBody>
      </p:sp>
    </p:spTree>
    <p:extLst>
      <p:ext uri="{BB962C8B-B14F-4D97-AF65-F5344CB8AC3E}">
        <p14:creationId xmlns:p14="http://schemas.microsoft.com/office/powerpoint/2010/main" val="258930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FCAA7-BF8B-4E27-B4D3-6418D3AAE5C6}" type="datetimeFigureOut">
              <a:rPr lang="en-GB" smtClean="0"/>
              <a:t>12/01/2017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112F3-D55B-494D-AB1E-5E178C072ACA}" type="slidenum">
              <a:rPr lang="en-GB" smtClean="0"/>
              <a:t>‹#›</a:t>
            </a:fld>
            <a:endParaRPr lang="en-GB"/>
          </a:p>
        </p:txBody>
      </p:sp>
    </p:spTree>
    <p:extLst>
      <p:ext uri="{BB962C8B-B14F-4D97-AF65-F5344CB8AC3E}">
        <p14:creationId xmlns:p14="http://schemas.microsoft.com/office/powerpoint/2010/main" val="403954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484784"/>
            <a:ext cx="7772400" cy="1470025"/>
          </a:xfrm>
        </p:spPr>
        <p:txBody>
          <a:bodyPr/>
          <a:lstStyle/>
          <a:p>
            <a:r>
              <a:rPr lang="en-GB" b="1" dirty="0" smtClean="0">
                <a:latin typeface="Adobe Gothic Std B" pitchFamily="34" charset="-128"/>
                <a:ea typeface="Adobe Gothic Std B" pitchFamily="34" charset="-128"/>
              </a:rPr>
              <a:t>Search algorithms</a:t>
            </a:r>
            <a:endParaRPr lang="en-GB" b="1" dirty="0">
              <a:latin typeface="Adobe Gothic Std B" pitchFamily="34" charset="-128"/>
              <a:ea typeface="Adobe Gothic Std B" pitchFamily="34" charset="-128"/>
            </a:endParaRPr>
          </a:p>
        </p:txBody>
      </p:sp>
      <p:sp>
        <p:nvSpPr>
          <p:cNvPr id="3" name="Subtitle 2"/>
          <p:cNvSpPr>
            <a:spLocks noGrp="1"/>
          </p:cNvSpPr>
          <p:nvPr>
            <p:ph type="subTitle" idx="1"/>
          </p:nvPr>
        </p:nvSpPr>
        <p:spPr>
          <a:xfrm>
            <a:off x="1509500" y="3212976"/>
            <a:ext cx="6400800" cy="1752600"/>
          </a:xfrm>
        </p:spPr>
        <p:txBody>
          <a:bodyPr>
            <a:normAutofit/>
          </a:bodyPr>
          <a:lstStyle/>
          <a:p>
            <a:r>
              <a:rPr lang="en-GB" sz="2800" b="1" dirty="0" smtClean="0">
                <a:solidFill>
                  <a:schemeClr val="tx1"/>
                </a:solidFill>
                <a:latin typeface="Adobe Gothic Std B" pitchFamily="34" charset="-128"/>
                <a:ea typeface="Adobe Gothic Std B" pitchFamily="34" charset="-128"/>
              </a:rPr>
              <a:t>Binary, binary trees and linear search</a:t>
            </a:r>
            <a:endParaRPr lang="en-GB" sz="2800" b="1" dirty="0">
              <a:solidFill>
                <a:schemeClr val="tx1"/>
              </a:solidFill>
              <a:latin typeface="Adobe Gothic Std B" pitchFamily="34" charset="-128"/>
              <a:ea typeface="Adobe Gothic Std B" pitchFamily="34" charset="-128"/>
            </a:endParaRPr>
          </a:p>
        </p:txBody>
      </p:sp>
    </p:spTree>
    <p:extLst>
      <p:ext uri="{BB962C8B-B14F-4D97-AF65-F5344CB8AC3E}">
        <p14:creationId xmlns:p14="http://schemas.microsoft.com/office/powerpoint/2010/main" val="15957754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2.5E-6 -1.11111E-6 L -0.83525 -0.00278 " pathEditMode="relative" rAng="0" ptsTypes="AA">
                                      <p:cBhvr>
                                        <p:cTn id="18" dur="2000" fill="hold"/>
                                        <p:tgtEl>
                                          <p:spTgt spid="2"/>
                                        </p:tgtEl>
                                        <p:attrNameLst>
                                          <p:attrName>ppt_x</p:attrName>
                                          <p:attrName>ppt_y</p:attrName>
                                        </p:attrNameLst>
                                      </p:cBhvr>
                                      <p:rCtr x="-41771" y="-139"/>
                                    </p:animMotion>
                                  </p:childTnLst>
                                </p:cTn>
                              </p:par>
                              <p:par>
                                <p:cTn id="19" presetID="42" presetClass="path" presetSubtype="0" accel="50000" decel="50000" fill="hold" grpId="1" nodeType="withEffect">
                                  <p:stCondLst>
                                    <p:cond delay="0"/>
                                  </p:stCondLst>
                                  <p:childTnLst>
                                    <p:animMotion origin="layout" path="M -8.33333E-7 0 L 1.01979 0.00787 " pathEditMode="relative" rAng="0" ptsTypes="AA">
                                      <p:cBhvr>
                                        <p:cTn id="20" dur="1800" fill="hold"/>
                                        <p:tgtEl>
                                          <p:spTgt spid="3">
                                            <p:txEl>
                                              <p:pRg st="0" end="0"/>
                                            </p:txEl>
                                          </p:spTgt>
                                        </p:tgtEl>
                                        <p:attrNameLst>
                                          <p:attrName>ppt_x</p:attrName>
                                          <p:attrName>ppt_y</p:attrName>
                                        </p:attrNameLst>
                                      </p:cBhvr>
                                      <p:rCtr x="50990"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104456" cy="769441"/>
          </a:xfrm>
          <a:prstGeom prst="rect">
            <a:avLst/>
          </a:prstGeom>
          <a:noFill/>
        </p:spPr>
        <p:txBody>
          <a:bodyPr wrap="square" rtlCol="0">
            <a:spAutoFit/>
          </a:bodyPr>
          <a:lstStyle/>
          <a:p>
            <a:r>
              <a:rPr lang="en-GB" sz="4400" b="1" dirty="0" smtClean="0">
                <a:latin typeface="Adobe Gothic Std B" pitchFamily="34" charset="-128"/>
                <a:ea typeface="Adobe Gothic Std B" pitchFamily="34" charset="-128"/>
              </a:rPr>
              <a:t>Linear Search</a:t>
            </a:r>
          </a:p>
        </p:txBody>
      </p:sp>
      <p:sp>
        <p:nvSpPr>
          <p:cNvPr id="3" name="TextBox 2"/>
          <p:cNvSpPr txBox="1"/>
          <p:nvPr/>
        </p:nvSpPr>
        <p:spPr>
          <a:xfrm>
            <a:off x="539552" y="1196752"/>
            <a:ext cx="1872208" cy="369332"/>
          </a:xfrm>
          <a:prstGeom prst="rect">
            <a:avLst/>
          </a:prstGeom>
          <a:noFill/>
        </p:spPr>
        <p:txBody>
          <a:bodyPr wrap="square" rtlCol="0">
            <a:spAutoFit/>
          </a:bodyPr>
          <a:lstStyle/>
          <a:p>
            <a:endParaRPr lang="en-GB" dirty="0"/>
          </a:p>
        </p:txBody>
      </p:sp>
      <p:sp>
        <p:nvSpPr>
          <p:cNvPr id="4" name="TextBox 3"/>
          <p:cNvSpPr txBox="1"/>
          <p:nvPr/>
        </p:nvSpPr>
        <p:spPr>
          <a:xfrm>
            <a:off x="23543" y="769441"/>
            <a:ext cx="5556570" cy="4524315"/>
          </a:xfrm>
          <a:prstGeom prst="rect">
            <a:avLst/>
          </a:prstGeom>
          <a:noFill/>
        </p:spPr>
        <p:txBody>
          <a:bodyPr wrap="square" rtlCol="0">
            <a:spAutoFit/>
          </a:bodyPr>
          <a:lstStyle/>
          <a:p>
            <a:r>
              <a:rPr lang="en-GB" dirty="0" smtClean="0">
                <a:latin typeface="Adobe Gothic Std B" pitchFamily="34" charset="-128"/>
                <a:ea typeface="Adobe Gothic Std B" pitchFamily="34" charset="-128"/>
              </a:rPr>
              <a:t>There list of numbers . The list is ordered from the smallest to the biggest. The easiest way to find our number (target) is to start at the beginning and compare our number to each number in the list. When we reach out number we are done. This is called </a:t>
            </a:r>
            <a:r>
              <a:rPr lang="en-GB" b="1" dirty="0" smtClean="0">
                <a:latin typeface="Adobe Gothic Std B" pitchFamily="34" charset="-128"/>
                <a:ea typeface="Adobe Gothic Std B" pitchFamily="34" charset="-128"/>
              </a:rPr>
              <a:t>Linear Searching</a:t>
            </a:r>
            <a:r>
              <a:rPr lang="en-GB" dirty="0" smtClean="0">
                <a:latin typeface="Adobe Gothic Std B" pitchFamily="34" charset="-128"/>
                <a:ea typeface="Adobe Gothic Std B" pitchFamily="34" charset="-128"/>
              </a:rPr>
              <a:t>. </a:t>
            </a:r>
          </a:p>
          <a:p>
            <a:endParaRPr lang="en-GB" dirty="0" smtClean="0">
              <a:latin typeface="Adobe Gothic Std B" pitchFamily="34" charset="-128"/>
              <a:ea typeface="Adobe Gothic Std B" pitchFamily="34" charset="-128"/>
            </a:endParaRPr>
          </a:p>
          <a:p>
            <a:r>
              <a:rPr lang="en-GB" dirty="0">
                <a:latin typeface="Adobe Gothic Std B" pitchFamily="34" charset="-128"/>
                <a:ea typeface="Adobe Gothic Std B" pitchFamily="34" charset="-128"/>
              </a:rPr>
              <a:t>A</a:t>
            </a:r>
            <a:r>
              <a:rPr lang="en-GB" dirty="0" smtClean="0">
                <a:latin typeface="Adobe Gothic Std B" pitchFamily="34" charset="-128"/>
                <a:ea typeface="Adobe Gothic Std B" pitchFamily="34" charset="-128"/>
              </a:rPr>
              <a:t>lgorithm: </a:t>
            </a:r>
          </a:p>
          <a:p>
            <a:pPr marL="285750" indent="-285750">
              <a:buFont typeface="Arial" panose="020B0604020202020204" pitchFamily="34" charset="0"/>
              <a:buChar char="•"/>
            </a:pPr>
            <a:r>
              <a:rPr lang="en-GB" dirty="0" smtClean="0">
                <a:latin typeface="Adobe Gothic Std B" pitchFamily="34" charset="-128"/>
                <a:ea typeface="Adobe Gothic Std B" pitchFamily="34" charset="-128"/>
              </a:rPr>
              <a:t>Start with the first item in the list. </a:t>
            </a:r>
          </a:p>
          <a:p>
            <a:pPr marL="285750" indent="-285750">
              <a:buFont typeface="Arial" panose="020B0604020202020204" pitchFamily="34" charset="0"/>
              <a:buChar char="•"/>
            </a:pPr>
            <a:r>
              <a:rPr lang="en-GB" dirty="0" smtClean="0">
                <a:latin typeface="Adobe Gothic Std B" pitchFamily="34" charset="-128"/>
                <a:ea typeface="Adobe Gothic Std B" pitchFamily="34" charset="-128"/>
              </a:rPr>
              <a:t>Compare it target </a:t>
            </a:r>
          </a:p>
          <a:p>
            <a:pPr marL="285750" indent="-285750">
              <a:buFont typeface="Arial" panose="020B0604020202020204" pitchFamily="34" charset="0"/>
              <a:buChar char="•"/>
            </a:pPr>
            <a:r>
              <a:rPr lang="en-GB" dirty="0" smtClean="0">
                <a:latin typeface="Adobe Gothic Std B" pitchFamily="34" charset="-128"/>
                <a:ea typeface="Adobe Gothic Std B" pitchFamily="34" charset="-128"/>
              </a:rPr>
              <a:t>If it matches the target then we stop. </a:t>
            </a:r>
          </a:p>
          <a:p>
            <a:pPr marL="285750" indent="-285750">
              <a:buFont typeface="Arial" panose="020B0604020202020204" pitchFamily="34" charset="0"/>
              <a:buChar char="•"/>
            </a:pPr>
            <a:r>
              <a:rPr lang="en-GB" dirty="0" smtClean="0">
                <a:latin typeface="Adobe Gothic Std B" pitchFamily="34" charset="-128"/>
                <a:ea typeface="Adobe Gothic Std B" pitchFamily="34" charset="-128"/>
              </a:rPr>
              <a:t>If value is less than the target then set the current item to be the next item and repeat from 2. </a:t>
            </a:r>
          </a:p>
          <a:p>
            <a:pPr marL="285750" indent="-285750">
              <a:buFont typeface="Arial" panose="020B0604020202020204" pitchFamily="34" charset="0"/>
              <a:buChar char="•"/>
            </a:pPr>
            <a:endParaRPr lang="en-GB" dirty="0"/>
          </a:p>
          <a:p>
            <a:endParaRPr lang="en-GB" dirty="0" smtClean="0"/>
          </a:p>
        </p:txBody>
      </p:sp>
      <p:sp>
        <p:nvSpPr>
          <p:cNvPr id="12" name="Rectangle 11"/>
          <p:cNvSpPr/>
          <p:nvPr/>
        </p:nvSpPr>
        <p:spPr>
          <a:xfrm>
            <a:off x="7416316" y="1278082"/>
            <a:ext cx="1188132" cy="117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13" name="TextBox 12"/>
          <p:cNvSpPr txBox="1"/>
          <p:nvPr/>
        </p:nvSpPr>
        <p:spPr>
          <a:xfrm>
            <a:off x="7416316" y="1278082"/>
            <a:ext cx="1188132" cy="1200329"/>
          </a:xfrm>
          <a:prstGeom prst="rect">
            <a:avLst/>
          </a:prstGeom>
          <a:noFill/>
        </p:spPr>
        <p:txBody>
          <a:bodyPr wrap="square" rtlCol="0">
            <a:spAutoFit/>
          </a:bodyPr>
          <a:lstStyle/>
          <a:p>
            <a:pPr algn="ctr"/>
            <a:r>
              <a:rPr lang="en-GB" sz="7200" dirty="0" smtClean="0"/>
              <a:t>1</a:t>
            </a:r>
            <a:endParaRPr lang="en-GB" sz="7200" dirty="0"/>
          </a:p>
        </p:txBody>
      </p:sp>
      <p:grpSp>
        <p:nvGrpSpPr>
          <p:cNvPr id="38" name="Group 37"/>
          <p:cNvGrpSpPr/>
          <p:nvPr/>
        </p:nvGrpSpPr>
        <p:grpSpPr>
          <a:xfrm>
            <a:off x="7416316" y="2448212"/>
            <a:ext cx="1188132" cy="1278142"/>
            <a:chOff x="7416316" y="2366882"/>
            <a:chExt cx="1188132" cy="1278142"/>
          </a:xfrm>
        </p:grpSpPr>
        <p:sp>
          <p:nvSpPr>
            <p:cNvPr id="10" name="Rectangle 9"/>
            <p:cNvSpPr/>
            <p:nvPr/>
          </p:nvSpPr>
          <p:spPr>
            <a:xfrm>
              <a:off x="7416316" y="2366882"/>
              <a:ext cx="1188132" cy="117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GB" dirty="0"/>
            </a:p>
          </p:txBody>
        </p:sp>
        <p:sp>
          <p:nvSpPr>
            <p:cNvPr id="14" name="TextBox 13"/>
            <p:cNvSpPr txBox="1"/>
            <p:nvPr/>
          </p:nvSpPr>
          <p:spPr>
            <a:xfrm>
              <a:off x="7416316" y="2537028"/>
              <a:ext cx="1188132" cy="1107996"/>
            </a:xfrm>
            <a:prstGeom prst="rect">
              <a:avLst/>
            </a:prstGeom>
            <a:noFill/>
          </p:spPr>
          <p:txBody>
            <a:bodyPr wrap="square" rtlCol="0">
              <a:spAutoFit/>
            </a:bodyPr>
            <a:lstStyle/>
            <a:p>
              <a:pPr algn="ctr"/>
              <a:r>
                <a:rPr lang="en-GB" sz="6600" dirty="0" smtClean="0"/>
                <a:t>2</a:t>
              </a:r>
              <a:endParaRPr lang="en-GB" sz="6600" dirty="0"/>
            </a:p>
          </p:txBody>
        </p:sp>
      </p:grpSp>
      <p:grpSp>
        <p:nvGrpSpPr>
          <p:cNvPr id="37" name="Group 36"/>
          <p:cNvGrpSpPr/>
          <p:nvPr/>
        </p:nvGrpSpPr>
        <p:grpSpPr>
          <a:xfrm>
            <a:off x="7416316" y="3618619"/>
            <a:ext cx="1188132" cy="1200329"/>
            <a:chOff x="7416316" y="3537012"/>
            <a:chExt cx="1188132" cy="1200329"/>
          </a:xfrm>
        </p:grpSpPr>
        <p:sp>
          <p:nvSpPr>
            <p:cNvPr id="11" name="Rectangle 10"/>
            <p:cNvSpPr/>
            <p:nvPr/>
          </p:nvSpPr>
          <p:spPr>
            <a:xfrm>
              <a:off x="7416316" y="3537012"/>
              <a:ext cx="1188132" cy="117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15" name="TextBox 14"/>
            <p:cNvSpPr txBox="1"/>
            <p:nvPr/>
          </p:nvSpPr>
          <p:spPr>
            <a:xfrm>
              <a:off x="7416316" y="3537012"/>
              <a:ext cx="1188132" cy="1200329"/>
            </a:xfrm>
            <a:prstGeom prst="rect">
              <a:avLst/>
            </a:prstGeom>
            <a:noFill/>
          </p:spPr>
          <p:txBody>
            <a:bodyPr wrap="square" rtlCol="0">
              <a:spAutoFit/>
            </a:bodyPr>
            <a:lstStyle/>
            <a:p>
              <a:pPr algn="ctr"/>
              <a:r>
                <a:rPr lang="en-GB" sz="7200" dirty="0" smtClean="0"/>
                <a:t>3</a:t>
              </a:r>
              <a:endParaRPr lang="en-GB" sz="7200" dirty="0"/>
            </a:p>
          </p:txBody>
        </p:sp>
      </p:grpSp>
      <p:grpSp>
        <p:nvGrpSpPr>
          <p:cNvPr id="36" name="Group 35"/>
          <p:cNvGrpSpPr/>
          <p:nvPr/>
        </p:nvGrpSpPr>
        <p:grpSpPr>
          <a:xfrm>
            <a:off x="7416316" y="4725144"/>
            <a:ext cx="1188132" cy="1200329"/>
            <a:chOff x="7416316" y="4678156"/>
            <a:chExt cx="1188132" cy="1200329"/>
          </a:xfrm>
        </p:grpSpPr>
        <p:sp>
          <p:nvSpPr>
            <p:cNvPr id="9" name="Rectangle 8"/>
            <p:cNvSpPr/>
            <p:nvPr/>
          </p:nvSpPr>
          <p:spPr>
            <a:xfrm>
              <a:off x="7416316" y="4707142"/>
              <a:ext cx="1188132" cy="117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
          <p:nvSpPr>
            <p:cNvPr id="16" name="TextBox 15"/>
            <p:cNvSpPr txBox="1"/>
            <p:nvPr/>
          </p:nvSpPr>
          <p:spPr>
            <a:xfrm>
              <a:off x="7416316" y="4678156"/>
              <a:ext cx="1188132" cy="1200329"/>
            </a:xfrm>
            <a:prstGeom prst="rect">
              <a:avLst/>
            </a:prstGeom>
            <a:noFill/>
          </p:spPr>
          <p:txBody>
            <a:bodyPr wrap="square" rtlCol="0">
              <a:spAutoFit/>
            </a:bodyPr>
            <a:lstStyle/>
            <a:p>
              <a:pPr algn="ctr"/>
              <a:r>
                <a:rPr lang="en-GB" sz="7200" dirty="0" smtClean="0"/>
                <a:t>4</a:t>
              </a:r>
              <a:endParaRPr lang="en-GB" sz="7200" dirty="0"/>
            </a:p>
          </p:txBody>
        </p:sp>
      </p:grpSp>
      <p:grpSp>
        <p:nvGrpSpPr>
          <p:cNvPr id="19" name="Group 18"/>
          <p:cNvGrpSpPr/>
          <p:nvPr/>
        </p:nvGrpSpPr>
        <p:grpSpPr>
          <a:xfrm>
            <a:off x="6228184" y="74822"/>
            <a:ext cx="1188132" cy="1200329"/>
            <a:chOff x="6228184" y="1247883"/>
            <a:chExt cx="1188132" cy="1200329"/>
          </a:xfrm>
        </p:grpSpPr>
        <p:sp>
          <p:nvSpPr>
            <p:cNvPr id="17" name="Rectangle 16"/>
            <p:cNvSpPr/>
            <p:nvPr/>
          </p:nvSpPr>
          <p:spPr>
            <a:xfrm>
              <a:off x="6228184" y="1278082"/>
              <a:ext cx="1188132" cy="1170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18" name="TextBox 17"/>
            <p:cNvSpPr txBox="1"/>
            <p:nvPr/>
          </p:nvSpPr>
          <p:spPr>
            <a:xfrm>
              <a:off x="6228184" y="1247883"/>
              <a:ext cx="1188132" cy="1200329"/>
            </a:xfrm>
            <a:prstGeom prst="rect">
              <a:avLst/>
            </a:prstGeom>
            <a:noFill/>
          </p:spPr>
          <p:txBody>
            <a:bodyPr wrap="square" rtlCol="0">
              <a:spAutoFit/>
            </a:bodyPr>
            <a:lstStyle/>
            <a:p>
              <a:pPr algn="ctr"/>
              <a:r>
                <a:rPr lang="en-GB" sz="7200" dirty="0" smtClean="0"/>
                <a:t>2</a:t>
              </a:r>
              <a:endParaRPr lang="en-GB" sz="7200" dirty="0"/>
            </a:p>
          </p:txBody>
        </p:sp>
      </p:grpSp>
      <p:sp>
        <p:nvSpPr>
          <p:cNvPr id="21" name="Rectangle 20"/>
          <p:cNvSpPr/>
          <p:nvPr/>
        </p:nvSpPr>
        <p:spPr>
          <a:xfrm>
            <a:off x="7416316" y="1275151"/>
            <a:ext cx="1188132" cy="1170130"/>
          </a:xfrm>
          <a:prstGeom prst="rect">
            <a:avLst/>
          </a:prstGeom>
          <a:solidFill>
            <a:srgbClr val="FF0000">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p:cNvSpPr/>
          <p:nvPr/>
        </p:nvSpPr>
        <p:spPr>
          <a:xfrm>
            <a:off x="7416316" y="2448489"/>
            <a:ext cx="1188132" cy="1170130"/>
          </a:xfrm>
          <a:prstGeom prst="rect">
            <a:avLst/>
          </a:prstGeom>
          <a:solidFill>
            <a:srgbClr val="92D050">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83024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3.7037E-7 L 3.05556E-6 0.17037 " pathEditMode="relative" rAng="0" ptsTypes="AA">
                                      <p:cBhvr>
                                        <p:cTn id="6" dur="2000" fill="hold"/>
                                        <p:tgtEl>
                                          <p:spTgt spid="19"/>
                                        </p:tgtEl>
                                        <p:attrNameLst>
                                          <p:attrName>ppt_x</p:attrName>
                                          <p:attrName>ppt_y</p:attrName>
                                        </p:attrNameLst>
                                      </p:cBhvr>
                                      <p:rCtr x="0" y="8519"/>
                                    </p:animMotion>
                                  </p:childTnLst>
                                </p:cTn>
                              </p:par>
                            </p:childTnLst>
                          </p:cTn>
                        </p:par>
                        <p:par>
                          <p:cTn id="7" fill="hold">
                            <p:stCondLst>
                              <p:cond delay="2000"/>
                            </p:stCondLst>
                            <p:childTnLst>
                              <p:par>
                                <p:cTn id="8" presetID="10"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3000"/>
                            </p:stCondLst>
                            <p:childTnLst>
                              <p:par>
                                <p:cTn id="12" presetID="10" presetClass="exit" presetSubtype="0" fill="hold" grpId="1" nodeType="after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3.05556E-6 0.16852 L 3.05556E-6 0.33866 " pathEditMode="relative" rAng="0" ptsTypes="AA">
                                      <p:cBhvr>
                                        <p:cTn id="16" dur="2000" fill="hold"/>
                                        <p:tgtEl>
                                          <p:spTgt spid="19"/>
                                        </p:tgtEl>
                                        <p:attrNameLst>
                                          <p:attrName>ppt_x</p:attrName>
                                          <p:attrName>ppt_y</p:attrName>
                                        </p:attrNameLst>
                                      </p:cBhvr>
                                      <p:rCtr x="0" y="8495"/>
                                    </p:animMotion>
                                  </p:childTnLst>
                                </p:cTn>
                              </p:par>
                              <p:par>
                                <p:cTn id="17" presetID="10" presetClass="entr" presetSubtype="0" fill="hold" grpId="0" nodeType="withEffect">
                                  <p:stCondLst>
                                    <p:cond delay="150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xit" presetSubtype="0" fill="hold" grpId="1" nodeType="withEffect">
                                  <p:stCondLst>
                                    <p:cond delay="0"/>
                                  </p:stCondLst>
                                  <p:childTnLst>
                                    <p:animEffect transition="out" filter="fad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40" grpId="0" animBg="1"/>
      <p:bldP spid="4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985433"/>
          </a:xfrm>
          <a:prstGeom prst="rect">
            <a:avLst/>
          </a:prstGeom>
        </p:spPr>
        <p:txBody>
          <a:bodyPr wrap="square">
            <a:spAutoFit/>
          </a:bodyPr>
          <a:lstStyle/>
          <a:p>
            <a:r>
              <a:rPr lang="en-GB" sz="4400" b="1" dirty="0" smtClean="0">
                <a:latin typeface="Adobe Gothic Std B" pitchFamily="34" charset="-128"/>
                <a:ea typeface="Adobe Gothic Std B" pitchFamily="34" charset="-128"/>
              </a:rPr>
              <a:t>Binary Search</a:t>
            </a:r>
          </a:p>
          <a:p>
            <a:endParaRPr lang="en-GB" dirty="0" smtClean="0">
              <a:latin typeface="Adobe Gothic Std B" pitchFamily="34" charset="-128"/>
              <a:ea typeface="Adobe Gothic Std B" pitchFamily="34" charset="-128"/>
            </a:endParaRPr>
          </a:p>
          <a:p>
            <a:r>
              <a:rPr lang="en-GB" dirty="0" smtClean="0">
                <a:latin typeface="Adobe Gothic Std B" pitchFamily="34" charset="-128"/>
                <a:ea typeface="Adobe Gothic Std B" pitchFamily="34" charset="-128"/>
              </a:rPr>
              <a:t>If </a:t>
            </a:r>
            <a:r>
              <a:rPr lang="en-GB" dirty="0" smtClean="0">
                <a:latin typeface="Adobe Gothic Std B" pitchFamily="34" charset="-128"/>
                <a:ea typeface="Adobe Gothic Std B" pitchFamily="34" charset="-128"/>
              </a:rPr>
              <a:t>you start halfway through a list the computer needs to know when to go forward or backward to find your target. We need to give the computer instructions so that it will divide the list half and compare the middle item to our target. If the middle item is smaller than our target, then we can look at the top half of the list. If it is bigger than our target, we will tell the computer to look in the bottom half of the list. This is search </a:t>
            </a:r>
            <a:r>
              <a:rPr lang="en-GB" b="1" dirty="0" smtClean="0">
                <a:latin typeface="Adobe Gothic Std B" pitchFamily="34" charset="-128"/>
                <a:ea typeface="Adobe Gothic Std B" pitchFamily="34" charset="-128"/>
              </a:rPr>
              <a:t>Binary Searching</a:t>
            </a:r>
            <a:r>
              <a:rPr lang="en-GB" dirty="0" smtClean="0">
                <a:latin typeface="Adobe Gothic Std B" pitchFamily="34" charset="-128"/>
                <a:ea typeface="Adobe Gothic Std B" pitchFamily="34" charset="-128"/>
              </a:rPr>
              <a:t> </a:t>
            </a:r>
          </a:p>
          <a:p>
            <a:endParaRPr lang="en-GB" dirty="0">
              <a:latin typeface="Adobe Gothic Std B" pitchFamily="34" charset="-128"/>
              <a:ea typeface="Adobe Gothic Std B" pitchFamily="34" charset="-128"/>
            </a:endParaRPr>
          </a:p>
        </p:txBody>
      </p:sp>
      <p:grpSp>
        <p:nvGrpSpPr>
          <p:cNvPr id="3" name="Group 2"/>
          <p:cNvGrpSpPr/>
          <p:nvPr/>
        </p:nvGrpSpPr>
        <p:grpSpPr>
          <a:xfrm>
            <a:off x="3992779" y="4947302"/>
            <a:ext cx="5046873" cy="720080"/>
            <a:chOff x="1685367" y="2708920"/>
            <a:chExt cx="5046873" cy="720080"/>
          </a:xfrm>
        </p:grpSpPr>
        <p:sp>
          <p:nvSpPr>
            <p:cNvPr id="4" name="Rectangle 3"/>
            <p:cNvSpPr/>
            <p:nvPr/>
          </p:nvSpPr>
          <p:spPr>
            <a:xfrm>
              <a:off x="1685367"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2</a:t>
              </a:r>
              <a:endParaRPr lang="en-GB" dirty="0"/>
            </a:p>
          </p:txBody>
        </p:sp>
        <p:sp>
          <p:nvSpPr>
            <p:cNvPr id="5" name="Rectangle 4"/>
            <p:cNvSpPr/>
            <p:nvPr/>
          </p:nvSpPr>
          <p:spPr>
            <a:xfrm>
              <a:off x="3125527"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12</a:t>
              </a:r>
              <a:endParaRPr lang="en-GB" dirty="0"/>
            </a:p>
          </p:txBody>
        </p:sp>
        <p:sp>
          <p:nvSpPr>
            <p:cNvPr id="6" name="Rectangle 5"/>
            <p:cNvSpPr/>
            <p:nvPr/>
          </p:nvSpPr>
          <p:spPr>
            <a:xfrm>
              <a:off x="2405447"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5</a:t>
              </a:r>
              <a:endParaRPr lang="en-GB" dirty="0"/>
            </a:p>
          </p:txBody>
        </p:sp>
        <p:sp>
          <p:nvSpPr>
            <p:cNvPr id="7" name="Rectangle 6"/>
            <p:cNvSpPr/>
            <p:nvPr/>
          </p:nvSpPr>
          <p:spPr>
            <a:xfrm>
              <a:off x="3845607"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16</a:t>
              </a:r>
              <a:endParaRPr lang="en-GB" dirty="0"/>
            </a:p>
          </p:txBody>
        </p:sp>
        <p:sp>
          <p:nvSpPr>
            <p:cNvPr id="8" name="Rectangle 7"/>
            <p:cNvSpPr/>
            <p:nvPr/>
          </p:nvSpPr>
          <p:spPr>
            <a:xfrm>
              <a:off x="4565687"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17</a:t>
              </a:r>
              <a:endParaRPr lang="en-GB" dirty="0"/>
            </a:p>
          </p:txBody>
        </p:sp>
        <p:sp>
          <p:nvSpPr>
            <p:cNvPr id="9" name="Rectangle 8"/>
            <p:cNvSpPr/>
            <p:nvPr/>
          </p:nvSpPr>
          <p:spPr>
            <a:xfrm>
              <a:off x="6012160"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23</a:t>
              </a:r>
              <a:endParaRPr lang="en-GB" dirty="0"/>
            </a:p>
          </p:txBody>
        </p:sp>
        <p:sp>
          <p:nvSpPr>
            <p:cNvPr id="10" name="Rectangle 9"/>
            <p:cNvSpPr/>
            <p:nvPr/>
          </p:nvSpPr>
          <p:spPr>
            <a:xfrm>
              <a:off x="5292080" y="2708920"/>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19</a:t>
              </a:r>
              <a:endParaRPr lang="en-GB" dirty="0"/>
            </a:p>
          </p:txBody>
        </p:sp>
      </p:grpSp>
      <p:sp>
        <p:nvSpPr>
          <p:cNvPr id="11" name="TextBox 10"/>
          <p:cNvSpPr txBox="1"/>
          <p:nvPr/>
        </p:nvSpPr>
        <p:spPr>
          <a:xfrm>
            <a:off x="6117015" y="4515254"/>
            <a:ext cx="792088" cy="369332"/>
          </a:xfrm>
          <a:prstGeom prst="rect">
            <a:avLst/>
          </a:prstGeom>
          <a:noFill/>
        </p:spPr>
        <p:txBody>
          <a:bodyPr wrap="square" rtlCol="0">
            <a:spAutoFit/>
          </a:bodyPr>
          <a:lstStyle/>
          <a:p>
            <a:pPr algn="ctr"/>
            <a:r>
              <a:rPr lang="en-GB" dirty="0" smtClean="0"/>
              <a:t>12&lt;16</a:t>
            </a:r>
            <a:endParaRPr lang="en-GB" dirty="0"/>
          </a:p>
        </p:txBody>
      </p:sp>
      <p:sp>
        <p:nvSpPr>
          <p:cNvPr id="12" name="TextBox 11"/>
          <p:cNvSpPr txBox="1"/>
          <p:nvPr/>
        </p:nvSpPr>
        <p:spPr>
          <a:xfrm>
            <a:off x="4676855" y="4515254"/>
            <a:ext cx="792088" cy="369332"/>
          </a:xfrm>
          <a:prstGeom prst="rect">
            <a:avLst/>
          </a:prstGeom>
          <a:noFill/>
        </p:spPr>
        <p:txBody>
          <a:bodyPr wrap="square" rtlCol="0">
            <a:spAutoFit/>
          </a:bodyPr>
          <a:lstStyle/>
          <a:p>
            <a:pPr algn="ctr"/>
            <a:r>
              <a:rPr lang="en-GB" dirty="0" smtClean="0"/>
              <a:t>12&gt;5</a:t>
            </a:r>
            <a:endParaRPr lang="en-GB" dirty="0"/>
          </a:p>
        </p:txBody>
      </p:sp>
      <p:sp>
        <p:nvSpPr>
          <p:cNvPr id="13" name="Rectangle 12"/>
          <p:cNvSpPr/>
          <p:nvPr/>
        </p:nvSpPr>
        <p:spPr>
          <a:xfrm>
            <a:off x="6153019" y="3507142"/>
            <a:ext cx="7200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12</a:t>
            </a:r>
            <a:endParaRPr lang="en-GB" dirty="0"/>
          </a:p>
        </p:txBody>
      </p:sp>
      <p:sp>
        <p:nvSpPr>
          <p:cNvPr id="14" name="TextBox 13"/>
          <p:cNvSpPr txBox="1"/>
          <p:nvPr/>
        </p:nvSpPr>
        <p:spPr>
          <a:xfrm>
            <a:off x="5396935" y="4515254"/>
            <a:ext cx="792088" cy="369332"/>
          </a:xfrm>
          <a:prstGeom prst="rect">
            <a:avLst/>
          </a:prstGeom>
          <a:noFill/>
        </p:spPr>
        <p:txBody>
          <a:bodyPr wrap="square" rtlCol="0">
            <a:spAutoFit/>
          </a:bodyPr>
          <a:lstStyle/>
          <a:p>
            <a:pPr algn="ctr"/>
            <a:r>
              <a:rPr lang="en-GB" dirty="0" smtClean="0"/>
              <a:t>12=12</a:t>
            </a:r>
            <a:endParaRPr lang="en-GB" dirty="0"/>
          </a:p>
        </p:txBody>
      </p:sp>
      <p:sp>
        <p:nvSpPr>
          <p:cNvPr id="15" name="TextBox 14"/>
          <p:cNvSpPr txBox="1"/>
          <p:nvPr/>
        </p:nvSpPr>
        <p:spPr>
          <a:xfrm>
            <a:off x="465" y="2607039"/>
            <a:ext cx="4032448" cy="3816429"/>
          </a:xfrm>
          <a:prstGeom prst="rect">
            <a:avLst/>
          </a:prstGeom>
          <a:noFill/>
        </p:spPr>
        <p:txBody>
          <a:bodyPr wrap="square" rtlCol="0">
            <a:spAutoFit/>
          </a:bodyPr>
          <a:lstStyle/>
          <a:p>
            <a:r>
              <a:rPr lang="en-GB" sz="1600" dirty="0" smtClean="0">
                <a:latin typeface="Adobe Gothic Std B" pitchFamily="34" charset="-128"/>
                <a:ea typeface="Adobe Gothic Std B" pitchFamily="34" charset="-128"/>
              </a:rPr>
              <a:t>Here is the algorithm: </a:t>
            </a: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Set the list to be the whole list </a:t>
            </a: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Find the middle value of the list </a:t>
            </a: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the middle value is equal to the target then we declare victory and stop. </a:t>
            </a: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the middle item is less than the target, then we set the new list to be the upper half of the old list and we repeat from step 2 using the new list. </a:t>
            </a: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the middle value is greater than the target, then we set the new list to be the bottom half of the list, and we repeat from step 2 with the new list. </a:t>
            </a:r>
          </a:p>
          <a:p>
            <a:endParaRPr lang="en-GB" dirty="0"/>
          </a:p>
        </p:txBody>
      </p:sp>
      <p:sp>
        <p:nvSpPr>
          <p:cNvPr id="16" name="Rectangle 15"/>
          <p:cNvSpPr/>
          <p:nvPr/>
        </p:nvSpPr>
        <p:spPr>
          <a:xfrm>
            <a:off x="5428020" y="4952119"/>
            <a:ext cx="724999" cy="715263"/>
          </a:xfrm>
          <a:prstGeom prst="rect">
            <a:avLst/>
          </a:prstGeom>
          <a:solidFill>
            <a:srgbClr val="92D050">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389334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xit" presetSubtype="4" fill="hold" grpId="0" nodeType="afterEffect">
                                  <p:stCondLst>
                                    <p:cond delay="1000"/>
                                  </p:stCondLst>
                                  <p:childTnLst>
                                    <p:animEffect transition="out" filter="wipe(down)">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par>
                          <p:cTn id="12" fill="hold">
                            <p:stCondLst>
                              <p:cond delay="2000"/>
                            </p:stCondLst>
                            <p:childTnLst>
                              <p:par>
                                <p:cTn id="13" presetID="42" presetClass="path" presetSubtype="0" accel="50000" decel="50000" fill="hold" grpId="0" nodeType="afterEffect">
                                  <p:stCondLst>
                                    <p:cond delay="0"/>
                                  </p:stCondLst>
                                  <p:childTnLst>
                                    <p:animMotion origin="layout" path="M 4.16667E-6 3.35493E-6 L -0.15677 3.35493E-6 " pathEditMode="relative" rAng="0" ptsTypes="AA">
                                      <p:cBhvr>
                                        <p:cTn id="14" dur="2000" fill="hold"/>
                                        <p:tgtEl>
                                          <p:spTgt spid="13"/>
                                        </p:tgtEl>
                                        <p:attrNameLst>
                                          <p:attrName>ppt_x</p:attrName>
                                          <p:attrName>ppt_y</p:attrName>
                                        </p:attrNameLst>
                                      </p:cBhvr>
                                      <p:rCtr x="-7847" y="0"/>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1"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500"/>
                            </p:stCondLst>
                            <p:childTnLst>
                              <p:par>
                                <p:cTn id="21" presetID="22" presetClass="exit" presetSubtype="4" fill="hold" grpId="0" nodeType="afterEffect">
                                  <p:stCondLst>
                                    <p:cond delay="1000"/>
                                  </p:stCondLst>
                                  <p:childTnLst>
                                    <p:animEffect transition="out" filter="wipe(down)">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0.15677 3.35493E-6 L -0.07726 3.35493E-6 " pathEditMode="relative" rAng="0" ptsTypes="AA">
                                      <p:cBhvr>
                                        <p:cTn id="27" dur="2000" fill="hold"/>
                                        <p:tgtEl>
                                          <p:spTgt spid="13"/>
                                        </p:tgtEl>
                                        <p:attrNameLst>
                                          <p:attrName>ppt_x</p:attrName>
                                          <p:attrName>ppt_y</p:attrName>
                                        </p:attrNameLst>
                                      </p:cBhvr>
                                      <p:rCtr x="3976" y="0"/>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1"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animBg="1"/>
      <p:bldP spid="13" grpId="1" animBg="1"/>
      <p:bldP spid="14" grpId="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74258" y="2065194"/>
            <a:ext cx="5922942" cy="4412669"/>
            <a:chOff x="1259632" y="405790"/>
            <a:chExt cx="5922942" cy="4412669"/>
          </a:xfrm>
        </p:grpSpPr>
        <p:sp>
          <p:nvSpPr>
            <p:cNvPr id="3" name="Oval 2"/>
            <p:cNvSpPr/>
            <p:nvPr/>
          </p:nvSpPr>
          <p:spPr>
            <a:xfrm>
              <a:off x="3635896" y="405790"/>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smtClean="0"/>
                <a:t>8</a:t>
              </a:r>
              <a:endParaRPr lang="en-GB" dirty="0"/>
            </a:p>
          </p:txBody>
        </p:sp>
        <p:sp>
          <p:nvSpPr>
            <p:cNvPr id="4" name="Oval 3"/>
            <p:cNvSpPr/>
            <p:nvPr/>
          </p:nvSpPr>
          <p:spPr>
            <a:xfrm>
              <a:off x="2293780" y="1480928"/>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a:t>3</a:t>
              </a:r>
              <a:endParaRPr lang="en-GB" dirty="0"/>
            </a:p>
          </p:txBody>
        </p:sp>
        <p:sp>
          <p:nvSpPr>
            <p:cNvPr id="5" name="Oval 4"/>
            <p:cNvSpPr/>
            <p:nvPr/>
          </p:nvSpPr>
          <p:spPr>
            <a:xfrm>
              <a:off x="3216698" y="2714625"/>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smtClean="0"/>
                <a:t>6</a:t>
              </a:r>
              <a:endParaRPr lang="en-GB" dirty="0"/>
            </a:p>
          </p:txBody>
        </p:sp>
        <p:sp>
          <p:nvSpPr>
            <p:cNvPr id="6" name="Oval 5"/>
            <p:cNvSpPr/>
            <p:nvPr/>
          </p:nvSpPr>
          <p:spPr>
            <a:xfrm>
              <a:off x="4155192" y="3954363"/>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smtClean="0"/>
                <a:t>7</a:t>
              </a:r>
              <a:endParaRPr lang="en-GB" dirty="0"/>
            </a:p>
          </p:txBody>
        </p:sp>
        <p:sp>
          <p:nvSpPr>
            <p:cNvPr id="7" name="Oval 6"/>
            <p:cNvSpPr/>
            <p:nvPr/>
          </p:nvSpPr>
          <p:spPr>
            <a:xfrm>
              <a:off x="2208754" y="3954363"/>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a:t>4</a:t>
              </a:r>
              <a:endParaRPr lang="en-GB" dirty="0"/>
            </a:p>
          </p:txBody>
        </p:sp>
        <p:sp>
          <p:nvSpPr>
            <p:cNvPr id="8" name="Oval 7"/>
            <p:cNvSpPr/>
            <p:nvPr/>
          </p:nvSpPr>
          <p:spPr>
            <a:xfrm>
              <a:off x="1259632" y="2592427"/>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smtClean="0"/>
                <a:t>1</a:t>
              </a:r>
              <a:endParaRPr lang="en-GB" dirty="0"/>
            </a:p>
          </p:txBody>
        </p:sp>
        <p:sp>
          <p:nvSpPr>
            <p:cNvPr id="9" name="Oval 8"/>
            <p:cNvSpPr/>
            <p:nvPr/>
          </p:nvSpPr>
          <p:spPr>
            <a:xfrm>
              <a:off x="5019288" y="1351999"/>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smtClean="0"/>
                <a:t>10</a:t>
              </a:r>
              <a:endParaRPr lang="en-GB" dirty="0"/>
            </a:p>
          </p:txBody>
        </p:sp>
        <p:sp>
          <p:nvSpPr>
            <p:cNvPr id="10" name="Oval 9"/>
            <p:cNvSpPr/>
            <p:nvPr/>
          </p:nvSpPr>
          <p:spPr>
            <a:xfrm>
              <a:off x="6318478" y="2473953"/>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smtClean="0"/>
                <a:t>14</a:t>
              </a:r>
              <a:endParaRPr lang="en-GB" dirty="0"/>
            </a:p>
          </p:txBody>
        </p:sp>
        <p:sp>
          <p:nvSpPr>
            <p:cNvPr id="11" name="Oval 10"/>
            <p:cNvSpPr/>
            <p:nvPr/>
          </p:nvSpPr>
          <p:spPr>
            <a:xfrm>
              <a:off x="5308441" y="3578721"/>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smtClean="0"/>
                <a:t>13</a:t>
              </a:r>
              <a:endParaRPr lang="en-GB" dirty="0"/>
            </a:p>
          </p:txBody>
        </p:sp>
        <p:cxnSp>
          <p:nvCxnSpPr>
            <p:cNvPr id="12" name="Straight Arrow Connector 11"/>
            <p:cNvCxnSpPr>
              <a:stCxn id="3" idx="3"/>
              <a:endCxn id="4" idx="7"/>
            </p:cNvCxnSpPr>
            <p:nvPr/>
          </p:nvCxnSpPr>
          <p:spPr>
            <a:xfrm flipH="1">
              <a:off x="3031332" y="1143342"/>
              <a:ext cx="731108" cy="464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4" idx="3"/>
              <a:endCxn id="8" idx="7"/>
            </p:cNvCxnSpPr>
            <p:nvPr/>
          </p:nvCxnSpPr>
          <p:spPr>
            <a:xfrm flipH="1">
              <a:off x="1997184" y="2218480"/>
              <a:ext cx="423140" cy="5004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4" idx="5"/>
              <a:endCxn id="5" idx="1"/>
            </p:cNvCxnSpPr>
            <p:nvPr/>
          </p:nvCxnSpPr>
          <p:spPr>
            <a:xfrm>
              <a:off x="3031332" y="2218480"/>
              <a:ext cx="311910" cy="6226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5" idx="5"/>
              <a:endCxn id="6" idx="1"/>
            </p:cNvCxnSpPr>
            <p:nvPr/>
          </p:nvCxnSpPr>
          <p:spPr>
            <a:xfrm>
              <a:off x="3954250" y="3452177"/>
              <a:ext cx="327486" cy="6287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7" idx="7"/>
            </p:cNvCxnSpPr>
            <p:nvPr/>
          </p:nvCxnSpPr>
          <p:spPr>
            <a:xfrm flipH="1">
              <a:off x="2946306" y="3452177"/>
              <a:ext cx="396936" cy="6287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3" idx="5"/>
              <a:endCxn id="9" idx="1"/>
            </p:cNvCxnSpPr>
            <p:nvPr/>
          </p:nvCxnSpPr>
          <p:spPr>
            <a:xfrm>
              <a:off x="4373448" y="1143342"/>
              <a:ext cx="772384" cy="3352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9" idx="5"/>
              <a:endCxn id="10" idx="1"/>
            </p:cNvCxnSpPr>
            <p:nvPr/>
          </p:nvCxnSpPr>
          <p:spPr>
            <a:xfrm>
              <a:off x="5756840" y="2089551"/>
              <a:ext cx="688182" cy="5109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0" idx="3"/>
              <a:endCxn id="11" idx="7"/>
            </p:cNvCxnSpPr>
            <p:nvPr/>
          </p:nvCxnSpPr>
          <p:spPr>
            <a:xfrm flipH="1">
              <a:off x="6045993" y="3211505"/>
              <a:ext cx="399029" cy="4937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0" name="Oval 19"/>
          <p:cNvSpPr/>
          <p:nvPr/>
        </p:nvSpPr>
        <p:spPr>
          <a:xfrm>
            <a:off x="5436096" y="836712"/>
            <a:ext cx="864096" cy="8640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600" dirty="0" smtClean="0"/>
              <a:t>6</a:t>
            </a:r>
            <a:endParaRPr lang="en-GB" dirty="0"/>
          </a:p>
        </p:txBody>
      </p:sp>
      <p:sp>
        <p:nvSpPr>
          <p:cNvPr id="21" name="TextBox 20"/>
          <p:cNvSpPr txBox="1"/>
          <p:nvPr/>
        </p:nvSpPr>
        <p:spPr>
          <a:xfrm>
            <a:off x="5469343" y="1691516"/>
            <a:ext cx="826453" cy="369332"/>
          </a:xfrm>
          <a:prstGeom prst="rect">
            <a:avLst/>
          </a:prstGeom>
          <a:noFill/>
        </p:spPr>
        <p:txBody>
          <a:bodyPr wrap="square" rtlCol="0">
            <a:spAutoFit/>
          </a:bodyPr>
          <a:lstStyle/>
          <a:p>
            <a:pPr algn="ctr"/>
            <a:r>
              <a:rPr lang="en-GB" dirty="0" smtClean="0"/>
              <a:t>6&lt;8</a:t>
            </a:r>
            <a:endParaRPr lang="en-GB" dirty="0"/>
          </a:p>
        </p:txBody>
      </p:sp>
      <p:sp>
        <p:nvSpPr>
          <p:cNvPr id="22" name="TextBox 21"/>
          <p:cNvSpPr txBox="1"/>
          <p:nvPr/>
        </p:nvSpPr>
        <p:spPr>
          <a:xfrm>
            <a:off x="5050145" y="3995772"/>
            <a:ext cx="826453" cy="369332"/>
          </a:xfrm>
          <a:prstGeom prst="rect">
            <a:avLst/>
          </a:prstGeom>
          <a:noFill/>
        </p:spPr>
        <p:txBody>
          <a:bodyPr wrap="square" rtlCol="0">
            <a:spAutoFit/>
          </a:bodyPr>
          <a:lstStyle/>
          <a:p>
            <a:pPr algn="ctr"/>
            <a:r>
              <a:rPr lang="en-GB" dirty="0" smtClean="0"/>
              <a:t>6=6</a:t>
            </a:r>
            <a:endParaRPr lang="en-GB" dirty="0"/>
          </a:p>
        </p:txBody>
      </p:sp>
      <p:sp>
        <p:nvSpPr>
          <p:cNvPr id="23" name="TextBox 22"/>
          <p:cNvSpPr txBox="1"/>
          <p:nvPr/>
        </p:nvSpPr>
        <p:spPr>
          <a:xfrm>
            <a:off x="4127227" y="2771636"/>
            <a:ext cx="826453" cy="369332"/>
          </a:xfrm>
          <a:prstGeom prst="rect">
            <a:avLst/>
          </a:prstGeom>
          <a:noFill/>
        </p:spPr>
        <p:txBody>
          <a:bodyPr wrap="square" rtlCol="0">
            <a:spAutoFit/>
          </a:bodyPr>
          <a:lstStyle/>
          <a:p>
            <a:pPr algn="ctr"/>
            <a:r>
              <a:rPr lang="en-GB" dirty="0" smtClean="0"/>
              <a:t>6&gt;3</a:t>
            </a:r>
            <a:endParaRPr lang="en-GB" dirty="0"/>
          </a:p>
        </p:txBody>
      </p:sp>
      <p:sp>
        <p:nvSpPr>
          <p:cNvPr id="24" name="TextBox 23"/>
          <p:cNvSpPr txBox="1"/>
          <p:nvPr/>
        </p:nvSpPr>
        <p:spPr>
          <a:xfrm>
            <a:off x="-36512" y="44624"/>
            <a:ext cx="3528392" cy="5693866"/>
          </a:xfrm>
          <a:prstGeom prst="rect">
            <a:avLst/>
          </a:prstGeom>
          <a:noFill/>
        </p:spPr>
        <p:txBody>
          <a:bodyPr wrap="square" rtlCol="0">
            <a:spAutoFit/>
          </a:bodyPr>
          <a:lstStyle/>
          <a:p>
            <a:r>
              <a:rPr lang="en-GB" sz="4400" dirty="0" smtClean="0">
                <a:latin typeface="Adobe Gothic Std B" pitchFamily="34" charset="-128"/>
                <a:ea typeface="Adobe Gothic Std B" pitchFamily="34" charset="-128"/>
              </a:rPr>
              <a:t>Binary Trees</a:t>
            </a:r>
          </a:p>
          <a:p>
            <a:endParaRPr lang="en-GB" sz="1600" dirty="0" smtClean="0">
              <a:latin typeface="Adobe Gothic Std B" pitchFamily="34" charset="-128"/>
              <a:ea typeface="Adobe Gothic Std B" pitchFamily="34" charset="-128"/>
            </a:endParaRPr>
          </a:p>
          <a:p>
            <a:r>
              <a:rPr lang="en-GB" sz="1600" dirty="0" smtClean="0">
                <a:latin typeface="Adobe Gothic Std B" pitchFamily="34" charset="-128"/>
                <a:ea typeface="Adobe Gothic Std B" pitchFamily="34" charset="-128"/>
              </a:rPr>
              <a:t>Algorithm</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Start </a:t>
            </a:r>
            <a:r>
              <a:rPr lang="en-GB" sz="1600" dirty="0">
                <a:latin typeface="Adobe Gothic Std B" pitchFamily="34" charset="-128"/>
                <a:ea typeface="Adobe Gothic Std B" pitchFamily="34" charset="-128"/>
              </a:rPr>
              <a:t>at the root node as current </a:t>
            </a:r>
            <a:r>
              <a:rPr lang="en-GB" sz="1600" dirty="0" smtClean="0">
                <a:latin typeface="Adobe Gothic Std B" pitchFamily="34" charset="-128"/>
                <a:ea typeface="Adobe Gothic Std B" pitchFamily="34" charset="-128"/>
              </a:rPr>
              <a:t>node</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a:t>
            </a:r>
            <a:r>
              <a:rPr lang="en-GB" sz="1600" dirty="0">
                <a:latin typeface="Adobe Gothic Std B" pitchFamily="34" charset="-128"/>
                <a:ea typeface="Adobe Gothic Std B" pitchFamily="34" charset="-128"/>
              </a:rPr>
              <a:t>the search key’s value matches the current node’s key then found a </a:t>
            </a:r>
            <a:r>
              <a:rPr lang="en-GB" sz="1600" dirty="0" smtClean="0">
                <a:latin typeface="Adobe Gothic Std B" pitchFamily="34" charset="-128"/>
                <a:ea typeface="Adobe Gothic Std B" pitchFamily="34" charset="-128"/>
              </a:rPr>
              <a:t>match</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a:t>
            </a:r>
            <a:r>
              <a:rPr lang="en-GB" sz="1600" dirty="0">
                <a:latin typeface="Adobe Gothic Std B" pitchFamily="34" charset="-128"/>
                <a:ea typeface="Adobe Gothic Std B" pitchFamily="34" charset="-128"/>
              </a:rPr>
              <a:t>search key’s value is greater than current </a:t>
            </a:r>
            <a:r>
              <a:rPr lang="en-GB" sz="1600" dirty="0" smtClean="0">
                <a:latin typeface="Adobe Gothic Std B" pitchFamily="34" charset="-128"/>
                <a:ea typeface="Adobe Gothic Std B" pitchFamily="34" charset="-128"/>
              </a:rPr>
              <a:t>node’s</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a:t>
            </a:r>
            <a:r>
              <a:rPr lang="en-GB" sz="1600" dirty="0">
                <a:latin typeface="Adobe Gothic Std B" pitchFamily="34" charset="-128"/>
                <a:ea typeface="Adobe Gothic Std B" pitchFamily="34" charset="-128"/>
              </a:rPr>
              <a:t>the current node has a right child, search </a:t>
            </a:r>
            <a:r>
              <a:rPr lang="en-GB" sz="1600" dirty="0" smtClean="0">
                <a:latin typeface="Adobe Gothic Std B" pitchFamily="34" charset="-128"/>
                <a:ea typeface="Adobe Gothic Std B" pitchFamily="34" charset="-128"/>
              </a:rPr>
              <a:t>right</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Else</a:t>
            </a:r>
            <a:r>
              <a:rPr lang="en-GB" sz="1600" dirty="0">
                <a:latin typeface="Adobe Gothic Std B" pitchFamily="34" charset="-128"/>
                <a:ea typeface="Adobe Gothic Std B" pitchFamily="34" charset="-128"/>
              </a:rPr>
              <a:t>, no matching node in the </a:t>
            </a:r>
            <a:r>
              <a:rPr lang="en-GB" sz="1600" dirty="0" smtClean="0">
                <a:latin typeface="Adobe Gothic Std B" pitchFamily="34" charset="-128"/>
                <a:ea typeface="Adobe Gothic Std B" pitchFamily="34" charset="-128"/>
              </a:rPr>
              <a:t>tree</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a:t>
            </a:r>
            <a:r>
              <a:rPr lang="en-GB" sz="1600" dirty="0">
                <a:latin typeface="Adobe Gothic Std B" pitchFamily="34" charset="-128"/>
                <a:ea typeface="Adobe Gothic Std B" pitchFamily="34" charset="-128"/>
              </a:rPr>
              <a:t>search key is less than the current </a:t>
            </a:r>
            <a:r>
              <a:rPr lang="en-GB" sz="1600" dirty="0" smtClean="0">
                <a:latin typeface="Adobe Gothic Std B" pitchFamily="34" charset="-128"/>
                <a:ea typeface="Adobe Gothic Std B" pitchFamily="34" charset="-128"/>
              </a:rPr>
              <a:t>node’s</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If </a:t>
            </a:r>
            <a:r>
              <a:rPr lang="en-GB" sz="1600" dirty="0">
                <a:latin typeface="Adobe Gothic Std B" pitchFamily="34" charset="-128"/>
                <a:ea typeface="Adobe Gothic Std B" pitchFamily="34" charset="-128"/>
              </a:rPr>
              <a:t>the current node has a left child, search </a:t>
            </a:r>
            <a:r>
              <a:rPr lang="en-GB" sz="1600" dirty="0" smtClean="0">
                <a:latin typeface="Adobe Gothic Std B" pitchFamily="34" charset="-128"/>
                <a:ea typeface="Adobe Gothic Std B" pitchFamily="34" charset="-128"/>
              </a:rPr>
              <a:t>left</a:t>
            </a:r>
            <a:endParaRPr lang="en-GB" sz="1600" dirty="0">
              <a:latin typeface="Adobe Gothic Std B" pitchFamily="34" charset="-128"/>
              <a:ea typeface="Adobe Gothic Std B" pitchFamily="34" charset="-128"/>
            </a:endParaRPr>
          </a:p>
          <a:p>
            <a:pPr marL="285750" indent="-285750">
              <a:buFont typeface="Arial" panose="020B0604020202020204" pitchFamily="34" charset="0"/>
              <a:buChar char="•"/>
            </a:pPr>
            <a:r>
              <a:rPr lang="en-GB" sz="1600" dirty="0" smtClean="0">
                <a:latin typeface="Adobe Gothic Std B" pitchFamily="34" charset="-128"/>
                <a:ea typeface="Adobe Gothic Std B" pitchFamily="34" charset="-128"/>
              </a:rPr>
              <a:t>Else</a:t>
            </a:r>
            <a:r>
              <a:rPr lang="en-GB" sz="1600" dirty="0">
                <a:latin typeface="Adobe Gothic Std B" pitchFamily="34" charset="-128"/>
                <a:ea typeface="Adobe Gothic Std B" pitchFamily="34" charset="-128"/>
              </a:rPr>
              <a:t>, no matching node in the tree</a:t>
            </a:r>
          </a:p>
          <a:p>
            <a:endParaRPr lang="en-GB" sz="1600" dirty="0"/>
          </a:p>
        </p:txBody>
      </p:sp>
    </p:spTree>
    <p:extLst>
      <p:ext uri="{BB962C8B-B14F-4D97-AF65-F5344CB8AC3E}">
        <p14:creationId xmlns:p14="http://schemas.microsoft.com/office/powerpoint/2010/main" val="39796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22" presetClass="exit" presetSubtype="4" fill="hold" grpId="1" nodeType="afterEffect">
                                  <p:stCondLst>
                                    <p:cond delay="1000"/>
                                  </p:stCondLst>
                                  <p:childTnLst>
                                    <p:animEffect transition="out" filter="wipe(down)">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par>
                          <p:cTn id="12" fill="hold">
                            <p:stCondLst>
                              <p:cond delay="2000"/>
                            </p:stCondLst>
                            <p:childTnLst>
                              <p:par>
                                <p:cTn id="13" presetID="42" presetClass="path" presetSubtype="0" accel="50000" decel="50000" fill="hold" grpId="0" nodeType="afterEffect">
                                  <p:stCondLst>
                                    <p:cond delay="0"/>
                                  </p:stCondLst>
                                  <p:childTnLst>
                                    <p:animMotion origin="layout" path="M -1.66667E-6 -9.06568E-7 L -0.15104 0.14177 " pathEditMode="relative" rAng="0" ptsTypes="AA">
                                      <p:cBhvr>
                                        <p:cTn id="14" dur="2000" fill="hold"/>
                                        <p:tgtEl>
                                          <p:spTgt spid="20"/>
                                        </p:tgtEl>
                                        <p:attrNameLst>
                                          <p:attrName>ppt_x</p:attrName>
                                          <p:attrName>ppt_y</p:attrName>
                                        </p:attrNameLst>
                                      </p:cBhvr>
                                      <p:rCtr x="-7552" y="7077"/>
                                    </p:animMotion>
                                  </p:childTnLst>
                                </p:cTn>
                              </p:par>
                            </p:childTnLst>
                          </p:cTn>
                        </p:par>
                        <p:par>
                          <p:cTn id="15" fill="hold">
                            <p:stCondLst>
                              <p:cond delay="4000"/>
                            </p:stCondLst>
                            <p:childTnLst>
                              <p:par>
                                <p:cTn id="16" presetID="22" presetClass="entr" presetSubtype="4"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par>
                          <p:cTn id="19" fill="hold">
                            <p:stCondLst>
                              <p:cond delay="4500"/>
                            </p:stCondLst>
                            <p:childTnLst>
                              <p:par>
                                <p:cTn id="20" presetID="22" presetClass="exit" presetSubtype="4" fill="hold" grpId="1" nodeType="afterEffect">
                                  <p:stCondLst>
                                    <p:cond delay="1000"/>
                                  </p:stCondLst>
                                  <p:childTnLst>
                                    <p:animEffect transition="out" filter="wipe(down)">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childTnLst>
                          </p:cTn>
                        </p:par>
                        <p:par>
                          <p:cTn id="23" fill="hold">
                            <p:stCondLst>
                              <p:cond delay="6000"/>
                            </p:stCondLst>
                            <p:childTnLst>
                              <p:par>
                                <p:cTn id="24" presetID="42" presetClass="path" presetSubtype="0" accel="50000" decel="50000" fill="hold" grpId="2" nodeType="afterEffect">
                                  <p:stCondLst>
                                    <p:cond delay="0"/>
                                  </p:stCondLst>
                                  <p:childTnLst>
                                    <p:animMotion origin="layout" path="M -0.15104 0.14177 L -0.03976 0.33048 " pathEditMode="relative" rAng="0" ptsTypes="AA">
                                      <p:cBhvr>
                                        <p:cTn id="25" dur="2000" fill="hold"/>
                                        <p:tgtEl>
                                          <p:spTgt spid="20"/>
                                        </p:tgtEl>
                                        <p:attrNameLst>
                                          <p:attrName>ppt_x</p:attrName>
                                          <p:attrName>ppt_y</p:attrName>
                                        </p:attrNameLst>
                                      </p:cBhvr>
                                      <p:rCtr x="5556" y="9436"/>
                                    </p:animMotion>
                                  </p:childTnLst>
                                </p:cTn>
                              </p:par>
                            </p:childTnLst>
                          </p:cTn>
                        </p:par>
                        <p:par>
                          <p:cTn id="26" fill="hold">
                            <p:stCondLst>
                              <p:cond delay="8000"/>
                            </p:stCondLst>
                            <p:childTnLst>
                              <p:par>
                                <p:cTn id="27" presetID="22" presetClass="entr" presetSubtype="4"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par>
                          <p:cTn id="30" fill="hold">
                            <p:stCondLst>
                              <p:cond delay="8500"/>
                            </p:stCondLst>
                            <p:childTnLst>
                              <p:par>
                                <p:cTn id="31" presetID="22" presetClass="exit" presetSubtype="4" fill="hold" grpId="1" nodeType="afterEffect">
                                  <p:stCondLst>
                                    <p:cond delay="1000"/>
                                  </p:stCondLst>
                                  <p:childTnLst>
                                    <p:animEffect transition="out" filter="wipe(down)">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2" animBg="1"/>
      <p:bldP spid="21" grpId="0"/>
      <p:bldP spid="21" grpId="1"/>
      <p:bldP spid="22" grpId="0"/>
      <p:bldP spid="22" grpId="1"/>
      <p:bldP spid="23" grpId="0"/>
      <p:bldP spid="23"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436</Words>
  <Application>Microsoft Office PowerPoint</Application>
  <PresentationFormat>On-screen Show (4:3)</PresentationFormat>
  <Paragraphs>64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Search algorithms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algorithms</dc:title>
  <dc:creator>%username%</dc:creator>
  <cp:lastModifiedBy>%username%</cp:lastModifiedBy>
  <cp:revision>11</cp:revision>
  <dcterms:created xsi:type="dcterms:W3CDTF">2017-01-11T11:27:44Z</dcterms:created>
  <dcterms:modified xsi:type="dcterms:W3CDTF">2017-01-12T15:21:48Z</dcterms:modified>
</cp:coreProperties>
</file>