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60" d="100"/>
          <a:sy n="160" d="100"/>
        </p:scale>
        <p:origin x="-204" y="2034"/>
      </p:cViewPr>
      <p:guideLst>
        <p:guide orient="horz" pos="2160"/>
        <p:guide pos="288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483424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1905000"/>
            <a:ext cx="7543800" cy="259397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ambria"/>
              <a:buNone/>
              <a:defRPr sz="6600" b="0"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5" name="Shape 15"/>
          <p:cNvSpPr txBox="1">
            <a:spLocks noGrp="1"/>
          </p:cNvSpPr>
          <p:nvPr>
            <p:ph type="subTitle" idx="1"/>
          </p:nvPr>
        </p:nvSpPr>
        <p:spPr>
          <a:xfrm>
            <a:off x="685800" y="4572000"/>
            <a:ext cx="6461759" cy="1066799"/>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chemeClr val="accent1"/>
              </a:buClr>
              <a:buFont typeface="Arial"/>
              <a:buNone/>
              <a:defRPr sz="2000" b="0" i="0" u="none" strike="noStrike" cap="none">
                <a:solidFill>
                  <a:srgbClr val="8C8B8A"/>
                </a:solidFill>
                <a:latin typeface="Calibri"/>
                <a:ea typeface="Calibri"/>
                <a:cs typeface="Calibri"/>
                <a:sym typeface="Calibri"/>
              </a:defRPr>
            </a:lvl1pPr>
            <a:lvl2pPr marL="457200" marR="0" lvl="1" indent="0" algn="ctr" rtl="0">
              <a:lnSpc>
                <a:spcPct val="100000"/>
              </a:lnSpc>
              <a:spcBef>
                <a:spcPts val="400"/>
              </a:spcBef>
              <a:spcAft>
                <a:spcPts val="0"/>
              </a:spcAft>
              <a:buClr>
                <a:schemeClr val="accent2"/>
              </a:buClr>
              <a:buFont typeface="Arial"/>
              <a:buNone/>
              <a:defRPr sz="2000" b="0" i="0" u="none" strike="noStrike" cap="none">
                <a:solidFill>
                  <a:srgbClr val="8C8B8A"/>
                </a:solidFill>
                <a:latin typeface="Calibri"/>
                <a:ea typeface="Calibri"/>
                <a:cs typeface="Calibri"/>
                <a:sym typeface="Calibri"/>
              </a:defRPr>
            </a:lvl2pPr>
            <a:lvl3pPr marL="914400" marR="0" lvl="2" indent="0" algn="ctr" rtl="0">
              <a:lnSpc>
                <a:spcPct val="100000"/>
              </a:lnSpc>
              <a:spcBef>
                <a:spcPts val="360"/>
              </a:spcBef>
              <a:spcAft>
                <a:spcPts val="0"/>
              </a:spcAft>
              <a:buClr>
                <a:schemeClr val="accent3"/>
              </a:buClr>
              <a:buFont typeface="Arial"/>
              <a:buNone/>
              <a:defRPr sz="1800" b="0" i="0" u="none" strike="noStrike" cap="none">
                <a:solidFill>
                  <a:srgbClr val="8C8B8A"/>
                </a:solidFill>
                <a:latin typeface="Calibri"/>
                <a:ea typeface="Calibri"/>
                <a:cs typeface="Calibri"/>
                <a:sym typeface="Calibri"/>
              </a:defRPr>
            </a:lvl3pPr>
            <a:lvl4pPr marL="1371600" marR="0" lvl="3" indent="0" algn="ctr" rtl="0">
              <a:lnSpc>
                <a:spcPct val="100000"/>
              </a:lnSpc>
              <a:spcBef>
                <a:spcPts val="320"/>
              </a:spcBef>
              <a:spcAft>
                <a:spcPts val="0"/>
              </a:spcAft>
              <a:buClr>
                <a:schemeClr val="accent4"/>
              </a:buClr>
              <a:buFont typeface="Arial"/>
              <a:buNone/>
              <a:defRPr sz="1600" b="0" i="0" u="none" strike="noStrike" cap="none">
                <a:solidFill>
                  <a:srgbClr val="8C8B8A"/>
                </a:solidFill>
                <a:latin typeface="Calibri"/>
                <a:ea typeface="Calibri"/>
                <a:cs typeface="Calibri"/>
                <a:sym typeface="Calibri"/>
              </a:defRPr>
            </a:lvl4pPr>
            <a:lvl5pPr marL="1828800" marR="0" lvl="4" indent="0" algn="ctr" rtl="0">
              <a:lnSpc>
                <a:spcPct val="100000"/>
              </a:lnSpc>
              <a:spcBef>
                <a:spcPts val="280"/>
              </a:spcBef>
              <a:spcAft>
                <a:spcPts val="0"/>
              </a:spcAft>
              <a:buClr>
                <a:schemeClr val="accent5"/>
              </a:buClr>
              <a:buFont typeface="Arial"/>
              <a:buNone/>
              <a:defRPr sz="1400" b="0" i="0" u="none" strike="noStrike" cap="none">
                <a:solidFill>
                  <a:srgbClr val="8C8B8A"/>
                </a:solidFill>
                <a:latin typeface="Calibri"/>
                <a:ea typeface="Calibri"/>
                <a:cs typeface="Calibri"/>
                <a:sym typeface="Calibri"/>
              </a:defRPr>
            </a:lvl5pPr>
            <a:lvl6pPr marL="2286000" marR="0" lvl="5" indent="0" algn="ctr" rtl="0">
              <a:lnSpc>
                <a:spcPct val="100000"/>
              </a:lnSpc>
              <a:spcBef>
                <a:spcPts val="280"/>
              </a:spcBef>
              <a:spcAft>
                <a:spcPts val="0"/>
              </a:spcAft>
              <a:buClr>
                <a:schemeClr val="accent1"/>
              </a:buClr>
              <a:buFont typeface="Arial"/>
              <a:buNone/>
              <a:defRPr sz="1400" b="0" i="0" u="none" strike="noStrike" cap="none">
                <a:solidFill>
                  <a:srgbClr val="8C8B8A"/>
                </a:solidFill>
                <a:latin typeface="Calibri"/>
                <a:ea typeface="Calibri"/>
                <a:cs typeface="Calibri"/>
                <a:sym typeface="Calibri"/>
              </a:defRPr>
            </a:lvl6pPr>
            <a:lvl7pPr marL="2743200" marR="0" lvl="6" indent="0" algn="ctr" rtl="0">
              <a:lnSpc>
                <a:spcPct val="100000"/>
              </a:lnSpc>
              <a:spcBef>
                <a:spcPts val="280"/>
              </a:spcBef>
              <a:spcAft>
                <a:spcPts val="0"/>
              </a:spcAft>
              <a:buClr>
                <a:schemeClr val="accent2"/>
              </a:buClr>
              <a:buFont typeface="Arial"/>
              <a:buNone/>
              <a:defRPr sz="1400" b="0" i="0" u="none" strike="noStrike" cap="none">
                <a:solidFill>
                  <a:srgbClr val="8C8B8A"/>
                </a:solidFill>
                <a:latin typeface="Calibri"/>
                <a:ea typeface="Calibri"/>
                <a:cs typeface="Calibri"/>
                <a:sym typeface="Calibri"/>
              </a:defRPr>
            </a:lvl7pPr>
            <a:lvl8pPr marL="3200400" marR="0" lvl="7" indent="0" algn="ctr" rtl="0">
              <a:lnSpc>
                <a:spcPct val="100000"/>
              </a:lnSpc>
              <a:spcBef>
                <a:spcPts val="280"/>
              </a:spcBef>
              <a:spcAft>
                <a:spcPts val="0"/>
              </a:spcAft>
              <a:buClr>
                <a:schemeClr val="accent3"/>
              </a:buClr>
              <a:buFont typeface="Arial"/>
              <a:buNone/>
              <a:defRPr sz="1400" b="0" i="0" u="none" strike="noStrike" cap="none">
                <a:solidFill>
                  <a:srgbClr val="8C8B8A"/>
                </a:solidFill>
                <a:latin typeface="Calibri"/>
                <a:ea typeface="Calibri"/>
                <a:cs typeface="Calibri"/>
                <a:sym typeface="Calibri"/>
              </a:defRPr>
            </a:lvl8pPr>
            <a:lvl9pPr marL="3657600" marR="0" lvl="8" indent="0" algn="ctr" rtl="0">
              <a:lnSpc>
                <a:spcPct val="100000"/>
              </a:lnSpc>
              <a:spcBef>
                <a:spcPts val="280"/>
              </a:spcBef>
              <a:spcAft>
                <a:spcPts val="0"/>
              </a:spcAft>
              <a:buClr>
                <a:schemeClr val="accent4"/>
              </a:buClr>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16" name="Shape 16"/>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2" name="Shape 72"/>
          <p:cNvSpPr txBox="1">
            <a:spLocks noGrp="1"/>
          </p:cNvSpPr>
          <p:nvPr>
            <p:ph type="body" idx="1"/>
          </p:nvPr>
        </p:nvSpPr>
        <p:spPr>
          <a:xfrm rot="5400000">
            <a:off x="1866898" y="190500"/>
            <a:ext cx="4800600" cy="7619999"/>
          </a:xfrm>
          <a:prstGeom prst="rect">
            <a:avLst/>
          </a:prstGeom>
          <a:noFill/>
          <a:ln>
            <a:noFill/>
          </a:ln>
        </p:spPr>
        <p:txBody>
          <a:bodyPr lIns="91425" tIns="91425" rIns="91425" bIns="91425" anchor="t" anchorCtr="0"/>
          <a:lstStyle>
            <a:lvl1pPr marL="342900" marR="0" lvl="0" indent="50800" algn="l" rtl="0">
              <a:lnSpc>
                <a:spcPct val="100000"/>
              </a:lnSpc>
              <a:spcBef>
                <a:spcPts val="440"/>
              </a:spcBef>
              <a:spcAft>
                <a:spcPts val="0"/>
              </a:spcAft>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20319" algn="l" rtl="0">
              <a:lnSpc>
                <a:spcPct val="100000"/>
              </a:lnSpc>
              <a:spcBef>
                <a:spcPts val="400"/>
              </a:spcBef>
              <a:spcAft>
                <a:spcPts val="0"/>
              </a:spcAft>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100000"/>
              </a:lnSpc>
              <a:spcBef>
                <a:spcPts val="360"/>
              </a:spcBef>
              <a:spcAft>
                <a:spcPts val="0"/>
              </a:spcAft>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35560" algn="l" rtl="0">
              <a:lnSpc>
                <a:spcPct val="100000"/>
              </a:lnSpc>
              <a:spcBef>
                <a:spcPts val="320"/>
              </a:spcBef>
              <a:spcAft>
                <a:spcPts val="0"/>
              </a:spcAft>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55880" algn="l" rtl="0">
              <a:lnSpc>
                <a:spcPct val="100000"/>
              </a:lnSpc>
              <a:spcBef>
                <a:spcPts val="280"/>
              </a:spcBef>
              <a:spcAft>
                <a:spcPts val="0"/>
              </a:spcAft>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10160" algn="l" rtl="0">
              <a:lnSpc>
                <a:spcPct val="100000"/>
              </a:lnSpc>
              <a:spcBef>
                <a:spcPts val="280"/>
              </a:spcBef>
              <a:spcAft>
                <a:spcPts val="0"/>
              </a:spcAft>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5239" algn="l" rtl="0">
              <a:lnSpc>
                <a:spcPct val="100000"/>
              </a:lnSpc>
              <a:spcBef>
                <a:spcPts val="280"/>
              </a:spcBef>
              <a:spcAft>
                <a:spcPts val="0"/>
              </a:spcAft>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7620" algn="l" rtl="0">
              <a:lnSpc>
                <a:spcPct val="100000"/>
              </a:lnSpc>
              <a:spcBef>
                <a:spcPts val="280"/>
              </a:spcBef>
              <a:spcAft>
                <a:spcPts val="0"/>
              </a:spcAft>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2700" algn="l" rtl="0">
              <a:lnSpc>
                <a:spcPct val="100000"/>
              </a:lnSpc>
              <a:spcBef>
                <a:spcPts val="280"/>
              </a:spcBef>
              <a:spcAft>
                <a:spcPts val="0"/>
              </a:spcAft>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4579936" y="2324099"/>
            <a:ext cx="5851525" cy="17526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8" name="Shape 78"/>
          <p:cNvSpPr txBox="1">
            <a:spLocks noGrp="1"/>
          </p:cNvSpPr>
          <p:nvPr>
            <p:ph type="body" idx="1"/>
          </p:nvPr>
        </p:nvSpPr>
        <p:spPr>
          <a:xfrm rot="5400000">
            <a:off x="541336" y="190500"/>
            <a:ext cx="5851525" cy="6019798"/>
          </a:xfrm>
          <a:prstGeom prst="rect">
            <a:avLst/>
          </a:prstGeom>
          <a:noFill/>
          <a:ln>
            <a:noFill/>
          </a:ln>
        </p:spPr>
        <p:txBody>
          <a:bodyPr lIns="91425" tIns="91425" rIns="91425" bIns="91425" anchor="t" anchorCtr="0"/>
          <a:lstStyle>
            <a:lvl1pPr marL="342900" marR="0" lvl="0" indent="50800" algn="l" rtl="0">
              <a:lnSpc>
                <a:spcPct val="100000"/>
              </a:lnSpc>
              <a:spcBef>
                <a:spcPts val="440"/>
              </a:spcBef>
              <a:spcAft>
                <a:spcPts val="0"/>
              </a:spcAft>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20319" algn="l" rtl="0">
              <a:lnSpc>
                <a:spcPct val="100000"/>
              </a:lnSpc>
              <a:spcBef>
                <a:spcPts val="400"/>
              </a:spcBef>
              <a:spcAft>
                <a:spcPts val="0"/>
              </a:spcAft>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100000"/>
              </a:lnSpc>
              <a:spcBef>
                <a:spcPts val="360"/>
              </a:spcBef>
              <a:spcAft>
                <a:spcPts val="0"/>
              </a:spcAft>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35560" algn="l" rtl="0">
              <a:lnSpc>
                <a:spcPct val="100000"/>
              </a:lnSpc>
              <a:spcBef>
                <a:spcPts val="320"/>
              </a:spcBef>
              <a:spcAft>
                <a:spcPts val="0"/>
              </a:spcAft>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55880" algn="l" rtl="0">
              <a:lnSpc>
                <a:spcPct val="100000"/>
              </a:lnSpc>
              <a:spcBef>
                <a:spcPts val="280"/>
              </a:spcBef>
              <a:spcAft>
                <a:spcPts val="0"/>
              </a:spcAft>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10160" algn="l" rtl="0">
              <a:lnSpc>
                <a:spcPct val="100000"/>
              </a:lnSpc>
              <a:spcBef>
                <a:spcPts val="280"/>
              </a:spcBef>
              <a:spcAft>
                <a:spcPts val="0"/>
              </a:spcAft>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5239" algn="l" rtl="0">
              <a:lnSpc>
                <a:spcPct val="100000"/>
              </a:lnSpc>
              <a:spcBef>
                <a:spcPts val="280"/>
              </a:spcBef>
              <a:spcAft>
                <a:spcPts val="0"/>
              </a:spcAft>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7620" algn="l" rtl="0">
              <a:lnSpc>
                <a:spcPct val="100000"/>
              </a:lnSpc>
              <a:spcBef>
                <a:spcPts val="280"/>
              </a:spcBef>
              <a:spcAft>
                <a:spcPts val="0"/>
              </a:spcAft>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2700" algn="l" rtl="0">
              <a:lnSpc>
                <a:spcPct val="100000"/>
              </a:lnSpc>
              <a:spcBef>
                <a:spcPts val="280"/>
              </a:spcBef>
              <a:spcAft>
                <a:spcPts val="0"/>
              </a:spcAft>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 name="Shape 21"/>
          <p:cNvSpPr txBox="1">
            <a:spLocks noGrp="1"/>
          </p:cNvSpPr>
          <p:nvPr>
            <p:ph type="body" idx="1"/>
          </p:nvPr>
        </p:nvSpPr>
        <p:spPr>
          <a:xfrm>
            <a:off x="457200" y="1600200"/>
            <a:ext cx="7619999" cy="4800600"/>
          </a:xfrm>
          <a:prstGeom prst="rect">
            <a:avLst/>
          </a:prstGeom>
          <a:noFill/>
          <a:ln>
            <a:noFill/>
          </a:ln>
        </p:spPr>
        <p:txBody>
          <a:bodyPr lIns="91425" tIns="91425" rIns="91425" bIns="91425" anchor="t" anchorCtr="0"/>
          <a:lstStyle>
            <a:lvl1pPr marL="342900" marR="0" lvl="0" indent="50800" algn="l" rtl="0">
              <a:lnSpc>
                <a:spcPct val="100000"/>
              </a:lnSpc>
              <a:spcBef>
                <a:spcPts val="440"/>
              </a:spcBef>
              <a:spcAft>
                <a:spcPts val="0"/>
              </a:spcAft>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20319" algn="l" rtl="0">
              <a:lnSpc>
                <a:spcPct val="100000"/>
              </a:lnSpc>
              <a:spcBef>
                <a:spcPts val="400"/>
              </a:spcBef>
              <a:spcAft>
                <a:spcPts val="0"/>
              </a:spcAft>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100000"/>
              </a:lnSpc>
              <a:spcBef>
                <a:spcPts val="360"/>
              </a:spcBef>
              <a:spcAft>
                <a:spcPts val="0"/>
              </a:spcAft>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35560" algn="l" rtl="0">
              <a:lnSpc>
                <a:spcPct val="100000"/>
              </a:lnSpc>
              <a:spcBef>
                <a:spcPts val="320"/>
              </a:spcBef>
              <a:spcAft>
                <a:spcPts val="0"/>
              </a:spcAft>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55880" algn="l" rtl="0">
              <a:lnSpc>
                <a:spcPct val="100000"/>
              </a:lnSpc>
              <a:spcBef>
                <a:spcPts val="280"/>
              </a:spcBef>
              <a:spcAft>
                <a:spcPts val="0"/>
              </a:spcAft>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10160" algn="l" rtl="0">
              <a:lnSpc>
                <a:spcPct val="100000"/>
              </a:lnSpc>
              <a:spcBef>
                <a:spcPts val="280"/>
              </a:spcBef>
              <a:spcAft>
                <a:spcPts val="0"/>
              </a:spcAft>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5239" algn="l" rtl="0">
              <a:lnSpc>
                <a:spcPct val="100000"/>
              </a:lnSpc>
              <a:spcBef>
                <a:spcPts val="280"/>
              </a:spcBef>
              <a:spcAft>
                <a:spcPts val="0"/>
              </a:spcAft>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7620" algn="l" rtl="0">
              <a:lnSpc>
                <a:spcPct val="100000"/>
              </a:lnSpc>
              <a:spcBef>
                <a:spcPts val="280"/>
              </a:spcBef>
              <a:spcAft>
                <a:spcPts val="0"/>
              </a:spcAft>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2700" algn="l" rtl="0">
              <a:lnSpc>
                <a:spcPct val="100000"/>
              </a:lnSpc>
              <a:spcBef>
                <a:spcPts val="280"/>
              </a:spcBef>
              <a:spcAft>
                <a:spcPts val="0"/>
              </a:spcAft>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7" name="Shape 27"/>
          <p:cNvSpPr txBox="1">
            <a:spLocks noGrp="1"/>
          </p:cNvSpPr>
          <p:nvPr>
            <p:ph type="body" idx="1"/>
          </p:nvPr>
        </p:nvSpPr>
        <p:spPr>
          <a:xfrm>
            <a:off x="457200" y="1536191"/>
            <a:ext cx="3657600" cy="4590288"/>
          </a:xfrm>
          <a:prstGeom prst="rect">
            <a:avLst/>
          </a:prstGeom>
          <a:noFill/>
          <a:ln>
            <a:noFill/>
          </a:ln>
        </p:spPr>
        <p:txBody>
          <a:bodyPr lIns="91425" tIns="91425" rIns="91425" bIns="91425" anchor="t" anchorCtr="0"/>
          <a:lstStyle>
            <a:lvl1pPr marL="342900" marR="0" lvl="0" indent="127000" algn="l" rtl="0">
              <a:lnSpc>
                <a:spcPct val="100000"/>
              </a:lnSpc>
              <a:spcBef>
                <a:spcPts val="560"/>
              </a:spcBef>
              <a:spcAft>
                <a:spcPts val="0"/>
              </a:spcAft>
              <a:buClr>
                <a:schemeClr val="accent1"/>
              </a:buClr>
              <a:buSzPct val="100000"/>
              <a:buFont typeface="Arial"/>
              <a:buChar char="•"/>
              <a:defRPr sz="2800" b="0" i="0" u="none" strike="noStrike" cap="none">
                <a:solidFill>
                  <a:schemeClr val="dk1"/>
                </a:solidFill>
                <a:latin typeface="Calibri"/>
                <a:ea typeface="Calibri"/>
                <a:cs typeface="Calibri"/>
                <a:sym typeface="Calibri"/>
              </a:defRPr>
            </a:lvl1pPr>
            <a:lvl2pPr marL="640080" marR="0" lvl="1" indent="71119" algn="l" rtl="0">
              <a:lnSpc>
                <a:spcPct val="100000"/>
              </a:lnSpc>
              <a:spcBef>
                <a:spcPts val="480"/>
              </a:spcBef>
              <a:spcAft>
                <a:spcPts val="0"/>
              </a:spcAft>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22861" algn="l" rtl="0">
              <a:lnSpc>
                <a:spcPct val="100000"/>
              </a:lnSpc>
              <a:spcBef>
                <a:spcPts val="400"/>
              </a:spcBef>
              <a:spcAft>
                <a:spcPts val="0"/>
              </a:spcAft>
              <a:buClr>
                <a:schemeClr val="accent3"/>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0160" algn="l" rtl="0">
              <a:lnSpc>
                <a:spcPct val="100000"/>
              </a:lnSpc>
              <a:spcBef>
                <a:spcPts val="360"/>
              </a:spcBef>
              <a:spcAft>
                <a:spcPts val="0"/>
              </a:spcAft>
              <a:buClr>
                <a:schemeClr val="accent4"/>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5080" algn="l" rtl="0">
              <a:lnSpc>
                <a:spcPct val="100000"/>
              </a:lnSpc>
              <a:spcBef>
                <a:spcPts val="360"/>
              </a:spcBef>
              <a:spcAft>
                <a:spcPts val="0"/>
              </a:spcAft>
              <a:buClr>
                <a:schemeClr val="accent5"/>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40639" algn="l" rtl="0">
              <a:lnSpc>
                <a:spcPct val="100000"/>
              </a:lnSpc>
              <a:spcBef>
                <a:spcPts val="360"/>
              </a:spcBef>
              <a:spcAft>
                <a:spcPts val="0"/>
              </a:spcAft>
              <a:buClr>
                <a:schemeClr val="accent1"/>
              </a:buClr>
              <a:buSzPct val="100000"/>
              <a:buFont typeface="Arial"/>
              <a:buChar char="•"/>
              <a:defRPr sz="1800" b="0" i="0" u="none" strike="noStrike" cap="none">
                <a:solidFill>
                  <a:schemeClr val="dk1"/>
                </a:solidFill>
                <a:latin typeface="Calibri"/>
                <a:ea typeface="Calibri"/>
                <a:cs typeface="Calibri"/>
                <a:sym typeface="Calibri"/>
              </a:defRPr>
            </a:lvl6pPr>
            <a:lvl7pPr marL="1920240" marR="0" lvl="6" indent="35560" algn="l" rtl="0">
              <a:lnSpc>
                <a:spcPct val="100000"/>
              </a:lnSpc>
              <a:spcBef>
                <a:spcPts val="360"/>
              </a:spcBef>
              <a:spcAft>
                <a:spcPts val="0"/>
              </a:spcAft>
              <a:buClr>
                <a:schemeClr val="accent2"/>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43179" algn="l" rtl="0">
              <a:lnSpc>
                <a:spcPct val="100000"/>
              </a:lnSpc>
              <a:spcBef>
                <a:spcPts val="360"/>
              </a:spcBef>
              <a:spcAft>
                <a:spcPts val="0"/>
              </a:spcAft>
              <a:buClr>
                <a:schemeClr val="accent3"/>
              </a:buClr>
              <a:buSzPct val="100000"/>
              <a:buFont typeface="Arial"/>
              <a:buChar char="•"/>
              <a:defRPr sz="1800" b="0" i="0" u="none" strike="noStrike" cap="none">
                <a:solidFill>
                  <a:schemeClr val="dk1"/>
                </a:solidFill>
                <a:latin typeface="Calibri"/>
                <a:ea typeface="Calibri"/>
                <a:cs typeface="Calibri"/>
                <a:sym typeface="Calibri"/>
              </a:defRPr>
            </a:lvl8pPr>
            <a:lvl9pPr marL="2286000" marR="0" lvl="8" indent="38100" algn="l" rtl="0">
              <a:lnSpc>
                <a:spcPct val="100000"/>
              </a:lnSpc>
              <a:spcBef>
                <a:spcPts val="360"/>
              </a:spcBef>
              <a:spcAft>
                <a:spcPts val="0"/>
              </a:spcAft>
              <a:buClr>
                <a:schemeClr val="accent4"/>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4419600" y="1536191"/>
            <a:ext cx="3657600" cy="4590288"/>
          </a:xfrm>
          <a:prstGeom prst="rect">
            <a:avLst/>
          </a:prstGeom>
          <a:noFill/>
          <a:ln>
            <a:noFill/>
          </a:ln>
        </p:spPr>
        <p:txBody>
          <a:bodyPr lIns="91425" tIns="91425" rIns="91425" bIns="91425" anchor="t" anchorCtr="0"/>
          <a:lstStyle>
            <a:lvl1pPr marL="342900" marR="0" lvl="0" indent="127000" algn="l" rtl="0">
              <a:lnSpc>
                <a:spcPct val="100000"/>
              </a:lnSpc>
              <a:spcBef>
                <a:spcPts val="560"/>
              </a:spcBef>
              <a:spcAft>
                <a:spcPts val="0"/>
              </a:spcAft>
              <a:buClr>
                <a:schemeClr val="accent1"/>
              </a:buClr>
              <a:buSzPct val="100000"/>
              <a:buFont typeface="Arial"/>
              <a:buChar char="•"/>
              <a:defRPr sz="2800" b="0" i="0" u="none" strike="noStrike" cap="none">
                <a:solidFill>
                  <a:schemeClr val="dk1"/>
                </a:solidFill>
                <a:latin typeface="Calibri"/>
                <a:ea typeface="Calibri"/>
                <a:cs typeface="Calibri"/>
                <a:sym typeface="Calibri"/>
              </a:defRPr>
            </a:lvl1pPr>
            <a:lvl2pPr marL="640080" marR="0" lvl="1" indent="71119" algn="l" rtl="0">
              <a:lnSpc>
                <a:spcPct val="100000"/>
              </a:lnSpc>
              <a:spcBef>
                <a:spcPts val="480"/>
              </a:spcBef>
              <a:spcAft>
                <a:spcPts val="0"/>
              </a:spcAft>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22861" algn="l" rtl="0">
              <a:lnSpc>
                <a:spcPct val="100000"/>
              </a:lnSpc>
              <a:spcBef>
                <a:spcPts val="400"/>
              </a:spcBef>
              <a:spcAft>
                <a:spcPts val="0"/>
              </a:spcAft>
              <a:buClr>
                <a:schemeClr val="accent3"/>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0160" algn="l" rtl="0">
              <a:lnSpc>
                <a:spcPct val="100000"/>
              </a:lnSpc>
              <a:spcBef>
                <a:spcPts val="360"/>
              </a:spcBef>
              <a:spcAft>
                <a:spcPts val="0"/>
              </a:spcAft>
              <a:buClr>
                <a:schemeClr val="accent4"/>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5080" algn="l" rtl="0">
              <a:lnSpc>
                <a:spcPct val="100000"/>
              </a:lnSpc>
              <a:spcBef>
                <a:spcPts val="360"/>
              </a:spcBef>
              <a:spcAft>
                <a:spcPts val="0"/>
              </a:spcAft>
              <a:buClr>
                <a:schemeClr val="accent5"/>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40639" algn="l" rtl="0">
              <a:lnSpc>
                <a:spcPct val="100000"/>
              </a:lnSpc>
              <a:spcBef>
                <a:spcPts val="360"/>
              </a:spcBef>
              <a:spcAft>
                <a:spcPts val="0"/>
              </a:spcAft>
              <a:buClr>
                <a:schemeClr val="accent1"/>
              </a:buClr>
              <a:buSzPct val="100000"/>
              <a:buFont typeface="Arial"/>
              <a:buChar char="•"/>
              <a:defRPr sz="1800" b="0" i="0" u="none" strike="noStrike" cap="none">
                <a:solidFill>
                  <a:schemeClr val="dk1"/>
                </a:solidFill>
                <a:latin typeface="Calibri"/>
                <a:ea typeface="Calibri"/>
                <a:cs typeface="Calibri"/>
                <a:sym typeface="Calibri"/>
              </a:defRPr>
            </a:lvl6pPr>
            <a:lvl7pPr marL="1920240" marR="0" lvl="6" indent="35560" algn="l" rtl="0">
              <a:lnSpc>
                <a:spcPct val="100000"/>
              </a:lnSpc>
              <a:spcBef>
                <a:spcPts val="360"/>
              </a:spcBef>
              <a:spcAft>
                <a:spcPts val="0"/>
              </a:spcAft>
              <a:buClr>
                <a:schemeClr val="accent2"/>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43179" algn="l" rtl="0">
              <a:lnSpc>
                <a:spcPct val="100000"/>
              </a:lnSpc>
              <a:spcBef>
                <a:spcPts val="360"/>
              </a:spcBef>
              <a:spcAft>
                <a:spcPts val="0"/>
              </a:spcAft>
              <a:buClr>
                <a:schemeClr val="accent3"/>
              </a:buClr>
              <a:buSzPct val="100000"/>
              <a:buFont typeface="Arial"/>
              <a:buChar char="•"/>
              <a:defRPr sz="1800" b="0" i="0" u="none" strike="noStrike" cap="none">
                <a:solidFill>
                  <a:schemeClr val="dk1"/>
                </a:solidFill>
                <a:latin typeface="Calibri"/>
                <a:ea typeface="Calibri"/>
                <a:cs typeface="Calibri"/>
                <a:sym typeface="Calibri"/>
              </a:defRPr>
            </a:lvl8pPr>
            <a:lvl9pPr marL="2286000" marR="0" lvl="8" indent="38100" algn="l" rtl="0">
              <a:lnSpc>
                <a:spcPct val="100000"/>
              </a:lnSpc>
              <a:spcBef>
                <a:spcPts val="360"/>
              </a:spcBef>
              <a:spcAft>
                <a:spcPts val="0"/>
              </a:spcAft>
              <a:buClr>
                <a:schemeClr val="accent4"/>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4" name="Shape 34"/>
          <p:cNvSpPr txBox="1">
            <a:spLocks noGrp="1"/>
          </p:cNvSpPr>
          <p:nvPr>
            <p:ph type="body" idx="1"/>
          </p:nvPr>
        </p:nvSpPr>
        <p:spPr>
          <a:xfrm>
            <a:off x="457200" y="1535112"/>
            <a:ext cx="3657600" cy="639762"/>
          </a:xfrm>
          <a:prstGeom prst="rect">
            <a:avLst/>
          </a:prstGeom>
          <a:noFill/>
          <a:ln>
            <a:noFill/>
          </a:ln>
        </p:spPr>
        <p:txBody>
          <a:bodyPr lIns="91425" tIns="91425" rIns="91425" bIns="91425" anchor="b" anchorCtr="0"/>
          <a:lstStyle>
            <a:lvl1pPr marL="0" marR="0" lvl="0" indent="0" algn="ctr" rtl="0">
              <a:lnSpc>
                <a:spcPct val="100000"/>
              </a:lnSpc>
              <a:spcBef>
                <a:spcPts val="400"/>
              </a:spcBef>
              <a:spcAft>
                <a:spcPts val="0"/>
              </a:spcAft>
              <a:buClr>
                <a:schemeClr val="accent1"/>
              </a:buClr>
              <a:buFont typeface="Arial"/>
              <a:buNone/>
              <a:defRPr sz="2000" b="1" i="0" u="none" strike="noStrike" cap="none">
                <a:solidFill>
                  <a:schemeClr val="dk2"/>
                </a:solidFill>
                <a:latin typeface="Calibri"/>
                <a:ea typeface="Calibri"/>
                <a:cs typeface="Calibri"/>
                <a:sym typeface="Calibri"/>
              </a:defRPr>
            </a:lvl1pPr>
            <a:lvl2pPr marL="457200" marR="0" lvl="1" indent="0" algn="l" rtl="0">
              <a:lnSpc>
                <a:spcPct val="100000"/>
              </a:lnSpc>
              <a:spcBef>
                <a:spcPts val="400"/>
              </a:spcBef>
              <a:spcAft>
                <a:spcPts val="0"/>
              </a:spcAft>
              <a:buClr>
                <a:schemeClr val="accen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accent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accent4"/>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accent5"/>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accent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accent2"/>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accent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accent4"/>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2"/>
          </p:nvPr>
        </p:nvSpPr>
        <p:spPr>
          <a:xfrm>
            <a:off x="457200" y="2174875"/>
            <a:ext cx="3657600" cy="3951286"/>
          </a:xfrm>
          <a:prstGeom prst="rect">
            <a:avLst/>
          </a:prstGeom>
          <a:noFill/>
          <a:ln>
            <a:noFill/>
          </a:ln>
        </p:spPr>
        <p:txBody>
          <a:bodyPr lIns="91425" tIns="91425" rIns="91425" bIns="91425" anchor="t" anchorCtr="0"/>
          <a:lstStyle>
            <a:lvl1pPr marL="342900" marR="0" lvl="0" indent="76200" algn="l" rtl="0">
              <a:lnSpc>
                <a:spcPct val="100000"/>
              </a:lnSpc>
              <a:spcBef>
                <a:spcPts val="480"/>
              </a:spcBef>
              <a:spcAft>
                <a:spcPts val="0"/>
              </a:spcAft>
              <a:buClr>
                <a:schemeClr val="accent1"/>
              </a:buClr>
              <a:buSzPct val="100000"/>
              <a:buFont typeface="Arial"/>
              <a:buChar char="•"/>
              <a:defRPr sz="2400" b="0" i="0" u="none" strike="noStrike" cap="none">
                <a:solidFill>
                  <a:schemeClr val="dk1"/>
                </a:solidFill>
                <a:latin typeface="Calibri"/>
                <a:ea typeface="Calibri"/>
                <a:cs typeface="Calibri"/>
                <a:sym typeface="Calibri"/>
              </a:defRPr>
            </a:lvl1pPr>
            <a:lvl2pPr marL="640080" marR="0" lvl="1" indent="20319" algn="l" rtl="0">
              <a:lnSpc>
                <a:spcPct val="100000"/>
              </a:lnSpc>
              <a:spcBef>
                <a:spcPts val="400"/>
              </a:spcBef>
              <a:spcAft>
                <a:spcPts val="0"/>
              </a:spcAft>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100000"/>
              </a:lnSpc>
              <a:spcBef>
                <a:spcPts val="360"/>
              </a:spcBef>
              <a:spcAft>
                <a:spcPts val="0"/>
              </a:spcAft>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35560" algn="l" rtl="0">
              <a:lnSpc>
                <a:spcPct val="100000"/>
              </a:lnSpc>
              <a:spcBef>
                <a:spcPts val="320"/>
              </a:spcBef>
              <a:spcAft>
                <a:spcPts val="0"/>
              </a:spcAft>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30480" algn="l" rtl="0">
              <a:lnSpc>
                <a:spcPct val="100000"/>
              </a:lnSpc>
              <a:spcBef>
                <a:spcPts val="320"/>
              </a:spcBef>
              <a:spcAft>
                <a:spcPts val="0"/>
              </a:spcAft>
              <a:buClr>
                <a:schemeClr val="accent5"/>
              </a:buClr>
              <a:buSzPct val="100000"/>
              <a:buFont typeface="Arial"/>
              <a:buChar char="•"/>
              <a:defRPr sz="1600" b="0" i="0" u="none" strike="noStrike" cap="none">
                <a:solidFill>
                  <a:schemeClr val="dk1"/>
                </a:solidFill>
                <a:latin typeface="Calibri"/>
                <a:ea typeface="Calibri"/>
                <a:cs typeface="Calibri"/>
                <a:sym typeface="Calibri"/>
              </a:defRPr>
            </a:lvl5pPr>
            <a:lvl6pPr marL="1737360" marR="0" lvl="5" indent="15239" algn="l" rtl="0">
              <a:lnSpc>
                <a:spcPct val="100000"/>
              </a:lnSpc>
              <a:spcBef>
                <a:spcPts val="320"/>
              </a:spcBef>
              <a:spcAft>
                <a:spcPts val="0"/>
              </a:spcAft>
              <a:buClr>
                <a:schemeClr val="accent1"/>
              </a:buClr>
              <a:buSzPct val="100000"/>
              <a:buFont typeface="Arial"/>
              <a:buChar char="•"/>
              <a:defRPr sz="1600" b="0" i="0" u="none" strike="noStrike" cap="none">
                <a:solidFill>
                  <a:schemeClr val="dk1"/>
                </a:solidFill>
                <a:latin typeface="Calibri"/>
                <a:ea typeface="Calibri"/>
                <a:cs typeface="Calibri"/>
                <a:sym typeface="Calibri"/>
              </a:defRPr>
            </a:lvl6pPr>
            <a:lvl7pPr marL="1920240" marR="0" lvl="6" indent="10160" algn="l" rtl="0">
              <a:lnSpc>
                <a:spcPct val="100000"/>
              </a:lnSpc>
              <a:spcBef>
                <a:spcPts val="320"/>
              </a:spcBef>
              <a:spcAft>
                <a:spcPts val="0"/>
              </a:spcAft>
              <a:buClr>
                <a:schemeClr val="accent2"/>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7779" algn="l" rtl="0">
              <a:lnSpc>
                <a:spcPct val="100000"/>
              </a:lnSpc>
              <a:spcBef>
                <a:spcPts val="320"/>
              </a:spcBef>
              <a:spcAft>
                <a:spcPts val="0"/>
              </a:spcAft>
              <a:buClr>
                <a:schemeClr val="accent3"/>
              </a:buClr>
              <a:buSzPct val="100000"/>
              <a:buFont typeface="Arial"/>
              <a:buChar char="•"/>
              <a:defRPr sz="1600" b="0" i="0" u="none" strike="noStrike" cap="none">
                <a:solidFill>
                  <a:schemeClr val="dk1"/>
                </a:solidFill>
                <a:latin typeface="Calibri"/>
                <a:ea typeface="Calibri"/>
                <a:cs typeface="Calibri"/>
                <a:sym typeface="Calibri"/>
              </a:defRPr>
            </a:lvl8pPr>
            <a:lvl9pPr marL="2286000" marR="0" lvl="8" indent="12700" algn="l" rtl="0">
              <a:lnSpc>
                <a:spcPct val="100000"/>
              </a:lnSpc>
              <a:spcBef>
                <a:spcPts val="320"/>
              </a:spcBef>
              <a:spcAft>
                <a:spcPts val="0"/>
              </a:spcAft>
              <a:buClr>
                <a:schemeClr val="accent4"/>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3"/>
          </p:nvPr>
        </p:nvSpPr>
        <p:spPr>
          <a:xfrm>
            <a:off x="4419600" y="1535112"/>
            <a:ext cx="3657600" cy="639762"/>
          </a:xfrm>
          <a:prstGeom prst="rect">
            <a:avLst/>
          </a:prstGeom>
          <a:noFill/>
          <a:ln>
            <a:noFill/>
          </a:ln>
        </p:spPr>
        <p:txBody>
          <a:bodyPr lIns="91425" tIns="91425" rIns="91425" bIns="91425" anchor="b" anchorCtr="0"/>
          <a:lstStyle>
            <a:lvl1pPr marL="0" marR="0" lvl="0" indent="0" algn="ctr" rtl="0">
              <a:lnSpc>
                <a:spcPct val="100000"/>
              </a:lnSpc>
              <a:spcBef>
                <a:spcPts val="400"/>
              </a:spcBef>
              <a:spcAft>
                <a:spcPts val="0"/>
              </a:spcAft>
              <a:buClr>
                <a:schemeClr val="accent1"/>
              </a:buClr>
              <a:buFont typeface="Arial"/>
              <a:buNone/>
              <a:defRPr sz="2000" b="1" i="0" u="none" strike="noStrike" cap="none">
                <a:solidFill>
                  <a:schemeClr val="dk2"/>
                </a:solidFill>
                <a:latin typeface="Calibri"/>
                <a:ea typeface="Calibri"/>
                <a:cs typeface="Calibri"/>
                <a:sym typeface="Calibri"/>
              </a:defRPr>
            </a:lvl1pPr>
            <a:lvl2pPr marL="457200" marR="0" lvl="1" indent="0" algn="l" rtl="0">
              <a:lnSpc>
                <a:spcPct val="100000"/>
              </a:lnSpc>
              <a:spcBef>
                <a:spcPts val="400"/>
              </a:spcBef>
              <a:spcAft>
                <a:spcPts val="0"/>
              </a:spcAft>
              <a:buClr>
                <a:schemeClr val="accen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accent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accent4"/>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accent5"/>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accent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accent2"/>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accent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accent4"/>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4"/>
          </p:nvPr>
        </p:nvSpPr>
        <p:spPr>
          <a:xfrm>
            <a:off x="4419600" y="2174875"/>
            <a:ext cx="3657600" cy="3951286"/>
          </a:xfrm>
          <a:prstGeom prst="rect">
            <a:avLst/>
          </a:prstGeom>
          <a:noFill/>
          <a:ln>
            <a:noFill/>
          </a:ln>
        </p:spPr>
        <p:txBody>
          <a:bodyPr lIns="91425" tIns="91425" rIns="91425" bIns="91425" anchor="t" anchorCtr="0"/>
          <a:lstStyle>
            <a:lvl1pPr marL="342900" marR="0" lvl="0" indent="76200" algn="l" rtl="0">
              <a:lnSpc>
                <a:spcPct val="100000"/>
              </a:lnSpc>
              <a:spcBef>
                <a:spcPts val="480"/>
              </a:spcBef>
              <a:spcAft>
                <a:spcPts val="0"/>
              </a:spcAft>
              <a:buClr>
                <a:schemeClr val="accent1"/>
              </a:buClr>
              <a:buSzPct val="100000"/>
              <a:buFont typeface="Arial"/>
              <a:buChar char="•"/>
              <a:defRPr sz="2400" b="0" i="0" u="none" strike="noStrike" cap="none">
                <a:solidFill>
                  <a:schemeClr val="dk1"/>
                </a:solidFill>
                <a:latin typeface="Calibri"/>
                <a:ea typeface="Calibri"/>
                <a:cs typeface="Calibri"/>
                <a:sym typeface="Calibri"/>
              </a:defRPr>
            </a:lvl1pPr>
            <a:lvl2pPr marL="640080" marR="0" lvl="1" indent="20319" algn="l" rtl="0">
              <a:lnSpc>
                <a:spcPct val="100000"/>
              </a:lnSpc>
              <a:spcBef>
                <a:spcPts val="400"/>
              </a:spcBef>
              <a:spcAft>
                <a:spcPts val="0"/>
              </a:spcAft>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100000"/>
              </a:lnSpc>
              <a:spcBef>
                <a:spcPts val="360"/>
              </a:spcBef>
              <a:spcAft>
                <a:spcPts val="0"/>
              </a:spcAft>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35560" algn="l" rtl="0">
              <a:lnSpc>
                <a:spcPct val="100000"/>
              </a:lnSpc>
              <a:spcBef>
                <a:spcPts val="320"/>
              </a:spcBef>
              <a:spcAft>
                <a:spcPts val="0"/>
              </a:spcAft>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30480" algn="l" rtl="0">
              <a:lnSpc>
                <a:spcPct val="100000"/>
              </a:lnSpc>
              <a:spcBef>
                <a:spcPts val="320"/>
              </a:spcBef>
              <a:spcAft>
                <a:spcPts val="0"/>
              </a:spcAft>
              <a:buClr>
                <a:schemeClr val="accent5"/>
              </a:buClr>
              <a:buSzPct val="100000"/>
              <a:buFont typeface="Arial"/>
              <a:buChar char="•"/>
              <a:defRPr sz="1600" b="0" i="0" u="none" strike="noStrike" cap="none">
                <a:solidFill>
                  <a:schemeClr val="dk1"/>
                </a:solidFill>
                <a:latin typeface="Calibri"/>
                <a:ea typeface="Calibri"/>
                <a:cs typeface="Calibri"/>
                <a:sym typeface="Calibri"/>
              </a:defRPr>
            </a:lvl5pPr>
            <a:lvl6pPr marL="1737360" marR="0" lvl="5" indent="15239" algn="l" rtl="0">
              <a:lnSpc>
                <a:spcPct val="100000"/>
              </a:lnSpc>
              <a:spcBef>
                <a:spcPts val="320"/>
              </a:spcBef>
              <a:spcAft>
                <a:spcPts val="0"/>
              </a:spcAft>
              <a:buClr>
                <a:schemeClr val="accent1"/>
              </a:buClr>
              <a:buSzPct val="100000"/>
              <a:buFont typeface="Arial"/>
              <a:buChar char="•"/>
              <a:defRPr sz="1600" b="0" i="0" u="none" strike="noStrike" cap="none">
                <a:solidFill>
                  <a:schemeClr val="dk1"/>
                </a:solidFill>
                <a:latin typeface="Calibri"/>
                <a:ea typeface="Calibri"/>
                <a:cs typeface="Calibri"/>
                <a:sym typeface="Calibri"/>
              </a:defRPr>
            </a:lvl6pPr>
            <a:lvl7pPr marL="1920240" marR="0" lvl="6" indent="10160" algn="l" rtl="0">
              <a:lnSpc>
                <a:spcPct val="100000"/>
              </a:lnSpc>
              <a:spcBef>
                <a:spcPts val="320"/>
              </a:spcBef>
              <a:spcAft>
                <a:spcPts val="0"/>
              </a:spcAft>
              <a:buClr>
                <a:schemeClr val="accent2"/>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7779" algn="l" rtl="0">
              <a:lnSpc>
                <a:spcPct val="100000"/>
              </a:lnSpc>
              <a:spcBef>
                <a:spcPts val="320"/>
              </a:spcBef>
              <a:spcAft>
                <a:spcPts val="0"/>
              </a:spcAft>
              <a:buClr>
                <a:schemeClr val="accent3"/>
              </a:buClr>
              <a:buSzPct val="100000"/>
              <a:buFont typeface="Arial"/>
              <a:buChar char="•"/>
              <a:defRPr sz="1600" b="0" i="0" u="none" strike="noStrike" cap="none">
                <a:solidFill>
                  <a:schemeClr val="dk1"/>
                </a:solidFill>
                <a:latin typeface="Calibri"/>
                <a:ea typeface="Calibri"/>
                <a:cs typeface="Calibri"/>
                <a:sym typeface="Calibri"/>
              </a:defRPr>
            </a:lvl8pPr>
            <a:lvl9pPr marL="2286000" marR="0" lvl="8" indent="12700" algn="l" rtl="0">
              <a:lnSpc>
                <a:spcPct val="100000"/>
              </a:lnSpc>
              <a:spcBef>
                <a:spcPts val="320"/>
              </a:spcBef>
              <a:spcAft>
                <a:spcPts val="0"/>
              </a:spcAft>
              <a:buClr>
                <a:schemeClr val="accent4"/>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22312" y="5486400"/>
            <a:ext cx="7659687" cy="1168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Cambria"/>
              <a:buNone/>
              <a:defRPr sz="3600" b="0"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3" name="Shape 43"/>
          <p:cNvSpPr txBox="1">
            <a:spLocks noGrp="1"/>
          </p:cNvSpPr>
          <p:nvPr>
            <p:ph type="body" idx="1"/>
          </p:nvPr>
        </p:nvSpPr>
        <p:spPr>
          <a:xfrm>
            <a:off x="722312" y="3852862"/>
            <a:ext cx="6135686" cy="1633538"/>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accent1"/>
              </a:buClr>
              <a:buFont typeface="Arial"/>
              <a:buNone/>
              <a:defRPr sz="2000" b="0" i="0" u="none" strike="noStrike" cap="none">
                <a:solidFill>
                  <a:srgbClr val="8C8B8A"/>
                </a:solidFill>
                <a:latin typeface="Calibri"/>
                <a:ea typeface="Calibri"/>
                <a:cs typeface="Calibri"/>
                <a:sym typeface="Calibri"/>
              </a:defRPr>
            </a:lvl1pPr>
            <a:lvl2pPr marL="457200" marR="0" lvl="1" indent="0" algn="l" rtl="0">
              <a:lnSpc>
                <a:spcPct val="100000"/>
              </a:lnSpc>
              <a:spcBef>
                <a:spcPts val="360"/>
              </a:spcBef>
              <a:spcAft>
                <a:spcPts val="0"/>
              </a:spcAft>
              <a:buClr>
                <a:schemeClr val="accent2"/>
              </a:buClr>
              <a:buFont typeface="Arial"/>
              <a:buNone/>
              <a:defRPr sz="1800" b="0" i="0" u="none" strike="noStrike" cap="none">
                <a:solidFill>
                  <a:srgbClr val="8C8B8A"/>
                </a:solidFill>
                <a:latin typeface="Calibri"/>
                <a:ea typeface="Calibri"/>
                <a:cs typeface="Calibri"/>
                <a:sym typeface="Calibri"/>
              </a:defRPr>
            </a:lvl2pPr>
            <a:lvl3pPr marL="914400" marR="0" lvl="2" indent="0" algn="l" rtl="0">
              <a:lnSpc>
                <a:spcPct val="100000"/>
              </a:lnSpc>
              <a:spcBef>
                <a:spcPts val="320"/>
              </a:spcBef>
              <a:spcAft>
                <a:spcPts val="0"/>
              </a:spcAft>
              <a:buClr>
                <a:schemeClr val="accent3"/>
              </a:buClr>
              <a:buFont typeface="Arial"/>
              <a:buNone/>
              <a:defRPr sz="1600" b="0" i="0" u="none" strike="noStrike" cap="none">
                <a:solidFill>
                  <a:srgbClr val="8C8B8A"/>
                </a:solidFill>
                <a:latin typeface="Calibri"/>
                <a:ea typeface="Calibri"/>
                <a:cs typeface="Calibri"/>
                <a:sym typeface="Calibri"/>
              </a:defRPr>
            </a:lvl3pPr>
            <a:lvl4pPr marL="1371600" marR="0" lvl="3" indent="0" algn="l" rtl="0">
              <a:lnSpc>
                <a:spcPct val="100000"/>
              </a:lnSpc>
              <a:spcBef>
                <a:spcPts val="280"/>
              </a:spcBef>
              <a:spcAft>
                <a:spcPts val="0"/>
              </a:spcAft>
              <a:buClr>
                <a:schemeClr val="accent4"/>
              </a:buClr>
              <a:buFont typeface="Arial"/>
              <a:buNone/>
              <a:defRPr sz="1400" b="0" i="0" u="none" strike="noStrike" cap="none">
                <a:solidFill>
                  <a:srgbClr val="8C8B8A"/>
                </a:solidFill>
                <a:latin typeface="Calibri"/>
                <a:ea typeface="Calibri"/>
                <a:cs typeface="Calibri"/>
                <a:sym typeface="Calibri"/>
              </a:defRPr>
            </a:lvl4pPr>
            <a:lvl5pPr marL="1828800" marR="0" lvl="4" indent="0" algn="l" rtl="0">
              <a:lnSpc>
                <a:spcPct val="100000"/>
              </a:lnSpc>
              <a:spcBef>
                <a:spcPts val="280"/>
              </a:spcBef>
              <a:spcAft>
                <a:spcPts val="0"/>
              </a:spcAft>
              <a:buClr>
                <a:schemeClr val="accent5"/>
              </a:buClr>
              <a:buFont typeface="Arial"/>
              <a:buNone/>
              <a:defRPr sz="1400" b="0" i="0" u="none" strike="noStrike" cap="none">
                <a:solidFill>
                  <a:srgbClr val="8C8B8A"/>
                </a:solidFill>
                <a:latin typeface="Calibri"/>
                <a:ea typeface="Calibri"/>
                <a:cs typeface="Calibri"/>
                <a:sym typeface="Calibri"/>
              </a:defRPr>
            </a:lvl5pPr>
            <a:lvl6pPr marL="2286000" marR="0" lvl="5" indent="0" algn="l" rtl="0">
              <a:lnSpc>
                <a:spcPct val="100000"/>
              </a:lnSpc>
              <a:spcBef>
                <a:spcPts val="280"/>
              </a:spcBef>
              <a:spcAft>
                <a:spcPts val="0"/>
              </a:spcAft>
              <a:buClr>
                <a:schemeClr val="accent1"/>
              </a:buClr>
              <a:buFont typeface="Arial"/>
              <a:buNone/>
              <a:defRPr sz="1400" b="0" i="0" u="none" strike="noStrike" cap="none">
                <a:solidFill>
                  <a:srgbClr val="8C8B8A"/>
                </a:solidFill>
                <a:latin typeface="Calibri"/>
                <a:ea typeface="Calibri"/>
                <a:cs typeface="Calibri"/>
                <a:sym typeface="Calibri"/>
              </a:defRPr>
            </a:lvl6pPr>
            <a:lvl7pPr marL="2743200" marR="0" lvl="6" indent="0" algn="l" rtl="0">
              <a:lnSpc>
                <a:spcPct val="100000"/>
              </a:lnSpc>
              <a:spcBef>
                <a:spcPts val="280"/>
              </a:spcBef>
              <a:spcAft>
                <a:spcPts val="0"/>
              </a:spcAft>
              <a:buClr>
                <a:schemeClr val="accent2"/>
              </a:buClr>
              <a:buFont typeface="Arial"/>
              <a:buNone/>
              <a:defRPr sz="1400" b="0" i="0" u="none" strike="noStrike" cap="none">
                <a:solidFill>
                  <a:srgbClr val="8C8B8A"/>
                </a:solidFill>
                <a:latin typeface="Calibri"/>
                <a:ea typeface="Calibri"/>
                <a:cs typeface="Calibri"/>
                <a:sym typeface="Calibri"/>
              </a:defRPr>
            </a:lvl7pPr>
            <a:lvl8pPr marL="3200400" marR="0" lvl="7" indent="0" algn="l" rtl="0">
              <a:lnSpc>
                <a:spcPct val="100000"/>
              </a:lnSpc>
              <a:spcBef>
                <a:spcPts val="280"/>
              </a:spcBef>
              <a:spcAft>
                <a:spcPts val="0"/>
              </a:spcAft>
              <a:buClr>
                <a:schemeClr val="accent3"/>
              </a:buClr>
              <a:buFont typeface="Arial"/>
              <a:buNone/>
              <a:defRPr sz="1400" b="0" i="0" u="none" strike="noStrike" cap="none">
                <a:solidFill>
                  <a:srgbClr val="8C8B8A"/>
                </a:solidFill>
                <a:latin typeface="Calibri"/>
                <a:ea typeface="Calibri"/>
                <a:cs typeface="Calibri"/>
                <a:sym typeface="Calibri"/>
              </a:defRPr>
            </a:lvl8pPr>
            <a:lvl9pPr marL="3657600" marR="0" lvl="8" indent="0" algn="l" rtl="0">
              <a:lnSpc>
                <a:spcPct val="100000"/>
              </a:lnSpc>
              <a:spcBef>
                <a:spcPts val="280"/>
              </a:spcBef>
              <a:spcAft>
                <a:spcPts val="0"/>
              </a:spcAft>
              <a:buClr>
                <a:schemeClr val="accent4"/>
              </a:buClr>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9" name="Shape 49"/>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304801" y="5495544"/>
            <a:ext cx="7772400" cy="59435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Cambria"/>
              <a:buNone/>
              <a:defRPr sz="2200" b="1"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8" name="Shape 58"/>
          <p:cNvSpPr txBox="1">
            <a:spLocks noGrp="1"/>
          </p:cNvSpPr>
          <p:nvPr>
            <p:ph type="body" idx="1"/>
          </p:nvPr>
        </p:nvSpPr>
        <p:spPr>
          <a:xfrm>
            <a:off x="304797" y="6096000"/>
            <a:ext cx="7772400" cy="609599"/>
          </a:xfrm>
          <a:prstGeom prst="rect">
            <a:avLst/>
          </a:prstGeom>
          <a:noFill/>
          <a:ln>
            <a:noFill/>
          </a:ln>
        </p:spPr>
        <p:txBody>
          <a:bodyPr lIns="91425" tIns="91425" rIns="91425" bIns="91425" anchor="t" anchorCtr="0"/>
          <a:lstStyle>
            <a:lvl1pPr marL="0" marR="0" lvl="0" indent="0" algn="ctr" rtl="0">
              <a:lnSpc>
                <a:spcPct val="100000"/>
              </a:lnSpc>
              <a:spcBef>
                <a:spcPts val="320"/>
              </a:spcBef>
              <a:spcAft>
                <a:spcPts val="0"/>
              </a:spcAft>
              <a:buClr>
                <a:schemeClr val="accent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accen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accent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accent4"/>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accent5"/>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accent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accent2"/>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accent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accent4"/>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
        <p:nvSpPr>
          <p:cNvPr id="62" name="Shape 62"/>
          <p:cNvSpPr txBox="1">
            <a:spLocks noGrp="1"/>
          </p:cNvSpPr>
          <p:nvPr>
            <p:ph type="body" idx="2"/>
          </p:nvPr>
        </p:nvSpPr>
        <p:spPr>
          <a:xfrm>
            <a:off x="304800" y="381000"/>
            <a:ext cx="7772400" cy="4942839"/>
          </a:xfrm>
          <a:prstGeom prst="rect">
            <a:avLst/>
          </a:prstGeom>
          <a:noFill/>
          <a:ln>
            <a:noFill/>
          </a:ln>
        </p:spPr>
        <p:txBody>
          <a:bodyPr lIns="91425" tIns="91425" rIns="91425" bIns="91425" anchor="t" anchorCtr="0"/>
          <a:lstStyle>
            <a:lvl1pPr marL="342900" marR="0" lvl="0" indent="50800" algn="l" rtl="0">
              <a:lnSpc>
                <a:spcPct val="100000"/>
              </a:lnSpc>
              <a:spcBef>
                <a:spcPts val="440"/>
              </a:spcBef>
              <a:spcAft>
                <a:spcPts val="0"/>
              </a:spcAft>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20319" algn="l" rtl="0">
              <a:lnSpc>
                <a:spcPct val="100000"/>
              </a:lnSpc>
              <a:spcBef>
                <a:spcPts val="400"/>
              </a:spcBef>
              <a:spcAft>
                <a:spcPts val="0"/>
              </a:spcAft>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100000"/>
              </a:lnSpc>
              <a:spcBef>
                <a:spcPts val="360"/>
              </a:spcBef>
              <a:spcAft>
                <a:spcPts val="0"/>
              </a:spcAft>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35560" algn="l" rtl="0">
              <a:lnSpc>
                <a:spcPct val="100000"/>
              </a:lnSpc>
              <a:spcBef>
                <a:spcPts val="320"/>
              </a:spcBef>
              <a:spcAft>
                <a:spcPts val="0"/>
              </a:spcAft>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55880" algn="l" rtl="0">
              <a:lnSpc>
                <a:spcPct val="100000"/>
              </a:lnSpc>
              <a:spcBef>
                <a:spcPts val="280"/>
              </a:spcBef>
              <a:spcAft>
                <a:spcPts val="0"/>
              </a:spcAft>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10160" algn="l" rtl="0">
              <a:lnSpc>
                <a:spcPct val="100000"/>
              </a:lnSpc>
              <a:spcBef>
                <a:spcPts val="280"/>
              </a:spcBef>
              <a:spcAft>
                <a:spcPts val="0"/>
              </a:spcAft>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5239" algn="l" rtl="0">
              <a:lnSpc>
                <a:spcPct val="100000"/>
              </a:lnSpc>
              <a:spcBef>
                <a:spcPts val="280"/>
              </a:spcBef>
              <a:spcAft>
                <a:spcPts val="0"/>
              </a:spcAft>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7620" algn="l" rtl="0">
              <a:lnSpc>
                <a:spcPct val="100000"/>
              </a:lnSpc>
              <a:spcBef>
                <a:spcPts val="280"/>
              </a:spcBef>
              <a:spcAft>
                <a:spcPts val="0"/>
              </a:spcAft>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2700" algn="l" rtl="0">
              <a:lnSpc>
                <a:spcPct val="100000"/>
              </a:lnSpc>
              <a:spcBef>
                <a:spcPts val="280"/>
              </a:spcBef>
              <a:spcAft>
                <a:spcPts val="0"/>
              </a:spcAft>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01752" y="5495278"/>
            <a:ext cx="7772400" cy="594624"/>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Cambria"/>
              <a:buNone/>
              <a:defRPr sz="2200" b="1"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5" name="Shape 65"/>
          <p:cNvSpPr>
            <a:spLocks noGrp="1"/>
          </p:cNvSpPr>
          <p:nvPr>
            <p:ph type="pic" idx="2"/>
          </p:nvPr>
        </p:nvSpPr>
        <p:spPr>
          <a:xfrm>
            <a:off x="0" y="0"/>
            <a:ext cx="8458200" cy="5486399"/>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accent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accent2"/>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accent3"/>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accent4"/>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accent5"/>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accent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accent2"/>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accent3"/>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accent4"/>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1"/>
          </p:nvPr>
        </p:nvSpPr>
        <p:spPr>
          <a:xfrm>
            <a:off x="301752" y="6096000"/>
            <a:ext cx="7772400" cy="612648"/>
          </a:xfrm>
          <a:prstGeom prst="rect">
            <a:avLst/>
          </a:prstGeom>
          <a:noFill/>
          <a:ln>
            <a:noFill/>
          </a:ln>
        </p:spPr>
        <p:txBody>
          <a:bodyPr lIns="91425" tIns="91425" rIns="91425" bIns="91425" anchor="t" anchorCtr="0"/>
          <a:lstStyle>
            <a:lvl1pPr marL="0" marR="0" lvl="0" indent="0" algn="ctr" rtl="0">
              <a:lnSpc>
                <a:spcPct val="100000"/>
              </a:lnSpc>
              <a:spcBef>
                <a:spcPts val="320"/>
              </a:spcBef>
              <a:spcAft>
                <a:spcPts val="0"/>
              </a:spcAft>
              <a:buClr>
                <a:schemeClr val="accent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accen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accent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accent4"/>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accent5"/>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accent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accent2"/>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accent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accent4"/>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
        <p:nvSpPr>
          <p:cNvPr id="69" name="Shape 69"/>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 name="Shape 7"/>
          <p:cNvSpPr txBox="1">
            <a:spLocks noGrp="1"/>
          </p:cNvSpPr>
          <p:nvPr>
            <p:ph type="body" idx="1"/>
          </p:nvPr>
        </p:nvSpPr>
        <p:spPr>
          <a:xfrm>
            <a:off x="457200" y="1600200"/>
            <a:ext cx="7619999" cy="4800600"/>
          </a:xfrm>
          <a:prstGeom prst="rect">
            <a:avLst/>
          </a:prstGeom>
          <a:noFill/>
          <a:ln>
            <a:noFill/>
          </a:ln>
        </p:spPr>
        <p:txBody>
          <a:bodyPr lIns="91425" tIns="91425" rIns="91425" bIns="91425" anchor="t" anchorCtr="0"/>
          <a:lstStyle>
            <a:lvl1pPr marL="342900" marR="0" lvl="0" indent="50800" algn="l" rtl="0">
              <a:lnSpc>
                <a:spcPct val="100000"/>
              </a:lnSpc>
              <a:spcBef>
                <a:spcPts val="440"/>
              </a:spcBef>
              <a:spcAft>
                <a:spcPts val="0"/>
              </a:spcAft>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20319" algn="l" rtl="0">
              <a:lnSpc>
                <a:spcPct val="100000"/>
              </a:lnSpc>
              <a:spcBef>
                <a:spcPts val="400"/>
              </a:spcBef>
              <a:spcAft>
                <a:spcPts val="0"/>
              </a:spcAft>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100000"/>
              </a:lnSpc>
              <a:spcBef>
                <a:spcPts val="360"/>
              </a:spcBef>
              <a:spcAft>
                <a:spcPts val="0"/>
              </a:spcAft>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35560" algn="l" rtl="0">
              <a:lnSpc>
                <a:spcPct val="100000"/>
              </a:lnSpc>
              <a:spcBef>
                <a:spcPts val="320"/>
              </a:spcBef>
              <a:spcAft>
                <a:spcPts val="0"/>
              </a:spcAft>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55880" algn="l" rtl="0">
              <a:lnSpc>
                <a:spcPct val="100000"/>
              </a:lnSpc>
              <a:spcBef>
                <a:spcPts val="280"/>
              </a:spcBef>
              <a:spcAft>
                <a:spcPts val="0"/>
              </a:spcAft>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10160" algn="l" rtl="0">
              <a:lnSpc>
                <a:spcPct val="100000"/>
              </a:lnSpc>
              <a:spcBef>
                <a:spcPts val="280"/>
              </a:spcBef>
              <a:spcAft>
                <a:spcPts val="0"/>
              </a:spcAft>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5239" algn="l" rtl="0">
              <a:lnSpc>
                <a:spcPct val="100000"/>
              </a:lnSpc>
              <a:spcBef>
                <a:spcPts val="280"/>
              </a:spcBef>
              <a:spcAft>
                <a:spcPts val="0"/>
              </a:spcAft>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7620" algn="l" rtl="0">
              <a:lnSpc>
                <a:spcPct val="100000"/>
              </a:lnSpc>
              <a:spcBef>
                <a:spcPts val="280"/>
              </a:spcBef>
              <a:spcAft>
                <a:spcPts val="0"/>
              </a:spcAft>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2700" algn="l" rtl="0">
              <a:lnSpc>
                <a:spcPct val="100000"/>
              </a:lnSpc>
              <a:spcBef>
                <a:spcPts val="280"/>
              </a:spcBef>
              <a:spcAft>
                <a:spcPts val="0"/>
              </a:spcAft>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Shape 8"/>
          <p:cNvSpPr/>
          <p:nvPr/>
        </p:nvSpPr>
        <p:spPr>
          <a:xfrm>
            <a:off x="8458200" y="0"/>
            <a:ext cx="685799" cy="6858000"/>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9" name="Shape 9"/>
          <p:cNvSpPr/>
          <p:nvPr/>
        </p:nvSpPr>
        <p:spPr>
          <a:xfrm>
            <a:off x="8458200" y="5486400"/>
            <a:ext cx="685799" cy="685799"/>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0" name="Shape 10"/>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FF"/>
              </a:buClr>
              <a:buSzPct val="25000"/>
              <a:buFont typeface="Calibri"/>
              <a:buNone/>
            </a:pPr>
            <a:fld id="{00000000-1234-1234-1234-123412341234}" type="slidenum">
              <a:rPr lang="en-GB" sz="1800" b="0" i="0" u="none" strike="noStrike" cap="none">
                <a:solidFill>
                  <a:srgbClr val="FFFFFF"/>
                </a:solidFill>
                <a:latin typeface="Calibri"/>
                <a:ea typeface="Calibri"/>
                <a:cs typeface="Calibri"/>
                <a:sym typeface="Calibri"/>
              </a:rPr>
              <a:t>‹#›</a:t>
            </a:fld>
            <a:endParaRPr lang="en-GB" sz="1800" b="0" i="0" u="none" strike="noStrike" cap="none">
              <a:solidFill>
                <a:srgbClr val="FFFFFF"/>
              </a:solidFill>
              <a:latin typeface="Calibri"/>
              <a:ea typeface="Calibri"/>
              <a:cs typeface="Calibri"/>
              <a:sym typeface="Calibri"/>
            </a:endParaRPr>
          </a:p>
        </p:txBody>
      </p:sp>
      <p:sp>
        <p:nvSpPr>
          <p:cNvPr id="11" name="Shape 11"/>
          <p:cNvSpPr txBox="1">
            <a:spLocks noGrp="1"/>
          </p:cNvSpPr>
          <p:nvPr>
            <p:ph type="ftr" idx="11"/>
          </p:nvPr>
        </p:nvSpPr>
        <p:spPr>
          <a:xfrm rot="-5400000">
            <a:off x="7586909" y="4048758"/>
            <a:ext cx="2367281" cy="365759"/>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685800" y="1905000"/>
            <a:ext cx="7543800" cy="2593975"/>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ambria"/>
              <a:buNone/>
            </a:pPr>
            <a:r>
              <a:rPr lang="en-GB" sz="6600" b="0" i="0" u="none" strike="noStrike" cap="none" dirty="0">
                <a:solidFill>
                  <a:schemeClr val="dk2"/>
                </a:solidFill>
                <a:latin typeface="Cambria"/>
                <a:ea typeface="Cambria"/>
                <a:cs typeface="Cambria"/>
                <a:sym typeface="Cambria"/>
              </a:rPr>
              <a:t>Dijkstra’s shortest path algorithm</a:t>
            </a:r>
          </a:p>
        </p:txBody>
      </p:sp>
      <p:sp>
        <p:nvSpPr>
          <p:cNvPr id="87" name="Shape 87"/>
          <p:cNvSpPr txBox="1">
            <a:spLocks noGrp="1"/>
          </p:cNvSpPr>
          <p:nvPr>
            <p:ph type="subTitle" idx="1"/>
          </p:nvPr>
        </p:nvSpPr>
        <p:spPr>
          <a:xfrm>
            <a:off x="685800" y="4572000"/>
            <a:ext cx="6461759" cy="1066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GB" sz="2000" b="0" i="0" u="none" strike="noStrike" cap="none">
                <a:solidFill>
                  <a:srgbClr val="8C8B8A"/>
                </a:solidFill>
                <a:latin typeface="Calibri"/>
                <a:ea typeface="Calibri"/>
                <a:cs typeface="Calibri"/>
                <a:sym typeface="Calibri"/>
              </a:rPr>
              <a:t>An algorithm for the shortest path from one node to all the other nodes</a:t>
            </a:r>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Cambria"/>
              <a:buNone/>
            </a:pPr>
            <a:r>
              <a:rPr lang="en-GB" sz="4600" b="0" i="0" u="none" strike="noStrike" cap="none">
                <a:solidFill>
                  <a:schemeClr val="dk2"/>
                </a:solidFill>
                <a:latin typeface="Cambria"/>
                <a:ea typeface="Cambria"/>
                <a:cs typeface="Cambria"/>
                <a:sym typeface="Cambria"/>
              </a:rPr>
              <a:t>History</a:t>
            </a:r>
          </a:p>
        </p:txBody>
      </p:sp>
      <p:sp>
        <p:nvSpPr>
          <p:cNvPr id="93" name="Shape 93"/>
          <p:cNvSpPr txBox="1">
            <a:spLocks noGrp="1"/>
          </p:cNvSpPr>
          <p:nvPr>
            <p:ph type="body" idx="1"/>
          </p:nvPr>
        </p:nvSpPr>
        <p:spPr>
          <a:xfrm>
            <a:off x="457200" y="1268758"/>
            <a:ext cx="4906887" cy="513204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GB" sz="2200" b="0" i="0" u="none" strike="noStrike" cap="none">
                <a:solidFill>
                  <a:schemeClr val="dk1"/>
                </a:solidFill>
                <a:latin typeface="Calibri"/>
                <a:ea typeface="Calibri"/>
                <a:cs typeface="Calibri"/>
                <a:sym typeface="Calibri"/>
              </a:rPr>
              <a:t>Inspired by some algorithms like Prim’s minimal spanning tree algorithm, Dijkstra’s was first used for many graphing purposes. It was implemented into computer systems like the then new ARMAC, where it was used as part of a system monitoring the status of 64 Dutch cities before being published in 1959.</a:t>
            </a:r>
          </a:p>
          <a:p>
            <a:pPr marL="0" marR="0" lvl="0" indent="0" algn="l" rtl="0">
              <a:lnSpc>
                <a:spcPct val="100000"/>
              </a:lnSpc>
              <a:spcBef>
                <a:spcPts val="0"/>
              </a:spcBef>
              <a:spcAft>
                <a:spcPts val="0"/>
              </a:spcAft>
              <a:buClr>
                <a:schemeClr val="accent1"/>
              </a:buClr>
              <a:buSzPct val="25000"/>
              <a:buFont typeface="Arial"/>
              <a:buNone/>
            </a:pPr>
            <a:r>
              <a:rPr lang="en-GB" sz="2200" b="0" i="0" u="none" strike="noStrike" cap="none">
                <a:solidFill>
                  <a:schemeClr val="dk1"/>
                </a:solidFill>
                <a:latin typeface="Calibri"/>
                <a:ea typeface="Calibri"/>
                <a:cs typeface="Calibri"/>
                <a:sym typeface="Calibri"/>
              </a:rPr>
              <a:t>It was soon useful for other people and in other fields with similar problems, for example establishing routes between connections in electronics and efficient material use in engineering.</a:t>
            </a:r>
          </a:p>
        </p:txBody>
      </p:sp>
      <p:sp>
        <p:nvSpPr>
          <p:cNvPr id="94" name="Shape 94"/>
          <p:cNvSpPr txBox="1"/>
          <p:nvPr/>
        </p:nvSpPr>
        <p:spPr>
          <a:xfrm>
            <a:off x="5292080" y="3212975"/>
            <a:ext cx="3168351" cy="93610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GB" sz="1800" b="0" i="0" u="none" strike="noStrike" cap="none">
                <a:solidFill>
                  <a:schemeClr val="dk1"/>
                </a:solidFill>
                <a:latin typeface="Calibri"/>
                <a:ea typeface="Calibri"/>
                <a:cs typeface="Calibri"/>
                <a:sym typeface="Calibri"/>
              </a:rPr>
              <a:t>Above: Edsger Dijkstra in 1972</a:t>
            </a:r>
          </a:p>
          <a:p>
            <a:pPr marL="0" marR="0" lvl="0" indent="0" algn="l" rtl="0">
              <a:lnSpc>
                <a:spcPct val="100000"/>
              </a:lnSpc>
              <a:spcBef>
                <a:spcPts val="0"/>
              </a:spcBef>
              <a:spcAft>
                <a:spcPts val="0"/>
              </a:spcAft>
              <a:buClr>
                <a:schemeClr val="dk1"/>
              </a:buClr>
              <a:buSzPct val="25000"/>
              <a:buFont typeface="Calibri"/>
              <a:buNone/>
            </a:pPr>
            <a:r>
              <a:rPr lang="en-GB" sz="1800" b="0" i="0" u="none" strike="noStrike" cap="none">
                <a:solidFill>
                  <a:schemeClr val="dk1"/>
                </a:solidFill>
                <a:latin typeface="Calibri"/>
                <a:ea typeface="Calibri"/>
                <a:cs typeface="Calibri"/>
                <a:sym typeface="Calibri"/>
              </a:rPr>
              <a:t>Below: ARMAC in the Mathematical centre</a:t>
            </a:r>
          </a:p>
        </p:txBody>
      </p:sp>
      <p:pic>
        <p:nvPicPr>
          <p:cNvPr id="95" name="Shape 95" descr="https://cacm.acm.org/system/assets/0000/3432/072010_CACMpg41_An-Interview.large.jpg?1476779421&amp;1279552189"/>
          <p:cNvPicPr preferRelativeResize="0"/>
          <p:nvPr/>
        </p:nvPicPr>
        <p:blipFill rotWithShape="1">
          <a:blip r:embed="rId3">
            <a:alphaModFix/>
          </a:blip>
          <a:srcRect/>
          <a:stretch/>
        </p:blipFill>
        <p:spPr>
          <a:xfrm>
            <a:off x="5364087" y="1268750"/>
            <a:ext cx="1944224" cy="1944224"/>
          </a:xfrm>
          <a:prstGeom prst="rect">
            <a:avLst/>
          </a:prstGeom>
          <a:noFill/>
          <a:ln>
            <a:noFill/>
          </a:ln>
        </p:spPr>
      </p:pic>
      <p:pic>
        <p:nvPicPr>
          <p:cNvPr id="96" name="Shape 96"/>
          <p:cNvPicPr preferRelativeResize="0"/>
          <p:nvPr/>
        </p:nvPicPr>
        <p:blipFill rotWithShape="1">
          <a:blip r:embed="rId4">
            <a:alphaModFix/>
          </a:blip>
          <a:srcRect/>
          <a:stretch/>
        </p:blipFill>
        <p:spPr>
          <a:xfrm>
            <a:off x="5364087" y="4149080"/>
            <a:ext cx="2376963" cy="244827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92202" y="260647"/>
            <a:ext cx="7619999"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Cambria"/>
              <a:buNone/>
            </a:pPr>
            <a:r>
              <a:rPr lang="en-GB" sz="4600" b="0" i="0" u="none" strike="noStrike" cap="none">
                <a:solidFill>
                  <a:schemeClr val="dk2"/>
                </a:solidFill>
                <a:latin typeface="Cambria"/>
                <a:ea typeface="Cambria"/>
                <a:cs typeface="Cambria"/>
                <a:sym typeface="Cambria"/>
              </a:rPr>
              <a:t>Method</a:t>
            </a:r>
          </a:p>
        </p:txBody>
      </p:sp>
      <p:sp>
        <p:nvSpPr>
          <p:cNvPr id="102" name="Shape 102"/>
          <p:cNvSpPr txBox="1">
            <a:spLocks noGrp="1"/>
          </p:cNvSpPr>
          <p:nvPr>
            <p:ph type="body" idx="1"/>
          </p:nvPr>
        </p:nvSpPr>
        <p:spPr>
          <a:xfrm>
            <a:off x="467543" y="1268759"/>
            <a:ext cx="4165799" cy="5472609"/>
          </a:xfrm>
          <a:prstGeom prst="rect">
            <a:avLst/>
          </a:prstGeom>
          <a:noFill/>
          <a:ln>
            <a:noFill/>
          </a:ln>
        </p:spPr>
        <p:txBody>
          <a:bodyPr lIns="91425" tIns="45700" rIns="91425" bIns="45700" anchor="t" anchorCtr="0">
            <a:noAutofit/>
          </a:bodyPr>
          <a:lstStyle/>
          <a:p>
            <a:pPr marL="114300" marR="0" lvl="0" indent="0" algn="l" rtl="0">
              <a:lnSpc>
                <a:spcPct val="100000"/>
              </a:lnSpc>
              <a:spcBef>
                <a:spcPts val="0"/>
              </a:spcBef>
              <a:spcAft>
                <a:spcPts val="0"/>
              </a:spcAft>
              <a:buClr>
                <a:schemeClr val="accent1"/>
              </a:buClr>
              <a:buSzPct val="25000"/>
              <a:buFont typeface="Arial"/>
              <a:buNone/>
            </a:pPr>
            <a:r>
              <a:rPr lang="en-GB" sz="2000" b="0" i="0" u="none" strike="noStrike" cap="none" dirty="0">
                <a:solidFill>
                  <a:schemeClr val="dk1"/>
                </a:solidFill>
                <a:latin typeface="Calibri"/>
                <a:ea typeface="Calibri"/>
                <a:cs typeface="Calibri"/>
                <a:sym typeface="Calibri"/>
              </a:rPr>
              <a:t>The shortest path algorithm examines the distances of connections between nodes on a graph. It starts with the shortest through to the longest around the starting node and repeats this process for the connected nodes in the same distance order, expanding a circular field out from the root as more nodes get included in the chains. It checks slightly longer paths for a situation where it might be much shorter later on, in an attempt to find a shorter route between the two points. </a:t>
            </a:r>
            <a:r>
              <a:rPr lang="en-GB" sz="2000" dirty="0" smtClean="0"/>
              <a:t>This all results in table of all the possible routes from the start to ending nodes and their distances.</a:t>
            </a:r>
            <a:endParaRPr lang="en-GB" sz="2000" b="0" i="0" u="none" strike="noStrike" cap="none" dirty="0" smtClean="0">
              <a:solidFill>
                <a:schemeClr val="dk1"/>
              </a:solidFill>
              <a:latin typeface="Calibri"/>
              <a:ea typeface="Calibri"/>
              <a:cs typeface="Calibri"/>
              <a:sym typeface="Calibri"/>
            </a:endParaRPr>
          </a:p>
        </p:txBody>
      </p:sp>
      <p:sp>
        <p:nvSpPr>
          <p:cNvPr id="103" name="Shape 103"/>
          <p:cNvSpPr txBox="1">
            <a:spLocks noGrp="1"/>
          </p:cNvSpPr>
          <p:nvPr>
            <p:ph type="body" idx="2"/>
          </p:nvPr>
        </p:nvSpPr>
        <p:spPr>
          <a:xfrm>
            <a:off x="4716114" y="3284983"/>
            <a:ext cx="3672299" cy="3061799"/>
          </a:xfrm>
          <a:prstGeom prst="rect">
            <a:avLst/>
          </a:prstGeom>
          <a:noFill/>
          <a:ln>
            <a:noFill/>
          </a:ln>
        </p:spPr>
        <p:txBody>
          <a:bodyPr lIns="91425" tIns="45700" rIns="91425" bIns="45700" anchor="t" anchorCtr="0">
            <a:noAutofit/>
          </a:bodyPr>
          <a:lstStyle/>
          <a:p>
            <a:pPr marL="114300" marR="0" lvl="0" indent="0" algn="l" rtl="0">
              <a:lnSpc>
                <a:spcPct val="100000"/>
              </a:lnSpc>
              <a:spcBef>
                <a:spcPts val="0"/>
              </a:spcBef>
              <a:spcAft>
                <a:spcPts val="0"/>
              </a:spcAft>
              <a:buClr>
                <a:schemeClr val="accent1"/>
              </a:buClr>
              <a:buSzPct val="25000"/>
              <a:buFont typeface="Arial"/>
              <a:buNone/>
            </a:pPr>
            <a:r>
              <a:rPr lang="en-GB" sz="2200" b="0" i="0" u="none" strike="noStrike" cap="none">
                <a:solidFill>
                  <a:schemeClr val="dk1"/>
                </a:solidFill>
                <a:latin typeface="Calibri"/>
                <a:ea typeface="Calibri"/>
                <a:cs typeface="Calibri"/>
                <a:sym typeface="Calibri"/>
              </a:rPr>
              <a:t>While this may initially appear to be done in a very brute force route, it does manage to observe all possibilities of routes, effectively proving it’s the shortest route to take by eliminating all other possibilities.</a:t>
            </a:r>
          </a:p>
        </p:txBody>
      </p:sp>
      <p:grpSp>
        <p:nvGrpSpPr>
          <p:cNvPr id="104" name="Shape 104"/>
          <p:cNvGrpSpPr/>
          <p:nvPr/>
        </p:nvGrpSpPr>
        <p:grpSpPr>
          <a:xfrm>
            <a:off x="4716007" y="1412776"/>
            <a:ext cx="3672406" cy="1800198"/>
            <a:chOff x="4427982" y="1484783"/>
            <a:chExt cx="3672406" cy="1800198"/>
          </a:xfrm>
        </p:grpSpPr>
        <p:sp>
          <p:nvSpPr>
            <p:cNvPr id="105" name="Shape 105"/>
            <p:cNvSpPr/>
            <p:nvPr/>
          </p:nvSpPr>
          <p:spPr>
            <a:xfrm>
              <a:off x="4427982" y="1484783"/>
              <a:ext cx="3672406" cy="1800198"/>
            </a:xfrm>
            <a:prstGeom prst="rect">
              <a:avLst/>
            </a:prstGeom>
            <a:solidFill>
              <a:schemeClr val="lt1"/>
            </a:solidFill>
            <a:ln w="25400" cap="flat" cmpd="sng">
              <a:solidFill>
                <a:srgbClr val="F2F2F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06" name="Shape 106"/>
            <p:cNvSpPr/>
            <p:nvPr/>
          </p:nvSpPr>
          <p:spPr>
            <a:xfrm>
              <a:off x="4499992" y="1556791"/>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07" name="Shape 107"/>
            <p:cNvSpPr/>
            <p:nvPr/>
          </p:nvSpPr>
          <p:spPr>
            <a:xfrm>
              <a:off x="4803528" y="1556791"/>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08" name="Shape 108"/>
            <p:cNvSpPr/>
            <p:nvPr/>
          </p:nvSpPr>
          <p:spPr>
            <a:xfrm>
              <a:off x="4508376" y="1853208"/>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09" name="Shape 109"/>
            <p:cNvSpPr/>
            <p:nvPr/>
          </p:nvSpPr>
          <p:spPr>
            <a:xfrm>
              <a:off x="4803528" y="1853208"/>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0" name="Shape 110"/>
            <p:cNvSpPr/>
            <p:nvPr/>
          </p:nvSpPr>
          <p:spPr>
            <a:xfrm>
              <a:off x="5091560" y="1556791"/>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1" name="Shape 111"/>
            <p:cNvSpPr/>
            <p:nvPr/>
          </p:nvSpPr>
          <p:spPr>
            <a:xfrm>
              <a:off x="5395098" y="1556791"/>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2" name="Shape 112"/>
            <p:cNvSpPr/>
            <p:nvPr/>
          </p:nvSpPr>
          <p:spPr>
            <a:xfrm>
              <a:off x="5099944" y="1853208"/>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3" name="Shape 113"/>
            <p:cNvSpPr/>
            <p:nvPr/>
          </p:nvSpPr>
          <p:spPr>
            <a:xfrm>
              <a:off x="5395098" y="1853208"/>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4" name="Shape 114"/>
            <p:cNvSpPr/>
            <p:nvPr/>
          </p:nvSpPr>
          <p:spPr>
            <a:xfrm>
              <a:off x="4492871" y="2160475"/>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5" name="Shape 115"/>
            <p:cNvSpPr/>
            <p:nvPr/>
          </p:nvSpPr>
          <p:spPr>
            <a:xfrm>
              <a:off x="4796407" y="2160475"/>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6" name="Shape 116"/>
            <p:cNvSpPr/>
            <p:nvPr/>
          </p:nvSpPr>
          <p:spPr>
            <a:xfrm>
              <a:off x="4501255" y="2456891"/>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7" name="Shape 117"/>
            <p:cNvSpPr/>
            <p:nvPr/>
          </p:nvSpPr>
          <p:spPr>
            <a:xfrm>
              <a:off x="4796407" y="2456891"/>
              <a:ext cx="144016" cy="144016"/>
            </a:xfrm>
            <a:prstGeom prst="ellipse">
              <a:avLst/>
            </a:prstGeom>
            <a:solidFill>
              <a:srgbClr val="FFFF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8" name="Shape 118"/>
            <p:cNvSpPr/>
            <p:nvPr/>
          </p:nvSpPr>
          <p:spPr>
            <a:xfrm>
              <a:off x="5084439" y="2160475"/>
              <a:ext cx="144016" cy="144016"/>
            </a:xfrm>
            <a:prstGeom prst="ellipse">
              <a:avLst/>
            </a:prstGeom>
            <a:solidFill>
              <a:srgbClr val="FFFF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9" name="Shape 119"/>
            <p:cNvSpPr/>
            <p:nvPr/>
          </p:nvSpPr>
          <p:spPr>
            <a:xfrm>
              <a:off x="5387976" y="2160475"/>
              <a:ext cx="144016" cy="144016"/>
            </a:xfrm>
            <a:prstGeom prst="ellipse">
              <a:avLst/>
            </a:prstGeom>
            <a:solidFill>
              <a:srgbClr val="FFFF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20" name="Shape 120"/>
            <p:cNvSpPr/>
            <p:nvPr/>
          </p:nvSpPr>
          <p:spPr>
            <a:xfrm>
              <a:off x="5092823" y="2456891"/>
              <a:ext cx="144016" cy="144016"/>
            </a:xfrm>
            <a:prstGeom prst="ellipse">
              <a:avLst/>
            </a:prstGeom>
            <a:solidFill>
              <a:srgbClr val="FFC0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21" name="Shape 121"/>
            <p:cNvSpPr/>
            <p:nvPr/>
          </p:nvSpPr>
          <p:spPr>
            <a:xfrm>
              <a:off x="5403482" y="2456891"/>
              <a:ext cx="144016" cy="144016"/>
            </a:xfrm>
            <a:prstGeom prst="ellipse">
              <a:avLst/>
            </a:prstGeom>
            <a:solidFill>
              <a:srgbClr val="FFC0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22" name="Shape 122"/>
            <p:cNvSpPr/>
            <p:nvPr/>
          </p:nvSpPr>
          <p:spPr>
            <a:xfrm>
              <a:off x="4508376" y="2772542"/>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23" name="Shape 123"/>
            <p:cNvSpPr/>
            <p:nvPr/>
          </p:nvSpPr>
          <p:spPr>
            <a:xfrm>
              <a:off x="4811912" y="2772542"/>
              <a:ext cx="144016" cy="144016"/>
            </a:xfrm>
            <a:prstGeom prst="ellipse">
              <a:avLst/>
            </a:prstGeom>
            <a:solidFill>
              <a:srgbClr val="FFFF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24" name="Shape 124"/>
            <p:cNvSpPr/>
            <p:nvPr/>
          </p:nvSpPr>
          <p:spPr>
            <a:xfrm>
              <a:off x="4516760" y="3068958"/>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25" name="Shape 125"/>
            <p:cNvSpPr/>
            <p:nvPr/>
          </p:nvSpPr>
          <p:spPr>
            <a:xfrm>
              <a:off x="4811912" y="3068958"/>
              <a:ext cx="144016" cy="144016"/>
            </a:xfrm>
            <a:prstGeom prst="ellipse">
              <a:avLst/>
            </a:prstGeom>
            <a:solidFill>
              <a:srgbClr val="FFFF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26" name="Shape 126"/>
            <p:cNvSpPr/>
            <p:nvPr/>
          </p:nvSpPr>
          <p:spPr>
            <a:xfrm>
              <a:off x="5099944" y="2772542"/>
              <a:ext cx="144016" cy="144016"/>
            </a:xfrm>
            <a:prstGeom prst="ellipse">
              <a:avLst/>
            </a:prstGeom>
            <a:solidFill>
              <a:srgbClr val="FFC0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27" name="Shape 127"/>
            <p:cNvSpPr/>
            <p:nvPr/>
          </p:nvSpPr>
          <p:spPr>
            <a:xfrm>
              <a:off x="5403482" y="2772542"/>
              <a:ext cx="144016" cy="144016"/>
            </a:xfrm>
            <a:prstGeom prst="ellipse">
              <a:avLst/>
            </a:prstGeom>
            <a:solidFill>
              <a:srgbClr val="FF0000"/>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GB" sz="1800" b="0" i="0" u="none" strike="noStrike" cap="none">
                  <a:solidFill>
                    <a:schemeClr val="dk1"/>
                  </a:solidFill>
                  <a:latin typeface="Calibri"/>
                  <a:ea typeface="Calibri"/>
                  <a:cs typeface="Calibri"/>
                  <a:sym typeface="Calibri"/>
                </a:rPr>
                <a:t>s</a:t>
              </a:r>
            </a:p>
          </p:txBody>
        </p:sp>
        <p:sp>
          <p:nvSpPr>
            <p:cNvPr id="128" name="Shape 128"/>
            <p:cNvSpPr/>
            <p:nvPr/>
          </p:nvSpPr>
          <p:spPr>
            <a:xfrm>
              <a:off x="5108328" y="3068958"/>
              <a:ext cx="144016" cy="144016"/>
            </a:xfrm>
            <a:prstGeom prst="ellipse">
              <a:avLst/>
            </a:prstGeom>
            <a:solidFill>
              <a:srgbClr val="FFC0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29" name="Shape 129"/>
            <p:cNvSpPr/>
            <p:nvPr/>
          </p:nvSpPr>
          <p:spPr>
            <a:xfrm>
              <a:off x="5403482" y="3068958"/>
              <a:ext cx="144016" cy="144016"/>
            </a:xfrm>
            <a:prstGeom prst="ellipse">
              <a:avLst/>
            </a:prstGeom>
            <a:solidFill>
              <a:srgbClr val="FFC0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0" name="Shape 130"/>
            <p:cNvSpPr/>
            <p:nvPr/>
          </p:nvSpPr>
          <p:spPr>
            <a:xfrm>
              <a:off x="5703392" y="1554712"/>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1" name="Shape 131"/>
            <p:cNvSpPr/>
            <p:nvPr/>
          </p:nvSpPr>
          <p:spPr>
            <a:xfrm>
              <a:off x="6006928" y="1554712"/>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2" name="Shape 132"/>
            <p:cNvSpPr/>
            <p:nvPr/>
          </p:nvSpPr>
          <p:spPr>
            <a:xfrm>
              <a:off x="5711776" y="1851127"/>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3" name="Shape 133"/>
            <p:cNvSpPr/>
            <p:nvPr/>
          </p:nvSpPr>
          <p:spPr>
            <a:xfrm>
              <a:off x="6006928" y="1851127"/>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4" name="Shape 134"/>
            <p:cNvSpPr/>
            <p:nvPr/>
          </p:nvSpPr>
          <p:spPr>
            <a:xfrm>
              <a:off x="6294960" y="1554712"/>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5" name="Shape 135"/>
            <p:cNvSpPr/>
            <p:nvPr/>
          </p:nvSpPr>
          <p:spPr>
            <a:xfrm>
              <a:off x="6598496" y="1554712"/>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6" name="Shape 136"/>
            <p:cNvSpPr/>
            <p:nvPr/>
          </p:nvSpPr>
          <p:spPr>
            <a:xfrm>
              <a:off x="6303344" y="1851127"/>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7" name="Shape 137"/>
            <p:cNvSpPr/>
            <p:nvPr/>
          </p:nvSpPr>
          <p:spPr>
            <a:xfrm>
              <a:off x="6598496" y="1851127"/>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8" name="Shape 138"/>
            <p:cNvSpPr/>
            <p:nvPr/>
          </p:nvSpPr>
          <p:spPr>
            <a:xfrm>
              <a:off x="5696271" y="2158397"/>
              <a:ext cx="144016" cy="144016"/>
            </a:xfrm>
            <a:prstGeom prst="ellipse">
              <a:avLst/>
            </a:prstGeom>
            <a:solidFill>
              <a:srgbClr val="FFFF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9" name="Shape 139"/>
            <p:cNvSpPr/>
            <p:nvPr/>
          </p:nvSpPr>
          <p:spPr>
            <a:xfrm>
              <a:off x="5999807" y="2158397"/>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0" name="Shape 140"/>
            <p:cNvSpPr/>
            <p:nvPr/>
          </p:nvSpPr>
          <p:spPr>
            <a:xfrm>
              <a:off x="5704655" y="2454813"/>
              <a:ext cx="144016" cy="144016"/>
            </a:xfrm>
            <a:prstGeom prst="ellipse">
              <a:avLst/>
            </a:prstGeom>
            <a:solidFill>
              <a:srgbClr val="FFC0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1" name="Shape 141"/>
            <p:cNvSpPr/>
            <p:nvPr/>
          </p:nvSpPr>
          <p:spPr>
            <a:xfrm>
              <a:off x="5999807" y="2454813"/>
              <a:ext cx="144016" cy="144016"/>
            </a:xfrm>
            <a:prstGeom prst="ellipse">
              <a:avLst/>
            </a:prstGeom>
            <a:solidFill>
              <a:srgbClr val="FFFF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2" name="Shape 142"/>
            <p:cNvSpPr/>
            <p:nvPr/>
          </p:nvSpPr>
          <p:spPr>
            <a:xfrm>
              <a:off x="6287839" y="2158397"/>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3" name="Shape 143"/>
            <p:cNvSpPr/>
            <p:nvPr/>
          </p:nvSpPr>
          <p:spPr>
            <a:xfrm>
              <a:off x="6591377" y="2158397"/>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4" name="Shape 144"/>
            <p:cNvSpPr/>
            <p:nvPr/>
          </p:nvSpPr>
          <p:spPr>
            <a:xfrm>
              <a:off x="6296223" y="2454813"/>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5" name="Shape 145"/>
            <p:cNvSpPr/>
            <p:nvPr/>
          </p:nvSpPr>
          <p:spPr>
            <a:xfrm>
              <a:off x="6591377" y="2454813"/>
              <a:ext cx="144016" cy="144016"/>
            </a:xfrm>
            <a:prstGeom prst="ellipse">
              <a:avLst/>
            </a:prstGeom>
            <a:solidFill>
              <a:srgbClr val="EDE9C2"/>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6" name="Shape 146"/>
            <p:cNvSpPr/>
            <p:nvPr/>
          </p:nvSpPr>
          <p:spPr>
            <a:xfrm>
              <a:off x="5711776" y="2770465"/>
              <a:ext cx="144016" cy="144016"/>
            </a:xfrm>
            <a:prstGeom prst="ellipse">
              <a:avLst/>
            </a:prstGeom>
            <a:solidFill>
              <a:srgbClr val="FFC000"/>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6015312" y="2770465"/>
              <a:ext cx="144016" cy="144016"/>
            </a:xfrm>
            <a:prstGeom prst="ellipse">
              <a:avLst/>
            </a:prstGeom>
            <a:solidFill>
              <a:srgbClr val="FFFF00"/>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8" name="Shape 148"/>
            <p:cNvSpPr/>
            <p:nvPr/>
          </p:nvSpPr>
          <p:spPr>
            <a:xfrm>
              <a:off x="5720160" y="3066881"/>
              <a:ext cx="144016" cy="144016"/>
            </a:xfrm>
            <a:prstGeom prst="ellipse">
              <a:avLst/>
            </a:prstGeom>
            <a:solidFill>
              <a:srgbClr val="FFC0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9" name="Shape 149"/>
            <p:cNvSpPr/>
            <p:nvPr/>
          </p:nvSpPr>
          <p:spPr>
            <a:xfrm>
              <a:off x="6015312" y="3066881"/>
              <a:ext cx="144016" cy="144016"/>
            </a:xfrm>
            <a:prstGeom prst="ellipse">
              <a:avLst/>
            </a:prstGeom>
            <a:solidFill>
              <a:srgbClr val="FFFF0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0" name="Shape 150"/>
            <p:cNvSpPr/>
            <p:nvPr/>
          </p:nvSpPr>
          <p:spPr>
            <a:xfrm>
              <a:off x="6303344" y="2770465"/>
              <a:ext cx="144016" cy="144016"/>
            </a:xfrm>
            <a:prstGeom prst="ellipse">
              <a:avLst/>
            </a:prstGeom>
            <a:solidFill>
              <a:srgbClr val="F5F4E0"/>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1" name="Shape 151"/>
            <p:cNvSpPr/>
            <p:nvPr/>
          </p:nvSpPr>
          <p:spPr>
            <a:xfrm>
              <a:off x="6606882" y="2770465"/>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2" name="Shape 152"/>
            <p:cNvSpPr/>
            <p:nvPr/>
          </p:nvSpPr>
          <p:spPr>
            <a:xfrm>
              <a:off x="6311728" y="3066881"/>
              <a:ext cx="144016" cy="144016"/>
            </a:xfrm>
            <a:prstGeom prst="ellipse">
              <a:avLst/>
            </a:prstGeom>
            <a:solidFill>
              <a:srgbClr val="F5F4E0"/>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3" name="Shape 153"/>
            <p:cNvSpPr/>
            <p:nvPr/>
          </p:nvSpPr>
          <p:spPr>
            <a:xfrm>
              <a:off x="6606882" y="3066881"/>
              <a:ext cx="144016" cy="144016"/>
            </a:xfrm>
            <a:prstGeom prst="ellipse">
              <a:avLst/>
            </a:prstGeom>
            <a:solidFill>
              <a:srgbClr val="EDE9C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4" name="Shape 154"/>
            <p:cNvSpPr/>
            <p:nvPr/>
          </p:nvSpPr>
          <p:spPr>
            <a:xfrm>
              <a:off x="6908870" y="1549404"/>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5" name="Shape 155"/>
            <p:cNvSpPr/>
            <p:nvPr/>
          </p:nvSpPr>
          <p:spPr>
            <a:xfrm>
              <a:off x="7212407" y="1549404"/>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6" name="Shape 156"/>
            <p:cNvSpPr/>
            <p:nvPr/>
          </p:nvSpPr>
          <p:spPr>
            <a:xfrm>
              <a:off x="6917253" y="1845818"/>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7" name="Shape 157"/>
            <p:cNvSpPr/>
            <p:nvPr/>
          </p:nvSpPr>
          <p:spPr>
            <a:xfrm>
              <a:off x="7212407" y="1845818"/>
              <a:ext cx="144016" cy="144016"/>
            </a:xfrm>
            <a:prstGeom prst="ellipse">
              <a:avLst/>
            </a:prstGeom>
            <a:solidFill>
              <a:srgbClr val="00B050"/>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8" name="Shape 158"/>
            <p:cNvSpPr/>
            <p:nvPr/>
          </p:nvSpPr>
          <p:spPr>
            <a:xfrm>
              <a:off x="7500439" y="1549404"/>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59" name="Shape 159"/>
            <p:cNvSpPr/>
            <p:nvPr/>
          </p:nvSpPr>
          <p:spPr>
            <a:xfrm>
              <a:off x="7803975" y="1549404"/>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0" name="Shape 160"/>
            <p:cNvSpPr/>
            <p:nvPr/>
          </p:nvSpPr>
          <p:spPr>
            <a:xfrm>
              <a:off x="7508821" y="1845818"/>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1" name="Shape 161"/>
            <p:cNvSpPr/>
            <p:nvPr/>
          </p:nvSpPr>
          <p:spPr>
            <a:xfrm>
              <a:off x="7803975" y="1845818"/>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2" name="Shape 162"/>
            <p:cNvSpPr/>
            <p:nvPr/>
          </p:nvSpPr>
          <p:spPr>
            <a:xfrm>
              <a:off x="6901749" y="2153088"/>
              <a:ext cx="144016" cy="144016"/>
            </a:xfrm>
            <a:prstGeom prst="ellipse">
              <a:avLst/>
            </a:prstGeom>
            <a:solidFill>
              <a:srgbClr val="E4DFA5"/>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3" name="Shape 163"/>
            <p:cNvSpPr/>
            <p:nvPr/>
          </p:nvSpPr>
          <p:spPr>
            <a:xfrm>
              <a:off x="7205285" y="2153088"/>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4" name="Shape 164"/>
            <p:cNvSpPr/>
            <p:nvPr/>
          </p:nvSpPr>
          <p:spPr>
            <a:xfrm>
              <a:off x="6910132" y="2449502"/>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5" name="Shape 165"/>
            <p:cNvSpPr/>
            <p:nvPr/>
          </p:nvSpPr>
          <p:spPr>
            <a:xfrm>
              <a:off x="7205285" y="2449502"/>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6" name="Shape 166"/>
            <p:cNvSpPr/>
            <p:nvPr/>
          </p:nvSpPr>
          <p:spPr>
            <a:xfrm>
              <a:off x="7493317" y="2153088"/>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7" name="Shape 167"/>
            <p:cNvSpPr/>
            <p:nvPr/>
          </p:nvSpPr>
          <p:spPr>
            <a:xfrm>
              <a:off x="7796853" y="2153088"/>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8" name="Shape 168"/>
            <p:cNvSpPr/>
            <p:nvPr/>
          </p:nvSpPr>
          <p:spPr>
            <a:xfrm>
              <a:off x="7501702" y="2449502"/>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9" name="Shape 169"/>
            <p:cNvSpPr/>
            <p:nvPr/>
          </p:nvSpPr>
          <p:spPr>
            <a:xfrm>
              <a:off x="7796853" y="2449502"/>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70" name="Shape 170"/>
            <p:cNvSpPr/>
            <p:nvPr/>
          </p:nvSpPr>
          <p:spPr>
            <a:xfrm>
              <a:off x="6917253" y="2765156"/>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71" name="Shape 171"/>
            <p:cNvSpPr/>
            <p:nvPr/>
          </p:nvSpPr>
          <p:spPr>
            <a:xfrm>
              <a:off x="7220789" y="2765156"/>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72" name="Shape 172"/>
            <p:cNvSpPr/>
            <p:nvPr/>
          </p:nvSpPr>
          <p:spPr>
            <a:xfrm>
              <a:off x="6925638" y="3061572"/>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73" name="Shape 173"/>
            <p:cNvSpPr/>
            <p:nvPr/>
          </p:nvSpPr>
          <p:spPr>
            <a:xfrm>
              <a:off x="7220789" y="3061572"/>
              <a:ext cx="144016" cy="144016"/>
            </a:xfrm>
            <a:prstGeom prst="ellipse">
              <a:avLst/>
            </a:prstGeom>
            <a:solidFill>
              <a:srgbClr val="E4DFA5"/>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74" name="Shape 174"/>
            <p:cNvSpPr/>
            <p:nvPr/>
          </p:nvSpPr>
          <p:spPr>
            <a:xfrm>
              <a:off x="7508821" y="2765156"/>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75" name="Shape 175"/>
            <p:cNvSpPr/>
            <p:nvPr/>
          </p:nvSpPr>
          <p:spPr>
            <a:xfrm>
              <a:off x="7812360" y="2765156"/>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76" name="Shape 176"/>
            <p:cNvSpPr/>
            <p:nvPr/>
          </p:nvSpPr>
          <p:spPr>
            <a:xfrm>
              <a:off x="7517207" y="3061572"/>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77" name="Shape 177"/>
            <p:cNvSpPr/>
            <p:nvPr/>
          </p:nvSpPr>
          <p:spPr>
            <a:xfrm>
              <a:off x="7812360" y="3061572"/>
              <a:ext cx="144016" cy="144016"/>
            </a:xfrm>
            <a:prstGeom prst="ellipse">
              <a:avLst/>
            </a:prstGeom>
            <a:solidFill>
              <a:srgbClr val="F2F2F2"/>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cxnSp>
          <p:nvCxnSpPr>
            <p:cNvPr id="178" name="Shape 178"/>
            <p:cNvCxnSpPr>
              <a:stCxn id="127" idx="7"/>
              <a:endCxn id="140" idx="3"/>
            </p:cNvCxnSpPr>
            <p:nvPr/>
          </p:nvCxnSpPr>
          <p:spPr>
            <a:xfrm rot="10800000" flipH="1">
              <a:off x="5526407" y="2577633"/>
              <a:ext cx="199200" cy="216000"/>
            </a:xfrm>
            <a:prstGeom prst="straightConnector1">
              <a:avLst/>
            </a:prstGeom>
            <a:noFill/>
            <a:ln w="12700" cap="flat" cmpd="sng">
              <a:solidFill>
                <a:srgbClr val="A6A177"/>
              </a:solidFill>
              <a:prstDash val="solid"/>
              <a:round/>
              <a:headEnd type="none" w="med" len="med"/>
              <a:tailEnd type="stealth" w="lg" len="lg"/>
            </a:ln>
          </p:spPr>
        </p:cxnSp>
        <p:cxnSp>
          <p:nvCxnSpPr>
            <p:cNvPr id="179" name="Shape 179"/>
            <p:cNvCxnSpPr>
              <a:stCxn id="140" idx="7"/>
              <a:endCxn id="139" idx="3"/>
            </p:cNvCxnSpPr>
            <p:nvPr/>
          </p:nvCxnSpPr>
          <p:spPr>
            <a:xfrm rot="10800000" flipH="1">
              <a:off x="5827580" y="2281203"/>
              <a:ext cx="193200" cy="194700"/>
            </a:xfrm>
            <a:prstGeom prst="straightConnector1">
              <a:avLst/>
            </a:prstGeom>
            <a:noFill/>
            <a:ln w="12700" cap="flat" cmpd="sng">
              <a:solidFill>
                <a:srgbClr val="A6A177"/>
              </a:solidFill>
              <a:prstDash val="solid"/>
              <a:round/>
              <a:headEnd type="none" w="med" len="med"/>
              <a:tailEnd type="stealth" w="lg" len="lg"/>
            </a:ln>
          </p:spPr>
        </p:cxnSp>
        <p:cxnSp>
          <p:nvCxnSpPr>
            <p:cNvPr id="180" name="Shape 180"/>
            <p:cNvCxnSpPr>
              <a:stCxn id="127" idx="6"/>
              <a:endCxn id="146" idx="2"/>
            </p:cNvCxnSpPr>
            <p:nvPr/>
          </p:nvCxnSpPr>
          <p:spPr>
            <a:xfrm rot="10800000" flipH="1">
              <a:off x="5547498" y="2842450"/>
              <a:ext cx="164400" cy="2100"/>
            </a:xfrm>
            <a:prstGeom prst="straightConnector1">
              <a:avLst/>
            </a:prstGeom>
            <a:noFill/>
            <a:ln w="28575" cap="flat" cmpd="sng">
              <a:solidFill>
                <a:schemeClr val="dk1"/>
              </a:solidFill>
              <a:prstDash val="solid"/>
              <a:round/>
              <a:headEnd type="none" w="med" len="med"/>
              <a:tailEnd type="stealth" w="lg" len="lg"/>
            </a:ln>
          </p:spPr>
        </p:cxnSp>
        <p:cxnSp>
          <p:nvCxnSpPr>
            <p:cNvPr id="181" name="Shape 181"/>
            <p:cNvCxnSpPr>
              <a:stCxn id="127" idx="4"/>
              <a:endCxn id="129" idx="0"/>
            </p:cNvCxnSpPr>
            <p:nvPr/>
          </p:nvCxnSpPr>
          <p:spPr>
            <a:xfrm>
              <a:off x="5475490" y="2916558"/>
              <a:ext cx="0" cy="152400"/>
            </a:xfrm>
            <a:prstGeom prst="straightConnector1">
              <a:avLst/>
            </a:prstGeom>
            <a:noFill/>
            <a:ln w="12700" cap="flat" cmpd="sng">
              <a:solidFill>
                <a:srgbClr val="A6A177"/>
              </a:solidFill>
              <a:prstDash val="solid"/>
              <a:round/>
              <a:headEnd type="none" w="med" len="med"/>
              <a:tailEnd type="stealth" w="lg" len="lg"/>
            </a:ln>
          </p:spPr>
        </p:cxnSp>
        <p:cxnSp>
          <p:nvCxnSpPr>
            <p:cNvPr id="182" name="Shape 182"/>
            <p:cNvCxnSpPr>
              <a:stCxn id="127" idx="0"/>
              <a:endCxn id="121" idx="4"/>
            </p:cNvCxnSpPr>
            <p:nvPr/>
          </p:nvCxnSpPr>
          <p:spPr>
            <a:xfrm rot="10800000">
              <a:off x="5475490" y="2600942"/>
              <a:ext cx="0" cy="171600"/>
            </a:xfrm>
            <a:prstGeom prst="straightConnector1">
              <a:avLst/>
            </a:prstGeom>
            <a:noFill/>
            <a:ln w="12700" cap="flat" cmpd="sng">
              <a:solidFill>
                <a:srgbClr val="A6A177"/>
              </a:solidFill>
              <a:prstDash val="solid"/>
              <a:round/>
              <a:headEnd type="none" w="med" len="med"/>
              <a:tailEnd type="stealth" w="lg" len="lg"/>
            </a:ln>
          </p:spPr>
        </p:cxnSp>
        <p:cxnSp>
          <p:nvCxnSpPr>
            <p:cNvPr id="183" name="Shape 183"/>
            <p:cNvCxnSpPr>
              <a:stCxn id="127" idx="2"/>
              <a:endCxn id="126" idx="6"/>
            </p:cNvCxnSpPr>
            <p:nvPr/>
          </p:nvCxnSpPr>
          <p:spPr>
            <a:xfrm rot="10800000">
              <a:off x="5243882" y="2844550"/>
              <a:ext cx="159600" cy="0"/>
            </a:xfrm>
            <a:prstGeom prst="straightConnector1">
              <a:avLst/>
            </a:prstGeom>
            <a:noFill/>
            <a:ln w="12700" cap="flat" cmpd="sng">
              <a:solidFill>
                <a:srgbClr val="A6A177"/>
              </a:solidFill>
              <a:prstDash val="solid"/>
              <a:round/>
              <a:headEnd type="none" w="med" len="med"/>
              <a:tailEnd type="stealth" w="lg" len="lg"/>
            </a:ln>
          </p:spPr>
        </p:cxnSp>
        <p:cxnSp>
          <p:nvCxnSpPr>
            <p:cNvPr id="184" name="Shape 184"/>
            <p:cNvCxnSpPr>
              <a:stCxn id="127" idx="1"/>
              <a:endCxn id="120" idx="5"/>
            </p:cNvCxnSpPr>
            <p:nvPr/>
          </p:nvCxnSpPr>
          <p:spPr>
            <a:xfrm rot="10800000">
              <a:off x="5215772" y="2579733"/>
              <a:ext cx="208800" cy="213900"/>
            </a:xfrm>
            <a:prstGeom prst="straightConnector1">
              <a:avLst/>
            </a:prstGeom>
            <a:noFill/>
            <a:ln w="12700" cap="flat" cmpd="sng">
              <a:solidFill>
                <a:srgbClr val="A6A177"/>
              </a:solidFill>
              <a:prstDash val="solid"/>
              <a:round/>
              <a:headEnd type="none" w="med" len="med"/>
              <a:tailEnd type="stealth" w="lg" len="lg"/>
            </a:ln>
          </p:spPr>
        </p:cxnSp>
        <p:cxnSp>
          <p:nvCxnSpPr>
            <p:cNvPr id="185" name="Shape 185"/>
            <p:cNvCxnSpPr>
              <a:stCxn id="127" idx="3"/>
              <a:endCxn id="128" idx="7"/>
            </p:cNvCxnSpPr>
            <p:nvPr/>
          </p:nvCxnSpPr>
          <p:spPr>
            <a:xfrm flipH="1">
              <a:off x="5231372" y="2895468"/>
              <a:ext cx="193200" cy="194700"/>
            </a:xfrm>
            <a:prstGeom prst="straightConnector1">
              <a:avLst/>
            </a:prstGeom>
            <a:noFill/>
            <a:ln w="12700" cap="flat" cmpd="sng">
              <a:solidFill>
                <a:srgbClr val="A6A177"/>
              </a:solidFill>
              <a:prstDash val="solid"/>
              <a:round/>
              <a:headEnd type="none" w="med" len="med"/>
              <a:tailEnd type="stealth" w="lg" len="lg"/>
            </a:ln>
          </p:spPr>
        </p:cxnSp>
        <p:cxnSp>
          <p:nvCxnSpPr>
            <p:cNvPr id="186" name="Shape 186"/>
            <p:cNvCxnSpPr>
              <a:stCxn id="127" idx="5"/>
              <a:endCxn id="148" idx="1"/>
            </p:cNvCxnSpPr>
            <p:nvPr/>
          </p:nvCxnSpPr>
          <p:spPr>
            <a:xfrm>
              <a:off x="5526407" y="2895468"/>
              <a:ext cx="214800" cy="192600"/>
            </a:xfrm>
            <a:prstGeom prst="straightConnector1">
              <a:avLst/>
            </a:prstGeom>
            <a:noFill/>
            <a:ln w="12700" cap="flat" cmpd="sng">
              <a:solidFill>
                <a:srgbClr val="A6A177"/>
              </a:solidFill>
              <a:prstDash val="solid"/>
              <a:round/>
              <a:headEnd type="none" w="med" len="med"/>
              <a:tailEnd type="stealth" w="lg" len="lg"/>
            </a:ln>
          </p:spPr>
        </p:cxnSp>
        <p:cxnSp>
          <p:nvCxnSpPr>
            <p:cNvPr id="187" name="Shape 187"/>
            <p:cNvCxnSpPr>
              <a:stCxn id="126" idx="2"/>
              <a:endCxn id="123" idx="6"/>
            </p:cNvCxnSpPr>
            <p:nvPr/>
          </p:nvCxnSpPr>
          <p:spPr>
            <a:xfrm rot="10800000">
              <a:off x="4955944" y="2844550"/>
              <a:ext cx="144000" cy="0"/>
            </a:xfrm>
            <a:prstGeom prst="straightConnector1">
              <a:avLst/>
            </a:prstGeom>
            <a:noFill/>
            <a:ln w="12700" cap="flat" cmpd="sng">
              <a:solidFill>
                <a:srgbClr val="A6A177"/>
              </a:solidFill>
              <a:prstDash val="solid"/>
              <a:round/>
              <a:headEnd type="none" w="med" len="med"/>
              <a:tailEnd type="stealth" w="lg" len="lg"/>
            </a:ln>
          </p:spPr>
        </p:cxnSp>
        <p:cxnSp>
          <p:nvCxnSpPr>
            <p:cNvPr id="188" name="Shape 188"/>
            <p:cNvCxnSpPr>
              <a:stCxn id="123" idx="2"/>
              <a:endCxn id="122" idx="6"/>
            </p:cNvCxnSpPr>
            <p:nvPr/>
          </p:nvCxnSpPr>
          <p:spPr>
            <a:xfrm rot="10800000">
              <a:off x="4652312" y="2844550"/>
              <a:ext cx="159600" cy="0"/>
            </a:xfrm>
            <a:prstGeom prst="straightConnector1">
              <a:avLst/>
            </a:prstGeom>
            <a:noFill/>
            <a:ln w="12700" cap="flat" cmpd="sng">
              <a:solidFill>
                <a:srgbClr val="A6A177"/>
              </a:solidFill>
              <a:prstDash val="solid"/>
              <a:round/>
              <a:headEnd type="none" w="med" len="med"/>
              <a:tailEnd type="stealth" w="lg" len="lg"/>
            </a:ln>
          </p:spPr>
        </p:cxnSp>
        <p:cxnSp>
          <p:nvCxnSpPr>
            <p:cNvPr id="189" name="Shape 189"/>
            <p:cNvCxnSpPr>
              <a:stCxn id="126" idx="1"/>
              <a:endCxn id="117" idx="5"/>
            </p:cNvCxnSpPr>
            <p:nvPr/>
          </p:nvCxnSpPr>
          <p:spPr>
            <a:xfrm rot="10800000">
              <a:off x="4919434" y="2579733"/>
              <a:ext cx="201600" cy="213900"/>
            </a:xfrm>
            <a:prstGeom prst="straightConnector1">
              <a:avLst/>
            </a:prstGeom>
            <a:noFill/>
            <a:ln w="12700" cap="flat" cmpd="sng">
              <a:solidFill>
                <a:srgbClr val="A6A177"/>
              </a:solidFill>
              <a:prstDash val="solid"/>
              <a:round/>
              <a:headEnd type="none" w="med" len="med"/>
              <a:tailEnd type="stealth" w="lg" len="lg"/>
            </a:ln>
          </p:spPr>
        </p:cxnSp>
        <p:cxnSp>
          <p:nvCxnSpPr>
            <p:cNvPr id="190" name="Shape 190"/>
            <p:cNvCxnSpPr>
              <a:stCxn id="117" idx="1"/>
              <a:endCxn id="114" idx="5"/>
            </p:cNvCxnSpPr>
            <p:nvPr/>
          </p:nvCxnSpPr>
          <p:spPr>
            <a:xfrm rot="10800000">
              <a:off x="4615897" y="2283281"/>
              <a:ext cx="201600" cy="194700"/>
            </a:xfrm>
            <a:prstGeom prst="straightConnector1">
              <a:avLst/>
            </a:prstGeom>
            <a:noFill/>
            <a:ln w="12700" cap="flat" cmpd="sng">
              <a:solidFill>
                <a:srgbClr val="A6A177"/>
              </a:solidFill>
              <a:prstDash val="solid"/>
              <a:round/>
              <a:headEnd type="none" w="med" len="med"/>
              <a:tailEnd type="stealth" w="lg" len="lg"/>
            </a:ln>
          </p:spPr>
        </p:cxnSp>
        <p:cxnSp>
          <p:nvCxnSpPr>
            <p:cNvPr id="191" name="Shape 191"/>
            <p:cNvCxnSpPr>
              <a:stCxn id="123" idx="1"/>
              <a:endCxn id="116" idx="5"/>
            </p:cNvCxnSpPr>
            <p:nvPr/>
          </p:nvCxnSpPr>
          <p:spPr>
            <a:xfrm rot="10800000">
              <a:off x="4624202" y="2579733"/>
              <a:ext cx="208800" cy="213900"/>
            </a:xfrm>
            <a:prstGeom prst="straightConnector1">
              <a:avLst/>
            </a:prstGeom>
            <a:noFill/>
            <a:ln w="12700" cap="flat" cmpd="sng">
              <a:solidFill>
                <a:srgbClr val="A6A177"/>
              </a:solidFill>
              <a:prstDash val="solid"/>
              <a:round/>
              <a:headEnd type="none" w="med" len="med"/>
              <a:tailEnd type="stealth" w="lg" len="lg"/>
            </a:ln>
          </p:spPr>
        </p:cxnSp>
        <p:cxnSp>
          <p:nvCxnSpPr>
            <p:cNvPr id="192" name="Shape 192"/>
            <p:cNvCxnSpPr>
              <a:stCxn id="121" idx="1"/>
              <a:endCxn id="118" idx="5"/>
            </p:cNvCxnSpPr>
            <p:nvPr/>
          </p:nvCxnSpPr>
          <p:spPr>
            <a:xfrm rot="10800000">
              <a:off x="5207372" y="2283281"/>
              <a:ext cx="217200" cy="194700"/>
            </a:xfrm>
            <a:prstGeom prst="straightConnector1">
              <a:avLst/>
            </a:prstGeom>
            <a:noFill/>
            <a:ln w="12700" cap="flat" cmpd="sng">
              <a:solidFill>
                <a:srgbClr val="A6A177"/>
              </a:solidFill>
              <a:prstDash val="solid"/>
              <a:round/>
              <a:headEnd type="none" w="med" len="med"/>
              <a:tailEnd type="stealth" w="lg" len="lg"/>
            </a:ln>
          </p:spPr>
        </p:cxnSp>
        <p:cxnSp>
          <p:nvCxnSpPr>
            <p:cNvPr id="193" name="Shape 193"/>
            <p:cNvCxnSpPr>
              <a:stCxn id="120" idx="1"/>
              <a:endCxn id="115" idx="5"/>
            </p:cNvCxnSpPr>
            <p:nvPr/>
          </p:nvCxnSpPr>
          <p:spPr>
            <a:xfrm rot="10800000">
              <a:off x="4919213" y="2283281"/>
              <a:ext cx="194700" cy="194700"/>
            </a:xfrm>
            <a:prstGeom prst="straightConnector1">
              <a:avLst/>
            </a:prstGeom>
            <a:noFill/>
            <a:ln w="12700" cap="flat" cmpd="sng">
              <a:solidFill>
                <a:srgbClr val="A6A177"/>
              </a:solidFill>
              <a:prstDash val="solid"/>
              <a:round/>
              <a:headEnd type="none" w="med" len="med"/>
              <a:tailEnd type="stealth" w="lg" len="lg"/>
            </a:ln>
          </p:spPr>
        </p:cxnSp>
        <p:cxnSp>
          <p:nvCxnSpPr>
            <p:cNvPr id="194" name="Shape 194"/>
            <p:cNvCxnSpPr>
              <a:stCxn id="119" idx="1"/>
              <a:endCxn id="112" idx="5"/>
            </p:cNvCxnSpPr>
            <p:nvPr/>
          </p:nvCxnSpPr>
          <p:spPr>
            <a:xfrm rot="10800000">
              <a:off x="5222766" y="1976065"/>
              <a:ext cx="186300" cy="205500"/>
            </a:xfrm>
            <a:prstGeom prst="straightConnector1">
              <a:avLst/>
            </a:prstGeom>
            <a:noFill/>
            <a:ln w="12700" cap="flat" cmpd="sng">
              <a:solidFill>
                <a:srgbClr val="A6A177"/>
              </a:solidFill>
              <a:prstDash val="solid"/>
              <a:round/>
              <a:headEnd type="none" w="med" len="med"/>
              <a:tailEnd type="stealth" w="lg" len="lg"/>
            </a:ln>
          </p:spPr>
        </p:cxnSp>
        <p:cxnSp>
          <p:nvCxnSpPr>
            <p:cNvPr id="195" name="Shape 195"/>
            <p:cNvCxnSpPr>
              <a:stCxn id="109" idx="1"/>
              <a:endCxn id="106" idx="5"/>
            </p:cNvCxnSpPr>
            <p:nvPr/>
          </p:nvCxnSpPr>
          <p:spPr>
            <a:xfrm rot="10800000">
              <a:off x="4623018" y="1679598"/>
              <a:ext cx="201600" cy="194700"/>
            </a:xfrm>
            <a:prstGeom prst="straightConnector1">
              <a:avLst/>
            </a:prstGeom>
            <a:noFill/>
            <a:ln w="12700" cap="flat" cmpd="sng">
              <a:solidFill>
                <a:srgbClr val="A6A177"/>
              </a:solidFill>
              <a:prstDash val="solid"/>
              <a:round/>
              <a:headEnd type="none" w="med" len="med"/>
              <a:tailEnd type="stealth" w="lg" len="lg"/>
            </a:ln>
          </p:spPr>
        </p:cxnSp>
        <p:cxnSp>
          <p:nvCxnSpPr>
            <p:cNvPr id="196" name="Shape 196"/>
            <p:cNvCxnSpPr>
              <a:stCxn id="113" idx="1"/>
              <a:endCxn id="110" idx="5"/>
            </p:cNvCxnSpPr>
            <p:nvPr/>
          </p:nvCxnSpPr>
          <p:spPr>
            <a:xfrm rot="10800000">
              <a:off x="5214588" y="1679598"/>
              <a:ext cx="201600" cy="194700"/>
            </a:xfrm>
            <a:prstGeom prst="straightConnector1">
              <a:avLst/>
            </a:prstGeom>
            <a:noFill/>
            <a:ln w="12700" cap="flat" cmpd="sng">
              <a:solidFill>
                <a:srgbClr val="A6A177"/>
              </a:solidFill>
              <a:prstDash val="solid"/>
              <a:round/>
              <a:headEnd type="none" w="med" len="med"/>
              <a:tailEnd type="stealth" w="lg" len="lg"/>
            </a:ln>
          </p:spPr>
        </p:cxnSp>
        <p:cxnSp>
          <p:nvCxnSpPr>
            <p:cNvPr id="197" name="Shape 197"/>
            <p:cNvCxnSpPr>
              <a:stCxn id="112" idx="1"/>
              <a:endCxn id="107" idx="5"/>
            </p:cNvCxnSpPr>
            <p:nvPr/>
          </p:nvCxnSpPr>
          <p:spPr>
            <a:xfrm rot="10800000">
              <a:off x="4926334" y="1679598"/>
              <a:ext cx="194700" cy="194700"/>
            </a:xfrm>
            <a:prstGeom prst="straightConnector1">
              <a:avLst/>
            </a:prstGeom>
            <a:noFill/>
            <a:ln w="12700" cap="flat" cmpd="sng">
              <a:solidFill>
                <a:srgbClr val="A6A177"/>
              </a:solidFill>
              <a:prstDash val="solid"/>
              <a:round/>
              <a:headEnd type="none" w="med" len="med"/>
              <a:tailEnd type="stealth" w="lg" len="lg"/>
            </a:ln>
          </p:spPr>
        </p:cxnSp>
        <p:cxnSp>
          <p:nvCxnSpPr>
            <p:cNvPr id="198" name="Shape 198"/>
            <p:cNvCxnSpPr>
              <a:stCxn id="118" idx="1"/>
              <a:endCxn id="109" idx="5"/>
            </p:cNvCxnSpPr>
            <p:nvPr/>
          </p:nvCxnSpPr>
          <p:spPr>
            <a:xfrm rot="10800000">
              <a:off x="4926429" y="1976065"/>
              <a:ext cx="179100" cy="205500"/>
            </a:xfrm>
            <a:prstGeom prst="straightConnector1">
              <a:avLst/>
            </a:prstGeom>
            <a:noFill/>
            <a:ln w="12700" cap="flat" cmpd="sng">
              <a:solidFill>
                <a:srgbClr val="A6A177"/>
              </a:solidFill>
              <a:prstDash val="solid"/>
              <a:round/>
              <a:headEnd type="none" w="med" len="med"/>
              <a:tailEnd type="stealth" w="lg" len="lg"/>
            </a:ln>
          </p:spPr>
        </p:cxnSp>
        <p:cxnSp>
          <p:nvCxnSpPr>
            <p:cNvPr id="199" name="Shape 199"/>
            <p:cNvCxnSpPr>
              <a:stCxn id="115" idx="1"/>
              <a:endCxn id="108" idx="5"/>
            </p:cNvCxnSpPr>
            <p:nvPr/>
          </p:nvCxnSpPr>
          <p:spPr>
            <a:xfrm rot="10800000">
              <a:off x="4631197" y="1976065"/>
              <a:ext cx="186300" cy="205500"/>
            </a:xfrm>
            <a:prstGeom prst="straightConnector1">
              <a:avLst/>
            </a:prstGeom>
            <a:noFill/>
            <a:ln w="12700" cap="flat" cmpd="sng">
              <a:solidFill>
                <a:srgbClr val="A6A177"/>
              </a:solidFill>
              <a:prstDash val="solid"/>
              <a:round/>
              <a:headEnd type="none" w="med" len="med"/>
              <a:tailEnd type="stealth" w="lg" len="lg"/>
            </a:ln>
          </p:spPr>
        </p:cxnSp>
        <p:cxnSp>
          <p:nvCxnSpPr>
            <p:cNvPr id="200" name="Shape 200"/>
            <p:cNvCxnSpPr>
              <a:stCxn id="121" idx="0"/>
              <a:endCxn id="119" idx="4"/>
            </p:cNvCxnSpPr>
            <p:nvPr/>
          </p:nvCxnSpPr>
          <p:spPr>
            <a:xfrm rot="10800000">
              <a:off x="5459890" y="2304491"/>
              <a:ext cx="15600" cy="152400"/>
            </a:xfrm>
            <a:prstGeom prst="straightConnector1">
              <a:avLst/>
            </a:prstGeom>
            <a:noFill/>
            <a:ln w="12700" cap="flat" cmpd="sng">
              <a:solidFill>
                <a:srgbClr val="A6A177"/>
              </a:solidFill>
              <a:prstDash val="solid"/>
              <a:round/>
              <a:headEnd type="none" w="med" len="med"/>
              <a:tailEnd type="stealth" w="lg" len="lg"/>
            </a:ln>
          </p:spPr>
        </p:cxnSp>
        <p:cxnSp>
          <p:nvCxnSpPr>
            <p:cNvPr id="201" name="Shape 201"/>
            <p:cNvCxnSpPr>
              <a:stCxn id="119" idx="0"/>
              <a:endCxn id="113" idx="4"/>
            </p:cNvCxnSpPr>
            <p:nvPr/>
          </p:nvCxnSpPr>
          <p:spPr>
            <a:xfrm rot="10800000" flipH="1">
              <a:off x="5459984" y="1997275"/>
              <a:ext cx="7200" cy="163200"/>
            </a:xfrm>
            <a:prstGeom prst="straightConnector1">
              <a:avLst/>
            </a:prstGeom>
            <a:noFill/>
            <a:ln w="12700" cap="flat" cmpd="sng">
              <a:solidFill>
                <a:srgbClr val="A6A177"/>
              </a:solidFill>
              <a:prstDash val="solid"/>
              <a:round/>
              <a:headEnd type="none" w="med" len="med"/>
              <a:tailEnd type="stealth" w="lg" len="lg"/>
            </a:ln>
          </p:spPr>
        </p:cxnSp>
        <p:cxnSp>
          <p:nvCxnSpPr>
            <p:cNvPr id="202" name="Shape 202"/>
            <p:cNvCxnSpPr>
              <a:stCxn id="113" idx="0"/>
              <a:endCxn id="111" idx="4"/>
            </p:cNvCxnSpPr>
            <p:nvPr/>
          </p:nvCxnSpPr>
          <p:spPr>
            <a:xfrm rot="10800000">
              <a:off x="5467106" y="1700808"/>
              <a:ext cx="0" cy="152400"/>
            </a:xfrm>
            <a:prstGeom prst="straightConnector1">
              <a:avLst/>
            </a:prstGeom>
            <a:noFill/>
            <a:ln w="12700" cap="flat" cmpd="sng">
              <a:solidFill>
                <a:srgbClr val="A6A177"/>
              </a:solidFill>
              <a:prstDash val="solid"/>
              <a:round/>
              <a:headEnd type="none" w="med" len="med"/>
              <a:tailEnd type="stealth" w="lg" len="lg"/>
            </a:ln>
          </p:spPr>
        </p:cxnSp>
        <p:cxnSp>
          <p:nvCxnSpPr>
            <p:cNvPr id="203" name="Shape 203"/>
            <p:cNvCxnSpPr>
              <a:stCxn id="126" idx="3"/>
              <a:endCxn id="125" idx="7"/>
            </p:cNvCxnSpPr>
            <p:nvPr/>
          </p:nvCxnSpPr>
          <p:spPr>
            <a:xfrm flipH="1">
              <a:off x="4934734" y="2895468"/>
              <a:ext cx="186300" cy="194700"/>
            </a:xfrm>
            <a:prstGeom prst="straightConnector1">
              <a:avLst/>
            </a:prstGeom>
            <a:noFill/>
            <a:ln w="12700" cap="flat" cmpd="sng">
              <a:solidFill>
                <a:srgbClr val="A6A177"/>
              </a:solidFill>
              <a:prstDash val="solid"/>
              <a:round/>
              <a:headEnd type="none" w="med" len="med"/>
              <a:tailEnd type="stealth" w="lg" len="lg"/>
            </a:ln>
          </p:spPr>
        </p:cxnSp>
        <p:cxnSp>
          <p:nvCxnSpPr>
            <p:cNvPr id="204" name="Shape 204"/>
            <p:cNvCxnSpPr>
              <a:stCxn id="123" idx="3"/>
              <a:endCxn id="124" idx="7"/>
            </p:cNvCxnSpPr>
            <p:nvPr/>
          </p:nvCxnSpPr>
          <p:spPr>
            <a:xfrm flipH="1">
              <a:off x="4639802" y="2895468"/>
              <a:ext cx="193200" cy="194700"/>
            </a:xfrm>
            <a:prstGeom prst="straightConnector1">
              <a:avLst/>
            </a:prstGeom>
            <a:noFill/>
            <a:ln w="12700" cap="flat" cmpd="sng">
              <a:solidFill>
                <a:srgbClr val="A6A177"/>
              </a:solidFill>
              <a:prstDash val="solid"/>
              <a:round/>
              <a:headEnd type="none" w="med" len="med"/>
              <a:tailEnd type="stealth" w="lg" len="lg"/>
            </a:ln>
          </p:spPr>
        </p:cxnSp>
        <p:cxnSp>
          <p:nvCxnSpPr>
            <p:cNvPr id="205" name="Shape 205"/>
            <p:cNvCxnSpPr>
              <a:stCxn id="121" idx="7"/>
              <a:endCxn id="138" idx="3"/>
            </p:cNvCxnSpPr>
            <p:nvPr/>
          </p:nvCxnSpPr>
          <p:spPr>
            <a:xfrm rot="10800000" flipH="1">
              <a:off x="5526407" y="2281181"/>
              <a:ext cx="191100" cy="196800"/>
            </a:xfrm>
            <a:prstGeom prst="straightConnector1">
              <a:avLst/>
            </a:prstGeom>
            <a:noFill/>
            <a:ln w="12700" cap="flat" cmpd="sng">
              <a:solidFill>
                <a:srgbClr val="A6A177"/>
              </a:solidFill>
              <a:prstDash val="solid"/>
              <a:round/>
              <a:headEnd type="none" w="med" len="med"/>
              <a:tailEnd type="stealth" w="lg" len="lg"/>
            </a:ln>
          </p:spPr>
        </p:cxnSp>
        <p:cxnSp>
          <p:nvCxnSpPr>
            <p:cNvPr id="206" name="Shape 206"/>
            <p:cNvCxnSpPr>
              <a:stCxn id="138" idx="7"/>
              <a:endCxn id="133" idx="3"/>
            </p:cNvCxnSpPr>
            <p:nvPr/>
          </p:nvCxnSpPr>
          <p:spPr>
            <a:xfrm rot="10800000" flipH="1">
              <a:off x="5819196" y="1973987"/>
              <a:ext cx="208800" cy="205500"/>
            </a:xfrm>
            <a:prstGeom prst="straightConnector1">
              <a:avLst/>
            </a:prstGeom>
            <a:noFill/>
            <a:ln w="12700" cap="flat" cmpd="sng">
              <a:solidFill>
                <a:srgbClr val="A6A177"/>
              </a:solidFill>
              <a:prstDash val="solid"/>
              <a:round/>
              <a:headEnd type="none" w="med" len="med"/>
              <a:tailEnd type="stealth" w="lg" len="lg"/>
            </a:ln>
          </p:spPr>
        </p:cxnSp>
        <p:cxnSp>
          <p:nvCxnSpPr>
            <p:cNvPr id="207" name="Shape 207"/>
            <p:cNvCxnSpPr>
              <a:stCxn id="119" idx="7"/>
              <a:endCxn id="132" idx="3"/>
            </p:cNvCxnSpPr>
            <p:nvPr/>
          </p:nvCxnSpPr>
          <p:spPr>
            <a:xfrm rot="10800000" flipH="1">
              <a:off x="5510901" y="1973965"/>
              <a:ext cx="222000" cy="207600"/>
            </a:xfrm>
            <a:prstGeom prst="straightConnector1">
              <a:avLst/>
            </a:prstGeom>
            <a:noFill/>
            <a:ln w="12700" cap="flat" cmpd="sng">
              <a:solidFill>
                <a:srgbClr val="A6A177"/>
              </a:solidFill>
              <a:prstDash val="solid"/>
              <a:round/>
              <a:headEnd type="none" w="med" len="med"/>
              <a:tailEnd type="stealth" w="lg" len="lg"/>
            </a:ln>
          </p:spPr>
        </p:cxnSp>
        <p:cxnSp>
          <p:nvCxnSpPr>
            <p:cNvPr id="208" name="Shape 208"/>
            <p:cNvCxnSpPr>
              <a:stCxn id="132" idx="7"/>
              <a:endCxn id="131" idx="3"/>
            </p:cNvCxnSpPr>
            <p:nvPr/>
          </p:nvCxnSpPr>
          <p:spPr>
            <a:xfrm rot="10800000" flipH="1">
              <a:off x="5834701" y="1677518"/>
              <a:ext cx="193200" cy="194700"/>
            </a:xfrm>
            <a:prstGeom prst="straightConnector1">
              <a:avLst/>
            </a:prstGeom>
            <a:noFill/>
            <a:ln w="12700" cap="flat" cmpd="sng">
              <a:solidFill>
                <a:srgbClr val="A6A177"/>
              </a:solidFill>
              <a:prstDash val="solid"/>
              <a:round/>
              <a:headEnd type="none" w="med" len="med"/>
              <a:tailEnd type="stealth" w="lg" len="lg"/>
            </a:ln>
          </p:spPr>
        </p:cxnSp>
        <p:cxnSp>
          <p:nvCxnSpPr>
            <p:cNvPr id="209" name="Shape 209"/>
            <p:cNvCxnSpPr>
              <a:stCxn id="113" idx="7"/>
              <a:endCxn id="130" idx="3"/>
            </p:cNvCxnSpPr>
            <p:nvPr/>
          </p:nvCxnSpPr>
          <p:spPr>
            <a:xfrm rot="10800000" flipH="1">
              <a:off x="5518023" y="1677498"/>
              <a:ext cx="206400" cy="196800"/>
            </a:xfrm>
            <a:prstGeom prst="straightConnector1">
              <a:avLst/>
            </a:prstGeom>
            <a:noFill/>
            <a:ln w="12700" cap="flat" cmpd="sng">
              <a:solidFill>
                <a:srgbClr val="A6A177"/>
              </a:solidFill>
              <a:prstDash val="solid"/>
              <a:round/>
              <a:headEnd type="none" w="med" len="med"/>
              <a:tailEnd type="stealth" w="lg" len="lg"/>
            </a:ln>
          </p:spPr>
        </p:cxnSp>
        <p:cxnSp>
          <p:nvCxnSpPr>
            <p:cNvPr id="210" name="Shape 210"/>
            <p:cNvCxnSpPr>
              <a:stCxn id="147" idx="7"/>
              <a:endCxn id="144" idx="3"/>
            </p:cNvCxnSpPr>
            <p:nvPr/>
          </p:nvCxnSpPr>
          <p:spPr>
            <a:xfrm rot="10800000" flipH="1">
              <a:off x="6138237" y="2577655"/>
              <a:ext cx="179100" cy="213900"/>
            </a:xfrm>
            <a:prstGeom prst="straightConnector1">
              <a:avLst/>
            </a:prstGeom>
            <a:noFill/>
            <a:ln w="12700" cap="flat" cmpd="sng">
              <a:solidFill>
                <a:srgbClr val="A6A177"/>
              </a:solidFill>
              <a:prstDash val="solid"/>
              <a:round/>
              <a:headEnd type="none" w="med" len="med"/>
              <a:tailEnd type="stealth" w="lg" len="lg"/>
            </a:ln>
          </p:spPr>
        </p:cxnSp>
        <p:cxnSp>
          <p:nvCxnSpPr>
            <p:cNvPr id="211" name="Shape 211"/>
            <p:cNvCxnSpPr>
              <a:stCxn id="144" idx="7"/>
              <a:endCxn id="143" idx="3"/>
            </p:cNvCxnSpPr>
            <p:nvPr/>
          </p:nvCxnSpPr>
          <p:spPr>
            <a:xfrm rot="10800000" flipH="1">
              <a:off x="6419148" y="2281203"/>
              <a:ext cx="193200" cy="194700"/>
            </a:xfrm>
            <a:prstGeom prst="straightConnector1">
              <a:avLst/>
            </a:prstGeom>
            <a:noFill/>
            <a:ln w="12700" cap="flat" cmpd="sng">
              <a:solidFill>
                <a:srgbClr val="A6A177"/>
              </a:solidFill>
              <a:prstDash val="solid"/>
              <a:round/>
              <a:headEnd type="none" w="med" len="med"/>
              <a:tailEnd type="stealth" w="lg" len="lg"/>
            </a:ln>
          </p:spPr>
        </p:cxnSp>
        <p:cxnSp>
          <p:nvCxnSpPr>
            <p:cNvPr id="212" name="Shape 212"/>
            <p:cNvCxnSpPr>
              <a:stCxn id="141" idx="7"/>
              <a:endCxn id="142" idx="3"/>
            </p:cNvCxnSpPr>
            <p:nvPr/>
          </p:nvCxnSpPr>
          <p:spPr>
            <a:xfrm rot="10800000" flipH="1">
              <a:off x="6122732" y="2281203"/>
              <a:ext cx="186300" cy="194700"/>
            </a:xfrm>
            <a:prstGeom prst="straightConnector1">
              <a:avLst/>
            </a:prstGeom>
            <a:noFill/>
            <a:ln w="12700" cap="flat" cmpd="sng">
              <a:solidFill>
                <a:srgbClr val="A6A177"/>
              </a:solidFill>
              <a:prstDash val="solid"/>
              <a:round/>
              <a:headEnd type="none" w="med" len="med"/>
              <a:tailEnd type="stealth" w="lg" len="lg"/>
            </a:ln>
          </p:spPr>
        </p:cxnSp>
        <p:cxnSp>
          <p:nvCxnSpPr>
            <p:cNvPr id="213" name="Shape 213"/>
            <p:cNvCxnSpPr>
              <a:stCxn id="146" idx="7"/>
              <a:endCxn id="141" idx="3"/>
            </p:cNvCxnSpPr>
            <p:nvPr/>
          </p:nvCxnSpPr>
          <p:spPr>
            <a:xfrm rot="10800000" flipH="1">
              <a:off x="5834701" y="2577655"/>
              <a:ext cx="186300" cy="213900"/>
            </a:xfrm>
            <a:prstGeom prst="straightConnector1">
              <a:avLst/>
            </a:prstGeom>
            <a:noFill/>
            <a:ln w="12700" cap="flat" cmpd="sng">
              <a:solidFill>
                <a:srgbClr val="A6A177"/>
              </a:solidFill>
              <a:prstDash val="solid"/>
              <a:round/>
              <a:headEnd type="none" w="med" len="med"/>
              <a:tailEnd type="stealth" w="lg" len="lg"/>
            </a:ln>
          </p:spPr>
        </p:cxnSp>
        <p:cxnSp>
          <p:nvCxnSpPr>
            <p:cNvPr id="214" name="Shape 214"/>
            <p:cNvCxnSpPr>
              <a:stCxn id="139" idx="7"/>
              <a:endCxn id="136" idx="3"/>
            </p:cNvCxnSpPr>
            <p:nvPr/>
          </p:nvCxnSpPr>
          <p:spPr>
            <a:xfrm rot="10800000" flipH="1">
              <a:off x="6122732" y="1973987"/>
              <a:ext cx="201600" cy="205500"/>
            </a:xfrm>
            <a:prstGeom prst="straightConnector1">
              <a:avLst/>
            </a:prstGeom>
            <a:noFill/>
            <a:ln w="12700" cap="flat" cmpd="sng">
              <a:solidFill>
                <a:srgbClr val="A6A177"/>
              </a:solidFill>
              <a:prstDash val="solid"/>
              <a:round/>
              <a:headEnd type="none" w="med" len="med"/>
              <a:tailEnd type="stealth" w="lg" len="lg"/>
            </a:ln>
          </p:spPr>
        </p:cxnSp>
        <p:cxnSp>
          <p:nvCxnSpPr>
            <p:cNvPr id="215" name="Shape 215"/>
            <p:cNvCxnSpPr>
              <a:stCxn id="133" idx="7"/>
              <a:endCxn id="134" idx="3"/>
            </p:cNvCxnSpPr>
            <p:nvPr/>
          </p:nvCxnSpPr>
          <p:spPr>
            <a:xfrm rot="10800000" flipH="1">
              <a:off x="6129853" y="1677518"/>
              <a:ext cx="186300" cy="194700"/>
            </a:xfrm>
            <a:prstGeom prst="straightConnector1">
              <a:avLst/>
            </a:prstGeom>
            <a:noFill/>
            <a:ln w="12700" cap="flat" cmpd="sng">
              <a:solidFill>
                <a:srgbClr val="A6A177"/>
              </a:solidFill>
              <a:prstDash val="solid"/>
              <a:round/>
              <a:headEnd type="none" w="med" len="med"/>
              <a:tailEnd type="stealth" w="lg" len="lg"/>
            </a:ln>
          </p:spPr>
        </p:cxnSp>
        <p:cxnSp>
          <p:nvCxnSpPr>
            <p:cNvPr id="216" name="Shape 216"/>
            <p:cNvCxnSpPr>
              <a:stCxn id="143" idx="7"/>
              <a:endCxn id="156" idx="3"/>
            </p:cNvCxnSpPr>
            <p:nvPr/>
          </p:nvCxnSpPr>
          <p:spPr>
            <a:xfrm rot="10800000" flipH="1">
              <a:off x="6714302" y="1968887"/>
              <a:ext cx="224100" cy="210600"/>
            </a:xfrm>
            <a:prstGeom prst="straightConnector1">
              <a:avLst/>
            </a:prstGeom>
            <a:noFill/>
            <a:ln w="12700" cap="flat" cmpd="sng">
              <a:solidFill>
                <a:srgbClr val="A6A177"/>
              </a:solidFill>
              <a:prstDash val="solid"/>
              <a:round/>
              <a:headEnd type="none" w="med" len="med"/>
              <a:tailEnd type="stealth" w="lg" len="lg"/>
            </a:ln>
          </p:spPr>
        </p:cxnSp>
        <p:cxnSp>
          <p:nvCxnSpPr>
            <p:cNvPr id="217" name="Shape 217"/>
            <p:cNvCxnSpPr>
              <a:stCxn id="142" idx="7"/>
              <a:endCxn id="137" idx="3"/>
            </p:cNvCxnSpPr>
            <p:nvPr/>
          </p:nvCxnSpPr>
          <p:spPr>
            <a:xfrm rot="10800000" flipH="1">
              <a:off x="6410764" y="1973987"/>
              <a:ext cx="208799" cy="205500"/>
            </a:xfrm>
            <a:prstGeom prst="straightConnector1">
              <a:avLst/>
            </a:prstGeom>
            <a:noFill/>
            <a:ln w="12700" cap="flat" cmpd="sng">
              <a:solidFill>
                <a:srgbClr val="A6A177"/>
              </a:solidFill>
              <a:prstDash val="solid"/>
              <a:round/>
              <a:headEnd type="none" w="med" len="med"/>
              <a:tailEnd type="stealth" w="lg" len="lg"/>
            </a:ln>
          </p:spPr>
        </p:cxnSp>
        <p:cxnSp>
          <p:nvCxnSpPr>
            <p:cNvPr id="218" name="Shape 218"/>
            <p:cNvCxnSpPr>
              <a:stCxn id="146" idx="6"/>
              <a:endCxn id="147" idx="2"/>
            </p:cNvCxnSpPr>
            <p:nvPr/>
          </p:nvCxnSpPr>
          <p:spPr>
            <a:xfrm>
              <a:off x="5855792" y="2842473"/>
              <a:ext cx="159600" cy="0"/>
            </a:xfrm>
            <a:prstGeom prst="straightConnector1">
              <a:avLst/>
            </a:prstGeom>
            <a:noFill/>
            <a:ln w="28575" cap="flat" cmpd="sng">
              <a:solidFill>
                <a:schemeClr val="dk1"/>
              </a:solidFill>
              <a:prstDash val="solid"/>
              <a:round/>
              <a:headEnd type="none" w="med" len="med"/>
              <a:tailEnd type="stealth" w="lg" len="lg"/>
            </a:ln>
          </p:spPr>
        </p:cxnSp>
        <p:cxnSp>
          <p:nvCxnSpPr>
            <p:cNvPr id="219" name="Shape 219"/>
            <p:cNvCxnSpPr>
              <a:stCxn id="147" idx="6"/>
              <a:endCxn id="150" idx="2"/>
            </p:cNvCxnSpPr>
            <p:nvPr/>
          </p:nvCxnSpPr>
          <p:spPr>
            <a:xfrm>
              <a:off x="6159328" y="2842473"/>
              <a:ext cx="144000" cy="0"/>
            </a:xfrm>
            <a:prstGeom prst="straightConnector1">
              <a:avLst/>
            </a:prstGeom>
            <a:noFill/>
            <a:ln w="28575" cap="flat" cmpd="sng">
              <a:solidFill>
                <a:schemeClr val="dk1"/>
              </a:solidFill>
              <a:prstDash val="solid"/>
              <a:round/>
              <a:headEnd type="none" w="med" len="med"/>
              <a:tailEnd type="stealth" w="lg" len="lg"/>
            </a:ln>
          </p:spPr>
        </p:cxnSp>
        <p:cxnSp>
          <p:nvCxnSpPr>
            <p:cNvPr id="220" name="Shape 220"/>
            <p:cNvCxnSpPr>
              <a:stCxn id="137" idx="7"/>
              <a:endCxn id="154" idx="3"/>
            </p:cNvCxnSpPr>
            <p:nvPr/>
          </p:nvCxnSpPr>
          <p:spPr>
            <a:xfrm rot="10800000" flipH="1">
              <a:off x="6721422" y="1672418"/>
              <a:ext cx="208500" cy="199800"/>
            </a:xfrm>
            <a:prstGeom prst="straightConnector1">
              <a:avLst/>
            </a:prstGeom>
            <a:noFill/>
            <a:ln w="12700" cap="flat" cmpd="sng">
              <a:solidFill>
                <a:srgbClr val="A6A177"/>
              </a:solidFill>
              <a:prstDash val="solid"/>
              <a:round/>
              <a:headEnd type="none" w="med" len="med"/>
              <a:tailEnd type="stealth" w="lg" len="lg"/>
            </a:ln>
          </p:spPr>
        </p:cxnSp>
        <p:cxnSp>
          <p:nvCxnSpPr>
            <p:cNvPr id="221" name="Shape 221"/>
            <p:cNvCxnSpPr>
              <a:stCxn id="136" idx="7"/>
              <a:endCxn id="135" idx="3"/>
            </p:cNvCxnSpPr>
            <p:nvPr/>
          </p:nvCxnSpPr>
          <p:spPr>
            <a:xfrm rot="10800000" flipH="1">
              <a:off x="6426269" y="1677518"/>
              <a:ext cx="193200" cy="194700"/>
            </a:xfrm>
            <a:prstGeom prst="straightConnector1">
              <a:avLst/>
            </a:prstGeom>
            <a:noFill/>
            <a:ln w="12700" cap="flat" cmpd="sng">
              <a:solidFill>
                <a:srgbClr val="A6A177"/>
              </a:solidFill>
              <a:prstDash val="solid"/>
              <a:round/>
              <a:headEnd type="none" w="med" len="med"/>
              <a:tailEnd type="stealth" w="lg" len="lg"/>
            </a:ln>
          </p:spPr>
        </p:cxnSp>
        <p:cxnSp>
          <p:nvCxnSpPr>
            <p:cNvPr id="222" name="Shape 222"/>
            <p:cNvCxnSpPr>
              <a:stCxn id="150" idx="7"/>
              <a:endCxn id="145" idx="3"/>
            </p:cNvCxnSpPr>
            <p:nvPr/>
          </p:nvCxnSpPr>
          <p:spPr>
            <a:xfrm rot="10800000" flipH="1">
              <a:off x="6426269" y="2577655"/>
              <a:ext cx="186300" cy="213900"/>
            </a:xfrm>
            <a:prstGeom prst="straightConnector1">
              <a:avLst/>
            </a:prstGeom>
            <a:noFill/>
            <a:ln w="28575" cap="flat" cmpd="sng">
              <a:solidFill>
                <a:schemeClr val="dk1"/>
              </a:solidFill>
              <a:prstDash val="solid"/>
              <a:round/>
              <a:headEnd type="none" w="med" len="med"/>
              <a:tailEnd type="stealth" w="lg" len="lg"/>
            </a:ln>
          </p:spPr>
        </p:cxnSp>
        <p:cxnSp>
          <p:nvCxnSpPr>
            <p:cNvPr id="223" name="Shape 223"/>
            <p:cNvCxnSpPr>
              <a:stCxn id="145" idx="7"/>
              <a:endCxn id="162" idx="3"/>
            </p:cNvCxnSpPr>
            <p:nvPr/>
          </p:nvCxnSpPr>
          <p:spPr>
            <a:xfrm rot="10800000" flipH="1">
              <a:off x="6714302" y="2276103"/>
              <a:ext cx="208500" cy="199800"/>
            </a:xfrm>
            <a:prstGeom prst="straightConnector1">
              <a:avLst/>
            </a:prstGeom>
            <a:noFill/>
            <a:ln w="28575" cap="flat" cmpd="sng">
              <a:solidFill>
                <a:schemeClr val="dk1"/>
              </a:solidFill>
              <a:prstDash val="solid"/>
              <a:round/>
              <a:headEnd type="none" w="med" len="med"/>
              <a:tailEnd type="stealth" w="lg" len="lg"/>
            </a:ln>
          </p:spPr>
        </p:cxnSp>
        <p:cxnSp>
          <p:nvCxnSpPr>
            <p:cNvPr id="224" name="Shape 224"/>
            <p:cNvCxnSpPr>
              <a:stCxn id="162" idx="7"/>
              <a:endCxn id="157" idx="3"/>
            </p:cNvCxnSpPr>
            <p:nvPr/>
          </p:nvCxnSpPr>
          <p:spPr>
            <a:xfrm rot="10800000" flipH="1">
              <a:off x="7024674" y="1968678"/>
              <a:ext cx="208800" cy="205500"/>
            </a:xfrm>
            <a:prstGeom prst="straightConnector1">
              <a:avLst/>
            </a:prstGeom>
            <a:noFill/>
            <a:ln w="28575" cap="flat" cmpd="sng">
              <a:solidFill>
                <a:schemeClr val="dk1"/>
              </a:solidFill>
              <a:prstDash val="solid"/>
              <a:round/>
              <a:headEnd type="none" w="med" len="med"/>
              <a:tailEnd type="stealth" w="lg" len="lg"/>
            </a:ln>
          </p:spPr>
        </p:cxnSp>
        <p:cxnSp>
          <p:nvCxnSpPr>
            <p:cNvPr id="225" name="Shape 225"/>
            <p:cNvCxnSpPr>
              <a:stCxn id="146" idx="5"/>
              <a:endCxn id="149" idx="1"/>
            </p:cNvCxnSpPr>
            <p:nvPr/>
          </p:nvCxnSpPr>
          <p:spPr>
            <a:xfrm>
              <a:off x="5834701" y="2893390"/>
              <a:ext cx="201600" cy="194700"/>
            </a:xfrm>
            <a:prstGeom prst="straightConnector1">
              <a:avLst/>
            </a:prstGeom>
            <a:noFill/>
            <a:ln w="12700" cap="flat" cmpd="sng">
              <a:solidFill>
                <a:srgbClr val="A6A177"/>
              </a:solidFill>
              <a:prstDash val="solid"/>
              <a:round/>
              <a:headEnd type="none" w="med" len="med"/>
              <a:tailEnd type="stealth" w="lg" len="lg"/>
            </a:ln>
          </p:spPr>
        </p:cxnSp>
        <p:cxnSp>
          <p:nvCxnSpPr>
            <p:cNvPr id="226" name="Shape 226"/>
            <p:cNvCxnSpPr>
              <a:stCxn id="147" idx="5"/>
              <a:endCxn id="152" idx="1"/>
            </p:cNvCxnSpPr>
            <p:nvPr/>
          </p:nvCxnSpPr>
          <p:spPr>
            <a:xfrm>
              <a:off x="6138237" y="2893390"/>
              <a:ext cx="194700" cy="194700"/>
            </a:xfrm>
            <a:prstGeom prst="straightConnector1">
              <a:avLst/>
            </a:prstGeom>
            <a:noFill/>
            <a:ln w="12700" cap="flat" cmpd="sng">
              <a:solidFill>
                <a:srgbClr val="A6A177"/>
              </a:solidFill>
              <a:prstDash val="solid"/>
              <a:round/>
              <a:headEnd type="none" w="med" len="med"/>
              <a:tailEnd type="stealth" w="lg" len="lg"/>
            </a:ln>
          </p:spPr>
        </p:cxnSp>
        <p:cxnSp>
          <p:nvCxnSpPr>
            <p:cNvPr id="227" name="Shape 227"/>
            <p:cNvCxnSpPr>
              <a:stCxn id="150" idx="5"/>
              <a:endCxn id="153" idx="1"/>
            </p:cNvCxnSpPr>
            <p:nvPr/>
          </p:nvCxnSpPr>
          <p:spPr>
            <a:xfrm>
              <a:off x="6426269" y="2893390"/>
              <a:ext cx="201600" cy="194700"/>
            </a:xfrm>
            <a:prstGeom prst="straightConnector1">
              <a:avLst/>
            </a:prstGeom>
            <a:noFill/>
            <a:ln w="12700" cap="flat" cmpd="sng">
              <a:solidFill>
                <a:srgbClr val="A6A177"/>
              </a:solidFill>
              <a:prstDash val="solid"/>
              <a:round/>
              <a:headEnd type="none" w="med" len="med"/>
              <a:tailEnd type="stealth" w="lg" len="lg"/>
            </a:ln>
          </p:spPr>
        </p:cxnSp>
        <p:cxnSp>
          <p:nvCxnSpPr>
            <p:cNvPr id="228" name="Shape 228"/>
            <p:cNvCxnSpPr>
              <a:stCxn id="151" idx="5"/>
              <a:endCxn id="172" idx="1"/>
            </p:cNvCxnSpPr>
            <p:nvPr/>
          </p:nvCxnSpPr>
          <p:spPr>
            <a:xfrm>
              <a:off x="6729807" y="2893390"/>
              <a:ext cx="216900" cy="189300"/>
            </a:xfrm>
            <a:prstGeom prst="straightConnector1">
              <a:avLst/>
            </a:prstGeom>
            <a:noFill/>
            <a:ln w="12700" cap="flat" cmpd="sng">
              <a:solidFill>
                <a:srgbClr val="A6A177"/>
              </a:solidFill>
              <a:prstDash val="solid"/>
              <a:round/>
              <a:headEnd type="none" w="med" len="med"/>
              <a:tailEnd type="stealth" w="lg" len="lg"/>
            </a:ln>
          </p:spPr>
        </p:cxnSp>
        <p:cxnSp>
          <p:nvCxnSpPr>
            <p:cNvPr id="229" name="Shape 229"/>
            <p:cNvCxnSpPr>
              <a:stCxn id="170" idx="5"/>
              <a:endCxn id="173" idx="1"/>
            </p:cNvCxnSpPr>
            <p:nvPr/>
          </p:nvCxnSpPr>
          <p:spPr>
            <a:xfrm>
              <a:off x="7040178" y="2888081"/>
              <a:ext cx="201600" cy="194700"/>
            </a:xfrm>
            <a:prstGeom prst="straightConnector1">
              <a:avLst/>
            </a:prstGeom>
            <a:noFill/>
            <a:ln w="12700" cap="flat" cmpd="sng">
              <a:solidFill>
                <a:srgbClr val="A6A177"/>
              </a:solidFill>
              <a:prstDash val="solid"/>
              <a:round/>
              <a:headEnd type="none" w="med" len="med"/>
              <a:tailEnd type="stealth" w="lg" len="lg"/>
            </a:ln>
          </p:spPr>
        </p:cxnSp>
        <p:cxnSp>
          <p:nvCxnSpPr>
            <p:cNvPr id="230" name="Shape 230"/>
            <p:cNvCxnSpPr>
              <a:stCxn id="150" idx="6"/>
              <a:endCxn id="151" idx="2"/>
            </p:cNvCxnSpPr>
            <p:nvPr/>
          </p:nvCxnSpPr>
          <p:spPr>
            <a:xfrm>
              <a:off x="6447360" y="2842473"/>
              <a:ext cx="159600" cy="0"/>
            </a:xfrm>
            <a:prstGeom prst="straightConnector1">
              <a:avLst/>
            </a:prstGeom>
            <a:noFill/>
            <a:ln w="12700" cap="flat" cmpd="sng">
              <a:solidFill>
                <a:srgbClr val="A6A177"/>
              </a:solidFill>
              <a:prstDash val="solid"/>
              <a:round/>
              <a:headEnd type="none" w="med" len="med"/>
              <a:tailEnd type="stealth" w="lg" len="lg"/>
            </a:ln>
          </p:spPr>
        </p:cxnSp>
        <p:cxnSp>
          <p:nvCxnSpPr>
            <p:cNvPr id="231" name="Shape 231"/>
            <p:cNvCxnSpPr>
              <a:stCxn id="151" idx="6"/>
              <a:endCxn id="170" idx="2"/>
            </p:cNvCxnSpPr>
            <p:nvPr/>
          </p:nvCxnSpPr>
          <p:spPr>
            <a:xfrm rot="10800000" flipH="1">
              <a:off x="6750898" y="2837073"/>
              <a:ext cx="166500" cy="5400"/>
            </a:xfrm>
            <a:prstGeom prst="straightConnector1">
              <a:avLst/>
            </a:prstGeom>
            <a:noFill/>
            <a:ln w="12700" cap="flat" cmpd="sng">
              <a:solidFill>
                <a:srgbClr val="A6A177"/>
              </a:solidFill>
              <a:prstDash val="solid"/>
              <a:round/>
              <a:headEnd type="none" w="med" len="med"/>
              <a:tailEnd type="stealth" w="lg" len="lg"/>
            </a:ln>
          </p:spPr>
        </p:cxnSp>
        <p:cxnSp>
          <p:nvCxnSpPr>
            <p:cNvPr id="232" name="Shape 232"/>
            <p:cNvCxnSpPr>
              <a:stCxn id="170" idx="6"/>
              <a:endCxn id="171" idx="2"/>
            </p:cNvCxnSpPr>
            <p:nvPr/>
          </p:nvCxnSpPr>
          <p:spPr>
            <a:xfrm>
              <a:off x="7061269" y="2837164"/>
              <a:ext cx="159600" cy="0"/>
            </a:xfrm>
            <a:prstGeom prst="straightConnector1">
              <a:avLst/>
            </a:prstGeom>
            <a:noFill/>
            <a:ln w="12700" cap="flat" cmpd="sng">
              <a:solidFill>
                <a:srgbClr val="A6A177"/>
              </a:solidFill>
              <a:prstDash val="solid"/>
              <a:round/>
              <a:headEnd type="none" w="med" len="med"/>
              <a:tailEnd type="stealth" w="lg" len="lg"/>
            </a:ln>
          </p:spPr>
        </p:cxnSp>
        <p:cxnSp>
          <p:nvCxnSpPr>
            <p:cNvPr id="233" name="Shape 233"/>
            <p:cNvCxnSpPr>
              <a:stCxn id="151" idx="7"/>
              <a:endCxn id="164" idx="3"/>
            </p:cNvCxnSpPr>
            <p:nvPr/>
          </p:nvCxnSpPr>
          <p:spPr>
            <a:xfrm rot="10800000" flipH="1">
              <a:off x="6729807" y="2572555"/>
              <a:ext cx="201300" cy="219000"/>
            </a:xfrm>
            <a:prstGeom prst="straightConnector1">
              <a:avLst/>
            </a:prstGeom>
            <a:noFill/>
            <a:ln w="12700" cap="flat" cmpd="sng">
              <a:solidFill>
                <a:srgbClr val="A6A177"/>
              </a:solidFill>
              <a:prstDash val="solid"/>
              <a:round/>
              <a:headEnd type="none" w="med" len="med"/>
              <a:tailEnd type="stealth" w="lg" len="lg"/>
            </a:ln>
          </p:spPr>
        </p:cxnSp>
        <p:cxnSp>
          <p:nvCxnSpPr>
            <p:cNvPr id="234" name="Shape 234"/>
            <p:cNvCxnSpPr>
              <a:stCxn id="164" idx="7"/>
              <a:endCxn id="163" idx="3"/>
            </p:cNvCxnSpPr>
            <p:nvPr/>
          </p:nvCxnSpPr>
          <p:spPr>
            <a:xfrm rot="10800000" flipH="1">
              <a:off x="7033057" y="2275893"/>
              <a:ext cx="193200" cy="194700"/>
            </a:xfrm>
            <a:prstGeom prst="straightConnector1">
              <a:avLst/>
            </a:prstGeom>
            <a:noFill/>
            <a:ln w="12700" cap="flat" cmpd="sng">
              <a:solidFill>
                <a:srgbClr val="A6A177"/>
              </a:solidFill>
              <a:prstDash val="solid"/>
              <a:round/>
              <a:headEnd type="none" w="med" len="med"/>
              <a:tailEnd type="stealth" w="lg" len="lg"/>
            </a:ln>
          </p:spPr>
        </p:cxnSp>
        <p:cxnSp>
          <p:nvCxnSpPr>
            <p:cNvPr id="235" name="Shape 235"/>
            <p:cNvCxnSpPr>
              <a:stCxn id="170" idx="7"/>
              <a:endCxn id="165" idx="3"/>
            </p:cNvCxnSpPr>
            <p:nvPr/>
          </p:nvCxnSpPr>
          <p:spPr>
            <a:xfrm rot="10800000" flipH="1">
              <a:off x="7040178" y="2572346"/>
              <a:ext cx="186300" cy="213900"/>
            </a:xfrm>
            <a:prstGeom prst="straightConnector1">
              <a:avLst/>
            </a:prstGeom>
            <a:noFill/>
            <a:ln w="12700" cap="flat" cmpd="sng">
              <a:solidFill>
                <a:srgbClr val="A6A177"/>
              </a:solidFill>
              <a:prstDash val="solid"/>
              <a:round/>
              <a:headEnd type="none" w="med" len="med"/>
              <a:tailEnd type="stealth" w="lg" len="lg"/>
            </a:ln>
          </p:spPr>
        </p:cxnSp>
      </p:grpSp>
      <p:sp>
        <p:nvSpPr>
          <p:cNvPr id="2" name="Oval 1"/>
          <p:cNvSpPr/>
          <p:nvPr/>
        </p:nvSpPr>
        <p:spPr>
          <a:xfrm>
            <a:off x="4251347" y="1360910"/>
            <a:ext cx="3024336" cy="280831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2000">
        <p14:prism dir="u"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xit" presetSubtype="32" fill="hold" grpId="1" nodeType="clickEffect">
                                  <p:stCondLst>
                                    <p:cond delay="0"/>
                                  </p:stCondLst>
                                  <p:childTnLst>
                                    <p:animEffect transition="out" filter="circle(out)">
                                      <p:cBhvr>
                                        <p:cTn id="14" dur="1000"/>
                                        <p:tgtEl>
                                          <p:spTgt spid="2"/>
                                        </p:tgtEl>
                                      </p:cBhvr>
                                    </p:animEffect>
                                    <p:set>
                                      <p:cBhvr>
                                        <p:cTn id="1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Cambria"/>
              <a:buNone/>
            </a:pPr>
            <a:r>
              <a:rPr lang="en-GB" sz="4600" b="0" i="0" u="none" strike="noStrike" cap="none" dirty="0">
                <a:solidFill>
                  <a:schemeClr val="dk2"/>
                </a:solidFill>
                <a:latin typeface="Cambria"/>
                <a:ea typeface="Cambria"/>
                <a:cs typeface="Cambria"/>
                <a:sym typeface="Cambria"/>
              </a:rPr>
              <a:t>Steps </a:t>
            </a:r>
            <a:r>
              <a:rPr lang="en-GB" sz="3200" b="0" i="0" u="none" strike="noStrike" cap="none" baseline="-25000" dirty="0">
                <a:solidFill>
                  <a:schemeClr val="dk2"/>
                </a:solidFill>
                <a:latin typeface="Cambria"/>
                <a:ea typeface="Cambria"/>
                <a:cs typeface="Cambria"/>
                <a:sym typeface="Cambria"/>
              </a:rPr>
              <a:t>(to success)</a:t>
            </a:r>
          </a:p>
        </p:txBody>
      </p:sp>
      <p:sp>
        <p:nvSpPr>
          <p:cNvPr id="241" name="Shape 241"/>
          <p:cNvSpPr txBox="1">
            <a:spLocks noGrp="1"/>
          </p:cNvSpPr>
          <p:nvPr>
            <p:ph type="body" idx="1"/>
          </p:nvPr>
        </p:nvSpPr>
        <p:spPr>
          <a:xfrm>
            <a:off x="194584" y="1347987"/>
            <a:ext cx="6141600" cy="5328600"/>
          </a:xfrm>
          <a:prstGeom prst="rect">
            <a:avLst/>
          </a:prstGeom>
          <a:noFill/>
          <a:ln>
            <a:noFill/>
          </a:ln>
        </p:spPr>
        <p:txBody>
          <a:bodyPr lIns="91425" tIns="91425" rIns="91425" bIns="91425" anchor="t" anchorCtr="0">
            <a:noAutofit/>
          </a:bodyPr>
          <a:lstStyle/>
          <a:p>
            <a:pPr marL="457200" marR="0" lvl="0" indent="-355600" algn="l" rtl="0">
              <a:lnSpc>
                <a:spcPct val="100000"/>
              </a:lnSpc>
              <a:spcBef>
                <a:spcPts val="0"/>
              </a:spcBef>
              <a:spcAft>
                <a:spcPts val="0"/>
              </a:spcAft>
              <a:buClr>
                <a:schemeClr val="dk1"/>
              </a:buClr>
              <a:buSzPct val="100000"/>
              <a:buFont typeface="Calibri"/>
              <a:buAutoNum type="arabicPeriod"/>
            </a:pPr>
            <a:r>
              <a:rPr lang="en-GB" sz="2000" b="0" i="0" u="none" strike="noStrike" cap="none" dirty="0">
                <a:solidFill>
                  <a:schemeClr val="dk1"/>
                </a:solidFill>
                <a:latin typeface="Calibri"/>
                <a:ea typeface="Calibri"/>
                <a:cs typeface="Calibri"/>
                <a:sym typeface="Calibri"/>
              </a:rPr>
              <a:t>Before the shortest distances are calculated and assigned to a node, you need to give them temporary values that are replaced later. Keeping at extremes will prompt the system to check them. Assign the starting node the distance zero as it is </a:t>
            </a:r>
            <a:r>
              <a:rPr lang="en-GB" sz="2000" b="0" i="0" u="none" strike="noStrike" cap="none" dirty="0" smtClean="0">
                <a:solidFill>
                  <a:schemeClr val="dk1"/>
                </a:solidFill>
                <a:latin typeface="Calibri"/>
                <a:ea typeface="Calibri"/>
                <a:cs typeface="Calibri"/>
                <a:sym typeface="Calibri"/>
              </a:rPr>
              <a:t>relative to </a:t>
            </a:r>
            <a:r>
              <a:rPr lang="en-GB" sz="2000" b="0" i="0" u="none" strike="noStrike" cap="none" dirty="0">
                <a:solidFill>
                  <a:schemeClr val="dk1"/>
                </a:solidFill>
                <a:latin typeface="Calibri"/>
                <a:ea typeface="Calibri"/>
                <a:cs typeface="Calibri"/>
                <a:sym typeface="Calibri"/>
              </a:rPr>
              <a:t>itself and infinity for the others.</a:t>
            </a:r>
          </a:p>
          <a:p>
            <a:pPr marL="457200" marR="0" lvl="0" indent="-355600" algn="l" rtl="0">
              <a:lnSpc>
                <a:spcPct val="100000"/>
              </a:lnSpc>
              <a:spcBef>
                <a:spcPts val="440"/>
              </a:spcBef>
              <a:spcAft>
                <a:spcPts val="0"/>
              </a:spcAft>
              <a:buClr>
                <a:schemeClr val="dk1"/>
              </a:buClr>
              <a:buSzPct val="100000"/>
              <a:buFont typeface="Calibri"/>
              <a:buAutoNum type="arabicPeriod"/>
            </a:pPr>
            <a:r>
              <a:rPr lang="en-GB" sz="2000" b="0" i="0" u="none" strike="noStrike" cap="none" dirty="0">
                <a:solidFill>
                  <a:schemeClr val="dk1"/>
                </a:solidFill>
                <a:latin typeface="Calibri"/>
                <a:ea typeface="Calibri"/>
                <a:cs typeface="Calibri"/>
                <a:sym typeface="Calibri"/>
              </a:rPr>
              <a:t> Mark the initial starting node as current by storing it in the respective variable</a:t>
            </a:r>
            <a:r>
              <a:rPr lang="en-GB" sz="2000" dirty="0"/>
              <a:t>,</a:t>
            </a:r>
            <a:r>
              <a:rPr lang="en-GB" sz="2000" b="0" i="0" u="none" strike="noStrike" cap="none" dirty="0">
                <a:solidFill>
                  <a:schemeClr val="dk1"/>
                </a:solidFill>
                <a:latin typeface="Calibri"/>
                <a:ea typeface="Calibri"/>
                <a:cs typeface="Calibri"/>
                <a:sym typeface="Calibri"/>
              </a:rPr>
              <a:t> working can be started from there and working through nodes marked as “unvisited” which are stored in that set.</a:t>
            </a:r>
          </a:p>
          <a:p>
            <a:pPr marL="457200" marR="0" lvl="0" indent="-355600" algn="l" rtl="0">
              <a:lnSpc>
                <a:spcPct val="100000"/>
              </a:lnSpc>
              <a:spcBef>
                <a:spcPts val="440"/>
              </a:spcBef>
              <a:spcAft>
                <a:spcPts val="0"/>
              </a:spcAft>
              <a:buClr>
                <a:schemeClr val="dk1"/>
              </a:buClr>
              <a:buSzPct val="100000"/>
              <a:buFont typeface="Calibri"/>
              <a:buAutoNum type="arabicPeriod"/>
            </a:pPr>
            <a:r>
              <a:rPr lang="en-GB" sz="2000" b="0" i="0" u="none" strike="noStrike" cap="none" dirty="0" smtClean="0">
                <a:solidFill>
                  <a:schemeClr val="dk1"/>
                </a:solidFill>
                <a:latin typeface="Calibri"/>
                <a:ea typeface="Calibri"/>
                <a:cs typeface="Calibri"/>
                <a:sym typeface="Calibri"/>
              </a:rPr>
              <a:t>Then calculate </a:t>
            </a:r>
            <a:r>
              <a:rPr lang="en-GB" sz="2000" b="0" i="0" u="none" strike="noStrike" cap="none" dirty="0">
                <a:solidFill>
                  <a:schemeClr val="dk1"/>
                </a:solidFill>
                <a:latin typeface="Calibri"/>
                <a:ea typeface="Calibri"/>
                <a:cs typeface="Calibri"/>
                <a:sym typeface="Calibri"/>
              </a:rPr>
              <a:t>the tentative distances </a:t>
            </a:r>
            <a:r>
              <a:rPr lang="en-GB" sz="2000" dirty="0"/>
              <a:t>of the neighbouring nodes</a:t>
            </a:r>
            <a:r>
              <a:rPr lang="en-GB" sz="2000" b="0" i="0" u="none" strike="noStrike" cap="none" dirty="0">
                <a:solidFill>
                  <a:schemeClr val="dk1"/>
                </a:solidFill>
                <a:latin typeface="Calibri"/>
                <a:ea typeface="Calibri"/>
                <a:cs typeface="Calibri"/>
                <a:sym typeface="Calibri"/>
              </a:rPr>
              <a:t> from the current node </a:t>
            </a:r>
            <a:r>
              <a:rPr lang="en-GB" sz="2000" dirty="0"/>
              <a:t>and</a:t>
            </a:r>
            <a:r>
              <a:rPr lang="en-GB" sz="2000" b="0" i="0" u="none" strike="noStrike" cap="none" dirty="0">
                <a:solidFill>
                  <a:schemeClr val="dk1"/>
                </a:solidFill>
                <a:latin typeface="Calibri"/>
                <a:ea typeface="Calibri"/>
                <a:cs typeface="Calibri"/>
                <a:sym typeface="Calibri"/>
              </a:rPr>
              <a:t> compar</a:t>
            </a:r>
            <a:r>
              <a:rPr lang="en-GB" sz="2000" dirty="0"/>
              <a:t>e</a:t>
            </a:r>
            <a:r>
              <a:rPr lang="en-GB" sz="2000" b="0" i="0" u="none" strike="noStrike" cap="none" dirty="0">
                <a:solidFill>
                  <a:schemeClr val="dk1"/>
                </a:solidFill>
                <a:latin typeface="Calibri"/>
                <a:ea typeface="Calibri"/>
                <a:cs typeface="Calibri"/>
                <a:sym typeface="Calibri"/>
              </a:rPr>
              <a:t> them </a:t>
            </a:r>
            <a:r>
              <a:rPr lang="en-GB" sz="2000" dirty="0"/>
              <a:t>to find the closest and set that as the new current node. In sequences where a shorter route to a node is found the value can be replaced by the </a:t>
            </a:r>
            <a:r>
              <a:rPr lang="en-GB" sz="2000" dirty="0" smtClean="0"/>
              <a:t>shorter one.</a:t>
            </a:r>
            <a:endParaRPr lang="en-GB" sz="2000" dirty="0"/>
          </a:p>
        </p:txBody>
      </p:sp>
      <p:sp>
        <p:nvSpPr>
          <p:cNvPr id="242" name="Shape 242"/>
          <p:cNvSpPr/>
          <p:nvPr/>
        </p:nvSpPr>
        <p:spPr>
          <a:xfrm>
            <a:off x="6655049" y="1844848"/>
            <a:ext cx="216000" cy="216000"/>
          </a:xfrm>
          <a:prstGeom prst="ellipse">
            <a:avLst/>
          </a:prstGeom>
          <a:solidFill>
            <a:srgbClr val="FF0000"/>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solidFill>
                  <a:schemeClr val="lt1"/>
                </a:solidFill>
              </a:rPr>
              <a:t>A</a:t>
            </a:r>
          </a:p>
        </p:txBody>
      </p:sp>
      <p:sp>
        <p:nvSpPr>
          <p:cNvPr id="243" name="Shape 243"/>
          <p:cNvSpPr/>
          <p:nvPr/>
        </p:nvSpPr>
        <p:spPr>
          <a:xfrm>
            <a:off x="7447138" y="1412799"/>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C</a:t>
            </a:r>
          </a:p>
        </p:txBody>
      </p:sp>
      <p:sp>
        <p:nvSpPr>
          <p:cNvPr id="244" name="Shape 244"/>
          <p:cNvSpPr txBox="1"/>
          <p:nvPr/>
        </p:nvSpPr>
        <p:spPr>
          <a:xfrm>
            <a:off x="6588224" y="1644150"/>
            <a:ext cx="2160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dirty="0">
                <a:solidFill>
                  <a:srgbClr val="000000"/>
                </a:solidFill>
                <a:latin typeface="Arial"/>
                <a:ea typeface="Arial"/>
                <a:cs typeface="Arial"/>
                <a:sym typeface="Arial"/>
              </a:rPr>
              <a:t>0</a:t>
            </a:r>
          </a:p>
        </p:txBody>
      </p:sp>
      <p:sp>
        <p:nvSpPr>
          <p:cNvPr id="245" name="Shape 245"/>
          <p:cNvSpPr txBox="1"/>
          <p:nvPr/>
        </p:nvSpPr>
        <p:spPr>
          <a:xfrm>
            <a:off x="7448938" y="122318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dirty="0">
                <a:solidFill>
                  <a:srgbClr val="000000"/>
                </a:solidFill>
                <a:latin typeface="Arial"/>
                <a:ea typeface="Arial"/>
                <a:cs typeface="Arial"/>
                <a:sym typeface="Arial"/>
              </a:rPr>
              <a:t>∞</a:t>
            </a:r>
          </a:p>
        </p:txBody>
      </p:sp>
      <p:sp>
        <p:nvSpPr>
          <p:cNvPr id="246" name="Shape 246"/>
          <p:cNvSpPr/>
          <p:nvPr/>
        </p:nvSpPr>
        <p:spPr>
          <a:xfrm>
            <a:off x="6788788" y="1250824"/>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r>
              <a:rPr lang="en-GB" sz="1000" dirty="0">
                <a:solidFill>
                  <a:schemeClr val="lt1"/>
                </a:solidFill>
              </a:rPr>
              <a:t>B</a:t>
            </a:r>
          </a:p>
        </p:txBody>
      </p:sp>
      <p:sp>
        <p:nvSpPr>
          <p:cNvPr id="247" name="Shape 247"/>
          <p:cNvSpPr txBox="1"/>
          <p:nvPr/>
        </p:nvSpPr>
        <p:spPr>
          <a:xfrm>
            <a:off x="6729785" y="1050196"/>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dirty="0">
                <a:solidFill>
                  <a:srgbClr val="000000"/>
                </a:solidFill>
                <a:latin typeface="Arial"/>
                <a:ea typeface="Arial"/>
                <a:cs typeface="Arial"/>
                <a:sym typeface="Arial"/>
              </a:rPr>
              <a:t>∞</a:t>
            </a:r>
          </a:p>
        </p:txBody>
      </p:sp>
      <p:sp>
        <p:nvSpPr>
          <p:cNvPr id="248" name="Shape 248"/>
          <p:cNvSpPr/>
          <p:nvPr/>
        </p:nvSpPr>
        <p:spPr>
          <a:xfrm>
            <a:off x="7080988" y="935244"/>
            <a:ext cx="216000" cy="216000"/>
          </a:xfrm>
          <a:prstGeom prst="ellipse">
            <a:avLst/>
          </a:prstGeom>
          <a:solidFill>
            <a:srgbClr val="6AA84F"/>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dirty="0">
                <a:solidFill>
                  <a:schemeClr val="lt1"/>
                </a:solidFill>
              </a:rPr>
              <a:t>E</a:t>
            </a:r>
          </a:p>
        </p:txBody>
      </p:sp>
      <p:sp>
        <p:nvSpPr>
          <p:cNvPr id="249" name="Shape 249"/>
          <p:cNvSpPr txBox="1"/>
          <p:nvPr/>
        </p:nvSpPr>
        <p:spPr>
          <a:xfrm>
            <a:off x="7058460" y="77562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a:solidFill>
                  <a:srgbClr val="000000"/>
                </a:solidFill>
                <a:latin typeface="Arial"/>
                <a:ea typeface="Arial"/>
                <a:cs typeface="Arial"/>
                <a:sym typeface="Arial"/>
              </a:rPr>
              <a:t>∞</a:t>
            </a:r>
          </a:p>
        </p:txBody>
      </p:sp>
      <p:sp>
        <p:nvSpPr>
          <p:cNvPr id="250" name="Shape 250"/>
          <p:cNvSpPr/>
          <p:nvPr/>
        </p:nvSpPr>
        <p:spPr>
          <a:xfrm>
            <a:off x="7784013" y="1037224"/>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D</a:t>
            </a:r>
          </a:p>
        </p:txBody>
      </p:sp>
      <p:sp>
        <p:nvSpPr>
          <p:cNvPr id="251" name="Shape 251"/>
          <p:cNvSpPr txBox="1"/>
          <p:nvPr/>
        </p:nvSpPr>
        <p:spPr>
          <a:xfrm>
            <a:off x="7784013" y="86314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dirty="0">
                <a:solidFill>
                  <a:srgbClr val="000000"/>
                </a:solidFill>
                <a:latin typeface="Arial"/>
                <a:ea typeface="Arial"/>
                <a:cs typeface="Arial"/>
                <a:sym typeface="Arial"/>
              </a:rPr>
              <a:t>∞</a:t>
            </a:r>
          </a:p>
        </p:txBody>
      </p:sp>
      <p:cxnSp>
        <p:nvCxnSpPr>
          <p:cNvPr id="252" name="Shape 252"/>
          <p:cNvCxnSpPr>
            <a:stCxn id="242" idx="6"/>
            <a:endCxn id="243" idx="3"/>
          </p:cNvCxnSpPr>
          <p:nvPr/>
        </p:nvCxnSpPr>
        <p:spPr>
          <a:xfrm rot="10800000" flipH="1">
            <a:off x="6871049" y="1597048"/>
            <a:ext cx="607800" cy="355800"/>
          </a:xfrm>
          <a:prstGeom prst="straightConnector1">
            <a:avLst/>
          </a:prstGeom>
          <a:noFill/>
          <a:ln w="9525" cap="flat" cmpd="sng">
            <a:solidFill>
              <a:schemeClr val="dk2"/>
            </a:solidFill>
            <a:prstDash val="solid"/>
            <a:round/>
            <a:headEnd type="none" w="lg" len="lg"/>
            <a:tailEnd type="none" w="lg" len="lg"/>
          </a:ln>
        </p:spPr>
      </p:cxnSp>
      <p:cxnSp>
        <p:nvCxnSpPr>
          <p:cNvPr id="253" name="Shape 253"/>
          <p:cNvCxnSpPr>
            <a:stCxn id="242" idx="0"/>
            <a:endCxn id="246" idx="3"/>
          </p:cNvCxnSpPr>
          <p:nvPr/>
        </p:nvCxnSpPr>
        <p:spPr>
          <a:xfrm rot="10800000" flipH="1">
            <a:off x="6763049" y="1435048"/>
            <a:ext cx="57300" cy="409800"/>
          </a:xfrm>
          <a:prstGeom prst="straightConnector1">
            <a:avLst/>
          </a:prstGeom>
          <a:noFill/>
          <a:ln w="9525" cap="flat" cmpd="sng">
            <a:solidFill>
              <a:schemeClr val="dk2"/>
            </a:solidFill>
            <a:prstDash val="solid"/>
            <a:round/>
            <a:headEnd type="none" w="lg" len="lg"/>
            <a:tailEnd type="none" w="lg" len="lg"/>
          </a:ln>
        </p:spPr>
      </p:cxnSp>
      <p:cxnSp>
        <p:nvCxnSpPr>
          <p:cNvPr id="254" name="Shape 254"/>
          <p:cNvCxnSpPr>
            <a:stCxn id="243" idx="7"/>
            <a:endCxn id="250" idx="3"/>
          </p:cNvCxnSpPr>
          <p:nvPr/>
        </p:nvCxnSpPr>
        <p:spPr>
          <a:xfrm rot="10800000" flipH="1">
            <a:off x="7631505" y="1221532"/>
            <a:ext cx="184200" cy="222900"/>
          </a:xfrm>
          <a:prstGeom prst="straightConnector1">
            <a:avLst/>
          </a:prstGeom>
          <a:noFill/>
          <a:ln w="9525" cap="flat" cmpd="sng">
            <a:solidFill>
              <a:schemeClr val="dk2"/>
            </a:solidFill>
            <a:prstDash val="solid"/>
            <a:round/>
            <a:headEnd type="none" w="lg" len="lg"/>
            <a:tailEnd type="none" w="lg" len="lg"/>
          </a:ln>
        </p:spPr>
      </p:cxnSp>
      <p:cxnSp>
        <p:nvCxnSpPr>
          <p:cNvPr id="255" name="Shape 255"/>
          <p:cNvCxnSpPr>
            <a:stCxn id="248" idx="4"/>
            <a:endCxn id="243" idx="1"/>
          </p:cNvCxnSpPr>
          <p:nvPr/>
        </p:nvCxnSpPr>
        <p:spPr>
          <a:xfrm>
            <a:off x="7188988" y="1151244"/>
            <a:ext cx="289782" cy="293187"/>
          </a:xfrm>
          <a:prstGeom prst="straightConnector1">
            <a:avLst/>
          </a:prstGeom>
          <a:noFill/>
          <a:ln w="9525" cap="flat" cmpd="sng">
            <a:solidFill>
              <a:schemeClr val="dk2"/>
            </a:solidFill>
            <a:prstDash val="solid"/>
            <a:round/>
            <a:headEnd type="none" w="lg" len="lg"/>
            <a:tailEnd type="none" w="lg" len="lg"/>
          </a:ln>
        </p:spPr>
      </p:cxnSp>
      <p:cxnSp>
        <p:nvCxnSpPr>
          <p:cNvPr id="256" name="Shape 256"/>
          <p:cNvCxnSpPr>
            <a:stCxn id="250" idx="2"/>
            <a:endCxn id="248" idx="6"/>
          </p:cNvCxnSpPr>
          <p:nvPr/>
        </p:nvCxnSpPr>
        <p:spPr>
          <a:xfrm flipH="1" flipV="1">
            <a:off x="7296988" y="1043244"/>
            <a:ext cx="487025" cy="101980"/>
          </a:xfrm>
          <a:prstGeom prst="straightConnector1">
            <a:avLst/>
          </a:prstGeom>
          <a:noFill/>
          <a:ln w="9525" cap="flat" cmpd="sng">
            <a:solidFill>
              <a:schemeClr val="dk2"/>
            </a:solidFill>
            <a:prstDash val="solid"/>
            <a:round/>
            <a:headEnd type="none" w="lg" len="lg"/>
            <a:tailEnd type="none" w="lg" len="lg"/>
          </a:ln>
        </p:spPr>
      </p:cxnSp>
      <p:sp>
        <p:nvSpPr>
          <p:cNvPr id="257" name="Shape 257"/>
          <p:cNvSpPr txBox="1"/>
          <p:nvPr/>
        </p:nvSpPr>
        <p:spPr>
          <a:xfrm>
            <a:off x="6547825" y="1988840"/>
            <a:ext cx="1807200" cy="1808700"/>
          </a:xfrm>
          <a:prstGeom prst="rect">
            <a:avLst/>
          </a:prstGeom>
          <a:noFill/>
          <a:ln>
            <a:noFill/>
          </a:ln>
        </p:spPr>
        <p:txBody>
          <a:bodyPr lIns="91425" tIns="91425" rIns="91425" bIns="91425" anchor="t" anchorCtr="0">
            <a:noAutofit/>
          </a:bodyPr>
          <a:lstStyle/>
          <a:p>
            <a:pPr lvl="0">
              <a:spcBef>
                <a:spcPts val="0"/>
              </a:spcBef>
              <a:buNone/>
            </a:pPr>
            <a:r>
              <a:rPr lang="en-GB" u="sng" dirty="0"/>
              <a:t>Variables</a:t>
            </a:r>
          </a:p>
          <a:p>
            <a:pPr lvl="0">
              <a:spcBef>
                <a:spcPts val="0"/>
              </a:spcBef>
              <a:buNone/>
            </a:pPr>
            <a:r>
              <a:rPr lang="en-GB" dirty="0"/>
              <a:t>2:</a:t>
            </a:r>
          </a:p>
          <a:p>
            <a:pPr lvl="0">
              <a:spcBef>
                <a:spcPts val="0"/>
              </a:spcBef>
              <a:buNone/>
            </a:pPr>
            <a:r>
              <a:rPr lang="en-GB" dirty="0"/>
              <a:t>Current= A</a:t>
            </a:r>
          </a:p>
          <a:p>
            <a:pPr lvl="0">
              <a:spcBef>
                <a:spcPts val="0"/>
              </a:spcBef>
              <a:buNone/>
            </a:pPr>
            <a:r>
              <a:rPr lang="en-GB" dirty="0"/>
              <a:t>Unvisited= B,C,D,E</a:t>
            </a:r>
          </a:p>
          <a:p>
            <a:pPr lvl="0">
              <a:spcBef>
                <a:spcPts val="0"/>
              </a:spcBef>
              <a:buNone/>
            </a:pPr>
            <a:endParaRPr dirty="0"/>
          </a:p>
          <a:p>
            <a:pPr lvl="0">
              <a:spcBef>
                <a:spcPts val="0"/>
              </a:spcBef>
              <a:buNone/>
            </a:pPr>
            <a:r>
              <a:rPr lang="en-GB" dirty="0"/>
              <a:t>3:</a:t>
            </a:r>
          </a:p>
          <a:p>
            <a:pPr lvl="0">
              <a:spcBef>
                <a:spcPts val="0"/>
              </a:spcBef>
              <a:buNone/>
            </a:pPr>
            <a:r>
              <a:rPr lang="en-GB" dirty="0"/>
              <a:t>Current= B</a:t>
            </a:r>
          </a:p>
          <a:p>
            <a:pPr lvl="0">
              <a:spcBef>
                <a:spcPts val="0"/>
              </a:spcBef>
              <a:buNone/>
            </a:pPr>
            <a:r>
              <a:rPr lang="en-GB" dirty="0" smtClean="0"/>
              <a:t>Unvisited=B,C,D,E</a:t>
            </a:r>
            <a:endParaRPr lang="en-GB" dirty="0"/>
          </a:p>
        </p:txBody>
      </p:sp>
      <p:cxnSp>
        <p:nvCxnSpPr>
          <p:cNvPr id="258" name="Shape 258"/>
          <p:cNvCxnSpPr>
            <a:stCxn id="246" idx="6"/>
            <a:endCxn id="243" idx="2"/>
          </p:cNvCxnSpPr>
          <p:nvPr/>
        </p:nvCxnSpPr>
        <p:spPr>
          <a:xfrm>
            <a:off x="7004788" y="1358824"/>
            <a:ext cx="442500" cy="162000"/>
          </a:xfrm>
          <a:prstGeom prst="straightConnector1">
            <a:avLst/>
          </a:prstGeom>
          <a:noFill/>
          <a:ln w="9525" cap="flat" cmpd="sng">
            <a:solidFill>
              <a:schemeClr val="dk2"/>
            </a:solidFill>
            <a:prstDash val="solid"/>
            <a:round/>
            <a:headEnd type="none" w="lg" len="lg"/>
            <a:tailEnd type="none" w="lg" len="lg"/>
          </a:ln>
        </p:spPr>
      </p:cxnSp>
      <p:sp>
        <p:nvSpPr>
          <p:cNvPr id="259" name="Shape 259"/>
          <p:cNvSpPr txBox="1"/>
          <p:nvPr/>
        </p:nvSpPr>
        <p:spPr>
          <a:xfrm>
            <a:off x="6731535" y="1474521"/>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3</a:t>
            </a:r>
          </a:p>
        </p:txBody>
      </p:sp>
      <p:sp>
        <p:nvSpPr>
          <p:cNvPr id="260" name="Shape 260"/>
          <p:cNvSpPr txBox="1"/>
          <p:nvPr/>
        </p:nvSpPr>
        <p:spPr>
          <a:xfrm>
            <a:off x="7026935" y="1380159"/>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3</a:t>
            </a:r>
          </a:p>
        </p:txBody>
      </p:sp>
      <p:sp>
        <p:nvSpPr>
          <p:cNvPr id="261" name="Shape 261"/>
          <p:cNvSpPr txBox="1"/>
          <p:nvPr/>
        </p:nvSpPr>
        <p:spPr>
          <a:xfrm>
            <a:off x="7239025" y="115124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dirty="0"/>
              <a:t>4</a:t>
            </a:r>
          </a:p>
        </p:txBody>
      </p:sp>
      <p:sp>
        <p:nvSpPr>
          <p:cNvPr id="262" name="Shape 262"/>
          <p:cNvSpPr txBox="1"/>
          <p:nvPr/>
        </p:nvSpPr>
        <p:spPr>
          <a:xfrm>
            <a:off x="7107610" y="171378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5</a:t>
            </a:r>
          </a:p>
        </p:txBody>
      </p:sp>
      <p:sp>
        <p:nvSpPr>
          <p:cNvPr id="263" name="Shape 263"/>
          <p:cNvSpPr txBox="1"/>
          <p:nvPr/>
        </p:nvSpPr>
        <p:spPr>
          <a:xfrm>
            <a:off x="7641010" y="125658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1</a:t>
            </a:r>
          </a:p>
        </p:txBody>
      </p:sp>
      <p:sp>
        <p:nvSpPr>
          <p:cNvPr id="264" name="Shape 264"/>
          <p:cNvSpPr txBox="1"/>
          <p:nvPr/>
        </p:nvSpPr>
        <p:spPr>
          <a:xfrm>
            <a:off x="7407136" y="919396"/>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6</a:t>
            </a:r>
          </a:p>
        </p:txBody>
      </p:sp>
      <p:grpSp>
        <p:nvGrpSpPr>
          <p:cNvPr id="3" name="Group 2"/>
          <p:cNvGrpSpPr/>
          <p:nvPr/>
        </p:nvGrpSpPr>
        <p:grpSpPr>
          <a:xfrm>
            <a:off x="6588224" y="3717032"/>
            <a:ext cx="1546212" cy="1297044"/>
            <a:chOff x="6228184" y="4508220"/>
            <a:chExt cx="1546212" cy="1297044"/>
          </a:xfrm>
        </p:grpSpPr>
        <p:sp>
          <p:nvSpPr>
            <p:cNvPr id="265" name="Shape 265"/>
            <p:cNvSpPr/>
            <p:nvPr/>
          </p:nvSpPr>
          <p:spPr>
            <a:xfrm>
              <a:off x="6371209" y="5589264"/>
              <a:ext cx="216000" cy="216000"/>
            </a:xfrm>
            <a:prstGeom prst="ellipse">
              <a:avLst/>
            </a:prstGeom>
            <a:solidFill>
              <a:srgbClr val="FF0000"/>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solidFill>
                    <a:schemeClr val="lt1"/>
                  </a:solidFill>
                </a:rPr>
                <a:t>A</a:t>
              </a:r>
            </a:p>
          </p:txBody>
        </p:sp>
        <p:sp>
          <p:nvSpPr>
            <p:cNvPr id="266" name="Shape 266"/>
            <p:cNvSpPr/>
            <p:nvPr/>
          </p:nvSpPr>
          <p:spPr>
            <a:xfrm>
              <a:off x="7163298" y="5157215"/>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C</a:t>
              </a:r>
            </a:p>
          </p:txBody>
        </p:sp>
        <p:sp>
          <p:nvSpPr>
            <p:cNvPr id="267" name="Shape 267"/>
            <p:cNvSpPr txBox="1"/>
            <p:nvPr/>
          </p:nvSpPr>
          <p:spPr>
            <a:xfrm>
              <a:off x="6228184" y="5464766"/>
              <a:ext cx="2160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a:solidFill>
                    <a:srgbClr val="000000"/>
                  </a:solidFill>
                  <a:latin typeface="Arial"/>
                  <a:ea typeface="Arial"/>
                  <a:cs typeface="Arial"/>
                  <a:sym typeface="Arial"/>
                </a:rPr>
                <a:t>0</a:t>
              </a:r>
            </a:p>
          </p:txBody>
        </p:sp>
        <p:sp>
          <p:nvSpPr>
            <p:cNvPr id="268" name="Shape 268"/>
            <p:cNvSpPr txBox="1"/>
            <p:nvPr/>
          </p:nvSpPr>
          <p:spPr>
            <a:xfrm>
              <a:off x="7128196" y="5373949"/>
              <a:ext cx="6462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dirty="0"/>
                <a:t>6→5</a:t>
              </a:r>
            </a:p>
          </p:txBody>
        </p:sp>
        <p:sp>
          <p:nvSpPr>
            <p:cNvPr id="269" name="Shape 269"/>
            <p:cNvSpPr/>
            <p:nvPr/>
          </p:nvSpPr>
          <p:spPr>
            <a:xfrm>
              <a:off x="6504948" y="4995240"/>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B</a:t>
              </a:r>
            </a:p>
          </p:txBody>
        </p:sp>
        <p:sp>
          <p:nvSpPr>
            <p:cNvPr id="270" name="Shape 270"/>
            <p:cNvSpPr txBox="1"/>
            <p:nvPr/>
          </p:nvSpPr>
          <p:spPr>
            <a:xfrm>
              <a:off x="6445945" y="4794612"/>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3</a:t>
              </a:r>
            </a:p>
          </p:txBody>
        </p:sp>
        <p:sp>
          <p:nvSpPr>
            <p:cNvPr id="271" name="Shape 271"/>
            <p:cNvSpPr/>
            <p:nvPr/>
          </p:nvSpPr>
          <p:spPr>
            <a:xfrm>
              <a:off x="6802820" y="4673640"/>
              <a:ext cx="216000" cy="216000"/>
            </a:xfrm>
            <a:prstGeom prst="ellipse">
              <a:avLst/>
            </a:prstGeom>
            <a:solidFill>
              <a:srgbClr val="6AA84F"/>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dirty="0">
                  <a:solidFill>
                    <a:schemeClr val="lt1"/>
                  </a:solidFill>
                </a:rPr>
                <a:t>E</a:t>
              </a:r>
            </a:p>
          </p:txBody>
        </p:sp>
        <p:sp>
          <p:nvSpPr>
            <p:cNvPr id="272" name="Shape 272"/>
            <p:cNvSpPr txBox="1"/>
            <p:nvPr/>
          </p:nvSpPr>
          <p:spPr>
            <a:xfrm>
              <a:off x="6790294" y="4508220"/>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dirty="0">
                  <a:solidFill>
                    <a:srgbClr val="000000"/>
                  </a:solidFill>
                  <a:latin typeface="Arial"/>
                  <a:ea typeface="Arial"/>
                  <a:cs typeface="Arial"/>
                  <a:sym typeface="Arial"/>
                </a:rPr>
                <a:t>∞</a:t>
              </a:r>
            </a:p>
          </p:txBody>
        </p:sp>
        <p:sp>
          <p:nvSpPr>
            <p:cNvPr id="273" name="Shape 273"/>
            <p:cNvSpPr/>
            <p:nvPr/>
          </p:nvSpPr>
          <p:spPr>
            <a:xfrm>
              <a:off x="7500173" y="4781640"/>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D</a:t>
              </a:r>
            </a:p>
          </p:txBody>
        </p:sp>
        <p:sp>
          <p:nvSpPr>
            <p:cNvPr id="274" name="Shape 274"/>
            <p:cNvSpPr txBox="1"/>
            <p:nvPr/>
          </p:nvSpPr>
          <p:spPr>
            <a:xfrm>
              <a:off x="7500173" y="4534525"/>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a:solidFill>
                    <a:srgbClr val="000000"/>
                  </a:solidFill>
                  <a:latin typeface="Arial"/>
                  <a:ea typeface="Arial"/>
                  <a:cs typeface="Arial"/>
                  <a:sym typeface="Arial"/>
                </a:rPr>
                <a:t>∞</a:t>
              </a:r>
            </a:p>
          </p:txBody>
        </p:sp>
        <p:cxnSp>
          <p:nvCxnSpPr>
            <p:cNvPr id="275" name="Shape 275"/>
            <p:cNvCxnSpPr>
              <a:stCxn id="265" idx="6"/>
              <a:endCxn id="266" idx="3"/>
            </p:cNvCxnSpPr>
            <p:nvPr/>
          </p:nvCxnSpPr>
          <p:spPr>
            <a:xfrm rot="10800000" flipH="1">
              <a:off x="6587209" y="5341464"/>
              <a:ext cx="607800" cy="355800"/>
            </a:xfrm>
            <a:prstGeom prst="straightConnector1">
              <a:avLst/>
            </a:prstGeom>
            <a:noFill/>
            <a:ln w="9525" cap="flat" cmpd="sng">
              <a:solidFill>
                <a:schemeClr val="dk2"/>
              </a:solidFill>
              <a:prstDash val="solid"/>
              <a:round/>
              <a:headEnd type="none" w="lg" len="lg"/>
              <a:tailEnd type="none" w="lg" len="lg"/>
            </a:ln>
          </p:spPr>
        </p:cxnSp>
        <p:cxnSp>
          <p:nvCxnSpPr>
            <p:cNvPr id="276" name="Shape 276"/>
            <p:cNvCxnSpPr>
              <a:stCxn id="265" idx="0"/>
              <a:endCxn id="269" idx="3"/>
            </p:cNvCxnSpPr>
            <p:nvPr/>
          </p:nvCxnSpPr>
          <p:spPr>
            <a:xfrm rot="10800000" flipH="1">
              <a:off x="6479209" y="5179464"/>
              <a:ext cx="57300" cy="409800"/>
            </a:xfrm>
            <a:prstGeom prst="straightConnector1">
              <a:avLst/>
            </a:prstGeom>
            <a:noFill/>
            <a:ln w="9525" cap="flat" cmpd="sng">
              <a:solidFill>
                <a:schemeClr val="dk2"/>
              </a:solidFill>
              <a:prstDash val="solid"/>
              <a:round/>
              <a:headEnd type="none" w="lg" len="lg"/>
              <a:tailEnd type="none" w="lg" len="lg"/>
            </a:ln>
          </p:spPr>
        </p:cxnSp>
        <p:cxnSp>
          <p:nvCxnSpPr>
            <p:cNvPr id="277" name="Shape 277"/>
            <p:cNvCxnSpPr>
              <a:stCxn id="266" idx="7"/>
              <a:endCxn id="273" idx="3"/>
            </p:cNvCxnSpPr>
            <p:nvPr/>
          </p:nvCxnSpPr>
          <p:spPr>
            <a:xfrm rot="10800000" flipH="1">
              <a:off x="7347665" y="4965948"/>
              <a:ext cx="184200" cy="222900"/>
            </a:xfrm>
            <a:prstGeom prst="straightConnector1">
              <a:avLst/>
            </a:prstGeom>
            <a:noFill/>
            <a:ln w="9525" cap="flat" cmpd="sng">
              <a:solidFill>
                <a:schemeClr val="dk2"/>
              </a:solidFill>
              <a:prstDash val="solid"/>
              <a:round/>
              <a:headEnd type="none" w="lg" len="lg"/>
              <a:tailEnd type="none" w="lg" len="lg"/>
            </a:ln>
          </p:spPr>
        </p:cxnSp>
        <p:cxnSp>
          <p:nvCxnSpPr>
            <p:cNvPr id="278" name="Shape 278"/>
            <p:cNvCxnSpPr>
              <a:stCxn id="271" idx="4"/>
              <a:endCxn id="266" idx="1"/>
            </p:cNvCxnSpPr>
            <p:nvPr/>
          </p:nvCxnSpPr>
          <p:spPr>
            <a:xfrm>
              <a:off x="6910820" y="4889640"/>
              <a:ext cx="284110" cy="299207"/>
            </a:xfrm>
            <a:prstGeom prst="straightConnector1">
              <a:avLst/>
            </a:prstGeom>
            <a:noFill/>
            <a:ln w="9525" cap="flat" cmpd="sng">
              <a:solidFill>
                <a:schemeClr val="dk2"/>
              </a:solidFill>
              <a:prstDash val="solid"/>
              <a:round/>
              <a:headEnd type="none" w="lg" len="lg"/>
              <a:tailEnd type="none" w="lg" len="lg"/>
            </a:ln>
          </p:spPr>
        </p:cxnSp>
        <p:cxnSp>
          <p:nvCxnSpPr>
            <p:cNvPr id="279" name="Shape 279"/>
            <p:cNvCxnSpPr>
              <a:stCxn id="273" idx="2"/>
              <a:endCxn id="271" idx="6"/>
            </p:cNvCxnSpPr>
            <p:nvPr/>
          </p:nvCxnSpPr>
          <p:spPr>
            <a:xfrm flipH="1" flipV="1">
              <a:off x="7018820" y="4781640"/>
              <a:ext cx="481353" cy="108000"/>
            </a:xfrm>
            <a:prstGeom prst="straightConnector1">
              <a:avLst/>
            </a:prstGeom>
            <a:noFill/>
            <a:ln w="9525" cap="flat" cmpd="sng">
              <a:solidFill>
                <a:schemeClr val="dk2"/>
              </a:solidFill>
              <a:prstDash val="solid"/>
              <a:round/>
              <a:headEnd type="none" w="lg" len="lg"/>
              <a:tailEnd type="none" w="lg" len="lg"/>
            </a:ln>
          </p:spPr>
        </p:cxnSp>
        <p:cxnSp>
          <p:nvCxnSpPr>
            <p:cNvPr id="280" name="Shape 280"/>
            <p:cNvCxnSpPr>
              <a:stCxn id="269" idx="6"/>
              <a:endCxn id="266" idx="2"/>
            </p:cNvCxnSpPr>
            <p:nvPr/>
          </p:nvCxnSpPr>
          <p:spPr>
            <a:xfrm>
              <a:off x="6720948" y="5103240"/>
              <a:ext cx="442500" cy="162000"/>
            </a:xfrm>
            <a:prstGeom prst="straightConnector1">
              <a:avLst/>
            </a:prstGeom>
            <a:noFill/>
            <a:ln w="9525" cap="flat" cmpd="sng">
              <a:solidFill>
                <a:schemeClr val="dk2"/>
              </a:solidFill>
              <a:prstDash val="solid"/>
              <a:round/>
              <a:headEnd type="none" w="lg" len="lg"/>
              <a:tailEnd type="none" w="lg" len="lg"/>
            </a:ln>
          </p:spPr>
        </p:cxnSp>
        <p:sp>
          <p:nvSpPr>
            <p:cNvPr id="281" name="Shape 281"/>
            <p:cNvSpPr txBox="1"/>
            <p:nvPr/>
          </p:nvSpPr>
          <p:spPr>
            <a:xfrm>
              <a:off x="6425645" y="5253562"/>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3</a:t>
              </a:r>
            </a:p>
          </p:txBody>
        </p:sp>
        <p:sp>
          <p:nvSpPr>
            <p:cNvPr id="282" name="Shape 282"/>
            <p:cNvSpPr txBox="1"/>
            <p:nvPr/>
          </p:nvSpPr>
          <p:spPr>
            <a:xfrm>
              <a:off x="6743095" y="5124575"/>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3</a:t>
              </a:r>
            </a:p>
          </p:txBody>
        </p:sp>
        <p:sp>
          <p:nvSpPr>
            <p:cNvPr id="283" name="Shape 283"/>
            <p:cNvSpPr txBox="1"/>
            <p:nvPr/>
          </p:nvSpPr>
          <p:spPr>
            <a:xfrm>
              <a:off x="6990700" y="4919047"/>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dirty="0"/>
                <a:t>4</a:t>
              </a:r>
            </a:p>
          </p:txBody>
        </p:sp>
        <p:sp>
          <p:nvSpPr>
            <p:cNvPr id="284" name="Shape 284"/>
            <p:cNvSpPr txBox="1"/>
            <p:nvPr/>
          </p:nvSpPr>
          <p:spPr>
            <a:xfrm>
              <a:off x="6823770" y="5534400"/>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5</a:t>
              </a:r>
            </a:p>
          </p:txBody>
        </p:sp>
        <p:sp>
          <p:nvSpPr>
            <p:cNvPr id="285" name="Shape 285"/>
            <p:cNvSpPr txBox="1"/>
            <p:nvPr/>
          </p:nvSpPr>
          <p:spPr>
            <a:xfrm>
              <a:off x="7357170" y="5001000"/>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1</a:t>
              </a:r>
            </a:p>
          </p:txBody>
        </p:sp>
        <p:sp>
          <p:nvSpPr>
            <p:cNvPr id="286" name="Shape 286"/>
            <p:cNvSpPr txBox="1"/>
            <p:nvPr/>
          </p:nvSpPr>
          <p:spPr>
            <a:xfrm>
              <a:off x="7128570" y="4543800"/>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6</a:t>
              </a:r>
            </a:p>
          </p:txBody>
        </p:sp>
        <p:cxnSp>
          <p:nvCxnSpPr>
            <p:cNvPr id="287" name="Shape 287"/>
            <p:cNvCxnSpPr/>
            <p:nvPr/>
          </p:nvCxnSpPr>
          <p:spPr>
            <a:xfrm rot="10800000" flipH="1">
              <a:off x="6388870" y="5155199"/>
              <a:ext cx="59700" cy="335100"/>
            </a:xfrm>
            <a:prstGeom prst="straightConnector1">
              <a:avLst/>
            </a:prstGeom>
            <a:noFill/>
            <a:ln w="19050" cap="flat" cmpd="sng">
              <a:solidFill>
                <a:schemeClr val="dk2"/>
              </a:solidFill>
              <a:prstDash val="solid"/>
              <a:round/>
              <a:headEnd type="none" w="lg" len="lg"/>
              <a:tailEnd type="triangle" w="lg" len="lg"/>
            </a:ln>
          </p:spPr>
        </p:cxnSp>
        <p:cxnSp>
          <p:nvCxnSpPr>
            <p:cNvPr id="288" name="Shape 288"/>
            <p:cNvCxnSpPr/>
            <p:nvPr/>
          </p:nvCxnSpPr>
          <p:spPr>
            <a:xfrm>
              <a:off x="6725270" y="5043861"/>
              <a:ext cx="371100" cy="143400"/>
            </a:xfrm>
            <a:prstGeom prst="straightConnector1">
              <a:avLst/>
            </a:prstGeom>
            <a:noFill/>
            <a:ln w="19050" cap="flat" cmpd="sng">
              <a:solidFill>
                <a:schemeClr val="dk2"/>
              </a:solidFill>
              <a:prstDash val="solid"/>
              <a:round/>
              <a:headEnd type="none" w="lg" len="lg"/>
              <a:tailEnd type="triangle" w="lg" len="lg"/>
            </a:ln>
          </p:spPr>
        </p:cxnSp>
        <p:cxnSp>
          <p:nvCxnSpPr>
            <p:cNvPr id="289" name="Shape 289"/>
            <p:cNvCxnSpPr/>
            <p:nvPr/>
          </p:nvCxnSpPr>
          <p:spPr>
            <a:xfrm rot="10800000" flipH="1">
              <a:off x="6645095" y="5415999"/>
              <a:ext cx="502800" cy="299100"/>
            </a:xfrm>
            <a:prstGeom prst="straightConnector1">
              <a:avLst/>
            </a:prstGeom>
            <a:noFill/>
            <a:ln w="19050" cap="flat" cmpd="sng">
              <a:solidFill>
                <a:schemeClr val="dk2"/>
              </a:solidFill>
              <a:prstDash val="solid"/>
              <a:round/>
              <a:headEnd type="none" w="lg" len="lg"/>
              <a:tailEnd type="triangle" w="lg" len="lg"/>
            </a:ln>
          </p:spPr>
        </p:cxnSp>
      </p:grpSp>
      <p:graphicFrame>
        <p:nvGraphicFramePr>
          <p:cNvPr id="2" name="Table 1"/>
          <p:cNvGraphicFramePr>
            <a:graphicFrameLocks noGrp="1"/>
          </p:cNvGraphicFramePr>
          <p:nvPr>
            <p:extLst>
              <p:ext uri="{D42A27DB-BD31-4B8C-83A1-F6EECF244321}">
                <p14:modId xmlns:p14="http://schemas.microsoft.com/office/powerpoint/2010/main" val="2574527190"/>
              </p:ext>
            </p:extLst>
          </p:nvPr>
        </p:nvGraphicFramePr>
        <p:xfrm>
          <a:off x="6228184" y="5373216"/>
          <a:ext cx="2239066" cy="1191384"/>
        </p:xfrm>
        <a:graphic>
          <a:graphicData uri="http://schemas.openxmlformats.org/drawingml/2006/table">
            <a:tbl>
              <a:tblPr firstRow="1" bandRow="1">
                <a:tableStyleId>{5C22544A-7EE6-4342-B048-85BDC9FD1C3A}</a:tableStyleId>
              </a:tblPr>
              <a:tblGrid>
                <a:gridCol w="1001025"/>
                <a:gridCol w="719944"/>
                <a:gridCol w="518097"/>
              </a:tblGrid>
              <a:tr h="216024">
                <a:tc>
                  <a:txBody>
                    <a:bodyPr/>
                    <a:lstStyle/>
                    <a:p>
                      <a:r>
                        <a:rPr lang="en-GB" sz="800" dirty="0" smtClean="0"/>
                        <a:t>Possible Routes</a:t>
                      </a:r>
                      <a:endParaRPr lang="en-GB" sz="800" dirty="0"/>
                    </a:p>
                  </a:txBody>
                  <a:tcPr/>
                </a:tc>
                <a:tc>
                  <a:txBody>
                    <a:bodyPr/>
                    <a:lstStyle/>
                    <a:p>
                      <a:r>
                        <a:rPr lang="en-GB" sz="800" dirty="0" smtClean="0"/>
                        <a:t>Distance</a:t>
                      </a:r>
                      <a:endParaRPr lang="en-GB" sz="800" dirty="0"/>
                    </a:p>
                  </a:txBody>
                  <a:tcPr/>
                </a:tc>
                <a:tc>
                  <a:txBody>
                    <a:bodyPr/>
                    <a:lstStyle/>
                    <a:p>
                      <a:r>
                        <a:rPr lang="en-GB" sz="800" dirty="0" smtClean="0"/>
                        <a:t>Total</a:t>
                      </a:r>
                      <a:endParaRPr lang="en-GB" sz="800" dirty="0"/>
                    </a:p>
                  </a:txBody>
                  <a:tcPr/>
                </a:tc>
              </a:tr>
              <a:tr h="0">
                <a:tc>
                  <a:txBody>
                    <a:bodyPr/>
                    <a:lstStyle/>
                    <a:p>
                      <a:r>
                        <a:rPr lang="en-GB" sz="1000" dirty="0" smtClean="0"/>
                        <a:t>A,C,E</a:t>
                      </a:r>
                      <a:endParaRPr lang="en-GB" sz="1000" dirty="0"/>
                    </a:p>
                  </a:txBody>
                  <a:tcPr/>
                </a:tc>
                <a:tc>
                  <a:txBody>
                    <a:bodyPr/>
                    <a:lstStyle/>
                    <a:p>
                      <a:r>
                        <a:rPr lang="en-GB" sz="1000" dirty="0" smtClean="0"/>
                        <a:t>5+4</a:t>
                      </a:r>
                      <a:endParaRPr lang="en-GB" sz="1000" dirty="0"/>
                    </a:p>
                  </a:txBody>
                  <a:tcPr/>
                </a:tc>
                <a:tc>
                  <a:txBody>
                    <a:bodyPr/>
                    <a:lstStyle/>
                    <a:p>
                      <a:r>
                        <a:rPr lang="en-GB" sz="1000" dirty="0" smtClean="0"/>
                        <a:t>9</a:t>
                      </a:r>
                      <a:endParaRPr lang="en-GB" sz="1000" dirty="0"/>
                    </a:p>
                  </a:txBody>
                  <a:tcPr/>
                </a:tc>
              </a:tr>
              <a:tr h="0">
                <a:tc>
                  <a:txBody>
                    <a:bodyPr/>
                    <a:lstStyle/>
                    <a:p>
                      <a:r>
                        <a:rPr lang="en-GB" sz="1000" dirty="0" smtClean="0"/>
                        <a:t>A,B,C,E</a:t>
                      </a:r>
                      <a:endParaRPr lang="en-GB" sz="1000" dirty="0"/>
                    </a:p>
                  </a:txBody>
                  <a:tcPr/>
                </a:tc>
                <a:tc>
                  <a:txBody>
                    <a:bodyPr/>
                    <a:lstStyle/>
                    <a:p>
                      <a:r>
                        <a:rPr lang="en-GB" sz="1000" dirty="0" smtClean="0"/>
                        <a:t>3+3+4</a:t>
                      </a:r>
                      <a:endParaRPr lang="en-GB" sz="1000" dirty="0"/>
                    </a:p>
                  </a:txBody>
                  <a:tcPr/>
                </a:tc>
                <a:tc>
                  <a:txBody>
                    <a:bodyPr/>
                    <a:lstStyle/>
                    <a:p>
                      <a:r>
                        <a:rPr lang="en-GB" sz="1000" dirty="0" smtClean="0"/>
                        <a:t>10</a:t>
                      </a:r>
                      <a:endParaRPr lang="en-GB" sz="1000" dirty="0"/>
                    </a:p>
                  </a:txBody>
                  <a:tcPr/>
                </a:tc>
              </a:tr>
              <a:tr h="0">
                <a:tc>
                  <a:txBody>
                    <a:bodyPr/>
                    <a:lstStyle/>
                    <a:p>
                      <a:r>
                        <a:rPr lang="en-GB" sz="1000" dirty="0" smtClean="0"/>
                        <a:t>A,C,D,E</a:t>
                      </a:r>
                    </a:p>
                  </a:txBody>
                  <a:tcPr/>
                </a:tc>
                <a:tc>
                  <a:txBody>
                    <a:bodyPr/>
                    <a:lstStyle/>
                    <a:p>
                      <a:r>
                        <a:rPr lang="en-GB" sz="1000" dirty="0" smtClean="0"/>
                        <a:t>5+1+6</a:t>
                      </a:r>
                      <a:endParaRPr lang="en-GB" sz="1000" dirty="0"/>
                    </a:p>
                  </a:txBody>
                  <a:tcPr/>
                </a:tc>
                <a:tc>
                  <a:txBody>
                    <a:bodyPr/>
                    <a:lstStyle/>
                    <a:p>
                      <a:r>
                        <a:rPr lang="en-GB" sz="1000" dirty="0" smtClean="0"/>
                        <a:t>12</a:t>
                      </a:r>
                      <a:endParaRPr lang="en-GB" sz="1000" dirty="0"/>
                    </a:p>
                  </a:txBody>
                  <a:tcPr/>
                </a:tc>
              </a:tr>
              <a:tr h="0">
                <a:tc>
                  <a:txBody>
                    <a:bodyPr/>
                    <a:lstStyle/>
                    <a:p>
                      <a:r>
                        <a:rPr lang="en-GB" sz="1000" dirty="0" smtClean="0"/>
                        <a:t>A,B,C,D,E</a:t>
                      </a:r>
                    </a:p>
                  </a:txBody>
                  <a:tcPr/>
                </a:tc>
                <a:tc>
                  <a:txBody>
                    <a:bodyPr/>
                    <a:lstStyle/>
                    <a:p>
                      <a:r>
                        <a:rPr lang="en-GB" sz="1000" dirty="0" smtClean="0"/>
                        <a:t>3+3+1+6</a:t>
                      </a:r>
                      <a:endParaRPr lang="en-GB" sz="1000" dirty="0"/>
                    </a:p>
                  </a:txBody>
                  <a:tcPr/>
                </a:tc>
                <a:tc>
                  <a:txBody>
                    <a:bodyPr/>
                    <a:lstStyle/>
                    <a:p>
                      <a:r>
                        <a:rPr lang="en-GB" sz="1000" dirty="0" smtClean="0"/>
                        <a:t>13</a:t>
                      </a:r>
                      <a:endParaRPr lang="en-GB" sz="1000" dirty="0"/>
                    </a:p>
                  </a:txBody>
                  <a:tcPr/>
                </a:tc>
              </a:tr>
            </a:tbl>
          </a:graphicData>
        </a:graphic>
      </p:graphicFrame>
      <p:sp>
        <p:nvSpPr>
          <p:cNvPr id="14" name="TextBox 13"/>
          <p:cNvSpPr txBox="1"/>
          <p:nvPr/>
        </p:nvSpPr>
        <p:spPr>
          <a:xfrm>
            <a:off x="6839249" y="692696"/>
            <a:ext cx="1477167" cy="215444"/>
          </a:xfrm>
          <a:prstGeom prst="rect">
            <a:avLst/>
          </a:prstGeom>
          <a:noFill/>
        </p:spPr>
        <p:txBody>
          <a:bodyPr wrap="square" rtlCol="0">
            <a:spAutoFit/>
          </a:bodyPr>
          <a:lstStyle/>
          <a:p>
            <a:r>
              <a:rPr lang="en-GB" sz="800" dirty="0" smtClean="0"/>
              <a:t>Examples are not to scale</a:t>
            </a:r>
            <a:endParaRPr lang="en-GB" sz="800" dirty="0"/>
          </a:p>
        </p:txBody>
      </p:sp>
      <p:sp>
        <p:nvSpPr>
          <p:cNvPr id="15" name="TextBox 14"/>
          <p:cNvSpPr txBox="1"/>
          <p:nvPr/>
        </p:nvSpPr>
        <p:spPr>
          <a:xfrm>
            <a:off x="6663501" y="1829737"/>
            <a:ext cx="210841" cy="246221"/>
          </a:xfrm>
          <a:prstGeom prst="rect">
            <a:avLst/>
          </a:prstGeom>
          <a:noFill/>
        </p:spPr>
        <p:txBody>
          <a:bodyPr wrap="square" rtlCol="0">
            <a:spAutoFit/>
          </a:bodyPr>
          <a:lstStyle/>
          <a:p>
            <a:r>
              <a:rPr lang="en-GB" sz="1000" dirty="0" smtClean="0">
                <a:solidFill>
                  <a:schemeClr val="bg1"/>
                </a:solidFill>
              </a:rPr>
              <a:t>A</a:t>
            </a:r>
            <a:endParaRPr lang="en-GB" sz="1000" dirty="0">
              <a:solidFill>
                <a:schemeClr val="bg1"/>
              </a:solidFill>
            </a:endParaRPr>
          </a:p>
        </p:txBody>
      </p:sp>
      <p:sp>
        <p:nvSpPr>
          <p:cNvPr id="16" name="TextBox 15"/>
          <p:cNvSpPr txBox="1"/>
          <p:nvPr/>
        </p:nvSpPr>
        <p:spPr>
          <a:xfrm>
            <a:off x="6228184" y="5085184"/>
            <a:ext cx="1433154" cy="307777"/>
          </a:xfrm>
          <a:prstGeom prst="rect">
            <a:avLst/>
          </a:prstGeom>
          <a:noFill/>
        </p:spPr>
        <p:txBody>
          <a:bodyPr wrap="square" rtlCol="0">
            <a:spAutoFit/>
          </a:bodyPr>
          <a:lstStyle/>
          <a:p>
            <a:r>
              <a:rPr lang="en-GB" dirty="0" smtClean="0"/>
              <a:t>Results Table</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wipe(down)">
                                      <p:cBhvr>
                                        <p:cTn id="7" dur="580">
                                          <p:stCondLst>
                                            <p:cond delay="0"/>
                                          </p:stCondLst>
                                        </p:cTn>
                                        <p:tgtEl>
                                          <p:spTgt spid="244"/>
                                        </p:tgtEl>
                                      </p:cBhvr>
                                    </p:animEffect>
                                    <p:anim calcmode="lin" valueType="num">
                                      <p:cBhvr>
                                        <p:cTn id="8" dur="1822" tmFilter="0,0; 0.14,0.36; 0.43,0.73; 0.71,0.91; 1.0,1.0">
                                          <p:stCondLst>
                                            <p:cond delay="0"/>
                                          </p:stCondLst>
                                        </p:cTn>
                                        <p:tgtEl>
                                          <p:spTgt spid="24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4"/>
                                        </p:tgtEl>
                                      </p:cBhvr>
                                      <p:to x="100000" y="60000"/>
                                    </p:animScale>
                                    <p:animScale>
                                      <p:cBhvr>
                                        <p:cTn id="14" dur="166" decel="50000">
                                          <p:stCondLst>
                                            <p:cond delay="676"/>
                                          </p:stCondLst>
                                        </p:cTn>
                                        <p:tgtEl>
                                          <p:spTgt spid="244"/>
                                        </p:tgtEl>
                                      </p:cBhvr>
                                      <p:to x="100000" y="100000"/>
                                    </p:animScale>
                                    <p:animScale>
                                      <p:cBhvr>
                                        <p:cTn id="15" dur="26">
                                          <p:stCondLst>
                                            <p:cond delay="1312"/>
                                          </p:stCondLst>
                                        </p:cTn>
                                        <p:tgtEl>
                                          <p:spTgt spid="244"/>
                                        </p:tgtEl>
                                      </p:cBhvr>
                                      <p:to x="100000" y="80000"/>
                                    </p:animScale>
                                    <p:animScale>
                                      <p:cBhvr>
                                        <p:cTn id="16" dur="166" decel="50000">
                                          <p:stCondLst>
                                            <p:cond delay="1338"/>
                                          </p:stCondLst>
                                        </p:cTn>
                                        <p:tgtEl>
                                          <p:spTgt spid="244"/>
                                        </p:tgtEl>
                                      </p:cBhvr>
                                      <p:to x="100000" y="100000"/>
                                    </p:animScale>
                                    <p:animScale>
                                      <p:cBhvr>
                                        <p:cTn id="17" dur="26">
                                          <p:stCondLst>
                                            <p:cond delay="1642"/>
                                          </p:stCondLst>
                                        </p:cTn>
                                        <p:tgtEl>
                                          <p:spTgt spid="244"/>
                                        </p:tgtEl>
                                      </p:cBhvr>
                                      <p:to x="100000" y="90000"/>
                                    </p:animScale>
                                    <p:animScale>
                                      <p:cBhvr>
                                        <p:cTn id="18" dur="166" decel="50000">
                                          <p:stCondLst>
                                            <p:cond delay="1668"/>
                                          </p:stCondLst>
                                        </p:cTn>
                                        <p:tgtEl>
                                          <p:spTgt spid="244"/>
                                        </p:tgtEl>
                                      </p:cBhvr>
                                      <p:to x="100000" y="100000"/>
                                    </p:animScale>
                                    <p:animScale>
                                      <p:cBhvr>
                                        <p:cTn id="19" dur="26">
                                          <p:stCondLst>
                                            <p:cond delay="1808"/>
                                          </p:stCondLst>
                                        </p:cTn>
                                        <p:tgtEl>
                                          <p:spTgt spid="244"/>
                                        </p:tgtEl>
                                      </p:cBhvr>
                                      <p:to x="100000" y="95000"/>
                                    </p:animScale>
                                    <p:animScale>
                                      <p:cBhvr>
                                        <p:cTn id="20" dur="166" decel="50000">
                                          <p:stCondLst>
                                            <p:cond delay="1834"/>
                                          </p:stCondLst>
                                        </p:cTn>
                                        <p:tgtEl>
                                          <p:spTgt spid="24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49"/>
                                        </p:tgtEl>
                                        <p:attrNameLst>
                                          <p:attrName>style.visibility</p:attrName>
                                        </p:attrNameLst>
                                      </p:cBhvr>
                                      <p:to>
                                        <p:strVal val="visible"/>
                                      </p:to>
                                    </p:set>
                                    <p:animEffect transition="in" filter="fade">
                                      <p:cBhvr>
                                        <p:cTn id="25" dur="1750"/>
                                        <p:tgtEl>
                                          <p:spTgt spid="249"/>
                                        </p:tgtEl>
                                      </p:cBhvr>
                                    </p:animEffect>
                                    <p:anim calcmode="lin" valueType="num">
                                      <p:cBhvr>
                                        <p:cTn id="26" dur="1750" fill="hold"/>
                                        <p:tgtEl>
                                          <p:spTgt spid="249"/>
                                        </p:tgtEl>
                                        <p:attrNameLst>
                                          <p:attrName>ppt_w</p:attrName>
                                        </p:attrNameLst>
                                      </p:cBhvr>
                                      <p:tavLst>
                                        <p:tav tm="0" fmla="#ppt_w*sin(2.5*pi*$)">
                                          <p:val>
                                            <p:fltVal val="0"/>
                                          </p:val>
                                        </p:tav>
                                        <p:tav tm="100000">
                                          <p:val>
                                            <p:fltVal val="1"/>
                                          </p:val>
                                        </p:tav>
                                      </p:tavLst>
                                    </p:anim>
                                    <p:anim calcmode="lin" valueType="num">
                                      <p:cBhvr>
                                        <p:cTn id="27" dur="1750" fill="hold"/>
                                        <p:tgtEl>
                                          <p:spTgt spid="249"/>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251"/>
                                        </p:tgtEl>
                                        <p:attrNameLst>
                                          <p:attrName>style.visibility</p:attrName>
                                        </p:attrNameLst>
                                      </p:cBhvr>
                                      <p:to>
                                        <p:strVal val="visible"/>
                                      </p:to>
                                    </p:set>
                                    <p:animEffect transition="in" filter="fade">
                                      <p:cBhvr>
                                        <p:cTn id="30" dur="1750"/>
                                        <p:tgtEl>
                                          <p:spTgt spid="251"/>
                                        </p:tgtEl>
                                      </p:cBhvr>
                                    </p:animEffect>
                                    <p:anim calcmode="lin" valueType="num">
                                      <p:cBhvr>
                                        <p:cTn id="31" dur="1750" fill="hold"/>
                                        <p:tgtEl>
                                          <p:spTgt spid="251"/>
                                        </p:tgtEl>
                                        <p:attrNameLst>
                                          <p:attrName>ppt_w</p:attrName>
                                        </p:attrNameLst>
                                      </p:cBhvr>
                                      <p:tavLst>
                                        <p:tav tm="0" fmla="#ppt_w*sin(2.5*pi*$)">
                                          <p:val>
                                            <p:fltVal val="0"/>
                                          </p:val>
                                        </p:tav>
                                        <p:tav tm="100000">
                                          <p:val>
                                            <p:fltVal val="1"/>
                                          </p:val>
                                        </p:tav>
                                      </p:tavLst>
                                    </p:anim>
                                    <p:anim calcmode="lin" valueType="num">
                                      <p:cBhvr>
                                        <p:cTn id="32" dur="1750" fill="hold"/>
                                        <p:tgtEl>
                                          <p:spTgt spid="251"/>
                                        </p:tgtEl>
                                        <p:attrNameLst>
                                          <p:attrName>ppt_h</p:attrName>
                                        </p:attrNameLst>
                                      </p:cBhvr>
                                      <p:tavLst>
                                        <p:tav tm="0">
                                          <p:val>
                                            <p:strVal val="#ppt_h"/>
                                          </p:val>
                                        </p:tav>
                                        <p:tav tm="100000">
                                          <p:val>
                                            <p:strVal val="#ppt_h"/>
                                          </p:val>
                                        </p:tav>
                                      </p:tavLst>
                                    </p:anim>
                                  </p:childTnLst>
                                </p:cTn>
                              </p:par>
                              <p:par>
                                <p:cTn id="33" presetID="45" presetClass="entr" presetSubtype="0" fill="hold" grpId="0" nodeType="withEffect">
                                  <p:stCondLst>
                                    <p:cond delay="0"/>
                                  </p:stCondLst>
                                  <p:childTnLst>
                                    <p:set>
                                      <p:cBhvr>
                                        <p:cTn id="34" dur="1" fill="hold">
                                          <p:stCondLst>
                                            <p:cond delay="0"/>
                                          </p:stCondLst>
                                        </p:cTn>
                                        <p:tgtEl>
                                          <p:spTgt spid="245"/>
                                        </p:tgtEl>
                                        <p:attrNameLst>
                                          <p:attrName>style.visibility</p:attrName>
                                        </p:attrNameLst>
                                      </p:cBhvr>
                                      <p:to>
                                        <p:strVal val="visible"/>
                                      </p:to>
                                    </p:set>
                                    <p:animEffect transition="in" filter="fade">
                                      <p:cBhvr>
                                        <p:cTn id="35" dur="1750"/>
                                        <p:tgtEl>
                                          <p:spTgt spid="245"/>
                                        </p:tgtEl>
                                      </p:cBhvr>
                                    </p:animEffect>
                                    <p:anim calcmode="lin" valueType="num">
                                      <p:cBhvr>
                                        <p:cTn id="36" dur="1750" fill="hold"/>
                                        <p:tgtEl>
                                          <p:spTgt spid="245"/>
                                        </p:tgtEl>
                                        <p:attrNameLst>
                                          <p:attrName>ppt_w</p:attrName>
                                        </p:attrNameLst>
                                      </p:cBhvr>
                                      <p:tavLst>
                                        <p:tav tm="0" fmla="#ppt_w*sin(2.5*pi*$)">
                                          <p:val>
                                            <p:fltVal val="0"/>
                                          </p:val>
                                        </p:tav>
                                        <p:tav tm="100000">
                                          <p:val>
                                            <p:fltVal val="1"/>
                                          </p:val>
                                        </p:tav>
                                      </p:tavLst>
                                    </p:anim>
                                    <p:anim calcmode="lin" valueType="num">
                                      <p:cBhvr>
                                        <p:cTn id="37" dur="1750" fill="hold"/>
                                        <p:tgtEl>
                                          <p:spTgt spid="245"/>
                                        </p:tgtEl>
                                        <p:attrNameLst>
                                          <p:attrName>ppt_h</p:attrName>
                                        </p:attrNameLst>
                                      </p:cBhvr>
                                      <p:tavLst>
                                        <p:tav tm="0">
                                          <p:val>
                                            <p:strVal val="#ppt_h"/>
                                          </p:val>
                                        </p:tav>
                                        <p:tav tm="100000">
                                          <p:val>
                                            <p:strVal val="#ppt_h"/>
                                          </p:val>
                                        </p:tav>
                                      </p:tavLst>
                                    </p:anim>
                                  </p:childTnLst>
                                </p:cTn>
                              </p:par>
                              <p:par>
                                <p:cTn id="38" presetID="45" presetClass="entr" presetSubtype="0" fill="hold" grpId="0" nodeType="withEffect">
                                  <p:stCondLst>
                                    <p:cond delay="0"/>
                                  </p:stCondLst>
                                  <p:childTnLst>
                                    <p:set>
                                      <p:cBhvr>
                                        <p:cTn id="39" dur="1" fill="hold">
                                          <p:stCondLst>
                                            <p:cond delay="0"/>
                                          </p:stCondLst>
                                        </p:cTn>
                                        <p:tgtEl>
                                          <p:spTgt spid="247"/>
                                        </p:tgtEl>
                                        <p:attrNameLst>
                                          <p:attrName>style.visibility</p:attrName>
                                        </p:attrNameLst>
                                      </p:cBhvr>
                                      <p:to>
                                        <p:strVal val="visible"/>
                                      </p:to>
                                    </p:set>
                                    <p:animEffect transition="in" filter="fade">
                                      <p:cBhvr>
                                        <p:cTn id="40" dur="1750"/>
                                        <p:tgtEl>
                                          <p:spTgt spid="247"/>
                                        </p:tgtEl>
                                      </p:cBhvr>
                                    </p:animEffect>
                                    <p:anim calcmode="lin" valueType="num">
                                      <p:cBhvr>
                                        <p:cTn id="41" dur="1750" fill="hold"/>
                                        <p:tgtEl>
                                          <p:spTgt spid="247"/>
                                        </p:tgtEl>
                                        <p:attrNameLst>
                                          <p:attrName>ppt_w</p:attrName>
                                        </p:attrNameLst>
                                      </p:cBhvr>
                                      <p:tavLst>
                                        <p:tav tm="0" fmla="#ppt_w*sin(2.5*pi*$)">
                                          <p:val>
                                            <p:fltVal val="0"/>
                                          </p:val>
                                        </p:tav>
                                        <p:tav tm="100000">
                                          <p:val>
                                            <p:fltVal val="1"/>
                                          </p:val>
                                        </p:tav>
                                      </p:tavLst>
                                    </p:anim>
                                    <p:anim calcmode="lin" valueType="num">
                                      <p:cBhvr>
                                        <p:cTn id="42" dur="1750" fill="hold"/>
                                        <p:tgtEl>
                                          <p:spTgt spid="24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0" nodeType="clickEffect">
                                  <p:stCondLst>
                                    <p:cond delay="0"/>
                                  </p:stCondLst>
                                  <p:childTnLst>
                                    <p:animClr clrSpc="rgb" dir="cw">
                                      <p:cBhvr override="childStyle">
                                        <p:cTn id="46" dur="500" fill="hold"/>
                                        <p:tgtEl>
                                          <p:spTgt spid="15">
                                            <p:txEl>
                                              <p:pRg st="0" end="0"/>
                                            </p:txEl>
                                          </p:spTgt>
                                        </p:tgtEl>
                                        <p:attrNameLst>
                                          <p:attrName>style.color</p:attrName>
                                        </p:attrNameLst>
                                      </p:cBhvr>
                                      <p:to>
                                        <a:srgbClr val="2F2B20"/>
                                      </p:to>
                                    </p:animClr>
                                  </p:childTnLst>
                                </p:cTn>
                              </p:par>
                            </p:childTnLst>
                          </p:cTn>
                        </p:par>
                      </p:childTnLst>
                    </p:cTn>
                  </p:par>
                  <p:par>
                    <p:cTn id="47" fill="hold">
                      <p:stCondLst>
                        <p:cond delay="indefinite"/>
                      </p:stCondLst>
                      <p:childTnLst>
                        <p:par>
                          <p:cTn id="48" fill="hold">
                            <p:stCondLst>
                              <p:cond delay="0"/>
                            </p:stCondLst>
                            <p:childTnLst>
                              <p:par>
                                <p:cTn id="49" presetID="37" presetClass="path" presetSubtype="0" accel="50000" decel="50000" fill="hold" grpId="1" nodeType="clickEffect">
                                  <p:stCondLst>
                                    <p:cond delay="0"/>
                                  </p:stCondLst>
                                  <p:childTnLst>
                                    <p:animMotion origin="layout" path="M 0.00851 0.00209 L 0.05261 -0.0044 C 0.06233 -0.00602 0.07066 -0.00162 0.07657 0.00648 C 0.08334 0.01644 0.08559 0.02778 0.08334 0.04051 L 0.07518 0.09908 " pathEditMode="relative" rAng="2847946" ptsTypes="FffFF">
                                      <p:cBhvr>
                                        <p:cTn id="50" dur="2000" fill="hold"/>
                                        <p:tgtEl>
                                          <p:spTgt spid="15">
                                            <p:txEl>
                                              <p:pRg st="0" end="0"/>
                                            </p:txEl>
                                          </p:spTgt>
                                        </p:tgtEl>
                                        <p:attrNameLst>
                                          <p:attrName>ppt_x</p:attrName>
                                          <p:attrName>ppt_y</p:attrName>
                                        </p:attrNameLst>
                                      </p:cBhvr>
                                      <p:rCtr x="5104" y="2685"/>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2" nodeType="clickEffect">
                                  <p:stCondLst>
                                    <p:cond delay="0"/>
                                  </p:stCondLst>
                                  <p:childTnLst>
                                    <p:set>
                                      <p:cBhvr>
                                        <p:cTn id="54" dur="1" fill="hold">
                                          <p:stCondLst>
                                            <p:cond delay="0"/>
                                          </p:stCondLst>
                                        </p:cTn>
                                        <p:tgtEl>
                                          <p:spTgt spid="1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P spid="245" grpId="0"/>
      <p:bldP spid="247" grpId="0"/>
      <p:bldP spid="249" grpId="0"/>
      <p:bldP spid="251" grpId="0"/>
      <p:bldP spid="15" grpId="0" build="allAtOnce"/>
      <p:bldP spid="15" grpId="1" build="allAtOnce"/>
      <p:bldP spid="15" grpId="2"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66" name="Shape 257"/>
          <p:cNvSpPr txBox="1"/>
          <p:nvPr/>
        </p:nvSpPr>
        <p:spPr>
          <a:xfrm>
            <a:off x="223635" y="2941762"/>
            <a:ext cx="1807200" cy="991294"/>
          </a:xfrm>
          <a:prstGeom prst="rect">
            <a:avLst/>
          </a:prstGeom>
          <a:noFill/>
          <a:ln>
            <a:noFill/>
          </a:ln>
        </p:spPr>
        <p:txBody>
          <a:bodyPr lIns="91425" tIns="91425" rIns="91425" bIns="91425" anchor="t" anchorCtr="0">
            <a:noAutofit/>
          </a:bodyPr>
          <a:lstStyle/>
          <a:p>
            <a:pPr lvl="0">
              <a:spcBef>
                <a:spcPts val="0"/>
              </a:spcBef>
              <a:buNone/>
            </a:pPr>
            <a:r>
              <a:rPr lang="en-GB" u="sng" dirty="0"/>
              <a:t>Variables</a:t>
            </a:r>
          </a:p>
          <a:p>
            <a:pPr lvl="0">
              <a:spcBef>
                <a:spcPts val="0"/>
              </a:spcBef>
              <a:buNone/>
            </a:pPr>
            <a:r>
              <a:rPr lang="en-GB" dirty="0" smtClean="0"/>
              <a:t>4:</a:t>
            </a:r>
            <a:endParaRPr lang="en-GB" dirty="0"/>
          </a:p>
          <a:p>
            <a:pPr lvl="0">
              <a:spcBef>
                <a:spcPts val="0"/>
              </a:spcBef>
              <a:buNone/>
            </a:pPr>
            <a:r>
              <a:rPr lang="en-GB" dirty="0"/>
              <a:t>Current= B</a:t>
            </a:r>
          </a:p>
          <a:p>
            <a:pPr lvl="0">
              <a:spcBef>
                <a:spcPts val="0"/>
              </a:spcBef>
              <a:buNone/>
            </a:pPr>
            <a:r>
              <a:rPr lang="en-GB" dirty="0"/>
              <a:t>Unvisited= C,D,E</a:t>
            </a:r>
          </a:p>
        </p:txBody>
      </p:sp>
      <p:sp>
        <p:nvSpPr>
          <p:cNvPr id="294" name="Shape 294"/>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noAutofit/>
          </a:bodyPr>
          <a:lstStyle/>
          <a:p>
            <a:pPr lvl="0" rtl="0">
              <a:spcBef>
                <a:spcPts val="0"/>
              </a:spcBef>
              <a:buClr>
                <a:schemeClr val="dk2"/>
              </a:buClr>
              <a:buSzPct val="25000"/>
              <a:buFont typeface="Cambria"/>
              <a:buNone/>
            </a:pPr>
            <a:r>
              <a:rPr lang="en-GB" dirty="0"/>
              <a:t>Steps </a:t>
            </a:r>
            <a:r>
              <a:rPr lang="en-GB" sz="3200" baseline="-25000" dirty="0"/>
              <a:t>(continued)</a:t>
            </a:r>
          </a:p>
        </p:txBody>
      </p:sp>
      <p:sp>
        <p:nvSpPr>
          <p:cNvPr id="295" name="Shape 295"/>
          <p:cNvSpPr txBox="1">
            <a:spLocks noGrp="1"/>
          </p:cNvSpPr>
          <p:nvPr>
            <p:ph type="body" idx="1"/>
          </p:nvPr>
        </p:nvSpPr>
        <p:spPr>
          <a:xfrm>
            <a:off x="2123728" y="1588536"/>
            <a:ext cx="6336704" cy="4800600"/>
          </a:xfrm>
          <a:prstGeom prst="rect">
            <a:avLst/>
          </a:prstGeom>
          <a:noFill/>
          <a:ln>
            <a:noFill/>
          </a:ln>
        </p:spPr>
        <p:txBody>
          <a:bodyPr lIns="91425" tIns="91425" rIns="91425" bIns="91425" anchor="t" anchorCtr="0">
            <a:noAutofit/>
          </a:bodyPr>
          <a:lstStyle/>
          <a:p>
            <a:pPr marL="457200" lvl="0" indent="-355600" rtl="0">
              <a:spcBef>
                <a:spcPts val="0"/>
              </a:spcBef>
              <a:buSzPct val="100000"/>
              <a:buAutoNum type="arabicPeriod" startAt="4"/>
            </a:pPr>
            <a:r>
              <a:rPr lang="en-GB" sz="2000" dirty="0"/>
              <a:t>Mark the new current node as visited and remove from the ‘Unvisited’ set so that it will never be checked again.</a:t>
            </a:r>
          </a:p>
          <a:p>
            <a:pPr marL="457200" lvl="0" indent="-355600" rtl="0">
              <a:spcBef>
                <a:spcPts val="0"/>
              </a:spcBef>
              <a:buSzPct val="100000"/>
              <a:buAutoNum type="arabicPeriod" startAt="4"/>
            </a:pPr>
            <a:r>
              <a:rPr lang="en-GB" sz="2000" dirty="0"/>
              <a:t>If a node has already been visited or if the tentative distances to the remaining nodes are still infinity which would imply that they aren't connected to any visited node we could already get to, then there are no nodes left to check then you can stop checking and the algorithm as a whole.</a:t>
            </a:r>
          </a:p>
          <a:p>
            <a:pPr marL="457200" lvl="0" indent="-355600" rtl="0">
              <a:spcBef>
                <a:spcPts val="0"/>
              </a:spcBef>
              <a:buSzPct val="100000"/>
              <a:buAutoNum type="arabicPeriod" startAt="4"/>
            </a:pPr>
            <a:r>
              <a:rPr lang="en-GB" sz="2000" dirty="0"/>
              <a:t>When there is no connection or route to the remaining unvisited nodes then the only option to complete the process is to set the nearest node to the root as the new current and return to step 3.</a:t>
            </a:r>
          </a:p>
        </p:txBody>
      </p:sp>
      <p:sp>
        <p:nvSpPr>
          <p:cNvPr id="4" name="Shape 242"/>
          <p:cNvSpPr/>
          <p:nvPr/>
        </p:nvSpPr>
        <p:spPr>
          <a:xfrm>
            <a:off x="467544" y="5157216"/>
            <a:ext cx="216000" cy="216000"/>
          </a:xfrm>
          <a:prstGeom prst="ellipse">
            <a:avLst/>
          </a:prstGeom>
          <a:solidFill>
            <a:srgbClr val="FF0000"/>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solidFill>
                  <a:schemeClr val="lt1"/>
                </a:solidFill>
              </a:rPr>
              <a:t>A</a:t>
            </a:r>
          </a:p>
        </p:txBody>
      </p:sp>
      <p:sp>
        <p:nvSpPr>
          <p:cNvPr id="5" name="Shape 243"/>
          <p:cNvSpPr/>
          <p:nvPr/>
        </p:nvSpPr>
        <p:spPr>
          <a:xfrm>
            <a:off x="1259633" y="4725167"/>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C</a:t>
            </a:r>
          </a:p>
        </p:txBody>
      </p:sp>
      <p:sp>
        <p:nvSpPr>
          <p:cNvPr id="6" name="Shape 244"/>
          <p:cNvSpPr txBox="1"/>
          <p:nvPr/>
        </p:nvSpPr>
        <p:spPr>
          <a:xfrm>
            <a:off x="384268" y="4999643"/>
            <a:ext cx="2160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a:solidFill>
                  <a:srgbClr val="000000"/>
                </a:solidFill>
                <a:latin typeface="Arial"/>
                <a:ea typeface="Arial"/>
                <a:cs typeface="Arial"/>
                <a:sym typeface="Arial"/>
              </a:rPr>
              <a:t>0</a:t>
            </a:r>
          </a:p>
        </p:txBody>
      </p:sp>
      <p:sp>
        <p:nvSpPr>
          <p:cNvPr id="7" name="Shape 245"/>
          <p:cNvSpPr txBox="1"/>
          <p:nvPr/>
        </p:nvSpPr>
        <p:spPr>
          <a:xfrm>
            <a:off x="1261433" y="4514540"/>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dirty="0" smtClean="0">
                <a:solidFill>
                  <a:srgbClr val="000000"/>
                </a:solidFill>
                <a:latin typeface="Arial"/>
                <a:ea typeface="Arial"/>
                <a:cs typeface="Arial"/>
                <a:sym typeface="Arial"/>
              </a:rPr>
              <a:t>5</a:t>
            </a:r>
            <a:endParaRPr lang="en-GB" sz="1000" b="0" i="0" u="none" strike="noStrike" cap="none" dirty="0">
              <a:solidFill>
                <a:srgbClr val="000000"/>
              </a:solidFill>
              <a:latin typeface="Arial"/>
              <a:ea typeface="Arial"/>
              <a:cs typeface="Arial"/>
              <a:sym typeface="Arial"/>
            </a:endParaRPr>
          </a:p>
        </p:txBody>
      </p:sp>
      <p:sp>
        <p:nvSpPr>
          <p:cNvPr id="8" name="Shape 246"/>
          <p:cNvSpPr/>
          <p:nvPr/>
        </p:nvSpPr>
        <p:spPr>
          <a:xfrm>
            <a:off x="616719" y="4537340"/>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r>
              <a:rPr lang="en-GB" sz="1000" dirty="0">
                <a:solidFill>
                  <a:schemeClr val="lt1"/>
                </a:solidFill>
              </a:rPr>
              <a:t>B</a:t>
            </a:r>
          </a:p>
        </p:txBody>
      </p:sp>
      <p:sp>
        <p:nvSpPr>
          <p:cNvPr id="9" name="Shape 247"/>
          <p:cNvSpPr txBox="1"/>
          <p:nvPr/>
        </p:nvSpPr>
        <p:spPr>
          <a:xfrm>
            <a:off x="542280" y="436256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dirty="0" smtClean="0">
                <a:solidFill>
                  <a:srgbClr val="000000"/>
                </a:solidFill>
                <a:latin typeface="Arial"/>
                <a:ea typeface="Arial"/>
                <a:cs typeface="Arial"/>
                <a:sym typeface="Arial"/>
              </a:rPr>
              <a:t>3</a:t>
            </a:r>
            <a:endParaRPr lang="en-GB" sz="1000" b="0" i="0" u="none" strike="noStrike" cap="none" dirty="0">
              <a:solidFill>
                <a:srgbClr val="000000"/>
              </a:solidFill>
              <a:latin typeface="Arial"/>
              <a:ea typeface="Arial"/>
              <a:cs typeface="Arial"/>
              <a:sym typeface="Arial"/>
            </a:endParaRPr>
          </a:p>
        </p:txBody>
      </p:sp>
      <p:sp>
        <p:nvSpPr>
          <p:cNvPr id="10" name="Shape 250"/>
          <p:cNvSpPr/>
          <p:nvPr/>
        </p:nvSpPr>
        <p:spPr>
          <a:xfrm>
            <a:off x="1516769" y="5023006"/>
            <a:ext cx="216000" cy="216000"/>
          </a:xfrm>
          <a:prstGeom prst="ellipse">
            <a:avLst/>
          </a:prstGeom>
          <a:solidFill>
            <a:srgbClr val="00B050"/>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dirty="0">
                <a:solidFill>
                  <a:schemeClr val="lt1"/>
                </a:solidFill>
              </a:rPr>
              <a:t>D</a:t>
            </a:r>
          </a:p>
        </p:txBody>
      </p:sp>
      <p:cxnSp>
        <p:nvCxnSpPr>
          <p:cNvPr id="11" name="Shape 252"/>
          <p:cNvCxnSpPr>
            <a:stCxn id="4" idx="6"/>
            <a:endCxn id="5" idx="3"/>
          </p:cNvCxnSpPr>
          <p:nvPr/>
        </p:nvCxnSpPr>
        <p:spPr>
          <a:xfrm rot="10800000" flipH="1">
            <a:off x="683544" y="4909416"/>
            <a:ext cx="607800" cy="355800"/>
          </a:xfrm>
          <a:prstGeom prst="straightConnector1">
            <a:avLst/>
          </a:prstGeom>
          <a:noFill/>
          <a:ln w="9525" cap="flat" cmpd="sng">
            <a:solidFill>
              <a:schemeClr val="dk2"/>
            </a:solidFill>
            <a:prstDash val="solid"/>
            <a:round/>
            <a:headEnd type="none" w="lg" len="lg"/>
            <a:tailEnd type="none" w="lg" len="lg"/>
          </a:ln>
        </p:spPr>
      </p:cxnSp>
      <p:cxnSp>
        <p:nvCxnSpPr>
          <p:cNvPr id="12" name="Shape 253"/>
          <p:cNvCxnSpPr>
            <a:stCxn id="4" idx="0"/>
            <a:endCxn id="8" idx="3"/>
          </p:cNvCxnSpPr>
          <p:nvPr/>
        </p:nvCxnSpPr>
        <p:spPr>
          <a:xfrm flipV="1">
            <a:off x="575544" y="4721708"/>
            <a:ext cx="72807" cy="435508"/>
          </a:xfrm>
          <a:prstGeom prst="straightConnector1">
            <a:avLst/>
          </a:prstGeom>
          <a:noFill/>
          <a:ln w="9525" cap="flat" cmpd="sng">
            <a:solidFill>
              <a:schemeClr val="dk2"/>
            </a:solidFill>
            <a:prstDash val="solid"/>
            <a:round/>
            <a:headEnd type="none" w="lg" len="lg"/>
            <a:tailEnd type="none" w="lg" len="lg"/>
          </a:ln>
        </p:spPr>
      </p:cxnSp>
      <p:cxnSp>
        <p:nvCxnSpPr>
          <p:cNvPr id="13" name="Shape 254"/>
          <p:cNvCxnSpPr>
            <a:stCxn id="5" idx="5"/>
            <a:endCxn id="10" idx="1"/>
          </p:cNvCxnSpPr>
          <p:nvPr/>
        </p:nvCxnSpPr>
        <p:spPr>
          <a:xfrm>
            <a:off x="1444001" y="4909535"/>
            <a:ext cx="104400" cy="145103"/>
          </a:xfrm>
          <a:prstGeom prst="straightConnector1">
            <a:avLst/>
          </a:prstGeom>
          <a:noFill/>
          <a:ln w="9525" cap="flat" cmpd="sng">
            <a:solidFill>
              <a:schemeClr val="dk2"/>
            </a:solidFill>
            <a:prstDash val="solid"/>
            <a:round/>
            <a:headEnd type="none" w="lg" len="lg"/>
            <a:tailEnd type="none" w="lg" len="lg"/>
          </a:ln>
        </p:spPr>
      </p:cxnSp>
      <p:cxnSp>
        <p:nvCxnSpPr>
          <p:cNvPr id="14" name="Shape 258"/>
          <p:cNvCxnSpPr>
            <a:stCxn id="8" idx="6"/>
            <a:endCxn id="5" idx="2"/>
          </p:cNvCxnSpPr>
          <p:nvPr/>
        </p:nvCxnSpPr>
        <p:spPr>
          <a:xfrm>
            <a:off x="832719" y="4645340"/>
            <a:ext cx="426914" cy="187827"/>
          </a:xfrm>
          <a:prstGeom prst="straightConnector1">
            <a:avLst/>
          </a:prstGeom>
          <a:noFill/>
          <a:ln w="9525" cap="flat" cmpd="sng">
            <a:solidFill>
              <a:schemeClr val="dk2"/>
            </a:solidFill>
            <a:prstDash val="solid"/>
            <a:round/>
            <a:headEnd type="none" w="lg" len="lg"/>
            <a:tailEnd type="none" w="lg" len="lg"/>
          </a:ln>
        </p:spPr>
      </p:cxnSp>
      <p:sp>
        <p:nvSpPr>
          <p:cNvPr id="15" name="Shape 259"/>
          <p:cNvSpPr txBox="1"/>
          <p:nvPr/>
        </p:nvSpPr>
        <p:spPr>
          <a:xfrm>
            <a:off x="526644" y="4793038"/>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dirty="0"/>
              <a:t>3</a:t>
            </a:r>
          </a:p>
        </p:txBody>
      </p:sp>
      <p:sp>
        <p:nvSpPr>
          <p:cNvPr id="16" name="Shape 260"/>
          <p:cNvSpPr txBox="1"/>
          <p:nvPr/>
        </p:nvSpPr>
        <p:spPr>
          <a:xfrm>
            <a:off x="881243" y="4671192"/>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dirty="0"/>
              <a:t>3</a:t>
            </a:r>
          </a:p>
        </p:txBody>
      </p:sp>
      <p:sp>
        <p:nvSpPr>
          <p:cNvPr id="18" name="Shape 262"/>
          <p:cNvSpPr txBox="1"/>
          <p:nvPr/>
        </p:nvSpPr>
        <p:spPr>
          <a:xfrm>
            <a:off x="906055" y="5003227"/>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dirty="0"/>
              <a:t>5</a:t>
            </a:r>
          </a:p>
        </p:txBody>
      </p:sp>
      <p:sp>
        <p:nvSpPr>
          <p:cNvPr id="19" name="Shape 263"/>
          <p:cNvSpPr txBox="1"/>
          <p:nvPr/>
        </p:nvSpPr>
        <p:spPr>
          <a:xfrm>
            <a:off x="1353156" y="4869406"/>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dirty="0"/>
              <a:t>1</a:t>
            </a:r>
          </a:p>
        </p:txBody>
      </p:sp>
      <p:sp>
        <p:nvSpPr>
          <p:cNvPr id="26" name="Shape 245"/>
          <p:cNvSpPr txBox="1"/>
          <p:nvPr/>
        </p:nvSpPr>
        <p:spPr>
          <a:xfrm>
            <a:off x="1565556" y="4838168"/>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dirty="0" smtClean="0">
                <a:solidFill>
                  <a:srgbClr val="000000"/>
                </a:solidFill>
                <a:latin typeface="Arial"/>
                <a:ea typeface="Arial"/>
                <a:cs typeface="Arial"/>
                <a:sym typeface="Arial"/>
              </a:rPr>
              <a:t>6</a:t>
            </a:r>
            <a:endParaRPr lang="en-GB" sz="1000" b="0" i="0" u="none" strike="noStrike" cap="none" dirty="0">
              <a:solidFill>
                <a:srgbClr val="000000"/>
              </a:solidFill>
              <a:latin typeface="Arial"/>
              <a:ea typeface="Arial"/>
              <a:cs typeface="Arial"/>
              <a:sym typeface="Arial"/>
            </a:endParaRPr>
          </a:p>
        </p:txBody>
      </p:sp>
      <p:sp>
        <p:nvSpPr>
          <p:cNvPr id="31" name="Shape 243"/>
          <p:cNvSpPr/>
          <p:nvPr/>
        </p:nvSpPr>
        <p:spPr>
          <a:xfrm>
            <a:off x="996071" y="4291317"/>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dirty="0">
                <a:solidFill>
                  <a:schemeClr val="lt1"/>
                </a:solidFill>
              </a:rPr>
              <a:t>E</a:t>
            </a:r>
            <a:endParaRPr lang="en-GB" sz="1000" dirty="0">
              <a:solidFill>
                <a:schemeClr val="lt1"/>
              </a:solidFill>
            </a:endParaRPr>
          </a:p>
        </p:txBody>
      </p:sp>
      <p:sp>
        <p:nvSpPr>
          <p:cNvPr id="32" name="Shape 265"/>
          <p:cNvSpPr/>
          <p:nvPr/>
        </p:nvSpPr>
        <p:spPr>
          <a:xfrm>
            <a:off x="250529" y="2636936"/>
            <a:ext cx="216000" cy="216000"/>
          </a:xfrm>
          <a:prstGeom prst="ellipse">
            <a:avLst/>
          </a:prstGeom>
          <a:solidFill>
            <a:srgbClr val="FF0000"/>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solidFill>
                  <a:schemeClr val="lt1"/>
                </a:solidFill>
              </a:rPr>
              <a:t>A</a:t>
            </a:r>
          </a:p>
        </p:txBody>
      </p:sp>
      <p:sp>
        <p:nvSpPr>
          <p:cNvPr id="33" name="Shape 266"/>
          <p:cNvSpPr/>
          <p:nvPr/>
        </p:nvSpPr>
        <p:spPr>
          <a:xfrm>
            <a:off x="1042618" y="2204887"/>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C</a:t>
            </a:r>
          </a:p>
        </p:txBody>
      </p:sp>
      <p:sp>
        <p:nvSpPr>
          <p:cNvPr id="34" name="Shape 267"/>
          <p:cNvSpPr txBox="1"/>
          <p:nvPr/>
        </p:nvSpPr>
        <p:spPr>
          <a:xfrm>
            <a:off x="107504" y="2512438"/>
            <a:ext cx="2160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a:solidFill>
                  <a:srgbClr val="000000"/>
                </a:solidFill>
                <a:latin typeface="Arial"/>
                <a:ea typeface="Arial"/>
                <a:cs typeface="Arial"/>
                <a:sym typeface="Arial"/>
              </a:rPr>
              <a:t>0</a:t>
            </a:r>
          </a:p>
        </p:txBody>
      </p:sp>
      <p:sp>
        <p:nvSpPr>
          <p:cNvPr id="35" name="Shape 268"/>
          <p:cNvSpPr txBox="1"/>
          <p:nvPr/>
        </p:nvSpPr>
        <p:spPr>
          <a:xfrm>
            <a:off x="937415" y="2368503"/>
            <a:ext cx="6462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dirty="0"/>
              <a:t>6→5</a:t>
            </a:r>
          </a:p>
        </p:txBody>
      </p:sp>
      <p:sp>
        <p:nvSpPr>
          <p:cNvPr id="36" name="Shape 269"/>
          <p:cNvSpPr/>
          <p:nvPr/>
        </p:nvSpPr>
        <p:spPr>
          <a:xfrm>
            <a:off x="384268" y="2042912"/>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B</a:t>
            </a:r>
          </a:p>
        </p:txBody>
      </p:sp>
      <p:sp>
        <p:nvSpPr>
          <p:cNvPr id="37" name="Shape 270"/>
          <p:cNvSpPr txBox="1"/>
          <p:nvPr/>
        </p:nvSpPr>
        <p:spPr>
          <a:xfrm>
            <a:off x="325265" y="184228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3</a:t>
            </a:r>
          </a:p>
        </p:txBody>
      </p:sp>
      <p:sp>
        <p:nvSpPr>
          <p:cNvPr id="38" name="Shape 271"/>
          <p:cNvSpPr/>
          <p:nvPr/>
        </p:nvSpPr>
        <p:spPr>
          <a:xfrm>
            <a:off x="700568" y="1448837"/>
            <a:ext cx="216000" cy="216000"/>
          </a:xfrm>
          <a:prstGeom prst="ellipse">
            <a:avLst/>
          </a:prstGeom>
          <a:solidFill>
            <a:srgbClr val="00B050"/>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E</a:t>
            </a:r>
          </a:p>
        </p:txBody>
      </p:sp>
      <p:sp>
        <p:nvSpPr>
          <p:cNvPr id="39" name="Shape 272"/>
          <p:cNvSpPr txBox="1"/>
          <p:nvPr/>
        </p:nvSpPr>
        <p:spPr>
          <a:xfrm>
            <a:off x="521407" y="1261951"/>
            <a:ext cx="894925" cy="261600"/>
          </a:xfrm>
          <a:prstGeom prst="rect">
            <a:avLst/>
          </a:prstGeom>
          <a:noFill/>
          <a:ln>
            <a:noFill/>
          </a:ln>
        </p:spPr>
        <p:txBody>
          <a:bodyPr lIns="91425" tIns="45700" rIns="91425" bIns="45700" anchor="t" anchorCtr="0">
            <a:noAutofit/>
          </a:bodyPr>
          <a:lstStyle/>
          <a:p>
            <a:pPr lvl="0">
              <a:buClr>
                <a:srgbClr val="000000"/>
              </a:buClr>
              <a:buSzPct val="25000"/>
            </a:pPr>
            <a:r>
              <a:rPr lang="en-GB" sz="1000" dirty="0" smtClean="0"/>
              <a:t>13→12</a:t>
            </a:r>
            <a:r>
              <a:rPr lang="en-GB" sz="1000" dirty="0"/>
              <a:t> </a:t>
            </a:r>
            <a:r>
              <a:rPr lang="en-GB" sz="1000" dirty="0" smtClean="0"/>
              <a:t>→9</a:t>
            </a:r>
            <a:endParaRPr lang="en-GB" sz="1000" dirty="0"/>
          </a:p>
        </p:txBody>
      </p:sp>
      <p:sp>
        <p:nvSpPr>
          <p:cNvPr id="40" name="Shape 273"/>
          <p:cNvSpPr/>
          <p:nvPr/>
        </p:nvSpPr>
        <p:spPr>
          <a:xfrm>
            <a:off x="1379493" y="1829312"/>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a:solidFill>
                  <a:schemeClr val="lt1"/>
                </a:solidFill>
              </a:rPr>
              <a:t>D</a:t>
            </a:r>
          </a:p>
        </p:txBody>
      </p:sp>
      <p:sp>
        <p:nvSpPr>
          <p:cNvPr id="41" name="Shape 274"/>
          <p:cNvSpPr txBox="1"/>
          <p:nvPr/>
        </p:nvSpPr>
        <p:spPr>
          <a:xfrm>
            <a:off x="1307485" y="1648423"/>
            <a:ext cx="494026" cy="261600"/>
          </a:xfrm>
          <a:prstGeom prst="rect">
            <a:avLst/>
          </a:prstGeom>
          <a:noFill/>
          <a:ln>
            <a:noFill/>
          </a:ln>
        </p:spPr>
        <p:txBody>
          <a:bodyPr lIns="91425" tIns="45700" rIns="91425" bIns="45700" anchor="t" anchorCtr="0">
            <a:noAutofit/>
          </a:bodyPr>
          <a:lstStyle/>
          <a:p>
            <a:pPr lvl="0">
              <a:buClr>
                <a:srgbClr val="000000"/>
              </a:buClr>
              <a:buSzPct val="25000"/>
            </a:pPr>
            <a:r>
              <a:rPr lang="en-GB" sz="1000" dirty="0" smtClean="0"/>
              <a:t>7→6</a:t>
            </a:r>
            <a:endParaRPr lang="en-GB" sz="1000" dirty="0"/>
          </a:p>
        </p:txBody>
      </p:sp>
      <p:cxnSp>
        <p:nvCxnSpPr>
          <p:cNvPr id="42" name="Shape 275"/>
          <p:cNvCxnSpPr>
            <a:stCxn id="32" idx="6"/>
            <a:endCxn id="33" idx="3"/>
          </p:cNvCxnSpPr>
          <p:nvPr/>
        </p:nvCxnSpPr>
        <p:spPr>
          <a:xfrm rot="10800000" flipH="1">
            <a:off x="466529" y="2389136"/>
            <a:ext cx="607800" cy="355800"/>
          </a:xfrm>
          <a:prstGeom prst="straightConnector1">
            <a:avLst/>
          </a:prstGeom>
          <a:noFill/>
          <a:ln w="9525" cap="flat" cmpd="sng">
            <a:solidFill>
              <a:schemeClr val="dk2"/>
            </a:solidFill>
            <a:prstDash val="solid"/>
            <a:round/>
            <a:headEnd type="none" w="lg" len="lg"/>
            <a:tailEnd type="none" w="lg" len="lg"/>
          </a:ln>
        </p:spPr>
      </p:cxnSp>
      <p:cxnSp>
        <p:nvCxnSpPr>
          <p:cNvPr id="43" name="Shape 276"/>
          <p:cNvCxnSpPr>
            <a:stCxn id="32" idx="0"/>
            <a:endCxn id="36" idx="3"/>
          </p:cNvCxnSpPr>
          <p:nvPr/>
        </p:nvCxnSpPr>
        <p:spPr>
          <a:xfrm rot="10800000" flipH="1">
            <a:off x="358529" y="2227136"/>
            <a:ext cx="57300" cy="409800"/>
          </a:xfrm>
          <a:prstGeom prst="straightConnector1">
            <a:avLst/>
          </a:prstGeom>
          <a:noFill/>
          <a:ln w="9525" cap="flat" cmpd="sng">
            <a:solidFill>
              <a:schemeClr val="dk2"/>
            </a:solidFill>
            <a:prstDash val="solid"/>
            <a:round/>
            <a:headEnd type="none" w="lg" len="lg"/>
            <a:tailEnd type="none" w="lg" len="lg"/>
          </a:ln>
        </p:spPr>
      </p:cxnSp>
      <p:cxnSp>
        <p:nvCxnSpPr>
          <p:cNvPr id="44" name="Shape 277"/>
          <p:cNvCxnSpPr>
            <a:stCxn id="33" idx="7"/>
            <a:endCxn id="40" idx="3"/>
          </p:cNvCxnSpPr>
          <p:nvPr/>
        </p:nvCxnSpPr>
        <p:spPr>
          <a:xfrm rot="10800000" flipH="1">
            <a:off x="1226985" y="2013620"/>
            <a:ext cx="184200" cy="222900"/>
          </a:xfrm>
          <a:prstGeom prst="straightConnector1">
            <a:avLst/>
          </a:prstGeom>
          <a:noFill/>
          <a:ln w="9525" cap="flat" cmpd="sng">
            <a:solidFill>
              <a:schemeClr val="dk2"/>
            </a:solidFill>
            <a:prstDash val="solid"/>
            <a:round/>
            <a:headEnd type="none" w="lg" len="lg"/>
            <a:tailEnd type="none" w="lg" len="lg"/>
          </a:ln>
        </p:spPr>
      </p:cxnSp>
      <p:cxnSp>
        <p:nvCxnSpPr>
          <p:cNvPr id="45" name="Shape 278"/>
          <p:cNvCxnSpPr>
            <a:stCxn id="38" idx="4"/>
            <a:endCxn id="33" idx="1"/>
          </p:cNvCxnSpPr>
          <p:nvPr/>
        </p:nvCxnSpPr>
        <p:spPr>
          <a:xfrm>
            <a:off x="808568" y="1664837"/>
            <a:ext cx="265800" cy="571800"/>
          </a:xfrm>
          <a:prstGeom prst="straightConnector1">
            <a:avLst/>
          </a:prstGeom>
          <a:noFill/>
          <a:ln w="9525" cap="flat" cmpd="sng">
            <a:solidFill>
              <a:schemeClr val="dk2"/>
            </a:solidFill>
            <a:prstDash val="solid"/>
            <a:round/>
            <a:headEnd type="none" w="lg" len="lg"/>
            <a:tailEnd type="none" w="lg" len="lg"/>
          </a:ln>
        </p:spPr>
      </p:cxnSp>
      <p:cxnSp>
        <p:nvCxnSpPr>
          <p:cNvPr id="46" name="Shape 279"/>
          <p:cNvCxnSpPr>
            <a:stCxn id="40" idx="2"/>
            <a:endCxn id="38" idx="5"/>
          </p:cNvCxnSpPr>
          <p:nvPr/>
        </p:nvCxnSpPr>
        <p:spPr>
          <a:xfrm rot="10800000">
            <a:off x="884793" y="1633112"/>
            <a:ext cx="494700" cy="304200"/>
          </a:xfrm>
          <a:prstGeom prst="straightConnector1">
            <a:avLst/>
          </a:prstGeom>
          <a:noFill/>
          <a:ln w="9525" cap="flat" cmpd="sng">
            <a:solidFill>
              <a:schemeClr val="dk2"/>
            </a:solidFill>
            <a:prstDash val="solid"/>
            <a:round/>
            <a:headEnd type="none" w="lg" len="lg"/>
            <a:tailEnd type="none" w="lg" len="lg"/>
          </a:ln>
        </p:spPr>
      </p:cxnSp>
      <p:cxnSp>
        <p:nvCxnSpPr>
          <p:cNvPr id="47" name="Shape 280"/>
          <p:cNvCxnSpPr>
            <a:stCxn id="36" idx="6"/>
            <a:endCxn id="33" idx="2"/>
          </p:cNvCxnSpPr>
          <p:nvPr/>
        </p:nvCxnSpPr>
        <p:spPr>
          <a:xfrm>
            <a:off x="600268" y="2150912"/>
            <a:ext cx="442500" cy="162000"/>
          </a:xfrm>
          <a:prstGeom prst="straightConnector1">
            <a:avLst/>
          </a:prstGeom>
          <a:noFill/>
          <a:ln w="9525" cap="flat" cmpd="sng">
            <a:solidFill>
              <a:schemeClr val="dk2"/>
            </a:solidFill>
            <a:prstDash val="solid"/>
            <a:round/>
            <a:headEnd type="none" w="lg" len="lg"/>
            <a:tailEnd type="none" w="lg" len="lg"/>
          </a:ln>
        </p:spPr>
      </p:cxnSp>
      <p:sp>
        <p:nvSpPr>
          <p:cNvPr id="48" name="Shape 281"/>
          <p:cNvSpPr txBox="1"/>
          <p:nvPr/>
        </p:nvSpPr>
        <p:spPr>
          <a:xfrm>
            <a:off x="304965" y="230123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3</a:t>
            </a:r>
          </a:p>
        </p:txBody>
      </p:sp>
      <p:sp>
        <p:nvSpPr>
          <p:cNvPr id="49" name="Shape 282"/>
          <p:cNvSpPr txBox="1"/>
          <p:nvPr/>
        </p:nvSpPr>
        <p:spPr>
          <a:xfrm>
            <a:off x="622415" y="2172247"/>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3</a:t>
            </a:r>
          </a:p>
        </p:txBody>
      </p:sp>
      <p:sp>
        <p:nvSpPr>
          <p:cNvPr id="50" name="Shape 283"/>
          <p:cNvSpPr txBox="1"/>
          <p:nvPr/>
        </p:nvSpPr>
        <p:spPr>
          <a:xfrm>
            <a:off x="709327" y="1787747"/>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4</a:t>
            </a:r>
          </a:p>
        </p:txBody>
      </p:sp>
      <p:sp>
        <p:nvSpPr>
          <p:cNvPr id="51" name="Shape 284"/>
          <p:cNvSpPr txBox="1"/>
          <p:nvPr/>
        </p:nvSpPr>
        <p:spPr>
          <a:xfrm>
            <a:off x="703090" y="2582072"/>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5</a:t>
            </a:r>
          </a:p>
        </p:txBody>
      </p:sp>
      <p:sp>
        <p:nvSpPr>
          <p:cNvPr id="52" name="Shape 285"/>
          <p:cNvSpPr txBox="1"/>
          <p:nvPr/>
        </p:nvSpPr>
        <p:spPr>
          <a:xfrm>
            <a:off x="1243289" y="2036297"/>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1</a:t>
            </a:r>
          </a:p>
        </p:txBody>
      </p:sp>
      <p:sp>
        <p:nvSpPr>
          <p:cNvPr id="53" name="Shape 286"/>
          <p:cNvSpPr txBox="1"/>
          <p:nvPr/>
        </p:nvSpPr>
        <p:spPr>
          <a:xfrm>
            <a:off x="1007890" y="1591472"/>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a:t>6</a:t>
            </a:r>
          </a:p>
        </p:txBody>
      </p:sp>
      <p:cxnSp>
        <p:nvCxnSpPr>
          <p:cNvPr id="54" name="Shape 287"/>
          <p:cNvCxnSpPr/>
          <p:nvPr/>
        </p:nvCxnSpPr>
        <p:spPr>
          <a:xfrm rot="10800000" flipH="1">
            <a:off x="268190" y="2202871"/>
            <a:ext cx="59700" cy="335100"/>
          </a:xfrm>
          <a:prstGeom prst="straightConnector1">
            <a:avLst/>
          </a:prstGeom>
          <a:noFill/>
          <a:ln w="19050" cap="flat" cmpd="sng">
            <a:solidFill>
              <a:schemeClr val="dk2"/>
            </a:solidFill>
            <a:prstDash val="solid"/>
            <a:round/>
            <a:headEnd type="none" w="lg" len="lg"/>
            <a:tailEnd type="triangle" w="lg" len="lg"/>
          </a:ln>
        </p:spPr>
      </p:cxnSp>
      <p:cxnSp>
        <p:nvCxnSpPr>
          <p:cNvPr id="55" name="Shape 288"/>
          <p:cNvCxnSpPr/>
          <p:nvPr/>
        </p:nvCxnSpPr>
        <p:spPr>
          <a:xfrm>
            <a:off x="604590" y="2091533"/>
            <a:ext cx="371100" cy="143400"/>
          </a:xfrm>
          <a:prstGeom prst="straightConnector1">
            <a:avLst/>
          </a:prstGeom>
          <a:noFill/>
          <a:ln w="19050" cap="flat" cmpd="sng">
            <a:solidFill>
              <a:schemeClr val="dk2"/>
            </a:solidFill>
            <a:prstDash val="solid"/>
            <a:round/>
            <a:headEnd type="none" w="lg" len="lg"/>
            <a:tailEnd type="triangle" w="lg" len="lg"/>
          </a:ln>
        </p:spPr>
      </p:cxnSp>
      <p:cxnSp>
        <p:nvCxnSpPr>
          <p:cNvPr id="56" name="Shape 289"/>
          <p:cNvCxnSpPr/>
          <p:nvPr/>
        </p:nvCxnSpPr>
        <p:spPr>
          <a:xfrm rot="10800000" flipH="1">
            <a:off x="524415" y="2463671"/>
            <a:ext cx="502800" cy="299100"/>
          </a:xfrm>
          <a:prstGeom prst="straightConnector1">
            <a:avLst/>
          </a:prstGeom>
          <a:noFill/>
          <a:ln w="19050" cap="flat" cmpd="sng">
            <a:solidFill>
              <a:schemeClr val="dk2"/>
            </a:solidFill>
            <a:prstDash val="solid"/>
            <a:round/>
            <a:headEnd type="none" w="lg" len="lg"/>
            <a:tailEnd type="triangle" w="lg" len="lg"/>
          </a:ln>
        </p:spPr>
      </p:cxnSp>
      <p:sp>
        <p:nvSpPr>
          <p:cNvPr id="57" name="Shape 243"/>
          <p:cNvSpPr/>
          <p:nvPr/>
        </p:nvSpPr>
        <p:spPr>
          <a:xfrm>
            <a:off x="1496201" y="4185983"/>
            <a:ext cx="216000" cy="216000"/>
          </a:xfrm>
          <a:prstGeom prst="ellipse">
            <a:avLst/>
          </a:prstGeom>
          <a:solidFill>
            <a:schemeClr val="accent1"/>
          </a:solidFill>
          <a:ln w="25400" cap="flat" cmpd="sng">
            <a:solidFill>
              <a:srgbClr val="7B785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000" dirty="0" smtClean="0">
                <a:solidFill>
                  <a:schemeClr val="lt1"/>
                </a:solidFill>
              </a:rPr>
              <a:t>F</a:t>
            </a:r>
            <a:endParaRPr lang="en-GB" sz="1000" dirty="0">
              <a:solidFill>
                <a:schemeClr val="lt1"/>
              </a:solidFill>
            </a:endParaRPr>
          </a:p>
        </p:txBody>
      </p:sp>
      <p:cxnSp>
        <p:nvCxnSpPr>
          <p:cNvPr id="58" name="Shape 279"/>
          <p:cNvCxnSpPr>
            <a:stCxn id="57" idx="2"/>
            <a:endCxn id="31" idx="6"/>
          </p:cNvCxnSpPr>
          <p:nvPr/>
        </p:nvCxnSpPr>
        <p:spPr>
          <a:xfrm flipH="1">
            <a:off x="1212071" y="4293983"/>
            <a:ext cx="284130" cy="105334"/>
          </a:xfrm>
          <a:prstGeom prst="straightConnector1">
            <a:avLst/>
          </a:prstGeom>
          <a:noFill/>
          <a:ln w="9525" cap="flat" cmpd="sng">
            <a:solidFill>
              <a:schemeClr val="dk2"/>
            </a:solidFill>
            <a:prstDash val="solid"/>
            <a:round/>
            <a:headEnd type="none" w="lg" len="lg"/>
            <a:tailEnd type="none" w="lg" len="lg"/>
          </a:ln>
        </p:spPr>
      </p:cxnSp>
      <p:sp>
        <p:nvSpPr>
          <p:cNvPr id="62" name="Shape 245"/>
          <p:cNvSpPr txBox="1"/>
          <p:nvPr/>
        </p:nvSpPr>
        <p:spPr>
          <a:xfrm>
            <a:off x="1228832" y="4160000"/>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000" b="0" i="0" u="none" strike="noStrike" cap="none" dirty="0" smtClean="0">
                <a:solidFill>
                  <a:srgbClr val="000000"/>
                </a:solidFill>
                <a:latin typeface="Arial"/>
                <a:ea typeface="Arial"/>
                <a:cs typeface="Arial"/>
                <a:sym typeface="Arial"/>
              </a:rPr>
              <a:t>2</a:t>
            </a:r>
            <a:endParaRPr lang="en-GB" sz="1000" b="0" i="0" u="none" strike="noStrike" cap="none" dirty="0">
              <a:solidFill>
                <a:srgbClr val="000000"/>
              </a:solidFill>
              <a:latin typeface="Arial"/>
              <a:ea typeface="Arial"/>
              <a:cs typeface="Arial"/>
              <a:sym typeface="Arial"/>
            </a:endParaRPr>
          </a:p>
        </p:txBody>
      </p:sp>
      <p:sp>
        <p:nvSpPr>
          <p:cNvPr id="63" name="Shape 247"/>
          <p:cNvSpPr txBox="1"/>
          <p:nvPr/>
        </p:nvSpPr>
        <p:spPr>
          <a:xfrm>
            <a:off x="952526" y="4115992"/>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100" b="0" i="0" u="none" strike="noStrike" cap="none" dirty="0">
                <a:solidFill>
                  <a:srgbClr val="000000"/>
                </a:solidFill>
                <a:latin typeface="Arial"/>
                <a:ea typeface="Arial"/>
                <a:cs typeface="Arial"/>
                <a:sym typeface="Arial"/>
              </a:rPr>
              <a:t>∞</a:t>
            </a:r>
          </a:p>
        </p:txBody>
      </p:sp>
      <p:sp>
        <p:nvSpPr>
          <p:cNvPr id="64" name="Shape 247"/>
          <p:cNvSpPr txBox="1"/>
          <p:nvPr/>
        </p:nvSpPr>
        <p:spPr>
          <a:xfrm>
            <a:off x="1475656" y="4005064"/>
            <a:ext cx="212400" cy="26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1100" b="0" i="0" u="none" strike="noStrike" cap="none" dirty="0">
                <a:solidFill>
                  <a:srgbClr val="000000"/>
                </a:solidFill>
                <a:latin typeface="Arial"/>
                <a:ea typeface="Arial"/>
                <a:cs typeface="Arial"/>
                <a:sym typeface="Arial"/>
              </a:rPr>
              <a:t>∞</a:t>
            </a:r>
          </a:p>
        </p:txBody>
      </p:sp>
      <p:sp>
        <p:nvSpPr>
          <p:cNvPr id="61" name="TextBox 60"/>
          <p:cNvSpPr txBox="1"/>
          <p:nvPr/>
        </p:nvSpPr>
        <p:spPr>
          <a:xfrm>
            <a:off x="268189" y="5373216"/>
            <a:ext cx="2359595" cy="553998"/>
          </a:xfrm>
          <a:prstGeom prst="rect">
            <a:avLst/>
          </a:prstGeom>
          <a:noFill/>
        </p:spPr>
        <p:txBody>
          <a:bodyPr wrap="square" rtlCol="0">
            <a:spAutoFit/>
          </a:bodyPr>
          <a:lstStyle/>
          <a:p>
            <a:r>
              <a:rPr lang="en-GB" sz="1000" dirty="0" smtClean="0"/>
              <a:t>There can be situations where there are nodes that cannot be measured due to their isolation.</a:t>
            </a:r>
            <a:endParaRPr lang="en-GB" sz="1000"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480391" y="116632"/>
            <a:ext cx="7619999"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Cambria"/>
              <a:buNone/>
            </a:pPr>
            <a:r>
              <a:rPr lang="en-GB" sz="4600" b="0" i="0" u="none" strike="noStrike" cap="none" dirty="0">
                <a:solidFill>
                  <a:schemeClr val="dk2"/>
                </a:solidFill>
                <a:latin typeface="Cambria"/>
                <a:ea typeface="Cambria"/>
                <a:cs typeface="Cambria"/>
                <a:sym typeface="Cambria"/>
              </a:rPr>
              <a:t>Impact</a:t>
            </a:r>
          </a:p>
        </p:txBody>
      </p:sp>
      <p:sp>
        <p:nvSpPr>
          <p:cNvPr id="301" name="Shape 301"/>
          <p:cNvSpPr txBox="1">
            <a:spLocks noGrp="1"/>
          </p:cNvSpPr>
          <p:nvPr>
            <p:ph type="body" idx="1"/>
          </p:nvPr>
        </p:nvSpPr>
        <p:spPr>
          <a:xfrm>
            <a:off x="457200" y="1196752"/>
            <a:ext cx="3657600" cy="38171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accent1"/>
              </a:buClr>
              <a:buSzPct val="25000"/>
              <a:buFont typeface="Arial"/>
              <a:buNone/>
            </a:pPr>
            <a:r>
              <a:rPr lang="en-GB" sz="2000" b="1" i="0" u="none" strike="noStrike" cap="none">
                <a:solidFill>
                  <a:schemeClr val="dk2"/>
                </a:solidFill>
                <a:latin typeface="Calibri"/>
                <a:ea typeface="Calibri"/>
                <a:cs typeface="Calibri"/>
                <a:sym typeface="Calibri"/>
              </a:rPr>
              <a:t>On Infastructure</a:t>
            </a:r>
          </a:p>
        </p:txBody>
      </p:sp>
      <p:sp>
        <p:nvSpPr>
          <p:cNvPr id="302" name="Shape 302"/>
          <p:cNvSpPr txBox="1">
            <a:spLocks noGrp="1"/>
          </p:cNvSpPr>
          <p:nvPr>
            <p:ph type="body" idx="2"/>
          </p:nvPr>
        </p:nvSpPr>
        <p:spPr>
          <a:xfrm>
            <a:off x="251519" y="1506464"/>
            <a:ext cx="3863280" cy="468052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GB" sz="2200" b="0" i="0" u="none" strike="noStrike" cap="none" dirty="0" smtClean="0">
                <a:solidFill>
                  <a:schemeClr val="dk1"/>
                </a:solidFill>
                <a:latin typeface="Calibri"/>
                <a:ea typeface="Calibri"/>
                <a:cs typeface="Calibri"/>
                <a:sym typeface="Calibri"/>
              </a:rPr>
              <a:t>It is now useful as </a:t>
            </a:r>
            <a:r>
              <a:rPr lang="en-GB" sz="2200" b="0" i="0" u="none" strike="noStrike" cap="none" dirty="0">
                <a:solidFill>
                  <a:schemeClr val="dk1"/>
                </a:solidFill>
                <a:latin typeface="Calibri"/>
                <a:ea typeface="Calibri"/>
                <a:cs typeface="Calibri"/>
                <a:sym typeface="Calibri"/>
              </a:rPr>
              <a:t>a way of calculating and comparing the routes and distances between points on a graph an obvious use would be with navigation, especially regarding roads(e.g. links) which are characteristically persistent and reliable for a journey so are able to be implemented in a graph as a digital map ~and can be used in assisting in a road’s planning and placement.</a:t>
            </a:r>
          </a:p>
        </p:txBody>
      </p:sp>
      <p:sp>
        <p:nvSpPr>
          <p:cNvPr id="303" name="Shape 303"/>
          <p:cNvSpPr txBox="1">
            <a:spLocks noGrp="1"/>
          </p:cNvSpPr>
          <p:nvPr>
            <p:ph type="body" idx="3"/>
          </p:nvPr>
        </p:nvSpPr>
        <p:spPr>
          <a:xfrm>
            <a:off x="4419600" y="980728"/>
            <a:ext cx="3657600" cy="38171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accent1"/>
              </a:buClr>
              <a:buSzPct val="25000"/>
              <a:buFont typeface="Arial"/>
              <a:buNone/>
            </a:pPr>
            <a:r>
              <a:rPr lang="en-GB" sz="2000" b="1" i="0" u="none" strike="noStrike" cap="none">
                <a:solidFill>
                  <a:schemeClr val="dk2"/>
                </a:solidFill>
                <a:latin typeface="Calibri"/>
                <a:ea typeface="Calibri"/>
                <a:cs typeface="Calibri"/>
                <a:sym typeface="Calibri"/>
              </a:rPr>
              <a:t>On Computers</a:t>
            </a:r>
          </a:p>
        </p:txBody>
      </p:sp>
      <p:sp>
        <p:nvSpPr>
          <p:cNvPr id="304" name="Shape 304"/>
          <p:cNvSpPr txBox="1">
            <a:spLocks noGrp="1"/>
          </p:cNvSpPr>
          <p:nvPr>
            <p:ph type="body" idx="4"/>
          </p:nvPr>
        </p:nvSpPr>
        <p:spPr>
          <a:xfrm>
            <a:off x="4245969" y="1290440"/>
            <a:ext cx="3998439" cy="3286756"/>
          </a:xfrm>
          <a:prstGeom prst="rect">
            <a:avLst/>
          </a:prstGeom>
          <a:noFill/>
          <a:ln>
            <a:noFill/>
          </a:ln>
        </p:spPr>
        <p:txBody>
          <a:bodyPr lIns="91425" tIns="45700" rIns="91425" bIns="45700" anchor="t" anchorCtr="0">
            <a:noAutofit/>
          </a:bodyPr>
          <a:lstStyle/>
          <a:p>
            <a:pPr marL="114300" marR="0" lvl="0" indent="0" algn="l" rtl="0">
              <a:lnSpc>
                <a:spcPct val="100000"/>
              </a:lnSpc>
              <a:spcBef>
                <a:spcPts val="0"/>
              </a:spcBef>
              <a:spcAft>
                <a:spcPts val="0"/>
              </a:spcAft>
              <a:buClr>
                <a:schemeClr val="accent1"/>
              </a:buClr>
              <a:buSzPct val="25000"/>
              <a:buFont typeface="Arial"/>
              <a:buNone/>
            </a:pPr>
            <a:r>
              <a:rPr lang="en-GB" sz="2200" b="0" i="0" u="none" strike="noStrike" cap="none" dirty="0" smtClean="0">
                <a:solidFill>
                  <a:schemeClr val="dk1"/>
                </a:solidFill>
                <a:latin typeface="Calibri"/>
                <a:ea typeface="Calibri"/>
                <a:cs typeface="Calibri"/>
                <a:sym typeface="Calibri"/>
              </a:rPr>
              <a:t>The algorithm is now </a:t>
            </a:r>
            <a:r>
              <a:rPr lang="en-GB" sz="2200" b="0" i="0" u="none" strike="noStrike" cap="none" dirty="0">
                <a:solidFill>
                  <a:schemeClr val="dk1"/>
                </a:solidFill>
                <a:latin typeface="Calibri"/>
                <a:ea typeface="Calibri"/>
                <a:cs typeface="Calibri"/>
                <a:sym typeface="Calibri"/>
              </a:rPr>
              <a:t>implemented into many operating systems as it has </a:t>
            </a:r>
            <a:r>
              <a:rPr lang="en-GB" sz="2200" b="0" i="0" u="none" strike="noStrike" cap="none" dirty="0" smtClean="0">
                <a:solidFill>
                  <a:schemeClr val="dk1"/>
                </a:solidFill>
                <a:latin typeface="Calibri"/>
                <a:ea typeface="Calibri"/>
                <a:cs typeface="Calibri"/>
                <a:sym typeface="Calibri"/>
              </a:rPr>
              <a:t>a use </a:t>
            </a:r>
            <a:r>
              <a:rPr lang="en-GB" sz="2200" b="0" i="0" u="none" strike="noStrike" cap="none" dirty="0">
                <a:solidFill>
                  <a:schemeClr val="dk1"/>
                </a:solidFill>
                <a:latin typeface="Calibri"/>
                <a:ea typeface="Calibri"/>
                <a:cs typeface="Calibri"/>
                <a:sym typeface="Calibri"/>
              </a:rPr>
              <a:t>as </a:t>
            </a:r>
            <a:r>
              <a:rPr lang="en-GB" sz="2200" b="0" i="0" u="none" strike="noStrike" cap="none" dirty="0" smtClean="0">
                <a:solidFill>
                  <a:schemeClr val="dk1"/>
                </a:solidFill>
                <a:latin typeface="Calibri"/>
                <a:ea typeface="Calibri"/>
                <a:cs typeface="Calibri"/>
                <a:sym typeface="Calibri"/>
              </a:rPr>
              <a:t>evaluating and improving optimisation, </a:t>
            </a:r>
            <a:r>
              <a:rPr lang="en-GB" sz="2200" b="0" i="0" u="none" strike="noStrike" cap="none" dirty="0">
                <a:solidFill>
                  <a:schemeClr val="dk1"/>
                </a:solidFill>
                <a:latin typeface="Calibri"/>
                <a:ea typeface="Calibri"/>
                <a:cs typeface="Calibri"/>
                <a:sym typeface="Calibri"/>
              </a:rPr>
              <a:t>as well as in higher level situations such as on the internet where it can be used in social networking  to see the likelihood of knowing someone from connections with others.</a:t>
            </a:r>
          </a:p>
        </p:txBody>
      </p:sp>
      <p:sp>
        <p:nvSpPr>
          <p:cNvPr id="305" name="Shape 305"/>
          <p:cNvSpPr/>
          <p:nvPr/>
        </p:nvSpPr>
        <p:spPr>
          <a:xfrm>
            <a:off x="4000117" y="5542570"/>
            <a:ext cx="288032" cy="288032"/>
          </a:xfrm>
          <a:prstGeom prst="ellipse">
            <a:avLst/>
          </a:prstGeom>
          <a:solidFill>
            <a:srgbClr val="A5A5A5"/>
          </a:solidFill>
          <a:ln w="254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400" b="0" i="0" u="none" strike="noStrike" cap="none">
                <a:solidFill>
                  <a:schemeClr val="lt1"/>
                </a:solidFill>
                <a:latin typeface="Arial"/>
                <a:ea typeface="Arial"/>
                <a:cs typeface="Arial"/>
                <a:sym typeface="Arial"/>
              </a:rPr>
              <a:t>L</a:t>
            </a:r>
          </a:p>
        </p:txBody>
      </p:sp>
      <p:sp>
        <p:nvSpPr>
          <p:cNvPr id="306" name="Shape 306"/>
          <p:cNvSpPr/>
          <p:nvPr/>
        </p:nvSpPr>
        <p:spPr>
          <a:xfrm>
            <a:off x="4555405" y="5157192"/>
            <a:ext cx="288032" cy="288032"/>
          </a:xfrm>
          <a:prstGeom prst="ellipse">
            <a:avLst/>
          </a:prstGeom>
          <a:solidFill>
            <a:srgbClr val="A5A5A5"/>
          </a:solidFill>
          <a:ln w="254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400" b="0" i="0" u="none" strike="noStrike" cap="none" dirty="0">
                <a:solidFill>
                  <a:schemeClr val="lt1"/>
                </a:solidFill>
                <a:latin typeface="Arial"/>
                <a:ea typeface="Arial"/>
                <a:cs typeface="Arial"/>
                <a:sym typeface="Arial"/>
              </a:rPr>
              <a:t>H</a:t>
            </a:r>
          </a:p>
        </p:txBody>
      </p:sp>
      <p:sp>
        <p:nvSpPr>
          <p:cNvPr id="307" name="Shape 307"/>
          <p:cNvSpPr/>
          <p:nvPr/>
        </p:nvSpPr>
        <p:spPr>
          <a:xfrm>
            <a:off x="4626278" y="5883133"/>
            <a:ext cx="288032" cy="288032"/>
          </a:xfrm>
          <a:prstGeom prst="ellipse">
            <a:avLst/>
          </a:prstGeom>
          <a:solidFill>
            <a:srgbClr val="A5A5A5"/>
          </a:solidFill>
          <a:ln w="254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400" b="0" i="0" u="none" strike="noStrike" cap="none">
                <a:solidFill>
                  <a:schemeClr val="lt1"/>
                </a:solidFill>
                <a:latin typeface="Arial"/>
                <a:ea typeface="Arial"/>
                <a:cs typeface="Arial"/>
                <a:sym typeface="Arial"/>
              </a:rPr>
              <a:t>B</a:t>
            </a:r>
          </a:p>
        </p:txBody>
      </p:sp>
      <p:cxnSp>
        <p:nvCxnSpPr>
          <p:cNvPr id="308" name="Shape 308"/>
          <p:cNvCxnSpPr>
            <a:stCxn id="305" idx="5"/>
            <a:endCxn id="307" idx="2"/>
          </p:cNvCxnSpPr>
          <p:nvPr/>
        </p:nvCxnSpPr>
        <p:spPr>
          <a:xfrm>
            <a:off x="4245968" y="5788420"/>
            <a:ext cx="380400" cy="238800"/>
          </a:xfrm>
          <a:prstGeom prst="straightConnector1">
            <a:avLst/>
          </a:prstGeom>
          <a:noFill/>
          <a:ln w="12700" cap="flat" cmpd="sng">
            <a:solidFill>
              <a:schemeClr val="dk2"/>
            </a:solidFill>
            <a:prstDash val="solid"/>
            <a:round/>
            <a:headEnd type="none" w="med" len="med"/>
            <a:tailEnd type="none" w="med" len="med"/>
          </a:ln>
        </p:spPr>
      </p:cxnSp>
      <p:cxnSp>
        <p:nvCxnSpPr>
          <p:cNvPr id="309" name="Shape 309"/>
          <p:cNvCxnSpPr>
            <a:stCxn id="305" idx="7"/>
            <a:endCxn id="306" idx="3"/>
          </p:cNvCxnSpPr>
          <p:nvPr/>
        </p:nvCxnSpPr>
        <p:spPr>
          <a:xfrm flipV="1">
            <a:off x="4245968" y="5403043"/>
            <a:ext cx="351618" cy="181708"/>
          </a:xfrm>
          <a:prstGeom prst="straightConnector1">
            <a:avLst/>
          </a:prstGeom>
          <a:noFill/>
          <a:ln w="12700" cap="flat" cmpd="sng">
            <a:solidFill>
              <a:schemeClr val="dk2"/>
            </a:solidFill>
            <a:prstDash val="solid"/>
            <a:round/>
            <a:headEnd type="none" w="med" len="med"/>
            <a:tailEnd type="none" w="med" len="med"/>
          </a:ln>
        </p:spPr>
      </p:cxnSp>
      <p:cxnSp>
        <p:nvCxnSpPr>
          <p:cNvPr id="310" name="Shape 310"/>
          <p:cNvCxnSpPr>
            <a:stCxn id="306" idx="4"/>
            <a:endCxn id="307" idx="0"/>
          </p:cNvCxnSpPr>
          <p:nvPr/>
        </p:nvCxnSpPr>
        <p:spPr>
          <a:xfrm>
            <a:off x="4699421" y="5445224"/>
            <a:ext cx="70873" cy="437909"/>
          </a:xfrm>
          <a:prstGeom prst="straightConnector1">
            <a:avLst/>
          </a:prstGeom>
          <a:noFill/>
          <a:ln w="12700" cap="flat" cmpd="sng">
            <a:solidFill>
              <a:schemeClr val="dk2"/>
            </a:solidFill>
            <a:prstDash val="solid"/>
            <a:round/>
            <a:headEnd type="none" w="med" len="med"/>
            <a:tailEnd type="none" w="med" len="med"/>
          </a:ln>
        </p:spPr>
      </p:cxnSp>
      <p:sp>
        <p:nvSpPr>
          <p:cNvPr id="311" name="Shape 311"/>
          <p:cNvSpPr/>
          <p:nvPr/>
        </p:nvSpPr>
        <p:spPr>
          <a:xfrm>
            <a:off x="5313235" y="5873208"/>
            <a:ext cx="288032" cy="288032"/>
          </a:xfrm>
          <a:prstGeom prst="ellipse">
            <a:avLst/>
          </a:prstGeom>
          <a:solidFill>
            <a:srgbClr val="A5A5A5"/>
          </a:solidFill>
          <a:ln w="254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400" b="0" i="0" u="none" strike="noStrike" cap="none">
                <a:solidFill>
                  <a:schemeClr val="lt1"/>
                </a:solidFill>
                <a:latin typeface="Arial"/>
                <a:ea typeface="Arial"/>
                <a:cs typeface="Arial"/>
                <a:sym typeface="Arial"/>
              </a:rPr>
              <a:t>F</a:t>
            </a:r>
          </a:p>
        </p:txBody>
      </p:sp>
      <p:sp>
        <p:nvSpPr>
          <p:cNvPr id="312" name="Shape 312"/>
          <p:cNvSpPr/>
          <p:nvPr/>
        </p:nvSpPr>
        <p:spPr>
          <a:xfrm>
            <a:off x="5296262" y="5110522"/>
            <a:ext cx="288032" cy="288032"/>
          </a:xfrm>
          <a:prstGeom prst="ellipse">
            <a:avLst/>
          </a:prstGeom>
          <a:solidFill>
            <a:srgbClr val="A5A5A5"/>
          </a:solidFill>
          <a:ln w="254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400" b="0" i="0" u="none" strike="noStrike" cap="none">
                <a:solidFill>
                  <a:schemeClr val="lt1"/>
                </a:solidFill>
                <a:latin typeface="Arial"/>
                <a:ea typeface="Arial"/>
                <a:cs typeface="Arial"/>
                <a:sym typeface="Arial"/>
              </a:rPr>
              <a:t>T</a:t>
            </a:r>
          </a:p>
        </p:txBody>
      </p:sp>
      <p:cxnSp>
        <p:nvCxnSpPr>
          <p:cNvPr id="313" name="Shape 313"/>
          <p:cNvCxnSpPr>
            <a:stCxn id="306" idx="6"/>
            <a:endCxn id="312" idx="2"/>
          </p:cNvCxnSpPr>
          <p:nvPr/>
        </p:nvCxnSpPr>
        <p:spPr>
          <a:xfrm flipV="1">
            <a:off x="4843437" y="5254538"/>
            <a:ext cx="452825" cy="46670"/>
          </a:xfrm>
          <a:prstGeom prst="straightConnector1">
            <a:avLst/>
          </a:prstGeom>
          <a:noFill/>
          <a:ln w="12700" cap="flat" cmpd="sng">
            <a:solidFill>
              <a:schemeClr val="dk2"/>
            </a:solidFill>
            <a:prstDash val="solid"/>
            <a:round/>
            <a:headEnd type="none" w="med" len="med"/>
            <a:tailEnd type="none" w="med" len="med"/>
          </a:ln>
        </p:spPr>
      </p:cxnSp>
      <p:cxnSp>
        <p:nvCxnSpPr>
          <p:cNvPr id="314" name="Shape 314"/>
          <p:cNvCxnSpPr>
            <a:stCxn id="311" idx="2"/>
            <a:endCxn id="307" idx="6"/>
          </p:cNvCxnSpPr>
          <p:nvPr/>
        </p:nvCxnSpPr>
        <p:spPr>
          <a:xfrm flipH="1">
            <a:off x="4914235" y="6017224"/>
            <a:ext cx="399000" cy="9900"/>
          </a:xfrm>
          <a:prstGeom prst="straightConnector1">
            <a:avLst/>
          </a:prstGeom>
          <a:noFill/>
          <a:ln w="12700" cap="flat" cmpd="sng">
            <a:solidFill>
              <a:schemeClr val="dk2"/>
            </a:solidFill>
            <a:prstDash val="solid"/>
            <a:round/>
            <a:headEnd type="none" w="med" len="med"/>
            <a:tailEnd type="none" w="med" len="med"/>
          </a:ln>
        </p:spPr>
      </p:cxnSp>
      <p:cxnSp>
        <p:nvCxnSpPr>
          <p:cNvPr id="315" name="Shape 315"/>
          <p:cNvCxnSpPr>
            <a:stCxn id="312" idx="4"/>
            <a:endCxn id="311" idx="0"/>
          </p:cNvCxnSpPr>
          <p:nvPr/>
        </p:nvCxnSpPr>
        <p:spPr>
          <a:xfrm>
            <a:off x="5440278" y="5398554"/>
            <a:ext cx="17100" cy="474600"/>
          </a:xfrm>
          <a:prstGeom prst="straightConnector1">
            <a:avLst/>
          </a:prstGeom>
          <a:noFill/>
          <a:ln w="12700" cap="flat" cmpd="sng">
            <a:solidFill>
              <a:schemeClr val="dk2"/>
            </a:solidFill>
            <a:prstDash val="solid"/>
            <a:round/>
            <a:headEnd type="none" w="med" len="med"/>
            <a:tailEnd type="none" w="med" len="med"/>
          </a:ln>
        </p:spPr>
      </p:cxnSp>
      <p:cxnSp>
        <p:nvCxnSpPr>
          <p:cNvPr id="316" name="Shape 316"/>
          <p:cNvCxnSpPr>
            <a:endCxn id="311" idx="7"/>
          </p:cNvCxnSpPr>
          <p:nvPr/>
        </p:nvCxnSpPr>
        <p:spPr>
          <a:xfrm flipH="1">
            <a:off x="5559086" y="5717690"/>
            <a:ext cx="253500" cy="197700"/>
          </a:xfrm>
          <a:prstGeom prst="straightConnector1">
            <a:avLst/>
          </a:prstGeom>
          <a:noFill/>
          <a:ln w="12700" cap="flat" cmpd="sng">
            <a:solidFill>
              <a:schemeClr val="dk2"/>
            </a:solidFill>
            <a:prstDash val="solid"/>
            <a:round/>
            <a:headEnd type="none" w="med" len="med"/>
            <a:tailEnd type="none" w="med" len="med"/>
          </a:ln>
        </p:spPr>
      </p:cxnSp>
      <p:sp>
        <p:nvSpPr>
          <p:cNvPr id="317" name="Shape 317"/>
          <p:cNvSpPr/>
          <p:nvPr/>
        </p:nvSpPr>
        <p:spPr>
          <a:xfrm>
            <a:off x="5770491" y="5471924"/>
            <a:ext cx="288032" cy="288032"/>
          </a:xfrm>
          <a:prstGeom prst="ellipse">
            <a:avLst/>
          </a:prstGeom>
          <a:solidFill>
            <a:srgbClr val="A5A5A5"/>
          </a:solidFill>
          <a:ln w="254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400" b="0" i="0" u="none" strike="noStrike" cap="none" dirty="0" smtClean="0">
                <a:solidFill>
                  <a:schemeClr val="lt1"/>
                </a:solidFill>
                <a:latin typeface="Arial"/>
                <a:ea typeface="Arial"/>
                <a:cs typeface="Arial"/>
                <a:sym typeface="Arial"/>
              </a:rPr>
              <a:t>N</a:t>
            </a:r>
            <a:endParaRPr lang="en-GB" sz="1400" b="0" i="0" u="none" strike="noStrike" cap="none" dirty="0">
              <a:solidFill>
                <a:schemeClr val="lt1"/>
              </a:solidFill>
              <a:latin typeface="Arial"/>
              <a:ea typeface="Arial"/>
              <a:cs typeface="Arial"/>
              <a:sym typeface="Arial"/>
            </a:endParaRPr>
          </a:p>
        </p:txBody>
      </p:sp>
      <p:sp>
        <p:nvSpPr>
          <p:cNvPr id="318" name="Shape 318"/>
          <p:cNvSpPr txBox="1"/>
          <p:nvPr/>
        </p:nvSpPr>
        <p:spPr>
          <a:xfrm>
            <a:off x="6126601" y="4842885"/>
            <a:ext cx="2333831" cy="18264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GB" sz="1800" b="0" i="0" u="none" strike="noStrike" cap="none" dirty="0">
                <a:solidFill>
                  <a:schemeClr val="dk1"/>
                </a:solidFill>
                <a:latin typeface="Calibri"/>
                <a:ea typeface="Calibri"/>
                <a:cs typeface="Calibri"/>
                <a:sym typeface="Calibri"/>
              </a:rPr>
              <a:t>Here the algorithm can be used to evaluate if Laverne(L) is likely to know </a:t>
            </a:r>
            <a:r>
              <a:rPr lang="en-GB" sz="1800" b="0" i="0" u="none" strike="noStrike" cap="none" dirty="0" smtClean="0">
                <a:solidFill>
                  <a:schemeClr val="dk1"/>
                </a:solidFill>
                <a:latin typeface="Calibri"/>
                <a:ea typeface="Calibri"/>
                <a:cs typeface="Calibri"/>
                <a:sym typeface="Calibri"/>
              </a:rPr>
              <a:t>Tim(T) (each </a:t>
            </a:r>
            <a:r>
              <a:rPr lang="en-GB" sz="1800" b="0" i="0" u="none" strike="noStrike" cap="none" dirty="0">
                <a:solidFill>
                  <a:schemeClr val="dk1"/>
                </a:solidFill>
                <a:latin typeface="Calibri"/>
                <a:ea typeface="Calibri"/>
                <a:cs typeface="Calibri"/>
                <a:sym typeface="Calibri"/>
              </a:rPr>
              <a:t>link </a:t>
            </a:r>
            <a:r>
              <a:rPr lang="en-GB" sz="1800" b="0" i="0" u="none" strike="noStrike" cap="none" dirty="0" smtClean="0">
                <a:solidFill>
                  <a:schemeClr val="dk1"/>
                </a:solidFill>
                <a:latin typeface="Calibri"/>
                <a:ea typeface="Calibri"/>
                <a:cs typeface="Calibri"/>
                <a:sym typeface="Calibri"/>
              </a:rPr>
              <a:t>is valued or distanced </a:t>
            </a:r>
            <a:r>
              <a:rPr lang="en-GB" sz="1800" b="0" i="0" u="none" strike="noStrike" cap="none" dirty="0">
                <a:solidFill>
                  <a:schemeClr val="dk1"/>
                </a:solidFill>
                <a:latin typeface="Calibri"/>
                <a:ea typeface="Calibri"/>
                <a:cs typeface="Calibri"/>
                <a:sym typeface="Calibri"/>
              </a:rPr>
              <a:t>the same)</a:t>
            </a:r>
          </a:p>
        </p:txBody>
      </p:sp>
      <p:cxnSp>
        <p:nvCxnSpPr>
          <p:cNvPr id="3" name="Straight Arrow Connector 2"/>
          <p:cNvCxnSpPr/>
          <p:nvPr/>
        </p:nvCxnSpPr>
        <p:spPr>
          <a:xfrm>
            <a:off x="4326748" y="5759956"/>
            <a:ext cx="276906" cy="1952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14310" y="5949503"/>
            <a:ext cx="3819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631094" y="5788420"/>
            <a:ext cx="181492" cy="1525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2602" y="6309320"/>
            <a:ext cx="1020982" cy="307777"/>
          </a:xfrm>
          <a:prstGeom prst="rect">
            <a:avLst/>
          </a:prstGeom>
          <a:noFill/>
        </p:spPr>
        <p:txBody>
          <a:bodyPr wrap="square" rtlCol="0">
            <a:spAutoFit/>
          </a:bodyPr>
          <a:lstStyle/>
          <a:p>
            <a:r>
              <a:rPr lang="en-GB" dirty="0" smtClean="0"/>
              <a:t>1+1+1=3</a:t>
            </a:r>
            <a:endParaRPr lang="en-GB" dirty="0"/>
          </a:p>
        </p:txBody>
      </p:sp>
      <p:cxnSp>
        <p:nvCxnSpPr>
          <p:cNvPr id="36" name="Straight Arrow Connector 35"/>
          <p:cNvCxnSpPr/>
          <p:nvPr/>
        </p:nvCxnSpPr>
        <p:spPr>
          <a:xfrm flipV="1">
            <a:off x="4326748" y="5471924"/>
            <a:ext cx="270838" cy="1174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880926" y="5301209"/>
            <a:ext cx="377845" cy="359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364088" y="5411076"/>
            <a:ext cx="0" cy="4536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03413" y="5250015"/>
            <a:ext cx="542347" cy="246221"/>
          </a:xfrm>
          <a:prstGeom prst="rect">
            <a:avLst/>
          </a:prstGeom>
          <a:noFill/>
        </p:spPr>
        <p:txBody>
          <a:bodyPr wrap="square" rtlCol="0">
            <a:spAutoFit/>
          </a:bodyPr>
          <a:lstStyle/>
          <a:p>
            <a:r>
              <a:rPr lang="en-GB" sz="1000" dirty="0" smtClean="0"/>
              <a:t>4</a:t>
            </a:r>
            <a:r>
              <a:rPr lang="en-GB" sz="1000" dirty="0"/>
              <a:t> → </a:t>
            </a:r>
            <a:r>
              <a:rPr lang="en-GB" sz="1000" dirty="0" smtClean="0"/>
              <a:t>3</a:t>
            </a:r>
            <a:endParaRPr lang="en-GB" sz="1000" dirty="0"/>
          </a:p>
        </p:txBody>
      </p:sp>
      <p:sp>
        <p:nvSpPr>
          <p:cNvPr id="22" name="Rectangle 21"/>
          <p:cNvSpPr/>
          <p:nvPr/>
        </p:nvSpPr>
        <p:spPr>
          <a:xfrm>
            <a:off x="5367053" y="6114201"/>
            <a:ext cx="453970" cy="246221"/>
          </a:xfrm>
          <a:prstGeom prst="rect">
            <a:avLst/>
          </a:prstGeom>
        </p:spPr>
        <p:txBody>
          <a:bodyPr wrap="none">
            <a:spAutoFit/>
          </a:bodyPr>
          <a:lstStyle/>
          <a:p>
            <a:r>
              <a:rPr lang="en-GB" sz="1000" dirty="0" smtClean="0"/>
              <a:t>3→2</a:t>
            </a:r>
            <a:endParaRPr lang="en-GB" sz="1000" dirty="0"/>
          </a:p>
        </p:txBody>
      </p:sp>
      <p:sp>
        <p:nvSpPr>
          <p:cNvPr id="54" name="Rectangle 53"/>
          <p:cNvSpPr/>
          <p:nvPr/>
        </p:nvSpPr>
        <p:spPr>
          <a:xfrm>
            <a:off x="4032951" y="5322992"/>
            <a:ext cx="255198" cy="246221"/>
          </a:xfrm>
          <a:prstGeom prst="rect">
            <a:avLst/>
          </a:prstGeom>
        </p:spPr>
        <p:txBody>
          <a:bodyPr wrap="none">
            <a:spAutoFit/>
          </a:bodyPr>
          <a:lstStyle/>
          <a:p>
            <a:r>
              <a:rPr lang="en-GB" sz="1000" dirty="0"/>
              <a:t>0</a:t>
            </a:r>
          </a:p>
        </p:txBody>
      </p:sp>
      <p:sp>
        <p:nvSpPr>
          <p:cNvPr id="55" name="Rectangle 54"/>
          <p:cNvSpPr/>
          <p:nvPr/>
        </p:nvSpPr>
        <p:spPr>
          <a:xfrm>
            <a:off x="4580614" y="4915556"/>
            <a:ext cx="255198" cy="246221"/>
          </a:xfrm>
          <a:prstGeom prst="rect">
            <a:avLst/>
          </a:prstGeom>
        </p:spPr>
        <p:txBody>
          <a:bodyPr wrap="none">
            <a:spAutoFit/>
          </a:bodyPr>
          <a:lstStyle/>
          <a:p>
            <a:r>
              <a:rPr lang="en-GB" sz="1000" dirty="0"/>
              <a:t>1</a:t>
            </a:r>
          </a:p>
        </p:txBody>
      </p:sp>
      <p:sp>
        <p:nvSpPr>
          <p:cNvPr id="56" name="Rectangle 55"/>
          <p:cNvSpPr/>
          <p:nvPr/>
        </p:nvSpPr>
        <p:spPr>
          <a:xfrm>
            <a:off x="4715838" y="5686586"/>
            <a:ext cx="255198" cy="246221"/>
          </a:xfrm>
          <a:prstGeom prst="rect">
            <a:avLst/>
          </a:prstGeom>
        </p:spPr>
        <p:txBody>
          <a:bodyPr wrap="none">
            <a:spAutoFit/>
          </a:bodyPr>
          <a:lstStyle/>
          <a:p>
            <a:r>
              <a:rPr lang="en-GB" sz="1000" dirty="0" smtClean="0"/>
              <a:t>1</a:t>
            </a:r>
            <a:endParaRPr lang="en-GB" sz="1000" dirty="0"/>
          </a:p>
        </p:txBody>
      </p:sp>
      <p:sp>
        <p:nvSpPr>
          <p:cNvPr id="57" name="Rectangle 56"/>
          <p:cNvSpPr/>
          <p:nvPr/>
        </p:nvSpPr>
        <p:spPr>
          <a:xfrm>
            <a:off x="5321229" y="4910971"/>
            <a:ext cx="255198" cy="246221"/>
          </a:xfrm>
          <a:prstGeom prst="rect">
            <a:avLst/>
          </a:prstGeom>
        </p:spPr>
        <p:txBody>
          <a:bodyPr wrap="none">
            <a:spAutoFit/>
          </a:bodyPr>
          <a:lstStyle/>
          <a:p>
            <a:r>
              <a:rPr lang="en-GB" sz="1000" dirty="0" smtClean="0"/>
              <a:t>2</a:t>
            </a:r>
            <a:endParaRPr lang="en-GB" sz="1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9" y="5648431"/>
            <a:ext cx="1800200" cy="1028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14:prism dir="u"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67543" y="260647"/>
            <a:ext cx="5338935" cy="922115"/>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Cambria"/>
              <a:buNone/>
            </a:pPr>
            <a:r>
              <a:rPr lang="en-GB" sz="4000" b="0" i="0" u="none" strike="noStrike" cap="none" dirty="0" smtClean="0">
                <a:solidFill>
                  <a:schemeClr val="dk2"/>
                </a:solidFill>
                <a:latin typeface="Cambria"/>
                <a:ea typeface="Cambria"/>
                <a:cs typeface="Cambria"/>
                <a:sym typeface="Cambria"/>
              </a:rPr>
              <a:t>In Conclusion</a:t>
            </a:r>
            <a:endParaRPr lang="en-GB" sz="4000" b="0" i="0" u="none" strike="noStrike" cap="none" dirty="0">
              <a:solidFill>
                <a:schemeClr val="dk2"/>
              </a:solidFill>
              <a:latin typeface="Cambria"/>
              <a:ea typeface="Cambria"/>
              <a:cs typeface="Cambria"/>
              <a:sym typeface="Cambria"/>
            </a:endParaRPr>
          </a:p>
        </p:txBody>
      </p:sp>
      <p:sp>
        <p:nvSpPr>
          <p:cNvPr id="324" name="Shape 324"/>
          <p:cNvSpPr txBox="1">
            <a:spLocks noGrp="1"/>
          </p:cNvSpPr>
          <p:nvPr>
            <p:ph type="body" idx="1"/>
          </p:nvPr>
        </p:nvSpPr>
        <p:spPr>
          <a:xfrm>
            <a:off x="457200" y="1052736"/>
            <a:ext cx="7619999" cy="5348064"/>
          </a:xfrm>
          <a:prstGeom prst="rect">
            <a:avLst/>
          </a:prstGeom>
          <a:noFill/>
          <a:ln>
            <a:noFill/>
          </a:ln>
        </p:spPr>
        <p:txBody>
          <a:bodyPr lIns="91425" tIns="91425" rIns="91425" bIns="91425" anchor="t" anchorCtr="0">
            <a:noAutofit/>
          </a:bodyPr>
          <a:lstStyle/>
          <a:p>
            <a:pPr lvl="0" indent="-88900">
              <a:spcBef>
                <a:spcPts val="0"/>
              </a:spcBef>
              <a:buNone/>
            </a:pPr>
            <a:r>
              <a:rPr lang="en-GB" dirty="0"/>
              <a:t>Dijkstra’s shortest path </a:t>
            </a:r>
            <a:r>
              <a:rPr lang="en-GB" dirty="0" smtClean="0"/>
              <a:t>algorithm was originally designed for use in computers like ARMAC with </a:t>
            </a:r>
            <a:r>
              <a:rPr lang="en-GB" dirty="0"/>
              <a:t>defence and </a:t>
            </a:r>
            <a:r>
              <a:rPr lang="en-GB" dirty="0" smtClean="0"/>
              <a:t>city monitoring in mind but has expanded its uses due to the applications for finding the shortest routes being so broad. </a:t>
            </a:r>
          </a:p>
          <a:p>
            <a:pPr marL="254000" indent="0">
              <a:spcBef>
                <a:spcPts val="0"/>
              </a:spcBef>
              <a:buNone/>
            </a:pPr>
            <a:endParaRPr lang="en-GB" sz="2200" b="0" i="0" u="none" strike="noStrike" cap="none" dirty="0" smtClean="0">
              <a:solidFill>
                <a:schemeClr val="dk1"/>
              </a:solidFill>
              <a:latin typeface="Calibri"/>
              <a:ea typeface="Calibri"/>
              <a:cs typeface="Calibri"/>
              <a:sym typeface="Calibri"/>
            </a:endParaRPr>
          </a:p>
          <a:p>
            <a:pPr marL="254000" indent="0">
              <a:spcBef>
                <a:spcPts val="0"/>
              </a:spcBef>
              <a:buNone/>
            </a:pPr>
            <a:r>
              <a:rPr lang="en-GB" sz="2200" b="0" i="0" u="none" strike="noStrike" cap="none" dirty="0" smtClean="0">
                <a:solidFill>
                  <a:schemeClr val="dk1"/>
                </a:solidFill>
                <a:latin typeface="Calibri"/>
                <a:ea typeface="Calibri"/>
                <a:cs typeface="Calibri"/>
                <a:sym typeface="Calibri"/>
              </a:rPr>
              <a:t>It works by comparing the distances of nodes from each other and the starting point starting with the closest node to the root and gradually workin</a:t>
            </a:r>
            <a:r>
              <a:rPr lang="en-GB" dirty="0" smtClean="0"/>
              <a:t>g out in order </a:t>
            </a:r>
            <a:r>
              <a:rPr lang="en-GB" dirty="0"/>
              <a:t>of </a:t>
            </a:r>
            <a:r>
              <a:rPr lang="en-GB" dirty="0" smtClean="0"/>
              <a:t>tentative distances by getting the distances from the current and </a:t>
            </a:r>
            <a:r>
              <a:rPr lang="en-GB" sz="2200" b="0" i="0" u="none" strike="noStrike" cap="none" dirty="0" smtClean="0">
                <a:solidFill>
                  <a:schemeClr val="dk1"/>
                </a:solidFill>
                <a:latin typeface="Calibri"/>
                <a:ea typeface="Calibri"/>
                <a:cs typeface="Calibri"/>
                <a:sym typeface="Calibri"/>
              </a:rPr>
              <a:t>combining that with the distance traversed to get to the current node from the root. This will continue to create routes to the end until it is certain that the best one is found and all possibilities are exhausted or if the remaining nodes are unreachable and require to be measured </a:t>
            </a:r>
            <a:r>
              <a:rPr lang="en-GB" sz="2200" b="0" i="0" u="none" strike="noStrike" cap="none" smtClean="0">
                <a:solidFill>
                  <a:schemeClr val="dk1"/>
                </a:solidFill>
                <a:latin typeface="Calibri"/>
                <a:ea typeface="Calibri"/>
                <a:cs typeface="Calibri"/>
                <a:sym typeface="Calibri"/>
              </a:rPr>
              <a:t>from their own set.</a:t>
            </a:r>
            <a:endParaRPr sz="22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984</Words>
  <Application>Microsoft Office PowerPoint</Application>
  <PresentationFormat>On-screen Show (4:3)</PresentationFormat>
  <Paragraphs>138</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Dijkstra’s shortest path algorithm</vt:lpstr>
      <vt:lpstr>History</vt:lpstr>
      <vt:lpstr>Method</vt:lpstr>
      <vt:lpstr>Steps (to success)</vt:lpstr>
      <vt:lpstr>Steps (continued)</vt:lpstr>
      <vt:lpstr>Impact</vt:lpstr>
      <vt:lpstr>In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shortest path algorithm</dc:title>
  <dc:creator>Swales, Joe</dc:creator>
  <cp:lastModifiedBy>%username%</cp:lastModifiedBy>
  <cp:revision>30</cp:revision>
  <dcterms:modified xsi:type="dcterms:W3CDTF">2017-01-13T13:03:41Z</dcterms:modified>
</cp:coreProperties>
</file>