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8" d="100"/>
          <a:sy n="118" d="100"/>
        </p:scale>
        <p:origin x="-143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XaqR3G_NVoo" TargetMode="External"/><Relationship Id="rId2" Type="http://schemas.openxmlformats.org/officeDocument/2006/relationships/hyperlink" Target="https://www.youtube.com/watch?v=lyZQPjUT5B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0238" y="1845276"/>
            <a:ext cx="7772400" cy="1470025"/>
          </a:xfrm>
        </p:spPr>
        <p:txBody>
          <a:bodyPr/>
          <a:lstStyle/>
          <a:p>
            <a:r>
              <a:rPr lang="en-GB" dirty="0" smtClean="0"/>
              <a:t>Sorting Algorithms</a:t>
            </a:r>
            <a:endParaRPr lang="en-GB" dirty="0"/>
          </a:p>
        </p:txBody>
      </p:sp>
    </p:spTree>
    <p:extLst>
      <p:ext uri="{BB962C8B-B14F-4D97-AF65-F5344CB8AC3E}">
        <p14:creationId xmlns:p14="http://schemas.microsoft.com/office/powerpoint/2010/main" val="3289256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49495" y="3352800"/>
            <a:ext cx="1200150" cy="168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4606895" y="3354224"/>
            <a:ext cx="1219200" cy="1744143"/>
            <a:chOff x="3942460" y="3433763"/>
            <a:chExt cx="1219200" cy="1744143"/>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2960" y="3987281"/>
              <a:ext cx="838200"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2460" y="3433763"/>
              <a:ext cx="121920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9" name="Content Placeholder 2"/>
          <p:cNvSpPr txBox="1">
            <a:spLocks/>
          </p:cNvSpPr>
          <p:nvPr/>
        </p:nvSpPr>
        <p:spPr>
          <a:xfrm>
            <a:off x="457200" y="1066800"/>
            <a:ext cx="8229600" cy="54864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3600" dirty="0" smtClean="0"/>
              <a:t>Compare the items on the left to the right.</a:t>
            </a:r>
          </a:p>
          <a:p>
            <a:pPr marL="0" indent="0">
              <a:buFont typeface="Arial" pitchFamily="34" charset="0"/>
              <a:buNone/>
            </a:pPr>
            <a:endParaRPr lang="en-GB" sz="2800" dirty="0" smtClean="0"/>
          </a:p>
          <a:p>
            <a:pPr marL="0" indent="0">
              <a:buFont typeface="Arial" pitchFamily="34" charset="0"/>
              <a:buNone/>
            </a:pPr>
            <a:r>
              <a:rPr lang="en-GB" sz="2800" dirty="0" smtClean="0"/>
              <a:t>The remainder of the right hand list is added to the new list.</a:t>
            </a:r>
          </a:p>
          <a:p>
            <a:pPr marL="0" indent="0">
              <a:buFont typeface="Arial" pitchFamily="34" charset="0"/>
              <a:buNone/>
            </a:pPr>
            <a:endParaRPr lang="en-GB" sz="2800" dirty="0"/>
          </a:p>
          <a:p>
            <a:pPr marL="0" indent="0">
              <a:buFont typeface="Arial" pitchFamily="34" charset="0"/>
              <a:buNone/>
            </a:pPr>
            <a:endParaRPr lang="en-GB" sz="2800" dirty="0" smtClean="0"/>
          </a:p>
          <a:p>
            <a:pPr marL="0" indent="0">
              <a:buFont typeface="Arial" pitchFamily="34" charset="0"/>
              <a:buNone/>
            </a:pPr>
            <a:endParaRPr lang="en-GB" sz="2800" dirty="0" smtClean="0"/>
          </a:p>
          <a:p>
            <a:pPr marL="0" indent="0">
              <a:buFont typeface="Arial" pitchFamily="34" charset="0"/>
              <a:buNone/>
            </a:pPr>
            <a:endParaRPr lang="en-GB" sz="2800" dirty="0" smtClean="0"/>
          </a:p>
          <a:p>
            <a:pPr marL="0" indent="0">
              <a:buFont typeface="Arial" pitchFamily="34" charset="0"/>
              <a:buNone/>
            </a:pPr>
            <a:endParaRPr lang="en-GB" sz="2800" dirty="0"/>
          </a:p>
          <a:p>
            <a:pPr marL="0" indent="0">
              <a:buFont typeface="Arial" pitchFamily="34" charset="0"/>
              <a:buNone/>
            </a:pPr>
            <a:endParaRPr lang="en-GB" sz="2800" dirty="0"/>
          </a:p>
          <a:p>
            <a:pPr marL="0" indent="0">
              <a:buFont typeface="Arial" pitchFamily="34" charset="0"/>
              <a:buNone/>
            </a:pPr>
            <a:r>
              <a:rPr lang="en-GB" sz="2800" dirty="0" smtClean="0"/>
              <a:t> New list: 3, 5, 8, 10</a:t>
            </a:r>
          </a:p>
        </p:txBody>
      </p:sp>
      <p:cxnSp>
        <p:nvCxnSpPr>
          <p:cNvPr id="10" name="Straight Connector 9"/>
          <p:cNvCxnSpPr/>
          <p:nvPr/>
        </p:nvCxnSpPr>
        <p:spPr>
          <a:xfrm>
            <a:off x="2971800" y="4191000"/>
            <a:ext cx="324000" cy="0"/>
          </a:xfrm>
          <a:prstGeom prst="line">
            <a:avLst/>
          </a:prstGeom>
          <a:ln w="50800"/>
        </p:spPr>
        <p:style>
          <a:lnRef idx="1">
            <a:schemeClr val="accent2"/>
          </a:lnRef>
          <a:fillRef idx="0">
            <a:schemeClr val="accent2"/>
          </a:fillRef>
          <a:effectRef idx="0">
            <a:schemeClr val="accent2"/>
          </a:effectRef>
          <a:fontRef idx="minor">
            <a:schemeClr val="tx1"/>
          </a:fontRef>
        </p:style>
      </p:cxnSp>
      <p:cxnSp>
        <p:nvCxnSpPr>
          <p:cNvPr id="12" name="Straight Connector 11"/>
          <p:cNvCxnSpPr/>
          <p:nvPr/>
        </p:nvCxnSpPr>
        <p:spPr>
          <a:xfrm>
            <a:off x="2962200" y="4726536"/>
            <a:ext cx="324000" cy="0"/>
          </a:xfrm>
          <a:prstGeom prst="line">
            <a:avLst/>
          </a:prstGeom>
          <a:ln w="50800"/>
        </p:spPr>
        <p:style>
          <a:lnRef idx="1">
            <a:schemeClr val="accent2"/>
          </a:lnRef>
          <a:fillRef idx="0">
            <a:schemeClr val="accent2"/>
          </a:fillRef>
          <a:effectRef idx="0">
            <a:schemeClr val="accent2"/>
          </a:effectRef>
          <a:fontRef idx="minor">
            <a:schemeClr val="tx1"/>
          </a:fontRef>
        </p:style>
      </p:cxnSp>
      <p:cxnSp>
        <p:nvCxnSpPr>
          <p:cNvPr id="11" name="Straight Connector 10"/>
          <p:cNvCxnSpPr/>
          <p:nvPr/>
        </p:nvCxnSpPr>
        <p:spPr>
          <a:xfrm>
            <a:off x="5066231" y="4201682"/>
            <a:ext cx="324000" cy="0"/>
          </a:xfrm>
          <a:prstGeom prst="line">
            <a:avLst/>
          </a:prstGeom>
          <a:ln w="50800"/>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a:off x="5066231" y="4798464"/>
            <a:ext cx="420169" cy="0"/>
          </a:xfrm>
          <a:prstGeom prst="line">
            <a:avLst/>
          </a:prstGeom>
          <a:ln w="50800"/>
        </p:spPr>
        <p:style>
          <a:lnRef idx="1">
            <a:schemeClr val="accent2"/>
          </a:lnRef>
          <a:fillRef idx="0">
            <a:schemeClr val="accent2"/>
          </a:fillRef>
          <a:effectRef idx="0">
            <a:schemeClr val="accent2"/>
          </a:effectRef>
          <a:fontRef idx="minor">
            <a:schemeClr val="tx1"/>
          </a:fontRef>
        </p:style>
      </p:cxnSp>
      <p:sp>
        <p:nvSpPr>
          <p:cNvPr id="14" name="Title 1"/>
          <p:cNvSpPr>
            <a:spLocks noGrp="1"/>
          </p:cNvSpPr>
          <p:nvPr>
            <p:ph type="title"/>
          </p:nvPr>
        </p:nvSpPr>
        <p:spPr>
          <a:xfrm>
            <a:off x="457200" y="152400"/>
            <a:ext cx="8229600" cy="1143000"/>
          </a:xfrm>
        </p:spPr>
        <p:txBody>
          <a:bodyPr/>
          <a:lstStyle/>
          <a:p>
            <a:r>
              <a:rPr lang="en-GB" dirty="0" smtClean="0"/>
              <a:t>Step </a:t>
            </a:r>
            <a:r>
              <a:rPr lang="en-GB" dirty="0"/>
              <a:t>4</a:t>
            </a:r>
          </a:p>
        </p:txBody>
      </p:sp>
    </p:spTree>
    <p:extLst>
      <p:ext uri="{BB962C8B-B14F-4D97-AF65-F5344CB8AC3E}">
        <p14:creationId xmlns:p14="http://schemas.microsoft.com/office/powerpoint/2010/main" val="30894648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5</a:t>
            </a:r>
            <a:endParaRPr lang="en-GB" dirty="0"/>
          </a:p>
        </p:txBody>
      </p:sp>
      <p:sp>
        <p:nvSpPr>
          <p:cNvPr id="3" name="Content Placeholder 2"/>
          <p:cNvSpPr>
            <a:spLocks noGrp="1"/>
          </p:cNvSpPr>
          <p:nvPr>
            <p:ph idx="1"/>
          </p:nvPr>
        </p:nvSpPr>
        <p:spPr/>
        <p:txBody>
          <a:bodyPr/>
          <a:lstStyle/>
          <a:p>
            <a:pPr marL="0" indent="0">
              <a:buNone/>
            </a:pPr>
            <a:r>
              <a:rPr lang="en-GB" dirty="0" smtClean="0"/>
              <a:t>Do this for both halves so that</a:t>
            </a:r>
            <a:r>
              <a:rPr lang="en-GB" dirty="0"/>
              <a:t> </a:t>
            </a:r>
            <a:r>
              <a:rPr lang="en-GB" dirty="0" smtClean="0"/>
              <a:t>there are now two lists of 4.</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971800"/>
            <a:ext cx="3505200" cy="3029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2325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a:t>
            </a:r>
            <a:r>
              <a:rPr lang="en-GB" dirty="0"/>
              <a:t>6</a:t>
            </a:r>
          </a:p>
        </p:txBody>
      </p:sp>
      <p:sp>
        <p:nvSpPr>
          <p:cNvPr id="3" name="Content Placeholder 2"/>
          <p:cNvSpPr>
            <a:spLocks noGrp="1"/>
          </p:cNvSpPr>
          <p:nvPr>
            <p:ph idx="1"/>
          </p:nvPr>
        </p:nvSpPr>
        <p:spPr/>
        <p:txBody>
          <a:bodyPr>
            <a:normAutofit/>
          </a:bodyPr>
          <a:lstStyle/>
          <a:p>
            <a:pPr marL="0" indent="0">
              <a:buNone/>
            </a:pPr>
            <a:r>
              <a:rPr lang="en-GB" sz="3600" dirty="0" smtClean="0"/>
              <a:t>Compare the top number on the left to the top numbers on the right</a:t>
            </a:r>
          </a:p>
          <a:p>
            <a:pPr marL="0" indent="0">
              <a:buNone/>
            </a:pPr>
            <a:r>
              <a:rPr lang="en-GB" sz="3600" dirty="0" smtClean="0"/>
              <a:t>Firstly, 3 &gt; 2, so 2 is added to the list.</a:t>
            </a:r>
          </a:p>
          <a:p>
            <a:pPr marL="0" indent="0">
              <a:buNone/>
            </a:pPr>
            <a:r>
              <a:rPr lang="en-GB" sz="3600" dirty="0" smtClean="0"/>
              <a:t>Secondly, 3 &lt; 6, so 3 is added to the list</a:t>
            </a:r>
            <a:endParaRPr lang="en-GB" sz="3600" dirty="0"/>
          </a:p>
          <a:p>
            <a:pPr marL="0" indent="0">
              <a:buNone/>
            </a:pPr>
            <a:endParaRPr lang="en-GB"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3482546"/>
            <a:ext cx="3048000" cy="2595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a:off x="6477000" y="4168346"/>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477000" y="4320746"/>
            <a:ext cx="1066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96100" y="3799014"/>
            <a:ext cx="228600" cy="369332"/>
          </a:xfrm>
          <a:prstGeom prst="rect">
            <a:avLst/>
          </a:prstGeom>
          <a:noFill/>
        </p:spPr>
        <p:txBody>
          <a:bodyPr wrap="square" rtlCol="0">
            <a:spAutoFit/>
          </a:bodyPr>
          <a:lstStyle/>
          <a:p>
            <a:r>
              <a:rPr lang="en-GB" dirty="0" smtClean="0"/>
              <a:t>1</a:t>
            </a:r>
            <a:endParaRPr lang="en-GB" dirty="0"/>
          </a:p>
        </p:txBody>
      </p:sp>
      <p:sp>
        <p:nvSpPr>
          <p:cNvPr id="9" name="TextBox 8"/>
          <p:cNvSpPr txBox="1"/>
          <p:nvPr/>
        </p:nvSpPr>
        <p:spPr>
          <a:xfrm>
            <a:off x="6781800" y="4473146"/>
            <a:ext cx="342900" cy="369332"/>
          </a:xfrm>
          <a:prstGeom prst="rect">
            <a:avLst/>
          </a:prstGeom>
          <a:noFill/>
        </p:spPr>
        <p:txBody>
          <a:bodyPr wrap="square" rtlCol="0">
            <a:spAutoFit/>
          </a:bodyPr>
          <a:lstStyle/>
          <a:p>
            <a:r>
              <a:rPr lang="en-GB" dirty="0"/>
              <a:t>2</a:t>
            </a:r>
          </a:p>
        </p:txBody>
      </p:sp>
    </p:spTree>
    <p:extLst>
      <p:ext uri="{BB962C8B-B14F-4D97-AF65-F5344CB8AC3E}">
        <p14:creationId xmlns:p14="http://schemas.microsoft.com/office/powerpoint/2010/main" val="8131538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a:t>
            </a:r>
            <a:r>
              <a:rPr lang="en-GB" dirty="0"/>
              <a:t>7</a:t>
            </a:r>
          </a:p>
        </p:txBody>
      </p:sp>
      <p:sp>
        <p:nvSpPr>
          <p:cNvPr id="3" name="Content Placeholder 2"/>
          <p:cNvSpPr>
            <a:spLocks noGrp="1"/>
          </p:cNvSpPr>
          <p:nvPr>
            <p:ph idx="1"/>
          </p:nvPr>
        </p:nvSpPr>
        <p:spPr/>
        <p:txBody>
          <a:bodyPr/>
          <a:lstStyle/>
          <a:p>
            <a:pPr marL="0" indent="0">
              <a:buNone/>
            </a:pPr>
            <a:r>
              <a:rPr lang="en-GB" sz="4000" dirty="0" smtClean="0"/>
              <a:t>Repeat the past step for all numbers on the left list.</a:t>
            </a:r>
          </a:p>
          <a:p>
            <a:pPr marL="0" indent="0">
              <a:buNone/>
            </a:pPr>
            <a:r>
              <a:rPr lang="en-GB" sz="4000" dirty="0" smtClean="0"/>
              <a:t>The outcome should be an ordered list:</a:t>
            </a:r>
          </a:p>
          <a:p>
            <a:pPr marL="0" indent="0">
              <a:buNone/>
            </a:pPr>
            <a:endParaRPr lang="en-GB" dirty="0"/>
          </a:p>
          <a:p>
            <a:pPr marL="0" indent="0">
              <a:buNone/>
            </a:pPr>
            <a:r>
              <a:rPr lang="en-GB" sz="4000" dirty="0" smtClean="0"/>
              <a:t>2, 3, 5, 6, 8, 9, 10, 12</a:t>
            </a:r>
            <a:endParaRPr lang="en-GB" sz="4000" dirty="0"/>
          </a:p>
        </p:txBody>
      </p:sp>
    </p:spTree>
    <p:extLst>
      <p:ext uri="{BB962C8B-B14F-4D97-AF65-F5344CB8AC3E}">
        <p14:creationId xmlns:p14="http://schemas.microsoft.com/office/powerpoint/2010/main" val="7237657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685800"/>
          </a:xfrm>
        </p:spPr>
        <p:txBody>
          <a:bodyPr>
            <a:noAutofit/>
          </a:bodyPr>
          <a:lstStyle/>
          <a:p>
            <a:pPr marL="0" indent="0">
              <a:buNone/>
            </a:pPr>
            <a:r>
              <a:rPr lang="en-GB" sz="2800" dirty="0"/>
              <a:t>Compare the items on the left to the right</a:t>
            </a:r>
            <a:r>
              <a:rPr lang="en-GB" sz="2800" dirty="0" smtClean="0"/>
              <a:t>.</a:t>
            </a:r>
          </a:p>
          <a:p>
            <a:pPr marL="0" indent="0">
              <a:buNone/>
            </a:pPr>
            <a:r>
              <a:rPr lang="en-GB" sz="2800" dirty="0" smtClean="0"/>
              <a:t>3 &gt; 2, so 2 is added to the list</a:t>
            </a:r>
          </a:p>
          <a:p>
            <a:pPr marL="0" indent="0">
              <a:buNone/>
            </a:pPr>
            <a:r>
              <a:rPr lang="en-GB" sz="2800" dirty="0" smtClean="0"/>
              <a:t>3 &lt; 5, so 3 is added to the list</a:t>
            </a:r>
          </a:p>
          <a:p>
            <a:pPr marL="0" indent="0">
              <a:buNone/>
            </a:pPr>
            <a:endParaRPr lang="en-GB" sz="2800" dirty="0"/>
          </a:p>
          <a:p>
            <a:pPr marL="0" indent="0">
              <a:buNone/>
            </a:pPr>
            <a:endParaRPr lang="en-GB" sz="2800" dirty="0" smtClean="0"/>
          </a:p>
          <a:p>
            <a:pPr marL="0" indent="0">
              <a:buNone/>
            </a:pPr>
            <a:endParaRPr lang="en-GB" sz="2800" dirty="0"/>
          </a:p>
          <a:p>
            <a:pPr marL="0" indent="0">
              <a:buNone/>
            </a:pPr>
            <a:endParaRPr lang="en-GB" sz="2800" dirty="0" smtClean="0"/>
          </a:p>
          <a:p>
            <a:pPr marL="0" indent="0">
              <a:buNone/>
            </a:pPr>
            <a:endParaRPr lang="en-GB" sz="2800" dirty="0"/>
          </a:p>
          <a:p>
            <a:pPr marL="0" indent="0">
              <a:buNone/>
            </a:pPr>
            <a:endParaRPr lang="en-GB" sz="2800" dirty="0" smtClean="0"/>
          </a:p>
          <a:p>
            <a:pPr marL="0" indent="0">
              <a:buNone/>
            </a:pPr>
            <a:r>
              <a:rPr lang="en-GB" sz="2800" dirty="0" smtClean="0"/>
              <a:t>Merge list: 2, 3</a:t>
            </a:r>
          </a:p>
        </p:txBody>
      </p:sp>
      <p:grpSp>
        <p:nvGrpSpPr>
          <p:cNvPr id="14" name="Group 13"/>
          <p:cNvGrpSpPr/>
          <p:nvPr/>
        </p:nvGrpSpPr>
        <p:grpSpPr>
          <a:xfrm>
            <a:off x="4893092" y="1981200"/>
            <a:ext cx="4018005" cy="3170100"/>
            <a:chOff x="2438400" y="2971800"/>
            <a:chExt cx="4018005" cy="3170100"/>
          </a:xfrm>
        </p:grpSpPr>
        <p:sp>
          <p:nvSpPr>
            <p:cNvPr id="4" name="TextBox 3"/>
            <p:cNvSpPr txBox="1"/>
            <p:nvPr/>
          </p:nvSpPr>
          <p:spPr>
            <a:xfrm>
              <a:off x="2438400" y="2971801"/>
              <a:ext cx="1905000" cy="3170099"/>
            </a:xfrm>
            <a:prstGeom prst="rect">
              <a:avLst/>
            </a:prstGeom>
            <a:noFill/>
          </p:spPr>
          <p:txBody>
            <a:bodyPr wrap="square" rtlCol="0">
              <a:spAutoFit/>
            </a:bodyPr>
            <a:lstStyle/>
            <a:p>
              <a:pPr algn="ctr"/>
              <a:r>
                <a:rPr lang="en-GB" sz="4000" dirty="0" smtClean="0"/>
                <a:t>List 1</a:t>
              </a:r>
            </a:p>
            <a:p>
              <a:pPr algn="ctr"/>
              <a:r>
                <a:rPr lang="en-GB" sz="4000" dirty="0" smtClean="0"/>
                <a:t>3</a:t>
              </a:r>
            </a:p>
            <a:p>
              <a:pPr algn="ctr"/>
              <a:r>
                <a:rPr lang="en-GB" sz="4000" dirty="0" smtClean="0"/>
                <a:t>8</a:t>
              </a:r>
            </a:p>
            <a:p>
              <a:pPr algn="ctr"/>
              <a:r>
                <a:rPr lang="en-GB" sz="4000" dirty="0" smtClean="0"/>
                <a:t>9</a:t>
              </a:r>
            </a:p>
            <a:p>
              <a:pPr algn="ctr"/>
              <a:r>
                <a:rPr lang="en-GB" sz="4000" dirty="0" smtClean="0"/>
                <a:t>10</a:t>
              </a:r>
              <a:endParaRPr lang="en-GB" sz="4000" dirty="0"/>
            </a:p>
          </p:txBody>
        </p:sp>
        <p:sp>
          <p:nvSpPr>
            <p:cNvPr id="5" name="TextBox 4"/>
            <p:cNvSpPr txBox="1"/>
            <p:nvPr/>
          </p:nvSpPr>
          <p:spPr>
            <a:xfrm>
              <a:off x="4551405" y="2971800"/>
              <a:ext cx="1905000" cy="3170099"/>
            </a:xfrm>
            <a:prstGeom prst="rect">
              <a:avLst/>
            </a:prstGeom>
            <a:noFill/>
          </p:spPr>
          <p:txBody>
            <a:bodyPr wrap="square" rtlCol="0">
              <a:spAutoFit/>
            </a:bodyPr>
            <a:lstStyle/>
            <a:p>
              <a:pPr algn="ctr"/>
              <a:r>
                <a:rPr lang="en-GB" sz="4000" dirty="0" smtClean="0"/>
                <a:t>List 2</a:t>
              </a:r>
            </a:p>
            <a:p>
              <a:pPr algn="ctr"/>
              <a:r>
                <a:rPr lang="en-GB" sz="4000" dirty="0"/>
                <a:t>2</a:t>
              </a:r>
              <a:endParaRPr lang="en-GB" sz="4000" dirty="0" smtClean="0"/>
            </a:p>
            <a:p>
              <a:pPr algn="ctr"/>
              <a:r>
                <a:rPr lang="en-GB" sz="4000" dirty="0"/>
                <a:t>5</a:t>
              </a:r>
              <a:endParaRPr lang="en-GB" sz="4000" dirty="0" smtClean="0"/>
            </a:p>
            <a:p>
              <a:pPr algn="ctr"/>
              <a:r>
                <a:rPr lang="en-GB" sz="4000" dirty="0"/>
                <a:t>6</a:t>
              </a:r>
              <a:endParaRPr lang="en-GB" sz="4000" dirty="0" smtClean="0"/>
            </a:p>
            <a:p>
              <a:pPr algn="ctr"/>
              <a:r>
                <a:rPr lang="en-GB" sz="4000" dirty="0" smtClean="0"/>
                <a:t>12</a:t>
              </a:r>
              <a:endParaRPr lang="en-GB" sz="4000" dirty="0"/>
            </a:p>
          </p:txBody>
        </p:sp>
        <p:cxnSp>
          <p:nvCxnSpPr>
            <p:cNvPr id="7" name="Straight Connector 6"/>
            <p:cNvCxnSpPr/>
            <p:nvPr/>
          </p:nvCxnSpPr>
          <p:spPr>
            <a:xfrm>
              <a:off x="3657600" y="3886201"/>
              <a:ext cx="152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657600" y="3886201"/>
              <a:ext cx="15240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238500" y="3962401"/>
              <a:ext cx="324000" cy="0"/>
            </a:xfrm>
            <a:prstGeom prst="line">
              <a:avLst/>
            </a:prstGeom>
            <a:ln w="50800"/>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a:off x="5336059" y="3962401"/>
              <a:ext cx="324000" cy="0"/>
            </a:xfrm>
            <a:prstGeom prst="line">
              <a:avLst/>
            </a:prstGeom>
            <a:ln w="50800"/>
          </p:spPr>
          <p:style>
            <a:lnRef idx="1">
              <a:schemeClr val="accent2"/>
            </a:lnRef>
            <a:fillRef idx="0">
              <a:schemeClr val="accent2"/>
            </a:fillRef>
            <a:effectRef idx="0">
              <a:schemeClr val="accent2"/>
            </a:effectRef>
            <a:fontRef idx="minor">
              <a:schemeClr val="tx1"/>
            </a:fontRef>
          </p:style>
        </p:cxnSp>
      </p:grpSp>
      <p:sp>
        <p:nvSpPr>
          <p:cNvPr id="2" name="TextBox 1"/>
          <p:cNvSpPr txBox="1"/>
          <p:nvPr/>
        </p:nvSpPr>
        <p:spPr>
          <a:xfrm>
            <a:off x="0" y="381000"/>
            <a:ext cx="9144000" cy="923330"/>
          </a:xfrm>
          <a:prstGeom prst="rect">
            <a:avLst/>
          </a:prstGeom>
          <a:noFill/>
        </p:spPr>
        <p:txBody>
          <a:bodyPr wrap="square" rtlCol="0">
            <a:spAutoFit/>
          </a:bodyPr>
          <a:lstStyle/>
          <a:p>
            <a:pPr algn="ctr"/>
            <a:r>
              <a:rPr lang="en-GB" sz="5400" dirty="0" smtClean="0"/>
              <a:t>Example</a:t>
            </a:r>
            <a:endParaRPr lang="en-GB" dirty="0"/>
          </a:p>
        </p:txBody>
      </p:sp>
    </p:spTree>
    <p:extLst>
      <p:ext uri="{BB962C8B-B14F-4D97-AF65-F5344CB8AC3E}">
        <p14:creationId xmlns:p14="http://schemas.microsoft.com/office/powerpoint/2010/main" val="42690399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859"/>
            <a:ext cx="8229600" cy="4525963"/>
          </a:xfrm>
        </p:spPr>
        <p:txBody>
          <a:bodyPr/>
          <a:lstStyle/>
          <a:p>
            <a:pPr marL="0" indent="0">
              <a:buNone/>
            </a:pPr>
            <a:r>
              <a:rPr lang="en-GB" sz="2800" dirty="0" smtClean="0"/>
              <a:t>Repeat for other values</a:t>
            </a:r>
          </a:p>
          <a:p>
            <a:pPr marL="0" indent="0">
              <a:buNone/>
            </a:pPr>
            <a:r>
              <a:rPr lang="en-GB" sz="2800" dirty="0" smtClean="0"/>
              <a:t>8 &gt; 5, so 5 is added to the list</a:t>
            </a:r>
          </a:p>
          <a:p>
            <a:pPr marL="0" indent="0">
              <a:buNone/>
            </a:pPr>
            <a:r>
              <a:rPr lang="en-GB" sz="2800" dirty="0" smtClean="0"/>
              <a:t>8 &gt; 6, so 6 is added to the list</a:t>
            </a:r>
          </a:p>
          <a:p>
            <a:pPr marL="0" indent="0">
              <a:buNone/>
            </a:pPr>
            <a:r>
              <a:rPr lang="en-GB" sz="2800" dirty="0" smtClean="0"/>
              <a:t>8 &lt; 12,so 8 is added to the list</a:t>
            </a:r>
          </a:p>
          <a:p>
            <a:pPr marL="0" indent="0">
              <a:buNone/>
            </a:pPr>
            <a:endParaRPr lang="en-GB" sz="2800" dirty="0"/>
          </a:p>
          <a:p>
            <a:pPr marL="0" indent="0">
              <a:buNone/>
            </a:pPr>
            <a:endParaRPr lang="en-GB" sz="2800" dirty="0" smtClean="0"/>
          </a:p>
          <a:p>
            <a:pPr marL="0" indent="0">
              <a:buNone/>
            </a:pPr>
            <a:endParaRPr lang="en-GB" sz="2800" dirty="0"/>
          </a:p>
          <a:p>
            <a:pPr marL="0" indent="0">
              <a:buNone/>
            </a:pPr>
            <a:r>
              <a:rPr lang="en-GB" sz="2800" dirty="0" smtClean="0"/>
              <a:t>Merge list: 2, 3, 5, 6, 8</a:t>
            </a:r>
          </a:p>
          <a:p>
            <a:pPr marL="0" indent="0">
              <a:buNone/>
            </a:pPr>
            <a:endParaRPr lang="en-GB" dirty="0"/>
          </a:p>
        </p:txBody>
      </p:sp>
      <p:sp>
        <p:nvSpPr>
          <p:cNvPr id="4" name="TextBox 3"/>
          <p:cNvSpPr txBox="1"/>
          <p:nvPr/>
        </p:nvSpPr>
        <p:spPr>
          <a:xfrm>
            <a:off x="4897395" y="1981201"/>
            <a:ext cx="1905000" cy="3170099"/>
          </a:xfrm>
          <a:prstGeom prst="rect">
            <a:avLst/>
          </a:prstGeom>
          <a:noFill/>
        </p:spPr>
        <p:txBody>
          <a:bodyPr wrap="square" rtlCol="0">
            <a:spAutoFit/>
          </a:bodyPr>
          <a:lstStyle/>
          <a:p>
            <a:pPr algn="ctr"/>
            <a:r>
              <a:rPr lang="en-GB" sz="4000" dirty="0" smtClean="0"/>
              <a:t>List 1</a:t>
            </a:r>
          </a:p>
          <a:p>
            <a:pPr algn="ctr"/>
            <a:r>
              <a:rPr lang="en-GB" sz="4000" dirty="0" smtClean="0"/>
              <a:t>3</a:t>
            </a:r>
          </a:p>
          <a:p>
            <a:pPr algn="ctr"/>
            <a:r>
              <a:rPr lang="en-GB" sz="4000" dirty="0" smtClean="0"/>
              <a:t>8</a:t>
            </a:r>
          </a:p>
          <a:p>
            <a:pPr algn="ctr"/>
            <a:r>
              <a:rPr lang="en-GB" sz="4000" dirty="0" smtClean="0"/>
              <a:t>9</a:t>
            </a:r>
          </a:p>
          <a:p>
            <a:pPr algn="ctr"/>
            <a:r>
              <a:rPr lang="en-GB" sz="4000" dirty="0" smtClean="0"/>
              <a:t>10</a:t>
            </a:r>
            <a:endParaRPr lang="en-GB" sz="4000" dirty="0"/>
          </a:p>
        </p:txBody>
      </p:sp>
      <p:sp>
        <p:nvSpPr>
          <p:cNvPr id="5" name="TextBox 4"/>
          <p:cNvSpPr txBox="1"/>
          <p:nvPr/>
        </p:nvSpPr>
        <p:spPr>
          <a:xfrm>
            <a:off x="7010400" y="1981200"/>
            <a:ext cx="1905000" cy="3170099"/>
          </a:xfrm>
          <a:prstGeom prst="rect">
            <a:avLst/>
          </a:prstGeom>
          <a:noFill/>
        </p:spPr>
        <p:txBody>
          <a:bodyPr wrap="square" rtlCol="0">
            <a:spAutoFit/>
          </a:bodyPr>
          <a:lstStyle/>
          <a:p>
            <a:pPr algn="ctr"/>
            <a:r>
              <a:rPr lang="en-GB" sz="4000" dirty="0" smtClean="0"/>
              <a:t>List 2</a:t>
            </a:r>
          </a:p>
          <a:p>
            <a:pPr algn="ctr"/>
            <a:r>
              <a:rPr lang="en-GB" sz="4000" dirty="0"/>
              <a:t>2</a:t>
            </a:r>
            <a:endParaRPr lang="en-GB" sz="4000" dirty="0" smtClean="0"/>
          </a:p>
          <a:p>
            <a:pPr algn="ctr"/>
            <a:r>
              <a:rPr lang="en-GB" sz="4000" dirty="0"/>
              <a:t>5</a:t>
            </a:r>
            <a:endParaRPr lang="en-GB" sz="4000" dirty="0" smtClean="0"/>
          </a:p>
          <a:p>
            <a:pPr algn="ctr"/>
            <a:r>
              <a:rPr lang="en-GB" sz="4000" dirty="0"/>
              <a:t>6</a:t>
            </a:r>
            <a:endParaRPr lang="en-GB" sz="4000" dirty="0" smtClean="0"/>
          </a:p>
          <a:p>
            <a:pPr algn="ctr"/>
            <a:r>
              <a:rPr lang="en-GB" sz="4000" dirty="0" smtClean="0"/>
              <a:t>12</a:t>
            </a:r>
            <a:endParaRPr lang="en-GB" sz="4000" dirty="0"/>
          </a:p>
        </p:txBody>
      </p:sp>
      <p:cxnSp>
        <p:nvCxnSpPr>
          <p:cNvPr id="6" name="Straight Connector 5"/>
          <p:cNvCxnSpPr/>
          <p:nvPr/>
        </p:nvCxnSpPr>
        <p:spPr>
          <a:xfrm>
            <a:off x="5697495" y="2971801"/>
            <a:ext cx="324000" cy="0"/>
          </a:xfrm>
          <a:prstGeom prst="line">
            <a:avLst/>
          </a:prstGeom>
          <a:ln w="508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a:off x="7795054" y="2971801"/>
            <a:ext cx="324000" cy="0"/>
          </a:xfrm>
          <a:prstGeom prst="line">
            <a:avLst/>
          </a:prstGeom>
          <a:ln w="50800"/>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a:off x="6172200" y="3597141"/>
            <a:ext cx="152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172200" y="3597141"/>
            <a:ext cx="15240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172200" y="3597141"/>
            <a:ext cx="1524000" cy="1127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697495" y="3566250"/>
            <a:ext cx="324000" cy="0"/>
          </a:xfrm>
          <a:prstGeom prst="line">
            <a:avLst/>
          </a:prstGeom>
          <a:ln w="50800"/>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a:off x="7780971" y="3597141"/>
            <a:ext cx="324000" cy="0"/>
          </a:xfrm>
          <a:prstGeom prst="line">
            <a:avLst/>
          </a:prstGeom>
          <a:ln w="50800"/>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a:off x="7780971" y="4179306"/>
            <a:ext cx="324000" cy="0"/>
          </a:xfrm>
          <a:prstGeom prst="line">
            <a:avLst/>
          </a:prstGeom>
          <a:ln w="508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050424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859"/>
            <a:ext cx="8229600" cy="4525963"/>
          </a:xfrm>
        </p:spPr>
        <p:txBody>
          <a:bodyPr/>
          <a:lstStyle/>
          <a:p>
            <a:pPr marL="0" indent="0">
              <a:buNone/>
            </a:pPr>
            <a:r>
              <a:rPr lang="en-GB" sz="2800" dirty="0" smtClean="0"/>
              <a:t>Repeat for other values</a:t>
            </a:r>
          </a:p>
          <a:p>
            <a:pPr marL="0" indent="0">
              <a:buNone/>
            </a:pPr>
            <a:r>
              <a:rPr lang="en-GB" sz="2800" dirty="0" smtClean="0"/>
              <a:t>9 &lt; 12, so 9 is added to the list</a:t>
            </a:r>
            <a:endParaRPr lang="en-GB" sz="2800" dirty="0"/>
          </a:p>
          <a:p>
            <a:pPr marL="0" indent="0">
              <a:buNone/>
            </a:pPr>
            <a:endParaRPr lang="en-GB" sz="2800" dirty="0" smtClean="0"/>
          </a:p>
          <a:p>
            <a:pPr marL="0" indent="0">
              <a:buNone/>
            </a:pPr>
            <a:endParaRPr lang="en-GB" sz="2800" dirty="0"/>
          </a:p>
          <a:p>
            <a:pPr marL="0" indent="0">
              <a:buNone/>
            </a:pPr>
            <a:r>
              <a:rPr lang="en-GB" sz="2800" dirty="0" smtClean="0"/>
              <a:t>Merge list: 2, 3, 5, 6, 8, 9</a:t>
            </a:r>
          </a:p>
          <a:p>
            <a:pPr marL="0" indent="0">
              <a:buNone/>
            </a:pPr>
            <a:endParaRPr lang="en-GB" dirty="0"/>
          </a:p>
        </p:txBody>
      </p:sp>
      <p:sp>
        <p:nvSpPr>
          <p:cNvPr id="4" name="TextBox 3"/>
          <p:cNvSpPr txBox="1"/>
          <p:nvPr/>
        </p:nvSpPr>
        <p:spPr>
          <a:xfrm>
            <a:off x="4897395" y="1981199"/>
            <a:ext cx="1905000" cy="3170099"/>
          </a:xfrm>
          <a:prstGeom prst="rect">
            <a:avLst/>
          </a:prstGeom>
          <a:noFill/>
        </p:spPr>
        <p:txBody>
          <a:bodyPr wrap="square" rtlCol="0">
            <a:spAutoFit/>
          </a:bodyPr>
          <a:lstStyle/>
          <a:p>
            <a:pPr algn="ctr"/>
            <a:r>
              <a:rPr lang="en-GB" sz="4000" dirty="0" smtClean="0"/>
              <a:t>List 1</a:t>
            </a:r>
          </a:p>
          <a:p>
            <a:pPr algn="ctr"/>
            <a:r>
              <a:rPr lang="en-GB" sz="4000" dirty="0" smtClean="0"/>
              <a:t>3</a:t>
            </a:r>
          </a:p>
          <a:p>
            <a:pPr algn="ctr"/>
            <a:r>
              <a:rPr lang="en-GB" sz="4000" dirty="0" smtClean="0"/>
              <a:t>8</a:t>
            </a:r>
          </a:p>
          <a:p>
            <a:pPr algn="ctr"/>
            <a:r>
              <a:rPr lang="en-GB" sz="4000" dirty="0" smtClean="0"/>
              <a:t>9</a:t>
            </a:r>
          </a:p>
          <a:p>
            <a:pPr algn="ctr"/>
            <a:r>
              <a:rPr lang="en-GB" sz="4000" dirty="0" smtClean="0"/>
              <a:t>10</a:t>
            </a:r>
            <a:endParaRPr lang="en-GB" sz="4000" dirty="0"/>
          </a:p>
        </p:txBody>
      </p:sp>
      <p:sp>
        <p:nvSpPr>
          <p:cNvPr id="5" name="TextBox 4"/>
          <p:cNvSpPr txBox="1"/>
          <p:nvPr/>
        </p:nvSpPr>
        <p:spPr>
          <a:xfrm>
            <a:off x="7010400" y="1981200"/>
            <a:ext cx="1905000" cy="3170099"/>
          </a:xfrm>
          <a:prstGeom prst="rect">
            <a:avLst/>
          </a:prstGeom>
          <a:noFill/>
        </p:spPr>
        <p:txBody>
          <a:bodyPr wrap="square" rtlCol="0">
            <a:spAutoFit/>
          </a:bodyPr>
          <a:lstStyle/>
          <a:p>
            <a:pPr algn="ctr"/>
            <a:r>
              <a:rPr lang="en-GB" sz="4000" dirty="0" smtClean="0"/>
              <a:t>List 2</a:t>
            </a:r>
          </a:p>
          <a:p>
            <a:pPr algn="ctr"/>
            <a:r>
              <a:rPr lang="en-GB" sz="4000" dirty="0"/>
              <a:t>2</a:t>
            </a:r>
            <a:endParaRPr lang="en-GB" sz="4000" dirty="0" smtClean="0"/>
          </a:p>
          <a:p>
            <a:pPr algn="ctr"/>
            <a:r>
              <a:rPr lang="en-GB" sz="4000" dirty="0"/>
              <a:t>5</a:t>
            </a:r>
            <a:endParaRPr lang="en-GB" sz="4000" dirty="0" smtClean="0"/>
          </a:p>
          <a:p>
            <a:pPr algn="ctr"/>
            <a:r>
              <a:rPr lang="en-GB" sz="4000" dirty="0"/>
              <a:t>6</a:t>
            </a:r>
            <a:endParaRPr lang="en-GB" sz="4000" dirty="0" smtClean="0"/>
          </a:p>
          <a:p>
            <a:pPr algn="ctr"/>
            <a:r>
              <a:rPr lang="en-GB" sz="4000" dirty="0" smtClean="0"/>
              <a:t>12</a:t>
            </a:r>
            <a:endParaRPr lang="en-GB" sz="4000" dirty="0"/>
          </a:p>
        </p:txBody>
      </p:sp>
      <p:cxnSp>
        <p:nvCxnSpPr>
          <p:cNvPr id="6" name="Straight Connector 5"/>
          <p:cNvCxnSpPr/>
          <p:nvPr/>
        </p:nvCxnSpPr>
        <p:spPr>
          <a:xfrm>
            <a:off x="5697495" y="2971801"/>
            <a:ext cx="324000" cy="0"/>
          </a:xfrm>
          <a:prstGeom prst="line">
            <a:avLst/>
          </a:prstGeom>
          <a:ln w="508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a:off x="7795054" y="2971801"/>
            <a:ext cx="324000" cy="0"/>
          </a:xfrm>
          <a:prstGeom prst="line">
            <a:avLst/>
          </a:prstGeom>
          <a:ln w="50800"/>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p:nvCxnSpPr>
        <p:spPr>
          <a:xfrm>
            <a:off x="6137189" y="4169966"/>
            <a:ext cx="15240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697495" y="3566250"/>
            <a:ext cx="324000" cy="0"/>
          </a:xfrm>
          <a:prstGeom prst="line">
            <a:avLst/>
          </a:prstGeom>
          <a:ln w="50800"/>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a:off x="7780971" y="3597141"/>
            <a:ext cx="324000" cy="0"/>
          </a:xfrm>
          <a:prstGeom prst="line">
            <a:avLst/>
          </a:prstGeom>
          <a:ln w="50800"/>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a:off x="7780971" y="4179306"/>
            <a:ext cx="324000" cy="0"/>
          </a:xfrm>
          <a:prstGeom prst="line">
            <a:avLst/>
          </a:prstGeom>
          <a:ln w="50800"/>
        </p:spPr>
        <p:style>
          <a:lnRef idx="1">
            <a:schemeClr val="accent2"/>
          </a:lnRef>
          <a:fillRef idx="0">
            <a:schemeClr val="accent2"/>
          </a:fillRef>
          <a:effectRef idx="0">
            <a:schemeClr val="accent2"/>
          </a:effectRef>
          <a:fontRef idx="minor">
            <a:schemeClr val="tx1"/>
          </a:fontRef>
        </p:style>
      </p:cxnSp>
      <p:cxnSp>
        <p:nvCxnSpPr>
          <p:cNvPr id="16" name="Straight Connector 15"/>
          <p:cNvCxnSpPr/>
          <p:nvPr/>
        </p:nvCxnSpPr>
        <p:spPr>
          <a:xfrm>
            <a:off x="5687895" y="4173790"/>
            <a:ext cx="324000" cy="0"/>
          </a:xfrm>
          <a:prstGeom prst="line">
            <a:avLst/>
          </a:prstGeom>
          <a:ln w="508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2151431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00200"/>
            <a:ext cx="4953000" cy="4495141"/>
          </a:xfrm>
        </p:spPr>
        <p:txBody>
          <a:bodyPr>
            <a:normAutofit/>
          </a:bodyPr>
          <a:lstStyle/>
          <a:p>
            <a:pPr marL="0" indent="0">
              <a:buNone/>
            </a:pPr>
            <a:r>
              <a:rPr lang="en-GB" sz="2800" dirty="0" smtClean="0"/>
              <a:t>Repeat for other values</a:t>
            </a:r>
          </a:p>
          <a:p>
            <a:pPr marL="0" indent="0">
              <a:buNone/>
            </a:pPr>
            <a:r>
              <a:rPr lang="en-GB" sz="2800" dirty="0" smtClean="0"/>
              <a:t>10 &lt; 12, so 10 is added to the list</a:t>
            </a:r>
            <a:endParaRPr lang="en-GB" sz="2800" dirty="0"/>
          </a:p>
          <a:p>
            <a:pPr marL="0" indent="0">
              <a:buNone/>
            </a:pPr>
            <a:endParaRPr lang="en-GB" sz="2800" dirty="0" smtClean="0"/>
          </a:p>
          <a:p>
            <a:pPr marL="0" indent="0">
              <a:buNone/>
            </a:pPr>
            <a:r>
              <a:rPr lang="en-GB" sz="2800" dirty="0" smtClean="0"/>
              <a:t>12 is the last value, so it is added to the list</a:t>
            </a:r>
          </a:p>
          <a:p>
            <a:pPr marL="0" indent="0">
              <a:buNone/>
            </a:pPr>
            <a:endParaRPr lang="en-GB" sz="2800" dirty="0" smtClean="0"/>
          </a:p>
          <a:p>
            <a:pPr marL="0" indent="0">
              <a:buNone/>
            </a:pPr>
            <a:r>
              <a:rPr lang="en-GB" sz="2800" dirty="0" smtClean="0"/>
              <a:t>The list is finally sorted.</a:t>
            </a:r>
            <a:endParaRPr lang="en-GB" sz="2800" dirty="0"/>
          </a:p>
          <a:p>
            <a:pPr marL="0" indent="0">
              <a:buNone/>
            </a:pPr>
            <a:r>
              <a:rPr lang="en-GB" sz="2800" dirty="0" smtClean="0"/>
              <a:t>Merge list: 2, 3, 5, 6, 8, 9, 10, 12</a:t>
            </a:r>
          </a:p>
          <a:p>
            <a:pPr marL="0" indent="0">
              <a:buNone/>
            </a:pPr>
            <a:endParaRPr lang="en-GB" dirty="0"/>
          </a:p>
        </p:txBody>
      </p:sp>
      <p:sp>
        <p:nvSpPr>
          <p:cNvPr id="4" name="TextBox 3"/>
          <p:cNvSpPr txBox="1"/>
          <p:nvPr/>
        </p:nvSpPr>
        <p:spPr>
          <a:xfrm>
            <a:off x="4897395" y="1981199"/>
            <a:ext cx="1905000" cy="3170099"/>
          </a:xfrm>
          <a:prstGeom prst="rect">
            <a:avLst/>
          </a:prstGeom>
          <a:noFill/>
        </p:spPr>
        <p:txBody>
          <a:bodyPr wrap="square" rtlCol="0">
            <a:spAutoFit/>
          </a:bodyPr>
          <a:lstStyle/>
          <a:p>
            <a:pPr algn="ctr"/>
            <a:r>
              <a:rPr lang="en-GB" sz="4000" dirty="0" smtClean="0"/>
              <a:t>List 1</a:t>
            </a:r>
          </a:p>
          <a:p>
            <a:pPr algn="ctr"/>
            <a:r>
              <a:rPr lang="en-GB" sz="4000" dirty="0" smtClean="0"/>
              <a:t>3</a:t>
            </a:r>
          </a:p>
          <a:p>
            <a:pPr algn="ctr"/>
            <a:r>
              <a:rPr lang="en-GB" sz="4000" dirty="0" smtClean="0"/>
              <a:t>8</a:t>
            </a:r>
          </a:p>
          <a:p>
            <a:pPr algn="ctr"/>
            <a:r>
              <a:rPr lang="en-GB" sz="4000" dirty="0" smtClean="0"/>
              <a:t>9</a:t>
            </a:r>
          </a:p>
          <a:p>
            <a:pPr algn="ctr"/>
            <a:r>
              <a:rPr lang="en-GB" sz="4000" dirty="0" smtClean="0"/>
              <a:t>10</a:t>
            </a:r>
            <a:endParaRPr lang="en-GB" sz="4000" dirty="0"/>
          </a:p>
        </p:txBody>
      </p:sp>
      <p:sp>
        <p:nvSpPr>
          <p:cNvPr id="5" name="TextBox 4"/>
          <p:cNvSpPr txBox="1"/>
          <p:nvPr/>
        </p:nvSpPr>
        <p:spPr>
          <a:xfrm>
            <a:off x="7010400" y="1981200"/>
            <a:ext cx="1905000" cy="3170099"/>
          </a:xfrm>
          <a:prstGeom prst="rect">
            <a:avLst/>
          </a:prstGeom>
          <a:noFill/>
        </p:spPr>
        <p:txBody>
          <a:bodyPr wrap="square" rtlCol="0">
            <a:spAutoFit/>
          </a:bodyPr>
          <a:lstStyle/>
          <a:p>
            <a:pPr algn="ctr"/>
            <a:r>
              <a:rPr lang="en-GB" sz="4000" dirty="0" smtClean="0"/>
              <a:t>List 2</a:t>
            </a:r>
          </a:p>
          <a:p>
            <a:pPr algn="ctr"/>
            <a:r>
              <a:rPr lang="en-GB" sz="4000" dirty="0"/>
              <a:t>2</a:t>
            </a:r>
            <a:endParaRPr lang="en-GB" sz="4000" dirty="0" smtClean="0"/>
          </a:p>
          <a:p>
            <a:pPr algn="ctr"/>
            <a:r>
              <a:rPr lang="en-GB" sz="4000" dirty="0"/>
              <a:t>5</a:t>
            </a:r>
            <a:endParaRPr lang="en-GB" sz="4000" dirty="0" smtClean="0"/>
          </a:p>
          <a:p>
            <a:pPr algn="ctr"/>
            <a:r>
              <a:rPr lang="en-GB" sz="4000" dirty="0"/>
              <a:t>6</a:t>
            </a:r>
            <a:endParaRPr lang="en-GB" sz="4000" dirty="0" smtClean="0"/>
          </a:p>
          <a:p>
            <a:pPr algn="ctr"/>
            <a:r>
              <a:rPr lang="en-GB" sz="4000" dirty="0" smtClean="0"/>
              <a:t>12</a:t>
            </a:r>
            <a:endParaRPr lang="en-GB" sz="4000" dirty="0"/>
          </a:p>
        </p:txBody>
      </p:sp>
      <p:cxnSp>
        <p:nvCxnSpPr>
          <p:cNvPr id="6" name="Straight Connector 5"/>
          <p:cNvCxnSpPr/>
          <p:nvPr/>
        </p:nvCxnSpPr>
        <p:spPr>
          <a:xfrm>
            <a:off x="5697495" y="2971801"/>
            <a:ext cx="324000" cy="0"/>
          </a:xfrm>
          <a:prstGeom prst="line">
            <a:avLst/>
          </a:prstGeom>
          <a:ln w="508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a:off x="7795054" y="2971801"/>
            <a:ext cx="324000" cy="0"/>
          </a:xfrm>
          <a:prstGeom prst="line">
            <a:avLst/>
          </a:prstGeom>
          <a:ln w="50800"/>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p:nvCxnSpPr>
        <p:spPr>
          <a:xfrm>
            <a:off x="6137189" y="4703366"/>
            <a:ext cx="152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697495" y="3566250"/>
            <a:ext cx="324000" cy="0"/>
          </a:xfrm>
          <a:prstGeom prst="line">
            <a:avLst/>
          </a:prstGeom>
          <a:ln w="50800"/>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a:off x="7780971" y="3597141"/>
            <a:ext cx="324000" cy="0"/>
          </a:xfrm>
          <a:prstGeom prst="line">
            <a:avLst/>
          </a:prstGeom>
          <a:ln w="50800"/>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a:off x="7780971" y="4179306"/>
            <a:ext cx="324000" cy="0"/>
          </a:xfrm>
          <a:prstGeom prst="line">
            <a:avLst/>
          </a:prstGeom>
          <a:ln w="50800"/>
        </p:spPr>
        <p:style>
          <a:lnRef idx="1">
            <a:schemeClr val="accent2"/>
          </a:lnRef>
          <a:fillRef idx="0">
            <a:schemeClr val="accent2"/>
          </a:fillRef>
          <a:effectRef idx="0">
            <a:schemeClr val="accent2"/>
          </a:effectRef>
          <a:fontRef idx="minor">
            <a:schemeClr val="tx1"/>
          </a:fontRef>
        </p:style>
      </p:cxnSp>
      <p:cxnSp>
        <p:nvCxnSpPr>
          <p:cNvPr id="16" name="Straight Connector 15"/>
          <p:cNvCxnSpPr/>
          <p:nvPr/>
        </p:nvCxnSpPr>
        <p:spPr>
          <a:xfrm>
            <a:off x="5687895" y="4173790"/>
            <a:ext cx="324000" cy="0"/>
          </a:xfrm>
          <a:prstGeom prst="line">
            <a:avLst/>
          </a:prstGeom>
          <a:ln w="50800"/>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a:off x="5629517" y="4800600"/>
            <a:ext cx="459955" cy="0"/>
          </a:xfrm>
          <a:prstGeom prst="line">
            <a:avLst/>
          </a:prstGeom>
          <a:ln w="50800"/>
        </p:spPr>
        <p:style>
          <a:lnRef idx="1">
            <a:schemeClr val="accent2"/>
          </a:lnRef>
          <a:fillRef idx="0">
            <a:schemeClr val="accent2"/>
          </a:fillRef>
          <a:effectRef idx="0">
            <a:schemeClr val="accent2"/>
          </a:effectRef>
          <a:fontRef idx="minor">
            <a:schemeClr val="tx1"/>
          </a:fontRef>
        </p:style>
      </p:cxnSp>
      <p:cxnSp>
        <p:nvCxnSpPr>
          <p:cNvPr id="18" name="Straight Connector 17"/>
          <p:cNvCxnSpPr/>
          <p:nvPr/>
        </p:nvCxnSpPr>
        <p:spPr>
          <a:xfrm>
            <a:off x="7723139" y="4800600"/>
            <a:ext cx="467829" cy="0"/>
          </a:xfrm>
          <a:prstGeom prst="line">
            <a:avLst/>
          </a:prstGeom>
          <a:ln w="508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864568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lstStyle/>
          <a:p>
            <a:pPr marL="0" indent="0">
              <a:buNone/>
            </a:pPr>
            <a:endParaRPr lang="en-GB" dirty="0" smtClean="0"/>
          </a:p>
          <a:p>
            <a:pPr marL="0" indent="0">
              <a:buNone/>
            </a:pPr>
            <a:endParaRPr lang="en-GB" dirty="0"/>
          </a:p>
          <a:p>
            <a:pPr marL="0" indent="0">
              <a:buNone/>
            </a:pPr>
            <a:r>
              <a:rPr lang="en-GB" dirty="0" smtClean="0"/>
              <a:t>Bubble Sort:</a:t>
            </a:r>
          </a:p>
          <a:p>
            <a:pPr marL="0" indent="0">
              <a:buNone/>
            </a:pPr>
            <a:r>
              <a:rPr lang="en-GB" dirty="0" smtClean="0">
                <a:hlinkClick r:id="rId2"/>
              </a:rPr>
              <a:t>https</a:t>
            </a:r>
            <a:r>
              <a:rPr lang="en-GB" dirty="0">
                <a:hlinkClick r:id="rId2"/>
              </a:rPr>
              <a:t>://</a:t>
            </a:r>
            <a:r>
              <a:rPr lang="en-GB" dirty="0" smtClean="0">
                <a:hlinkClick r:id="rId2"/>
              </a:rPr>
              <a:t>www.youtube.com/watch?v=lyZQPjUT5B4</a:t>
            </a:r>
            <a:endParaRPr lang="en-GB" dirty="0" smtClean="0"/>
          </a:p>
          <a:p>
            <a:pPr marL="0" indent="0">
              <a:buNone/>
            </a:pPr>
            <a:endParaRPr lang="en-GB" dirty="0"/>
          </a:p>
          <a:p>
            <a:pPr marL="0" indent="0">
              <a:buNone/>
            </a:pPr>
            <a:r>
              <a:rPr lang="en-GB" dirty="0" smtClean="0"/>
              <a:t>Merge sort:</a:t>
            </a:r>
          </a:p>
          <a:p>
            <a:pPr marL="0" indent="0">
              <a:buNone/>
            </a:pPr>
            <a:r>
              <a:rPr lang="en-GB" dirty="0">
                <a:hlinkClick r:id="rId3"/>
              </a:rPr>
              <a:t>https://</a:t>
            </a:r>
            <a:r>
              <a:rPr lang="en-GB" dirty="0" smtClean="0">
                <a:hlinkClick r:id="rId3"/>
              </a:rPr>
              <a:t>www.youtube.com/watch?v=XaqR3G_NVoo</a:t>
            </a:r>
            <a:endParaRPr lang="en-GB" dirty="0" smtClean="0"/>
          </a:p>
          <a:p>
            <a:pPr marL="0" indent="0">
              <a:buNone/>
            </a:pPr>
            <a:endParaRPr lang="en-GB" dirty="0" smtClean="0"/>
          </a:p>
        </p:txBody>
      </p:sp>
    </p:spTree>
    <p:extLst>
      <p:ext uri="{BB962C8B-B14F-4D97-AF65-F5344CB8AC3E}">
        <p14:creationId xmlns:p14="http://schemas.microsoft.com/office/powerpoint/2010/main" val="18688759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Techniques- Bubble Sort…</a:t>
            </a:r>
            <a:endParaRPr lang="en-GB" dirty="0"/>
          </a:p>
        </p:txBody>
      </p:sp>
      <p:sp>
        <p:nvSpPr>
          <p:cNvPr id="3" name="Content Placeholder 2"/>
          <p:cNvSpPr>
            <a:spLocks noGrp="1"/>
          </p:cNvSpPr>
          <p:nvPr>
            <p:ph idx="1"/>
          </p:nvPr>
        </p:nvSpPr>
        <p:spPr/>
        <p:txBody>
          <a:bodyPr/>
          <a:lstStyle/>
          <a:p>
            <a:r>
              <a:rPr lang="en-GB" dirty="0" smtClean="0"/>
              <a:t>Bubble Sort is a technique to put data in an ascending order.</a:t>
            </a:r>
          </a:p>
          <a:p>
            <a:pPr marL="0" indent="0">
              <a:buNone/>
            </a:pPr>
            <a:r>
              <a:rPr lang="en-GB" dirty="0" smtClean="0"/>
              <a:t>It works comparing the data within itself…</a:t>
            </a:r>
          </a:p>
          <a:p>
            <a:pPr marL="0" indent="0">
              <a:buNone/>
            </a:pPr>
            <a:r>
              <a:rPr lang="en-GB" dirty="0" smtClean="0"/>
              <a:t>For example:</a:t>
            </a:r>
          </a:p>
          <a:p>
            <a:pPr marL="0" indent="0">
              <a:buNone/>
            </a:pPr>
            <a:endParaRPr lang="en-GB" dirty="0" smtClean="0"/>
          </a:p>
          <a:p>
            <a:pPr marL="0" indent="0">
              <a:buNone/>
            </a:pPr>
            <a:endParaRPr lang="en-GB" dirty="0" smtClean="0"/>
          </a:p>
          <a:p>
            <a:pPr marL="0" indent="0">
              <a:buNone/>
            </a:pPr>
            <a:r>
              <a:rPr lang="en-GB" dirty="0" smtClean="0"/>
              <a:t>This is just a random list, with the position number above it. The data is not in order…</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952103"/>
            <a:ext cx="4457700"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8569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it works</a:t>
            </a:r>
            <a:endParaRPr lang="en-GB" dirty="0"/>
          </a:p>
        </p:txBody>
      </p:sp>
      <p:sp>
        <p:nvSpPr>
          <p:cNvPr id="3" name="Content Placeholder 2"/>
          <p:cNvSpPr>
            <a:spLocks noGrp="1"/>
          </p:cNvSpPr>
          <p:nvPr>
            <p:ph idx="1"/>
          </p:nvPr>
        </p:nvSpPr>
        <p:spPr>
          <a:xfrm>
            <a:off x="349078" y="1217526"/>
            <a:ext cx="8229600" cy="4525963"/>
          </a:xfrm>
        </p:spPr>
        <p:txBody>
          <a:bodyPr>
            <a:normAutofit/>
          </a:bodyPr>
          <a:lstStyle/>
          <a:p>
            <a:r>
              <a:rPr lang="en-GB" sz="2800" dirty="0" smtClean="0"/>
              <a:t>This method will compare each element to another… for ascending order it works by checking if the data its comparing is bigger or smaller. If the number is small it will not move, however if the number is greater than the compared value, the element will move up in the Array</a:t>
            </a:r>
            <a:r>
              <a:rPr lang="en-GB" sz="2800" dirty="0" smtClean="0"/>
              <a:t>. It does this in pairs</a:t>
            </a:r>
            <a:endParaRPr lang="en-GB" sz="28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8" y="4802916"/>
            <a:ext cx="4457700"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flipV="1">
            <a:off x="990600" y="5623094"/>
            <a:ext cx="0" cy="3951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6009503" y="5575471"/>
            <a:ext cx="0" cy="44278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442519" y="5680499"/>
            <a:ext cx="2209800" cy="646331"/>
          </a:xfrm>
          <a:prstGeom prst="rect">
            <a:avLst/>
          </a:prstGeom>
          <a:noFill/>
        </p:spPr>
        <p:txBody>
          <a:bodyPr wrap="square" rtlCol="0">
            <a:spAutoFit/>
          </a:bodyPr>
          <a:lstStyle/>
          <a:p>
            <a:r>
              <a:rPr lang="en-GB" dirty="0" smtClean="0"/>
              <a:t>12 &gt; 3 so the element will move up…</a:t>
            </a:r>
            <a:endParaRPr lang="en-GB" dirty="0"/>
          </a:p>
        </p:txBody>
      </p:sp>
      <p:grpSp>
        <p:nvGrpSpPr>
          <p:cNvPr id="22" name="Group 21"/>
          <p:cNvGrpSpPr/>
          <p:nvPr/>
        </p:nvGrpSpPr>
        <p:grpSpPr>
          <a:xfrm>
            <a:off x="4652319" y="4803946"/>
            <a:ext cx="4095750" cy="771525"/>
            <a:chOff x="4686300" y="4188683"/>
            <a:chExt cx="4095750" cy="771525"/>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4188683"/>
              <a:ext cx="3524250"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6300" y="4276725"/>
              <a:ext cx="622633" cy="657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11" name="Straight Connector 10"/>
          <p:cNvCxnSpPr>
            <a:stCxn id="9" idx="3"/>
          </p:cNvCxnSpPr>
          <p:nvPr/>
        </p:nvCxnSpPr>
        <p:spPr>
          <a:xfrm>
            <a:off x="4652319" y="6003665"/>
            <a:ext cx="1357184" cy="1458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990600" y="6017222"/>
            <a:ext cx="1447800" cy="10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447800" y="4507549"/>
            <a:ext cx="0" cy="29639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52163" y="4506519"/>
            <a:ext cx="0" cy="29639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4400" y="3894601"/>
            <a:ext cx="2895600" cy="646331"/>
          </a:xfrm>
          <a:prstGeom prst="rect">
            <a:avLst/>
          </a:prstGeom>
          <a:noFill/>
        </p:spPr>
        <p:txBody>
          <a:bodyPr wrap="square" rtlCol="0">
            <a:spAutoFit/>
          </a:bodyPr>
          <a:lstStyle/>
          <a:p>
            <a:r>
              <a:rPr lang="en-GB" dirty="0" smtClean="0"/>
              <a:t>The elements is being compared in pairs</a:t>
            </a:r>
            <a:endParaRPr lang="en-GB" dirty="0"/>
          </a:p>
        </p:txBody>
      </p:sp>
    </p:spTree>
    <p:extLst>
      <p:ext uri="{BB962C8B-B14F-4D97-AF65-F5344CB8AC3E}">
        <p14:creationId xmlns:p14="http://schemas.microsoft.com/office/powerpoint/2010/main" val="1573544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Continued…</a:t>
            </a:r>
            <a:endParaRPr lang="en-GB" dirty="0"/>
          </a:p>
        </p:txBody>
      </p:sp>
      <p:sp>
        <p:nvSpPr>
          <p:cNvPr id="3" name="Content Placeholder 2"/>
          <p:cNvSpPr>
            <a:spLocks noGrp="1"/>
          </p:cNvSpPr>
          <p:nvPr>
            <p:ph idx="1"/>
          </p:nvPr>
        </p:nvSpPr>
        <p:spPr>
          <a:xfrm>
            <a:off x="457200" y="1082310"/>
            <a:ext cx="8229600" cy="4525963"/>
          </a:xfrm>
        </p:spPr>
        <p:txBody>
          <a:bodyPr/>
          <a:lstStyle/>
          <a:p>
            <a:r>
              <a:rPr lang="en-GB" sz="2400" dirty="0" smtClean="0"/>
              <a:t>Once a number is smaller than the compared number, in this case </a:t>
            </a:r>
            <a:r>
              <a:rPr lang="en-GB" sz="2400" dirty="0" smtClean="0">
                <a:solidFill>
                  <a:srgbClr val="FF0000"/>
                </a:solidFill>
              </a:rPr>
              <a:t>12</a:t>
            </a:r>
            <a:r>
              <a:rPr lang="en-GB" sz="2400" dirty="0" smtClean="0"/>
              <a:t> and </a:t>
            </a:r>
            <a:r>
              <a:rPr lang="en-GB" sz="2400" dirty="0" smtClean="0">
                <a:solidFill>
                  <a:srgbClr val="FF0000"/>
                </a:solidFill>
              </a:rPr>
              <a:t>16</a:t>
            </a:r>
            <a:r>
              <a:rPr lang="en-GB" sz="2400" dirty="0" smtClean="0"/>
              <a:t>,</a:t>
            </a:r>
            <a:r>
              <a:rPr lang="en-GB" sz="2400" dirty="0" smtClean="0">
                <a:solidFill>
                  <a:srgbClr val="FF0000"/>
                </a:solidFill>
              </a:rPr>
              <a:t> </a:t>
            </a:r>
            <a:r>
              <a:rPr lang="en-GB" sz="2400" dirty="0" smtClean="0"/>
              <a:t>the element being looked at stops the next element is looked at.</a:t>
            </a:r>
            <a:r>
              <a:rPr lang="en-GB" sz="2400" dirty="0"/>
              <a:t>	</a:t>
            </a:r>
            <a:endParaRPr lang="en-GB" sz="2400" dirty="0"/>
          </a:p>
          <a:p>
            <a:pPr marL="2743200" lvl="6" indent="0">
              <a:buNone/>
            </a:pPr>
            <a:r>
              <a:rPr lang="en-GB" dirty="0" smtClean="0"/>
              <a:t>	</a:t>
            </a:r>
          </a:p>
          <a:p>
            <a:pPr marL="2743200" lvl="6" indent="0">
              <a:buNone/>
            </a:pPr>
            <a:r>
              <a:rPr lang="en-GB" dirty="0"/>
              <a:t>	</a:t>
            </a:r>
            <a:endParaRPr lang="en-GB" dirty="0" smtClean="0"/>
          </a:p>
        </p:txBody>
      </p:sp>
      <p:grpSp>
        <p:nvGrpSpPr>
          <p:cNvPr id="4" name="Group 3"/>
          <p:cNvGrpSpPr/>
          <p:nvPr/>
        </p:nvGrpSpPr>
        <p:grpSpPr>
          <a:xfrm>
            <a:off x="228600" y="3218213"/>
            <a:ext cx="4095750" cy="771525"/>
            <a:chOff x="4686300" y="4188683"/>
            <a:chExt cx="4095750" cy="771525"/>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4188683"/>
              <a:ext cx="3524250"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6300" y="4276725"/>
              <a:ext cx="622633" cy="657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8" name="Straight Arrow Connector 7"/>
          <p:cNvCxnSpPr/>
          <p:nvPr/>
        </p:nvCxnSpPr>
        <p:spPr>
          <a:xfrm>
            <a:off x="1916464" y="2902243"/>
            <a:ext cx="0" cy="29639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00100" y="2223384"/>
            <a:ext cx="2895600" cy="646331"/>
          </a:xfrm>
          <a:prstGeom prst="rect">
            <a:avLst/>
          </a:prstGeom>
          <a:noFill/>
        </p:spPr>
        <p:txBody>
          <a:bodyPr wrap="square" rtlCol="0">
            <a:spAutoFit/>
          </a:bodyPr>
          <a:lstStyle/>
          <a:p>
            <a:r>
              <a:rPr lang="en-GB" dirty="0" smtClean="0"/>
              <a:t>The elements is being compared in pairs</a:t>
            </a:r>
            <a:endParaRPr lang="en-GB" dirty="0"/>
          </a:p>
        </p:txBody>
      </p:sp>
      <p:cxnSp>
        <p:nvCxnSpPr>
          <p:cNvPr id="10" name="Straight Arrow Connector 9"/>
          <p:cNvCxnSpPr/>
          <p:nvPr/>
        </p:nvCxnSpPr>
        <p:spPr>
          <a:xfrm>
            <a:off x="1524000" y="2902244"/>
            <a:ext cx="0" cy="29639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6666" y="3452326"/>
            <a:ext cx="3533775"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6056" y="3523764"/>
            <a:ext cx="622633" cy="657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5456055" y="1790310"/>
            <a:ext cx="2590800" cy="646331"/>
          </a:xfrm>
          <a:prstGeom prst="rect">
            <a:avLst/>
          </a:prstGeom>
          <a:noFill/>
        </p:spPr>
        <p:txBody>
          <a:bodyPr wrap="square" rtlCol="0">
            <a:spAutoFit/>
          </a:bodyPr>
          <a:lstStyle/>
          <a:p>
            <a:r>
              <a:rPr lang="en-GB" dirty="0"/>
              <a:t>16 is now being compared to the rest:</a:t>
            </a:r>
          </a:p>
        </p:txBody>
      </p:sp>
      <p:cxnSp>
        <p:nvCxnSpPr>
          <p:cNvPr id="14" name="Straight Arrow Connector 13"/>
          <p:cNvCxnSpPr/>
          <p:nvPr/>
        </p:nvCxnSpPr>
        <p:spPr>
          <a:xfrm>
            <a:off x="6374500" y="2410663"/>
            <a:ext cx="0" cy="29639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755500" y="2410450"/>
            <a:ext cx="0" cy="29639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212700" y="2410449"/>
            <a:ext cx="0" cy="29639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593700" y="2410663"/>
            <a:ext cx="0" cy="29639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8020555" y="2388657"/>
            <a:ext cx="0" cy="29639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8431900" y="2420785"/>
            <a:ext cx="0" cy="29639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4608867" y="2707060"/>
            <a:ext cx="4095750" cy="771525"/>
            <a:chOff x="4686300" y="4188683"/>
            <a:chExt cx="4095750" cy="771525"/>
          </a:xfrm>
        </p:grpSpPr>
        <p:pic>
          <p:nvPicPr>
            <p:cNvPr id="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4188683"/>
              <a:ext cx="3524250"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6300" y="4276725"/>
              <a:ext cx="622633" cy="657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4" name="Group 23"/>
          <p:cNvGrpSpPr/>
          <p:nvPr/>
        </p:nvGrpSpPr>
        <p:grpSpPr>
          <a:xfrm>
            <a:off x="2057400" y="5750957"/>
            <a:ext cx="4165933" cy="714375"/>
            <a:chOff x="2425367" y="4448175"/>
            <a:chExt cx="4165933" cy="714375"/>
          </a:xfrm>
        </p:grpSpPr>
        <p:pic>
          <p:nvPicPr>
            <p:cNvPr id="2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4448175"/>
              <a:ext cx="3543300"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5367" y="4476750"/>
              <a:ext cx="622633" cy="657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3" name="TextBox 12"/>
          <p:cNvSpPr txBox="1"/>
          <p:nvPr/>
        </p:nvSpPr>
        <p:spPr>
          <a:xfrm>
            <a:off x="202528" y="5901899"/>
            <a:ext cx="2457949" cy="369332"/>
          </a:xfrm>
          <a:prstGeom prst="rect">
            <a:avLst/>
          </a:prstGeom>
          <a:noFill/>
        </p:spPr>
        <p:txBody>
          <a:bodyPr wrap="square" rtlCol="0">
            <a:spAutoFit/>
          </a:bodyPr>
          <a:lstStyle/>
          <a:p>
            <a:r>
              <a:rPr lang="en-GB" dirty="0" smtClean="0"/>
              <a:t>The Finished Array</a:t>
            </a:r>
            <a:endParaRPr lang="en-GB" dirty="0"/>
          </a:p>
        </p:txBody>
      </p:sp>
      <p:pic>
        <p:nvPicPr>
          <p:cNvPr id="2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8508" y="4452540"/>
            <a:ext cx="3533775"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TextBox 26"/>
          <p:cNvSpPr txBox="1"/>
          <p:nvPr/>
        </p:nvSpPr>
        <p:spPr>
          <a:xfrm>
            <a:off x="304800" y="4252426"/>
            <a:ext cx="1828800" cy="1200329"/>
          </a:xfrm>
          <a:prstGeom prst="rect">
            <a:avLst/>
          </a:prstGeom>
          <a:noFill/>
        </p:spPr>
        <p:txBody>
          <a:bodyPr wrap="square" rtlCol="0">
            <a:spAutoFit/>
          </a:bodyPr>
          <a:lstStyle/>
          <a:p>
            <a:r>
              <a:rPr lang="en-GB" dirty="0" smtClean="0"/>
              <a:t>If the number is smaller it will move down in the array.</a:t>
            </a:r>
            <a:endParaRPr lang="en-GB" dirty="0"/>
          </a:p>
        </p:txBody>
      </p:sp>
      <p:cxnSp>
        <p:nvCxnSpPr>
          <p:cNvPr id="30" name="Straight Arrow Connector 29"/>
          <p:cNvCxnSpPr/>
          <p:nvPr/>
        </p:nvCxnSpPr>
        <p:spPr>
          <a:xfrm flipV="1">
            <a:off x="4038600" y="5181600"/>
            <a:ext cx="0" cy="36743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4468928" y="5201682"/>
            <a:ext cx="0" cy="34735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52" name="TextBox 2051"/>
          <p:cNvSpPr txBox="1"/>
          <p:nvPr/>
        </p:nvSpPr>
        <p:spPr>
          <a:xfrm>
            <a:off x="6553200" y="4495800"/>
            <a:ext cx="2362200" cy="646331"/>
          </a:xfrm>
          <a:prstGeom prst="rect">
            <a:avLst/>
          </a:prstGeom>
          <a:noFill/>
        </p:spPr>
        <p:txBody>
          <a:bodyPr wrap="square" rtlCol="0">
            <a:spAutoFit/>
          </a:bodyPr>
          <a:lstStyle/>
          <a:p>
            <a:r>
              <a:rPr lang="en-GB" dirty="0" smtClean="0"/>
              <a:t>This is repeated until the Array is in order.</a:t>
            </a:r>
            <a:endParaRPr lang="en-GB" dirty="0"/>
          </a:p>
        </p:txBody>
      </p:sp>
    </p:spTree>
    <p:extLst>
      <p:ext uri="{BB962C8B-B14F-4D97-AF65-F5344CB8AC3E}">
        <p14:creationId xmlns:p14="http://schemas.microsoft.com/office/powerpoint/2010/main" val="4080308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Techniques - Merge Sort</a:t>
            </a:r>
            <a:endParaRPr lang="en-GB" dirty="0"/>
          </a:p>
        </p:txBody>
      </p:sp>
    </p:spTree>
    <p:extLst>
      <p:ext uri="{BB962C8B-B14F-4D97-AF65-F5344CB8AC3E}">
        <p14:creationId xmlns:p14="http://schemas.microsoft.com/office/powerpoint/2010/main" val="674804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Definition</a:t>
            </a:r>
            <a:endParaRPr lang="en-GB" dirty="0"/>
          </a:p>
        </p:txBody>
      </p:sp>
      <p:sp>
        <p:nvSpPr>
          <p:cNvPr id="3" name="Content Placeholder 2"/>
          <p:cNvSpPr>
            <a:spLocks noGrp="1"/>
          </p:cNvSpPr>
          <p:nvPr>
            <p:ph idx="1"/>
          </p:nvPr>
        </p:nvSpPr>
        <p:spPr>
          <a:xfrm>
            <a:off x="457200" y="1600200"/>
            <a:ext cx="8077200" cy="3886199"/>
          </a:xfrm>
        </p:spPr>
        <p:txBody>
          <a:bodyPr>
            <a:normAutofit/>
          </a:bodyPr>
          <a:lstStyle/>
          <a:p>
            <a:pPr marL="0" indent="0">
              <a:buNone/>
            </a:pPr>
            <a:r>
              <a:rPr lang="en-GB" sz="4000" dirty="0" smtClean="0"/>
              <a:t>A merge sort is a technique for sorting data into an order by splitting it into lists and then merging them back together by putting them into a new list.</a:t>
            </a:r>
          </a:p>
        </p:txBody>
      </p:sp>
    </p:spTree>
    <p:extLst>
      <p:ext uri="{BB962C8B-B14F-4D97-AF65-F5344CB8AC3E}">
        <p14:creationId xmlns:p14="http://schemas.microsoft.com/office/powerpoint/2010/main" val="19639654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1</a:t>
            </a:r>
            <a:endParaRPr lang="en-GB"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2987103"/>
            <a:ext cx="8458200" cy="1079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914400" y="1295400"/>
            <a:ext cx="7543800" cy="4462760"/>
          </a:xfrm>
          <a:prstGeom prst="rect">
            <a:avLst/>
          </a:prstGeom>
          <a:noFill/>
        </p:spPr>
        <p:txBody>
          <a:bodyPr wrap="square" rtlCol="0">
            <a:spAutoFit/>
          </a:bodyPr>
          <a:lstStyle/>
          <a:p>
            <a:r>
              <a:rPr lang="en-GB" sz="3200" dirty="0"/>
              <a:t>The list is 3, 5, 8 ,10, 2, 6, 9, </a:t>
            </a:r>
            <a:r>
              <a:rPr lang="en-GB" sz="3200" dirty="0" smtClean="0"/>
              <a:t>12</a:t>
            </a:r>
          </a:p>
          <a:p>
            <a:endParaRPr lang="en-GB" dirty="0"/>
          </a:p>
          <a:p>
            <a:r>
              <a:rPr lang="en-GB" dirty="0" smtClean="0"/>
              <a:t>Split the list into two parts.</a:t>
            </a:r>
          </a:p>
          <a:p>
            <a:endParaRPr lang="en-GB" dirty="0" smtClean="0"/>
          </a:p>
          <a:p>
            <a:r>
              <a:rPr lang="en-GB" dirty="0" smtClean="0"/>
              <a:t>Split the lists again until they end up in pairs and threes.</a:t>
            </a:r>
          </a:p>
          <a:p>
            <a:endParaRPr lang="en-GB" dirty="0"/>
          </a:p>
          <a:p>
            <a:endParaRPr lang="en-GB" dirty="0" smtClean="0"/>
          </a:p>
          <a:p>
            <a:endParaRPr lang="en-GB" dirty="0"/>
          </a:p>
          <a:p>
            <a:endParaRPr lang="en-GB" dirty="0" smtClean="0"/>
          </a:p>
          <a:p>
            <a:endParaRPr lang="en-GB" dirty="0" smtClean="0"/>
          </a:p>
          <a:p>
            <a:endParaRPr lang="en-GB" dirty="0" smtClean="0"/>
          </a:p>
          <a:p>
            <a:r>
              <a:rPr lang="en-GB" dirty="0" smtClean="0"/>
              <a:t>For pairs, swap them around or leave them so the smallest is one the left.</a:t>
            </a:r>
          </a:p>
          <a:p>
            <a:r>
              <a:rPr lang="en-GB" dirty="0" smtClean="0"/>
              <a:t>Bubble sort threes.</a:t>
            </a:r>
          </a:p>
          <a:p>
            <a:endParaRPr lang="en-GB" dirty="0"/>
          </a:p>
          <a:p>
            <a:r>
              <a:rPr lang="en-GB" dirty="0" smtClean="0"/>
              <a:t>This should leave ordered pairs and threes.</a:t>
            </a:r>
          </a:p>
        </p:txBody>
      </p:sp>
    </p:spTree>
    <p:extLst>
      <p:ext uri="{BB962C8B-B14F-4D97-AF65-F5344CB8AC3E}">
        <p14:creationId xmlns:p14="http://schemas.microsoft.com/office/powerpoint/2010/main" val="28632916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49495" y="3352800"/>
            <a:ext cx="1200150" cy="168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4606895" y="3354224"/>
            <a:ext cx="1219200" cy="1744143"/>
            <a:chOff x="3942460" y="3433763"/>
            <a:chExt cx="1219200" cy="1744143"/>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2960" y="3987281"/>
              <a:ext cx="838200"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2460" y="3433763"/>
              <a:ext cx="121920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9" name="Content Placeholder 2"/>
          <p:cNvSpPr txBox="1">
            <a:spLocks/>
          </p:cNvSpPr>
          <p:nvPr/>
        </p:nvSpPr>
        <p:spPr>
          <a:xfrm>
            <a:off x="457200" y="1066800"/>
            <a:ext cx="8229600" cy="54864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3600" dirty="0" smtClean="0"/>
              <a:t>Take the pairs and compare the numbers on the left to the numbers on the right.</a:t>
            </a:r>
          </a:p>
          <a:p>
            <a:pPr marL="0" indent="0">
              <a:buFont typeface="Arial" pitchFamily="34" charset="0"/>
              <a:buNone/>
            </a:pPr>
            <a:endParaRPr lang="en-GB" dirty="0" smtClean="0"/>
          </a:p>
          <a:p>
            <a:pPr marL="0" indent="0">
              <a:buFont typeface="Arial" pitchFamily="34" charset="0"/>
              <a:buNone/>
            </a:pPr>
            <a:r>
              <a:rPr lang="en-GB" dirty="0" smtClean="0"/>
              <a:t>Firstly, 3 &lt; 8, so 3 is added to the list.</a:t>
            </a:r>
          </a:p>
          <a:p>
            <a:pPr marL="0" indent="0">
              <a:buFont typeface="Arial" pitchFamily="34" charset="0"/>
              <a:buNone/>
            </a:pPr>
            <a:endParaRPr lang="en-GB" sz="2800" dirty="0" smtClean="0"/>
          </a:p>
          <a:p>
            <a:pPr marL="0" indent="0">
              <a:buFont typeface="Arial" pitchFamily="34" charset="0"/>
              <a:buNone/>
            </a:pPr>
            <a:endParaRPr lang="en-GB" sz="2800" dirty="0"/>
          </a:p>
          <a:p>
            <a:pPr marL="0" indent="0">
              <a:buFont typeface="Arial" pitchFamily="34" charset="0"/>
              <a:buNone/>
            </a:pPr>
            <a:endParaRPr lang="en-GB" sz="2800" dirty="0" smtClean="0"/>
          </a:p>
          <a:p>
            <a:pPr marL="0" indent="0">
              <a:buFont typeface="Arial" pitchFamily="34" charset="0"/>
              <a:buNone/>
            </a:pPr>
            <a:endParaRPr lang="en-GB" sz="2800" dirty="0" smtClean="0"/>
          </a:p>
          <a:p>
            <a:pPr marL="0" indent="0">
              <a:buFont typeface="Arial" pitchFamily="34" charset="0"/>
              <a:buNone/>
            </a:pPr>
            <a:endParaRPr lang="en-GB" sz="2800" dirty="0"/>
          </a:p>
          <a:p>
            <a:pPr marL="0" indent="0">
              <a:buFont typeface="Arial" pitchFamily="34" charset="0"/>
              <a:buNone/>
            </a:pPr>
            <a:endParaRPr lang="en-GB" sz="2800" dirty="0"/>
          </a:p>
          <a:p>
            <a:pPr marL="0" indent="0">
              <a:buFont typeface="Arial" pitchFamily="34" charset="0"/>
              <a:buNone/>
            </a:pPr>
            <a:r>
              <a:rPr lang="en-GB" sz="2800" dirty="0" smtClean="0"/>
              <a:t> New list: 3</a:t>
            </a:r>
          </a:p>
        </p:txBody>
      </p:sp>
      <p:cxnSp>
        <p:nvCxnSpPr>
          <p:cNvPr id="10" name="Straight Connector 9"/>
          <p:cNvCxnSpPr/>
          <p:nvPr/>
        </p:nvCxnSpPr>
        <p:spPr>
          <a:xfrm>
            <a:off x="2971800" y="4191000"/>
            <a:ext cx="324000" cy="0"/>
          </a:xfrm>
          <a:prstGeom prst="line">
            <a:avLst/>
          </a:prstGeom>
          <a:ln w="50800"/>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3295800" y="4191000"/>
            <a:ext cx="15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itle 1"/>
          <p:cNvSpPr>
            <a:spLocks noGrp="1"/>
          </p:cNvSpPr>
          <p:nvPr>
            <p:ph type="title"/>
          </p:nvPr>
        </p:nvSpPr>
        <p:spPr>
          <a:xfrm>
            <a:off x="440108" y="152400"/>
            <a:ext cx="8229600" cy="1143000"/>
          </a:xfrm>
        </p:spPr>
        <p:txBody>
          <a:bodyPr/>
          <a:lstStyle/>
          <a:p>
            <a:r>
              <a:rPr lang="en-GB" dirty="0" smtClean="0"/>
              <a:t>Step </a:t>
            </a:r>
            <a:r>
              <a:rPr lang="en-GB" dirty="0"/>
              <a:t>2</a:t>
            </a:r>
          </a:p>
        </p:txBody>
      </p:sp>
    </p:spTree>
    <p:extLst>
      <p:ext uri="{BB962C8B-B14F-4D97-AF65-F5344CB8AC3E}">
        <p14:creationId xmlns:p14="http://schemas.microsoft.com/office/powerpoint/2010/main" val="27358402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49495" y="3352800"/>
            <a:ext cx="1200150" cy="168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4606895" y="3354224"/>
            <a:ext cx="1219200" cy="1744143"/>
            <a:chOff x="3942460" y="3433763"/>
            <a:chExt cx="1219200" cy="1744143"/>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2960" y="3987281"/>
              <a:ext cx="838200"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2460" y="3433763"/>
              <a:ext cx="121920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9" name="Content Placeholder 2"/>
          <p:cNvSpPr txBox="1">
            <a:spLocks/>
          </p:cNvSpPr>
          <p:nvPr/>
        </p:nvSpPr>
        <p:spPr>
          <a:xfrm>
            <a:off x="457200" y="1066800"/>
            <a:ext cx="8229600" cy="51816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3600" dirty="0" smtClean="0"/>
              <a:t>Compare the items on the left to the right.</a:t>
            </a:r>
          </a:p>
          <a:p>
            <a:pPr marL="0" indent="0">
              <a:buFont typeface="Arial" pitchFamily="34" charset="0"/>
              <a:buNone/>
            </a:pPr>
            <a:endParaRPr lang="en-GB" dirty="0" smtClean="0"/>
          </a:p>
          <a:p>
            <a:pPr marL="0" indent="0">
              <a:buFont typeface="Arial" pitchFamily="34" charset="0"/>
              <a:buNone/>
            </a:pPr>
            <a:r>
              <a:rPr lang="en-GB" dirty="0" smtClean="0"/>
              <a:t>Secondly, 5 &lt; 8, so 5 is added to the list</a:t>
            </a:r>
          </a:p>
          <a:p>
            <a:pPr marL="0" indent="0">
              <a:buFont typeface="Arial" pitchFamily="34" charset="0"/>
              <a:buNone/>
            </a:pPr>
            <a:endParaRPr lang="en-GB" sz="2800" dirty="0"/>
          </a:p>
          <a:p>
            <a:pPr marL="0" indent="0">
              <a:buFont typeface="Arial" pitchFamily="34" charset="0"/>
              <a:buNone/>
            </a:pPr>
            <a:endParaRPr lang="en-GB" sz="2800" dirty="0" smtClean="0"/>
          </a:p>
          <a:p>
            <a:pPr marL="0" indent="0">
              <a:buFont typeface="Arial" pitchFamily="34" charset="0"/>
              <a:buNone/>
            </a:pPr>
            <a:endParaRPr lang="en-GB" sz="2800" dirty="0" smtClean="0"/>
          </a:p>
          <a:p>
            <a:pPr marL="0" indent="0">
              <a:buFont typeface="Arial" pitchFamily="34" charset="0"/>
              <a:buNone/>
            </a:pPr>
            <a:endParaRPr lang="en-GB" sz="2800" dirty="0" smtClean="0"/>
          </a:p>
          <a:p>
            <a:pPr marL="0" indent="0">
              <a:buFont typeface="Arial" pitchFamily="34" charset="0"/>
              <a:buNone/>
            </a:pPr>
            <a:endParaRPr lang="en-GB" sz="2800" dirty="0"/>
          </a:p>
          <a:p>
            <a:pPr marL="0" indent="0">
              <a:buFont typeface="Arial" pitchFamily="34" charset="0"/>
              <a:buNone/>
            </a:pPr>
            <a:endParaRPr lang="en-GB" sz="2800" dirty="0"/>
          </a:p>
          <a:p>
            <a:pPr marL="0" indent="0">
              <a:buFont typeface="Arial" pitchFamily="34" charset="0"/>
              <a:buNone/>
            </a:pPr>
            <a:r>
              <a:rPr lang="en-GB" sz="2800" dirty="0" smtClean="0"/>
              <a:t> New list: 3, 5</a:t>
            </a:r>
          </a:p>
        </p:txBody>
      </p:sp>
      <p:cxnSp>
        <p:nvCxnSpPr>
          <p:cNvPr id="10" name="Straight Connector 9"/>
          <p:cNvCxnSpPr/>
          <p:nvPr/>
        </p:nvCxnSpPr>
        <p:spPr>
          <a:xfrm>
            <a:off x="2971800" y="4191000"/>
            <a:ext cx="324000" cy="0"/>
          </a:xfrm>
          <a:prstGeom prst="line">
            <a:avLst/>
          </a:prstGeom>
          <a:ln w="50800"/>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flipV="1">
            <a:off x="3352800" y="4191000"/>
            <a:ext cx="1524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962200" y="4726536"/>
            <a:ext cx="324000" cy="0"/>
          </a:xfrm>
          <a:prstGeom prst="line">
            <a:avLst/>
          </a:prstGeom>
          <a:ln w="50800"/>
        </p:spPr>
        <p:style>
          <a:lnRef idx="1">
            <a:schemeClr val="accent2"/>
          </a:lnRef>
          <a:fillRef idx="0">
            <a:schemeClr val="accent2"/>
          </a:fillRef>
          <a:effectRef idx="0">
            <a:schemeClr val="accent2"/>
          </a:effectRef>
          <a:fontRef idx="minor">
            <a:schemeClr val="tx1"/>
          </a:fontRef>
        </p:style>
      </p:cxnSp>
      <p:sp>
        <p:nvSpPr>
          <p:cNvPr id="13" name="Title 1"/>
          <p:cNvSpPr>
            <a:spLocks noGrp="1"/>
          </p:cNvSpPr>
          <p:nvPr>
            <p:ph type="title"/>
          </p:nvPr>
        </p:nvSpPr>
        <p:spPr>
          <a:xfrm>
            <a:off x="457200" y="114300"/>
            <a:ext cx="8229600" cy="1143000"/>
          </a:xfrm>
        </p:spPr>
        <p:txBody>
          <a:bodyPr/>
          <a:lstStyle/>
          <a:p>
            <a:r>
              <a:rPr lang="en-GB" dirty="0" smtClean="0"/>
              <a:t>Step </a:t>
            </a:r>
            <a:r>
              <a:rPr lang="en-GB" dirty="0"/>
              <a:t>3</a:t>
            </a:r>
          </a:p>
        </p:txBody>
      </p:sp>
    </p:spTree>
    <p:extLst>
      <p:ext uri="{BB962C8B-B14F-4D97-AF65-F5344CB8AC3E}">
        <p14:creationId xmlns:p14="http://schemas.microsoft.com/office/powerpoint/2010/main" val="25380525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744</Words>
  <Application>Microsoft Office PowerPoint</Application>
  <PresentationFormat>On-screen Show (4:3)</PresentationFormat>
  <Paragraphs>164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Sorting Algorithms</vt:lpstr>
      <vt:lpstr>Techniques- Bubble Sort…</vt:lpstr>
      <vt:lpstr>How it works</vt:lpstr>
      <vt:lpstr>Continued…</vt:lpstr>
      <vt:lpstr>Techniques - Merge Sort</vt:lpstr>
      <vt:lpstr>Definition</vt:lpstr>
      <vt:lpstr>Step 1</vt:lpstr>
      <vt:lpstr>Step 2</vt:lpstr>
      <vt:lpstr>Step 3</vt:lpstr>
      <vt:lpstr>Step 4</vt:lpstr>
      <vt:lpstr>Step 5</vt:lpstr>
      <vt:lpstr>Step 6</vt:lpstr>
      <vt:lpstr>Step 7</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 Algorithms</dc:title>
  <dc:creator>Nguyen, Jeff</dc:creator>
  <cp:lastModifiedBy>%username%</cp:lastModifiedBy>
  <cp:revision>12</cp:revision>
  <dcterms:created xsi:type="dcterms:W3CDTF">2006-08-16T00:00:00Z</dcterms:created>
  <dcterms:modified xsi:type="dcterms:W3CDTF">2017-01-13T15:23:19Z</dcterms:modified>
</cp:coreProperties>
</file>