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95" r:id="rId5"/>
    <p:sldId id="299" r:id="rId6"/>
    <p:sldId id="286" r:id="rId7"/>
    <p:sldId id="287" r:id="rId8"/>
    <p:sldId id="285" r:id="rId9"/>
    <p:sldId id="288" r:id="rId10"/>
    <p:sldId id="289" r:id="rId11"/>
    <p:sldId id="290" r:id="rId12"/>
    <p:sldId id="310" r:id="rId13"/>
    <p:sldId id="298" r:id="rId14"/>
    <p:sldId id="344" r:id="rId15"/>
    <p:sldId id="335" r:id="rId16"/>
    <p:sldId id="336" r:id="rId17"/>
    <p:sldId id="337" r:id="rId18"/>
    <p:sldId id="345" r:id="rId19"/>
    <p:sldId id="300" r:id="rId20"/>
    <p:sldId id="338" r:id="rId21"/>
    <p:sldId id="294" r:id="rId22"/>
    <p:sldId id="339" r:id="rId23"/>
    <p:sldId id="311" r:id="rId24"/>
    <p:sldId id="301" r:id="rId25"/>
    <p:sldId id="302" r:id="rId26"/>
    <p:sldId id="303" r:id="rId27"/>
    <p:sldId id="304" r:id="rId28"/>
    <p:sldId id="305" r:id="rId29"/>
    <p:sldId id="312" r:id="rId30"/>
    <p:sldId id="306" r:id="rId31"/>
    <p:sldId id="318" r:id="rId32"/>
    <p:sldId id="319" r:id="rId33"/>
    <p:sldId id="307" r:id="rId34"/>
    <p:sldId id="316" r:id="rId35"/>
    <p:sldId id="317" r:id="rId36"/>
    <p:sldId id="309" r:id="rId37"/>
    <p:sldId id="313" r:id="rId38"/>
    <p:sldId id="314" r:id="rId39"/>
    <p:sldId id="320" r:id="rId40"/>
    <p:sldId id="315" r:id="rId41"/>
    <p:sldId id="321" r:id="rId42"/>
    <p:sldId id="325" r:id="rId43"/>
    <p:sldId id="324" r:id="rId44"/>
    <p:sldId id="322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40" r:id="rId53"/>
    <p:sldId id="343" r:id="rId54"/>
    <p:sldId id="34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267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Pilli" userId="S::hapilli@microsoft.com::bd71369a-da1e-49bf-9b69-00e19139943c" providerId="AD" clId="Web-{1321605E-1AEB-4FF2-885E-EC29B350EB24}"/>
    <pc:docChg chg="modSld">
      <pc:chgData name="Harsha Pilli" userId="S::hapilli@microsoft.com::bd71369a-da1e-49bf-9b69-00e19139943c" providerId="AD" clId="Web-{1321605E-1AEB-4FF2-885E-EC29B350EB24}" dt="2018-09-11T00:57:48.151" v="3" actId="20577"/>
      <pc:docMkLst>
        <pc:docMk/>
      </pc:docMkLst>
      <pc:sldChg chg="modSp">
        <pc:chgData name="Harsha Pilli" userId="S::hapilli@microsoft.com::bd71369a-da1e-49bf-9b69-00e19139943c" providerId="AD" clId="Web-{1321605E-1AEB-4FF2-885E-EC29B350EB24}" dt="2018-09-11T00:57:48.151" v="2" actId="20577"/>
        <pc:sldMkLst>
          <pc:docMk/>
          <pc:sldMk cId="3210917392" sldId="345"/>
        </pc:sldMkLst>
        <pc:spChg chg="mod">
          <ac:chgData name="Harsha Pilli" userId="S::hapilli@microsoft.com::bd71369a-da1e-49bf-9b69-00e19139943c" providerId="AD" clId="Web-{1321605E-1AEB-4FF2-885E-EC29B350EB24}" dt="2018-09-11T00:57:48.151" v="2" actId="20577"/>
          <ac:spMkLst>
            <pc:docMk/>
            <pc:sldMk cId="3210917392" sldId="345"/>
            <ac:spMk id="3" creationId="{806D34D2-17A4-7748-AF0C-522D48E39D01}"/>
          </ac:spMkLst>
        </pc:spChg>
      </pc:sldChg>
    </pc:docChg>
  </pc:docChgLst>
  <pc:docChgLst>
    <pc:chgData name="Amit Agrawal" userId="S::amagrawa@microsoft.com::e86b887b-bfaa-4cea-9c75-211175ce4fb2" providerId="AD" clId="Web-{027269A7-832D-4488-87E4-E50E076285F4}"/>
    <pc:docChg chg="modSld">
      <pc:chgData name="Amit Agrawal" userId="S::amagrawa@microsoft.com::e86b887b-bfaa-4cea-9c75-211175ce4fb2" providerId="AD" clId="Web-{027269A7-832D-4488-87E4-E50E076285F4}" dt="2018-09-09T01:51:46.948" v="22" actId="20577"/>
      <pc:docMkLst>
        <pc:docMk/>
      </pc:docMkLst>
      <pc:sldChg chg="modSp">
        <pc:chgData name="Amit Agrawal" userId="S::amagrawa@microsoft.com::e86b887b-bfaa-4cea-9c75-211175ce4fb2" providerId="AD" clId="Web-{027269A7-832D-4488-87E4-E50E076285F4}" dt="2018-09-09T01:50:16.240" v="6" actId="20577"/>
        <pc:sldMkLst>
          <pc:docMk/>
          <pc:sldMk cId="1603238739" sldId="289"/>
        </pc:sldMkLst>
        <pc:spChg chg="mod">
          <ac:chgData name="Amit Agrawal" userId="S::amagrawa@microsoft.com::e86b887b-bfaa-4cea-9c75-211175ce4fb2" providerId="AD" clId="Web-{027269A7-832D-4488-87E4-E50E076285F4}" dt="2018-09-09T01:50:16.240" v="6" actId="20577"/>
          <ac:spMkLst>
            <pc:docMk/>
            <pc:sldMk cId="1603238739" sldId="289"/>
            <ac:spMk id="5" creationId="{46076D00-BEE1-A148-8397-F3A178DDC476}"/>
          </ac:spMkLst>
        </pc:spChg>
      </pc:sldChg>
      <pc:sldChg chg="modSp">
        <pc:chgData name="Amit Agrawal" userId="S::amagrawa@microsoft.com::e86b887b-bfaa-4cea-9c75-211175ce4fb2" providerId="AD" clId="Web-{027269A7-832D-4488-87E4-E50E076285F4}" dt="2018-09-09T01:51:46.948" v="21" actId="20577"/>
        <pc:sldMkLst>
          <pc:docMk/>
          <pc:sldMk cId="2806675822" sldId="290"/>
        </pc:sldMkLst>
        <pc:spChg chg="mod">
          <ac:chgData name="Amit Agrawal" userId="S::amagrawa@microsoft.com::e86b887b-bfaa-4cea-9c75-211175ce4fb2" providerId="AD" clId="Web-{027269A7-832D-4488-87E4-E50E076285F4}" dt="2018-09-09T01:51:46.948" v="21" actId="20577"/>
          <ac:spMkLst>
            <pc:docMk/>
            <pc:sldMk cId="2806675822" sldId="290"/>
            <ac:spMk id="6" creationId="{F06E6D55-2E4D-4B16-A9A5-7509DB54EB5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1BB18-229A-494D-9BAF-BBAFA145B22E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28DB55-6624-6948-9DF9-F5A92F09DBF0}">
      <dgm:prSet phldrT="[Text]" custT="1"/>
      <dgm:spPr/>
      <dgm:t>
        <a:bodyPr/>
        <a:lstStyle/>
        <a:p>
          <a:r>
            <a:rPr lang="en-US" sz="2000" b="1"/>
            <a:t>Ingest</a:t>
          </a:r>
        </a:p>
      </dgm:t>
    </dgm:pt>
    <dgm:pt modelId="{F51373B9-6BF4-7B43-B986-BF1D9F5CC1A5}" type="parTrans" cxnId="{7DA231F0-39E1-284E-A427-4F9696EC86FA}">
      <dgm:prSet/>
      <dgm:spPr/>
      <dgm:t>
        <a:bodyPr/>
        <a:lstStyle/>
        <a:p>
          <a:endParaRPr lang="en-US" sz="2400"/>
        </a:p>
      </dgm:t>
    </dgm:pt>
    <dgm:pt modelId="{C3B1B784-385E-4145-A5C7-5E80B8654E71}" type="sibTrans" cxnId="{7DA231F0-39E1-284E-A427-4F9696EC86FA}">
      <dgm:prSet/>
      <dgm:spPr/>
      <dgm:t>
        <a:bodyPr/>
        <a:lstStyle/>
        <a:p>
          <a:endParaRPr lang="en-US" sz="2400"/>
        </a:p>
      </dgm:t>
    </dgm:pt>
    <dgm:pt modelId="{4CDBBC08-7F9C-3146-94F1-DBA386FA7C21}">
      <dgm:prSet phldrT="[Text]" custT="1"/>
      <dgm:spPr/>
      <dgm:t>
        <a:bodyPr/>
        <a:lstStyle/>
        <a:p>
          <a:r>
            <a:rPr lang="en-US" sz="2000" b="1"/>
            <a:t>Train model</a:t>
          </a:r>
        </a:p>
      </dgm:t>
    </dgm:pt>
    <dgm:pt modelId="{830823ED-041F-3545-AD08-9BFE03B949AB}" type="parTrans" cxnId="{8BCD718B-B1F2-6647-ADC7-03BFF985FE66}">
      <dgm:prSet/>
      <dgm:spPr/>
      <dgm:t>
        <a:bodyPr/>
        <a:lstStyle/>
        <a:p>
          <a:endParaRPr lang="en-US" sz="2400"/>
        </a:p>
      </dgm:t>
    </dgm:pt>
    <dgm:pt modelId="{DFB90D4C-1764-E34B-B827-98ABBB831B1E}" type="sibTrans" cxnId="{8BCD718B-B1F2-6647-ADC7-03BFF985FE66}">
      <dgm:prSet/>
      <dgm:spPr/>
      <dgm:t>
        <a:bodyPr/>
        <a:lstStyle/>
        <a:p>
          <a:endParaRPr lang="en-US" sz="2400"/>
        </a:p>
      </dgm:t>
    </dgm:pt>
    <dgm:pt modelId="{8C141C72-AD93-1545-857B-4D2FE4959C40}">
      <dgm:prSet phldrT="[Text]" custT="1"/>
      <dgm:spPr/>
      <dgm:t>
        <a:bodyPr/>
        <a:lstStyle/>
        <a:p>
          <a:r>
            <a:rPr lang="en-US" sz="2000" b="1"/>
            <a:t>Batch predict</a:t>
          </a:r>
        </a:p>
      </dgm:t>
    </dgm:pt>
    <dgm:pt modelId="{D703A137-F46C-654A-851E-009D7141D0A8}" type="parTrans" cxnId="{271C1D13-6766-664B-B19B-8CF07019A934}">
      <dgm:prSet/>
      <dgm:spPr/>
      <dgm:t>
        <a:bodyPr/>
        <a:lstStyle/>
        <a:p>
          <a:endParaRPr lang="en-US" sz="2400"/>
        </a:p>
      </dgm:t>
    </dgm:pt>
    <dgm:pt modelId="{044DBB9C-B362-A44C-9F4D-42AD513BFF0E}" type="sibTrans" cxnId="{271C1D13-6766-664B-B19B-8CF07019A934}">
      <dgm:prSet/>
      <dgm:spPr/>
      <dgm:t>
        <a:bodyPr/>
        <a:lstStyle/>
        <a:p>
          <a:endParaRPr lang="en-US" sz="2400"/>
        </a:p>
      </dgm:t>
    </dgm:pt>
    <dgm:pt modelId="{7FF5E108-8DF3-404D-8D5F-2E181E2179D3}">
      <dgm:prSet phldrT="[Text]" custT="1"/>
      <dgm:spPr/>
      <dgm:t>
        <a:bodyPr/>
        <a:lstStyle/>
        <a:p>
          <a:r>
            <a:rPr lang="en-US" sz="2000" b="1"/>
            <a:t>Feature engineer</a:t>
          </a:r>
        </a:p>
      </dgm:t>
    </dgm:pt>
    <dgm:pt modelId="{C3F7CC50-BF90-0743-964B-086D1BD8509D}" type="parTrans" cxnId="{C53E7889-0B88-9349-8921-BA1487AB48AC}">
      <dgm:prSet/>
      <dgm:spPr/>
      <dgm:t>
        <a:bodyPr/>
        <a:lstStyle/>
        <a:p>
          <a:endParaRPr lang="en-US" sz="1600"/>
        </a:p>
      </dgm:t>
    </dgm:pt>
    <dgm:pt modelId="{5B87446B-02B9-8649-AB91-CE41F15EFD43}" type="sibTrans" cxnId="{C53E7889-0B88-9349-8921-BA1487AB48AC}">
      <dgm:prSet/>
      <dgm:spPr/>
      <dgm:t>
        <a:bodyPr/>
        <a:lstStyle/>
        <a:p>
          <a:endParaRPr lang="en-US" sz="1600"/>
        </a:p>
      </dgm:t>
    </dgm:pt>
    <dgm:pt modelId="{8DFD67B8-D561-994D-A0E2-7E62AB4D7403}" type="pres">
      <dgm:prSet presAssocID="{6461BB18-229A-494D-9BAF-BBAFA145B22E}" presName="rootnode" presStyleCnt="0">
        <dgm:presLayoutVars>
          <dgm:chMax/>
          <dgm:chPref/>
          <dgm:dir/>
          <dgm:animLvl val="lvl"/>
        </dgm:presLayoutVars>
      </dgm:prSet>
      <dgm:spPr/>
    </dgm:pt>
    <dgm:pt modelId="{3A7A16FB-483D-6741-BE94-46CD165AB7AD}" type="pres">
      <dgm:prSet presAssocID="{CF28DB55-6624-6948-9DF9-F5A92F09DBF0}" presName="composite" presStyleCnt="0"/>
      <dgm:spPr/>
    </dgm:pt>
    <dgm:pt modelId="{6A5AE2B9-42AA-C34B-80EA-BE4B1010BB85}" type="pres">
      <dgm:prSet presAssocID="{CF28DB55-6624-6948-9DF9-F5A92F09DBF0}" presName="bentUpArrow1" presStyleLbl="alignImgPlace1" presStyleIdx="0" presStyleCnt="3"/>
      <dgm:spPr/>
    </dgm:pt>
    <dgm:pt modelId="{0F91F0DD-3B46-A645-9482-2FFA0A97B4A6}" type="pres">
      <dgm:prSet presAssocID="{CF28DB55-6624-6948-9DF9-F5A92F09DBF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0399004-045B-844A-972C-54C830C3E972}" type="pres">
      <dgm:prSet presAssocID="{CF28DB55-6624-6948-9DF9-F5A92F09DBF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758AE3B-70F4-774E-B5DA-6318B2145BD4}" type="pres">
      <dgm:prSet presAssocID="{C3B1B784-385E-4145-A5C7-5E80B8654E71}" presName="sibTrans" presStyleCnt="0"/>
      <dgm:spPr/>
    </dgm:pt>
    <dgm:pt modelId="{31B2EFCE-8A35-1641-828F-30383BBEE7C8}" type="pres">
      <dgm:prSet presAssocID="{7FF5E108-8DF3-404D-8D5F-2E181E2179D3}" presName="composite" presStyleCnt="0"/>
      <dgm:spPr/>
    </dgm:pt>
    <dgm:pt modelId="{3CE3060E-4821-E94D-8944-352F9036708C}" type="pres">
      <dgm:prSet presAssocID="{7FF5E108-8DF3-404D-8D5F-2E181E2179D3}" presName="bentUpArrow1" presStyleLbl="alignImgPlace1" presStyleIdx="1" presStyleCnt="3"/>
      <dgm:spPr/>
    </dgm:pt>
    <dgm:pt modelId="{A9B570B6-9AB9-B441-8A49-78263FB132A5}" type="pres">
      <dgm:prSet presAssocID="{7FF5E108-8DF3-404D-8D5F-2E181E2179D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48ECA70-E4B7-5340-A00C-61754BF21E81}" type="pres">
      <dgm:prSet presAssocID="{7FF5E108-8DF3-404D-8D5F-2E181E2179D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1AF3B10-E199-B747-BF2C-C6DC7FC6729C}" type="pres">
      <dgm:prSet presAssocID="{5B87446B-02B9-8649-AB91-CE41F15EFD43}" presName="sibTrans" presStyleCnt="0"/>
      <dgm:spPr/>
    </dgm:pt>
    <dgm:pt modelId="{79ACF0D2-BEAF-8245-8BFF-372E2110652C}" type="pres">
      <dgm:prSet presAssocID="{4CDBBC08-7F9C-3146-94F1-DBA386FA7C21}" presName="composite" presStyleCnt="0"/>
      <dgm:spPr/>
    </dgm:pt>
    <dgm:pt modelId="{02904B05-2915-054C-A1B7-AF27F24EEACF}" type="pres">
      <dgm:prSet presAssocID="{4CDBBC08-7F9C-3146-94F1-DBA386FA7C21}" presName="bentUpArrow1" presStyleLbl="alignImgPlace1" presStyleIdx="2" presStyleCnt="3"/>
      <dgm:spPr/>
    </dgm:pt>
    <dgm:pt modelId="{EACC0B4E-1894-3843-9C7E-43D97429168C}" type="pres">
      <dgm:prSet presAssocID="{4CDBBC08-7F9C-3146-94F1-DBA386FA7C2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31CAF40-97AE-EE40-8409-30AE5BADE101}" type="pres">
      <dgm:prSet presAssocID="{4CDBBC08-7F9C-3146-94F1-DBA386FA7C2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A7CDA76-108F-BD41-BA2C-DF400CC5E256}" type="pres">
      <dgm:prSet presAssocID="{DFB90D4C-1764-E34B-B827-98ABBB831B1E}" presName="sibTrans" presStyleCnt="0"/>
      <dgm:spPr/>
    </dgm:pt>
    <dgm:pt modelId="{4D393B1B-90E1-AE43-8B4C-59887812E09F}" type="pres">
      <dgm:prSet presAssocID="{8C141C72-AD93-1545-857B-4D2FE4959C40}" presName="composite" presStyleCnt="0"/>
      <dgm:spPr/>
    </dgm:pt>
    <dgm:pt modelId="{D8DC1696-C14F-2B47-86A2-E755768F4FD7}" type="pres">
      <dgm:prSet presAssocID="{8C141C72-AD93-1545-857B-4D2FE4959C4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71C1D13-6766-664B-B19B-8CF07019A934}" srcId="{6461BB18-229A-494D-9BAF-BBAFA145B22E}" destId="{8C141C72-AD93-1545-857B-4D2FE4959C40}" srcOrd="3" destOrd="0" parTransId="{D703A137-F46C-654A-851E-009D7141D0A8}" sibTransId="{044DBB9C-B362-A44C-9F4D-42AD513BFF0E}"/>
    <dgm:cxn modelId="{6C527E16-F75B-C940-9476-1726A4098A67}" type="presOf" srcId="{4CDBBC08-7F9C-3146-94F1-DBA386FA7C21}" destId="{EACC0B4E-1894-3843-9C7E-43D97429168C}" srcOrd="0" destOrd="0" presId="urn:microsoft.com/office/officeart/2005/8/layout/StepDownProcess"/>
    <dgm:cxn modelId="{16A7F841-4B7C-8B43-9F4F-FF9047C0963A}" type="presOf" srcId="{6461BB18-229A-494D-9BAF-BBAFA145B22E}" destId="{8DFD67B8-D561-994D-A0E2-7E62AB4D7403}" srcOrd="0" destOrd="0" presId="urn:microsoft.com/office/officeart/2005/8/layout/StepDownProcess"/>
    <dgm:cxn modelId="{C53E7889-0B88-9349-8921-BA1487AB48AC}" srcId="{6461BB18-229A-494D-9BAF-BBAFA145B22E}" destId="{7FF5E108-8DF3-404D-8D5F-2E181E2179D3}" srcOrd="1" destOrd="0" parTransId="{C3F7CC50-BF90-0743-964B-086D1BD8509D}" sibTransId="{5B87446B-02B9-8649-AB91-CE41F15EFD43}"/>
    <dgm:cxn modelId="{8BCD718B-B1F2-6647-ADC7-03BFF985FE66}" srcId="{6461BB18-229A-494D-9BAF-BBAFA145B22E}" destId="{4CDBBC08-7F9C-3146-94F1-DBA386FA7C21}" srcOrd="2" destOrd="0" parTransId="{830823ED-041F-3545-AD08-9BFE03B949AB}" sibTransId="{DFB90D4C-1764-E34B-B827-98ABBB831B1E}"/>
    <dgm:cxn modelId="{EB374DA1-C5BD-C942-B010-35AF61A99471}" type="presOf" srcId="{CF28DB55-6624-6948-9DF9-F5A92F09DBF0}" destId="{0F91F0DD-3B46-A645-9482-2FFA0A97B4A6}" srcOrd="0" destOrd="0" presId="urn:microsoft.com/office/officeart/2005/8/layout/StepDownProcess"/>
    <dgm:cxn modelId="{161567B7-93C2-8444-9B69-93ADD3F9F58E}" type="presOf" srcId="{7FF5E108-8DF3-404D-8D5F-2E181E2179D3}" destId="{A9B570B6-9AB9-B441-8A49-78263FB132A5}" srcOrd="0" destOrd="0" presId="urn:microsoft.com/office/officeart/2005/8/layout/StepDownProcess"/>
    <dgm:cxn modelId="{7DA231F0-39E1-284E-A427-4F9696EC86FA}" srcId="{6461BB18-229A-494D-9BAF-BBAFA145B22E}" destId="{CF28DB55-6624-6948-9DF9-F5A92F09DBF0}" srcOrd="0" destOrd="0" parTransId="{F51373B9-6BF4-7B43-B986-BF1D9F5CC1A5}" sibTransId="{C3B1B784-385E-4145-A5C7-5E80B8654E71}"/>
    <dgm:cxn modelId="{99AA0CF5-FC58-C94E-89F2-9761C3A09DDE}" type="presOf" srcId="{8C141C72-AD93-1545-857B-4D2FE4959C40}" destId="{D8DC1696-C14F-2B47-86A2-E755768F4FD7}" srcOrd="0" destOrd="0" presId="urn:microsoft.com/office/officeart/2005/8/layout/StepDownProcess"/>
    <dgm:cxn modelId="{7CF14865-6225-A643-926F-EF599FA0701B}" type="presParOf" srcId="{8DFD67B8-D561-994D-A0E2-7E62AB4D7403}" destId="{3A7A16FB-483D-6741-BE94-46CD165AB7AD}" srcOrd="0" destOrd="0" presId="urn:microsoft.com/office/officeart/2005/8/layout/StepDownProcess"/>
    <dgm:cxn modelId="{521E85B6-CBA9-E14F-829E-1D823D725187}" type="presParOf" srcId="{3A7A16FB-483D-6741-BE94-46CD165AB7AD}" destId="{6A5AE2B9-42AA-C34B-80EA-BE4B1010BB85}" srcOrd="0" destOrd="0" presId="urn:microsoft.com/office/officeart/2005/8/layout/StepDownProcess"/>
    <dgm:cxn modelId="{B7E2977B-A544-A64B-84B1-6C43F9D24968}" type="presParOf" srcId="{3A7A16FB-483D-6741-BE94-46CD165AB7AD}" destId="{0F91F0DD-3B46-A645-9482-2FFA0A97B4A6}" srcOrd="1" destOrd="0" presId="urn:microsoft.com/office/officeart/2005/8/layout/StepDownProcess"/>
    <dgm:cxn modelId="{2C9A0705-8137-BB49-8E80-9C6F5F8450E7}" type="presParOf" srcId="{3A7A16FB-483D-6741-BE94-46CD165AB7AD}" destId="{10399004-045B-844A-972C-54C830C3E972}" srcOrd="2" destOrd="0" presId="urn:microsoft.com/office/officeart/2005/8/layout/StepDownProcess"/>
    <dgm:cxn modelId="{810C7767-146E-C24F-B209-1BE35278E07F}" type="presParOf" srcId="{8DFD67B8-D561-994D-A0E2-7E62AB4D7403}" destId="{F758AE3B-70F4-774E-B5DA-6318B2145BD4}" srcOrd="1" destOrd="0" presId="urn:microsoft.com/office/officeart/2005/8/layout/StepDownProcess"/>
    <dgm:cxn modelId="{8501B44F-1495-094D-A968-C7F7639D664F}" type="presParOf" srcId="{8DFD67B8-D561-994D-A0E2-7E62AB4D7403}" destId="{31B2EFCE-8A35-1641-828F-30383BBEE7C8}" srcOrd="2" destOrd="0" presId="urn:microsoft.com/office/officeart/2005/8/layout/StepDownProcess"/>
    <dgm:cxn modelId="{D927C71C-D44E-0245-92EB-C6B504253DF7}" type="presParOf" srcId="{31B2EFCE-8A35-1641-828F-30383BBEE7C8}" destId="{3CE3060E-4821-E94D-8944-352F9036708C}" srcOrd="0" destOrd="0" presId="urn:microsoft.com/office/officeart/2005/8/layout/StepDownProcess"/>
    <dgm:cxn modelId="{00DC44F3-07FC-0546-9D5D-5E6FCAF93954}" type="presParOf" srcId="{31B2EFCE-8A35-1641-828F-30383BBEE7C8}" destId="{A9B570B6-9AB9-B441-8A49-78263FB132A5}" srcOrd="1" destOrd="0" presId="urn:microsoft.com/office/officeart/2005/8/layout/StepDownProcess"/>
    <dgm:cxn modelId="{CD9CE2ED-3229-494B-BC76-457D51E8D8C5}" type="presParOf" srcId="{31B2EFCE-8A35-1641-828F-30383BBEE7C8}" destId="{848ECA70-E4B7-5340-A00C-61754BF21E81}" srcOrd="2" destOrd="0" presId="urn:microsoft.com/office/officeart/2005/8/layout/StepDownProcess"/>
    <dgm:cxn modelId="{1D25EFC8-46ED-704A-A3FB-2CCBB0EA4BCA}" type="presParOf" srcId="{8DFD67B8-D561-994D-A0E2-7E62AB4D7403}" destId="{41AF3B10-E199-B747-BF2C-C6DC7FC6729C}" srcOrd="3" destOrd="0" presId="urn:microsoft.com/office/officeart/2005/8/layout/StepDownProcess"/>
    <dgm:cxn modelId="{80714EAD-4473-A047-A185-BA04912FCA91}" type="presParOf" srcId="{8DFD67B8-D561-994D-A0E2-7E62AB4D7403}" destId="{79ACF0D2-BEAF-8245-8BFF-372E2110652C}" srcOrd="4" destOrd="0" presId="urn:microsoft.com/office/officeart/2005/8/layout/StepDownProcess"/>
    <dgm:cxn modelId="{D9F36C77-92F4-2A48-BAB2-EE9BB8BBA1F5}" type="presParOf" srcId="{79ACF0D2-BEAF-8245-8BFF-372E2110652C}" destId="{02904B05-2915-054C-A1B7-AF27F24EEACF}" srcOrd="0" destOrd="0" presId="urn:microsoft.com/office/officeart/2005/8/layout/StepDownProcess"/>
    <dgm:cxn modelId="{5501E8E0-3A8B-E94A-BA78-1D6BA5D705BB}" type="presParOf" srcId="{79ACF0D2-BEAF-8245-8BFF-372E2110652C}" destId="{EACC0B4E-1894-3843-9C7E-43D97429168C}" srcOrd="1" destOrd="0" presId="urn:microsoft.com/office/officeart/2005/8/layout/StepDownProcess"/>
    <dgm:cxn modelId="{6AD4D96E-962C-B940-AE99-5E17051583E1}" type="presParOf" srcId="{79ACF0D2-BEAF-8245-8BFF-372E2110652C}" destId="{131CAF40-97AE-EE40-8409-30AE5BADE101}" srcOrd="2" destOrd="0" presId="urn:microsoft.com/office/officeart/2005/8/layout/StepDownProcess"/>
    <dgm:cxn modelId="{1CA4D914-A5DC-F843-BAAF-739C1C714229}" type="presParOf" srcId="{8DFD67B8-D561-994D-A0E2-7E62AB4D7403}" destId="{7A7CDA76-108F-BD41-BA2C-DF400CC5E256}" srcOrd="5" destOrd="0" presId="urn:microsoft.com/office/officeart/2005/8/layout/StepDownProcess"/>
    <dgm:cxn modelId="{662819AB-7CD8-334C-A8A3-E1B1F5D55F33}" type="presParOf" srcId="{8DFD67B8-D561-994D-A0E2-7E62AB4D7403}" destId="{4D393B1B-90E1-AE43-8B4C-59887812E09F}" srcOrd="6" destOrd="0" presId="urn:microsoft.com/office/officeart/2005/8/layout/StepDownProcess"/>
    <dgm:cxn modelId="{DF04018C-D263-464C-8427-32217647BCF3}" type="presParOf" srcId="{4D393B1B-90E1-AE43-8B4C-59887812E09F}" destId="{D8DC1696-C14F-2B47-86A2-E755768F4FD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AE2B9-42AA-C34B-80EA-BE4B1010BB85}">
      <dsp:nvSpPr>
        <dsp:cNvPr id="0" name=""/>
        <dsp:cNvSpPr/>
      </dsp:nvSpPr>
      <dsp:spPr>
        <a:xfrm rot="5400000">
          <a:off x="3011576" y="1044545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1F0DD-3B46-A645-9482-2FFA0A97B4A6}">
      <dsp:nvSpPr>
        <dsp:cNvPr id="0" name=""/>
        <dsp:cNvSpPr/>
      </dsp:nvSpPr>
      <dsp:spPr>
        <a:xfrm>
          <a:off x="2768537" y="27657"/>
          <a:ext cx="1544256" cy="108092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Ingest</a:t>
          </a:r>
        </a:p>
      </dsp:txBody>
      <dsp:txXfrm>
        <a:off x="2821313" y="80433"/>
        <a:ext cx="1438704" cy="975377"/>
      </dsp:txXfrm>
    </dsp:sp>
    <dsp:sp modelId="{10399004-045B-844A-972C-54C830C3E972}">
      <dsp:nvSpPr>
        <dsp:cNvPr id="0" name=""/>
        <dsp:cNvSpPr/>
      </dsp:nvSpPr>
      <dsp:spPr>
        <a:xfrm>
          <a:off x="4312794" y="130749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3060E-4821-E94D-8944-352F9036708C}">
      <dsp:nvSpPr>
        <dsp:cNvPr id="0" name=""/>
        <dsp:cNvSpPr/>
      </dsp:nvSpPr>
      <dsp:spPr>
        <a:xfrm rot="5400000">
          <a:off x="4291929" y="225878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570B6-9AB9-B441-8A49-78263FB132A5}">
      <dsp:nvSpPr>
        <dsp:cNvPr id="0" name=""/>
        <dsp:cNvSpPr/>
      </dsp:nvSpPr>
      <dsp:spPr>
        <a:xfrm>
          <a:off x="4048890" y="1241898"/>
          <a:ext cx="1544256" cy="108092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Feature engineer</a:t>
          </a:r>
        </a:p>
      </dsp:txBody>
      <dsp:txXfrm>
        <a:off x="4101666" y="1294674"/>
        <a:ext cx="1438704" cy="975377"/>
      </dsp:txXfrm>
    </dsp:sp>
    <dsp:sp modelId="{848ECA70-E4B7-5340-A00C-61754BF21E81}">
      <dsp:nvSpPr>
        <dsp:cNvPr id="0" name=""/>
        <dsp:cNvSpPr/>
      </dsp:nvSpPr>
      <dsp:spPr>
        <a:xfrm>
          <a:off x="5593147" y="134499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04B05-2915-054C-A1B7-AF27F24EEACF}">
      <dsp:nvSpPr>
        <dsp:cNvPr id="0" name=""/>
        <dsp:cNvSpPr/>
      </dsp:nvSpPr>
      <dsp:spPr>
        <a:xfrm rot="5400000">
          <a:off x="5572282" y="347302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C0B4E-1894-3843-9C7E-43D97429168C}">
      <dsp:nvSpPr>
        <dsp:cNvPr id="0" name=""/>
        <dsp:cNvSpPr/>
      </dsp:nvSpPr>
      <dsp:spPr>
        <a:xfrm>
          <a:off x="5329243" y="2456139"/>
          <a:ext cx="1544256" cy="108092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Train model</a:t>
          </a:r>
        </a:p>
      </dsp:txBody>
      <dsp:txXfrm>
        <a:off x="5382019" y="2508915"/>
        <a:ext cx="1438704" cy="975377"/>
      </dsp:txXfrm>
    </dsp:sp>
    <dsp:sp modelId="{131CAF40-97AE-EE40-8409-30AE5BADE101}">
      <dsp:nvSpPr>
        <dsp:cNvPr id="0" name=""/>
        <dsp:cNvSpPr/>
      </dsp:nvSpPr>
      <dsp:spPr>
        <a:xfrm>
          <a:off x="6873500" y="255923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C1696-C14F-2B47-86A2-E755768F4FD7}">
      <dsp:nvSpPr>
        <dsp:cNvPr id="0" name=""/>
        <dsp:cNvSpPr/>
      </dsp:nvSpPr>
      <dsp:spPr>
        <a:xfrm>
          <a:off x="6609596" y="3670380"/>
          <a:ext cx="1544256" cy="108092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Batch predict</a:t>
          </a:r>
        </a:p>
      </dsp:txBody>
      <dsp:txXfrm>
        <a:off x="6662372" y="3723156"/>
        <a:ext cx="1438704" cy="97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CDC6-C9CC-4F19-A304-2F95E321901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2E67-58B7-48E6-A35C-FAFBD428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9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5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9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793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3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%</a:t>
            </a:r>
            <a:r>
              <a:rPr lang="en-US" err="1"/>
              <a:t>sql</a:t>
            </a:r>
            <a:endParaRPr lang="en-US"/>
          </a:p>
          <a:p>
            <a:r>
              <a:rPr lang="en-US"/>
              <a:t>USE </a:t>
            </a:r>
            <a:r>
              <a:rPr lang="en-US" err="1"/>
              <a:t>flight_db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DROP TABLE IF EXISTS </a:t>
            </a:r>
            <a:r>
              <a:rPr lang="en-US" err="1"/>
              <a:t>airport_master</a:t>
            </a:r>
            <a:r>
              <a:rPr lang="en-US"/>
              <a:t>;</a:t>
            </a:r>
          </a:p>
          <a:p>
            <a:r>
              <a:rPr lang="en-US"/>
              <a:t>CREATE EXTERNAL TABLE IF NOT EXISTS </a:t>
            </a:r>
            <a:r>
              <a:rPr lang="en-US" err="1"/>
              <a:t>airport_master</a:t>
            </a:r>
            <a:r>
              <a:rPr lang="en-US"/>
              <a:t>(</a:t>
            </a:r>
          </a:p>
          <a:p>
            <a:r>
              <a:rPr lang="en-US" err="1"/>
              <a:t>airport_id</a:t>
            </a:r>
            <a:r>
              <a:rPr lang="en-US"/>
              <a:t> INT,</a:t>
            </a:r>
          </a:p>
          <a:p>
            <a:r>
              <a:rPr lang="en-US" err="1"/>
              <a:t>airport_cd</a:t>
            </a:r>
            <a:r>
              <a:rPr lang="en-US"/>
              <a:t> STRING,</a:t>
            </a:r>
          </a:p>
          <a:p>
            <a:r>
              <a:rPr lang="en-US" err="1"/>
              <a:t>airport_nm</a:t>
            </a:r>
            <a:r>
              <a:rPr lang="en-US"/>
              <a:t> STRING,</a:t>
            </a:r>
          </a:p>
          <a:p>
            <a:r>
              <a:rPr lang="en-US" err="1"/>
              <a:t>airport_lat</a:t>
            </a:r>
            <a:r>
              <a:rPr lang="en-US"/>
              <a:t> STRING,</a:t>
            </a:r>
          </a:p>
          <a:p>
            <a:r>
              <a:rPr lang="en-US" err="1"/>
              <a:t>airport_long</a:t>
            </a:r>
            <a:r>
              <a:rPr lang="en-US"/>
              <a:t> STRING</a:t>
            </a:r>
          </a:p>
          <a:p>
            <a:r>
              <a:rPr lang="en-US"/>
              <a:t>)</a:t>
            </a:r>
          </a:p>
          <a:p>
            <a:r>
              <a:rPr lang="en-US"/>
              <a:t>ROW FORMAT DELIMITED </a:t>
            </a:r>
          </a:p>
          <a:p>
            <a:r>
              <a:rPr lang="en-US"/>
              <a:t>FIELDS TERMINATED BY ','</a:t>
            </a:r>
          </a:p>
          <a:p>
            <a:r>
              <a:rPr lang="en-US"/>
              <a:t>LOCATION '/</a:t>
            </a:r>
            <a:r>
              <a:rPr lang="en-US" err="1"/>
              <a:t>mnt</a:t>
            </a:r>
            <a:r>
              <a:rPr lang="en-US"/>
              <a:t>/data/</a:t>
            </a:r>
            <a:r>
              <a:rPr lang="en-US" err="1"/>
              <a:t>mlw</a:t>
            </a:r>
            <a:r>
              <a:rPr lang="en-US"/>
              <a:t>/</a:t>
            </a:r>
            <a:r>
              <a:rPr lang="en-US" err="1"/>
              <a:t>rawDir</a:t>
            </a:r>
            <a:r>
              <a:rPr lang="en-US"/>
              <a:t>/master-data/airport';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6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5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146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02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566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5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4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972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958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988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822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60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69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5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20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70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3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54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789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1421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75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260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93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185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4054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8586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36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03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3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6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2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81AB-0984-4A53-A1A0-D4D18D764F0C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aiddmlla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llab-provision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llab-provision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74AE76-1481-4C72-90CD-20387B6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4203" cy="6858000"/>
          </a:xfrm>
          <a:prstGeom prst="rect">
            <a:avLst/>
          </a:prstGeom>
          <a:solidFill>
            <a:srgbClr val="D83B0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D8EB6-A7CA-4D53-AFD2-2FB925CFEF86}"/>
              </a:ext>
            </a:extLst>
          </p:cNvPr>
          <p:cNvSpPr txBox="1"/>
          <p:nvPr/>
        </p:nvSpPr>
        <p:spPr>
          <a:xfrm>
            <a:off x="123684" y="5262720"/>
            <a:ext cx="12110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on Azure Databricks - workshop</a:t>
            </a:r>
          </a:p>
        </p:txBody>
      </p:sp>
    </p:spTree>
    <p:extLst>
      <p:ext uri="{BB962C8B-B14F-4D97-AF65-F5344CB8AC3E}">
        <p14:creationId xmlns:p14="http://schemas.microsoft.com/office/powerpoint/2010/main" val="114794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Hands on lab - Module 1</a:t>
            </a:r>
          </a:p>
          <a:p>
            <a:pPr algn="ctr"/>
            <a:r>
              <a:rPr lang="en-US" sz="2400" b="1">
                <a:solidFill>
                  <a:schemeClr val="bg1"/>
                </a:solidFill>
              </a:rPr>
              <a:t>Azure Databricks setup, exploration &amp; 101 of working with storage</a:t>
            </a:r>
          </a:p>
          <a:p>
            <a:pPr algn="ctr"/>
            <a:r>
              <a:rPr lang="en-US" sz="4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1BF61-9DD4-4BEA-BDB2-E91DFA36DAA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6A9463-9953-4B66-91A9-D29FFE73AB49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6CD47-99FE-43C9-A92A-163CD7D2E1EC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Provision cluster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setup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6007" cy="26847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Initialize workspace and create a cluster with the following specifications: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In the Spark config section, enter your storage account credentials-</a:t>
            </a:r>
          </a:p>
          <a:p>
            <a:pPr marL="0" indent="0">
              <a:buNone/>
            </a:pPr>
            <a:r>
              <a:rPr lang="en-US" sz="2200" err="1"/>
              <a:t>spark.hadoop.fs.azure.account.key</a:t>
            </a:r>
            <a:r>
              <a:rPr lang="en-US" sz="2200" b="1">
                <a:solidFill>
                  <a:srgbClr val="2677C7"/>
                </a:solidFill>
              </a:rPr>
              <a:t>.&lt;</a:t>
            </a:r>
            <a:r>
              <a:rPr lang="en-US" sz="2200" b="1" err="1">
                <a:solidFill>
                  <a:srgbClr val="2677C7"/>
                </a:solidFill>
              </a:rPr>
              <a:t>storageaAccount</a:t>
            </a:r>
            <a:r>
              <a:rPr lang="en-US" sz="2200" b="1">
                <a:solidFill>
                  <a:srgbClr val="2677C7"/>
                </a:solidFill>
              </a:rPr>
              <a:t>&gt;.</a:t>
            </a:r>
            <a:r>
              <a:rPr lang="en-US" sz="2200"/>
              <a:t>blob.core.windows.net </a:t>
            </a:r>
            <a:r>
              <a:rPr lang="en-US" sz="2200" b="1">
                <a:solidFill>
                  <a:srgbClr val="2677C7"/>
                </a:solidFill>
              </a:rPr>
              <a:t>&lt;key&gt;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 credentials are needed at a cluster level to access the “Data” view of Databricks &amp; </a:t>
            </a:r>
          </a:p>
          <a:p>
            <a:pPr marL="0" indent="0">
              <a:buNone/>
            </a:pPr>
            <a:r>
              <a:rPr lang="en-US" sz="2400"/>
              <a:t>for 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8F453-0CBE-4A0C-AFF6-E08AFAC9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30" y="1690688"/>
            <a:ext cx="564136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Notebooks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Workshop – setup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4391A-5153-4391-8061-C116735A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178"/>
            <a:ext cx="6798876" cy="30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Notebooks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Workshop – setup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E8DB6-2AAA-4D9D-95AA-4B04D3A5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05375" cy="2571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02E6EC-A410-427A-BF17-8A174C84949E}"/>
              </a:ext>
            </a:extLst>
          </p:cNvPr>
          <p:cNvSpPr/>
          <p:nvPr/>
        </p:nvSpPr>
        <p:spPr>
          <a:xfrm>
            <a:off x="838199" y="4823799"/>
            <a:ext cx="11436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hlinkClick r:id="rId4"/>
              </a:rPr>
              <a:t>https://aka.ms/aiddmllab</a:t>
            </a:r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2154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Notebooks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Workshop – setup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62655-B03C-4976-998D-703F91D1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2124075"/>
            <a:ext cx="11191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Mount blob storage 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setup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225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require credentials – no anonymous access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notebook:</a:t>
            </a:r>
            <a:br>
              <a:rPr lang="en-US" dirty="0">
                <a:cs typeface="Calibri"/>
              </a:rPr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/Workshop/1-Data-Engineering/01-GeneralSetupAnd101/1.1-MountBlobStorage.scala</a:t>
            </a:r>
            <a:endParaRPr lang="en-US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dirty="0"/>
              <a:t>Attach Spark cluster to notebook</a:t>
            </a:r>
            <a:endParaRPr lang="en-US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dirty="0"/>
              <a:t>Substitute the storage account name</a:t>
            </a:r>
            <a:endParaRPr lang="en-US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EEB28-2ED2-4562-BCFB-9BE24821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55" y="3554858"/>
            <a:ext cx="5014645" cy="14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1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with Hive, </a:t>
            </a:r>
            <a:r>
              <a:rPr lang="en-US" err="1">
                <a:solidFill>
                  <a:schemeClr val="bg1"/>
                </a:solidFill>
              </a:rPr>
              <a:t>SparkSQL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How 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this workbook, we will learn how to define a Hive schema over structured data in DBFS, and query using SQL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 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/Workshop/1-Data-Engineering/01-GeneralSetupAnd101/1.2-WorkingWithHiveAndSQL.scala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5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with remote database/JDBC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How 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In this workbook, we will learn how to define a Hive table in Databricks for a remote databases over JDBC and query it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 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/Workshop/1-Data-Engineering/01-GeneralSetupAnd101/1.3-WorkingWithRemoteDatabases.scala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following parameters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/>
              <a:t>url: </a:t>
            </a:r>
            <a:r>
              <a:rPr lang="en-US" sz="1300" err="1"/>
              <a:t>jdbc:sqlserver</a:t>
            </a:r>
            <a:r>
              <a:rPr lang="en-US" sz="1300"/>
              <a:t>://demodbsrvraa.database.windows.net:1433;database=</a:t>
            </a:r>
            <a:r>
              <a:rPr lang="en-US" sz="1300" err="1"/>
              <a:t>demodb</a:t>
            </a:r>
            <a:endParaRPr lang="en-US" sz="1300"/>
          </a:p>
          <a:p>
            <a:pPr lvl="1">
              <a:buFont typeface="Wingdings" pitchFamily="2" charset="2"/>
              <a:buChar char="§"/>
            </a:pPr>
            <a:r>
              <a:rPr lang="en-US" sz="1300" err="1"/>
              <a:t>dbtable</a:t>
            </a:r>
            <a:r>
              <a:rPr lang="en-US" sz="1300"/>
              <a:t> '</a:t>
            </a:r>
            <a:r>
              <a:rPr lang="en-US" sz="1300" err="1"/>
              <a:t>us_states</a:t>
            </a:r>
            <a:r>
              <a:rPr lang="en-US" sz="1300"/>
              <a:t>',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/>
              <a:t>  user '</a:t>
            </a:r>
            <a:r>
              <a:rPr lang="en-US" sz="1300" err="1"/>
              <a:t>demodbadmin</a:t>
            </a:r>
            <a:r>
              <a:rPr lang="en-US" sz="1300"/>
              <a:t>',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/>
              <a:t>  password 'd@t@br1ck$’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Create database objects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setup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We will be working with structured data, and will create Hive external tables so we can use the Spark dataframe API/</a:t>
            </a:r>
            <a:r>
              <a:rPr lang="en-US" err="1"/>
              <a:t>SparkSQL</a:t>
            </a:r>
            <a:r>
              <a:rPr lang="en-US"/>
              <a:t> for data processing wherever possible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/Workshop/1-Data-Engineering/01-GeneralSetupAnd101/1.4-CreateDatabaseObjects.scala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with storage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How 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this workbook, we will learn how to work with </a:t>
            </a:r>
            <a:r>
              <a:rPr lang="en-US" err="1"/>
              <a:t>DataBricksFileSystem</a:t>
            </a:r>
            <a:r>
              <a:rPr lang="en-US"/>
              <a:t> backed by Azure blob storage – upload, copy, delete etc.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 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/Workshop/1-Data-Engineering/01-GeneralSetupAnd101/1.5-WorkingWithStorage.scala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348110" y="2672861"/>
            <a:ext cx="611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About the lab</a:t>
            </a:r>
          </a:p>
        </p:txBody>
      </p:sp>
    </p:spTree>
    <p:extLst>
      <p:ext uri="{BB962C8B-B14F-4D97-AF65-F5344CB8AC3E}">
        <p14:creationId xmlns:p14="http://schemas.microsoft.com/office/powerpoint/2010/main" val="156262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We completed-</a:t>
            </a:r>
          </a:p>
          <a:p>
            <a:pPr marL="514350" indent="-514350">
              <a:buAutoNum type="arabicParenR"/>
            </a:pPr>
            <a:r>
              <a:rPr lang="en-US"/>
              <a:t>Provisioning a cluster in the Databricks workspace</a:t>
            </a:r>
          </a:p>
          <a:p>
            <a:pPr marL="514350" indent="-514350">
              <a:buAutoNum type="arabicParenR"/>
            </a:pPr>
            <a:r>
              <a:rPr lang="en-US"/>
              <a:t>Imported the workshop notebooks into the workspace</a:t>
            </a:r>
          </a:p>
          <a:p>
            <a:pPr marL="514350" indent="-514350">
              <a:buAutoNum type="arabicParenR"/>
            </a:pPr>
            <a:r>
              <a:rPr lang="en-US"/>
              <a:t>Mounted blob storage</a:t>
            </a:r>
          </a:p>
          <a:p>
            <a:pPr marL="514350" indent="-514350">
              <a:buAutoNum type="arabicParenR"/>
            </a:pPr>
            <a:r>
              <a:rPr lang="en-US"/>
              <a:t>Create a database and executed external table definitions</a:t>
            </a:r>
          </a:p>
          <a:p>
            <a:pPr marL="514350" indent="-514350">
              <a:buAutoNum type="arabicParenR"/>
            </a:pPr>
            <a:r>
              <a:rPr lang="en-US"/>
              <a:t>101 on working with blob storage, remote Azure SQL database, Hive and SQL</a:t>
            </a:r>
          </a:p>
        </p:txBody>
      </p:sp>
    </p:spTree>
    <p:extLst>
      <p:ext uri="{BB962C8B-B14F-4D97-AF65-F5344CB8AC3E}">
        <p14:creationId xmlns:p14="http://schemas.microsoft.com/office/powerpoint/2010/main" val="341915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datasets for the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9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carrier master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/Workshop/1-Data-Engineering/02-ImportSourceDatasets/2.2-ImportCarrierData.scala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carrier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4CCF3-73F1-42C3-B38F-25FE5E03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09" y="2403835"/>
            <a:ext cx="2951774" cy="2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airport master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/Workshop/1-Data-Engineering/02-ImportSourceDatasets/2.1-ImportAirportData.scala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airport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6F96-396C-4333-9AF0-FCF4BEC5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3456"/>
            <a:ext cx="2885089" cy="22409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90936D-5802-466C-AB65-8C955B990E92}"/>
              </a:ext>
            </a:extLst>
          </p:cNvPr>
          <p:cNvSpPr/>
          <p:nvPr/>
        </p:nvSpPr>
        <p:spPr>
          <a:xfrm>
            <a:off x="119742" y="1274787"/>
            <a:ext cx="3663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flight transactional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28" y="1925842"/>
            <a:ext cx="89810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/Workshop/1-Data-Engineering/02-ImportSourceDatasets/2.4-ImportFlightData.scala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flight history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396" y="2035134"/>
            <a:ext cx="1735404" cy="1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4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weather reference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/Workshop/1-Data-Engineering/02-ImportSourceDatasets/2.3-ImportWeatherData.scala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weather history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30953-B6F7-4875-81AD-C8E9BCF6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1) Imported carrier master data, airport master data, weather reference data and flight transactional data</a:t>
            </a:r>
          </a:p>
          <a:p>
            <a:pPr marL="0" indent="0">
              <a:buNone/>
            </a:pPr>
            <a:r>
              <a:rPr lang="en-US"/>
              <a:t>2) Created Hive tables for each</a:t>
            </a:r>
          </a:p>
          <a:p>
            <a:pPr marL="0" indent="0">
              <a:buNone/>
            </a:pPr>
            <a:r>
              <a:rPr lang="en-US"/>
              <a:t>3) Computed statistics for each table</a:t>
            </a:r>
          </a:p>
          <a:p>
            <a:pPr marL="0" indent="0">
              <a:buNone/>
            </a:pPr>
            <a:r>
              <a:rPr lang="en-US"/>
              <a:t>4) Profiled each dataset</a:t>
            </a:r>
          </a:p>
          <a:p>
            <a:pPr marL="0" indent="0">
              <a:buNone/>
            </a:pPr>
            <a:r>
              <a:rPr lang="en-US"/>
              <a:t>5) Learned basics of visualizing in Databricks</a:t>
            </a:r>
          </a:p>
        </p:txBody>
      </p:sp>
    </p:spTree>
    <p:extLst>
      <p:ext uri="{BB962C8B-B14F-4D97-AF65-F5344CB8AC3E}">
        <p14:creationId xmlns:p14="http://schemas.microsoft.com/office/powerpoint/2010/main" val="162298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and transform data in preparation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45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Attributes of interest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Flight history dataset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4105520" y="1691121"/>
            <a:ext cx="4271863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 b="1" u="sng"/>
            </a:lvl1pPr>
          </a:lstStyle>
          <a:p>
            <a:r>
              <a:rPr lang="en-US" sz="2000"/>
              <a:t>Focus for predictions:</a:t>
            </a:r>
          </a:p>
          <a:p>
            <a:r>
              <a:rPr lang="en-US" sz="2000" b="0" u="none"/>
              <a:t>Departure delay (label)</a:t>
            </a:r>
            <a:br>
              <a:rPr lang="en-US" sz="2000" b="0" u="none"/>
            </a:br>
            <a:r>
              <a:rPr lang="en-US" sz="2000" b="0" u="none"/>
              <a:t>&amp; subset attributes listed below</a:t>
            </a:r>
            <a:br>
              <a:rPr lang="en-US" sz="2000" b="0" u="none"/>
            </a:br>
            <a:br>
              <a:rPr lang="en-US" sz="2000" b="0" u="none"/>
            </a:br>
            <a:r>
              <a:rPr lang="en-US" sz="2000"/>
              <a:t>Temporal identifiers:</a:t>
            </a:r>
            <a:br>
              <a:rPr lang="en-US" sz="2000"/>
            </a:br>
            <a:r>
              <a:rPr lang="en-US" sz="2000" b="0" u="none"/>
              <a:t>Year , Month, Day, Hour</a:t>
            </a:r>
          </a:p>
          <a:p>
            <a:br>
              <a:rPr lang="en-US" sz="2000"/>
            </a:br>
            <a:r>
              <a:rPr lang="en-US" sz="2000"/>
              <a:t>Subset attributes:</a:t>
            </a:r>
            <a:br>
              <a:rPr lang="en-US" sz="2000"/>
            </a:br>
            <a:r>
              <a:rPr lang="en-US" sz="2000" b="0" u="none"/>
              <a:t>origin_airport_code</a:t>
            </a:r>
            <a:br>
              <a:rPr lang="en-US" sz="2000" b="0" u="none"/>
            </a:br>
            <a:r>
              <a:rPr lang="en-US" sz="2000" b="0" u="none"/>
              <a:t>month,</a:t>
            </a:r>
            <a:br>
              <a:rPr lang="en-US" sz="2000" b="0" u="none"/>
            </a:br>
            <a:r>
              <a:rPr lang="en-US" sz="2000" b="0" u="none" err="1"/>
              <a:t>day_of_month</a:t>
            </a:r>
            <a:br>
              <a:rPr lang="en-US" sz="2000" b="0" u="none"/>
            </a:br>
            <a:r>
              <a:rPr lang="en-US" sz="2000" b="0" u="none" err="1"/>
              <a:t>day_of_week</a:t>
            </a:r>
            <a:br>
              <a:rPr lang="en-US" sz="2000" b="0" u="none"/>
            </a:br>
            <a:r>
              <a:rPr lang="en-US" sz="2000" b="0" u="none" err="1"/>
              <a:t>dep_hour</a:t>
            </a:r>
            <a:r>
              <a:rPr lang="en-US" sz="2000" b="0" u="none"/>
              <a:t> (derived)</a:t>
            </a:r>
            <a:br>
              <a:rPr lang="en-US" sz="2000" b="0" u="none"/>
            </a:br>
            <a:r>
              <a:rPr lang="en-US" sz="2000" b="0" u="none" err="1"/>
              <a:t>carrier_code</a:t>
            </a:r>
            <a:br>
              <a:rPr lang="en-US" sz="2000" b="0" u="none"/>
            </a:br>
            <a:r>
              <a:rPr lang="en-US" sz="2000" b="0" u="none" err="1"/>
              <a:t>dest_airport_code</a:t>
            </a:r>
            <a:br>
              <a:rPr lang="en-US" sz="2000" b="0" u="none"/>
            </a:br>
            <a:r>
              <a:rPr lang="en-US" sz="2000" b="0" u="none"/>
              <a:t>dep_del_15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98BD4-0DAC-44C4-8607-4C3ACD68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Transformations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Flight history dataset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C9631-61CF-45DB-A9FB-D7DC8B61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1" y="1998102"/>
            <a:ext cx="1759208" cy="118844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4E5645-B0A3-498B-B213-FDFF76032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91084"/>
              </p:ext>
            </p:extLst>
          </p:nvPr>
        </p:nvGraphicFramePr>
        <p:xfrm>
          <a:off x="838200" y="3493959"/>
          <a:ext cx="1090245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149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Flight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Transformation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 place/derived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Departure Delayed by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records with</a:t>
                      </a:r>
                      <a:r>
                        <a:rPr lang="en-US" baseline="0"/>
                        <a:t> missing values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Departure</a:t>
                      </a:r>
                      <a:r>
                        <a:rPr lang="en-US" baseline="0"/>
                        <a:t> hour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Departure time/100</a:t>
                      </a:r>
                      <a:br>
                        <a:rPr lang="en-US"/>
                      </a:br>
                      <a:r>
                        <a:rPr lang="en-US"/>
                        <a:t>Rounded</a:t>
                      </a:r>
                      <a:r>
                        <a:rPr lang="en-US" baseline="0"/>
                        <a:t> to nearest 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9E8E29-1E6A-0845-932B-CF2BBD35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41" y="1605543"/>
            <a:ext cx="2334847" cy="1192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>
                <a:latin typeface="Segoe UI Light" panose="020B0502040204020203" pitchFamily="34" charset="0"/>
              </a:rPr>
              <a:t>Use case and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E87D-1E11-6D41-9C2E-42BB4747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5" y="1898612"/>
            <a:ext cx="3473634" cy="2206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0E72F-329D-A74B-8ADF-1446625E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834" y="1790779"/>
            <a:ext cx="1851966" cy="249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AE250-DB28-EE40-B70B-D056AB663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655" y="4121118"/>
            <a:ext cx="2501475" cy="252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DD3E8-3D0B-AD49-849B-9F6BB2D21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143" y="4290646"/>
            <a:ext cx="3380116" cy="2180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CA6FF-7791-C844-A071-FA3AB2523EEE}"/>
              </a:ext>
            </a:extLst>
          </p:cNvPr>
          <p:cNvSpPr txBox="1"/>
          <p:nvPr/>
        </p:nvSpPr>
        <p:spPr>
          <a:xfrm>
            <a:off x="4413549" y="3135517"/>
            <a:ext cx="60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defRPr>
            </a:lvl1pPr>
          </a:lstStyle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random forest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1CF2F-7DF6-AF47-B2B5-270E583570C9}"/>
              </a:ext>
            </a:extLst>
          </p:cNvPr>
          <p:cNvSpPr txBox="1"/>
          <p:nvPr/>
        </p:nvSpPr>
        <p:spPr>
          <a:xfrm>
            <a:off x="4532703" y="2712261"/>
            <a:ext cx="516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D83B01"/>
                </a:solidFill>
                <a:latin typeface="Chalkboard" panose="03050602040202020205" pitchFamily="66" charset="77"/>
              </a:rPr>
              <a:t>flight delay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95332-38FB-6545-9BF2-063CF9120811}"/>
              </a:ext>
            </a:extLst>
          </p:cNvPr>
          <p:cNvSpPr txBox="1"/>
          <p:nvPr/>
        </p:nvSpPr>
        <p:spPr>
          <a:xfrm>
            <a:off x="5591883" y="350475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92D050"/>
                </a:solidFill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45672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Flight data transformation exercise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notebook-</a:t>
            </a:r>
          </a:p>
          <a:p>
            <a:pPr marL="0" indent="0">
              <a:buNone/>
            </a:pP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/Workshop/1-Data-Engineering/03-FeatureEngineer/3.2.FeatureEngineer-Flight.scala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Profile the flight history data and determine transformations needed</a:t>
            </a:r>
            <a:br>
              <a:rPr lang="en-US"/>
            </a:br>
            <a:r>
              <a:rPr lang="en-US"/>
              <a:t>2) Transform the dataset into a dataset we will call </a:t>
            </a:r>
            <a:r>
              <a:rPr lang="en-US" err="1"/>
              <a:t>flight_history_curated</a:t>
            </a:r>
            <a:br>
              <a:rPr lang="en-US"/>
            </a:br>
            <a:r>
              <a:rPr lang="en-US"/>
              <a:t>3) Create a Hive table on top of it</a:t>
            </a:r>
            <a:br>
              <a:rPr lang="en-US"/>
            </a:br>
            <a:r>
              <a:rPr lang="en-US"/>
              <a:t>4) Compute statistics for performance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0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Attributes of interest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Weather history dataset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3704606" y="1952569"/>
            <a:ext cx="7001164" cy="365023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sz="2000" b="1" u="sng">
                <a:solidFill>
                  <a:schemeClr val="tx1"/>
                </a:solidFill>
                <a:latin typeface="+mn-lt"/>
              </a:rPr>
              <a:t>Focus for predictions: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</a:rPr>
              <a:t>Wind speed (miles per hour)</a:t>
            </a:r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Sea level pressure (in inches of mercury)</a:t>
            </a:r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Hourly precipitation (in inches)</a:t>
            </a:r>
          </a:p>
          <a:p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 b="1" u="sng">
                <a:solidFill>
                  <a:schemeClr val="tx1"/>
                </a:solidFill>
                <a:latin typeface="+mn-lt"/>
              </a:rPr>
              <a:t>Weather location identifiers:</a:t>
            </a:r>
            <a:br>
              <a:rPr lang="en-US" sz="2000" b="1" u="sng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Latitude</a:t>
            </a:r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Longitude</a:t>
            </a:r>
          </a:p>
          <a:p>
            <a:endParaRPr lang="en-US" sz="2000">
              <a:solidFill>
                <a:schemeClr val="tx1"/>
              </a:solidFill>
              <a:latin typeface="+mn-lt"/>
            </a:endParaRPr>
          </a:p>
          <a:p>
            <a:r>
              <a:rPr lang="en-US" sz="2000" b="1" u="sng">
                <a:solidFill>
                  <a:schemeClr val="tx1"/>
                </a:solidFill>
                <a:latin typeface="+mn-lt"/>
              </a:rPr>
              <a:t>Temporal identifiers:</a:t>
            </a:r>
            <a:br>
              <a:rPr lang="en-US" sz="2000" b="1" u="sng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Year , Month, Day, Hour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9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Transformations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Weather history dataset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55C52-ACB7-452E-B43D-CADC5295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98024"/>
              </p:ext>
            </p:extLst>
          </p:nvPr>
        </p:nvGraphicFramePr>
        <p:xfrm>
          <a:off x="3619893" y="2312104"/>
          <a:ext cx="7733907" cy="2931160"/>
        </p:xfrm>
        <a:graphic>
          <a:graphicData uri="http://schemas.openxmlformats.org/drawingml/2006/table">
            <a:tbl>
              <a:tblPr firstRow="1" bandRow="1"/>
              <a:tblGrid>
                <a:gridCol w="24248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3416801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1892244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Weather attribute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Transformation rule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err="1"/>
                        <a:t>Inplace</a:t>
                      </a:r>
                      <a:r>
                        <a:rPr lang="en-US"/>
                        <a:t>/derived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Wind speed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Replace blanks with</a:t>
                      </a:r>
                      <a:r>
                        <a:rPr lang="en-US" baseline="0"/>
                        <a:t> 0.0</a:t>
                      </a:r>
                      <a:br>
                        <a:rPr lang="en-US" baseline="0"/>
                      </a:br>
                      <a:r>
                        <a:rPr lang="en-US" baseline="0"/>
                        <a:t>Replace ‘M’ with 0.0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Sea level</a:t>
                      </a:r>
                      <a:r>
                        <a:rPr lang="en-US" baseline="0"/>
                        <a:t> pressure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Replace blanks with</a:t>
                      </a:r>
                      <a:r>
                        <a:rPr lang="en-US" baseline="0"/>
                        <a:t> 0.0</a:t>
                      </a:r>
                      <a:br>
                        <a:rPr lang="en-US" baseline="0"/>
                      </a:br>
                      <a:r>
                        <a:rPr lang="en-US" baseline="0"/>
                        <a:t>Replace ‘M’ with 29.92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149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Hourly precipitation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Replace blanks with</a:t>
                      </a:r>
                      <a:r>
                        <a:rPr lang="en-US" baseline="0"/>
                        <a:t> 0.0</a:t>
                      </a:r>
                      <a:br>
                        <a:rPr lang="en-US" baseline="0"/>
                      </a:br>
                      <a:r>
                        <a:rPr lang="en-US" baseline="0"/>
                        <a:t>Replace ‘T’ with 0.05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0965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Departure</a:t>
                      </a:r>
                      <a:r>
                        <a:rPr lang="en-US" baseline="0"/>
                        <a:t> hour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Departure time/100</a:t>
                      </a:r>
                      <a:br>
                        <a:rPr lang="en-US"/>
                      </a:br>
                      <a:r>
                        <a:rPr lang="en-US"/>
                        <a:t>Rounded</a:t>
                      </a:r>
                      <a:r>
                        <a:rPr lang="en-US" baseline="0"/>
                        <a:t> to nearest integer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03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Weather data transformation exercise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/Workshop/1-Data-Engineering/03-FeatureEngineer/3.1-FeatureEngineer-Weather.scala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Profile the weather history data and determine transformations needed</a:t>
            </a:r>
            <a:br>
              <a:rPr lang="en-US"/>
            </a:br>
            <a:r>
              <a:rPr lang="en-US"/>
              <a:t>2) Transform the dataset into a dataset we will call </a:t>
            </a:r>
            <a:r>
              <a:rPr lang="en-US" err="1"/>
              <a:t>weather_history_curated</a:t>
            </a:r>
            <a:endParaRPr lang="en-US"/>
          </a:p>
          <a:p>
            <a:pPr marL="0" indent="0">
              <a:buNone/>
            </a:pPr>
            <a:r>
              <a:rPr lang="en-US"/>
              <a:t>3) Create a Hive table on top of it</a:t>
            </a:r>
            <a:br>
              <a:rPr lang="en-US"/>
            </a:br>
            <a:r>
              <a:rPr lang="en-US"/>
              <a:t>4) Compute statistics for performance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04A88-8309-40E6-AADD-BBD97260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7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materialized 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6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a materialized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In distributed computing, we join once, query many times – to use cluster resources including network, judiciously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the RDBMS world, a view is a logical table that can be used to abstract query complexity or for security; Every time a view is queried, the underlying query (with joins if any) is executed.  A materialized view on the other hand is a physical table created/refreshed on schedule.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materialized view can be a denormalized dataset for performance optimization from a read perspective.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7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06BC-023B-40DA-96B9-B4A7374CA2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Joining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F350A-4B9C-4CCA-B15B-6A247624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06" y="1798669"/>
            <a:ext cx="2152218" cy="145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D0AB1-2701-4708-B0F9-527561E7C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426" y="1735674"/>
            <a:ext cx="2125374" cy="1896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5721B-C64B-4877-B3D1-00701A6B3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54" y="1709880"/>
            <a:ext cx="1990725" cy="175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4A6E6-8060-4E22-A654-5BC9000A199A}"/>
              </a:ext>
            </a:extLst>
          </p:cNvPr>
          <p:cNvSpPr txBox="1"/>
          <p:nvPr/>
        </p:nvSpPr>
        <p:spPr>
          <a:xfrm>
            <a:off x="1175328" y="37173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Flight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9B66B-7B48-4F88-ACBB-361C48B82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152" y="1765036"/>
            <a:ext cx="2047875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94A10-D129-460B-BCCA-0CF44C842711}"/>
              </a:ext>
            </a:extLst>
          </p:cNvPr>
          <p:cNvSpPr txBox="1"/>
          <p:nvPr/>
        </p:nvSpPr>
        <p:spPr>
          <a:xfrm>
            <a:off x="4006274" y="3717367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Airport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528D3-13DD-4F81-A250-A8340E4407A5}"/>
              </a:ext>
            </a:extLst>
          </p:cNvPr>
          <p:cNvSpPr txBox="1"/>
          <p:nvPr/>
        </p:nvSpPr>
        <p:spPr>
          <a:xfrm>
            <a:off x="6608707" y="37173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Airline Carrier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FC2A9-1992-4834-8507-01BF0F916F52}"/>
              </a:ext>
            </a:extLst>
          </p:cNvPr>
          <p:cNvSpPr txBox="1"/>
          <p:nvPr/>
        </p:nvSpPr>
        <p:spPr>
          <a:xfrm>
            <a:off x="9650966" y="3717367"/>
            <a:ext cx="15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Weather data</a:t>
            </a:r>
          </a:p>
        </p:txBody>
      </p: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A2D73BF9-BC90-4B20-B068-8FD50200C81D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3261481" y="2633090"/>
            <a:ext cx="12700" cy="2907217"/>
          </a:xfrm>
          <a:prstGeom prst="bentConnector3">
            <a:avLst>
              <a:gd name="adj1" fmla="val 4563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41">
            <a:extLst>
              <a:ext uri="{FF2B5EF4-FFF2-40B4-BE49-F238E27FC236}">
                <a16:creationId xmlns:a16="http://schemas.microsoft.com/office/drawing/2014/main" id="{49D19068-F693-41B9-A07D-91FB597B7565}"/>
              </a:ext>
            </a:extLst>
          </p:cNvPr>
          <p:cNvCxnSpPr>
            <a:stCxn id="7" idx="2"/>
            <a:endCxn id="11" idx="2"/>
          </p:cNvCxnSpPr>
          <p:nvPr/>
        </p:nvCxnSpPr>
        <p:spPr>
          <a:xfrm rot="16200000" flipH="1">
            <a:off x="6117651" y="-223079"/>
            <a:ext cx="12700" cy="8619556"/>
          </a:xfrm>
          <a:prstGeom prst="bentConnector3">
            <a:avLst>
              <a:gd name="adj1" fmla="val 19981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01B7A-31BE-4EE1-B753-D09E8E977CE0}"/>
              </a:ext>
            </a:extLst>
          </p:cNvPr>
          <p:cNvSpPr txBox="1"/>
          <p:nvPr/>
        </p:nvSpPr>
        <p:spPr>
          <a:xfrm>
            <a:off x="2585730" y="4603762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D00FB-8896-48C8-A091-68C137BE84D5}"/>
              </a:ext>
            </a:extLst>
          </p:cNvPr>
          <p:cNvSpPr txBox="1"/>
          <p:nvPr/>
        </p:nvSpPr>
        <p:spPr>
          <a:xfrm>
            <a:off x="4006274" y="5103159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E5145-E3F3-45DA-B8C8-B13F7F6CDF9E}"/>
              </a:ext>
            </a:extLst>
          </p:cNvPr>
          <p:cNvSpPr txBox="1"/>
          <p:nvPr/>
        </p:nvSpPr>
        <p:spPr>
          <a:xfrm>
            <a:off x="4735295" y="659639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6"/>
                </a:solidFill>
              </a:rPr>
              <a:t>[inner join]</a:t>
            </a:r>
          </a:p>
        </p:txBody>
      </p:sp>
      <p:cxnSp>
        <p:nvCxnSpPr>
          <p:cNvPr id="20" name="Elbow Connector 34">
            <a:extLst>
              <a:ext uri="{FF2B5EF4-FFF2-40B4-BE49-F238E27FC236}">
                <a16:creationId xmlns:a16="http://schemas.microsoft.com/office/drawing/2014/main" id="{FA522027-9EF7-4182-8EF7-1CD696DB1D2A}"/>
              </a:ext>
            </a:extLst>
          </p:cNvPr>
          <p:cNvCxnSpPr/>
          <p:nvPr/>
        </p:nvCxnSpPr>
        <p:spPr>
          <a:xfrm rot="16200000" flipH="1">
            <a:off x="4728945" y="1171977"/>
            <a:ext cx="12700" cy="5842145"/>
          </a:xfrm>
          <a:prstGeom prst="bentConnector3">
            <a:avLst>
              <a:gd name="adj1" fmla="val 8418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DD1BD2D-2287-4A3C-96A8-FA4A38E3B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270" y="4093048"/>
            <a:ext cx="2587809" cy="25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8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Materialized view creation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4100660" y="1825625"/>
            <a:ext cx="72531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/Workshop/1-Data-Engineering/04-CreateMaterializedView/4.1.CreateMaterializedViews.scala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Join all 4 datasets into a common table &amp; persist</a:t>
            </a:r>
            <a:br>
              <a:rPr lang="en-US"/>
            </a:br>
            <a:r>
              <a:rPr lang="en-US"/>
              <a:t>2) Create a Hive table on top of it</a:t>
            </a:r>
            <a:br>
              <a:rPr lang="en-US"/>
            </a:br>
            <a:r>
              <a:rPr lang="en-US"/>
              <a:t>3) Compute statistics for 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B9308-9CF8-41E9-AF60-65B494E1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91" y="2241027"/>
            <a:ext cx="990693" cy="66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362C0-3260-4372-967F-9076B893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25" y="3454660"/>
            <a:ext cx="1211949" cy="108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0D6C7-31CF-41F7-9CF7-F7767D124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551" y="3610601"/>
            <a:ext cx="1051109" cy="925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3FD68-A744-4CF9-85F4-18475FFC4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191" y="5362710"/>
            <a:ext cx="1048290" cy="814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32320B-310F-4E54-A4EA-FD4FF4B12037}"/>
              </a:ext>
            </a:extLst>
          </p:cNvPr>
          <p:cNvSpPr txBox="1"/>
          <p:nvPr/>
        </p:nvSpPr>
        <p:spPr>
          <a:xfrm>
            <a:off x="1747319" y="3965418"/>
            <a:ext cx="8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8598450-4DE5-41D8-A899-BAD8A7A035B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721388" y="3366267"/>
            <a:ext cx="1055123" cy="143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5767B62-7C3D-41AB-B797-B4E543100F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0538" y="4008418"/>
            <a:ext cx="729015" cy="14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80BC53A-53C0-41B0-8D5F-5F7C8FB85AE3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1753230" y="4758879"/>
            <a:ext cx="1020238" cy="171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4B4C5E6-0B67-4CBF-9944-3A3A7354658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373289" y="4150084"/>
            <a:ext cx="374030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5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model input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Label &amp; features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In this specific order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/>
              <a:t>Label:</a:t>
            </a:r>
          </a:p>
          <a:p>
            <a:pPr marL="0" indent="0">
              <a:buNone/>
            </a:pPr>
            <a:r>
              <a:rPr lang="en-US" sz="2600"/>
              <a:t>dep_delay_15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 b="1" u="sng"/>
              <a:t>Features:</a:t>
            </a:r>
          </a:p>
          <a:p>
            <a:pPr marL="0" lvl="0" indent="0">
              <a:buNone/>
            </a:pPr>
            <a:r>
              <a:rPr lang="en-US">
                <a:solidFill>
                  <a:prstClr val="black"/>
                </a:solidFill>
              </a:rPr>
              <a:t>origin_airport_id,flight_month,flight_day_of_month,flight_day_of_week,flight_dep_hour,carrier_indx,dest_airport_id,wind_speed,sea_level_pressure,hourly_precip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9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F7D79-9075-874B-B363-041B6032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6" y="1779971"/>
            <a:ext cx="2152218" cy="1453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2C8B9-6E31-DB40-97A1-38C87D9F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584" y="1630009"/>
            <a:ext cx="2125374" cy="1896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92F70-6B25-5D42-AD27-994CEC513DA7}"/>
              </a:ext>
            </a:extLst>
          </p:cNvPr>
          <p:cNvSpPr txBox="1"/>
          <p:nvPr/>
        </p:nvSpPr>
        <p:spPr>
          <a:xfrm>
            <a:off x="2770816" y="2388230"/>
            <a:ext cx="156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Flight data</a:t>
            </a:r>
          </a:p>
          <a:p>
            <a:pPr algn="ctr"/>
            <a:r>
              <a:rPr lang="en-US"/>
              <a:t>[history]</a:t>
            </a:r>
            <a:br>
              <a:rPr lang="en-US"/>
            </a:br>
            <a:r>
              <a:rPr lang="en-US" sz="1200"/>
              <a:t>44MB CSV, [4-6]/2013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9C169-4515-1E43-B7F5-EFA1A4CDEDE9}"/>
              </a:ext>
            </a:extLst>
          </p:cNvPr>
          <p:cNvSpPr/>
          <p:nvPr/>
        </p:nvSpPr>
        <p:spPr>
          <a:xfrm>
            <a:off x="7957940" y="2388230"/>
            <a:ext cx="14675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Weather data</a:t>
            </a:r>
            <a:br>
              <a:rPr lang="en-US"/>
            </a:br>
            <a:r>
              <a:rPr lang="en-US"/>
              <a:t>[history]</a:t>
            </a:r>
          </a:p>
          <a:p>
            <a:pPr algn="ctr"/>
            <a:r>
              <a:rPr lang="en-US" sz="1200"/>
              <a:t>43MV CSV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74229-4EF5-834A-87DE-16F30820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416" y="1767207"/>
            <a:ext cx="531740" cy="53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D981B-7CEB-C94B-95AB-1705AD5D7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193" y="1767207"/>
            <a:ext cx="531740" cy="53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905835-A394-FE4F-BDA5-A154E755A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286" y="4164038"/>
            <a:ext cx="2885089" cy="2240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BF8AC-C1AA-334B-8D47-EA4442702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978" y="4164037"/>
            <a:ext cx="2605606" cy="2293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C9C5DF-5E30-4B49-9FEA-C30E31364950}"/>
              </a:ext>
            </a:extLst>
          </p:cNvPr>
          <p:cNvSpPr txBox="1"/>
          <p:nvPr/>
        </p:nvSpPr>
        <p:spPr>
          <a:xfrm>
            <a:off x="1241593" y="4875815"/>
            <a:ext cx="1319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Airport data</a:t>
            </a:r>
          </a:p>
          <a:p>
            <a:pPr algn="ctr"/>
            <a:r>
              <a:rPr lang="en-US" sz="1200"/>
              <a:t>6K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ECEEB-D9F1-FB46-B691-D9A86518F341}"/>
              </a:ext>
            </a:extLst>
          </p:cNvPr>
          <p:cNvSpPr txBox="1"/>
          <p:nvPr/>
        </p:nvSpPr>
        <p:spPr>
          <a:xfrm>
            <a:off x="9747328" y="4968148"/>
            <a:ext cx="1967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Carrier/airline data</a:t>
            </a:r>
          </a:p>
          <a:p>
            <a:pPr algn="ctr"/>
            <a:r>
              <a:rPr lang="en-US" sz="1200"/>
              <a:t>16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B66C7-F895-7E42-8C7F-66060F8A407F}"/>
              </a:ext>
            </a:extLst>
          </p:cNvPr>
          <p:cNvSpPr txBox="1"/>
          <p:nvPr/>
        </p:nvSpPr>
        <p:spPr>
          <a:xfrm>
            <a:off x="4778890" y="2941526"/>
            <a:ext cx="545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Public datasets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>
                <a:latin typeface="Segoe UI Light" panose="020B0502040204020203" pitchFamily="34" charset="0"/>
              </a:rPr>
              <a:t>Datasets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801086-3AEB-4B58-A3FA-A0B5BFCFF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455" y="5522146"/>
            <a:ext cx="531740" cy="531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960BEA-7245-4626-B860-26BED2DBB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317" y="5522146"/>
            <a:ext cx="531740" cy="5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LibSVM format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/>
              <a:t>About the format:</a:t>
            </a:r>
          </a:p>
          <a:p>
            <a:pPr marL="0" indent="0">
              <a:buNone/>
            </a:pPr>
            <a:r>
              <a:rPr lang="en-US" sz="2600"/>
              <a:t>Sparse matrix format</a:t>
            </a:r>
            <a:br>
              <a:rPr lang="en-US" sz="2600"/>
            </a:br>
            <a:r>
              <a:rPr lang="en-US" sz="2600"/>
              <a:t>Input format for Spark ML algorithms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 b="1" u="sng"/>
              <a:t>Input:</a:t>
            </a:r>
          </a:p>
          <a:p>
            <a:pPr marL="0" indent="0">
              <a:buNone/>
            </a:pPr>
            <a:r>
              <a:rPr lang="en-US" sz="2600"/>
              <a:t>Data from the materialized view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 b="1" u="sng"/>
              <a:t>Sample: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83C60-8A82-4631-A3AF-24A8F846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32" y="5256965"/>
            <a:ext cx="5895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3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Exercise to create model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/Workshop/1-Data-Engineering/05-CreateModelInput/5.1-CreateModelTrainingInput.scala</a:t>
            </a:r>
            <a:br>
              <a:rPr lang="en-US"/>
            </a:br>
            <a:br>
              <a:rPr lang="en-US"/>
            </a:b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Read label and features identified </a:t>
            </a:r>
            <a:br>
              <a:rPr lang="en-US"/>
            </a:br>
            <a:r>
              <a:rPr lang="en-US"/>
              <a:t>2) Create label and features index</a:t>
            </a:r>
            <a:br>
              <a:rPr lang="en-US"/>
            </a:br>
            <a:r>
              <a:rPr lang="en-US"/>
              <a:t>3) Create a </a:t>
            </a:r>
            <a:r>
              <a:rPr lang="en-US" err="1"/>
              <a:t>LabeledPoint</a:t>
            </a:r>
            <a:r>
              <a:rPr lang="en-US"/>
              <a:t> RDD</a:t>
            </a:r>
            <a:br>
              <a:rPr lang="en-US"/>
            </a:br>
            <a:r>
              <a:rPr lang="en-US"/>
              <a:t>4) Persist it as a LibSVM file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7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model, tune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784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Train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</a:p>
          <a:p>
            <a:pPr marL="0" indent="0">
              <a:buNone/>
            </a:pP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/Workshop/1-Data-Engineering/06-TrainModel/6.1a-TrainModel-RandomForest.scala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Read the model in LibSVM format into a dataframe</a:t>
            </a:r>
            <a:br>
              <a:rPr lang="en-US"/>
            </a:br>
            <a:r>
              <a:rPr lang="en-US"/>
              <a:t>2) Split the data into training and test datasets</a:t>
            </a:r>
            <a:br>
              <a:rPr lang="en-US"/>
            </a:br>
            <a:r>
              <a:rPr lang="en-US"/>
              <a:t>3) Train a random forest classifier model</a:t>
            </a:r>
            <a:br>
              <a:rPr lang="en-US"/>
            </a:br>
            <a:r>
              <a:rPr lang="en-US"/>
              <a:t>4) Test the model against the test dataset split</a:t>
            </a:r>
            <a:br>
              <a:rPr lang="en-US"/>
            </a:br>
            <a:r>
              <a:rPr lang="en-US"/>
              <a:t>5) Review feature importance</a:t>
            </a:r>
            <a:br>
              <a:rPr lang="en-US"/>
            </a:br>
            <a:r>
              <a:rPr lang="en-US"/>
              <a:t>6) Persist the model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Tune the model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Hyperparameter tuning and cross validation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/Workshop/1-Data-Engineering/06-TrainModel/6.2-TrainAndTuneModel-RandomForest.scala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Read the model in LibSVM format into a dataframe</a:t>
            </a:r>
            <a:br>
              <a:rPr lang="en-US"/>
            </a:br>
            <a:r>
              <a:rPr lang="en-US"/>
              <a:t>2) Split the data into training and test datasets</a:t>
            </a:r>
            <a:br>
              <a:rPr lang="en-US"/>
            </a:br>
            <a:r>
              <a:rPr lang="en-US"/>
              <a:t>3) Create a parameter grid with an array of number of trees and tree depth</a:t>
            </a:r>
            <a:br>
              <a:rPr lang="en-US"/>
            </a:br>
            <a:r>
              <a:rPr lang="en-US"/>
              <a:t>4) Specify the number of folds</a:t>
            </a:r>
            <a:br>
              <a:rPr lang="en-US"/>
            </a:br>
            <a:r>
              <a:rPr lang="en-US"/>
              <a:t>5) Train a random forest classifier model</a:t>
            </a:r>
            <a:br>
              <a:rPr lang="en-US"/>
            </a:br>
            <a:r>
              <a:rPr lang="en-US"/>
              <a:t>6) Test the model against the test dataset split</a:t>
            </a:r>
            <a:br>
              <a:rPr lang="en-US"/>
            </a:br>
            <a:r>
              <a:rPr lang="en-US"/>
              <a:t>7) Compare metrics against model without the tuning we just did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000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800329" y="2348862"/>
            <a:ext cx="2782529" cy="1573161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Scoring exercise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Predict delays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7545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to the </a:t>
            </a:r>
            <a:r>
              <a:rPr lang="en-US">
                <a:solidFill>
                  <a:prstClr val="black"/>
                </a:solidFill>
              </a:rPr>
              <a:t>notebook: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ml-workshop/</a:t>
            </a:r>
            <a:r>
              <a:rPr lang="en-US" err="1">
                <a:solidFill>
                  <a:prstClr val="black"/>
                </a:solidFill>
              </a:rPr>
              <a:t>FlightDelayPrediction</a:t>
            </a:r>
            <a:r>
              <a:rPr lang="en-US">
                <a:solidFill>
                  <a:prstClr val="black"/>
                </a:solidFill>
              </a:rPr>
              <a:t>/Workshop/3-Model-Consumption/07-BatchPredictFlightDelays/7.1-BatchPredict.scala</a:t>
            </a:r>
            <a:br>
              <a:rPr lang="en-US">
                <a:solidFill>
                  <a:prstClr val="black"/>
                </a:solidFill>
              </a:rPr>
            </a:b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In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exercise, we will -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Read the data to be scored from blob storage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Prep the data for scoring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Load the model from DBFS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4) Extract predictions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5) Pipe results to an RDBMS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36" y="30039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012" y="28537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9270709" y="2348862"/>
            <a:ext cx="226142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DA5FB-9AC6-4C73-9F12-0879DAC60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10" y="2059071"/>
            <a:ext cx="615818" cy="6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prstClr val="white"/>
                </a:solidFill>
                <a:latin typeface="Calibri" panose="020F0502020204030204"/>
              </a:rPr>
              <a:t>Batch job automation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856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110640" y="1797344"/>
            <a:ext cx="2782529" cy="1234270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Batch job automation exercise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Predict delays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this exercise, we will -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Create a notebook to read scoring input from RDBMS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transform for predicting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Create a notebook that executes model predictions and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persists scoring results to an RDBMS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3) </a:t>
            </a:r>
            <a:r>
              <a:rPr lang="en-US">
                <a:solidFill>
                  <a:prstClr val="black"/>
                </a:solidFill>
              </a:rPr>
              <a:t>Create a notebook workflow (called workflow) that invokes 1) and 2) sequentially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4) Create a batch job that executes the workflow on-demand/on schedule  - on existing cluster or spawn new cluster at scheduled time </a:t>
            </a:r>
            <a:br>
              <a:rPr lang="en-US">
                <a:solidFill>
                  <a:prstClr val="black"/>
                </a:solidFill>
              </a:rPr>
            </a:b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buFont typeface="Wingdings" pitchFamily="2" charset="2"/>
              <a:buChar char="§"/>
            </a:pPr>
            <a:r>
              <a:rPr lang="en-US">
                <a:solidFill>
                  <a:prstClr val="black"/>
                </a:solidFill>
              </a:rPr>
              <a:t>The notebooks are: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ml-workshop/</a:t>
            </a:r>
            <a:r>
              <a:rPr lang="en-US" err="1">
                <a:solidFill>
                  <a:prstClr val="black"/>
                </a:solidFill>
              </a:rPr>
              <a:t>FlightDelayPrediction</a:t>
            </a:r>
            <a:r>
              <a:rPr lang="en-US">
                <a:solidFill>
                  <a:prstClr val="black"/>
                </a:solidFill>
              </a:rPr>
              <a:t>/Workshop/3-Model-Consumption/08-BatchJobPipeline/</a:t>
            </a:r>
          </a:p>
          <a:p>
            <a:pPr marL="0" lvl="0" indent="0">
              <a:buNone/>
            </a:pPr>
            <a:r>
              <a:rPr lang="en-US" err="1">
                <a:solidFill>
                  <a:prstClr val="black"/>
                </a:solidFill>
              </a:rPr>
              <a:t>LoadScoringRequestAndTransform.scala</a:t>
            </a:r>
            <a:endParaRPr lang="en-US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err="1">
                <a:solidFill>
                  <a:prstClr val="black"/>
                </a:solidFill>
              </a:rPr>
              <a:t>ScoreAndPersist.scala</a:t>
            </a:r>
            <a:endParaRPr lang="en-US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err="1">
                <a:solidFill>
                  <a:prstClr val="black"/>
                </a:solidFill>
              </a:rPr>
              <a:t>Workflow.scala</a:t>
            </a:r>
            <a:endParaRPr lang="en-US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 – 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orkflow.scala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try out.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76" y="20917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052" y="19415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8345699" y="1797344"/>
            <a:ext cx="295906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BD677C-18D8-48C1-8261-27B7C70F1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606" y="2063704"/>
            <a:ext cx="749991" cy="7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7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Batch job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68EE-6AC0-455A-978D-7531E2A4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945172"/>
            <a:ext cx="4232585" cy="40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>
                <a:latin typeface="Segoe UI Light" panose="020B0502040204020203" pitchFamily="34" charset="0"/>
              </a:rPr>
              <a:t>Lab - tasks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EE6221C-E659-9546-A5A1-BE8D985B7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841794"/>
              </p:ext>
            </p:extLst>
          </p:nvPr>
        </p:nvGraphicFramePr>
        <p:xfrm>
          <a:off x="-1949548" y="1835931"/>
          <a:ext cx="10922391" cy="477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80794E-4C02-6B47-898D-C407AE402D6A}"/>
              </a:ext>
            </a:extLst>
          </p:cNvPr>
          <p:cNvSpPr txBox="1"/>
          <p:nvPr/>
        </p:nvSpPr>
        <p:spPr>
          <a:xfrm>
            <a:off x="2698652" y="2220843"/>
            <a:ext cx="67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Read source data from Azure Blob Storage and Azure SQL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207DA-F43D-EF48-9EC8-E9AE7FEFD98E}"/>
              </a:ext>
            </a:extLst>
          </p:cNvPr>
          <p:cNvSpPr txBox="1"/>
          <p:nvPr/>
        </p:nvSpPr>
        <p:spPr>
          <a:xfrm>
            <a:off x="3978030" y="3268868"/>
            <a:ext cx="72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Profile raw data, visualize, cleanse, transform, identify features of interest, create model input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EB960-9C0F-2D48-90F0-512F9E9EAAB4}"/>
              </a:ext>
            </a:extLst>
          </p:cNvPr>
          <p:cNvSpPr txBox="1"/>
          <p:nvPr/>
        </p:nvSpPr>
        <p:spPr>
          <a:xfrm>
            <a:off x="5176519" y="4341719"/>
            <a:ext cx="604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Train model, test model, tune model (hyper parameter tuning and cross validation), review feature importance, persist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4BD1D-5802-B546-AB44-F648DBC0CF5D}"/>
              </a:ext>
            </a:extLst>
          </p:cNvPr>
          <p:cNvSpPr txBox="1"/>
          <p:nvPr/>
        </p:nvSpPr>
        <p:spPr>
          <a:xfrm>
            <a:off x="6464104" y="5568481"/>
            <a:ext cx="488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Leverage the pre-trained model in a batch prediction process, automate the prediction process into a scheduled batch job</a:t>
            </a:r>
          </a:p>
        </p:txBody>
      </p:sp>
    </p:spTree>
    <p:extLst>
      <p:ext uri="{BB962C8B-B14F-4D97-AF65-F5344CB8AC3E}">
        <p14:creationId xmlns:p14="http://schemas.microsoft.com/office/powerpoint/2010/main" val="229929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CA640F-07FE-4E93-BDC0-86ACD940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452437"/>
            <a:ext cx="104679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9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E7ED9-4323-43C9-899B-60ED38EE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014412"/>
            <a:ext cx="10296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Azure Databricks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Provisioning, configuration, lab prep</a:t>
            </a:r>
          </a:p>
        </p:txBody>
      </p:sp>
    </p:spTree>
    <p:extLst>
      <p:ext uri="{BB962C8B-B14F-4D97-AF65-F5344CB8AC3E}">
        <p14:creationId xmlns:p14="http://schemas.microsoft.com/office/powerpoint/2010/main" val="5406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Provisioning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/>
              <a:t> Create a resource group in US East 2 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Azure Blob Storage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Azure SQL Database in the resource group (100 DTU)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Azure Databricks workspace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 cluster in the Databricks workspace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76D00-BEE1-A148-8397-F3A178DDC476}"/>
              </a:ext>
            </a:extLst>
          </p:cNvPr>
          <p:cNvSpPr txBox="1"/>
          <p:nvPr/>
        </p:nvSpPr>
        <p:spPr>
          <a:xfrm>
            <a:off x="5883475" y="4779475"/>
            <a:ext cx="4557931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Instructions:</a:t>
            </a:r>
            <a:br>
              <a:rPr lang="en-US" sz="2000" b="1">
                <a:cs typeface="Calibri"/>
              </a:rPr>
            </a:br>
            <a:r>
              <a:rPr lang="en-US" sz="2000">
                <a:hlinkClick r:id="rId3"/>
              </a:rPr>
              <a:t>https://aka.ms/mllab-provisioning</a:t>
            </a:r>
          </a:p>
          <a:p>
            <a:r>
              <a:rPr lang="en-US" sz="1600" b="1"/>
              <a:t>Note down:</a:t>
            </a:r>
            <a:br>
              <a:rPr lang="en-US" sz="1600" b="1">
                <a:cs typeface="Calibri"/>
              </a:rPr>
            </a:br>
            <a:r>
              <a:rPr lang="en-US" sz="1600"/>
              <a:t>Storage account name, key</a:t>
            </a:r>
            <a:endParaRPr lang="en-US" sz="1600">
              <a:cs typeface="Calibri"/>
            </a:endParaRPr>
          </a:p>
          <a:p>
            <a:r>
              <a:rPr lang="en-US" sz="1600"/>
              <a:t>Database server name, UID, 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2E43D-3596-BD4E-91F2-EE0DF69A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3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Data load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/>
              <a:t> Install Azure Storage Explorer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Download data for the workshop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Create blob storage containers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Upload data into staging directory</a:t>
            </a:r>
          </a:p>
          <a:p>
            <a:pPr>
              <a:buFont typeface="Wingdings" pitchFamily="2" charset="2"/>
              <a:buChar char="q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q"/>
            </a:pPr>
            <a:endParaRPr lang="en-US"/>
          </a:p>
          <a:p>
            <a:pPr>
              <a:buFont typeface="Wingdings" pitchFamily="2" charset="2"/>
              <a:buChar char="q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6D55-2E4D-4B16-A9A5-7509DB54EB5D}"/>
              </a:ext>
            </a:extLst>
          </p:cNvPr>
          <p:cNvSpPr txBox="1"/>
          <p:nvPr/>
        </p:nvSpPr>
        <p:spPr>
          <a:xfrm>
            <a:off x="5883475" y="5165974"/>
            <a:ext cx="503832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Instructions:</a:t>
            </a:r>
            <a:br>
              <a:rPr lang="en-US" sz="2000" b="1">
                <a:cs typeface="Calibri"/>
              </a:rPr>
            </a:br>
            <a:r>
              <a:rPr lang="en-US" sz="2000" b="1">
                <a:hlinkClick r:id="rId3"/>
              </a:rPr>
              <a:t>https://aka.ms/mllab-provisioning</a:t>
            </a: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7CAB8-0DC8-47AE-926F-F1D515FED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By now…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08133-DFB1-4263-9EFA-AF92EAE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You should have the following set up in your subscription:</a:t>
            </a:r>
            <a:br>
              <a:rPr lang="en-US" sz="1800"/>
            </a:br>
            <a:endParaRPr lang="en-US" sz="18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E8613-61CD-4DE7-A998-FBCF8E2844AE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F4BA-3081-4ED6-A263-6CB8B4EF2618}"/>
              </a:ext>
            </a:extLst>
          </p:cNvPr>
          <p:cNvSpPr txBox="1"/>
          <p:nvPr/>
        </p:nvSpPr>
        <p:spPr>
          <a:xfrm>
            <a:off x="1461249" y="2161296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resourceGroup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85518-41F8-4907-8391-2FA79832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4" y="2640077"/>
            <a:ext cx="1307688" cy="130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8799AF-8CFD-4924-82F6-11049F103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6" y="2712460"/>
            <a:ext cx="1288834" cy="1288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F07BD-A4EB-477F-A57C-ED7DA758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69" y="2679559"/>
            <a:ext cx="2428875" cy="122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DCF343-C65D-4D6F-BDCD-6B43BE520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10" y="4583450"/>
            <a:ext cx="1181100" cy="2076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FF9EE7-BE78-40B4-9BD1-852DF326E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3470" y="4664075"/>
            <a:ext cx="1371600" cy="1647825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D599BF3-5420-4D36-A988-2344B7043D0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5400000">
            <a:off x="7316035" y="3866952"/>
            <a:ext cx="401311" cy="562937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135589-8D62-419C-8098-3A3443E34AAC}"/>
              </a:ext>
            </a:extLst>
          </p:cNvPr>
          <p:cNvSpPr txBox="1"/>
          <p:nvPr/>
        </p:nvSpPr>
        <p:spPr>
          <a:xfrm>
            <a:off x="6400996" y="4349076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90BFAA4-C3CF-4E98-98B4-BCD529185BE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373529" y="5487988"/>
            <a:ext cx="1929941" cy="971256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51EF66-AF1F-46D4-BC97-E541736C0BFD}"/>
              </a:ext>
            </a:extLst>
          </p:cNvPr>
          <p:cNvSpPr txBox="1"/>
          <p:nvPr/>
        </p:nvSpPr>
        <p:spPr>
          <a:xfrm>
            <a:off x="9246614" y="4376449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Workshop data</a:t>
            </a:r>
          </a:p>
        </p:txBody>
      </p:sp>
    </p:spTree>
    <p:extLst>
      <p:ext uri="{BB962C8B-B14F-4D97-AF65-F5344CB8AC3E}">
        <p14:creationId xmlns:p14="http://schemas.microsoft.com/office/powerpoint/2010/main" val="36766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CD590420C104E80FF87FED4E140E2" ma:contentTypeVersion="10" ma:contentTypeDescription="Create a new document." ma:contentTypeScope="" ma:versionID="753a213215f7c53859d3c6983d2c3fde">
  <xsd:schema xmlns:xsd="http://www.w3.org/2001/XMLSchema" xmlns:xs="http://www.w3.org/2001/XMLSchema" xmlns:p="http://schemas.microsoft.com/office/2006/metadata/properties" xmlns:ns2="bc323da2-161e-4a56-8a0a-b023a79e9686" xmlns:ns3="ae8eb2a0-2d05-4c8a-b6dc-133be4f2870d" targetNamespace="http://schemas.microsoft.com/office/2006/metadata/properties" ma:root="true" ma:fieldsID="48d6dcbfddb0778104849f6509ecb3af" ns2:_="" ns3:_="">
    <xsd:import namespace="bc323da2-161e-4a56-8a0a-b023a79e9686"/>
    <xsd:import namespace="ae8eb2a0-2d05-4c8a-b6dc-133be4f287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23da2-161e-4a56-8a0a-b023a79e96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eb2a0-2d05-4c8a-b6dc-133be4f287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48E5E-7CC6-49B1-BEEB-92F78CA821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2A6A5-BCAF-42E1-8849-517C034A72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DCA07D-AE21-4E99-AF0D-9766126477BE}">
  <ds:schemaRefs>
    <ds:schemaRef ds:uri="ae8eb2a0-2d05-4c8a-b6dc-133be4f2870d"/>
    <ds:schemaRef ds:uri="bc323da2-161e-4a56-8a0a-b023a79e96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51</Slides>
  <Notes>51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Use case and algorithm</vt:lpstr>
      <vt:lpstr>Datasets</vt:lpstr>
      <vt:lpstr>Lab - tasks</vt:lpstr>
      <vt:lpstr>PowerPoint Presentation</vt:lpstr>
      <vt:lpstr>Provisioning TODOs</vt:lpstr>
      <vt:lpstr>Data load TODOs</vt:lpstr>
      <vt:lpstr>By now…</vt:lpstr>
      <vt:lpstr>PowerPoint Presentation</vt:lpstr>
      <vt:lpstr>Provision cluster Azure Databricks – setup</vt:lpstr>
      <vt:lpstr>Import Notebooks Workshop – setup</vt:lpstr>
      <vt:lpstr>Import Notebooks Workshop – setup</vt:lpstr>
      <vt:lpstr>Import Notebooks Workshop – setup</vt:lpstr>
      <vt:lpstr>Mount blob storage  Azure Databricks – setup</vt:lpstr>
      <vt:lpstr>Working with Hive, SparkSQL Azure Databricks – How to</vt:lpstr>
      <vt:lpstr>Working with remote database/JDBC Azure Databricks – How to</vt:lpstr>
      <vt:lpstr>Create database objects Azure Databricks – setup</vt:lpstr>
      <vt:lpstr>Working with storage Azure Databricks – How to</vt:lpstr>
      <vt:lpstr>In this module..</vt:lpstr>
      <vt:lpstr>PowerPoint Presentation</vt:lpstr>
      <vt:lpstr>Import carrier master data </vt:lpstr>
      <vt:lpstr>Import airport master data </vt:lpstr>
      <vt:lpstr>Import flight transactional data </vt:lpstr>
      <vt:lpstr>Import weather reference data </vt:lpstr>
      <vt:lpstr>In this module..</vt:lpstr>
      <vt:lpstr>PowerPoint Presentation</vt:lpstr>
      <vt:lpstr>Attributes of interest Flight history dataset</vt:lpstr>
      <vt:lpstr>Transformations Flight history dataset</vt:lpstr>
      <vt:lpstr>Flight data transformation exercise </vt:lpstr>
      <vt:lpstr>Attributes of interest Weather history dataset</vt:lpstr>
      <vt:lpstr>Transformations Weather history dataset</vt:lpstr>
      <vt:lpstr>Weather data transformation exercise </vt:lpstr>
      <vt:lpstr>PowerPoint Presentation</vt:lpstr>
      <vt:lpstr>What is a materialized view?</vt:lpstr>
      <vt:lpstr>Joining the datasets</vt:lpstr>
      <vt:lpstr>Materialized view creation exercise</vt:lpstr>
      <vt:lpstr>PowerPoint Presentation</vt:lpstr>
      <vt:lpstr>Label &amp; features In this specific order</vt:lpstr>
      <vt:lpstr>LibSVM format</vt:lpstr>
      <vt:lpstr>Exercise to create model input</vt:lpstr>
      <vt:lpstr>PowerPoint Presentation</vt:lpstr>
      <vt:lpstr>Train model</vt:lpstr>
      <vt:lpstr>Tune the model Hyperparameter tuning and cross validation</vt:lpstr>
      <vt:lpstr>PowerPoint Presentation</vt:lpstr>
      <vt:lpstr>Scoring exercise Predict delays</vt:lpstr>
      <vt:lpstr>PowerPoint Presentation</vt:lpstr>
      <vt:lpstr>Batch job automation exercise Predict delays</vt:lpstr>
      <vt:lpstr>Batch job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analytics - Data Science Lexicon Deck</dc:title>
  <dc:creator>Akshay Balwani</dc:creator>
  <cp:revision>3</cp:revision>
  <dcterms:created xsi:type="dcterms:W3CDTF">1601-01-01T00:00:00Z</dcterms:created>
  <dcterms:modified xsi:type="dcterms:W3CDTF">2018-09-11T00:57:48Z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dlc_policyId">
    <vt:lpwstr/>
  </property>
  <property fmtid="{D5CDD505-2E9C-101B-9397-08002B2CF9AE}" pid="4" name="Region">
    <vt:lpwstr/>
  </property>
  <property fmtid="{D5CDD505-2E9C-101B-9397-08002B2CF9AE}" pid="5" name="Confidentiality">
    <vt:lpwstr>5;#Microsoft confidential|461efa83-0283-486a-a8d5-943328f3693f</vt:lpwstr>
  </property>
  <property fmtid="{D5CDD505-2E9C-101B-9397-08002B2CF9AE}" pid="6" name="ContentTypeId">
    <vt:lpwstr>0x0101008F4CD590420C104E80FF87FED4E140E2</vt:lpwstr>
  </property>
  <property fmtid="{D5CDD505-2E9C-101B-9397-08002B2CF9AE}" pid="7" name="Industries">
    <vt:lpwstr/>
  </property>
  <property fmtid="{D5CDD505-2E9C-101B-9397-08002B2CF9AE}" pid="8" name="Roles">
    <vt:lpwstr/>
  </property>
  <property fmtid="{D5CDD505-2E9C-101B-9397-08002B2CF9AE}" pid="9" name="Competitors">
    <vt:lpwstr/>
  </property>
  <property fmtid="{D5CDD505-2E9C-101B-9397-08002B2CF9AE}" pid="10" name="SMSGDomain">
    <vt:lpwstr>22;#Server and Tools Business|6783548d-8609-4f97-be4a-4ca2616905a6;#82;#SQL Server Domain|0c0f1824-39dc-4b26-8c74-eff4364b812b;#21;#Cloud and Enterprise|adc2fe87-c79a-4ded-a449-3f86b954069d</vt:lpwstr>
  </property>
  <property fmtid="{D5CDD505-2E9C-101B-9397-08002B2CF9AE}" pid="11" name="ItemRetentionFormula">
    <vt:lpwstr/>
  </property>
  <property fmtid="{D5CDD505-2E9C-101B-9397-08002B2CF9AE}" pid="12" name="BusinessArchitecture">
    <vt:lpwstr/>
  </property>
  <property fmtid="{D5CDD505-2E9C-101B-9397-08002B2CF9AE}" pid="13" name="Products">
    <vt:lpwstr/>
  </property>
  <property fmtid="{D5CDD505-2E9C-101B-9397-08002B2CF9AE}" pid="14" name="_dlc_DocIdItemGuid">
    <vt:lpwstr>ae529949-2e00-4c04-8ac4-b33179909dbb</vt:lpwstr>
  </property>
  <property fmtid="{D5CDD505-2E9C-101B-9397-08002B2CF9AE}" pid="15" name="ActivitiesAndPrograms">
    <vt:lpwstr/>
  </property>
  <property fmtid="{D5CDD505-2E9C-101B-9397-08002B2CF9AE}" pid="16" name="Segments">
    <vt:lpwstr/>
  </property>
  <property fmtid="{D5CDD505-2E9C-101B-9397-08002B2CF9AE}" pid="17" name="Partners">
    <vt:lpwstr/>
  </property>
  <property fmtid="{D5CDD505-2E9C-101B-9397-08002B2CF9AE}" pid="18" name="Topics">
    <vt:lpwstr/>
  </property>
  <property fmtid="{D5CDD505-2E9C-101B-9397-08002B2CF9AE}" pid="19" name="Groups">
    <vt:lpwstr/>
  </property>
  <property fmtid="{D5CDD505-2E9C-101B-9397-08002B2CF9AE}" pid="20" name="Audiences">
    <vt:lpwstr/>
  </property>
  <property fmtid="{D5CDD505-2E9C-101B-9397-08002B2CF9AE}" pid="21" name="of67e5d4b76f4a9db8769983fda9cec0">
    <vt:lpwstr/>
  </property>
  <property fmtid="{D5CDD505-2E9C-101B-9397-08002B2CF9AE}" pid="22" name="NewsType">
    <vt:lpwstr/>
  </property>
  <property fmtid="{D5CDD505-2E9C-101B-9397-08002B2CF9AE}" pid="23" name="ItemType">
    <vt:lpwstr/>
  </property>
  <property fmtid="{D5CDD505-2E9C-101B-9397-08002B2CF9AE}" pid="24" name="ga0c0bf70a6644469c61b3efa7025301">
    <vt:lpwstr/>
  </property>
  <property fmtid="{D5CDD505-2E9C-101B-9397-08002B2CF9AE}" pid="25" name="MSProducts">
    <vt:lpwstr/>
  </property>
  <property fmtid="{D5CDD505-2E9C-101B-9397-08002B2CF9AE}" pid="26" name="ExperienceContentType">
    <vt:lpwstr/>
  </property>
  <property fmtid="{D5CDD505-2E9C-101B-9397-08002B2CF9AE}" pid="27" name="l6f004f21209409da86a713c0f24627d">
    <vt:lpwstr/>
  </property>
  <property fmtid="{D5CDD505-2E9C-101B-9397-08002B2CF9AE}" pid="28" name="la4444b61d19467597d63190b69ac227">
    <vt:lpwstr/>
  </property>
  <property fmtid="{D5CDD505-2E9C-101B-9397-08002B2CF9AE}" pid="29" name="MSProductsTaxHTField0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TechnicalLevel">
    <vt:lpwstr/>
  </property>
  <property fmtid="{D5CDD505-2E9C-101B-9397-08002B2CF9AE}" pid="33" name="ldac8aee9d1f469e8cd8c3f8d6a615f2">
    <vt:lpwstr/>
  </property>
  <property fmtid="{D5CDD505-2E9C-101B-9397-08002B2CF9AE}" pid="34" name="EmployeeRole">
    <vt:lpwstr/>
  </property>
  <property fmtid="{D5CDD505-2E9C-101B-9397-08002B2CF9AE}" pid="35" name="NewsTopic">
    <vt:lpwstr/>
  </property>
  <property fmtid="{D5CDD505-2E9C-101B-9397-08002B2CF9AE}" pid="36" name="NewsSource">
    <vt:lpwstr/>
  </property>
  <property fmtid="{D5CDD505-2E9C-101B-9397-08002B2CF9AE}" pid="37" name="SMSGTags">
    <vt:lpwstr/>
  </property>
  <property fmtid="{D5CDD505-2E9C-101B-9397-08002B2CF9AE}" pid="38" name="MSPhysicalGeography">
    <vt:lpwstr/>
  </property>
  <property fmtid="{D5CDD505-2E9C-101B-9397-08002B2CF9AE}" pid="39" name="EnterpriseDomainTags">
    <vt:lpwstr/>
  </property>
  <property fmtid="{D5CDD505-2E9C-101B-9397-08002B2CF9AE}" pid="40" name="j3562c58ee414e028925bc902cfc01a1">
    <vt:lpwstr/>
  </property>
  <property fmtid="{D5CDD505-2E9C-101B-9397-08002B2CF9AE}" pid="41" name="_docset_NoMedatataSyncRequired">
    <vt:lpwstr>False</vt:lpwstr>
  </property>
  <property fmtid="{D5CDD505-2E9C-101B-9397-08002B2CF9AE}" pid="42" name="MSIP_Label_f42aa342-8706-4288-bd11-ebb85995028c_Enabled">
    <vt:lpwstr>True</vt:lpwstr>
  </property>
  <property fmtid="{D5CDD505-2E9C-101B-9397-08002B2CF9AE}" pid="43" name="MSIP_Label_f42aa342-8706-4288-bd11-ebb85995028c_SiteId">
    <vt:lpwstr>72f988bf-86f1-41af-91ab-2d7cd011db47</vt:lpwstr>
  </property>
  <property fmtid="{D5CDD505-2E9C-101B-9397-08002B2CF9AE}" pid="44" name="MSIP_Label_f42aa342-8706-4288-bd11-ebb85995028c_Owner">
    <vt:lpwstr>ankhanol@microsoft.com</vt:lpwstr>
  </property>
  <property fmtid="{D5CDD505-2E9C-101B-9397-08002B2CF9AE}" pid="45" name="MSIP_Label_f42aa342-8706-4288-bd11-ebb85995028c_SetDate">
    <vt:lpwstr>2018-01-23T14:51:45.7418627Z</vt:lpwstr>
  </property>
  <property fmtid="{D5CDD505-2E9C-101B-9397-08002B2CF9AE}" pid="46" name="MSIP_Label_f42aa342-8706-4288-bd11-ebb85995028c_Name">
    <vt:lpwstr>General</vt:lpwstr>
  </property>
  <property fmtid="{D5CDD505-2E9C-101B-9397-08002B2CF9AE}" pid="47" name="MSIP_Label_f42aa342-8706-4288-bd11-ebb85995028c_Application">
    <vt:lpwstr>Microsoft Azure Information Protection</vt:lpwstr>
  </property>
  <property fmtid="{D5CDD505-2E9C-101B-9397-08002B2CF9AE}" pid="48" name="MSIP_Label_f42aa342-8706-4288-bd11-ebb85995028c_Extended_MSFT_Method">
    <vt:lpwstr>Automatic</vt:lpwstr>
  </property>
  <property fmtid="{D5CDD505-2E9C-101B-9397-08002B2CF9AE}" pid="49" name="Sensitivity">
    <vt:lpwstr>General</vt:lpwstr>
  </property>
</Properties>
</file>