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6" r:id="rId6"/>
    <p:sldId id="389" r:id="rId7"/>
    <p:sldId id="390" r:id="rId8"/>
    <p:sldId id="393" r:id="rId9"/>
    <p:sldId id="394" r:id="rId10"/>
    <p:sldId id="395" r:id="rId11"/>
    <p:sldId id="396" r:id="rId12"/>
    <p:sldId id="397" r:id="rId13"/>
    <p:sldId id="398" r:id="rId14"/>
    <p:sldId id="403" r:id="rId15"/>
    <p:sldId id="399" r:id="rId16"/>
    <p:sldId id="400" r:id="rId17"/>
    <p:sldId id="401" r:id="rId18"/>
    <p:sldId id="402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2018/12/19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3CF9D64-56DD-451B-B139-BBC57A7E4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8E45F0-7190-46DD-9298-8736792FA4A5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1FE317C-FB22-4F09-9E44-BE4CBC188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94136E6-2138-4ACE-BB67-7828A4DE6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3CF9D64-56DD-451B-B139-BBC57A7E4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8E45F0-7190-46DD-9298-8736792FA4A5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1FE317C-FB22-4F09-9E44-BE4CBC188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94136E6-2138-4ACE-BB67-7828A4DE6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995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C7EECCD-07A8-41BF-B532-1D4DAD4886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4438AF-9F89-476C-997A-1298F79D9FED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1F944F7-A3D1-4063-92E3-DD7323865E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ED02415-A7AB-4A75-8A3E-959AC402F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70448F9-8A87-4BE6-9E29-3ED165CF74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CD8883-81F1-4632-A943-00B361379ED5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109D26C-12D6-4C17-90BB-CF2BC17BA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95B0BC2-96D3-47C4-8832-BCB330622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DCA1075-36D5-40B9-B2EC-5AD4F6201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879262-7A69-4F05-9DA7-B0E9EBBD727F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CCD32FA-272A-40E6-A1E8-32BACC5720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0EDE8F4-B459-4CF8-9A63-6E8E701DA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4F04E7D-3ADC-46A2-AB4C-2991BD5E0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D37D4F-F7D1-4C19-AA16-64F48B48EDC2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0388E14-C010-4EBD-93C7-EC8B761EB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96F0E20-EFE0-4931-9741-5173B0FAA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970A1AA-2495-46AF-82DD-A77405702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F80A0B-A343-401E-9C0A-58287A83ED09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CD33C94-56D3-46E1-8B3C-F6EBDE69B4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9DF3A3A-C895-4EDF-80FA-1E3DAD6A5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16A64BC-E7EF-4FC4-A7F7-D93DEDBAA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1C904F-292C-4A4E-B45B-E9DD8A8ACC42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228FEF3-43F6-461D-A32F-17CB41BD5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A51BCA8-0AF2-4A2E-A34F-214C1B57C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9FF58419-6F87-4B19-93E6-D11FB2D44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8F53B9-22D9-4A36-B471-8390F3FACB51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ABCFFE6-64CA-404A-A684-4627C2172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A86B39F-902C-4593-88B1-1B704605A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C20599A-4B7D-4CAE-8897-FAB7EC145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E512F6-5EBF-4344-B1A6-0C6B2631E3F6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F50A9E0-1FB4-4F25-9845-01D4157E1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1F5E9C7-38D3-4399-AF3D-F975AE756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984A75B-A81F-48CD-99F1-8BA1F8EE3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7293D5-2D3F-48F2-9A38-1C628622B38A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B92EA07-C87F-4AC2-8D50-E14920724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81C0B62-F3BA-4EC8-A7A1-DAAAB7E19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F548FDB-AEA0-49F6-A404-55F2F34E4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3A8101-92D9-425D-8CAD-B0EF2A1F9D3B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5944298-FBE4-42E3-87A6-4134FDD0F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25CFDC2-1C02-4574-AF08-0EE49BF28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A77E328-9D95-4399-93B9-FC312590F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C157B5-91A2-44DC-888E-C8CA0DDE1860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E12DDEF-7C8A-4F60-8017-A0A7A0F3F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F1DD1D0-D5E0-4A14-8C56-84402A5A6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288917B-D245-4C23-AA03-2E26762B1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CC7DA-2600-48EB-8B7C-A7521DBD17B2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5F74495-E320-4890-AD02-194089ED0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46E26E5-DD77-427C-821C-E88FA9392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2018/12/19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2018/12/19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2018/12/19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/>
              <a:t>数据库系统原理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97C3710-BF98-4758-8BB5-FC85D7C3C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and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Information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53DA973-FAAB-463B-980C-5181F29CC5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47665"/>
            <a:ext cx="9980682" cy="4941887"/>
          </a:xfrm>
        </p:spPr>
        <p:txBody>
          <a:bodyPr/>
          <a:lstStyle/>
          <a:p>
            <a:r>
              <a:rPr lang="zh-CN" altLang="en-US" sz="3200" dirty="0"/>
              <a:t>将数据转变为信息</a:t>
            </a:r>
            <a:endParaRPr lang="en-US" altLang="zh-CN" sz="3200" dirty="0"/>
          </a:p>
          <a:p>
            <a:pPr lvl="1"/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FF0000"/>
                </a:solidFill>
              </a:rPr>
              <a:t>对数据进行汇总，或加以处理，将其按人们理解的方式呈现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统计</a:t>
            </a:r>
            <a:r>
              <a:rPr lang="zh-CN" altLang="en-US" dirty="0"/>
              <a:t>选修某门课程的学生来源比例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预测</a:t>
            </a:r>
            <a:r>
              <a:rPr lang="zh-CN" altLang="en-US" dirty="0"/>
              <a:t>该门课程未来的选修人数</a:t>
            </a:r>
            <a:endParaRPr lang="en-US" altLang="zh-CN" dirty="0"/>
          </a:p>
          <a:p>
            <a:pPr lvl="2"/>
            <a:r>
              <a:rPr lang="zh-CN" altLang="en-US" dirty="0"/>
              <a:t>学校将利用这些数据和信息来决定是否增加更多的老师！</a:t>
            </a:r>
            <a:endParaRPr lang="en-US" altLang="zh-CN" dirty="0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AC7290A2-AD49-41EA-A2C1-EF5773C90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46" y="2780936"/>
            <a:ext cx="170815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148A798A-4718-4CE8-81F8-A4AF532D6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42" y="2780936"/>
            <a:ext cx="25368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97C3710-BF98-4758-8BB5-FC85D7C3C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and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Information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53DA973-FAAB-463B-980C-5181F29CC5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47665"/>
            <a:ext cx="9980682" cy="49418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将客观世界发生的事件，用数据记录下来（存放在文件或者数据库），就如同史学家在史书中记录历史</a:t>
            </a:r>
            <a:endParaRPr lang="en-US" altLang="zh-CN" sz="2400" dirty="0"/>
          </a:p>
          <a:p>
            <a:r>
              <a:rPr lang="zh-CN" altLang="en-US" sz="2400" dirty="0"/>
              <a:t>通过分析记录下来的数据，我们可以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了解过去发生的什么？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分析为什么会这样？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可以预测在不干预的情况下，未来会发生什么？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可以进行干预，使事情朝着我们希望的那样发展！</a:t>
            </a:r>
            <a:endParaRPr lang="en-US" altLang="zh-CN" sz="2000" dirty="0">
              <a:solidFill>
                <a:srgbClr val="7030A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DA1602-737A-418B-857C-54544578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71" y="4648374"/>
            <a:ext cx="2838450" cy="1504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4EB4F2-FE9A-478B-8A75-29AA985EE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681" y="4657899"/>
            <a:ext cx="2219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EA1789C-42BC-44F2-BB26-419C45C13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Metadata</a:t>
            </a:r>
            <a:r>
              <a:rPr lang="zh-CN" altLang="en-US" b="1" dirty="0">
                <a:latin typeface="+mj-ea"/>
              </a:rPr>
              <a:t> （元数据）</a:t>
            </a:r>
            <a:endParaRPr lang="en-US" altLang="zh-CN" b="1" dirty="0">
              <a:latin typeface="+mj-ea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10BF164-759E-49A9-BBC7-80F6D79FDB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731555"/>
            <a:ext cx="9691731" cy="4941887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元数据</a:t>
            </a:r>
            <a:r>
              <a:rPr lang="zh-CN" altLang="en-US" sz="2800" dirty="0"/>
              <a:t>是</a:t>
            </a:r>
            <a:r>
              <a:rPr lang="en-US" altLang="zh-CN" sz="2800" dirty="0"/>
              <a:t>"</a:t>
            </a:r>
            <a:r>
              <a:rPr lang="zh-CN" altLang="en-US" sz="2800" dirty="0">
                <a:solidFill>
                  <a:srgbClr val="FF0000"/>
                </a:solidFill>
              </a:rPr>
              <a:t>数据的数据</a:t>
            </a:r>
            <a:r>
              <a:rPr lang="en-US" altLang="zh-CN" sz="2800" dirty="0"/>
              <a:t>"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元数据</a:t>
            </a:r>
            <a:r>
              <a:rPr lang="zh-CN" altLang="en-US" sz="2800" dirty="0"/>
              <a:t>用于描述数据的特征或性质以及该数据的内容</a:t>
            </a:r>
            <a:endParaRPr lang="en-US" altLang="zh-CN" sz="2800" dirty="0"/>
          </a:p>
          <a:p>
            <a:pPr lvl="1"/>
            <a:r>
              <a:rPr lang="zh-CN" altLang="en-US" dirty="0"/>
              <a:t>描述数据特征的元数据</a:t>
            </a:r>
            <a:endParaRPr lang="en-US" altLang="zh-CN" dirty="0"/>
          </a:p>
          <a:p>
            <a:pPr lvl="2"/>
            <a:r>
              <a:rPr lang="zh-CN" altLang="en-US" sz="1600" dirty="0"/>
              <a:t>数据名称</a:t>
            </a:r>
            <a:endParaRPr lang="en-US" altLang="zh-CN" sz="1600" dirty="0"/>
          </a:p>
          <a:p>
            <a:pPr lvl="2"/>
            <a:r>
              <a:rPr lang="zh-CN" altLang="en-US" sz="1600" dirty="0"/>
              <a:t>数据定义</a:t>
            </a:r>
            <a:endParaRPr lang="en-US" altLang="zh-CN" sz="1600" dirty="0"/>
          </a:p>
          <a:p>
            <a:pPr lvl="2"/>
            <a:r>
              <a:rPr lang="zh-CN" altLang="en-US" sz="1600" dirty="0"/>
              <a:t>数据长度</a:t>
            </a:r>
            <a:r>
              <a:rPr lang="en-US" altLang="zh-CN" sz="1600" dirty="0"/>
              <a:t>(</a:t>
            </a:r>
            <a:r>
              <a:rPr lang="zh-CN" altLang="en-US" sz="1600" dirty="0"/>
              <a:t>或大小</a:t>
            </a:r>
            <a:r>
              <a:rPr lang="en-US" altLang="zh-CN" sz="1600" dirty="0"/>
              <a:t>)</a:t>
            </a:r>
          </a:p>
          <a:p>
            <a:pPr lvl="2"/>
            <a:r>
              <a:rPr lang="zh-CN" altLang="en-US" sz="1600" dirty="0"/>
              <a:t>数据可能的取值</a:t>
            </a:r>
            <a:endParaRPr lang="en-US" altLang="zh-CN" sz="1600" dirty="0"/>
          </a:p>
          <a:p>
            <a:pPr lvl="1"/>
            <a:r>
              <a:rPr lang="zh-CN" altLang="en-US" dirty="0"/>
              <a:t>描述数据上下文的元数据</a:t>
            </a:r>
            <a:endParaRPr lang="en-US" altLang="zh-CN" dirty="0"/>
          </a:p>
          <a:p>
            <a:pPr lvl="2"/>
            <a:r>
              <a:rPr lang="zh-CN" altLang="en-US" sz="1600" dirty="0"/>
              <a:t>数据的来源</a:t>
            </a:r>
            <a:endParaRPr lang="en-US" altLang="zh-CN" sz="1600" dirty="0"/>
          </a:p>
          <a:p>
            <a:pPr lvl="2"/>
            <a:r>
              <a:rPr lang="zh-CN" altLang="en-US" sz="1600" dirty="0"/>
              <a:t>数据的存储位置</a:t>
            </a:r>
            <a:endParaRPr lang="en-US" altLang="zh-CN" sz="1600" dirty="0"/>
          </a:p>
          <a:p>
            <a:pPr lvl="2"/>
            <a:r>
              <a:rPr lang="zh-CN" altLang="en-US" sz="1600" dirty="0"/>
              <a:t>数据的拥有者</a:t>
            </a:r>
            <a:endParaRPr lang="en-US" altLang="zh-CN" sz="1600" dirty="0"/>
          </a:p>
          <a:p>
            <a:pPr lvl="2"/>
            <a:r>
              <a:rPr lang="zh-CN" altLang="en-US" sz="1600" dirty="0"/>
              <a:t>数据的使用方式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2212AAB-1FD3-4BA2-8B64-2C06CF3D3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Metadata</a:t>
            </a:r>
            <a:r>
              <a:rPr lang="zh-CN" altLang="en-US" b="1" dirty="0">
                <a:latin typeface="+mj-ea"/>
              </a:rPr>
              <a:t>（元数据）</a:t>
            </a:r>
            <a:endParaRPr lang="en-US" altLang="zh-CN" b="1" dirty="0">
              <a:latin typeface="+mj-ea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C7471BA-E22C-4FED-BE00-E25D94A85A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497420"/>
            <a:ext cx="9144000" cy="3716337"/>
          </a:xfrm>
        </p:spPr>
        <p:txBody>
          <a:bodyPr/>
          <a:lstStyle/>
          <a:p>
            <a:r>
              <a:rPr lang="zh-CN" altLang="en-US" sz="3200" dirty="0">
                <a:solidFill>
                  <a:srgbClr val="7030A0"/>
                </a:solidFill>
              </a:rPr>
              <a:t>例：课程表的元数据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/>
              <a:t>对于在课程表中出现的每个数据，元数据给出了数据项的：</a:t>
            </a:r>
            <a:endParaRPr lang="en-US" altLang="zh-CN" sz="2400" dirty="0"/>
          </a:p>
          <a:p>
            <a:pPr lvl="2"/>
            <a:r>
              <a:rPr lang="zh-CN" altLang="en-US" sz="2000" dirty="0"/>
              <a:t>名称</a:t>
            </a:r>
            <a:endParaRPr lang="en-US" altLang="zh-CN" sz="2000" dirty="0"/>
          </a:p>
          <a:p>
            <a:pPr lvl="2"/>
            <a:r>
              <a:rPr lang="zh-CN" altLang="en-US" sz="2000" dirty="0"/>
              <a:t>数据类型</a:t>
            </a:r>
            <a:endParaRPr lang="en-US" altLang="zh-CN" sz="2000" dirty="0"/>
          </a:p>
          <a:p>
            <a:pPr lvl="2"/>
            <a:r>
              <a:rPr lang="zh-CN" altLang="en-US" sz="2000" dirty="0"/>
              <a:t>长度</a:t>
            </a:r>
            <a:endParaRPr lang="en-US" altLang="zh-CN" sz="2000" dirty="0"/>
          </a:p>
          <a:p>
            <a:pPr lvl="2"/>
            <a:r>
              <a:rPr lang="zh-CN" altLang="en-US" sz="2000" dirty="0"/>
              <a:t>允许出现的最小和最大值</a:t>
            </a:r>
            <a:endParaRPr lang="en-US" altLang="zh-CN" sz="2000" dirty="0"/>
          </a:p>
          <a:p>
            <a:pPr lvl="2"/>
            <a:r>
              <a:rPr lang="zh-CN" altLang="en-US" sz="2000" dirty="0"/>
              <a:t>每个数据项的简洁描述</a:t>
            </a:r>
            <a:endParaRPr lang="en-US" altLang="zh-CN" sz="2000" dirty="0"/>
          </a:p>
          <a:p>
            <a:pPr lvl="2"/>
            <a:r>
              <a:rPr lang="zh-CN" altLang="en-US" sz="2000" dirty="0"/>
              <a:t>数据来源</a:t>
            </a:r>
            <a:endParaRPr lang="en-US" altLang="zh-CN" sz="2000" dirty="0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897DEE7C-E231-4AB7-8000-4F40341B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740" y="4216418"/>
            <a:ext cx="6298842" cy="21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BAF71B9-62D8-4E15-A4EB-AFCF1D532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Metadata</a:t>
            </a:r>
            <a:r>
              <a:rPr lang="zh-CN" altLang="en-US" b="1" dirty="0">
                <a:latin typeface="+mj-ea"/>
              </a:rPr>
              <a:t> （元数据）</a:t>
            </a:r>
            <a:endParaRPr lang="en-US" altLang="zh-CN" b="1" dirty="0">
              <a:latin typeface="+mj-ea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BBD1615-72E1-45F7-863C-81ACF3FED2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1" y="1723166"/>
            <a:ext cx="9980681" cy="4941887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数据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元数据</a:t>
            </a:r>
            <a:r>
              <a:rPr lang="zh-CN" altLang="en-US" sz="2800" dirty="0"/>
              <a:t>的</a:t>
            </a:r>
            <a:r>
              <a:rPr lang="zh-CN" altLang="en-US" sz="2800" b="1" dirty="0"/>
              <a:t>区别</a:t>
            </a:r>
            <a:endParaRPr lang="en-US" altLang="zh-CN" sz="2800" b="1" dirty="0"/>
          </a:p>
          <a:p>
            <a:pPr lvl="1"/>
            <a:r>
              <a:rPr lang="zh-CN" altLang="en-US" sz="1800" dirty="0"/>
              <a:t>元数据是从数据中得出的数据。也就是说，元数据描述数据的性质，但是与数据独立。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r>
              <a:rPr lang="zh-CN" altLang="en-US" sz="1800" dirty="0"/>
              <a:t>元数据（左边）不包含课程表（右边）中的样本数据！</a:t>
            </a:r>
            <a:endParaRPr lang="en-US" altLang="zh-CN" sz="1800" dirty="0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98CBC26-319A-43A6-84CE-C50FBACB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14" y="3429000"/>
            <a:ext cx="4994743" cy="172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>
            <a:extLst>
              <a:ext uri="{FF2B5EF4-FFF2-40B4-BE49-F238E27FC236}">
                <a16:creationId xmlns:a16="http://schemas.microsoft.com/office/drawing/2014/main" id="{261F488D-540D-4E64-9D11-64DC925F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209" y="3453781"/>
            <a:ext cx="2931921" cy="16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0FB4136-B98C-4EB3-8056-743DC7691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Metadata</a:t>
            </a:r>
            <a:r>
              <a:rPr lang="zh-CN" altLang="en-US" b="1" dirty="0">
                <a:latin typeface="+mj-ea"/>
              </a:rPr>
              <a:t> （元数据）</a:t>
            </a:r>
            <a:endParaRPr lang="en-US" altLang="zh-CN" b="1" dirty="0">
              <a:latin typeface="+mj-ea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6EA208-1491-4F2D-B389-1583386F19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39276"/>
            <a:ext cx="9980682" cy="4941887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数据</a:t>
            </a:r>
            <a:r>
              <a:rPr lang="zh-CN" altLang="en-US" sz="3200" dirty="0"/>
              <a:t>和</a:t>
            </a:r>
            <a:r>
              <a:rPr lang="zh-CN" altLang="en-US" sz="3200" b="1" dirty="0">
                <a:solidFill>
                  <a:srgbClr val="FF0000"/>
                </a:solidFill>
              </a:rPr>
              <a:t>元数据</a:t>
            </a:r>
            <a:r>
              <a:rPr lang="zh-CN" altLang="en-US" sz="3200" dirty="0"/>
              <a:t>的</a:t>
            </a:r>
            <a:r>
              <a:rPr lang="zh-CN" altLang="en-US" sz="3200" b="1" dirty="0"/>
              <a:t>区别</a:t>
            </a:r>
            <a:endParaRPr lang="en-US" altLang="zh-CN" sz="3200" b="1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元数据可以使数据库设计者和用户理解存在哪些数据、数据的意义以及如何区分那些初看起来很类似的数据项之间的不同。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元数据管理至少应该与其相关联的数据管理一样重要，因为数据如果没有清晰的意义将是模糊的、被误解的或是错误的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元数据也是数据库的一部分！可以用与检索数据或信息一样的方式来检索元数据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4F6567F-D1A3-4382-8301-D33CDB562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Data(</a:t>
            </a:r>
            <a:r>
              <a:rPr lang="zh-CN" altLang="en-US" b="1" dirty="0">
                <a:latin typeface="+mj-ea"/>
              </a:rPr>
              <a:t>数据</a:t>
            </a:r>
            <a:r>
              <a:rPr lang="en-US" altLang="zh-CN" b="1" dirty="0">
                <a:latin typeface="+mj-ea"/>
              </a:rPr>
              <a:t>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7CA010A-7469-44A9-B567-E71D2D0A77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13645"/>
            <a:ext cx="9980682" cy="4797425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数据</a:t>
            </a:r>
            <a:r>
              <a:rPr lang="zh-CN" altLang="en-US" sz="2400" dirty="0"/>
              <a:t>是指可以记录和存储在计算机介质上的关于对象和事件的事实。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数据</a:t>
            </a:r>
            <a:r>
              <a:rPr lang="zh-CN" altLang="en-US" sz="2400" dirty="0"/>
              <a:t>可以保存在</a:t>
            </a:r>
            <a:r>
              <a:rPr lang="zh-CN" altLang="en-US" sz="2400" b="1" dirty="0">
                <a:solidFill>
                  <a:srgbClr val="00B0F0"/>
                </a:solidFill>
              </a:rPr>
              <a:t>文件系统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00B0F0"/>
                </a:solidFill>
              </a:rPr>
              <a:t>数据库</a:t>
            </a:r>
            <a:r>
              <a:rPr lang="zh-CN" altLang="en-US" sz="2400" dirty="0"/>
              <a:t>中！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例：</a:t>
            </a:r>
            <a:r>
              <a:rPr lang="zh-CN" altLang="en-US" sz="2800" dirty="0">
                <a:solidFill>
                  <a:srgbClr val="7030A0"/>
                </a:solidFill>
              </a:rPr>
              <a:t>在销售人员数据库中，数据将包括</a:t>
            </a:r>
            <a:endParaRPr lang="en-US" altLang="zh-CN" sz="2800" dirty="0"/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客户的名字</a:t>
            </a:r>
            <a:endParaRPr lang="en-US" altLang="zh-CN" sz="2400" dirty="0"/>
          </a:p>
          <a:p>
            <a:pPr lvl="1"/>
            <a:r>
              <a:rPr lang="zh-CN" altLang="en-US" sz="2400" dirty="0"/>
              <a:t>客户的地址</a:t>
            </a:r>
            <a:endParaRPr lang="en-US" altLang="zh-CN" sz="2400" dirty="0"/>
          </a:p>
          <a:p>
            <a:pPr lvl="1"/>
            <a:r>
              <a:rPr lang="zh-CN" altLang="en-US" sz="2400" dirty="0"/>
              <a:t>客户的电话号码</a:t>
            </a:r>
            <a:endParaRPr lang="en-US" altLang="zh-CN" sz="2400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E906A10-F565-49B1-9F73-ECA356027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Data(</a:t>
            </a:r>
            <a:r>
              <a:rPr lang="zh-CN" altLang="en-US" b="1" dirty="0">
                <a:latin typeface="+mj-ea"/>
              </a:rPr>
              <a:t>数据</a:t>
            </a:r>
            <a:r>
              <a:rPr lang="en-US" altLang="zh-CN" b="1" dirty="0">
                <a:latin typeface="+mj-ea"/>
              </a:rPr>
              <a:t>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AE689F4-7194-4F36-B8F4-31CA4586F3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83070"/>
            <a:ext cx="9980682" cy="4797425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结构化数据</a:t>
            </a:r>
            <a:r>
              <a:rPr lang="en-US" altLang="zh-CN" sz="3600" dirty="0"/>
              <a:t>(</a:t>
            </a:r>
            <a:r>
              <a:rPr lang="en-US" altLang="zh-CN" sz="3600" dirty="0">
                <a:solidFill>
                  <a:srgbClr val="FF0000"/>
                </a:solidFill>
              </a:rPr>
              <a:t>structured data</a:t>
            </a:r>
            <a:r>
              <a:rPr lang="en-US" altLang="zh-CN" sz="3600" dirty="0"/>
              <a:t>)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结构化数据的数据类型一般是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7030A0"/>
                </a:solidFill>
              </a:rPr>
              <a:t>数值型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2"/>
            <a:r>
              <a:rPr lang="zh-CN" altLang="en-US" sz="2000" dirty="0">
                <a:solidFill>
                  <a:srgbClr val="7030A0"/>
                </a:solidFill>
              </a:rPr>
              <a:t>字符型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2"/>
            <a:r>
              <a:rPr lang="zh-CN" altLang="en-US" sz="2000" dirty="0">
                <a:solidFill>
                  <a:srgbClr val="7030A0"/>
                </a:solidFill>
              </a:rPr>
              <a:t>日期型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结构化数据一般</a:t>
            </a:r>
            <a:r>
              <a:rPr lang="zh-CN" altLang="en-US" sz="2400" dirty="0">
                <a:solidFill>
                  <a:srgbClr val="0070C0"/>
                </a:solidFill>
              </a:rPr>
              <a:t>以表格形式存储</a:t>
            </a:r>
            <a:r>
              <a:rPr lang="en-US" altLang="zh-CN" sz="2400" dirty="0"/>
              <a:t>(</a:t>
            </a:r>
            <a:r>
              <a:rPr lang="zh-CN" altLang="en-US" sz="2400" dirty="0"/>
              <a:t>表、数组、电子表格</a:t>
            </a:r>
            <a:r>
              <a:rPr lang="en-US" altLang="zh-CN" sz="2400" dirty="0"/>
              <a:t>)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传统的</a:t>
            </a:r>
            <a:r>
              <a:rPr lang="zh-CN" altLang="en-US" sz="2400" dirty="0">
                <a:solidFill>
                  <a:srgbClr val="7030A0"/>
                </a:solidFill>
              </a:rPr>
              <a:t>数据库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7030A0"/>
                </a:solidFill>
              </a:rPr>
              <a:t>数据仓库</a:t>
            </a:r>
            <a:r>
              <a:rPr lang="zh-CN" altLang="en-US" sz="2400" dirty="0"/>
              <a:t>中，存储的都是结构化数据</a:t>
            </a:r>
            <a:endParaRPr lang="zh-CN" altLang="en-US" sz="2400" b="1" dirty="0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2200277-FF37-430D-9574-4B9625EE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Data(</a:t>
            </a:r>
            <a:r>
              <a:rPr lang="zh-CN" altLang="en-US" b="1" dirty="0">
                <a:latin typeface="+mj-ea"/>
              </a:rPr>
              <a:t>数据</a:t>
            </a:r>
            <a:r>
              <a:rPr lang="en-US" altLang="zh-CN" b="1" dirty="0">
                <a:latin typeface="+mj-ea"/>
              </a:rPr>
              <a:t>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2DFC270-38E3-4D66-A8FD-D6C0D74079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15295"/>
            <a:ext cx="9980682" cy="4868862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非结构化数据</a:t>
            </a:r>
            <a:r>
              <a:rPr lang="en-US" altLang="zh-CN" sz="3600" dirty="0"/>
              <a:t>(</a:t>
            </a:r>
            <a:r>
              <a:rPr lang="en-US" altLang="zh-CN" sz="3600" dirty="0">
                <a:solidFill>
                  <a:srgbClr val="FF0000"/>
                </a:solidFill>
              </a:rPr>
              <a:t>unstructured data</a:t>
            </a:r>
            <a:r>
              <a:rPr lang="en-US" altLang="zh-CN" sz="3600" dirty="0"/>
              <a:t>)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也称作</a:t>
            </a:r>
            <a:r>
              <a:rPr lang="zh-CN" altLang="en-US" sz="2400" dirty="0">
                <a:solidFill>
                  <a:srgbClr val="FF0000"/>
                </a:solidFill>
              </a:rPr>
              <a:t>多媒体数据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非结构化数据类型（对象数据类型）有：</a:t>
            </a:r>
            <a:endParaRPr lang="en-US" altLang="zh-CN" sz="2400" dirty="0"/>
          </a:p>
          <a:p>
            <a:pPr lvl="2"/>
            <a:r>
              <a:rPr lang="zh-CN" altLang="en-US" dirty="0"/>
              <a:t>文档</a:t>
            </a:r>
            <a:endParaRPr lang="en-US" altLang="zh-CN" dirty="0"/>
          </a:p>
          <a:p>
            <a:pPr lvl="2"/>
            <a:r>
              <a:rPr lang="zh-CN" altLang="en-US" dirty="0"/>
              <a:t>电子邮件</a:t>
            </a:r>
            <a:endParaRPr lang="en-US" altLang="zh-CN" dirty="0"/>
          </a:p>
          <a:p>
            <a:pPr lvl="2"/>
            <a:r>
              <a:rPr lang="zh-CN" altLang="en-US" dirty="0"/>
              <a:t>地图</a:t>
            </a:r>
            <a:endParaRPr lang="en-US" altLang="zh-CN" dirty="0"/>
          </a:p>
          <a:p>
            <a:pPr lvl="2"/>
            <a:r>
              <a:rPr lang="zh-CN" altLang="en-US" dirty="0"/>
              <a:t>照片</a:t>
            </a:r>
            <a:endParaRPr lang="en-US" altLang="zh-CN" dirty="0"/>
          </a:p>
          <a:p>
            <a:pPr lvl="2"/>
            <a:r>
              <a:rPr lang="zh-CN" altLang="en-US" dirty="0"/>
              <a:t>图像</a:t>
            </a:r>
            <a:endParaRPr lang="en-US" altLang="zh-CN" dirty="0"/>
          </a:p>
          <a:p>
            <a:pPr lvl="2"/>
            <a:r>
              <a:rPr lang="zh-CN" altLang="en-US" dirty="0"/>
              <a:t>声音</a:t>
            </a:r>
            <a:endParaRPr lang="en-US" altLang="zh-CN" dirty="0"/>
          </a:p>
          <a:p>
            <a:pPr lvl="2"/>
            <a:r>
              <a:rPr lang="zh-CN" altLang="en-US" dirty="0"/>
              <a:t>视频</a:t>
            </a:r>
            <a:endParaRPr lang="zh-CN" altLang="en-US" b="1" dirty="0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B060E-8D08-4ABC-8B0C-A0C86786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833" y="4149726"/>
            <a:ext cx="50768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7030A0"/>
                </a:solidFill>
              </a:rPr>
              <a:t>例</a:t>
            </a:r>
            <a:r>
              <a:rPr lang="zh-CN" altLang="en-US" sz="2800" kern="0" dirty="0">
                <a:solidFill>
                  <a:srgbClr val="7030A0"/>
                </a:solidFill>
              </a:rPr>
              <a:t>：销售人员数据库中包含</a:t>
            </a:r>
            <a:endParaRPr lang="en-US" altLang="zh-CN" sz="2800" kern="0" dirty="0">
              <a:solidFill>
                <a:srgbClr val="7030A0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kern="0" dirty="0"/>
              <a:t>客户合同的照片</a:t>
            </a:r>
            <a:endParaRPr lang="en-US" altLang="zh-CN" sz="2000" kern="0" dirty="0"/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kern="0" dirty="0"/>
              <a:t>产品的声音记录</a:t>
            </a:r>
            <a:endParaRPr lang="en-US" altLang="zh-CN" sz="2000" kern="0" dirty="0"/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kern="0" dirty="0"/>
              <a:t>产品的视频片段</a:t>
            </a:r>
            <a:endParaRPr lang="en-US" altLang="zh-CN" sz="20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D9FA2C5-5FE5-400B-A2CA-7A6CB1F49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Data(</a:t>
            </a:r>
            <a:r>
              <a:rPr lang="zh-CN" altLang="en-US" b="1" dirty="0">
                <a:latin typeface="+mj-ea"/>
              </a:rPr>
              <a:t>数据</a:t>
            </a:r>
            <a:r>
              <a:rPr lang="en-US" altLang="zh-CN" b="1" dirty="0">
                <a:latin typeface="+mj-ea"/>
              </a:rPr>
              <a:t>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1EA8CEC-C773-47C6-8560-AC892F092E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706388"/>
            <a:ext cx="9909845" cy="4941887"/>
          </a:xfrm>
        </p:spPr>
        <p:txBody>
          <a:bodyPr/>
          <a:lstStyle/>
          <a:p>
            <a:r>
              <a:rPr lang="zh-CN" altLang="en-US" sz="2800" dirty="0"/>
              <a:t>在一个真实的应用环境中，数据库中同时会有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00B0F0"/>
                </a:solidFill>
              </a:rPr>
              <a:t>结构化数据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800" dirty="0">
                <a:solidFill>
                  <a:srgbClr val="00B0F0"/>
                </a:solidFill>
              </a:rPr>
              <a:t>非结构化数据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zh-CN" altLang="en-US" sz="2400" b="1" dirty="0">
                <a:solidFill>
                  <a:srgbClr val="7030A0"/>
                </a:solidFill>
              </a:rPr>
              <a:t>汽车修理店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lvl="2"/>
            <a:endParaRPr lang="en-US" altLang="zh-CN" sz="2400" dirty="0"/>
          </a:p>
          <a:p>
            <a:pPr lvl="2"/>
            <a:r>
              <a:rPr lang="zh-CN" altLang="en-US" sz="2400" dirty="0"/>
              <a:t>结构化数据</a:t>
            </a:r>
            <a:r>
              <a:rPr lang="en-US" altLang="zh-CN" sz="2400" dirty="0"/>
              <a:t>(</a:t>
            </a:r>
            <a:r>
              <a:rPr lang="zh-CN" altLang="en-US" sz="2400" dirty="0"/>
              <a:t>有关客户和汽车的描述</a:t>
            </a:r>
            <a:r>
              <a:rPr lang="en-US" altLang="zh-CN" sz="2400" dirty="0"/>
              <a:t>)</a:t>
            </a:r>
          </a:p>
          <a:p>
            <a:pPr lvl="2"/>
            <a:endParaRPr lang="en-US" altLang="zh-CN" sz="2400" dirty="0"/>
          </a:p>
          <a:p>
            <a:pPr lvl="2"/>
            <a:r>
              <a:rPr lang="zh-CN" altLang="en-US" sz="2400" dirty="0"/>
              <a:t>非结构化的多媒体数据</a:t>
            </a:r>
            <a:r>
              <a:rPr lang="en-US" altLang="zh-CN" sz="2400" dirty="0"/>
              <a:t>(</a:t>
            </a:r>
            <a:r>
              <a:rPr lang="zh-CN" altLang="en-US" sz="2400" dirty="0"/>
              <a:t>汽车损毁的照片和保险文件的扫描图像</a:t>
            </a:r>
            <a:r>
              <a:rPr lang="en-US" altLang="zh-CN" sz="2400" dirty="0"/>
              <a:t>)</a:t>
            </a:r>
          </a:p>
          <a:p>
            <a:pPr lvl="2"/>
            <a:endParaRPr lang="en-US" altLang="zh-CN" sz="2000" dirty="0"/>
          </a:p>
          <a:p>
            <a:pPr lvl="2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2"/>
            <a:endParaRPr lang="zh-CN" altLang="en-US" sz="2000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D22D91C-4ACE-4209-B428-A372873F7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and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Information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E0A9ECB-6671-478B-94F4-505817B46A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78046"/>
            <a:ext cx="9980682" cy="4773088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数据的定义</a:t>
            </a:r>
            <a:endParaRPr lang="en-US" altLang="zh-CN" sz="3200" dirty="0"/>
          </a:p>
          <a:p>
            <a:pPr lvl="1"/>
            <a:r>
              <a:rPr lang="zh-CN" altLang="en-US" sz="2400" b="1" dirty="0"/>
              <a:t>数据</a:t>
            </a:r>
            <a:r>
              <a:rPr lang="zh-CN" altLang="en-US" sz="2400" dirty="0"/>
              <a:t>是指可以记录和存储在计算机介质上的关于对象和事件的事实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数据</a:t>
            </a:r>
            <a:r>
              <a:rPr lang="zh-CN" altLang="en-US" sz="2400" dirty="0"/>
              <a:t>是在用户环境中具有意义和重要性的对象和事件的存储表示</a:t>
            </a:r>
            <a:endParaRPr lang="en-US" altLang="zh-CN" sz="2400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信息的定义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信息是这样一类数据：它们是人们按照知识的方式处理后得到的数据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例：</a:t>
            </a:r>
            <a:r>
              <a:rPr lang="zh-CN" altLang="en-US" sz="2800" dirty="0">
                <a:solidFill>
                  <a:srgbClr val="7030A0"/>
                </a:solidFill>
              </a:rPr>
              <a:t>室外当前的温度是</a:t>
            </a:r>
            <a:r>
              <a:rPr lang="en-US" altLang="zh-CN" sz="2800" dirty="0">
                <a:solidFill>
                  <a:srgbClr val="7030A0"/>
                </a:solidFill>
              </a:rPr>
              <a:t>-3</a:t>
            </a:r>
            <a:r>
              <a:rPr lang="zh-CN" altLang="en-US" sz="2800" dirty="0">
                <a:solidFill>
                  <a:srgbClr val="7030A0"/>
                </a:solidFill>
              </a:rPr>
              <a:t>℃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温度是</a:t>
            </a:r>
            <a:r>
              <a:rPr lang="en-US" altLang="zh-CN" sz="2400" dirty="0">
                <a:solidFill>
                  <a:srgbClr val="0070C0"/>
                </a:solidFill>
              </a:rPr>
              <a:t>-3</a:t>
            </a:r>
            <a:r>
              <a:rPr lang="zh-CN" altLang="en-US" sz="2400" dirty="0">
                <a:solidFill>
                  <a:srgbClr val="0070C0"/>
                </a:solidFill>
              </a:rPr>
              <a:t>℃（数据）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温度是</a:t>
            </a:r>
            <a:r>
              <a:rPr lang="en-US" altLang="zh-CN" sz="2400" dirty="0">
                <a:solidFill>
                  <a:srgbClr val="0070C0"/>
                </a:solidFill>
              </a:rPr>
              <a:t>-3</a:t>
            </a:r>
            <a:r>
              <a:rPr lang="zh-CN" altLang="en-US" sz="2400" dirty="0">
                <a:solidFill>
                  <a:srgbClr val="0070C0"/>
                </a:solidFill>
              </a:rPr>
              <a:t>℃，根据人类的常识，天很冷（信息）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现在出门得多穿点衣服（信息的利用）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6EF6FE1-CABF-4CBB-ABCC-24C7ED912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and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Information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C27BD13-2095-4779-9491-13342E5162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47665"/>
            <a:ext cx="9144000" cy="4941887"/>
          </a:xfrm>
        </p:spPr>
        <p:txBody>
          <a:bodyPr/>
          <a:lstStyle/>
          <a:p>
            <a:r>
              <a:rPr lang="zh-CN" altLang="en-US" b="1" dirty="0"/>
              <a:t>例：</a:t>
            </a:r>
            <a:r>
              <a:rPr lang="zh-CN" altLang="en-US" dirty="0"/>
              <a:t>考虑如下一组事实：</a:t>
            </a:r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r>
              <a:rPr lang="zh-CN" altLang="en-US" sz="2400" dirty="0"/>
              <a:t>满足数据的定义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数据的语义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7030A0"/>
                </a:solidFill>
              </a:rPr>
              <a:t>猜猜这组数据表示什么呢？</a:t>
            </a:r>
            <a:endParaRPr lang="en-US" altLang="zh-CN" sz="2000" dirty="0">
              <a:solidFill>
                <a:srgbClr val="7030A0"/>
              </a:solidFill>
            </a:endParaRP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E8C9EA40-C302-4ED7-BC32-123A0F06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75" y="2326446"/>
            <a:ext cx="3278188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E64F82-E9E3-4B17-89B0-D6204D683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and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Information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E79AAAC-4A68-4DAD-BFE9-3E81CD9AC8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99848"/>
            <a:ext cx="9666564" cy="4797425"/>
          </a:xfrm>
        </p:spPr>
        <p:txBody>
          <a:bodyPr/>
          <a:lstStyle/>
          <a:p>
            <a:r>
              <a:rPr lang="zh-CN" altLang="en-US" b="1" dirty="0"/>
              <a:t>例：</a:t>
            </a:r>
            <a:endParaRPr lang="en-US" altLang="zh-CN" b="1" dirty="0"/>
          </a:p>
          <a:p>
            <a:pPr lvl="1"/>
            <a:r>
              <a:rPr lang="zh-CN" altLang="en-US" dirty="0"/>
              <a:t>这组数据可能的语意？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一种可能的解释：人名及其社保号码</a:t>
            </a:r>
            <a:endParaRPr lang="en-US" altLang="zh-CN" dirty="0"/>
          </a:p>
          <a:p>
            <a:pPr lvl="2"/>
            <a:r>
              <a:rPr lang="zh-CN" altLang="en-US" dirty="0"/>
              <a:t>一种可能的解释：人名及其电话号码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还有什么其他的解释？？？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不知道这些数据条目的实际意义，这些数据没有任何用处！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CN" dirty="0"/>
          </a:p>
          <a:p>
            <a:endParaRPr lang="en-US" altLang="zh-CN" dirty="0"/>
          </a:p>
          <a:p>
            <a:pPr lvl="2"/>
            <a:endParaRPr lang="zh-CN" altLang="en-US" sz="2000" dirty="0"/>
          </a:p>
          <a:p>
            <a:pPr lvl="2"/>
            <a:endParaRPr lang="en-US" altLang="zh-CN" dirty="0"/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0DBD433E-0BF1-476E-A30F-2C945CD27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58" y="2100672"/>
            <a:ext cx="29908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5025431-A6DF-41FE-9E86-6C96748AA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and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Information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82F8B37-48EC-4FC3-AE50-8820C89C1F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50219"/>
            <a:ext cx="9144000" cy="4941887"/>
          </a:xfrm>
        </p:spPr>
        <p:txBody>
          <a:bodyPr/>
          <a:lstStyle/>
          <a:p>
            <a:r>
              <a:rPr lang="zh-CN" altLang="en-US" sz="3200" dirty="0"/>
              <a:t>将数据转变为信息</a:t>
            </a:r>
            <a:endParaRPr lang="en-US" altLang="zh-CN" sz="3200" dirty="0"/>
          </a:p>
          <a:p>
            <a:pPr lvl="1"/>
            <a:r>
              <a:rPr lang="zh-CN" altLang="en-US" sz="2800" dirty="0"/>
              <a:t>方法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zh-CN" altLang="en-US" sz="2800" b="1" dirty="0">
                <a:solidFill>
                  <a:srgbClr val="FF0000"/>
                </a:solidFill>
              </a:rPr>
              <a:t>通过附加不多的数据项和提供一个结构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sz="2400" dirty="0"/>
              <a:t>表示学生基本情况的信息</a:t>
            </a:r>
            <a:endParaRPr lang="en-US" altLang="zh-CN" sz="2400" dirty="0"/>
          </a:p>
          <a:p>
            <a:pPr lvl="2"/>
            <a:r>
              <a:rPr lang="zh-CN" altLang="en-US" sz="2400" dirty="0"/>
              <a:t>数据表示的是学生的</a:t>
            </a:r>
            <a:r>
              <a:rPr lang="zh-CN" altLang="en-US" sz="2400" dirty="0">
                <a:solidFill>
                  <a:srgbClr val="7030A0"/>
                </a:solidFill>
              </a:rPr>
              <a:t>姓名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7030A0"/>
                </a:solidFill>
              </a:rPr>
              <a:t>学号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F9B48DD7-E3AE-49A1-BB03-520ACF7B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080115"/>
            <a:ext cx="3532187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>
            <a:extLst>
              <a:ext uri="{FF2B5EF4-FFF2-40B4-BE49-F238E27FC236}">
                <a16:creationId xmlns:a16="http://schemas.microsoft.com/office/drawing/2014/main" id="{66EFC7FC-48A0-4066-AF6B-B81186FC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229340"/>
            <a:ext cx="2066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823</Words>
  <Application>Microsoft Office PowerPoint</Application>
  <PresentationFormat>宽屏</PresentationFormat>
  <Paragraphs>170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楷体_GB2312</vt:lpstr>
      <vt:lpstr>微软雅黑</vt:lpstr>
      <vt:lpstr>Euphemia</vt:lpstr>
      <vt:lpstr>Times New Roman</vt:lpstr>
      <vt:lpstr>Wingdings</vt:lpstr>
      <vt:lpstr>学术文献 16x9</vt:lpstr>
      <vt:lpstr>数据库系统原理</vt:lpstr>
      <vt:lpstr>Data(数据)</vt:lpstr>
      <vt:lpstr>Data(数据)</vt:lpstr>
      <vt:lpstr>Data(数据)</vt:lpstr>
      <vt:lpstr>Data(数据)</vt:lpstr>
      <vt:lpstr>Data and Information</vt:lpstr>
      <vt:lpstr>Data and Information</vt:lpstr>
      <vt:lpstr>Data and Information</vt:lpstr>
      <vt:lpstr>Data and Information</vt:lpstr>
      <vt:lpstr>Data and Information</vt:lpstr>
      <vt:lpstr>Data and Information</vt:lpstr>
      <vt:lpstr>Metadata （元数据）</vt:lpstr>
      <vt:lpstr>Metadata（元数据）</vt:lpstr>
      <vt:lpstr>Metadata （元数据）</vt:lpstr>
      <vt:lpstr>Metadata （元数据）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2018-12-19T07:01:09Z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