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8" r:id="rId5"/>
    <p:sldId id="302" r:id="rId6"/>
    <p:sldId id="304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9" r:id="rId16"/>
    <p:sldId id="312" r:id="rId17"/>
    <p:sldId id="313" r:id="rId18"/>
    <p:sldId id="314" r:id="rId19"/>
    <p:sldId id="316" r:id="rId20"/>
    <p:sldId id="317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2018/12/19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786D4F0-14FD-4C95-B39A-5ACF8F7C3B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4410E9A-8777-4070-B82D-6F3B77C618D8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ECEF2D5-8087-42DE-B776-3E1EEF958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FD79922-DF6C-4536-8A4E-C28AA53CB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D80149A-68FF-408B-ACC6-F23317C09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806C77-D9A4-4F7F-972F-CD1F2F5DA774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38DA43E-CCCA-44B0-BB52-B2A6310D1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C8AF82D-A0C7-48EF-B7E5-508A8F033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A404E9-6E06-40BE-9802-BA0C4FA75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A934EC-D8E0-4F5A-A96E-4F6F5E024DFF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40E09B2-3607-454F-AA2F-CF9504AFE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FFCA906-AFCB-40B4-8248-B0D588C81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A404E9-6E06-40BE-9802-BA0C4FA75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A934EC-D8E0-4F5A-A96E-4F6F5E024DFF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40E09B2-3607-454F-AA2F-CF9504AFE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FFCA906-AFCB-40B4-8248-B0D588C81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81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8A8A763-75AC-4D5E-962C-93DC9EE44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BEA754-A405-4250-80EC-CB3D6937161A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AA663E6-081E-48D9-AD47-C91683F0A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EC16DB5-00AB-482B-846A-D6DE55115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D0D737-DED4-42AA-9BAB-94B65C3F0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F9379F-A4D8-46BF-8E4C-A06CAA4B0872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F6BC1EB-5C71-47E0-8236-B02E1A276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DA2C379-A4D5-4795-8DAF-7648BD52C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0FE730-191A-4F4D-BE7A-AABBEDABA5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37BE025-CEBF-4663-88B0-92977A7F3E6A}" type="slidenum">
              <a:rPr lang="en-US" altLang="zh-CN" sz="1200"/>
              <a:pPr algn="r" eaLnBrk="1" hangingPunct="1"/>
              <a:t>15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234012E-8602-437B-AF6A-E6583D5A37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22914B2-54A1-4CFE-B6D7-094580DC6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55BD5C5-7858-4B96-B24A-77DE052E8A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E5D9816-F4EA-4F88-8908-A76D8BB8E5AA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0FF43C7-9EBD-45E1-A06C-C40DBF62E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49871A8-0210-4182-80F2-69639493B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9AF516F-5097-44B2-828E-56DB6C5D70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8D89A01-9AC1-4AE7-B1D1-B3FB238E1824}" type="slidenum">
              <a:rPr lang="en-US" altLang="zh-CN" sz="1200"/>
              <a:pPr algn="r" eaLnBrk="1" hangingPunct="1"/>
              <a:t>17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F3EA662-9249-45BC-AC00-7352EC9D6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3892053-0D28-49A5-BC5D-BEE5422BA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475853C-EE6F-487E-AD40-B73D372B39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8321CFE-65BB-4BB6-89AB-3C7AA9B633E9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A98DEE2-663C-4028-A321-6E5274BF0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0405FF2-42F7-42BB-A58E-C7768A56A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56AFB80-383B-43FF-BBB4-8B8A2C7E11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22ED71-ED25-44EF-ABFF-8323F2709D8C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A70DE1B-0A88-4773-81B4-FCC43E0DF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11BDD0A-A6EB-4E2C-85CA-8B164B665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6CA02B8-ED65-4252-9481-4125D88234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AE6211-8075-428A-8913-A3DE34866F59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6EB131B-B3E0-4AB7-9847-6BDB2E67E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2C74411-82C2-49EC-8F0E-4E5C51FF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3F11F4A-725A-4B72-8ECD-2565296526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72DA92C-5F7C-4055-94F3-BFA53C35C11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E6639CD-B24E-4161-8190-3645CB5A0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68478CE-FCBF-430C-8913-D5962E200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1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E2B749D-6FD5-49F4-A2A2-B4377203C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976604-E63E-4E37-BD93-5DFFFD867C5A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433EDBF-4DDB-4FCF-9D1B-59C64340A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C4D8C33-79CF-4C5D-9CDA-C33234DF2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07F6848-94F5-47A6-A3DA-300B83433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F099A5-F62D-4FDA-AD3E-6AC165C8DEEB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0EEDE7-4426-4AF8-B805-58EEBAF93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7E02291-BE64-4EA2-846B-9201D19F7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9540A275-A707-4616-ACCA-D8BD932E3E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104A3C1-A9A1-4821-862C-72C0AD90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338D4FD-2552-43A8-A7C2-F045F7AD7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36997B-4C01-40CA-9402-1E570EEA89A9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4615E4-4888-4B42-B9B0-1CD64D398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48649C-0443-4914-B9C1-FBEA28A30846}" type="slidenum">
              <a:rPr lang="en-US" altLang="zh-CN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9CB0F26-B191-4E60-9C23-A57C74B71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F7A04AB-DC90-4C8D-B62E-318D63FD3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database-management system (DBMS) is a collection of interrelated data and </a:t>
            </a:r>
            <a:r>
              <a:rPr lang="en-US" altLang="zh-CN">
                <a:ea typeface="宋体" panose="02010600030101010101" pitchFamily="2" charset="-122"/>
              </a:rPr>
              <a:t>a set </a:t>
            </a:r>
          </a:p>
          <a:p>
            <a:r>
              <a:rPr lang="en-US" altLang="zh-CN">
                <a:ea typeface="宋体" panose="02010600030101010101" pitchFamily="2" charset="-122"/>
              </a:rPr>
              <a:t>of programs to access those data. </a:t>
            </a:r>
          </a:p>
          <a:p>
            <a:r>
              <a:rPr lang="en-US" altLang="zh-CN">
                <a:ea typeface="宋体" panose="02010600030101010101" pitchFamily="2" charset="-122"/>
              </a:rPr>
              <a:t>The collection of data, usually referred to as the </a:t>
            </a:r>
            <a:r>
              <a:rPr lang="en-US" altLang="zh-CN" b="1">
                <a:ea typeface="宋体" panose="02010600030101010101" pitchFamily="2" charset="-122"/>
              </a:rPr>
              <a:t>database, contains information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relevant to an enterprise. </a:t>
            </a:r>
          </a:p>
          <a:p>
            <a:r>
              <a:rPr lang="en-US" altLang="zh-CN" b="1">
                <a:ea typeface="宋体" panose="02010600030101010101" pitchFamily="2" charset="-122"/>
              </a:rPr>
              <a:t>The primary goal </a:t>
            </a:r>
            <a:r>
              <a:rPr lang="en-US" altLang="zh-CN">
                <a:ea typeface="宋体" panose="02010600030101010101" pitchFamily="2" charset="-122"/>
              </a:rPr>
              <a:t>of a DBMS is to provide a way to store and retrieve database </a:t>
            </a:r>
          </a:p>
          <a:p>
            <a:r>
              <a:rPr lang="en-US" altLang="zh-CN">
                <a:ea typeface="宋体" panose="02010600030101010101" pitchFamily="2" charset="-122"/>
              </a:rPr>
              <a:t>information that is both </a:t>
            </a:r>
            <a:r>
              <a:rPr lang="en-US" altLang="zh-CN" i="1">
                <a:ea typeface="宋体" panose="02010600030101010101" pitchFamily="2" charset="-122"/>
              </a:rPr>
              <a:t>convenient and efficient.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2018/12/19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66DC0C4-29A1-4D47-86E5-D1B80E749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methodes to manage data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8E17B7-2491-4201-AAD8-E78DDA98B5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2037816"/>
            <a:ext cx="7812087" cy="259238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File system Method</a:t>
            </a: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Database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DB67C1-D06B-43CE-8B68-47610DFED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sz="3200" b="1" dirty="0">
                <a:latin typeface="+mj-ea"/>
              </a:rPr>
            </a:b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</a:rPr>
              <a:t>Database Management System (DBMS)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65E6003-8E24-41F1-A7C2-226C6F3422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122" y="1634586"/>
            <a:ext cx="10486238" cy="4319587"/>
          </a:xfrm>
        </p:spPr>
        <p:txBody>
          <a:bodyPr/>
          <a:lstStyle/>
          <a:p>
            <a:r>
              <a:rPr lang="zh-CN" altLang="zh-CN" sz="3600" dirty="0"/>
              <a:t>数据库管理系统的功能：</a:t>
            </a:r>
          </a:p>
          <a:p>
            <a:pPr lvl="1"/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zh-CN" sz="2400" dirty="0">
                <a:solidFill>
                  <a:srgbClr val="7030A0"/>
                </a:solidFill>
              </a:rPr>
              <a:t>定义信息的存储结构；</a:t>
            </a:r>
          </a:p>
          <a:p>
            <a:pPr lvl="1"/>
            <a:r>
              <a:rPr lang="zh-CN" altLang="zh-CN" sz="2400" dirty="0">
                <a:solidFill>
                  <a:srgbClr val="7030A0"/>
                </a:solidFill>
              </a:rPr>
              <a:t>提供操作数据库中所存储的信息的机制；</a:t>
            </a:r>
          </a:p>
          <a:p>
            <a:pPr lvl="1"/>
            <a:r>
              <a:rPr lang="zh-CN" altLang="zh-CN" sz="2400" dirty="0">
                <a:solidFill>
                  <a:srgbClr val="7030A0"/>
                </a:solidFill>
              </a:rPr>
              <a:t>保证所存储信息的安全，即使在系统崩溃或有人企图越权访问时，也应保障信息的安全性；</a:t>
            </a:r>
          </a:p>
          <a:p>
            <a:pPr lvl="1"/>
            <a:r>
              <a:rPr lang="zh-CN" altLang="zh-CN" sz="2400" dirty="0">
                <a:solidFill>
                  <a:srgbClr val="7030A0"/>
                </a:solidFill>
              </a:rPr>
              <a:t>提供并发控制的机制，当数据被多用户共享时，避免可能产生的异常结果。</a:t>
            </a:r>
            <a:endParaRPr lang="zh-CN" altLang="en-US" sz="2400" b="1" dirty="0">
              <a:solidFill>
                <a:srgbClr val="7030A0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C4E2CF0-A58D-43B1-8A38-911CFD67F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sz="3200" b="1" dirty="0">
                <a:latin typeface="+mj-ea"/>
              </a:rPr>
            </a:b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</a:rPr>
              <a:t>Database Management System (DBMS)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5817A4-A185-442D-8194-57D8AECA3C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27533"/>
            <a:ext cx="9834344" cy="4319587"/>
          </a:xfrm>
        </p:spPr>
        <p:txBody>
          <a:bodyPr/>
          <a:lstStyle/>
          <a:p>
            <a:r>
              <a:rPr lang="zh-CN" altLang="en-US" sz="3600" dirty="0"/>
              <a:t>当前市场上主要的</a:t>
            </a:r>
            <a:r>
              <a:rPr lang="en-US" altLang="zh-CN" sz="3600" dirty="0"/>
              <a:t>RDBMS</a:t>
            </a:r>
            <a:r>
              <a:rPr lang="zh-CN" altLang="en-US" sz="3600" dirty="0"/>
              <a:t>厂商</a:t>
            </a:r>
            <a:endParaRPr lang="zh-CN" altLang="zh-CN" sz="3600" dirty="0"/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Oracle</a:t>
            </a:r>
          </a:p>
          <a:p>
            <a:pPr lvl="2"/>
            <a:r>
              <a:rPr lang="en-US" altLang="zh-CN" sz="2400" dirty="0"/>
              <a:t>Oracle</a:t>
            </a:r>
            <a:r>
              <a:rPr lang="zh-CN" altLang="en-US" sz="2400" dirty="0"/>
              <a:t>：</a:t>
            </a:r>
            <a:r>
              <a:rPr lang="en-US" altLang="zh-CN" sz="2400" dirty="0"/>
              <a:t>9i</a:t>
            </a:r>
            <a:r>
              <a:rPr lang="zh-CN" altLang="en-US" sz="2400" dirty="0"/>
              <a:t>，</a:t>
            </a:r>
            <a:r>
              <a:rPr lang="en-US" altLang="zh-CN" sz="2400" dirty="0"/>
              <a:t>10g</a:t>
            </a:r>
            <a:r>
              <a:rPr lang="zh-CN" altLang="en-US" sz="2400" dirty="0"/>
              <a:t>，</a:t>
            </a:r>
            <a:r>
              <a:rPr lang="en-US" altLang="zh-CN" sz="2400" dirty="0"/>
              <a:t>11g</a:t>
            </a:r>
            <a:r>
              <a:rPr lang="zh-CN" altLang="en-US" sz="2400" dirty="0"/>
              <a:t>，</a:t>
            </a:r>
            <a:r>
              <a:rPr lang="en-US" altLang="zh-CN" sz="2400" dirty="0"/>
              <a:t>12c</a:t>
            </a:r>
            <a:r>
              <a:rPr lang="zh-CN" altLang="en-US" sz="2400" dirty="0"/>
              <a:t>，</a:t>
            </a:r>
            <a:r>
              <a:rPr lang="en-US" altLang="zh-CN" sz="2400" dirty="0"/>
              <a:t>18c</a:t>
            </a:r>
          </a:p>
          <a:p>
            <a:pPr lvl="2"/>
            <a:r>
              <a:rPr lang="en-US" altLang="zh-CN" sz="2400" dirty="0"/>
              <a:t>MySQL</a:t>
            </a:r>
            <a:r>
              <a:rPr lang="zh-CN" altLang="en-US" sz="2400" dirty="0"/>
              <a:t>：</a:t>
            </a:r>
            <a:r>
              <a:rPr lang="en-US" altLang="zh-CN" sz="2400" dirty="0"/>
              <a:t>5.7</a:t>
            </a:r>
            <a:r>
              <a:rPr lang="zh-CN" altLang="en-US" sz="2400" dirty="0"/>
              <a:t>，</a:t>
            </a:r>
            <a:r>
              <a:rPr lang="en-US" altLang="zh-CN" sz="2400" dirty="0"/>
              <a:t>8.0</a:t>
            </a: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Microsoft</a:t>
            </a:r>
          </a:p>
          <a:p>
            <a:pPr lvl="2"/>
            <a:r>
              <a:rPr lang="en-US" altLang="zh-CN" sz="2400" dirty="0"/>
              <a:t>MS</a:t>
            </a:r>
            <a:r>
              <a:rPr lang="zh-CN" altLang="en-US" sz="2400" dirty="0"/>
              <a:t>  </a:t>
            </a:r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Server</a:t>
            </a:r>
            <a:r>
              <a:rPr lang="zh-CN" altLang="en-US" sz="2400" dirty="0"/>
              <a:t>：</a:t>
            </a:r>
            <a:r>
              <a:rPr lang="en-US" altLang="zh-CN" sz="2400" dirty="0"/>
              <a:t>2008</a:t>
            </a:r>
            <a:r>
              <a:rPr lang="zh-CN" altLang="en-US" sz="2400" dirty="0"/>
              <a:t>  </a:t>
            </a:r>
            <a:r>
              <a:rPr lang="en-US" altLang="zh-CN" sz="2400" dirty="0"/>
              <a:t>2012</a:t>
            </a:r>
            <a:r>
              <a:rPr lang="zh-CN" altLang="en-US" sz="2400" dirty="0"/>
              <a:t> </a:t>
            </a:r>
            <a:r>
              <a:rPr lang="en-US" altLang="zh-CN" sz="2400" dirty="0"/>
              <a:t>2014 2016 2017</a:t>
            </a: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IBM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r>
              <a:rPr lang="en-US" altLang="zh-CN" sz="2400" dirty="0"/>
              <a:t>DB2</a:t>
            </a:r>
            <a:endParaRPr lang="zh-CN" altLang="zh-CN" sz="2400" dirty="0"/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SAP</a:t>
            </a:r>
            <a:r>
              <a:rPr lang="zh-CN" altLang="en-US" sz="2400" dirty="0"/>
              <a:t>：</a:t>
            </a:r>
            <a:r>
              <a:rPr lang="en-US" altLang="zh-CN" sz="2400" dirty="0"/>
              <a:t>Sybase</a:t>
            </a:r>
          </a:p>
          <a:p>
            <a:pPr lvl="1"/>
            <a:r>
              <a:rPr lang="en-US" altLang="zh-CN" sz="2400" dirty="0"/>
              <a:t>PostgreSQL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C4E2CF0-A58D-43B1-8A38-911CFD67F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sz="3200" b="1" dirty="0">
                <a:latin typeface="+mj-ea"/>
              </a:rPr>
            </a:b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</a:rPr>
              <a:t>Database Management System (DBMS)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5817A4-A185-442D-8194-57D8AECA3C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27533"/>
            <a:ext cx="9834344" cy="4319587"/>
          </a:xfrm>
        </p:spPr>
        <p:txBody>
          <a:bodyPr/>
          <a:lstStyle/>
          <a:p>
            <a:r>
              <a:rPr lang="zh-CN" altLang="en-US" sz="3600" dirty="0"/>
              <a:t>主要的国产数据库厂商</a:t>
            </a:r>
            <a:endParaRPr lang="zh-CN" altLang="zh-CN" sz="36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南大通用</a:t>
            </a:r>
            <a:r>
              <a:rPr lang="en-US" altLang="zh-CN" sz="2400" dirty="0" err="1"/>
              <a:t>Gbase</a:t>
            </a:r>
            <a:endParaRPr lang="en-US" altLang="zh-CN" sz="2400" dirty="0"/>
          </a:p>
          <a:p>
            <a:pPr lvl="1"/>
            <a:r>
              <a:rPr lang="zh-CN" altLang="en-US" sz="2400" dirty="0"/>
              <a:t>人大金仓</a:t>
            </a:r>
            <a:r>
              <a:rPr lang="en-US" altLang="zh-CN" sz="2400" dirty="0" err="1"/>
              <a:t>Kingbase</a:t>
            </a:r>
            <a:endParaRPr lang="en-US" altLang="zh-CN" sz="2400" dirty="0"/>
          </a:p>
          <a:p>
            <a:pPr lvl="1"/>
            <a:r>
              <a:rPr lang="zh-CN" altLang="en-US" sz="2400" dirty="0"/>
              <a:t>武汉达梦</a:t>
            </a:r>
            <a:endParaRPr lang="en-US" altLang="zh-CN" sz="2400" dirty="0"/>
          </a:p>
          <a:p>
            <a:pPr lvl="1"/>
            <a:r>
              <a:rPr lang="zh-CN" altLang="en-US" sz="2400" dirty="0"/>
              <a:t>神州通用</a:t>
            </a:r>
          </a:p>
        </p:txBody>
      </p:sp>
    </p:spTree>
    <p:extLst>
      <p:ext uri="{BB962C8B-B14F-4D97-AF65-F5344CB8AC3E}">
        <p14:creationId xmlns:p14="http://schemas.microsoft.com/office/powerpoint/2010/main" val="11895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848C9D1-BAEE-4FBC-8997-73C9152A4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</a:t>
            </a:r>
            <a:br>
              <a:rPr lang="en-US" altLang="zh-CN" b="1" dirty="0">
                <a:latin typeface="+mj-ea"/>
              </a:rPr>
            </a:b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DB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and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DBMS</a:t>
            </a:r>
            <a:endParaRPr lang="zh-CN" altLang="en-US" sz="36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49DF89-24CF-4E66-A1FE-EF6D63817F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1357" y="1806429"/>
            <a:ext cx="8382000" cy="4506913"/>
          </a:xfrm>
        </p:spPr>
        <p:txBody>
          <a:bodyPr/>
          <a:lstStyle/>
          <a:p>
            <a:pPr algn="just"/>
            <a:r>
              <a:rPr lang="zh-CN" altLang="en-US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问题</a:t>
            </a:r>
            <a:r>
              <a:rPr lang="zh-CN" altLang="en-US" sz="4400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4400" b="1" dirty="0">
                <a:latin typeface="楷体_GB2312"/>
                <a:ea typeface="楷体_GB2312"/>
                <a:cs typeface="楷体_GB2312"/>
              </a:rPr>
              <a:t>我们公司购买了</a:t>
            </a:r>
            <a:r>
              <a:rPr lang="en-US" altLang="zh-CN" sz="4400" b="1" dirty="0">
                <a:latin typeface="楷体_GB2312"/>
                <a:ea typeface="楷体_GB2312"/>
                <a:cs typeface="楷体_GB2312"/>
              </a:rPr>
              <a:t>Oracle</a:t>
            </a:r>
            <a:r>
              <a:rPr lang="zh-CN" altLang="en-US" sz="4400" b="1" dirty="0">
                <a:latin typeface="楷体_GB2312"/>
                <a:ea typeface="楷体_GB2312"/>
                <a:cs typeface="楷体_GB2312"/>
              </a:rPr>
              <a:t>数据库，这个说法对么</a:t>
            </a:r>
            <a:r>
              <a:rPr lang="en-US" altLang="zh-CN" sz="4400" b="1" dirty="0">
                <a:latin typeface="楷体_GB2312"/>
                <a:ea typeface="楷体_GB2312"/>
                <a:cs typeface="楷体_GB2312"/>
              </a:rPr>
              <a:t>?</a:t>
            </a:r>
            <a:endParaRPr lang="zh-CN" altLang="en-US" sz="44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1AD46AE-F4EC-456E-9798-6AE0CADF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14" y="3659465"/>
            <a:ext cx="19939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F284AD1-4447-48D0-A909-58B69FC2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b="1" dirty="0">
                <a:latin typeface="+mj-ea"/>
              </a:rPr>
            </a:br>
            <a:r>
              <a:rPr lang="en-US" altLang="zh-CN" sz="3600" dirty="0">
                <a:solidFill>
                  <a:srgbClr val="FF0000"/>
                </a:solidFill>
                <a:ea typeface="黑体" pitchFamily="49" charset="-122"/>
              </a:rPr>
              <a:t>Database</a:t>
            </a:r>
            <a:r>
              <a:rPr lang="zh-CN" altLang="en-US" sz="3600" dirty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ea typeface="黑体" pitchFamily="49" charset="-122"/>
              </a:rPr>
              <a:t>System(DBS)</a:t>
            </a:r>
            <a:endParaRPr lang="zh-CN" altLang="en-US" sz="36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EB4123-3FC6-4833-BAE4-BEB4E28760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65152"/>
            <a:ext cx="8850313" cy="4506913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数据库系统（</a:t>
            </a:r>
            <a:r>
              <a:rPr lang="en-US" altLang="zh-CN" sz="2800" dirty="0">
                <a:latin typeface="楷体_GB2312"/>
                <a:ea typeface="楷体_GB2312"/>
                <a:cs typeface="楷体_GB2312"/>
              </a:rPr>
              <a:t>Database System</a:t>
            </a:r>
            <a:r>
              <a:rPr lang="zh-CN" altLang="en-US" sz="2800" dirty="0">
                <a:latin typeface="楷体_GB2312"/>
                <a:ea typeface="楷体_GB2312"/>
                <a:cs typeface="楷体_GB2312"/>
              </a:rPr>
              <a:t>，</a:t>
            </a: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简称</a:t>
            </a:r>
            <a:r>
              <a:rPr lang="en-US" altLang="zh-CN" sz="2800" dirty="0">
                <a:latin typeface="楷体_GB2312"/>
                <a:ea typeface="楷体_GB2312"/>
                <a:cs typeface="楷体_GB2312"/>
              </a:rPr>
              <a:t>DBS</a:t>
            </a: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）的</a:t>
            </a:r>
            <a:r>
              <a:rPr lang="zh-CN" altLang="en-US" sz="28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定义</a:t>
            </a:r>
          </a:p>
          <a:p>
            <a:pPr lvl="1" algn="just"/>
            <a:endParaRPr lang="en-US" altLang="zh-CN" sz="2400" b="1" dirty="0">
              <a:latin typeface="楷体_GB2312"/>
              <a:ea typeface="楷体_GB2312"/>
              <a:cs typeface="楷体_GB2312"/>
            </a:endParaRPr>
          </a:p>
          <a:p>
            <a:pPr lvl="1" algn="just"/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是指在计算机系统中引入数据库后的系统构成。</a:t>
            </a:r>
          </a:p>
          <a:p>
            <a:pPr lvl="1" algn="just"/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algn="just"/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数据库系统的</a:t>
            </a:r>
            <a:r>
              <a:rPr lang="zh-CN" altLang="en-US" sz="28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构成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51DC7EC3-919C-42B8-B2A8-3B1BE4168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0" y="3429000"/>
            <a:ext cx="32766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E67B9F2-2F42-470F-A25B-D4B145864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dirty="0"/>
            </a:br>
            <a:r>
              <a:rPr lang="en-US" altLang="zh-CN" sz="3200" dirty="0">
                <a:solidFill>
                  <a:srgbClr val="FF0000"/>
                </a:solidFill>
              </a:rPr>
              <a:t>Database Users and Administrators</a:t>
            </a:r>
            <a:endParaRPr lang="en-US" altLang="zh-CN" sz="32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5555902-F4CE-4E74-963D-D30439627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404384"/>
            <a:ext cx="9980681" cy="5377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The functions of a DBA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en-US" altLang="zh-CN" sz="1900" b="1" dirty="0">
                <a:solidFill>
                  <a:srgbClr val="7030A0"/>
                </a:solidFill>
              </a:rPr>
              <a:t>Schema definition</a:t>
            </a:r>
            <a:r>
              <a:rPr lang="en-US" altLang="zh-CN" sz="1900" b="1" dirty="0"/>
              <a:t>. </a:t>
            </a:r>
            <a:r>
              <a:rPr lang="en-US" altLang="zh-CN" sz="1900" dirty="0"/>
              <a:t>The DBA creates the original database schema by executing</a:t>
            </a:r>
            <a:r>
              <a:rPr lang="zh-CN" altLang="en-US" sz="1900" dirty="0"/>
              <a:t> </a:t>
            </a:r>
            <a:r>
              <a:rPr lang="en-US" altLang="zh-CN" sz="1900" dirty="0"/>
              <a:t>a set of data definition statements in the DDL.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</a:rPr>
              <a:t>Storage structure and access-method definition</a:t>
            </a:r>
            <a:r>
              <a:rPr lang="en-US" altLang="zh-CN" sz="1900" b="1" dirty="0"/>
              <a:t>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</a:rPr>
              <a:t>Schema and physical-organization modification</a:t>
            </a:r>
            <a:r>
              <a:rPr lang="en-US" altLang="zh-CN" sz="1900" b="1" dirty="0"/>
              <a:t>. </a:t>
            </a:r>
            <a:r>
              <a:rPr lang="en-US" altLang="zh-CN" sz="1900" dirty="0"/>
              <a:t>The</a:t>
            </a:r>
            <a:r>
              <a:rPr lang="zh-CN" altLang="en-US" sz="1900" dirty="0"/>
              <a:t> </a:t>
            </a:r>
            <a:r>
              <a:rPr lang="en-US" altLang="zh-CN" sz="1900" dirty="0" err="1"/>
              <a:t>DBAcarries</a:t>
            </a:r>
            <a:r>
              <a:rPr lang="en-US" altLang="zh-CN" sz="1900" dirty="0"/>
              <a:t> out changes</a:t>
            </a:r>
            <a:r>
              <a:rPr lang="zh-CN" altLang="en-US" sz="1900" dirty="0"/>
              <a:t> </a:t>
            </a:r>
            <a:r>
              <a:rPr lang="en-US" altLang="zh-CN" sz="1900" dirty="0"/>
              <a:t>to the schema and physical organization to reflect the changing needs of the</a:t>
            </a:r>
            <a:r>
              <a:rPr lang="zh-CN" altLang="en-US" sz="1900" dirty="0"/>
              <a:t> </a:t>
            </a:r>
            <a:r>
              <a:rPr lang="en-US" altLang="zh-CN" sz="1900" dirty="0"/>
              <a:t>organization, or to alter the physical organization to improve performance.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</a:rPr>
              <a:t>Granting of authorization for data access</a:t>
            </a:r>
            <a:r>
              <a:rPr lang="en-US" altLang="zh-CN" sz="1900" b="1" dirty="0"/>
              <a:t>. </a:t>
            </a:r>
            <a:r>
              <a:rPr lang="en-US" altLang="zh-CN" sz="1900" dirty="0"/>
              <a:t>By granting different types of</a:t>
            </a:r>
            <a:r>
              <a:rPr lang="zh-CN" altLang="en-US" sz="1900" dirty="0"/>
              <a:t> </a:t>
            </a:r>
            <a:r>
              <a:rPr lang="en-US" altLang="zh-CN" sz="1900" dirty="0"/>
              <a:t>authorization, the database administrator can regulate which parts of the</a:t>
            </a:r>
            <a:r>
              <a:rPr lang="zh-CN" altLang="en-US" sz="1900" dirty="0"/>
              <a:t> </a:t>
            </a:r>
            <a:r>
              <a:rPr lang="en-US" altLang="zh-CN" sz="1900" dirty="0"/>
              <a:t>database various users can access. The authorization information is kept in a</a:t>
            </a:r>
            <a:r>
              <a:rPr lang="zh-CN" altLang="en-US" sz="1900" dirty="0"/>
              <a:t> </a:t>
            </a:r>
            <a:r>
              <a:rPr lang="en-US" altLang="zh-CN" sz="1900" dirty="0"/>
              <a:t>special system structure that the database system consults whenever someone</a:t>
            </a:r>
            <a:r>
              <a:rPr lang="zh-CN" altLang="en-US" sz="1900" dirty="0"/>
              <a:t> </a:t>
            </a:r>
            <a:r>
              <a:rPr lang="en-US" altLang="zh-CN" sz="1900" dirty="0"/>
              <a:t>attempts to access the data in the system.</a:t>
            </a:r>
          </a:p>
          <a:p>
            <a:pPr lvl="1"/>
            <a:r>
              <a:rPr lang="en-US" altLang="zh-CN" sz="1900" b="1" dirty="0">
                <a:solidFill>
                  <a:srgbClr val="7030A0"/>
                </a:solidFill>
              </a:rPr>
              <a:t>Routine maintenance</a:t>
            </a:r>
            <a:r>
              <a:rPr lang="en-US" altLang="zh-CN" sz="1900" b="1" dirty="0"/>
              <a:t>. </a:t>
            </a:r>
          </a:p>
          <a:p>
            <a:pPr lvl="2"/>
            <a:r>
              <a:rPr lang="en-US" altLang="zh-CN" sz="1900" dirty="0">
                <a:solidFill>
                  <a:srgbClr val="00B0F0"/>
                </a:solidFill>
              </a:rPr>
              <a:t>Periodically backing up the database</a:t>
            </a:r>
            <a:r>
              <a:rPr lang="en-US" altLang="zh-CN" sz="1900" dirty="0"/>
              <a:t>, either onto tapes or onto remote</a:t>
            </a:r>
            <a:r>
              <a:rPr lang="zh-CN" altLang="en-US" sz="1900" dirty="0"/>
              <a:t> </a:t>
            </a:r>
            <a:r>
              <a:rPr lang="en-US" altLang="zh-CN" sz="1900" dirty="0"/>
              <a:t>servers, to prevent loss of data in case of disasters such as flooding.</a:t>
            </a:r>
          </a:p>
          <a:p>
            <a:pPr lvl="2"/>
            <a:r>
              <a:rPr lang="en-US" altLang="zh-CN" sz="1900" dirty="0">
                <a:solidFill>
                  <a:srgbClr val="00B0F0"/>
                </a:solidFill>
              </a:rPr>
              <a:t>Ensuring that enough free disk space is available for normal </a:t>
            </a:r>
            <a:r>
              <a:rPr lang="en-US" altLang="zh-CN" sz="1900" dirty="0" err="1">
                <a:solidFill>
                  <a:srgbClr val="00B0F0"/>
                </a:solidFill>
              </a:rPr>
              <a:t>operations</a:t>
            </a:r>
            <a:r>
              <a:rPr lang="en-US" altLang="zh-CN" sz="1900" dirty="0" err="1"/>
              <a:t>,and</a:t>
            </a:r>
            <a:r>
              <a:rPr lang="en-US" altLang="zh-CN" sz="1900" dirty="0"/>
              <a:t> upgrading disk space as required.</a:t>
            </a:r>
          </a:p>
          <a:p>
            <a:pPr lvl="2"/>
            <a:r>
              <a:rPr lang="en-US" altLang="zh-CN" sz="1900" dirty="0">
                <a:solidFill>
                  <a:srgbClr val="00B0F0"/>
                </a:solidFill>
              </a:rPr>
              <a:t>Monitoring jobs running on the database and ensuring that performance</a:t>
            </a:r>
            <a:r>
              <a:rPr lang="zh-CN" altLang="en-US" sz="1900" dirty="0">
                <a:solidFill>
                  <a:srgbClr val="00B0F0"/>
                </a:solidFill>
              </a:rPr>
              <a:t> </a:t>
            </a:r>
            <a:r>
              <a:rPr lang="en-US" altLang="zh-CN" sz="1900" dirty="0"/>
              <a:t>is not degraded by very expensive tasks submitted by some users.</a:t>
            </a:r>
            <a:endParaRPr lang="zh-CN" altLang="zh-CN" sz="1900" dirty="0"/>
          </a:p>
          <a:p>
            <a:pPr lvl="1"/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E24DCE6-CA11-4E1D-8656-98CA0C646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latin typeface="+mj-ea"/>
              </a:rPr>
              <a:t> Database Method </a:t>
            </a:r>
            <a:br>
              <a:rPr lang="en-US" altLang="zh-CN" sz="3600" b="1" dirty="0">
                <a:latin typeface="+mj-ea"/>
              </a:rPr>
            </a:br>
            <a:r>
              <a:rPr lang="en-US" altLang="zh-CN" sz="3600" dirty="0">
                <a:solidFill>
                  <a:srgbClr val="FF0000"/>
                </a:solidFill>
              </a:rPr>
              <a:t>Databases touch all aspects of our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lives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E984FB6-B95A-4D15-B4C1-7D9049762E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74458" y="2047497"/>
            <a:ext cx="10167458" cy="42106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Banking: transactions</a:t>
            </a:r>
          </a:p>
          <a:p>
            <a:r>
              <a:rPr lang="en-US" altLang="zh-CN" sz="2400" dirty="0"/>
              <a:t>Airlines: reservations, schedules</a:t>
            </a:r>
          </a:p>
          <a:p>
            <a:r>
              <a:rPr lang="en-US" altLang="zh-CN" sz="2400" dirty="0"/>
              <a:t>Universities:  registration, grades</a:t>
            </a:r>
          </a:p>
          <a:p>
            <a:r>
              <a:rPr lang="en-US" altLang="zh-CN" sz="2400" dirty="0"/>
              <a:t>Sales: customers, products, purchases</a:t>
            </a:r>
          </a:p>
          <a:p>
            <a:r>
              <a:rPr lang="en-US" altLang="zh-CN" sz="2400" dirty="0"/>
              <a:t>Online retailers: order </a:t>
            </a:r>
            <a:r>
              <a:rPr lang="en-US" altLang="zh-CN" sz="2400" dirty="0" err="1"/>
              <a:t>tracking,customized</a:t>
            </a:r>
            <a:r>
              <a:rPr lang="zh-CN" altLang="en-US" sz="2400" dirty="0"/>
              <a:t> </a:t>
            </a:r>
            <a:r>
              <a:rPr lang="en-US" altLang="zh-CN" sz="2400" dirty="0"/>
              <a:t>recommendations</a:t>
            </a:r>
          </a:p>
          <a:p>
            <a:r>
              <a:rPr lang="en-US" altLang="zh-CN" sz="2400" dirty="0"/>
              <a:t>Manufacturing: production, inventory, orders, supply chain</a:t>
            </a:r>
          </a:p>
          <a:p>
            <a:r>
              <a:rPr lang="en-US" altLang="zh-CN" sz="2400" dirty="0"/>
              <a:t>Human </a:t>
            </a:r>
            <a:r>
              <a:rPr lang="en-US" altLang="zh-CN" sz="2400" dirty="0" err="1"/>
              <a:t>resources:employee</a:t>
            </a:r>
            <a:r>
              <a:rPr lang="en-US" altLang="zh-CN" sz="2400" dirty="0"/>
              <a:t> records, salaries, tax deductions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53DC0B-40EE-4462-ABAA-E487600F2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sz="3200" b="1" dirty="0">
                <a:latin typeface="+mj-ea"/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University Application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CE86EC7-3C6B-425D-8F67-B5AF8CE534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9567" y="1621870"/>
            <a:ext cx="10553349" cy="47118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University </a:t>
            </a:r>
            <a:r>
              <a:rPr lang="en-US" altLang="zh-CN" sz="2400" dirty="0" err="1"/>
              <a:t>Applicaion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000" dirty="0"/>
              <a:t>Add new students, instructors, and courses</a:t>
            </a:r>
          </a:p>
          <a:p>
            <a:pPr lvl="1"/>
            <a:r>
              <a:rPr lang="en-US" altLang="zh-CN" sz="2000" dirty="0"/>
              <a:t>Register students for courses, and generate class </a:t>
            </a:r>
            <a:r>
              <a:rPr lang="en-US" altLang="zh-CN" sz="2000" dirty="0">
                <a:solidFill>
                  <a:srgbClr val="00B0F0"/>
                </a:solidFill>
              </a:rPr>
              <a:t>rosters</a:t>
            </a:r>
          </a:p>
          <a:p>
            <a:pPr lvl="1"/>
            <a:r>
              <a:rPr lang="en-US" altLang="zh-CN" sz="2000" dirty="0"/>
              <a:t>Assign grades to students, compute grade point averages (GPA) and generate </a:t>
            </a:r>
            <a:r>
              <a:rPr lang="en-US" altLang="zh-CN" sz="2000" dirty="0">
                <a:solidFill>
                  <a:srgbClr val="00B0F0"/>
                </a:solidFill>
              </a:rPr>
              <a:t>transcripts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the early days, applications were built directly on top of file systems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Note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Rosters</a:t>
            </a:r>
            <a:r>
              <a:rPr lang="zh-CN" altLang="en-US" sz="1200" dirty="0">
                <a:solidFill>
                  <a:srgbClr val="00B0F0"/>
                </a:solidFill>
              </a:rPr>
              <a:t> 花名册</a:t>
            </a:r>
            <a:endParaRPr lang="en-US" altLang="zh-CN" sz="1200" dirty="0">
              <a:solidFill>
                <a:srgbClr val="00B0F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F0"/>
                </a:solidFill>
              </a:rPr>
              <a:t>Transcripts</a:t>
            </a:r>
            <a:r>
              <a:rPr lang="zh-CN" altLang="en-US" sz="1200" dirty="0">
                <a:solidFill>
                  <a:srgbClr val="00B0F0"/>
                </a:solidFill>
              </a:rPr>
              <a:t> 成绩单</a:t>
            </a:r>
            <a:endParaRPr lang="en-US" altLang="zh-CN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B7DBAE4-9E3F-4B21-AFC9-8060A3F22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file system to manage data</a:t>
            </a:r>
          </a:p>
        </p:txBody>
      </p:sp>
      <p:pic>
        <p:nvPicPr>
          <p:cNvPr id="4099" name="Picture 5">
            <a:extLst>
              <a:ext uri="{FF2B5EF4-FFF2-40B4-BE49-F238E27FC236}">
                <a16:creationId xmlns:a16="http://schemas.microsoft.com/office/drawing/2014/main" id="{E878A556-0D65-4B0C-A03B-D1C3FE5D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19" y="1932527"/>
            <a:ext cx="79343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FC6BEB-0494-4AC1-B225-76AC700D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Drawbacks of using file systems to manage data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BCE925-59FC-4B52-A199-55443904C3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18067"/>
            <a:ext cx="9980682" cy="49418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Data redundancy and inconsistency</a:t>
            </a:r>
          </a:p>
          <a:p>
            <a:pPr lvl="1"/>
            <a:r>
              <a:rPr lang="en-US" altLang="zh-CN" sz="2000" dirty="0"/>
              <a:t>Multiple file formats, duplication of information in different files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7030A0"/>
                </a:solidFill>
              </a:rPr>
              <a:t>Difficulty in accessing data </a:t>
            </a:r>
          </a:p>
          <a:p>
            <a:pPr lvl="1"/>
            <a:r>
              <a:rPr lang="en-US" altLang="zh-CN" sz="2000" dirty="0"/>
              <a:t>Need to write a new program to carry out each new task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7030A0"/>
                </a:solidFill>
              </a:rPr>
              <a:t>Data isolation — multiple files and formats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7030A0"/>
                </a:solidFill>
              </a:rPr>
              <a:t>Integrity problems</a:t>
            </a:r>
          </a:p>
          <a:p>
            <a:pPr lvl="1"/>
            <a:r>
              <a:rPr lang="en-US" altLang="zh-CN" sz="2000" dirty="0"/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altLang="zh-CN" sz="2000" dirty="0"/>
              <a:t>Hard to add new constraints or change existing ones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5C785673-DD6C-41F0-AB38-FCB43470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68" y="3429000"/>
            <a:ext cx="356393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C14EAD-F875-41CF-A0CA-876BD284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Drawbacks of using file systems to manage data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177B24D-8BA1-45CD-B3AC-253DF88CE5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315" y="1400961"/>
            <a:ext cx="10849412" cy="529345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Atomicity of updates</a:t>
            </a:r>
          </a:p>
          <a:p>
            <a:pPr lvl="1"/>
            <a:r>
              <a:rPr lang="en-US" altLang="zh-CN" sz="2000" dirty="0"/>
              <a:t>Failures may leave database in an inconsistent state with partial updates carried out</a:t>
            </a:r>
          </a:p>
          <a:p>
            <a:pPr lvl="1"/>
            <a:r>
              <a:rPr lang="en-US" altLang="zh-CN" sz="2000" dirty="0"/>
              <a:t>Example: Transfer of funds from one account to another should either complete or not happen at all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Concurrent access by multiple users</a:t>
            </a:r>
          </a:p>
          <a:p>
            <a:pPr lvl="1"/>
            <a:r>
              <a:rPr lang="en-US" altLang="zh-CN" sz="2000" dirty="0"/>
              <a:t>Concurrent access needed for performance</a:t>
            </a:r>
          </a:p>
          <a:p>
            <a:pPr lvl="1"/>
            <a:r>
              <a:rPr lang="en-US" altLang="zh-CN" sz="2000" dirty="0"/>
              <a:t>Uncontrolled concurrent accesses can lead to inconsistencies</a:t>
            </a:r>
          </a:p>
          <a:p>
            <a:pPr lvl="2"/>
            <a:r>
              <a:rPr lang="en-US" altLang="zh-CN" sz="2000" dirty="0"/>
              <a:t>Example: Two people reading a balance (say 100) and updating it by withdrawing money (say 50 each) at the same time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Security problems</a:t>
            </a:r>
          </a:p>
          <a:p>
            <a:pPr lvl="1"/>
            <a:r>
              <a:rPr lang="en-US" altLang="zh-CN" sz="2000" dirty="0"/>
              <a:t>Hard to provide user access to some, but not all, data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Database systems offer solutions to all the above problems</a:t>
            </a:r>
          </a:p>
          <a:p>
            <a:endParaRPr lang="en-US" altLang="zh-CN" sz="2400" dirty="0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038B606C-A713-4C44-8B54-4B7AA061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11" y="4142048"/>
            <a:ext cx="3345638" cy="16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316909-6D9A-4C3E-8B72-B504269A6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BIG DATA  ——using file systems to manage data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7E2BD9-C6B8-47EF-900C-E599FEEDC3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965719"/>
            <a:ext cx="9980682" cy="4221162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Hadoop</a:t>
            </a:r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>
                <a:solidFill>
                  <a:srgbClr val="7030A0"/>
                </a:solidFill>
              </a:rPr>
              <a:t>MapReduce</a:t>
            </a:r>
          </a:p>
          <a:p>
            <a:pPr lvl="1"/>
            <a:r>
              <a:rPr lang="en-US" altLang="zh-CN" sz="3200" dirty="0">
                <a:solidFill>
                  <a:srgbClr val="7030A0"/>
                </a:solidFill>
              </a:rPr>
              <a:t>HDFS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EC4BB436-4DB1-44B0-BCE6-477F8D9A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66" y="1766832"/>
            <a:ext cx="1391571" cy="77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4294398C-CA1F-476C-B7FA-837D01EF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16" y="1766832"/>
            <a:ext cx="5686662" cy="30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A22DE73-3488-4F9C-8522-76DF93A40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Database</a:t>
            </a:r>
            <a:endParaRPr lang="zh-CN" altLang="en-US" sz="36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1D6C0E5-0961-467F-A5A6-F07D1FA0EC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1" y="1677798"/>
            <a:ext cx="9980681" cy="49198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数据库</a:t>
            </a:r>
            <a:r>
              <a:rPr lang="en-US" altLang="zh-CN" sz="2800" dirty="0">
                <a:latin typeface="楷体_GB2312"/>
                <a:ea typeface="楷体_GB2312"/>
                <a:cs typeface="楷体_GB231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Database</a:t>
            </a:r>
            <a:r>
              <a:rPr lang="zh-CN" altLang="en-US" sz="2800" dirty="0">
                <a:latin typeface="楷体_GB2312"/>
                <a:ea typeface="楷体_GB2312"/>
                <a:cs typeface="楷体_GB2312"/>
              </a:rPr>
              <a:t>简称</a:t>
            </a:r>
            <a:r>
              <a:rPr lang="en-US" altLang="zh-CN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DB</a:t>
            </a:r>
            <a:r>
              <a:rPr lang="en-US" altLang="zh-CN" sz="28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800" dirty="0">
                <a:latin typeface="楷体_GB2312"/>
                <a:ea typeface="楷体_GB2312"/>
                <a:cs typeface="楷体_GB2312"/>
              </a:rPr>
              <a:t>的定义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数据库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是长期储存在计算机内、有组织的、可共享的大量数据集合。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90000"/>
              </a:lnSpc>
            </a:pP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  <a:cs typeface="楷体_GB2312"/>
              </a:rPr>
              <a:t>数据库包含了某个组织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楷体_GB2312"/>
              </a:rPr>
              <a:t>机构</a:t>
            </a: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  <a:cs typeface="楷体_GB2312"/>
              </a:rPr>
              <a:t>的信息</a:t>
            </a:r>
            <a:endParaRPr lang="zh-CN" altLang="zh-CN" sz="24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Oracle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Database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consists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type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files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Stored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on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Hard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Disks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Datafile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Control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file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Redo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楷体_GB2312"/>
                <a:ea typeface="楷体_GB2312"/>
                <a:cs typeface="楷体_GB2312"/>
              </a:rPr>
              <a:t>logfile</a:t>
            </a:r>
          </a:p>
          <a:p>
            <a:pPr lvl="2">
              <a:lnSpc>
                <a:spcPct val="90000"/>
              </a:lnSpc>
            </a:pPr>
            <a:endParaRPr lang="zh-CN" altLang="en-US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7DA9C86-4C35-4683-9402-8DFE1D33E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</a:t>
            </a:r>
            <a:br>
              <a:rPr lang="en-US" altLang="zh-CN" b="1" dirty="0">
                <a:latin typeface="+mj-ea"/>
              </a:rPr>
            </a:br>
            <a:r>
              <a:rPr lang="en-US" altLang="zh-CN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Database</a:t>
            </a:r>
            <a:endParaRPr lang="zh-CN" altLang="en-US" sz="36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94D795C-7C61-4A06-99F3-F9DC2F1198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819144"/>
            <a:ext cx="7772400" cy="4103687"/>
          </a:xfrm>
        </p:spPr>
        <p:txBody>
          <a:bodyPr/>
          <a:lstStyle/>
          <a:p>
            <a:pPr algn="just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数据库的特征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数据按一定的数据模型组织、描述和储存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可为各种用户共享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冗余度较小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数据独立性较高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易扩展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E3D5CCCE-D6DD-4CB6-8E80-AFFAA6CDC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</a:t>
            </a:r>
            <a:br>
              <a:rPr lang="en-US" altLang="zh-CN" b="1" dirty="0">
                <a:latin typeface="+mj-ea"/>
              </a:rPr>
            </a:br>
            <a:r>
              <a:rPr lang="en-US" altLang="zh-CN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</a:rPr>
              <a:t>Database</a:t>
            </a:r>
            <a:endParaRPr lang="zh-CN" altLang="en-US" sz="36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7C76E93-3B3A-41A2-AA1B-B804F1E6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552574"/>
            <a:ext cx="998068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_GB2312"/>
                <a:ea typeface="楷体_GB2312"/>
                <a:cs typeface="楷体_GB2312"/>
              </a:rPr>
              <a:t>Example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：采用关系模型的大学数据库（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University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Database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）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由一系列的带有数据的表组成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3CFD460E-5DA6-484E-86C3-3BEAA0AE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33" y="2621808"/>
            <a:ext cx="195262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>
            <a:extLst>
              <a:ext uri="{FF2B5EF4-FFF2-40B4-BE49-F238E27FC236}">
                <a16:creationId xmlns:a16="http://schemas.microsoft.com/office/drawing/2014/main" id="{45C96293-88DD-4B75-955F-11A46304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94" y="2621808"/>
            <a:ext cx="25209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>
            <a:extLst>
              <a:ext uri="{FF2B5EF4-FFF2-40B4-BE49-F238E27FC236}">
                <a16:creationId xmlns:a16="http://schemas.microsoft.com/office/drawing/2014/main" id="{560BDD63-4B34-4E5F-8918-B46FDB96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83" y="2550370"/>
            <a:ext cx="174148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>
            <a:extLst>
              <a:ext uri="{FF2B5EF4-FFF2-40B4-BE49-F238E27FC236}">
                <a16:creationId xmlns:a16="http://schemas.microsoft.com/office/drawing/2014/main" id="{DA203E9F-D9F4-4319-BC60-F114F36C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32" y="4747470"/>
            <a:ext cx="1797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>
            <a:extLst>
              <a:ext uri="{FF2B5EF4-FFF2-40B4-BE49-F238E27FC236}">
                <a16:creationId xmlns:a16="http://schemas.microsoft.com/office/drawing/2014/main" id="{C65515DE-4BB6-46BA-82E4-44C680CE1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33" y="4755408"/>
            <a:ext cx="23463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2">
            <a:extLst>
              <a:ext uri="{FF2B5EF4-FFF2-40B4-BE49-F238E27FC236}">
                <a16:creationId xmlns:a16="http://schemas.microsoft.com/office/drawing/2014/main" id="{FF58D826-9F35-4E5C-AE14-0EA98752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44" y="4791920"/>
            <a:ext cx="14049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E1FFFBC-1EB6-40E8-8E86-BBC301054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latin typeface="+mj-ea"/>
              </a:rPr>
              <a:t>Database Method </a:t>
            </a:r>
            <a:br>
              <a:rPr lang="en-US" altLang="zh-CN" sz="3200" b="1" dirty="0">
                <a:latin typeface="+mj-ea"/>
              </a:rPr>
            </a:b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</a:rPr>
              <a:t>Database Management System (DBMS)</a:t>
            </a:r>
            <a:endParaRPr lang="zh-CN" altLang="en-US" sz="32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4CA0E4A-080A-42C3-9D0D-53955B0F33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87134"/>
            <a:ext cx="9144000" cy="4535487"/>
          </a:xfrm>
        </p:spPr>
        <p:txBody>
          <a:bodyPr/>
          <a:lstStyle/>
          <a:p>
            <a:pPr algn="just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zh-CN" altLang="en-US" sz="2800" dirty="0">
                <a:ea typeface="黑体" pitchFamily="49" charset="-122"/>
              </a:rPr>
              <a:t>数据库管理系统</a:t>
            </a:r>
            <a:r>
              <a:rPr lang="en-US" altLang="zh-CN" sz="2800" dirty="0">
                <a:ea typeface="黑体" pitchFamily="49" charset="-122"/>
              </a:rPr>
              <a:t>(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DBMS)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DBMS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是由一个互相关联的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数据的集合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database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和一组用以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访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问这些数据的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组成。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位于用户与操作系统之间的一层数据管理软件。</a:t>
            </a:r>
          </a:p>
          <a:p>
            <a:pPr lvl="1" algn="just">
              <a:lnSpc>
                <a:spcPct val="14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是基础软件，是一个大型复杂的软件系统 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defRPr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DBMS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</a:rPr>
              <a:t>的主要目标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lvl="1" algn="just">
              <a:defRPr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是要提供一种可以方便、高效地存取数据库信息的途径</a:t>
            </a:r>
          </a:p>
          <a:p>
            <a:pPr lvl="1" algn="just">
              <a:defRPr/>
            </a:pP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949</Words>
  <Application>Microsoft Office PowerPoint</Application>
  <PresentationFormat>宽屏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楷体_GB2312</vt:lpstr>
      <vt:lpstr>宋体</vt:lpstr>
      <vt:lpstr>微软雅黑</vt:lpstr>
      <vt:lpstr>Euphemia</vt:lpstr>
      <vt:lpstr>Tahoma</vt:lpstr>
      <vt:lpstr>Times New Roman</vt:lpstr>
      <vt:lpstr>Wingdings</vt:lpstr>
      <vt:lpstr>学术文献 16x9</vt:lpstr>
      <vt:lpstr>Two methodes to manage data</vt:lpstr>
      <vt:lpstr>using file system to manage data</vt:lpstr>
      <vt:lpstr>Drawbacks of using file systems to manage data</vt:lpstr>
      <vt:lpstr>Drawbacks of using file systems to manage data</vt:lpstr>
      <vt:lpstr>BIG DATA  ——using file systems to manage data</vt:lpstr>
      <vt:lpstr>Database Method     Database</vt:lpstr>
      <vt:lpstr>Database Method     Database</vt:lpstr>
      <vt:lpstr>Database Method      Database</vt:lpstr>
      <vt:lpstr>Database Method  Database Management System (DBMS)</vt:lpstr>
      <vt:lpstr>Database Method  Database Management System (DBMS)</vt:lpstr>
      <vt:lpstr>Database Method  Database Management System (DBMS)</vt:lpstr>
      <vt:lpstr>Database Method  Database Management System (DBMS)</vt:lpstr>
      <vt:lpstr>Database Method    DB and DBMS</vt:lpstr>
      <vt:lpstr>Database Method  Database System(DBS)</vt:lpstr>
      <vt:lpstr>Database Method  Database Users and Administrators</vt:lpstr>
      <vt:lpstr>    Database Method  Databases touch all aspects of our lives</vt:lpstr>
      <vt:lpstr>Database Method  University Application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2018-12-19T07:02:42Z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