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9"/>
  </p:notesMasterIdLst>
  <p:handoutMasterIdLst>
    <p:handoutMasterId r:id="rId50"/>
  </p:handoutMasterIdLst>
  <p:sldIdLst>
    <p:sldId id="295" r:id="rId5"/>
    <p:sldId id="440" r:id="rId6"/>
    <p:sldId id="558" r:id="rId7"/>
    <p:sldId id="557" r:id="rId8"/>
    <p:sldId id="559" r:id="rId9"/>
    <p:sldId id="560" r:id="rId10"/>
    <p:sldId id="562" r:id="rId11"/>
    <p:sldId id="563" r:id="rId12"/>
    <p:sldId id="564" r:id="rId13"/>
    <p:sldId id="438" r:id="rId14"/>
    <p:sldId id="566" r:id="rId15"/>
    <p:sldId id="304" r:id="rId16"/>
    <p:sldId id="580" r:id="rId17"/>
    <p:sldId id="567" r:id="rId18"/>
    <p:sldId id="569" r:id="rId19"/>
    <p:sldId id="570" r:id="rId20"/>
    <p:sldId id="571" r:id="rId21"/>
    <p:sldId id="572" r:id="rId22"/>
    <p:sldId id="573" r:id="rId23"/>
    <p:sldId id="574" r:id="rId24"/>
    <p:sldId id="568" r:id="rId25"/>
    <p:sldId id="311" r:id="rId26"/>
    <p:sldId id="600" r:id="rId27"/>
    <p:sldId id="315" r:id="rId28"/>
    <p:sldId id="598" r:id="rId29"/>
    <p:sldId id="400" r:id="rId30"/>
    <p:sldId id="577" r:id="rId31"/>
    <p:sldId id="578" r:id="rId32"/>
    <p:sldId id="412" r:id="rId33"/>
    <p:sldId id="579" r:id="rId34"/>
    <p:sldId id="406" r:id="rId35"/>
    <p:sldId id="583" r:id="rId36"/>
    <p:sldId id="584" r:id="rId37"/>
    <p:sldId id="585" r:id="rId38"/>
    <p:sldId id="587" r:id="rId39"/>
    <p:sldId id="589" r:id="rId40"/>
    <p:sldId id="588" r:id="rId41"/>
    <p:sldId id="590" r:id="rId42"/>
    <p:sldId id="415" r:id="rId43"/>
    <p:sldId id="381" r:id="rId44"/>
    <p:sldId id="382" r:id="rId45"/>
    <p:sldId id="417" r:id="rId46"/>
    <p:sldId id="384" r:id="rId47"/>
    <p:sldId id="591" r:id="rId4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2020/12/26</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2020/12/26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B6D9475F-94AB-4999-890F-BE84C27AD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EA44D6F-B08A-4ADC-8E49-FC1FF18AB7B8}" type="slidenum">
              <a:rPr lang="en-US" altLang="zh-CN" sz="1200">
                <a:latin typeface="Times New Roman" panose="02020603050405020304" pitchFamily="18" charset="0"/>
              </a:rPr>
              <a:pPr eaLnBrk="1" hangingPunct="1"/>
              <a:t>1</a:t>
            </a:fld>
            <a:endParaRPr lang="en-US" altLang="zh-CN" sz="1200">
              <a:latin typeface="Times New Roman" panose="02020603050405020304" pitchFamily="18" charset="0"/>
            </a:endParaRPr>
          </a:p>
        </p:txBody>
      </p:sp>
      <p:sp>
        <p:nvSpPr>
          <p:cNvPr id="196611" name="Rectangle 2">
            <a:extLst>
              <a:ext uri="{FF2B5EF4-FFF2-40B4-BE49-F238E27FC236}">
                <a16:creationId xmlns:a16="http://schemas.microsoft.com/office/drawing/2014/main" id="{57681444-22E0-4935-B86F-B7121F1325C4}"/>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E8D6817B-E2AF-453E-B8CE-FB5C604D72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A4129710-3014-4DB0-A5E9-378517AA22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F9773B3-4968-4472-B847-72EFFAF09B73}" type="slidenum">
              <a:rPr lang="en-US" altLang="zh-CN" sz="1200">
                <a:latin typeface="Times New Roman" panose="02020603050405020304" pitchFamily="18" charset="0"/>
              </a:rPr>
              <a:pPr eaLnBrk="1" hangingPunct="1"/>
              <a:t>10</a:t>
            </a:fld>
            <a:endParaRPr lang="en-US" altLang="zh-CN" sz="1200">
              <a:latin typeface="Times New Roman" panose="02020603050405020304" pitchFamily="18" charset="0"/>
            </a:endParaRPr>
          </a:p>
        </p:txBody>
      </p:sp>
      <p:sp>
        <p:nvSpPr>
          <p:cNvPr id="202755" name="Rectangle 2">
            <a:extLst>
              <a:ext uri="{FF2B5EF4-FFF2-40B4-BE49-F238E27FC236}">
                <a16:creationId xmlns:a16="http://schemas.microsoft.com/office/drawing/2014/main" id="{0057A66B-F15E-47DA-94B7-C5BCC6505F89}"/>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id="{FD11F0BA-DDA7-4625-B5D7-52E280EAAE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339542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11</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82654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2A210559-F1A2-4803-9C3C-7FBA5A66D4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803D6DC-10F6-42B8-97A7-618429B72C60}" type="slidenum">
              <a:rPr lang="en-US" altLang="zh-CN" sz="1200">
                <a:latin typeface="Times New Roman" panose="02020603050405020304" pitchFamily="18" charset="0"/>
              </a:rPr>
              <a:pPr eaLnBrk="1" hangingPunct="1"/>
              <a:t>12</a:t>
            </a:fld>
            <a:endParaRPr lang="en-US" altLang="zh-CN" sz="1200">
              <a:latin typeface="Times New Roman" panose="02020603050405020304" pitchFamily="18" charset="0"/>
            </a:endParaRPr>
          </a:p>
        </p:txBody>
      </p:sp>
      <p:sp>
        <p:nvSpPr>
          <p:cNvPr id="204803" name="Rectangle 2">
            <a:extLst>
              <a:ext uri="{FF2B5EF4-FFF2-40B4-BE49-F238E27FC236}">
                <a16:creationId xmlns:a16="http://schemas.microsoft.com/office/drawing/2014/main" id="{90C84E86-C4C3-4A39-9409-077042B51D4F}"/>
              </a:ext>
            </a:extLst>
          </p:cNvPr>
          <p:cNvSpPr>
            <a:spLocks noGrp="1" noRot="1" noChangeAspect="1" noChangeArrowheads="1" noTextEdit="1"/>
          </p:cNvSpPr>
          <p:nvPr>
            <p:ph type="sldImg"/>
          </p:nvPr>
        </p:nvSpPr>
        <p:spPr>
          <a:ln/>
        </p:spPr>
      </p:sp>
      <p:sp>
        <p:nvSpPr>
          <p:cNvPr id="204804" name="Rectangle 3">
            <a:extLst>
              <a:ext uri="{FF2B5EF4-FFF2-40B4-BE49-F238E27FC236}">
                <a16:creationId xmlns:a16="http://schemas.microsoft.com/office/drawing/2014/main" id="{13883F12-4FA4-45CC-9951-03627741B9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13</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48284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14</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70917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15</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812761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16</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693093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17</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862557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18</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86036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19</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28133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2</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765495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20</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684291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21</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69910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0B0B5CFE-F3C1-492A-90BC-CC9ADB7A9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B890B36-DF95-42A8-AAA7-57E43A31669B}" type="slidenum">
              <a:rPr lang="en-US" altLang="zh-CN" sz="1200">
                <a:latin typeface="Times New Roman" panose="02020603050405020304" pitchFamily="18" charset="0"/>
              </a:rPr>
              <a:pPr eaLnBrk="1" hangingPunct="1"/>
              <a:t>22</a:t>
            </a:fld>
            <a:endParaRPr lang="en-US" altLang="zh-CN" sz="1200">
              <a:latin typeface="Times New Roman" panose="02020603050405020304" pitchFamily="18" charset="0"/>
            </a:endParaRPr>
          </a:p>
        </p:txBody>
      </p:sp>
      <p:sp>
        <p:nvSpPr>
          <p:cNvPr id="207875" name="Rectangle 2">
            <a:extLst>
              <a:ext uri="{FF2B5EF4-FFF2-40B4-BE49-F238E27FC236}">
                <a16:creationId xmlns:a16="http://schemas.microsoft.com/office/drawing/2014/main" id="{0D5179E5-F4BF-42AA-93CA-FFEE4CFF1450}"/>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121ADC9E-5EAC-4ACC-9804-77648C388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0B0B5CFE-F3C1-492A-90BC-CC9ADB7A9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B890B36-DF95-42A8-AAA7-57E43A31669B}" type="slidenum">
              <a:rPr lang="en-US" altLang="zh-CN" sz="1200">
                <a:latin typeface="Times New Roman" panose="02020603050405020304" pitchFamily="18" charset="0"/>
              </a:rPr>
              <a:pPr eaLnBrk="1" hangingPunct="1"/>
              <a:t>23</a:t>
            </a:fld>
            <a:endParaRPr lang="en-US" altLang="zh-CN" sz="1200">
              <a:latin typeface="Times New Roman" panose="02020603050405020304" pitchFamily="18" charset="0"/>
            </a:endParaRPr>
          </a:p>
        </p:txBody>
      </p:sp>
      <p:sp>
        <p:nvSpPr>
          <p:cNvPr id="207875" name="Rectangle 2">
            <a:extLst>
              <a:ext uri="{FF2B5EF4-FFF2-40B4-BE49-F238E27FC236}">
                <a16:creationId xmlns:a16="http://schemas.microsoft.com/office/drawing/2014/main" id="{0D5179E5-F4BF-42AA-93CA-FFEE4CFF1450}"/>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121ADC9E-5EAC-4ACC-9804-77648C388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086551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EEA2C3AA-3CE4-4E89-8D96-CCE4A91DA8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F5A3DC0-2224-44FC-BBF1-38B0A90AAEE0}" type="slidenum">
              <a:rPr lang="en-US" altLang="zh-CN" sz="1200">
                <a:latin typeface="Times New Roman" panose="02020603050405020304" pitchFamily="18" charset="0"/>
              </a:rPr>
              <a:pPr eaLnBrk="1" hangingPunct="1"/>
              <a:t>24</a:t>
            </a:fld>
            <a:endParaRPr lang="en-US" altLang="zh-CN" sz="1200">
              <a:latin typeface="Times New Roman" panose="02020603050405020304" pitchFamily="18" charset="0"/>
            </a:endParaRPr>
          </a:p>
        </p:txBody>
      </p:sp>
      <p:sp>
        <p:nvSpPr>
          <p:cNvPr id="211971" name="Rectangle 2">
            <a:extLst>
              <a:ext uri="{FF2B5EF4-FFF2-40B4-BE49-F238E27FC236}">
                <a16:creationId xmlns:a16="http://schemas.microsoft.com/office/drawing/2014/main" id="{EFD34C0C-7591-42A0-9ACC-EEFBE2E859C1}"/>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DC1B1555-2180-446A-9F02-2AD66DCE66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25</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971238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0B0B5CFE-F3C1-492A-90BC-CC9ADB7A9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B890B36-DF95-42A8-AAA7-57E43A31669B}" type="slidenum">
              <a:rPr lang="en-US" altLang="zh-CN" sz="1200">
                <a:latin typeface="Times New Roman" panose="02020603050405020304" pitchFamily="18" charset="0"/>
              </a:rPr>
              <a:pPr eaLnBrk="1" hangingPunct="1"/>
              <a:t>26</a:t>
            </a:fld>
            <a:endParaRPr lang="en-US" altLang="zh-CN" sz="1200">
              <a:latin typeface="Times New Roman" panose="02020603050405020304" pitchFamily="18" charset="0"/>
            </a:endParaRPr>
          </a:p>
        </p:txBody>
      </p:sp>
      <p:sp>
        <p:nvSpPr>
          <p:cNvPr id="207875" name="Rectangle 2">
            <a:extLst>
              <a:ext uri="{FF2B5EF4-FFF2-40B4-BE49-F238E27FC236}">
                <a16:creationId xmlns:a16="http://schemas.microsoft.com/office/drawing/2014/main" id="{0D5179E5-F4BF-42AA-93CA-FFEE4CFF1450}"/>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121ADC9E-5EAC-4ACC-9804-77648C3883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400059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27</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890547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28</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4246309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id="{604C2819-1A51-4046-A3E4-46F940033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58DCD7D-07F6-4897-85E2-110E18A4CF01}" type="slidenum">
              <a:rPr lang="en-US" altLang="zh-CN" sz="1200">
                <a:latin typeface="Times New Roman" panose="02020603050405020304" pitchFamily="18" charset="0"/>
              </a:rPr>
              <a:pPr eaLnBrk="1" hangingPunct="1"/>
              <a:t>29</a:t>
            </a:fld>
            <a:endParaRPr lang="en-US" altLang="zh-CN" sz="1200">
              <a:latin typeface="Times New Roman" panose="02020603050405020304" pitchFamily="18" charset="0"/>
            </a:endParaRPr>
          </a:p>
        </p:txBody>
      </p:sp>
      <p:sp>
        <p:nvSpPr>
          <p:cNvPr id="233475" name="Rectangle 2">
            <a:extLst>
              <a:ext uri="{FF2B5EF4-FFF2-40B4-BE49-F238E27FC236}">
                <a16:creationId xmlns:a16="http://schemas.microsoft.com/office/drawing/2014/main" id="{47BB648A-2E60-49A1-9E3A-39412238747F}"/>
              </a:ext>
            </a:extLst>
          </p:cNvPr>
          <p:cNvSpPr>
            <a:spLocks noGrp="1" noRot="1" noChangeAspect="1" noChangeArrowheads="1" noTextEdit="1"/>
          </p:cNvSpPr>
          <p:nvPr>
            <p:ph type="sldImg"/>
          </p:nvPr>
        </p:nvSpPr>
        <p:spPr>
          <a:ln/>
        </p:spPr>
      </p:sp>
      <p:sp>
        <p:nvSpPr>
          <p:cNvPr id="233476" name="Rectangle 3">
            <a:extLst>
              <a:ext uri="{FF2B5EF4-FFF2-40B4-BE49-F238E27FC236}">
                <a16:creationId xmlns:a16="http://schemas.microsoft.com/office/drawing/2014/main" id="{17121500-6D3C-4CA6-B692-2375D2E6F8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92276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96066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30</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693013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EEA2C3AA-3CE4-4E89-8D96-CCE4A91DA8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F5A3DC0-2224-44FC-BBF1-38B0A90AAEE0}" type="slidenum">
              <a:rPr lang="en-US" altLang="zh-CN" sz="1200">
                <a:latin typeface="Times New Roman" panose="02020603050405020304" pitchFamily="18" charset="0"/>
              </a:rPr>
              <a:pPr eaLnBrk="1" hangingPunct="1"/>
              <a:t>31</a:t>
            </a:fld>
            <a:endParaRPr lang="en-US" altLang="zh-CN" sz="1200">
              <a:latin typeface="Times New Roman" panose="02020603050405020304" pitchFamily="18" charset="0"/>
            </a:endParaRPr>
          </a:p>
        </p:txBody>
      </p:sp>
      <p:sp>
        <p:nvSpPr>
          <p:cNvPr id="211971" name="Rectangle 2">
            <a:extLst>
              <a:ext uri="{FF2B5EF4-FFF2-40B4-BE49-F238E27FC236}">
                <a16:creationId xmlns:a16="http://schemas.microsoft.com/office/drawing/2014/main" id="{EFD34C0C-7591-42A0-9ACC-EEFBE2E859C1}"/>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DC1B1555-2180-446A-9F02-2AD66DCE66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542617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32</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794723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33</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587574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34</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82102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35</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289409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36</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895429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37</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822563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38</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619305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a:extLst>
              <a:ext uri="{FF2B5EF4-FFF2-40B4-BE49-F238E27FC236}">
                <a16:creationId xmlns:a16="http://schemas.microsoft.com/office/drawing/2014/main" id="{497FD6D7-26EE-422D-BB76-D0C91CFE7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1753D7E-5374-43E8-B6A1-9B97D41810C2}" type="slidenum">
              <a:rPr lang="en-US" altLang="zh-CN" sz="1200">
                <a:latin typeface="Times New Roman" panose="02020603050405020304" pitchFamily="18" charset="0"/>
              </a:rPr>
              <a:pPr eaLnBrk="1" hangingPunct="1"/>
              <a:t>39</a:t>
            </a:fld>
            <a:endParaRPr lang="en-US" altLang="zh-CN" sz="1200">
              <a:latin typeface="Times New Roman" panose="02020603050405020304" pitchFamily="18" charset="0"/>
            </a:endParaRPr>
          </a:p>
        </p:txBody>
      </p:sp>
      <p:sp>
        <p:nvSpPr>
          <p:cNvPr id="267267" name="Rectangle 2">
            <a:extLst>
              <a:ext uri="{FF2B5EF4-FFF2-40B4-BE49-F238E27FC236}">
                <a16:creationId xmlns:a16="http://schemas.microsoft.com/office/drawing/2014/main" id="{5FA3313D-75A5-4A34-9B70-220277940C01}"/>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F56867F1-A5F3-4B13-A5FD-C3A20BD78F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86526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4</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447219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a:extLst>
              <a:ext uri="{FF2B5EF4-FFF2-40B4-BE49-F238E27FC236}">
                <a16:creationId xmlns:a16="http://schemas.microsoft.com/office/drawing/2014/main" id="{61B37659-3EF4-4CE8-91A5-2FD6391FA0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B64729F-94E5-424F-B067-FD30A388011C}" type="slidenum">
              <a:rPr lang="en-US" altLang="zh-CN" sz="1200">
                <a:latin typeface="Times New Roman" panose="02020603050405020304" pitchFamily="18" charset="0"/>
              </a:rPr>
              <a:pPr eaLnBrk="1" hangingPunct="1"/>
              <a:t>40</a:t>
            </a:fld>
            <a:endParaRPr lang="en-US" altLang="zh-CN" sz="1200">
              <a:latin typeface="Times New Roman" panose="02020603050405020304" pitchFamily="18" charset="0"/>
            </a:endParaRPr>
          </a:p>
        </p:txBody>
      </p:sp>
      <p:sp>
        <p:nvSpPr>
          <p:cNvPr id="270339" name="Rectangle 2">
            <a:extLst>
              <a:ext uri="{FF2B5EF4-FFF2-40B4-BE49-F238E27FC236}">
                <a16:creationId xmlns:a16="http://schemas.microsoft.com/office/drawing/2014/main" id="{CD678A5E-DA17-46F3-BAF9-0B028509A49B}"/>
              </a:ext>
            </a:extLst>
          </p:cNvPr>
          <p:cNvSpPr>
            <a:spLocks noGrp="1" noRot="1" noChangeAspect="1" noChangeArrowheads="1" noTextEdit="1"/>
          </p:cNvSpPr>
          <p:nvPr>
            <p:ph type="sldImg"/>
          </p:nvPr>
        </p:nvSpPr>
        <p:spPr>
          <a:ln/>
        </p:spPr>
      </p:sp>
      <p:sp>
        <p:nvSpPr>
          <p:cNvPr id="270340" name="Rectangle 3">
            <a:extLst>
              <a:ext uri="{FF2B5EF4-FFF2-40B4-BE49-F238E27FC236}">
                <a16:creationId xmlns:a16="http://schemas.microsoft.com/office/drawing/2014/main" id="{1002B443-ADCC-47A4-88CE-C4B570DE34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a:extLst>
              <a:ext uri="{FF2B5EF4-FFF2-40B4-BE49-F238E27FC236}">
                <a16:creationId xmlns:a16="http://schemas.microsoft.com/office/drawing/2014/main" id="{D5B625D3-D0B4-4B5E-8430-2B9355251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DA0078E-462B-4865-9198-D29FB8961148}" type="slidenum">
              <a:rPr lang="en-US" altLang="zh-CN" sz="1200">
                <a:latin typeface="Times New Roman" panose="02020603050405020304" pitchFamily="18" charset="0"/>
              </a:rPr>
              <a:pPr eaLnBrk="1" hangingPunct="1"/>
              <a:t>41</a:t>
            </a:fld>
            <a:endParaRPr lang="en-US" altLang="zh-CN" sz="1200">
              <a:latin typeface="Times New Roman" panose="02020603050405020304" pitchFamily="18" charset="0"/>
            </a:endParaRPr>
          </a:p>
        </p:txBody>
      </p:sp>
      <p:sp>
        <p:nvSpPr>
          <p:cNvPr id="271363" name="Rectangle 2">
            <a:extLst>
              <a:ext uri="{FF2B5EF4-FFF2-40B4-BE49-F238E27FC236}">
                <a16:creationId xmlns:a16="http://schemas.microsoft.com/office/drawing/2014/main" id="{4F38A454-5794-47B3-BF2F-94E6051CAE84}"/>
              </a:ext>
            </a:extLst>
          </p:cNvPr>
          <p:cNvSpPr>
            <a:spLocks noGrp="1" noRot="1" noChangeAspect="1" noChangeArrowheads="1" noTextEdit="1"/>
          </p:cNvSpPr>
          <p:nvPr>
            <p:ph type="sldImg"/>
          </p:nvPr>
        </p:nvSpPr>
        <p:spPr>
          <a:ln/>
        </p:spPr>
      </p:sp>
      <p:sp>
        <p:nvSpPr>
          <p:cNvPr id="271364" name="Rectangle 3">
            <a:extLst>
              <a:ext uri="{FF2B5EF4-FFF2-40B4-BE49-F238E27FC236}">
                <a16:creationId xmlns:a16="http://schemas.microsoft.com/office/drawing/2014/main" id="{BB0082B7-DC57-4145-A18B-94F4DD67B7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a:extLst>
              <a:ext uri="{FF2B5EF4-FFF2-40B4-BE49-F238E27FC236}">
                <a16:creationId xmlns:a16="http://schemas.microsoft.com/office/drawing/2014/main" id="{D5B625D3-D0B4-4B5E-8430-2B9355251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DA0078E-462B-4865-9198-D29FB8961148}" type="slidenum">
              <a:rPr lang="en-US" altLang="zh-CN" sz="1200">
                <a:latin typeface="Times New Roman" panose="02020603050405020304" pitchFamily="18" charset="0"/>
              </a:rPr>
              <a:pPr eaLnBrk="1" hangingPunct="1"/>
              <a:t>42</a:t>
            </a:fld>
            <a:endParaRPr lang="en-US" altLang="zh-CN" sz="1200">
              <a:latin typeface="Times New Roman" panose="02020603050405020304" pitchFamily="18" charset="0"/>
            </a:endParaRPr>
          </a:p>
        </p:txBody>
      </p:sp>
      <p:sp>
        <p:nvSpPr>
          <p:cNvPr id="271363" name="Rectangle 2">
            <a:extLst>
              <a:ext uri="{FF2B5EF4-FFF2-40B4-BE49-F238E27FC236}">
                <a16:creationId xmlns:a16="http://schemas.microsoft.com/office/drawing/2014/main" id="{4F38A454-5794-47B3-BF2F-94E6051CAE84}"/>
              </a:ext>
            </a:extLst>
          </p:cNvPr>
          <p:cNvSpPr>
            <a:spLocks noGrp="1" noRot="1" noChangeAspect="1" noChangeArrowheads="1" noTextEdit="1"/>
          </p:cNvSpPr>
          <p:nvPr>
            <p:ph type="sldImg"/>
          </p:nvPr>
        </p:nvSpPr>
        <p:spPr>
          <a:ln/>
        </p:spPr>
      </p:sp>
      <p:sp>
        <p:nvSpPr>
          <p:cNvPr id="271364" name="Rectangle 3">
            <a:extLst>
              <a:ext uri="{FF2B5EF4-FFF2-40B4-BE49-F238E27FC236}">
                <a16:creationId xmlns:a16="http://schemas.microsoft.com/office/drawing/2014/main" id="{BB0082B7-DC57-4145-A18B-94F4DD67B7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477753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a:extLst>
              <a:ext uri="{FF2B5EF4-FFF2-40B4-BE49-F238E27FC236}">
                <a16:creationId xmlns:a16="http://schemas.microsoft.com/office/drawing/2014/main" id="{36CF0857-A5E9-4B62-9486-A270267D3F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AF5DBA3-98F4-4EA8-8244-CA387EA90E8B}" type="slidenum">
              <a:rPr lang="en-US" altLang="zh-CN" sz="1200">
                <a:latin typeface="Times New Roman" panose="02020603050405020304" pitchFamily="18" charset="0"/>
              </a:rPr>
              <a:pPr eaLnBrk="1" hangingPunct="1"/>
              <a:t>43</a:t>
            </a:fld>
            <a:endParaRPr lang="en-US" altLang="zh-CN" sz="1200">
              <a:latin typeface="Times New Roman" panose="02020603050405020304" pitchFamily="18" charset="0"/>
            </a:endParaRPr>
          </a:p>
        </p:txBody>
      </p:sp>
      <p:sp>
        <p:nvSpPr>
          <p:cNvPr id="273411" name="Rectangle 2">
            <a:extLst>
              <a:ext uri="{FF2B5EF4-FFF2-40B4-BE49-F238E27FC236}">
                <a16:creationId xmlns:a16="http://schemas.microsoft.com/office/drawing/2014/main" id="{7B4A68AD-A3B1-4A2B-9A62-594CDCA30DDC}"/>
              </a:ext>
            </a:extLst>
          </p:cNvPr>
          <p:cNvSpPr>
            <a:spLocks noGrp="1" noRot="1" noChangeAspect="1" noChangeArrowheads="1" noTextEdit="1"/>
          </p:cNvSpPr>
          <p:nvPr>
            <p:ph type="sldImg"/>
          </p:nvPr>
        </p:nvSpPr>
        <p:spPr>
          <a:ln/>
        </p:spPr>
      </p:sp>
      <p:sp>
        <p:nvSpPr>
          <p:cNvPr id="273412" name="Rectangle 3">
            <a:extLst>
              <a:ext uri="{FF2B5EF4-FFF2-40B4-BE49-F238E27FC236}">
                <a16:creationId xmlns:a16="http://schemas.microsoft.com/office/drawing/2014/main" id="{693A93F2-2001-4B55-93B7-11EFF9D2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44</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0518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5</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655220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6</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29214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7</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35469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8</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754308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DED724E-1FE7-476A-AA65-D0E872555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DA67-5826-491E-9611-DAE60A54850E}" type="slidenum">
              <a:rPr lang="en-US" altLang="zh-CN" sz="1200">
                <a:latin typeface="Times New Roman" panose="02020603050405020304" pitchFamily="18" charset="0"/>
              </a:rPr>
              <a:pPr eaLnBrk="1" hangingPunct="1"/>
              <a:t>9</a:t>
            </a:fld>
            <a:endParaRPr lang="en-US" altLang="zh-CN" sz="1200">
              <a:latin typeface="Times New Roman" panose="02020603050405020304" pitchFamily="18" charset="0"/>
            </a:endParaRPr>
          </a:p>
        </p:txBody>
      </p:sp>
      <p:sp>
        <p:nvSpPr>
          <p:cNvPr id="197635" name="Rectangle 2">
            <a:extLst>
              <a:ext uri="{FF2B5EF4-FFF2-40B4-BE49-F238E27FC236}">
                <a16:creationId xmlns:a16="http://schemas.microsoft.com/office/drawing/2014/main" id="{4A6C1146-7D92-4A42-B7AB-36A2664BBB7B}"/>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86904C51-AF69-4362-B9E9-BE3835C96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0528966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2020/12/26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2020/12/26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2020/12/26</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2020/12/26</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2020/12/26</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2020/12/26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2020/12/26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2020/12/26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2020/12/26</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8.emf"/><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50.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15DB804-E43F-4BE0-B0F1-6F325D04B4B9}"/>
              </a:ext>
            </a:extLst>
          </p:cNvPr>
          <p:cNvSpPr>
            <a:spLocks noGrp="1" noChangeArrowheads="1"/>
          </p:cNvSpPr>
          <p:nvPr>
            <p:ph type="title"/>
          </p:nvPr>
        </p:nvSpPr>
        <p:spPr/>
        <p:txBody>
          <a:bodyPr/>
          <a:lstStyle/>
          <a:p>
            <a:r>
              <a:rPr lang="en-US" altLang="zh-CN" sz="3600" b="1" dirty="0"/>
              <a:t>The Entity-Relationship Model</a:t>
            </a:r>
            <a:endParaRPr lang="zh-CN" altLang="en-US" sz="3200" dirty="0"/>
          </a:p>
        </p:txBody>
      </p:sp>
      <p:sp>
        <p:nvSpPr>
          <p:cNvPr id="14339" name="Rectangle 3">
            <a:extLst>
              <a:ext uri="{FF2B5EF4-FFF2-40B4-BE49-F238E27FC236}">
                <a16:creationId xmlns:a16="http://schemas.microsoft.com/office/drawing/2014/main" id="{6B238543-2F3C-4DDF-A11C-226CD4F5A9AD}"/>
              </a:ext>
            </a:extLst>
          </p:cNvPr>
          <p:cNvSpPr>
            <a:spLocks noGrp="1" noChangeArrowheads="1"/>
          </p:cNvSpPr>
          <p:nvPr>
            <p:ph type="body" idx="4294967295"/>
          </p:nvPr>
        </p:nvSpPr>
        <p:spPr>
          <a:xfrm>
            <a:off x="369116" y="1460630"/>
            <a:ext cx="11174135" cy="5321169"/>
          </a:xfrm>
        </p:spPr>
        <p:txBody>
          <a:bodyPr>
            <a:normAutofit fontScale="85000" lnSpcReduction="20000"/>
          </a:bodyPr>
          <a:lstStyle/>
          <a:p>
            <a:pPr>
              <a:defRPr/>
            </a:pPr>
            <a:r>
              <a:rPr lang="en-US" altLang="zh-CN" sz="3200" dirty="0">
                <a:solidFill>
                  <a:srgbClr val="FF0000"/>
                </a:solidFill>
              </a:rPr>
              <a:t>E-R </a:t>
            </a:r>
            <a:r>
              <a:rPr lang="zh-CN" altLang="zh-CN" sz="3200" dirty="0">
                <a:solidFill>
                  <a:srgbClr val="FF0000"/>
                </a:solidFill>
              </a:rPr>
              <a:t>模型</a:t>
            </a:r>
            <a:endParaRPr lang="en-US" altLang="zh-CN" sz="3200" dirty="0">
              <a:solidFill>
                <a:srgbClr val="FF0000"/>
              </a:solidFill>
            </a:endParaRPr>
          </a:p>
          <a:p>
            <a:pPr lvl="1">
              <a:defRPr/>
            </a:pPr>
            <a:r>
              <a:rPr lang="zh-CN" altLang="en-US" sz="2200" dirty="0"/>
              <a:t>把</a:t>
            </a:r>
            <a:r>
              <a:rPr lang="zh-CN" altLang="zh-CN" sz="2200" dirty="0"/>
              <a:t>现实世界</a:t>
            </a:r>
            <a:r>
              <a:rPr lang="zh-CN" altLang="en-US" sz="2200" dirty="0"/>
              <a:t>中组织机构</a:t>
            </a:r>
            <a:r>
              <a:rPr lang="zh-CN" altLang="zh-CN" sz="2200" dirty="0"/>
              <a:t>的</a:t>
            </a:r>
            <a:r>
              <a:rPr lang="zh-CN" altLang="en-US" sz="2200" dirty="0"/>
              <a:t>业务，抽象为实体及其之间的联系（</a:t>
            </a:r>
            <a:r>
              <a:rPr lang="en-US" altLang="zh-CN" sz="2200" dirty="0"/>
              <a:t>ER</a:t>
            </a:r>
            <a:r>
              <a:rPr lang="zh-CN" altLang="en-US" sz="2200" dirty="0"/>
              <a:t>模型），可以直观地用</a:t>
            </a:r>
            <a:r>
              <a:rPr lang="en-US" altLang="zh-CN" sz="2200" dirty="0"/>
              <a:t>E-R</a:t>
            </a:r>
            <a:r>
              <a:rPr lang="zh-CN" altLang="en-US" sz="2200" dirty="0"/>
              <a:t>图的表示出来，便于用户和设计者之间的交流</a:t>
            </a:r>
            <a:endParaRPr lang="en-US" altLang="zh-CN" sz="2200" dirty="0"/>
          </a:p>
          <a:p>
            <a:pPr lvl="1">
              <a:defRPr/>
            </a:pPr>
            <a:endParaRPr lang="en-US" altLang="zh-CN" sz="2200" dirty="0"/>
          </a:p>
          <a:p>
            <a:pPr lvl="1">
              <a:defRPr/>
            </a:pPr>
            <a:r>
              <a:rPr lang="en-US" altLang="zh-CN" sz="2200" dirty="0">
                <a:solidFill>
                  <a:srgbClr val="0070C0"/>
                </a:solidFill>
              </a:rPr>
              <a:t>Peter P. Chen</a:t>
            </a:r>
            <a:r>
              <a:rPr lang="en-US" altLang="zh-CN" sz="2200" dirty="0"/>
              <a:t>, </a:t>
            </a:r>
            <a:r>
              <a:rPr lang="en-US" altLang="zh-CN" sz="2200" dirty="0">
                <a:solidFill>
                  <a:srgbClr val="7030A0"/>
                </a:solidFill>
              </a:rPr>
              <a:t>The Entity-Relationship Model - Toward a Unified View of Data</a:t>
            </a:r>
            <a:r>
              <a:rPr lang="en-US" altLang="zh-CN" sz="2200" dirty="0"/>
              <a:t>. ACM Transactions on Database Systems (TODS) Volume 1 Number 1: pp 9-36</a:t>
            </a:r>
            <a:r>
              <a:rPr lang="zh-CN" altLang="zh-CN" sz="2200" dirty="0"/>
              <a:t>（</a:t>
            </a:r>
            <a:r>
              <a:rPr lang="en-US" altLang="zh-CN" sz="2200" dirty="0"/>
              <a:t>1976</a:t>
            </a:r>
            <a:r>
              <a:rPr lang="zh-CN" altLang="zh-CN" sz="2200" dirty="0"/>
              <a:t>）</a:t>
            </a:r>
          </a:p>
          <a:p>
            <a:pPr lvl="1">
              <a:defRPr/>
            </a:pPr>
            <a:endParaRPr lang="en-US" altLang="zh-CN" sz="2200" dirty="0"/>
          </a:p>
          <a:p>
            <a:pPr lvl="1">
              <a:defRPr/>
            </a:pPr>
            <a:r>
              <a:rPr lang="en-US" altLang="zh-CN" sz="2200" dirty="0"/>
              <a:t>E-R</a:t>
            </a:r>
            <a:r>
              <a:rPr lang="zh-CN" altLang="en-US" sz="2200" dirty="0"/>
              <a:t>模型种的几个关键的</a:t>
            </a:r>
            <a:r>
              <a:rPr lang="zh-CN" altLang="zh-CN" sz="2200" dirty="0"/>
              <a:t>基本概念</a:t>
            </a:r>
            <a:endParaRPr lang="en-US" altLang="zh-CN" sz="2200" dirty="0"/>
          </a:p>
          <a:p>
            <a:pPr lvl="2">
              <a:defRPr/>
            </a:pPr>
            <a:r>
              <a:rPr lang="zh-CN" altLang="en-US" sz="2200" dirty="0"/>
              <a:t>实体</a:t>
            </a:r>
            <a:r>
              <a:rPr lang="en-US" altLang="zh-CN" sz="2200" dirty="0"/>
              <a:t>(Entity)</a:t>
            </a:r>
          </a:p>
          <a:p>
            <a:pPr lvl="2">
              <a:defRPr/>
            </a:pPr>
            <a:r>
              <a:rPr lang="zh-CN" altLang="en-US" sz="2200" dirty="0"/>
              <a:t>联系</a:t>
            </a:r>
            <a:r>
              <a:rPr lang="en-US" altLang="zh-CN" sz="2200" dirty="0"/>
              <a:t>(Relationship)</a:t>
            </a:r>
          </a:p>
          <a:p>
            <a:pPr lvl="2">
              <a:defRPr/>
            </a:pPr>
            <a:r>
              <a:rPr lang="zh-CN" altLang="zh-CN" sz="2200" dirty="0"/>
              <a:t>属性</a:t>
            </a:r>
            <a:r>
              <a:rPr lang="en-US" altLang="zh-CN" sz="2200" dirty="0"/>
              <a:t>(Attribute)</a:t>
            </a:r>
          </a:p>
          <a:p>
            <a:pPr lvl="1">
              <a:defRPr/>
            </a:pPr>
            <a:endParaRPr lang="en-US" altLang="zh-CN" sz="2200" dirty="0"/>
          </a:p>
          <a:p>
            <a:pPr lvl="1">
              <a:defRPr/>
            </a:pPr>
            <a:r>
              <a:rPr lang="en-US" altLang="zh-CN" sz="2200" dirty="0"/>
              <a:t>E-R </a:t>
            </a:r>
            <a:r>
              <a:rPr lang="zh-CN" altLang="zh-CN" sz="2200" dirty="0"/>
              <a:t>图</a:t>
            </a:r>
            <a:endParaRPr lang="en-US" altLang="zh-CN" sz="2200" dirty="0"/>
          </a:p>
          <a:p>
            <a:pPr lvl="2">
              <a:defRPr/>
            </a:pPr>
            <a:r>
              <a:rPr lang="zh-CN" altLang="en-US" sz="1900" dirty="0"/>
              <a:t>目前没有标准的</a:t>
            </a:r>
            <a:r>
              <a:rPr lang="en-US" altLang="zh-CN" sz="1900" dirty="0"/>
              <a:t>E-R</a:t>
            </a:r>
            <a:r>
              <a:rPr lang="zh-CN" altLang="en-US" sz="1900" dirty="0"/>
              <a:t>图画法，常见的</a:t>
            </a:r>
            <a:r>
              <a:rPr lang="en-US" altLang="zh-CN" sz="1900" dirty="0"/>
              <a:t>E-R</a:t>
            </a:r>
            <a:r>
              <a:rPr lang="zh-CN" altLang="en-US" sz="1900" dirty="0"/>
              <a:t>图表示方法</a:t>
            </a:r>
            <a:endParaRPr lang="en-US" altLang="zh-CN" sz="1900" dirty="0"/>
          </a:p>
          <a:p>
            <a:pPr lvl="3">
              <a:defRPr/>
            </a:pPr>
            <a:r>
              <a:rPr lang="en-US" altLang="zh-CN" sz="1900" b="1" dirty="0"/>
              <a:t>Chen</a:t>
            </a:r>
            <a:r>
              <a:rPr lang="zh-CN" altLang="zh-CN" sz="1900" b="1" dirty="0"/>
              <a:t>氏画法</a:t>
            </a:r>
          </a:p>
          <a:p>
            <a:pPr lvl="3">
              <a:defRPr/>
            </a:pPr>
            <a:r>
              <a:rPr lang="en-US" altLang="zh-CN" sz="1900" b="1" dirty="0"/>
              <a:t>Crow</a:t>
            </a:r>
            <a:r>
              <a:rPr lang="zh-CN" altLang="zh-CN" sz="1900" b="1" dirty="0"/>
              <a:t>‘</a:t>
            </a:r>
            <a:r>
              <a:rPr lang="en-US" altLang="zh-CN" sz="1900" b="1" dirty="0"/>
              <a:t>s Foot</a:t>
            </a:r>
            <a:r>
              <a:rPr lang="zh-CN" altLang="zh-CN" sz="1900" b="1" dirty="0"/>
              <a:t>画法</a:t>
            </a:r>
          </a:p>
          <a:p>
            <a:pPr lvl="2">
              <a:defRPr/>
            </a:pPr>
            <a:r>
              <a:rPr lang="zh-CN" altLang="en-US" sz="1900" dirty="0"/>
              <a:t>画</a:t>
            </a:r>
            <a:r>
              <a:rPr lang="en-US" altLang="zh-CN" sz="1900" dirty="0"/>
              <a:t>E-R</a:t>
            </a:r>
            <a:r>
              <a:rPr lang="zh-CN" altLang="en-US" sz="1900" dirty="0"/>
              <a:t>图的工具软件</a:t>
            </a:r>
            <a:endParaRPr lang="en-US" altLang="zh-CN" sz="1900" dirty="0"/>
          </a:p>
          <a:p>
            <a:pPr lvl="3">
              <a:defRPr/>
            </a:pPr>
            <a:r>
              <a:rPr lang="en-US" altLang="zh-CN" sz="1900" dirty="0"/>
              <a:t>Visio</a:t>
            </a:r>
          </a:p>
          <a:p>
            <a:pPr lvl="3">
              <a:defRPr/>
            </a:pPr>
            <a:r>
              <a:rPr lang="en-US" altLang="zh-CN" sz="1900" dirty="0" err="1"/>
              <a:t>PowerDesigner</a:t>
            </a:r>
            <a:endParaRPr lang="en-US" altLang="zh-CN" sz="1900" dirty="0"/>
          </a:p>
          <a:p>
            <a:pPr lvl="1">
              <a:defRPr/>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6A3A6B9-91A8-4730-8DFE-6A4CA65833DE}"/>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8435" name="Rectangle 3">
            <a:extLst>
              <a:ext uri="{FF2B5EF4-FFF2-40B4-BE49-F238E27FC236}">
                <a16:creationId xmlns:a16="http://schemas.microsoft.com/office/drawing/2014/main" id="{E0D432A0-4B36-4213-9BDB-863B276EA658}"/>
              </a:ext>
            </a:extLst>
          </p:cNvPr>
          <p:cNvSpPr>
            <a:spLocks noGrp="1" noChangeArrowheads="1"/>
          </p:cNvSpPr>
          <p:nvPr>
            <p:ph type="body" idx="4294967295"/>
          </p:nvPr>
        </p:nvSpPr>
        <p:spPr>
          <a:xfrm>
            <a:off x="564478" y="1418687"/>
            <a:ext cx="11061526" cy="5363113"/>
          </a:xfrm>
        </p:spPr>
        <p:txBody>
          <a:bodyPr>
            <a:normAutofit/>
          </a:bodyPr>
          <a:lstStyle/>
          <a:p>
            <a:r>
              <a:rPr lang="zh-CN" altLang="en-US" sz="2800" b="1" dirty="0">
                <a:solidFill>
                  <a:srgbClr val="FF0000"/>
                </a:solidFill>
              </a:rPr>
              <a:t>属性（</a:t>
            </a:r>
            <a:r>
              <a:rPr lang="en-US" altLang="zh-CN" sz="2800" b="1" dirty="0">
                <a:solidFill>
                  <a:srgbClr val="FF0000"/>
                </a:solidFill>
              </a:rPr>
              <a:t>Attribute</a:t>
            </a:r>
            <a:r>
              <a:rPr lang="zh-CN" altLang="en-US" sz="2800" b="1" dirty="0">
                <a:solidFill>
                  <a:srgbClr val="FF0000"/>
                </a:solidFill>
              </a:rPr>
              <a:t>）</a:t>
            </a:r>
            <a:endParaRPr lang="en-US" altLang="zh-CN" sz="2800" b="1" dirty="0">
              <a:solidFill>
                <a:srgbClr val="FF0000"/>
              </a:solidFill>
            </a:endParaRPr>
          </a:p>
          <a:p>
            <a:pPr lvl="1"/>
            <a:r>
              <a:rPr lang="zh-CN" altLang="en-US" sz="2400" b="1" dirty="0">
                <a:solidFill>
                  <a:srgbClr val="FF0000"/>
                </a:solidFill>
              </a:rPr>
              <a:t>在多个</a:t>
            </a:r>
            <a:r>
              <a:rPr lang="zh-CN" altLang="en-US" sz="2400" b="1" dirty="0">
                <a:solidFill>
                  <a:srgbClr val="00B050"/>
                </a:solidFill>
              </a:rPr>
              <a:t>候选的</a:t>
            </a:r>
            <a:r>
              <a:rPr lang="zh-CN" altLang="zh-CN" sz="2400" b="1" dirty="0">
                <a:solidFill>
                  <a:srgbClr val="00B050"/>
                </a:solidFill>
              </a:rPr>
              <a:t>实体标识符</a:t>
            </a:r>
            <a:r>
              <a:rPr lang="zh-CN" altLang="en-US" sz="2400" b="1" dirty="0">
                <a:solidFill>
                  <a:srgbClr val="FF0000"/>
                </a:solidFill>
              </a:rPr>
              <a:t>中选择一个作为</a:t>
            </a:r>
            <a:r>
              <a:rPr lang="zh-CN" altLang="en-US" sz="2400" b="1" dirty="0">
                <a:solidFill>
                  <a:srgbClr val="00B050"/>
                </a:solidFill>
              </a:rPr>
              <a:t>主标识符</a:t>
            </a:r>
            <a:r>
              <a:rPr lang="zh-CN" altLang="en-US" sz="2400" b="1" dirty="0">
                <a:solidFill>
                  <a:srgbClr val="FF0000"/>
                </a:solidFill>
              </a:rPr>
              <a:t>的标准</a:t>
            </a:r>
            <a:r>
              <a:rPr lang="en-US" altLang="zh-CN" sz="2400" b="1" dirty="0">
                <a:solidFill>
                  <a:srgbClr val="FF0000"/>
                </a:solidFill>
              </a:rPr>
              <a:t>(Bruce1992)</a:t>
            </a:r>
          </a:p>
          <a:p>
            <a:pPr lvl="2"/>
            <a:r>
              <a:rPr lang="en-US" altLang="zh-CN" sz="1800" dirty="0">
                <a:solidFill>
                  <a:srgbClr val="7030A0"/>
                </a:solidFill>
              </a:rPr>
              <a:t>1 )</a:t>
            </a:r>
            <a:r>
              <a:rPr lang="zh-CN" altLang="en-US" sz="1800" dirty="0">
                <a:solidFill>
                  <a:srgbClr val="7030A0"/>
                </a:solidFill>
              </a:rPr>
              <a:t>选择在实体实例的生命周期内不会被改变其值的属性作为标识符。</a:t>
            </a:r>
            <a:endParaRPr lang="en-US" altLang="zh-CN" sz="1800" dirty="0">
              <a:solidFill>
                <a:srgbClr val="7030A0"/>
              </a:solidFill>
            </a:endParaRPr>
          </a:p>
          <a:p>
            <a:pPr lvl="3"/>
            <a:r>
              <a:rPr lang="zh-CN" altLang="en-US" sz="1800" dirty="0"/>
              <a:t>例：合并员工姓名和账单地址</a:t>
            </a:r>
            <a:r>
              <a:rPr lang="en-US" altLang="zh-CN" sz="1800" dirty="0"/>
              <a:t>(</a:t>
            </a:r>
            <a:r>
              <a:rPr lang="zh-CN" altLang="en-US" sz="1800" dirty="0"/>
              <a:t>即使是唯一的</a:t>
            </a:r>
            <a:r>
              <a:rPr lang="en-US" altLang="zh-CN" sz="1800" dirty="0"/>
              <a:t>)</a:t>
            </a:r>
            <a:r>
              <a:rPr lang="zh-CN" altLang="en-US" sz="1800" dirty="0"/>
              <a:t>作为员工的标识符就不是一个很好的选择</a:t>
            </a:r>
            <a:endParaRPr lang="en-US" altLang="zh-CN" sz="1800" dirty="0"/>
          </a:p>
          <a:p>
            <a:pPr lvl="3"/>
            <a:r>
              <a:rPr lang="zh-CN" altLang="en-US" sz="1800" dirty="0"/>
              <a:t>因为在员工的任期内，员工性名和账单地址会很容易改变。</a:t>
            </a:r>
          </a:p>
          <a:p>
            <a:pPr lvl="2"/>
            <a:endParaRPr lang="en-US" altLang="zh-CN" sz="1800" dirty="0"/>
          </a:p>
          <a:p>
            <a:pPr lvl="2"/>
            <a:r>
              <a:rPr lang="en-US" altLang="zh-CN" sz="1800" dirty="0">
                <a:solidFill>
                  <a:srgbClr val="7030A0"/>
                </a:solidFill>
              </a:rPr>
              <a:t>2 )</a:t>
            </a:r>
            <a:r>
              <a:rPr lang="zh-CN" altLang="en-US" sz="1800" dirty="0">
                <a:solidFill>
                  <a:srgbClr val="7030A0"/>
                </a:solidFill>
              </a:rPr>
              <a:t>选择实体实例中有有效值且不为空</a:t>
            </a:r>
            <a:r>
              <a:rPr lang="en-US" altLang="zh-CN" sz="1800" dirty="0">
                <a:solidFill>
                  <a:srgbClr val="7030A0"/>
                </a:solidFill>
              </a:rPr>
              <a:t>(</a:t>
            </a:r>
            <a:r>
              <a:rPr lang="zh-CN" altLang="en-US" sz="1800" dirty="0">
                <a:solidFill>
                  <a:srgbClr val="7030A0"/>
                </a:solidFill>
              </a:rPr>
              <a:t>或未知</a:t>
            </a:r>
            <a:r>
              <a:rPr lang="en-US" altLang="zh-CN" sz="1800" dirty="0">
                <a:solidFill>
                  <a:srgbClr val="7030A0"/>
                </a:solidFill>
              </a:rPr>
              <a:t>)</a:t>
            </a:r>
            <a:r>
              <a:rPr lang="zh-CN" altLang="en-US" sz="1800" dirty="0">
                <a:solidFill>
                  <a:srgbClr val="7030A0"/>
                </a:solidFill>
              </a:rPr>
              <a:t>的属性作为标识符。如果标识符是个复合属性，则要确保组成标识符的所有属性的属性值都有效。</a:t>
            </a:r>
          </a:p>
          <a:p>
            <a:pPr lvl="2"/>
            <a:endParaRPr lang="en-US" altLang="zh-CN" sz="1800" dirty="0"/>
          </a:p>
          <a:p>
            <a:pPr lvl="2"/>
            <a:r>
              <a:rPr lang="en-US" altLang="zh-CN" sz="1800" dirty="0">
                <a:solidFill>
                  <a:srgbClr val="7030A0"/>
                </a:solidFill>
              </a:rPr>
              <a:t>3 )</a:t>
            </a:r>
            <a:r>
              <a:rPr lang="zh-CN" altLang="en-US" sz="1800" dirty="0">
                <a:solidFill>
                  <a:srgbClr val="7030A0"/>
                </a:solidFill>
              </a:rPr>
              <a:t>避免使用可以表示分类、位置信息等所谓的智能标识符</a:t>
            </a:r>
            <a:r>
              <a:rPr lang="en-US" altLang="zh-CN" sz="1800" dirty="0">
                <a:solidFill>
                  <a:srgbClr val="7030A0"/>
                </a:solidFill>
              </a:rPr>
              <a:t>(</a:t>
            </a:r>
            <a:r>
              <a:rPr lang="zh-CN" altLang="en-US" sz="1800" dirty="0">
                <a:solidFill>
                  <a:srgbClr val="7030A0"/>
                </a:solidFill>
              </a:rPr>
              <a:t>或键</a:t>
            </a:r>
            <a:r>
              <a:rPr lang="en-US" altLang="zh-CN" sz="1800" dirty="0">
                <a:solidFill>
                  <a:srgbClr val="7030A0"/>
                </a:solidFill>
              </a:rPr>
              <a:t>) </a:t>
            </a:r>
            <a:r>
              <a:rPr lang="zh-CN" altLang="en-US" sz="1800" dirty="0">
                <a:solidFill>
                  <a:srgbClr val="7030A0"/>
                </a:solidFill>
              </a:rPr>
              <a:t>。</a:t>
            </a:r>
            <a:endParaRPr lang="en-US" altLang="zh-CN" sz="1800" dirty="0">
              <a:solidFill>
                <a:srgbClr val="7030A0"/>
              </a:solidFill>
            </a:endParaRPr>
          </a:p>
          <a:p>
            <a:pPr lvl="3"/>
            <a:r>
              <a:rPr lang="zh-CN" altLang="en-US" sz="1800" dirty="0"/>
              <a:t>例：仓库的位置由</a:t>
            </a:r>
            <a:r>
              <a:rPr lang="en-US" altLang="zh-CN" sz="1800" dirty="0"/>
              <a:t>[MJ] </a:t>
            </a:r>
            <a:r>
              <a:rPr lang="zh-CN" altLang="en-US" sz="1800" dirty="0"/>
              <a:t>标识符值的前两位编码表示，</a:t>
            </a:r>
            <a:endParaRPr lang="en-US" altLang="zh-CN" sz="1800" dirty="0"/>
          </a:p>
          <a:p>
            <a:pPr lvl="3"/>
            <a:r>
              <a:rPr lang="zh-CN" altLang="en-US" sz="1800" dirty="0"/>
              <a:t>环境一旦发生变化，编码也随之变化，这时标识符值就会失效。</a:t>
            </a:r>
          </a:p>
          <a:p>
            <a:pPr lvl="2"/>
            <a:endParaRPr lang="en-US" altLang="zh-CN" sz="1800" dirty="0"/>
          </a:p>
          <a:p>
            <a:pPr lvl="2"/>
            <a:r>
              <a:rPr lang="en-US" altLang="zh-CN" sz="1800" dirty="0">
                <a:solidFill>
                  <a:srgbClr val="7030A0"/>
                </a:solidFill>
              </a:rPr>
              <a:t>4 )</a:t>
            </a:r>
            <a:r>
              <a:rPr lang="zh-CN" altLang="en-US" sz="1800" dirty="0">
                <a:solidFill>
                  <a:srgbClr val="7030A0"/>
                </a:solidFill>
              </a:rPr>
              <a:t>尽量使用单一属性代理标识符替代复合属性标识符。</a:t>
            </a:r>
            <a:endParaRPr lang="en-US" altLang="zh-CN" sz="1800" dirty="0">
              <a:solidFill>
                <a:srgbClr val="7030A0"/>
              </a:solidFill>
            </a:endParaRPr>
          </a:p>
          <a:p>
            <a:pPr lvl="3"/>
            <a:r>
              <a:rPr lang="zh-CN" altLang="en-US" sz="1800" dirty="0"/>
              <a:t>例：一个由主队和客队联合构成</a:t>
            </a:r>
            <a:r>
              <a:rPr lang="en-US" altLang="zh-CN" sz="1800" dirty="0"/>
              <a:t>Game </a:t>
            </a:r>
            <a:r>
              <a:rPr lang="zh-CN" altLang="en-US" sz="1800" dirty="0"/>
              <a:t>实体类型可以由属性名为</a:t>
            </a:r>
            <a:r>
              <a:rPr lang="en-US" altLang="zh-CN" sz="1800" dirty="0"/>
              <a:t>Game Number </a:t>
            </a:r>
            <a:r>
              <a:rPr lang="zh-CN" altLang="en-US" sz="1800" dirty="0"/>
              <a:t>的属性替代。</a:t>
            </a:r>
            <a:endParaRPr lang="en-US" altLang="zh-CN" sz="1800" dirty="0"/>
          </a:p>
          <a:p>
            <a:pPr lvl="1"/>
            <a:endParaRPr lang="en-US" altLang="zh-CN" sz="2000" b="1" dirty="0">
              <a:solidFill>
                <a:srgbClr val="7030A0"/>
              </a:solidFill>
            </a:endParaRPr>
          </a:p>
        </p:txBody>
      </p:sp>
    </p:spTree>
    <p:extLst>
      <p:ext uri="{BB962C8B-B14F-4D97-AF65-F5344CB8AC3E}">
        <p14:creationId xmlns:p14="http://schemas.microsoft.com/office/powerpoint/2010/main" val="362375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192976"/>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zh-CN" sz="2000" dirty="0"/>
              <a:t>在客观世界中，事物内部和事物之间都是有联系的。</a:t>
            </a:r>
          </a:p>
          <a:p>
            <a:pPr lvl="1"/>
            <a:r>
              <a:rPr lang="zh-CN" altLang="zh-CN" sz="2000" b="1" dirty="0">
                <a:solidFill>
                  <a:srgbClr val="00B050"/>
                </a:solidFill>
              </a:rPr>
              <a:t>联系</a:t>
            </a:r>
            <a:r>
              <a:rPr lang="zh-CN" altLang="zh-CN" sz="2000" b="1" dirty="0"/>
              <a:t>是</a:t>
            </a:r>
            <a:r>
              <a:rPr lang="zh-CN" altLang="en-US" sz="2000" b="1" dirty="0"/>
              <a:t>客观世界中，</a:t>
            </a:r>
            <a:r>
              <a:rPr lang="zh-CN" altLang="zh-CN" sz="2000" b="1" dirty="0"/>
              <a:t>事物内部或者事物之间的规则</a:t>
            </a:r>
          </a:p>
          <a:p>
            <a:pPr lvl="1"/>
            <a:endParaRPr lang="en-US" altLang="zh-CN" sz="2000" b="1" dirty="0"/>
          </a:p>
          <a:p>
            <a:pPr lvl="1"/>
            <a:r>
              <a:rPr lang="zh-CN" altLang="zh-CN" sz="2000" b="1" dirty="0"/>
              <a:t>有两类规则</a:t>
            </a:r>
            <a:r>
              <a:rPr lang="zh-CN" altLang="zh-CN" sz="2000" dirty="0"/>
              <a:t>：</a:t>
            </a:r>
            <a:endParaRPr lang="en-US" altLang="zh-CN" sz="2000" dirty="0"/>
          </a:p>
          <a:p>
            <a:pPr lvl="2"/>
            <a:r>
              <a:rPr lang="zh-CN" altLang="zh-CN" sz="1800" dirty="0">
                <a:solidFill>
                  <a:srgbClr val="00B0F0"/>
                </a:solidFill>
              </a:rPr>
              <a:t>数据规则</a:t>
            </a:r>
            <a:r>
              <a:rPr lang="zh-CN" altLang="en-US" sz="1800" dirty="0"/>
              <a:t>：</a:t>
            </a:r>
            <a:r>
              <a:rPr lang="zh-CN" altLang="zh-CN" sz="1800" dirty="0"/>
              <a:t>表示的是数据间如何关联</a:t>
            </a:r>
            <a:endParaRPr lang="en-US" altLang="zh-CN" sz="1800" dirty="0"/>
          </a:p>
          <a:p>
            <a:pPr lvl="3"/>
            <a:r>
              <a:rPr lang="zh-CN" altLang="en-US" sz="1800" b="1" dirty="0"/>
              <a:t>第</a:t>
            </a:r>
            <a:r>
              <a:rPr lang="en-US" altLang="zh-CN" sz="1800" b="1" dirty="0"/>
              <a:t>1</a:t>
            </a:r>
            <a:r>
              <a:rPr lang="zh-CN" altLang="en-US" sz="1800" b="1" dirty="0"/>
              <a:t>类</a:t>
            </a:r>
            <a:r>
              <a:rPr lang="zh-CN" altLang="zh-CN" sz="1800" b="1" dirty="0"/>
              <a:t>数据规则</a:t>
            </a:r>
            <a:r>
              <a:rPr lang="zh-CN" altLang="en-US" sz="1800" b="1" dirty="0"/>
              <a:t>：</a:t>
            </a:r>
            <a:r>
              <a:rPr lang="zh-CN" altLang="zh-CN" sz="1800" b="1" dirty="0"/>
              <a:t>结构完整性规则（基数约束规则）</a:t>
            </a:r>
            <a:endParaRPr lang="en-US" altLang="zh-CN" sz="1800" b="1" dirty="0"/>
          </a:p>
          <a:p>
            <a:pPr lvl="3"/>
            <a:r>
              <a:rPr lang="zh-CN" altLang="en-US" sz="1800" b="1" dirty="0"/>
              <a:t>第</a:t>
            </a:r>
            <a:r>
              <a:rPr lang="en-US" altLang="zh-CN" sz="1800" b="1" dirty="0"/>
              <a:t>2</a:t>
            </a:r>
            <a:r>
              <a:rPr lang="zh-CN" altLang="en-US" sz="1800" b="1" dirty="0"/>
              <a:t>类</a:t>
            </a:r>
            <a:r>
              <a:rPr lang="zh-CN" altLang="zh-CN" sz="1800" b="1" dirty="0"/>
              <a:t>数据规则</a:t>
            </a:r>
            <a:r>
              <a:rPr lang="zh-CN" altLang="en-US" sz="1800" b="1" dirty="0"/>
              <a:t>：参照</a:t>
            </a:r>
            <a:r>
              <a:rPr lang="zh-CN" altLang="zh-CN" sz="1800" b="1" dirty="0"/>
              <a:t>完整性</a:t>
            </a:r>
            <a:r>
              <a:rPr lang="zh-CN" altLang="en-US" sz="1800" b="1" dirty="0"/>
              <a:t>约束</a:t>
            </a:r>
            <a:r>
              <a:rPr lang="zh-CN" altLang="zh-CN" sz="1800" b="1" dirty="0"/>
              <a:t>规则</a:t>
            </a:r>
            <a:endParaRPr lang="en-US" altLang="zh-CN" sz="1800" b="1" dirty="0"/>
          </a:p>
          <a:p>
            <a:pPr lvl="2"/>
            <a:r>
              <a:rPr lang="zh-CN" altLang="zh-CN" sz="1800" dirty="0">
                <a:solidFill>
                  <a:srgbClr val="00B0F0"/>
                </a:solidFill>
              </a:rPr>
              <a:t>行为规则</a:t>
            </a:r>
            <a:r>
              <a:rPr lang="zh-CN" altLang="en-US" sz="1800" dirty="0"/>
              <a:t>：</a:t>
            </a:r>
            <a:r>
              <a:rPr lang="zh-CN" altLang="zh-CN" sz="1800" dirty="0"/>
              <a:t>表示当属性为某个特殊值时，应当进行何种操作</a:t>
            </a:r>
            <a:endParaRPr lang="en-US" altLang="zh-CN" sz="1800" dirty="0"/>
          </a:p>
          <a:p>
            <a:pPr lvl="3"/>
            <a:r>
              <a:rPr lang="zh-CN" altLang="zh-CN" dirty="0"/>
              <a:t>行为规则的例子：一个新生每学期最多修</a:t>
            </a:r>
            <a:r>
              <a:rPr lang="en-US" altLang="zh-CN" dirty="0"/>
              <a:t>32</a:t>
            </a:r>
            <a:r>
              <a:rPr lang="zh-CN" altLang="zh-CN" dirty="0"/>
              <a:t>个学分；</a:t>
            </a:r>
            <a:endParaRPr lang="zh-CN" altLang="zh-CN" sz="3400" dirty="0"/>
          </a:p>
          <a:p>
            <a:pPr lvl="1"/>
            <a:endParaRPr lang="en-US" altLang="zh-CN" sz="2000" dirty="0"/>
          </a:p>
          <a:p>
            <a:pPr lvl="1"/>
            <a:r>
              <a:rPr lang="en-US" altLang="zh-CN" sz="2000" b="1" dirty="0"/>
              <a:t>E-R</a:t>
            </a:r>
            <a:r>
              <a:rPr lang="zh-CN" altLang="zh-CN" sz="2000" b="1" dirty="0"/>
              <a:t>模型</a:t>
            </a:r>
            <a:r>
              <a:rPr lang="zh-CN" altLang="zh-CN" sz="2000" b="1" dirty="0">
                <a:solidFill>
                  <a:srgbClr val="FF0000"/>
                </a:solidFill>
              </a:rPr>
              <a:t>可以</a:t>
            </a:r>
            <a:r>
              <a:rPr lang="zh-CN" altLang="zh-CN" sz="2000" b="1" dirty="0">
                <a:solidFill>
                  <a:srgbClr val="7030A0"/>
                </a:solidFill>
              </a:rPr>
              <a:t>建模</a:t>
            </a:r>
            <a:r>
              <a:rPr lang="zh-CN" altLang="zh-CN" sz="2000" b="1" dirty="0">
                <a:solidFill>
                  <a:srgbClr val="00B0F0"/>
                </a:solidFill>
              </a:rPr>
              <a:t>数据规则</a:t>
            </a:r>
            <a:r>
              <a:rPr lang="zh-CN" altLang="zh-CN" sz="2000" b="1" dirty="0"/>
              <a:t>，但</a:t>
            </a:r>
            <a:r>
              <a:rPr lang="zh-CN" altLang="zh-CN" sz="2000" b="1" dirty="0">
                <a:solidFill>
                  <a:srgbClr val="FF0000"/>
                </a:solidFill>
              </a:rPr>
              <a:t>不能</a:t>
            </a:r>
            <a:r>
              <a:rPr lang="zh-CN" altLang="zh-CN" sz="2000" b="1" dirty="0">
                <a:solidFill>
                  <a:srgbClr val="7030A0"/>
                </a:solidFill>
              </a:rPr>
              <a:t>建模</a:t>
            </a:r>
            <a:r>
              <a:rPr lang="zh-CN" altLang="zh-CN" sz="2000" b="1" dirty="0">
                <a:solidFill>
                  <a:srgbClr val="00B0F0"/>
                </a:solidFill>
              </a:rPr>
              <a:t>行为规则</a:t>
            </a:r>
          </a:p>
          <a:p>
            <a:pPr lvl="1"/>
            <a:endParaRPr lang="en-US" altLang="zh-CN" sz="2000" b="1" dirty="0"/>
          </a:p>
        </p:txBody>
      </p:sp>
    </p:spTree>
    <p:extLst>
      <p:ext uri="{BB962C8B-B14F-4D97-AF65-F5344CB8AC3E}">
        <p14:creationId xmlns:p14="http://schemas.microsoft.com/office/powerpoint/2010/main" val="332251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85807B4-80D5-4CE6-B2AA-9B19BD302C50}"/>
              </a:ext>
            </a:extLst>
          </p:cNvPr>
          <p:cNvSpPr>
            <a:spLocks noGrp="1" noChangeArrowheads="1"/>
          </p:cNvSpPr>
          <p:nvPr>
            <p:ph type="title"/>
          </p:nvPr>
        </p:nvSpPr>
        <p:spPr/>
        <p:txBody>
          <a:bodyPr/>
          <a:lstStyle/>
          <a:p>
            <a:r>
              <a:rPr lang="en-US" altLang="zh-CN" sz="3600" b="1" dirty="0"/>
              <a:t>The Entity-Relationship Model</a:t>
            </a:r>
            <a:endParaRPr lang="zh-CN" altLang="en-US" dirty="0">
              <a:solidFill>
                <a:srgbClr val="FF0000"/>
              </a:solidFill>
            </a:endParaRPr>
          </a:p>
        </p:txBody>
      </p:sp>
      <p:sp>
        <p:nvSpPr>
          <p:cNvPr id="20483" name="Rectangle 3">
            <a:extLst>
              <a:ext uri="{FF2B5EF4-FFF2-40B4-BE49-F238E27FC236}">
                <a16:creationId xmlns:a16="http://schemas.microsoft.com/office/drawing/2014/main" id="{872E77A9-425B-4F23-BCAD-67138F677C24}"/>
              </a:ext>
            </a:extLst>
          </p:cNvPr>
          <p:cNvSpPr>
            <a:spLocks noGrp="1" noChangeArrowheads="1"/>
          </p:cNvSpPr>
          <p:nvPr>
            <p:ph type="body" idx="4294967295"/>
          </p:nvPr>
        </p:nvSpPr>
        <p:spPr>
          <a:xfrm>
            <a:off x="872461" y="1384178"/>
            <a:ext cx="10213121" cy="5397622"/>
          </a:xfrm>
        </p:spPr>
        <p:txBody>
          <a:bodyPr>
            <a:normAutofit/>
          </a:bodyPr>
          <a:lstStyle/>
          <a:p>
            <a:r>
              <a:rPr lang="zh-CN" altLang="zh-CN" sz="3200" b="1" dirty="0">
                <a:solidFill>
                  <a:srgbClr val="FF0000"/>
                </a:solidFill>
              </a:rPr>
              <a:t>联系</a:t>
            </a:r>
            <a:r>
              <a:rPr lang="zh-CN" altLang="en-US" sz="3200" b="1" dirty="0">
                <a:solidFill>
                  <a:srgbClr val="FF0000"/>
                </a:solidFill>
              </a:rPr>
              <a:t>（</a:t>
            </a:r>
            <a:r>
              <a:rPr lang="en-US" altLang="zh-CN" sz="3200" b="1" dirty="0">
                <a:solidFill>
                  <a:srgbClr val="FF0000"/>
                </a:solidFill>
              </a:rPr>
              <a:t>Relationship</a:t>
            </a:r>
            <a:r>
              <a:rPr lang="zh-CN" altLang="en-US" sz="3200" b="1" dirty="0">
                <a:solidFill>
                  <a:srgbClr val="FF0000"/>
                </a:solidFill>
              </a:rPr>
              <a:t>）</a:t>
            </a:r>
            <a:endParaRPr lang="en-US" altLang="zh-CN" sz="3200" b="1" dirty="0">
              <a:solidFill>
                <a:srgbClr val="FF0000"/>
              </a:solidFill>
            </a:endParaRPr>
          </a:p>
          <a:p>
            <a:pPr lvl="1"/>
            <a:r>
              <a:rPr lang="zh-CN" altLang="zh-CN" dirty="0"/>
              <a:t>直观地说，</a:t>
            </a:r>
            <a:r>
              <a:rPr lang="zh-CN" altLang="zh-CN" dirty="0">
                <a:solidFill>
                  <a:srgbClr val="FF0000"/>
                </a:solidFill>
              </a:rPr>
              <a:t>联系</a:t>
            </a:r>
            <a:r>
              <a:rPr lang="zh-CN" altLang="zh-CN" dirty="0"/>
              <a:t>是个</a:t>
            </a:r>
            <a:r>
              <a:rPr lang="zh-CN" altLang="zh-CN" b="1" dirty="0">
                <a:solidFill>
                  <a:srgbClr val="00B0F0"/>
                </a:solidFill>
              </a:rPr>
              <a:t>动词短语</a:t>
            </a:r>
            <a:r>
              <a:rPr lang="zh-CN" altLang="zh-CN" dirty="0"/>
              <a:t>名称</a:t>
            </a:r>
            <a:r>
              <a:rPr lang="zh-CN" altLang="en-US" dirty="0"/>
              <a:t>，使用</a:t>
            </a:r>
            <a:r>
              <a:rPr lang="zh-CN" altLang="zh-CN" dirty="0">
                <a:solidFill>
                  <a:srgbClr val="00B0F0"/>
                </a:solidFill>
              </a:rPr>
              <a:t>一般现在时态</a:t>
            </a:r>
            <a:r>
              <a:rPr lang="zh-CN" altLang="en-US" dirty="0"/>
              <a:t>来命名联系</a:t>
            </a:r>
            <a:endParaRPr lang="en-US" altLang="zh-CN" dirty="0"/>
          </a:p>
          <a:p>
            <a:pPr lvl="1"/>
            <a:r>
              <a:rPr lang="zh-CN" altLang="en-US" dirty="0"/>
              <a:t>联系</a:t>
            </a:r>
            <a:r>
              <a:rPr lang="zh-CN" altLang="zh-CN" dirty="0"/>
              <a:t>是表示数据模型中有意义的一个或多个</a:t>
            </a:r>
            <a:r>
              <a:rPr lang="zh-CN" altLang="zh-CN" dirty="0">
                <a:solidFill>
                  <a:srgbClr val="B30D8F"/>
                </a:solidFill>
              </a:rPr>
              <a:t>实体的</a:t>
            </a:r>
            <a:r>
              <a:rPr lang="zh-CN" altLang="en-US" dirty="0">
                <a:solidFill>
                  <a:srgbClr val="7030A0"/>
                </a:solidFill>
              </a:rPr>
              <a:t>实体</a:t>
            </a:r>
            <a:r>
              <a:rPr lang="zh-CN" altLang="zh-CN" dirty="0">
                <a:solidFill>
                  <a:srgbClr val="7030A0"/>
                </a:solidFill>
              </a:rPr>
              <a:t>实例</a:t>
            </a:r>
            <a:r>
              <a:rPr lang="zh-CN" altLang="zh-CN" dirty="0"/>
              <a:t>之间</a:t>
            </a:r>
            <a:r>
              <a:rPr lang="zh-CN" altLang="zh-CN" b="1" dirty="0"/>
              <a:t>交互、关联</a:t>
            </a:r>
            <a:r>
              <a:rPr lang="zh-CN" altLang="en-US" b="1" dirty="0"/>
              <a:t>（</a:t>
            </a:r>
            <a:r>
              <a:rPr lang="en-US" altLang="zh-CN" dirty="0">
                <a:solidFill>
                  <a:srgbClr val="FF0000"/>
                </a:solidFill>
              </a:rPr>
              <a:t>association</a:t>
            </a:r>
            <a:r>
              <a:rPr lang="zh-CN" altLang="en-US" b="1" dirty="0"/>
              <a:t>）</a:t>
            </a:r>
            <a:r>
              <a:rPr lang="zh-CN" altLang="zh-CN" b="1" dirty="0"/>
              <a:t>的情况</a:t>
            </a:r>
            <a:r>
              <a:rPr lang="zh-CN" altLang="zh-CN" dirty="0"/>
              <a:t>。</a:t>
            </a:r>
            <a:endParaRPr lang="en-US" altLang="zh-CN" dirty="0"/>
          </a:p>
          <a:p>
            <a:pPr lvl="1"/>
            <a:r>
              <a:rPr lang="en-US" altLang="zh-CN" dirty="0"/>
              <a:t> </a:t>
            </a:r>
            <a:r>
              <a:rPr lang="zh-CN" altLang="zh-CN" dirty="0">
                <a:solidFill>
                  <a:srgbClr val="7030A0"/>
                </a:solidFill>
              </a:rPr>
              <a:t>组织中实体实例之间有事件发生才存在联系</a:t>
            </a:r>
            <a:endParaRPr lang="en-US" altLang="zh-CN" dirty="0"/>
          </a:p>
          <a:p>
            <a:pPr lvl="1"/>
            <a:r>
              <a:rPr lang="en-US" altLang="zh-CN" dirty="0"/>
              <a:t> </a:t>
            </a:r>
            <a:r>
              <a:rPr lang="zh-CN" altLang="zh-CN" dirty="0">
                <a:solidFill>
                  <a:srgbClr val="7030A0"/>
                </a:solidFill>
              </a:rPr>
              <a:t>联系可以解答仅仅在单个实体上不能回答的问题</a:t>
            </a:r>
            <a:endParaRPr lang="zh-CN" altLang="zh-CN" dirty="0"/>
          </a:p>
          <a:p>
            <a:pPr lvl="1"/>
            <a:endParaRPr lang="en-US" altLang="zh-CN" dirty="0"/>
          </a:p>
          <a:p>
            <a:pPr lvl="1"/>
            <a:r>
              <a:rPr lang="zh-CN" altLang="zh-CN" dirty="0">
                <a:solidFill>
                  <a:srgbClr val="FF0000"/>
                </a:solidFill>
              </a:rPr>
              <a:t>两个实体</a:t>
            </a:r>
            <a:r>
              <a:rPr lang="en-US" altLang="zh-CN" dirty="0">
                <a:solidFill>
                  <a:srgbClr val="FF0000"/>
                </a:solidFill>
              </a:rPr>
              <a:t>A</a:t>
            </a:r>
            <a:r>
              <a:rPr lang="zh-CN" altLang="zh-CN" dirty="0">
                <a:solidFill>
                  <a:srgbClr val="FF0000"/>
                </a:solidFill>
              </a:rPr>
              <a:t>和</a:t>
            </a:r>
            <a:r>
              <a:rPr lang="en-US" altLang="zh-CN" dirty="0">
                <a:solidFill>
                  <a:srgbClr val="FF0000"/>
                </a:solidFill>
              </a:rPr>
              <a:t>B</a:t>
            </a:r>
            <a:r>
              <a:rPr lang="zh-CN" altLang="zh-CN" dirty="0">
                <a:solidFill>
                  <a:srgbClr val="FF0000"/>
                </a:solidFill>
              </a:rPr>
              <a:t>之间的联系有两个方向</a:t>
            </a:r>
            <a:r>
              <a:rPr lang="zh-CN" altLang="zh-CN" dirty="0"/>
              <a:t>：</a:t>
            </a:r>
          </a:p>
          <a:p>
            <a:pPr lvl="2"/>
            <a:r>
              <a:rPr lang="zh-CN" altLang="zh-CN" dirty="0"/>
              <a:t>从</a:t>
            </a:r>
            <a:r>
              <a:rPr lang="en-US" altLang="zh-CN" dirty="0"/>
              <a:t>A</a:t>
            </a:r>
            <a:r>
              <a:rPr lang="zh-CN" altLang="zh-CN" dirty="0"/>
              <a:t>到</a:t>
            </a:r>
            <a:r>
              <a:rPr lang="en-US" altLang="zh-CN" dirty="0"/>
              <a:t>B   </a:t>
            </a:r>
            <a:r>
              <a:rPr lang="zh-CN" altLang="en-US" dirty="0">
                <a:solidFill>
                  <a:srgbClr val="FF0000"/>
                </a:solidFill>
              </a:rPr>
              <a:t>教师</a:t>
            </a:r>
            <a:r>
              <a:rPr lang="zh-CN" altLang="en-US" dirty="0">
                <a:solidFill>
                  <a:srgbClr val="7030A0"/>
                </a:solidFill>
              </a:rPr>
              <a:t>指导</a:t>
            </a:r>
            <a:r>
              <a:rPr lang="zh-CN" altLang="en-US" dirty="0">
                <a:solidFill>
                  <a:srgbClr val="002060"/>
                </a:solidFill>
              </a:rPr>
              <a:t>学生</a:t>
            </a:r>
            <a:endParaRPr lang="zh-CN" altLang="zh-CN" dirty="0">
              <a:solidFill>
                <a:srgbClr val="002060"/>
              </a:solidFill>
            </a:endParaRPr>
          </a:p>
          <a:p>
            <a:pPr lvl="2"/>
            <a:r>
              <a:rPr lang="zh-CN" altLang="zh-CN" dirty="0"/>
              <a:t>从</a:t>
            </a:r>
            <a:r>
              <a:rPr lang="en-US" altLang="zh-CN" dirty="0"/>
              <a:t>B</a:t>
            </a:r>
            <a:r>
              <a:rPr lang="zh-CN" altLang="zh-CN" dirty="0"/>
              <a:t>到</a:t>
            </a:r>
            <a:r>
              <a:rPr lang="en-US" altLang="zh-CN" dirty="0"/>
              <a:t>A   </a:t>
            </a:r>
            <a:r>
              <a:rPr lang="zh-CN" altLang="en-US" dirty="0">
                <a:solidFill>
                  <a:srgbClr val="002060"/>
                </a:solidFill>
              </a:rPr>
              <a:t>学生</a:t>
            </a:r>
            <a:r>
              <a:rPr lang="zh-CN" altLang="en-US" dirty="0">
                <a:solidFill>
                  <a:srgbClr val="7030A0"/>
                </a:solidFill>
              </a:rPr>
              <a:t>被</a:t>
            </a:r>
            <a:r>
              <a:rPr lang="zh-CN" altLang="en-US" dirty="0">
                <a:solidFill>
                  <a:srgbClr val="FF0000"/>
                </a:solidFill>
              </a:rPr>
              <a:t>教师</a:t>
            </a:r>
            <a:r>
              <a:rPr lang="zh-CN" altLang="en-US" dirty="0">
                <a:solidFill>
                  <a:srgbClr val="7030A0"/>
                </a:solidFill>
              </a:rPr>
              <a:t>指导</a:t>
            </a:r>
            <a:endParaRPr lang="zh-CN" altLang="zh-CN" dirty="0">
              <a:solidFill>
                <a:srgbClr val="7030A0"/>
              </a:solidFill>
            </a:endParaRPr>
          </a:p>
          <a:p>
            <a:pPr lvl="1"/>
            <a:r>
              <a:rPr lang="zh-CN" altLang="zh-CN" dirty="0"/>
              <a:t>可以只标注一个方向上的联系</a:t>
            </a:r>
            <a:r>
              <a:rPr lang="zh-CN" altLang="en-US" dirty="0"/>
              <a:t>（</a:t>
            </a:r>
            <a:r>
              <a:rPr lang="en-US" altLang="zh-CN" dirty="0"/>
              <a:t>E-R</a:t>
            </a:r>
            <a:r>
              <a:rPr lang="zh-CN" altLang="en-US" dirty="0"/>
              <a:t>模型使用这种方法）</a:t>
            </a:r>
            <a:endParaRPr lang="en-US" altLang="zh-CN" dirty="0"/>
          </a:p>
          <a:p>
            <a:pPr lvl="1"/>
            <a:r>
              <a:rPr lang="zh-CN" altLang="en-US" dirty="0"/>
              <a:t>当然也可以在两个方向上标注联系（</a:t>
            </a:r>
            <a:r>
              <a:rPr lang="en-US" altLang="zh-CN" dirty="0"/>
              <a:t>E-R</a:t>
            </a:r>
            <a:r>
              <a:rPr lang="zh-CN" altLang="en-US" dirty="0"/>
              <a:t>模型中不采用）</a:t>
            </a:r>
            <a:endParaRPr lang="en-US" altLang="zh-CN" dirty="0"/>
          </a:p>
          <a:p>
            <a:pPr lvl="1"/>
            <a:endParaRPr lang="en-US" altLang="zh-CN" dirty="0"/>
          </a:p>
          <a:p>
            <a:pPr lvl="1"/>
            <a:r>
              <a:rPr lang="zh-CN" altLang="zh-CN" sz="2000" b="1" dirty="0"/>
              <a:t>例：</a:t>
            </a:r>
            <a:r>
              <a:rPr lang="zh-CN" altLang="zh-CN" sz="2000" dirty="0">
                <a:solidFill>
                  <a:srgbClr val="7030A0"/>
                </a:solidFill>
              </a:rPr>
              <a:t>关联教师</a:t>
            </a:r>
            <a:r>
              <a:rPr lang="en-US" altLang="zh-CN" sz="2000" dirty="0">
                <a:solidFill>
                  <a:srgbClr val="7030A0"/>
                </a:solidFill>
              </a:rPr>
              <a:t>Katz</a:t>
            </a:r>
            <a:r>
              <a:rPr lang="zh-CN" altLang="zh-CN" sz="2000" dirty="0">
                <a:solidFill>
                  <a:srgbClr val="7030A0"/>
                </a:solidFill>
              </a:rPr>
              <a:t>和学生</a:t>
            </a:r>
            <a:r>
              <a:rPr lang="en-US" altLang="zh-CN" sz="2000" dirty="0">
                <a:solidFill>
                  <a:srgbClr val="7030A0"/>
                </a:solidFill>
              </a:rPr>
              <a:t>Shankar</a:t>
            </a:r>
            <a:r>
              <a:rPr lang="zh-CN" altLang="zh-CN" sz="2000" dirty="0">
                <a:solidFill>
                  <a:srgbClr val="7030A0"/>
                </a:solidFill>
              </a:rPr>
              <a:t>的联系</a:t>
            </a:r>
            <a:r>
              <a:rPr lang="en-US" altLang="zh-CN" sz="2000" dirty="0">
                <a:solidFill>
                  <a:srgbClr val="7030A0"/>
                </a:solidFill>
              </a:rPr>
              <a:t>advisor</a:t>
            </a:r>
          </a:p>
          <a:p>
            <a:pPr lvl="2"/>
            <a:endParaRPr lang="en-US" altLang="zh-CN" sz="2000" dirty="0"/>
          </a:p>
          <a:p>
            <a:pPr lvl="2"/>
            <a:r>
              <a:rPr lang="zh-CN" altLang="en-US" sz="2000" dirty="0"/>
              <a:t>表示</a:t>
            </a:r>
            <a:r>
              <a:rPr lang="en-US" altLang="zh-CN" sz="2000" dirty="0"/>
              <a:t>Katz</a:t>
            </a:r>
            <a:r>
              <a:rPr lang="zh-CN" altLang="zh-CN" sz="2000" dirty="0"/>
              <a:t>是学生</a:t>
            </a:r>
            <a:r>
              <a:rPr lang="en-US" altLang="zh-CN" sz="2000" dirty="0"/>
              <a:t>Shankar</a:t>
            </a:r>
            <a:r>
              <a:rPr lang="zh-CN" altLang="zh-CN" sz="2000" dirty="0"/>
              <a:t>的</a:t>
            </a:r>
            <a:r>
              <a:rPr lang="zh-CN" altLang="en-US" sz="2000" dirty="0"/>
              <a:t>指导老师</a:t>
            </a:r>
            <a:endParaRPr lang="en-US" altLang="zh-CN" sz="2000" dirty="0"/>
          </a:p>
        </p:txBody>
      </p:sp>
      <p:pic>
        <p:nvPicPr>
          <p:cNvPr id="3" name="图片 2">
            <a:extLst>
              <a:ext uri="{FF2B5EF4-FFF2-40B4-BE49-F238E27FC236}">
                <a16:creationId xmlns:a16="http://schemas.microsoft.com/office/drawing/2014/main" id="{43B26EE2-209D-473A-9E7A-6E302972C7D6}"/>
              </a:ext>
            </a:extLst>
          </p:cNvPr>
          <p:cNvPicPr>
            <a:picLocks noChangeAspect="1"/>
          </p:cNvPicPr>
          <p:nvPr/>
        </p:nvPicPr>
        <p:blipFill>
          <a:blip r:embed="rId3"/>
          <a:stretch>
            <a:fillRect/>
          </a:stretch>
        </p:blipFill>
        <p:spPr>
          <a:xfrm>
            <a:off x="6953560" y="3240808"/>
            <a:ext cx="3605026" cy="1041400"/>
          </a:xfrm>
          <a:prstGeom prst="rect">
            <a:avLst/>
          </a:prstGeom>
        </p:spPr>
      </p:pic>
      <p:pic>
        <p:nvPicPr>
          <p:cNvPr id="7" name="Picture 4">
            <a:extLst>
              <a:ext uri="{FF2B5EF4-FFF2-40B4-BE49-F238E27FC236}">
                <a16:creationId xmlns:a16="http://schemas.microsoft.com/office/drawing/2014/main" id="{C0FD468F-74F8-4461-8263-D6BDEE20B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663" y="4883429"/>
            <a:ext cx="2360986" cy="171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192976"/>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endParaRPr lang="en-US" altLang="zh-CN" sz="2000" dirty="0"/>
          </a:p>
          <a:p>
            <a:pPr lvl="1"/>
            <a:r>
              <a:rPr lang="zh-CN" altLang="en-US" sz="2000" b="1" dirty="0">
                <a:solidFill>
                  <a:srgbClr val="FF0000"/>
                </a:solidFill>
              </a:rPr>
              <a:t>准确识别实体以及实体间的联系并不容易</a:t>
            </a:r>
            <a:endParaRPr lang="en-US" altLang="zh-CN" sz="2000" b="1" dirty="0">
              <a:solidFill>
                <a:srgbClr val="FF0000"/>
              </a:solidFill>
            </a:endParaRPr>
          </a:p>
          <a:p>
            <a:pPr lvl="2"/>
            <a:endParaRPr lang="en-US" altLang="zh-CN" sz="1800" b="1" dirty="0"/>
          </a:p>
          <a:p>
            <a:pPr lvl="2"/>
            <a:r>
              <a:rPr lang="zh-CN" altLang="en-US" sz="1800" b="1" dirty="0"/>
              <a:t>即使是领域的专家，有时候也很难区分联系的细微差别</a:t>
            </a:r>
            <a:endParaRPr lang="en-US" altLang="zh-CN" sz="1800" b="1" dirty="0"/>
          </a:p>
          <a:p>
            <a:pPr lvl="2"/>
            <a:endParaRPr lang="en-US" altLang="zh-CN" sz="1800" b="1" dirty="0"/>
          </a:p>
          <a:p>
            <a:pPr lvl="2"/>
            <a:r>
              <a:rPr lang="zh-CN" altLang="en-US" sz="1800" b="1" dirty="0"/>
              <a:t>教师指导学生（可以指导任何内容）</a:t>
            </a:r>
            <a:endParaRPr lang="en-US" altLang="zh-CN" sz="1800" b="1" dirty="0"/>
          </a:p>
          <a:p>
            <a:pPr lvl="3"/>
            <a:r>
              <a:rPr lang="zh-CN" altLang="en-US" sz="1800" dirty="0">
                <a:solidFill>
                  <a:srgbClr val="7030A0"/>
                </a:solidFill>
              </a:rPr>
              <a:t>教师要首先成为学生的导师（</a:t>
            </a:r>
            <a:r>
              <a:rPr lang="en-US" altLang="zh-CN" sz="1800" dirty="0" err="1">
                <a:solidFill>
                  <a:srgbClr val="7030A0"/>
                </a:solidFill>
              </a:rPr>
              <a:t>BeAdvisorOf</a:t>
            </a:r>
            <a:r>
              <a:rPr lang="zh-CN" altLang="en-US" sz="1800" dirty="0">
                <a:solidFill>
                  <a:srgbClr val="7030A0"/>
                </a:solidFill>
              </a:rPr>
              <a:t>联系） </a:t>
            </a:r>
            <a:r>
              <a:rPr lang="zh-CN" altLang="en-US" sz="1800" dirty="0"/>
              <a:t>，</a:t>
            </a:r>
            <a:r>
              <a:rPr lang="zh-CN" altLang="en-US" sz="1800" dirty="0">
                <a:solidFill>
                  <a:srgbClr val="7030A0"/>
                </a:solidFill>
              </a:rPr>
              <a:t>然后教师才能指导学生（</a:t>
            </a:r>
            <a:r>
              <a:rPr lang="en-US" altLang="zh-CN" sz="1800" dirty="0">
                <a:solidFill>
                  <a:srgbClr val="7030A0"/>
                </a:solidFill>
              </a:rPr>
              <a:t>advise</a:t>
            </a:r>
            <a:r>
              <a:rPr lang="zh-CN" altLang="en-US" sz="1800" dirty="0">
                <a:solidFill>
                  <a:srgbClr val="7030A0"/>
                </a:solidFill>
              </a:rPr>
              <a:t>联系）</a:t>
            </a:r>
            <a:endParaRPr lang="en-US" altLang="zh-CN" sz="1800" dirty="0">
              <a:solidFill>
                <a:srgbClr val="7030A0"/>
              </a:solidFill>
            </a:endParaRPr>
          </a:p>
          <a:p>
            <a:pPr lvl="2"/>
            <a:endParaRPr lang="en-US" altLang="zh-CN" sz="1800" b="1" dirty="0"/>
          </a:p>
          <a:p>
            <a:pPr lvl="2"/>
            <a:r>
              <a:rPr lang="zh-CN" altLang="en-US" sz="1800" b="1" dirty="0"/>
              <a:t>教师教学生某一门课（困难在于识别出实体及实体之间的本质联系）</a:t>
            </a:r>
            <a:endParaRPr lang="en-US" altLang="zh-CN" sz="1800" b="1" dirty="0"/>
          </a:p>
          <a:p>
            <a:pPr lvl="3"/>
            <a:r>
              <a:rPr lang="zh-CN" altLang="en-US" sz="1600" dirty="0"/>
              <a:t>大学的一门课程</a:t>
            </a:r>
            <a:r>
              <a:rPr lang="en-US" altLang="zh-CN" sz="1600" dirty="0"/>
              <a:t>(COURSE)</a:t>
            </a:r>
            <a:r>
              <a:rPr lang="zh-CN" altLang="en-US" sz="1600" dirty="0"/>
              <a:t>，会分成几个课程分段（</a:t>
            </a:r>
            <a:r>
              <a:rPr lang="en-US" altLang="zh-CN" sz="1600" dirty="0"/>
              <a:t>SECTION</a:t>
            </a:r>
            <a:r>
              <a:rPr lang="zh-CN" altLang="en-US" sz="1600" dirty="0"/>
              <a:t>），每个课程分段会开始很多课堂</a:t>
            </a:r>
            <a:endParaRPr lang="en-US" altLang="zh-CN" sz="1600" dirty="0"/>
          </a:p>
          <a:p>
            <a:pPr lvl="3"/>
            <a:r>
              <a:rPr lang="zh-CN" altLang="en-US" sz="1600" dirty="0"/>
              <a:t>例：高等数学是一门课程，分</a:t>
            </a:r>
            <a:r>
              <a:rPr lang="en-US" altLang="zh-CN" sz="1600" dirty="0"/>
              <a:t>2</a:t>
            </a:r>
            <a:r>
              <a:rPr lang="zh-CN" altLang="en-US" sz="1600" dirty="0"/>
              <a:t>个学期来讲（分成</a:t>
            </a:r>
            <a:r>
              <a:rPr lang="en-US" altLang="zh-CN" sz="1600" dirty="0"/>
              <a:t>2</a:t>
            </a:r>
            <a:r>
              <a:rPr lang="zh-CN" altLang="en-US" sz="1600" dirty="0"/>
              <a:t>个课程分段），因为全校学生都要选择高等数学，所以会为每个高等数学的课程分段开始很多的课堂</a:t>
            </a:r>
            <a:endParaRPr lang="en-US" altLang="zh-CN" sz="1600" dirty="0"/>
          </a:p>
          <a:p>
            <a:pPr lvl="3"/>
            <a:r>
              <a:rPr lang="zh-CN" altLang="en-US" sz="1800" dirty="0">
                <a:solidFill>
                  <a:srgbClr val="7030A0"/>
                </a:solidFill>
              </a:rPr>
              <a:t>教师其实讲授的是某门课程某个分段的某个课堂</a:t>
            </a:r>
            <a:endParaRPr lang="en-US" altLang="zh-CN" sz="1800" dirty="0">
              <a:solidFill>
                <a:srgbClr val="7030A0"/>
              </a:solidFill>
            </a:endParaRPr>
          </a:p>
          <a:p>
            <a:pPr lvl="3"/>
            <a:r>
              <a:rPr lang="zh-CN" altLang="en-US" sz="1800" dirty="0">
                <a:solidFill>
                  <a:srgbClr val="7030A0"/>
                </a:solidFill>
              </a:rPr>
              <a:t>学生选修的是某门课程某个分段的某个课堂</a:t>
            </a:r>
            <a:endParaRPr lang="en-US" altLang="zh-CN" sz="1800" dirty="0">
              <a:solidFill>
                <a:srgbClr val="7030A0"/>
              </a:solidFill>
            </a:endParaRPr>
          </a:p>
          <a:p>
            <a:pPr lvl="3"/>
            <a:r>
              <a:rPr lang="zh-CN" altLang="en-US" sz="1600" dirty="0"/>
              <a:t>教师并不直接教某个学生！</a:t>
            </a:r>
            <a:endParaRPr lang="en-US" altLang="zh-CN" sz="1600" b="1" dirty="0"/>
          </a:p>
          <a:p>
            <a:pPr lvl="3"/>
            <a:endParaRPr lang="en-US" altLang="zh-CN" sz="1600" dirty="0"/>
          </a:p>
          <a:p>
            <a:pPr lvl="3"/>
            <a:endParaRPr lang="en-US" altLang="zh-CN" sz="1600" dirty="0"/>
          </a:p>
          <a:p>
            <a:pPr lvl="3"/>
            <a:endParaRPr lang="en-US" altLang="zh-CN" sz="1600" dirty="0"/>
          </a:p>
          <a:p>
            <a:pPr lvl="3"/>
            <a:endParaRPr lang="en-US" altLang="zh-CN" sz="1800" b="1" dirty="0"/>
          </a:p>
        </p:txBody>
      </p:sp>
    </p:spTree>
    <p:extLst>
      <p:ext uri="{BB962C8B-B14F-4D97-AF65-F5344CB8AC3E}">
        <p14:creationId xmlns:p14="http://schemas.microsoft.com/office/powerpoint/2010/main" val="9581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4849027"/>
          </a:xfrm>
        </p:spPr>
        <p:txBody>
          <a:bodyPr>
            <a:normAutofit lnSpcReduction="10000"/>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1"/>
            <a:endParaRPr lang="en-US" altLang="zh-CN" sz="2000" dirty="0"/>
          </a:p>
          <a:p>
            <a:pPr lvl="1"/>
            <a:r>
              <a:rPr lang="zh-CN" altLang="zh-CN" sz="2000" dirty="0"/>
              <a:t>对于参与联系的实体的数量为</a:t>
            </a:r>
            <a:r>
              <a:rPr lang="en-US" altLang="zh-CN" sz="2000" dirty="0"/>
              <a:t>2</a:t>
            </a:r>
            <a:r>
              <a:rPr lang="zh-CN" altLang="zh-CN" sz="2000" dirty="0"/>
              <a:t>的联系（二元联系），基数约束非常重要！</a:t>
            </a:r>
            <a:endParaRPr lang="en-US" altLang="zh-CN" sz="2000" dirty="0"/>
          </a:p>
          <a:p>
            <a:pPr lvl="1"/>
            <a:endParaRPr lang="en-US" altLang="zh-CN" sz="2000" dirty="0"/>
          </a:p>
          <a:p>
            <a:pPr lvl="1"/>
            <a:r>
              <a:rPr lang="zh-CN" altLang="zh-CN" sz="2000" dirty="0"/>
              <a:t>二元联系的基数约束是指实体</a:t>
            </a:r>
            <a:r>
              <a:rPr lang="en-US" altLang="zh-CN" sz="2000" dirty="0"/>
              <a:t>B</a:t>
            </a:r>
            <a:r>
              <a:rPr lang="zh-CN" altLang="zh-CN" sz="2000" dirty="0"/>
              <a:t>的实体实例，能够通过一个联系，与实体</a:t>
            </a:r>
            <a:r>
              <a:rPr lang="en-US" altLang="zh-CN" sz="2000" dirty="0"/>
              <a:t>A</a:t>
            </a:r>
            <a:r>
              <a:rPr lang="zh-CN" altLang="zh-CN" sz="2000" dirty="0"/>
              <a:t>关联的实体实例的个数。</a:t>
            </a:r>
          </a:p>
          <a:p>
            <a:pPr lvl="1"/>
            <a:endParaRPr lang="en-US" altLang="zh-CN" sz="2000" dirty="0"/>
          </a:p>
          <a:p>
            <a:pPr lvl="1"/>
            <a:r>
              <a:rPr lang="zh-CN" altLang="zh-CN" sz="2000" dirty="0"/>
              <a:t>例：教师指导学生</a:t>
            </a:r>
            <a:endParaRPr lang="en-US" altLang="zh-CN" sz="2000" dirty="0"/>
          </a:p>
          <a:p>
            <a:pPr lvl="2"/>
            <a:r>
              <a:rPr lang="zh-CN" altLang="zh-CN" sz="1800" dirty="0"/>
              <a:t>一个教师可以指导多个学生</a:t>
            </a:r>
            <a:r>
              <a:rPr lang="zh-CN" altLang="en-US" sz="1800" dirty="0"/>
              <a:t>（</a:t>
            </a:r>
            <a:r>
              <a:rPr lang="zh-CN" altLang="zh-CN" sz="1800" dirty="0"/>
              <a:t>有些教师可能没有指导任何一个学生</a:t>
            </a:r>
            <a:r>
              <a:rPr lang="zh-CN" altLang="en-US" sz="1800" dirty="0"/>
              <a:t>）</a:t>
            </a:r>
            <a:endParaRPr lang="en-US" altLang="zh-CN" sz="1800" dirty="0"/>
          </a:p>
          <a:p>
            <a:pPr lvl="2"/>
            <a:r>
              <a:rPr lang="zh-CN" altLang="zh-CN" sz="1800" dirty="0"/>
              <a:t>一个学生只能接受一个教师的指导</a:t>
            </a:r>
            <a:endParaRPr lang="en-US" altLang="zh-CN" sz="1800" dirty="0"/>
          </a:p>
          <a:p>
            <a:pPr lvl="1"/>
            <a:endParaRPr lang="en-US" altLang="zh-CN" sz="2000" dirty="0"/>
          </a:p>
          <a:p>
            <a:pPr lvl="1"/>
            <a:r>
              <a:rPr lang="zh-CN" altLang="zh-CN" sz="2000" dirty="0">
                <a:solidFill>
                  <a:srgbClr val="00B0F0"/>
                </a:solidFill>
              </a:rPr>
              <a:t>基数约束规则</a:t>
            </a:r>
            <a:r>
              <a:rPr lang="zh-CN" altLang="zh-CN" sz="2000" dirty="0"/>
              <a:t>定义了参与某个联系的实体实例的数量（</a:t>
            </a:r>
            <a:r>
              <a:rPr lang="zh-CN" altLang="en-US" sz="2000" dirty="0"/>
              <a:t>包括</a:t>
            </a:r>
            <a:r>
              <a:rPr lang="zh-CN" altLang="zh-CN" sz="2000" dirty="0"/>
              <a:t>最大值和最小值），因此有两种类型的基数约束规则：</a:t>
            </a:r>
            <a:r>
              <a:rPr lang="zh-CN" altLang="zh-CN" sz="2000" dirty="0">
                <a:solidFill>
                  <a:srgbClr val="92D050"/>
                </a:solidFill>
              </a:rPr>
              <a:t>最大基数约束规则</a:t>
            </a:r>
            <a:r>
              <a:rPr lang="zh-CN" altLang="zh-CN" sz="2000" dirty="0"/>
              <a:t>和</a:t>
            </a:r>
            <a:r>
              <a:rPr lang="zh-CN" altLang="zh-CN" sz="2000" dirty="0">
                <a:solidFill>
                  <a:srgbClr val="92D050"/>
                </a:solidFill>
              </a:rPr>
              <a:t>最小基数约束规则</a:t>
            </a:r>
            <a:endParaRPr lang="zh-CN" altLang="zh-CN" sz="2000" dirty="0"/>
          </a:p>
          <a:p>
            <a:pPr lvl="1"/>
            <a:endParaRPr lang="zh-CN" altLang="zh-CN" b="1" dirty="0"/>
          </a:p>
          <a:p>
            <a:pPr lvl="1"/>
            <a:endParaRPr lang="en-US" altLang="zh-CN" sz="2000" b="1" dirty="0"/>
          </a:p>
        </p:txBody>
      </p:sp>
    </p:spTree>
    <p:extLst>
      <p:ext uri="{BB962C8B-B14F-4D97-AF65-F5344CB8AC3E}">
        <p14:creationId xmlns:p14="http://schemas.microsoft.com/office/powerpoint/2010/main" val="221429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4849027"/>
          </a:xfrm>
        </p:spPr>
        <p:txBody>
          <a:bodyPr>
            <a:normAutofit lnSpcReduction="10000"/>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1"/>
            <a:endParaRPr lang="en-US" altLang="zh-CN" sz="2000" b="1" dirty="0">
              <a:solidFill>
                <a:srgbClr val="00B0F0"/>
              </a:solidFill>
            </a:endParaRPr>
          </a:p>
          <a:p>
            <a:pPr lvl="2"/>
            <a:r>
              <a:rPr lang="zh-CN" altLang="zh-CN" sz="1800" dirty="0">
                <a:solidFill>
                  <a:srgbClr val="92D050"/>
                </a:solidFill>
              </a:rPr>
              <a:t>最大基数约束规则</a:t>
            </a:r>
            <a:endParaRPr lang="en-US" altLang="zh-CN" sz="1800" dirty="0">
              <a:solidFill>
                <a:srgbClr val="92D050"/>
              </a:solidFill>
            </a:endParaRPr>
          </a:p>
          <a:p>
            <a:pPr lvl="3"/>
            <a:r>
              <a:rPr lang="zh-CN" altLang="zh-CN" sz="1600" dirty="0"/>
              <a:t>一个联系的最大基数是指实体</a:t>
            </a:r>
            <a:r>
              <a:rPr lang="en-US" altLang="zh-CN" sz="1600" dirty="0"/>
              <a:t>B</a:t>
            </a:r>
            <a:r>
              <a:rPr lang="zh-CN" altLang="zh-CN" sz="1600" dirty="0"/>
              <a:t>中的实体实例，可以和实体</a:t>
            </a:r>
            <a:r>
              <a:rPr lang="en-US" altLang="zh-CN" sz="1600" dirty="0"/>
              <a:t>A</a:t>
            </a:r>
            <a:r>
              <a:rPr lang="zh-CN" altLang="zh-CN" sz="1600" dirty="0"/>
              <a:t>中的实体实例发生关联的最大个数。</a:t>
            </a:r>
            <a:endParaRPr lang="en-US" altLang="zh-CN" sz="1600" dirty="0"/>
          </a:p>
          <a:p>
            <a:pPr lvl="2"/>
            <a:endParaRPr lang="en-US" altLang="zh-CN" b="1" dirty="0"/>
          </a:p>
          <a:p>
            <a:pPr lvl="2"/>
            <a:r>
              <a:rPr lang="zh-CN" altLang="zh-CN" b="1" dirty="0"/>
              <a:t>一对一</a:t>
            </a:r>
          </a:p>
          <a:p>
            <a:pPr lvl="3"/>
            <a:r>
              <a:rPr lang="zh-CN" altLang="zh-CN" dirty="0"/>
              <a:t>实体</a:t>
            </a:r>
            <a:r>
              <a:rPr lang="en-US" altLang="zh-CN" dirty="0"/>
              <a:t>A</a:t>
            </a:r>
            <a:r>
              <a:rPr lang="zh-CN" altLang="zh-CN" dirty="0"/>
              <a:t>和实体</a:t>
            </a:r>
            <a:r>
              <a:rPr lang="en-US" altLang="zh-CN" dirty="0"/>
              <a:t>B</a:t>
            </a:r>
            <a:endParaRPr lang="zh-CN" altLang="zh-CN" dirty="0"/>
          </a:p>
          <a:p>
            <a:pPr lvl="3"/>
            <a:r>
              <a:rPr lang="zh-CN" altLang="zh-CN" dirty="0"/>
              <a:t>从实体</a:t>
            </a:r>
            <a:r>
              <a:rPr lang="en-US" altLang="zh-CN" dirty="0"/>
              <a:t>A</a:t>
            </a:r>
            <a:r>
              <a:rPr lang="zh-CN" altLang="zh-CN" dirty="0"/>
              <a:t>到实体</a:t>
            </a:r>
            <a:r>
              <a:rPr lang="en-US" altLang="zh-CN" dirty="0"/>
              <a:t>B</a:t>
            </a:r>
            <a:r>
              <a:rPr lang="zh-CN" altLang="zh-CN" dirty="0"/>
              <a:t>，是</a:t>
            </a:r>
            <a:r>
              <a:rPr lang="en-US" altLang="zh-CN" dirty="0"/>
              <a:t>1</a:t>
            </a:r>
            <a:r>
              <a:rPr lang="zh-CN" altLang="zh-CN" dirty="0"/>
              <a:t>：</a:t>
            </a:r>
            <a:r>
              <a:rPr lang="en-US" altLang="zh-CN" dirty="0"/>
              <a:t>1</a:t>
            </a:r>
            <a:endParaRPr lang="zh-CN" altLang="zh-CN" dirty="0"/>
          </a:p>
          <a:p>
            <a:pPr lvl="3"/>
            <a:r>
              <a:rPr lang="zh-CN" altLang="zh-CN" dirty="0"/>
              <a:t>从实体</a:t>
            </a:r>
            <a:r>
              <a:rPr lang="en-US" altLang="zh-CN" dirty="0"/>
              <a:t>B</a:t>
            </a:r>
            <a:r>
              <a:rPr lang="zh-CN" altLang="zh-CN" dirty="0"/>
              <a:t>到实体</a:t>
            </a:r>
            <a:r>
              <a:rPr lang="en-US" altLang="zh-CN" dirty="0"/>
              <a:t>A</a:t>
            </a:r>
            <a:r>
              <a:rPr lang="zh-CN" altLang="zh-CN" dirty="0"/>
              <a:t>，是</a:t>
            </a:r>
            <a:r>
              <a:rPr lang="en-US" altLang="zh-CN" dirty="0"/>
              <a:t>1</a:t>
            </a:r>
            <a:r>
              <a:rPr lang="zh-CN" altLang="zh-CN" dirty="0"/>
              <a:t>：</a:t>
            </a:r>
            <a:r>
              <a:rPr lang="en-US" altLang="zh-CN" dirty="0"/>
              <a:t>1</a:t>
            </a:r>
            <a:endParaRPr lang="zh-CN" altLang="zh-CN" dirty="0"/>
          </a:p>
          <a:p>
            <a:pPr lvl="3"/>
            <a:r>
              <a:rPr lang="zh-CN" altLang="zh-CN" dirty="0"/>
              <a:t>则实体</a:t>
            </a:r>
            <a:r>
              <a:rPr lang="en-US" altLang="zh-CN" dirty="0"/>
              <a:t>A</a:t>
            </a:r>
            <a:r>
              <a:rPr lang="zh-CN" altLang="zh-CN" dirty="0"/>
              <a:t>和实体</a:t>
            </a:r>
            <a:r>
              <a:rPr lang="en-US" altLang="zh-CN" dirty="0"/>
              <a:t>B</a:t>
            </a:r>
            <a:r>
              <a:rPr lang="zh-CN" altLang="zh-CN" dirty="0"/>
              <a:t>之间是一对一的联系</a:t>
            </a:r>
          </a:p>
          <a:p>
            <a:pPr lvl="2"/>
            <a:endParaRPr lang="en-US" altLang="zh-CN" dirty="0"/>
          </a:p>
          <a:p>
            <a:pPr lvl="2"/>
            <a:r>
              <a:rPr lang="zh-CN" altLang="zh-CN" dirty="0"/>
              <a:t>例：教师指导学生（</a:t>
            </a:r>
            <a:r>
              <a:rPr lang="zh-CN" altLang="zh-CN" dirty="0">
                <a:solidFill>
                  <a:srgbClr val="C00000"/>
                </a:solidFill>
              </a:rPr>
              <a:t>场景</a:t>
            </a:r>
            <a:r>
              <a:rPr lang="en-US" altLang="zh-CN" dirty="0">
                <a:solidFill>
                  <a:srgbClr val="C00000"/>
                </a:solidFill>
              </a:rPr>
              <a:t>1</a:t>
            </a:r>
            <a:r>
              <a:rPr lang="zh-CN" altLang="zh-CN" dirty="0"/>
              <a:t>）</a:t>
            </a:r>
          </a:p>
          <a:p>
            <a:pPr marL="1371600" lvl="3" indent="0">
              <a:buNone/>
            </a:pPr>
            <a:r>
              <a:rPr lang="en-US" altLang="zh-CN" dirty="0"/>
              <a:t>  </a:t>
            </a:r>
            <a:r>
              <a:rPr lang="zh-CN" altLang="zh-CN" dirty="0"/>
              <a:t>一个教师可以指导一个学生；</a:t>
            </a:r>
          </a:p>
          <a:p>
            <a:pPr marL="1371600" lvl="3" indent="0">
              <a:buNone/>
            </a:pPr>
            <a:r>
              <a:rPr lang="en-US" altLang="zh-CN" dirty="0"/>
              <a:t>  </a:t>
            </a:r>
            <a:r>
              <a:rPr lang="zh-CN" altLang="zh-CN" dirty="0"/>
              <a:t>一个学生只能接受一个教师的指导；</a:t>
            </a:r>
          </a:p>
          <a:p>
            <a:pPr lvl="3"/>
            <a:endParaRPr lang="en-US" altLang="zh-CN" dirty="0"/>
          </a:p>
          <a:p>
            <a:pPr lvl="3"/>
            <a:r>
              <a:rPr lang="zh-CN" altLang="zh-CN" dirty="0">
                <a:solidFill>
                  <a:srgbClr val="7030A0"/>
                </a:solidFill>
              </a:rPr>
              <a:t>教师和学生之间是</a:t>
            </a:r>
            <a:r>
              <a:rPr lang="zh-CN" altLang="zh-CN" dirty="0">
                <a:solidFill>
                  <a:srgbClr val="00B0F0"/>
                </a:solidFill>
              </a:rPr>
              <a:t>一对一</a:t>
            </a:r>
            <a:r>
              <a:rPr lang="zh-CN" altLang="zh-CN" dirty="0">
                <a:solidFill>
                  <a:srgbClr val="7030A0"/>
                </a:solidFill>
              </a:rPr>
              <a:t>的联系</a:t>
            </a:r>
          </a:p>
          <a:p>
            <a:pPr lvl="3"/>
            <a:endParaRPr lang="zh-CN" altLang="zh-CN" sz="1600" dirty="0"/>
          </a:p>
          <a:p>
            <a:pPr lvl="2"/>
            <a:endParaRPr lang="zh-CN" altLang="zh-CN" b="1" dirty="0"/>
          </a:p>
          <a:p>
            <a:pPr lvl="1"/>
            <a:endParaRPr lang="en-US" altLang="zh-CN" sz="2000" b="1" dirty="0"/>
          </a:p>
        </p:txBody>
      </p:sp>
      <p:sp>
        <p:nvSpPr>
          <p:cNvPr id="2" name="Rectangle 2">
            <a:extLst>
              <a:ext uri="{FF2B5EF4-FFF2-40B4-BE49-F238E27FC236}">
                <a16:creationId xmlns:a16="http://schemas.microsoft.com/office/drawing/2014/main" id="{52547E74-37F4-4488-95D8-8DDE9C0B16C5}"/>
              </a:ext>
            </a:extLst>
          </p:cNvPr>
          <p:cNvSpPr>
            <a:spLocks noChangeArrowheads="1"/>
          </p:cNvSpPr>
          <p:nvPr/>
        </p:nvSpPr>
        <p:spPr bwMode="auto">
          <a:xfrm>
            <a:off x="6375633"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4C720A4E-D928-494D-BA2D-4706BBCFAC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FEDC4EC4-4151-40FF-80B5-DB82A3F724DA}"/>
              </a:ext>
            </a:extLst>
          </p:cNvPr>
          <p:cNvPicPr>
            <a:picLocks noChangeAspect="1"/>
          </p:cNvPicPr>
          <p:nvPr/>
        </p:nvPicPr>
        <p:blipFill>
          <a:blip r:embed="rId3"/>
          <a:stretch>
            <a:fillRect/>
          </a:stretch>
        </p:blipFill>
        <p:spPr>
          <a:xfrm>
            <a:off x="6111604" y="4647500"/>
            <a:ext cx="3438525" cy="676275"/>
          </a:xfrm>
          <a:prstGeom prst="rect">
            <a:avLst/>
          </a:prstGeom>
        </p:spPr>
      </p:pic>
      <p:pic>
        <p:nvPicPr>
          <p:cNvPr id="7" name="图片 6">
            <a:extLst>
              <a:ext uri="{FF2B5EF4-FFF2-40B4-BE49-F238E27FC236}">
                <a16:creationId xmlns:a16="http://schemas.microsoft.com/office/drawing/2014/main" id="{041B621C-CD0F-4FDD-BE75-A6EF0146030C}"/>
              </a:ext>
            </a:extLst>
          </p:cNvPr>
          <p:cNvPicPr>
            <a:picLocks noChangeAspect="1"/>
          </p:cNvPicPr>
          <p:nvPr/>
        </p:nvPicPr>
        <p:blipFill>
          <a:blip r:embed="rId4"/>
          <a:stretch>
            <a:fillRect/>
          </a:stretch>
        </p:blipFill>
        <p:spPr>
          <a:xfrm>
            <a:off x="6095241" y="5646785"/>
            <a:ext cx="3438525" cy="635270"/>
          </a:xfrm>
          <a:prstGeom prst="rect">
            <a:avLst/>
          </a:prstGeom>
        </p:spPr>
      </p:pic>
      <p:pic>
        <p:nvPicPr>
          <p:cNvPr id="8" name="Picture 2">
            <a:extLst>
              <a:ext uri="{FF2B5EF4-FFF2-40B4-BE49-F238E27FC236}">
                <a16:creationId xmlns:a16="http://schemas.microsoft.com/office/drawing/2014/main" id="{918E74AE-9B3D-4476-B909-91DAE825A0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5241" y="3120610"/>
            <a:ext cx="1080073" cy="135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75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25169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2"/>
            <a:r>
              <a:rPr lang="zh-CN" altLang="zh-CN" sz="1800" dirty="0">
                <a:solidFill>
                  <a:srgbClr val="92D050"/>
                </a:solidFill>
              </a:rPr>
              <a:t>最大基数约束规则</a:t>
            </a:r>
            <a:endParaRPr lang="en-US" altLang="zh-CN" sz="1800" dirty="0">
              <a:solidFill>
                <a:srgbClr val="92D050"/>
              </a:solidFill>
            </a:endParaRPr>
          </a:p>
          <a:p>
            <a:pPr lvl="3"/>
            <a:r>
              <a:rPr lang="zh-CN" altLang="zh-CN" sz="1600" dirty="0"/>
              <a:t>一个联系的最大基数是指实体</a:t>
            </a:r>
            <a:r>
              <a:rPr lang="en-US" altLang="zh-CN" sz="1600" dirty="0"/>
              <a:t>B</a:t>
            </a:r>
            <a:r>
              <a:rPr lang="zh-CN" altLang="zh-CN" sz="1600" dirty="0"/>
              <a:t>中的实体实例，可以和实体</a:t>
            </a:r>
            <a:r>
              <a:rPr lang="en-US" altLang="zh-CN" sz="1600" dirty="0"/>
              <a:t>A</a:t>
            </a:r>
            <a:r>
              <a:rPr lang="zh-CN" altLang="zh-CN" sz="1600" dirty="0"/>
              <a:t>中的实体实例发生关联的最大个数。</a:t>
            </a:r>
            <a:endParaRPr lang="en-US" altLang="zh-CN" sz="1600" dirty="0"/>
          </a:p>
          <a:p>
            <a:pPr lvl="2"/>
            <a:endParaRPr lang="en-US" altLang="zh-CN" b="1" dirty="0"/>
          </a:p>
          <a:p>
            <a:pPr lvl="2"/>
            <a:r>
              <a:rPr lang="zh-CN" altLang="zh-CN" b="1" dirty="0"/>
              <a:t>一对多（多对一）</a:t>
            </a:r>
          </a:p>
          <a:p>
            <a:pPr lvl="3"/>
            <a:r>
              <a:rPr lang="zh-CN" altLang="zh-CN" dirty="0"/>
              <a:t>实体</a:t>
            </a:r>
            <a:r>
              <a:rPr lang="en-US" altLang="zh-CN" dirty="0"/>
              <a:t>A</a:t>
            </a:r>
            <a:r>
              <a:rPr lang="zh-CN" altLang="zh-CN" dirty="0"/>
              <a:t>和实体</a:t>
            </a:r>
            <a:r>
              <a:rPr lang="en-US" altLang="zh-CN" dirty="0"/>
              <a:t>B</a:t>
            </a:r>
            <a:endParaRPr lang="zh-CN" altLang="zh-CN" dirty="0"/>
          </a:p>
          <a:p>
            <a:pPr lvl="3"/>
            <a:r>
              <a:rPr lang="zh-CN" altLang="zh-CN" dirty="0"/>
              <a:t>从实体</a:t>
            </a:r>
            <a:r>
              <a:rPr lang="en-US" altLang="zh-CN" dirty="0"/>
              <a:t>A</a:t>
            </a:r>
            <a:r>
              <a:rPr lang="zh-CN" altLang="zh-CN" dirty="0"/>
              <a:t>到实体</a:t>
            </a:r>
            <a:r>
              <a:rPr lang="en-US" altLang="zh-CN" dirty="0"/>
              <a:t>B</a:t>
            </a:r>
            <a:r>
              <a:rPr lang="zh-CN" altLang="zh-CN" dirty="0"/>
              <a:t>，是</a:t>
            </a:r>
            <a:r>
              <a:rPr lang="en-US" altLang="zh-CN" dirty="0"/>
              <a:t>1</a:t>
            </a:r>
            <a:r>
              <a:rPr lang="zh-CN" altLang="zh-CN" dirty="0"/>
              <a:t>：</a:t>
            </a:r>
            <a:r>
              <a:rPr lang="en-US" altLang="zh-CN" dirty="0"/>
              <a:t>n</a:t>
            </a:r>
            <a:endParaRPr lang="zh-CN" altLang="zh-CN" dirty="0"/>
          </a:p>
          <a:p>
            <a:pPr lvl="3"/>
            <a:r>
              <a:rPr lang="zh-CN" altLang="zh-CN" dirty="0"/>
              <a:t>从实体</a:t>
            </a:r>
            <a:r>
              <a:rPr lang="en-US" altLang="zh-CN" dirty="0"/>
              <a:t>B</a:t>
            </a:r>
            <a:r>
              <a:rPr lang="zh-CN" altLang="zh-CN" dirty="0"/>
              <a:t>到实体</a:t>
            </a:r>
            <a:r>
              <a:rPr lang="en-US" altLang="zh-CN" dirty="0"/>
              <a:t>A</a:t>
            </a:r>
            <a:r>
              <a:rPr lang="zh-CN" altLang="zh-CN" dirty="0"/>
              <a:t>，是</a:t>
            </a:r>
            <a:r>
              <a:rPr lang="en-US" altLang="zh-CN" dirty="0"/>
              <a:t>1</a:t>
            </a:r>
            <a:r>
              <a:rPr lang="zh-CN" altLang="zh-CN" dirty="0"/>
              <a:t>：</a:t>
            </a:r>
            <a:r>
              <a:rPr lang="en-US" altLang="zh-CN" dirty="0"/>
              <a:t>1</a:t>
            </a:r>
            <a:endParaRPr lang="zh-CN" altLang="zh-CN" dirty="0"/>
          </a:p>
          <a:p>
            <a:pPr lvl="3"/>
            <a:r>
              <a:rPr lang="zh-CN" altLang="zh-CN" dirty="0"/>
              <a:t>则</a:t>
            </a:r>
            <a:r>
              <a:rPr lang="en-US" altLang="zh-CN" dirty="0"/>
              <a:t>A</a:t>
            </a:r>
            <a:r>
              <a:rPr lang="zh-CN" altLang="zh-CN" dirty="0"/>
              <a:t>和</a:t>
            </a:r>
            <a:r>
              <a:rPr lang="en-US" altLang="zh-CN" dirty="0"/>
              <a:t>B</a:t>
            </a:r>
            <a:r>
              <a:rPr lang="zh-CN" altLang="zh-CN" dirty="0"/>
              <a:t>之间是一对多的联系</a:t>
            </a:r>
          </a:p>
          <a:p>
            <a:pPr marL="914400" lvl="2" indent="0">
              <a:buNone/>
            </a:pPr>
            <a:r>
              <a:rPr lang="en-US" altLang="zh-CN" dirty="0"/>
              <a:t> </a:t>
            </a:r>
          </a:p>
          <a:p>
            <a:pPr lvl="2"/>
            <a:r>
              <a:rPr lang="zh-CN" altLang="zh-CN" dirty="0"/>
              <a:t>例：教师指导学生（</a:t>
            </a:r>
            <a:r>
              <a:rPr lang="zh-CN" altLang="zh-CN" dirty="0">
                <a:solidFill>
                  <a:srgbClr val="C00000"/>
                </a:solidFill>
              </a:rPr>
              <a:t>场景</a:t>
            </a:r>
            <a:r>
              <a:rPr lang="en-US" altLang="zh-CN" dirty="0">
                <a:solidFill>
                  <a:srgbClr val="C00000"/>
                </a:solidFill>
              </a:rPr>
              <a:t>2</a:t>
            </a:r>
            <a:r>
              <a:rPr lang="zh-CN" altLang="zh-CN" dirty="0"/>
              <a:t>）</a:t>
            </a:r>
          </a:p>
          <a:p>
            <a:pPr marL="1371600" lvl="3" indent="0">
              <a:buNone/>
            </a:pPr>
            <a:r>
              <a:rPr lang="en-US" altLang="zh-CN" dirty="0"/>
              <a:t>   </a:t>
            </a:r>
            <a:r>
              <a:rPr lang="zh-CN" altLang="zh-CN" dirty="0"/>
              <a:t>一个教师可以指导多个学生；</a:t>
            </a:r>
          </a:p>
          <a:p>
            <a:pPr marL="1371600" lvl="3" indent="0">
              <a:buNone/>
            </a:pPr>
            <a:r>
              <a:rPr lang="en-US" altLang="zh-CN" dirty="0"/>
              <a:t>   </a:t>
            </a:r>
            <a:r>
              <a:rPr lang="zh-CN" altLang="zh-CN" dirty="0"/>
              <a:t>一个学生只能接受一个教师的指导；</a:t>
            </a:r>
          </a:p>
          <a:p>
            <a:pPr lvl="3"/>
            <a:endParaRPr lang="en-US" altLang="zh-CN" dirty="0"/>
          </a:p>
          <a:p>
            <a:pPr lvl="3"/>
            <a:r>
              <a:rPr lang="zh-CN" altLang="zh-CN" dirty="0">
                <a:solidFill>
                  <a:srgbClr val="7030A0"/>
                </a:solidFill>
              </a:rPr>
              <a:t>教师和学生之间是</a:t>
            </a:r>
            <a:r>
              <a:rPr lang="zh-CN" altLang="zh-CN" dirty="0">
                <a:solidFill>
                  <a:srgbClr val="00B0F0"/>
                </a:solidFill>
              </a:rPr>
              <a:t>一对多</a:t>
            </a:r>
            <a:r>
              <a:rPr lang="zh-CN" altLang="zh-CN" dirty="0">
                <a:solidFill>
                  <a:srgbClr val="7030A0"/>
                </a:solidFill>
              </a:rPr>
              <a:t>的联系</a:t>
            </a:r>
          </a:p>
          <a:p>
            <a:pPr lvl="2"/>
            <a:endParaRPr lang="zh-CN" altLang="zh-CN" b="1" dirty="0"/>
          </a:p>
          <a:p>
            <a:pPr lvl="1"/>
            <a:endParaRPr lang="en-US" altLang="zh-CN" sz="2000" b="1" dirty="0"/>
          </a:p>
        </p:txBody>
      </p:sp>
      <p:sp>
        <p:nvSpPr>
          <p:cNvPr id="2" name="Rectangle 2">
            <a:extLst>
              <a:ext uri="{FF2B5EF4-FFF2-40B4-BE49-F238E27FC236}">
                <a16:creationId xmlns:a16="http://schemas.microsoft.com/office/drawing/2014/main" id="{52547E74-37F4-4488-95D8-8DDE9C0B16C5}"/>
              </a:ext>
            </a:extLst>
          </p:cNvPr>
          <p:cNvSpPr>
            <a:spLocks noChangeArrowheads="1"/>
          </p:cNvSpPr>
          <p:nvPr/>
        </p:nvSpPr>
        <p:spPr bwMode="auto">
          <a:xfrm>
            <a:off x="6375633"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4C720A4E-D928-494D-BA2D-4706BBCFAC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40AE5BEA-EF0E-4E87-81EB-2C60367821DC}"/>
              </a:ext>
            </a:extLst>
          </p:cNvPr>
          <p:cNvSpPr>
            <a:spLocks noChangeArrowheads="1"/>
          </p:cNvSpPr>
          <p:nvPr/>
        </p:nvSpPr>
        <p:spPr bwMode="auto">
          <a:xfrm>
            <a:off x="6031685"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74A74467-E00D-4BFC-8385-C0ED5BF29708}"/>
              </a:ext>
            </a:extLst>
          </p:cNvPr>
          <p:cNvSpPr>
            <a:spLocks noChangeArrowheads="1"/>
          </p:cNvSpPr>
          <p:nvPr/>
        </p:nvSpPr>
        <p:spPr bwMode="auto">
          <a:xfrm>
            <a:off x="6031685" y="5533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409C53F-EC3A-4777-B6DF-D23DA8B804F0}"/>
              </a:ext>
            </a:extLst>
          </p:cNvPr>
          <p:cNvPicPr>
            <a:picLocks noChangeAspect="1"/>
          </p:cNvPicPr>
          <p:nvPr/>
        </p:nvPicPr>
        <p:blipFill>
          <a:blip r:embed="rId3"/>
          <a:stretch>
            <a:fillRect/>
          </a:stretch>
        </p:blipFill>
        <p:spPr>
          <a:xfrm>
            <a:off x="5903532" y="4804988"/>
            <a:ext cx="3438525" cy="676275"/>
          </a:xfrm>
          <a:prstGeom prst="rect">
            <a:avLst/>
          </a:prstGeom>
        </p:spPr>
      </p:pic>
      <p:pic>
        <p:nvPicPr>
          <p:cNvPr id="5" name="图片 4">
            <a:extLst>
              <a:ext uri="{FF2B5EF4-FFF2-40B4-BE49-F238E27FC236}">
                <a16:creationId xmlns:a16="http://schemas.microsoft.com/office/drawing/2014/main" id="{4F883F2A-D7B9-44B1-B7B2-F859952BD9D4}"/>
              </a:ext>
            </a:extLst>
          </p:cNvPr>
          <p:cNvPicPr>
            <a:picLocks noChangeAspect="1"/>
          </p:cNvPicPr>
          <p:nvPr/>
        </p:nvPicPr>
        <p:blipFill>
          <a:blip r:embed="rId4"/>
          <a:stretch>
            <a:fillRect/>
          </a:stretch>
        </p:blipFill>
        <p:spPr>
          <a:xfrm>
            <a:off x="5903533" y="5752691"/>
            <a:ext cx="3438525" cy="766418"/>
          </a:xfrm>
          <a:prstGeom prst="rect">
            <a:avLst/>
          </a:prstGeom>
        </p:spPr>
      </p:pic>
      <p:pic>
        <p:nvPicPr>
          <p:cNvPr id="10" name="Picture 2">
            <a:extLst>
              <a:ext uri="{FF2B5EF4-FFF2-40B4-BE49-F238E27FC236}">
                <a16:creationId xmlns:a16="http://schemas.microsoft.com/office/drawing/2014/main" id="{33114D12-6193-40B4-BF19-C83B519790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793" y="3178896"/>
            <a:ext cx="979701" cy="129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43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25169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2"/>
            <a:r>
              <a:rPr lang="zh-CN" altLang="zh-CN" sz="1800" dirty="0">
                <a:solidFill>
                  <a:srgbClr val="92D050"/>
                </a:solidFill>
              </a:rPr>
              <a:t>最大基数约束规则</a:t>
            </a:r>
            <a:endParaRPr lang="en-US" altLang="zh-CN" sz="1800" dirty="0">
              <a:solidFill>
                <a:srgbClr val="92D050"/>
              </a:solidFill>
            </a:endParaRPr>
          </a:p>
          <a:p>
            <a:pPr lvl="3"/>
            <a:r>
              <a:rPr lang="zh-CN" altLang="zh-CN" sz="1600" dirty="0"/>
              <a:t>一个联系的最大基数是指实体</a:t>
            </a:r>
            <a:r>
              <a:rPr lang="en-US" altLang="zh-CN" sz="1600" dirty="0"/>
              <a:t>B</a:t>
            </a:r>
            <a:r>
              <a:rPr lang="zh-CN" altLang="zh-CN" sz="1600" dirty="0"/>
              <a:t>中的实体实例，可以和实体</a:t>
            </a:r>
            <a:r>
              <a:rPr lang="en-US" altLang="zh-CN" sz="1600" dirty="0"/>
              <a:t>A</a:t>
            </a:r>
            <a:r>
              <a:rPr lang="zh-CN" altLang="zh-CN" sz="1600" dirty="0"/>
              <a:t>中的实体实例发生关联的最大个数。</a:t>
            </a:r>
            <a:endParaRPr lang="en-US" altLang="zh-CN" sz="1600" dirty="0"/>
          </a:p>
          <a:p>
            <a:pPr lvl="2"/>
            <a:endParaRPr lang="en-US" altLang="zh-CN" b="1" dirty="0"/>
          </a:p>
          <a:p>
            <a:pPr lvl="2"/>
            <a:r>
              <a:rPr lang="zh-CN" altLang="zh-CN" b="1" dirty="0"/>
              <a:t>一对多（多对一）</a:t>
            </a:r>
          </a:p>
          <a:p>
            <a:pPr lvl="3"/>
            <a:r>
              <a:rPr lang="zh-CN" altLang="zh-CN" dirty="0"/>
              <a:t>实体</a:t>
            </a:r>
            <a:r>
              <a:rPr lang="en-US" altLang="zh-CN" dirty="0"/>
              <a:t>A</a:t>
            </a:r>
            <a:r>
              <a:rPr lang="zh-CN" altLang="zh-CN" dirty="0"/>
              <a:t>和实体</a:t>
            </a:r>
            <a:r>
              <a:rPr lang="en-US" altLang="zh-CN" dirty="0"/>
              <a:t>B</a:t>
            </a:r>
            <a:endParaRPr lang="zh-CN" altLang="zh-CN" dirty="0"/>
          </a:p>
          <a:p>
            <a:pPr lvl="3"/>
            <a:r>
              <a:rPr lang="zh-CN" altLang="zh-CN" dirty="0"/>
              <a:t>从实体</a:t>
            </a:r>
            <a:r>
              <a:rPr lang="en-US" altLang="zh-CN" dirty="0"/>
              <a:t>A</a:t>
            </a:r>
            <a:r>
              <a:rPr lang="zh-CN" altLang="zh-CN" dirty="0"/>
              <a:t>到实体</a:t>
            </a:r>
            <a:r>
              <a:rPr lang="en-US" altLang="zh-CN" dirty="0"/>
              <a:t>B</a:t>
            </a:r>
            <a:r>
              <a:rPr lang="zh-CN" altLang="zh-CN" dirty="0"/>
              <a:t>，是</a:t>
            </a:r>
            <a:r>
              <a:rPr lang="en-US" altLang="zh-CN" dirty="0"/>
              <a:t>1</a:t>
            </a:r>
            <a:r>
              <a:rPr lang="zh-CN" altLang="zh-CN" dirty="0"/>
              <a:t>：</a:t>
            </a:r>
            <a:r>
              <a:rPr lang="en-US" altLang="zh-CN" dirty="0"/>
              <a:t>n</a:t>
            </a:r>
            <a:endParaRPr lang="zh-CN" altLang="zh-CN" dirty="0"/>
          </a:p>
          <a:p>
            <a:pPr lvl="3"/>
            <a:r>
              <a:rPr lang="zh-CN" altLang="zh-CN" dirty="0"/>
              <a:t>从实体</a:t>
            </a:r>
            <a:r>
              <a:rPr lang="en-US" altLang="zh-CN" dirty="0"/>
              <a:t>B</a:t>
            </a:r>
            <a:r>
              <a:rPr lang="zh-CN" altLang="zh-CN" dirty="0"/>
              <a:t>到实体</a:t>
            </a:r>
            <a:r>
              <a:rPr lang="en-US" altLang="zh-CN" dirty="0"/>
              <a:t>A</a:t>
            </a:r>
            <a:r>
              <a:rPr lang="zh-CN" altLang="zh-CN" dirty="0"/>
              <a:t>，是</a:t>
            </a:r>
            <a:r>
              <a:rPr lang="en-US" altLang="zh-CN" dirty="0"/>
              <a:t>1</a:t>
            </a:r>
            <a:r>
              <a:rPr lang="zh-CN" altLang="zh-CN" dirty="0"/>
              <a:t>：</a:t>
            </a:r>
            <a:r>
              <a:rPr lang="en-US" altLang="zh-CN" dirty="0"/>
              <a:t>1</a:t>
            </a:r>
            <a:endParaRPr lang="zh-CN" altLang="zh-CN" dirty="0"/>
          </a:p>
          <a:p>
            <a:pPr lvl="3"/>
            <a:r>
              <a:rPr lang="zh-CN" altLang="zh-CN" dirty="0"/>
              <a:t>则</a:t>
            </a:r>
            <a:r>
              <a:rPr lang="en-US" altLang="zh-CN" dirty="0"/>
              <a:t>A</a:t>
            </a:r>
            <a:r>
              <a:rPr lang="zh-CN" altLang="zh-CN" dirty="0"/>
              <a:t>和</a:t>
            </a:r>
            <a:r>
              <a:rPr lang="en-US" altLang="zh-CN" dirty="0"/>
              <a:t>B</a:t>
            </a:r>
            <a:r>
              <a:rPr lang="zh-CN" altLang="zh-CN" dirty="0"/>
              <a:t>之间是一对多的联系</a:t>
            </a:r>
          </a:p>
          <a:p>
            <a:pPr marL="914400" lvl="2" indent="0">
              <a:buNone/>
            </a:pPr>
            <a:r>
              <a:rPr lang="en-US" altLang="zh-CN" dirty="0"/>
              <a:t> </a:t>
            </a:r>
          </a:p>
          <a:p>
            <a:pPr lvl="2"/>
            <a:r>
              <a:rPr lang="zh-CN" altLang="zh-CN" dirty="0"/>
              <a:t>例：教师指导学生（</a:t>
            </a:r>
            <a:r>
              <a:rPr lang="zh-CN" altLang="zh-CN" dirty="0">
                <a:solidFill>
                  <a:srgbClr val="C00000"/>
                </a:solidFill>
              </a:rPr>
              <a:t>场景</a:t>
            </a:r>
            <a:r>
              <a:rPr lang="en-US" altLang="zh-CN" dirty="0">
                <a:solidFill>
                  <a:srgbClr val="C00000"/>
                </a:solidFill>
              </a:rPr>
              <a:t>3</a:t>
            </a:r>
            <a:r>
              <a:rPr lang="zh-CN" altLang="zh-CN" dirty="0"/>
              <a:t>）</a:t>
            </a:r>
          </a:p>
          <a:p>
            <a:pPr marL="1371600" lvl="3" indent="0">
              <a:buNone/>
            </a:pPr>
            <a:r>
              <a:rPr lang="en-US" altLang="zh-CN" dirty="0"/>
              <a:t>   </a:t>
            </a:r>
            <a:r>
              <a:rPr lang="zh-CN" altLang="zh-CN" dirty="0"/>
              <a:t>一个教师只能指导一个学生；</a:t>
            </a:r>
          </a:p>
          <a:p>
            <a:pPr marL="1371600" lvl="3" indent="0">
              <a:buNone/>
            </a:pPr>
            <a:r>
              <a:rPr lang="en-US" altLang="zh-CN" dirty="0"/>
              <a:t>   </a:t>
            </a:r>
            <a:r>
              <a:rPr lang="zh-CN" altLang="zh-CN" dirty="0"/>
              <a:t>一个学生可以接受多个教师的指导；</a:t>
            </a:r>
          </a:p>
          <a:p>
            <a:pPr lvl="3"/>
            <a:endParaRPr lang="en-US" altLang="zh-CN" dirty="0"/>
          </a:p>
          <a:p>
            <a:pPr lvl="3"/>
            <a:r>
              <a:rPr lang="zh-CN" altLang="zh-CN" dirty="0">
                <a:solidFill>
                  <a:srgbClr val="7030A0"/>
                </a:solidFill>
              </a:rPr>
              <a:t>教师和学生之间是</a:t>
            </a:r>
            <a:r>
              <a:rPr lang="zh-CN" altLang="zh-CN" dirty="0">
                <a:solidFill>
                  <a:srgbClr val="00B0F0"/>
                </a:solidFill>
              </a:rPr>
              <a:t>多对一</a:t>
            </a:r>
            <a:r>
              <a:rPr lang="zh-CN" altLang="zh-CN" dirty="0">
                <a:solidFill>
                  <a:srgbClr val="7030A0"/>
                </a:solidFill>
              </a:rPr>
              <a:t>的联系</a:t>
            </a:r>
          </a:p>
          <a:p>
            <a:pPr lvl="2"/>
            <a:endParaRPr lang="zh-CN" altLang="zh-CN" b="1" dirty="0"/>
          </a:p>
          <a:p>
            <a:pPr lvl="1"/>
            <a:endParaRPr lang="en-US" altLang="zh-CN" sz="2000" b="1" dirty="0"/>
          </a:p>
        </p:txBody>
      </p:sp>
      <p:sp>
        <p:nvSpPr>
          <p:cNvPr id="2" name="Rectangle 2">
            <a:extLst>
              <a:ext uri="{FF2B5EF4-FFF2-40B4-BE49-F238E27FC236}">
                <a16:creationId xmlns:a16="http://schemas.microsoft.com/office/drawing/2014/main" id="{52547E74-37F4-4488-95D8-8DDE9C0B16C5}"/>
              </a:ext>
            </a:extLst>
          </p:cNvPr>
          <p:cNvSpPr>
            <a:spLocks noChangeArrowheads="1"/>
          </p:cNvSpPr>
          <p:nvPr/>
        </p:nvSpPr>
        <p:spPr bwMode="auto">
          <a:xfrm>
            <a:off x="6375633"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4C720A4E-D928-494D-BA2D-4706BBCFAC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40AE5BEA-EF0E-4E87-81EB-2C60367821DC}"/>
              </a:ext>
            </a:extLst>
          </p:cNvPr>
          <p:cNvSpPr>
            <a:spLocks noChangeArrowheads="1"/>
          </p:cNvSpPr>
          <p:nvPr/>
        </p:nvSpPr>
        <p:spPr bwMode="auto">
          <a:xfrm>
            <a:off x="6031685"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74A74467-E00D-4BFC-8385-C0ED5BF29708}"/>
              </a:ext>
            </a:extLst>
          </p:cNvPr>
          <p:cNvSpPr>
            <a:spLocks noChangeArrowheads="1"/>
          </p:cNvSpPr>
          <p:nvPr/>
        </p:nvSpPr>
        <p:spPr bwMode="auto">
          <a:xfrm>
            <a:off x="6031685" y="5533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7">
            <a:extLst>
              <a:ext uri="{FF2B5EF4-FFF2-40B4-BE49-F238E27FC236}">
                <a16:creationId xmlns:a16="http://schemas.microsoft.com/office/drawing/2014/main" id="{09908B90-9D05-46AF-898D-C84242D5CF30}"/>
              </a:ext>
            </a:extLst>
          </p:cNvPr>
          <p:cNvSpPr>
            <a:spLocks noChangeArrowheads="1"/>
          </p:cNvSpPr>
          <p:nvPr/>
        </p:nvSpPr>
        <p:spPr bwMode="auto">
          <a:xfrm>
            <a:off x="6571724" y="4580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a16="http://schemas.microsoft.com/office/drawing/2014/main" id="{40BB4C71-704B-417B-BF54-AD9DC0AC9A78}"/>
              </a:ext>
            </a:extLst>
          </p:cNvPr>
          <p:cNvSpPr>
            <a:spLocks noChangeArrowheads="1"/>
          </p:cNvSpPr>
          <p:nvPr/>
        </p:nvSpPr>
        <p:spPr bwMode="auto">
          <a:xfrm>
            <a:off x="6571724" y="56568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0D1FBAA3-0555-4C17-87B9-D989203723B7}"/>
              </a:ext>
            </a:extLst>
          </p:cNvPr>
          <p:cNvPicPr>
            <a:picLocks noChangeAspect="1"/>
          </p:cNvPicPr>
          <p:nvPr/>
        </p:nvPicPr>
        <p:blipFill>
          <a:blip r:embed="rId3"/>
          <a:stretch>
            <a:fillRect/>
          </a:stretch>
        </p:blipFill>
        <p:spPr>
          <a:xfrm>
            <a:off x="6392411" y="4657099"/>
            <a:ext cx="3438525" cy="676275"/>
          </a:xfrm>
          <a:prstGeom prst="rect">
            <a:avLst/>
          </a:prstGeom>
        </p:spPr>
      </p:pic>
      <p:pic>
        <p:nvPicPr>
          <p:cNvPr id="9" name="图片 8">
            <a:extLst>
              <a:ext uri="{FF2B5EF4-FFF2-40B4-BE49-F238E27FC236}">
                <a16:creationId xmlns:a16="http://schemas.microsoft.com/office/drawing/2014/main" id="{1C833148-C992-455D-AED9-84863759F3D6}"/>
              </a:ext>
            </a:extLst>
          </p:cNvPr>
          <p:cNvPicPr>
            <a:picLocks noChangeAspect="1"/>
          </p:cNvPicPr>
          <p:nvPr/>
        </p:nvPicPr>
        <p:blipFill>
          <a:blip r:embed="rId4"/>
          <a:stretch>
            <a:fillRect/>
          </a:stretch>
        </p:blipFill>
        <p:spPr>
          <a:xfrm>
            <a:off x="6392410" y="5465617"/>
            <a:ext cx="3456577" cy="759011"/>
          </a:xfrm>
          <a:prstGeom prst="rect">
            <a:avLst/>
          </a:prstGeom>
        </p:spPr>
      </p:pic>
      <p:pic>
        <p:nvPicPr>
          <p:cNvPr id="12" name="Picture 2">
            <a:extLst>
              <a:ext uri="{FF2B5EF4-FFF2-40B4-BE49-F238E27FC236}">
                <a16:creationId xmlns:a16="http://schemas.microsoft.com/office/drawing/2014/main" id="{B54D0AE4-01E5-43CD-8FA9-40EC3EAEA4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5633" y="3178752"/>
            <a:ext cx="909566" cy="126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70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25169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2"/>
            <a:r>
              <a:rPr lang="zh-CN" altLang="zh-CN" sz="1800" dirty="0">
                <a:solidFill>
                  <a:srgbClr val="92D050"/>
                </a:solidFill>
              </a:rPr>
              <a:t>最大基数约束规则</a:t>
            </a:r>
            <a:endParaRPr lang="en-US" altLang="zh-CN" sz="1800" dirty="0">
              <a:solidFill>
                <a:srgbClr val="92D050"/>
              </a:solidFill>
            </a:endParaRPr>
          </a:p>
          <a:p>
            <a:pPr lvl="3"/>
            <a:r>
              <a:rPr lang="zh-CN" altLang="zh-CN" sz="1600" dirty="0"/>
              <a:t>一个联系的最大基数是指实体</a:t>
            </a:r>
            <a:r>
              <a:rPr lang="en-US" altLang="zh-CN" sz="1600" dirty="0"/>
              <a:t>B</a:t>
            </a:r>
            <a:r>
              <a:rPr lang="zh-CN" altLang="zh-CN" sz="1600" dirty="0"/>
              <a:t>中的实体实例，可以和实体</a:t>
            </a:r>
            <a:r>
              <a:rPr lang="en-US" altLang="zh-CN" sz="1600" dirty="0"/>
              <a:t>A</a:t>
            </a:r>
            <a:r>
              <a:rPr lang="zh-CN" altLang="zh-CN" sz="1600" dirty="0"/>
              <a:t>中的实体实例发生关联的最大个数。</a:t>
            </a:r>
            <a:endParaRPr lang="en-US" altLang="zh-CN" sz="1600" dirty="0"/>
          </a:p>
          <a:p>
            <a:pPr lvl="2"/>
            <a:endParaRPr lang="en-US" altLang="zh-CN" b="1" dirty="0"/>
          </a:p>
          <a:p>
            <a:pPr lvl="2"/>
            <a:r>
              <a:rPr lang="zh-CN" altLang="zh-CN" b="1" dirty="0"/>
              <a:t>多对多</a:t>
            </a:r>
          </a:p>
          <a:p>
            <a:pPr lvl="3"/>
            <a:r>
              <a:rPr lang="zh-CN" altLang="zh-CN" dirty="0"/>
              <a:t>实体</a:t>
            </a:r>
            <a:r>
              <a:rPr lang="en-US" altLang="zh-CN" dirty="0"/>
              <a:t>A</a:t>
            </a:r>
            <a:r>
              <a:rPr lang="zh-CN" altLang="zh-CN" dirty="0"/>
              <a:t>和实体</a:t>
            </a:r>
            <a:r>
              <a:rPr lang="en-US" altLang="zh-CN" dirty="0"/>
              <a:t>B</a:t>
            </a:r>
            <a:endParaRPr lang="zh-CN" altLang="zh-CN" dirty="0"/>
          </a:p>
          <a:p>
            <a:pPr lvl="3"/>
            <a:r>
              <a:rPr lang="zh-CN" altLang="zh-CN" dirty="0"/>
              <a:t>从实体</a:t>
            </a:r>
            <a:r>
              <a:rPr lang="en-US" altLang="zh-CN" dirty="0"/>
              <a:t>A</a:t>
            </a:r>
            <a:r>
              <a:rPr lang="zh-CN" altLang="zh-CN" dirty="0"/>
              <a:t>到实体</a:t>
            </a:r>
            <a:r>
              <a:rPr lang="en-US" altLang="zh-CN" dirty="0"/>
              <a:t>B</a:t>
            </a:r>
            <a:r>
              <a:rPr lang="zh-CN" altLang="zh-CN" dirty="0"/>
              <a:t>，是</a:t>
            </a:r>
            <a:r>
              <a:rPr lang="en-US" altLang="zh-CN" dirty="0"/>
              <a:t>1</a:t>
            </a:r>
            <a:r>
              <a:rPr lang="zh-CN" altLang="zh-CN" dirty="0"/>
              <a:t>：</a:t>
            </a:r>
            <a:r>
              <a:rPr lang="en-US" altLang="zh-CN" dirty="0"/>
              <a:t>n</a:t>
            </a:r>
            <a:endParaRPr lang="zh-CN" altLang="zh-CN" dirty="0"/>
          </a:p>
          <a:p>
            <a:pPr lvl="3"/>
            <a:r>
              <a:rPr lang="zh-CN" altLang="zh-CN" dirty="0"/>
              <a:t>从实体</a:t>
            </a:r>
            <a:r>
              <a:rPr lang="en-US" altLang="zh-CN" dirty="0"/>
              <a:t>B</a:t>
            </a:r>
            <a:r>
              <a:rPr lang="zh-CN" altLang="zh-CN" dirty="0"/>
              <a:t>到实体</a:t>
            </a:r>
            <a:r>
              <a:rPr lang="en-US" altLang="zh-CN" dirty="0"/>
              <a:t>A</a:t>
            </a:r>
            <a:r>
              <a:rPr lang="zh-CN" altLang="zh-CN" dirty="0"/>
              <a:t>，是</a:t>
            </a:r>
            <a:r>
              <a:rPr lang="en-US" altLang="zh-CN" dirty="0"/>
              <a:t>1</a:t>
            </a:r>
            <a:r>
              <a:rPr lang="zh-CN" altLang="zh-CN" dirty="0"/>
              <a:t>：</a:t>
            </a:r>
            <a:r>
              <a:rPr lang="en-US" altLang="zh-CN" dirty="0"/>
              <a:t>n</a:t>
            </a:r>
            <a:endParaRPr lang="zh-CN" altLang="zh-CN" dirty="0"/>
          </a:p>
          <a:p>
            <a:pPr lvl="3"/>
            <a:r>
              <a:rPr lang="zh-CN" altLang="zh-CN" dirty="0"/>
              <a:t>则实体</a:t>
            </a:r>
            <a:r>
              <a:rPr lang="en-US" altLang="zh-CN" dirty="0"/>
              <a:t>A</a:t>
            </a:r>
            <a:r>
              <a:rPr lang="zh-CN" altLang="zh-CN" dirty="0"/>
              <a:t>和实体</a:t>
            </a:r>
            <a:r>
              <a:rPr lang="en-US" altLang="zh-CN" dirty="0"/>
              <a:t>B</a:t>
            </a:r>
            <a:r>
              <a:rPr lang="zh-CN" altLang="zh-CN" dirty="0"/>
              <a:t>之间是多对多的联系</a:t>
            </a:r>
          </a:p>
          <a:p>
            <a:pPr marL="1371600" lvl="3" indent="0">
              <a:buNone/>
            </a:pPr>
            <a:r>
              <a:rPr lang="en-US" altLang="zh-CN" dirty="0"/>
              <a:t> </a:t>
            </a:r>
            <a:endParaRPr lang="zh-CN" altLang="zh-CN" dirty="0"/>
          </a:p>
          <a:p>
            <a:pPr lvl="2"/>
            <a:r>
              <a:rPr lang="zh-CN" altLang="zh-CN" dirty="0"/>
              <a:t>例：教师指导学生（</a:t>
            </a:r>
            <a:r>
              <a:rPr lang="zh-CN" altLang="zh-CN" dirty="0">
                <a:solidFill>
                  <a:srgbClr val="C00000"/>
                </a:solidFill>
              </a:rPr>
              <a:t>场景</a:t>
            </a:r>
            <a:r>
              <a:rPr lang="en-US" altLang="zh-CN" dirty="0">
                <a:solidFill>
                  <a:srgbClr val="C00000"/>
                </a:solidFill>
              </a:rPr>
              <a:t>4</a:t>
            </a:r>
            <a:r>
              <a:rPr lang="zh-CN" altLang="zh-CN" dirty="0"/>
              <a:t>）</a:t>
            </a:r>
          </a:p>
          <a:p>
            <a:pPr marL="1371600" lvl="3" indent="0">
              <a:buNone/>
            </a:pPr>
            <a:r>
              <a:rPr lang="en-US" altLang="zh-CN" dirty="0"/>
              <a:t>   </a:t>
            </a:r>
            <a:r>
              <a:rPr lang="zh-CN" altLang="zh-CN" dirty="0"/>
              <a:t>一个教师可以指导多个学生；</a:t>
            </a:r>
          </a:p>
          <a:p>
            <a:pPr marL="1371600" lvl="3" indent="0">
              <a:buNone/>
            </a:pPr>
            <a:r>
              <a:rPr lang="en-US" altLang="zh-CN" dirty="0"/>
              <a:t>   </a:t>
            </a:r>
            <a:r>
              <a:rPr lang="zh-CN" altLang="zh-CN" dirty="0"/>
              <a:t>一个学生可以接受多个教师的指导；</a:t>
            </a:r>
          </a:p>
          <a:p>
            <a:pPr lvl="3"/>
            <a:endParaRPr lang="en-US" altLang="zh-CN" dirty="0"/>
          </a:p>
          <a:p>
            <a:pPr lvl="3"/>
            <a:r>
              <a:rPr lang="zh-CN" altLang="zh-CN" dirty="0">
                <a:solidFill>
                  <a:srgbClr val="7030A0"/>
                </a:solidFill>
              </a:rPr>
              <a:t>教师和学生之间是</a:t>
            </a:r>
            <a:r>
              <a:rPr lang="zh-CN" altLang="zh-CN" dirty="0">
                <a:solidFill>
                  <a:srgbClr val="00B0F0"/>
                </a:solidFill>
              </a:rPr>
              <a:t>多对多</a:t>
            </a:r>
            <a:r>
              <a:rPr lang="zh-CN" altLang="zh-CN" dirty="0">
                <a:solidFill>
                  <a:srgbClr val="7030A0"/>
                </a:solidFill>
              </a:rPr>
              <a:t>的联系</a:t>
            </a:r>
          </a:p>
          <a:p>
            <a:pPr lvl="5"/>
            <a:endParaRPr lang="zh-CN" altLang="zh-CN" b="1" dirty="0"/>
          </a:p>
          <a:p>
            <a:pPr lvl="1"/>
            <a:endParaRPr lang="en-US" altLang="zh-CN" sz="2000" b="1" dirty="0"/>
          </a:p>
        </p:txBody>
      </p:sp>
      <p:sp>
        <p:nvSpPr>
          <p:cNvPr id="2" name="Rectangle 2">
            <a:extLst>
              <a:ext uri="{FF2B5EF4-FFF2-40B4-BE49-F238E27FC236}">
                <a16:creationId xmlns:a16="http://schemas.microsoft.com/office/drawing/2014/main" id="{52547E74-37F4-4488-95D8-8DDE9C0B16C5}"/>
              </a:ext>
            </a:extLst>
          </p:cNvPr>
          <p:cNvSpPr>
            <a:spLocks noChangeArrowheads="1"/>
          </p:cNvSpPr>
          <p:nvPr/>
        </p:nvSpPr>
        <p:spPr bwMode="auto">
          <a:xfrm>
            <a:off x="6375633"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4C720A4E-D928-494D-BA2D-4706BBCFAC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40AE5BEA-EF0E-4E87-81EB-2C60367821DC}"/>
              </a:ext>
            </a:extLst>
          </p:cNvPr>
          <p:cNvSpPr>
            <a:spLocks noChangeArrowheads="1"/>
          </p:cNvSpPr>
          <p:nvPr/>
        </p:nvSpPr>
        <p:spPr bwMode="auto">
          <a:xfrm>
            <a:off x="6031685"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74A74467-E00D-4BFC-8385-C0ED5BF29708}"/>
              </a:ext>
            </a:extLst>
          </p:cNvPr>
          <p:cNvSpPr>
            <a:spLocks noChangeArrowheads="1"/>
          </p:cNvSpPr>
          <p:nvPr/>
        </p:nvSpPr>
        <p:spPr bwMode="auto">
          <a:xfrm>
            <a:off x="6031685" y="5533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7">
            <a:extLst>
              <a:ext uri="{FF2B5EF4-FFF2-40B4-BE49-F238E27FC236}">
                <a16:creationId xmlns:a16="http://schemas.microsoft.com/office/drawing/2014/main" id="{09908B90-9D05-46AF-898D-C84242D5CF30}"/>
              </a:ext>
            </a:extLst>
          </p:cNvPr>
          <p:cNvSpPr>
            <a:spLocks noChangeArrowheads="1"/>
          </p:cNvSpPr>
          <p:nvPr/>
        </p:nvSpPr>
        <p:spPr bwMode="auto">
          <a:xfrm>
            <a:off x="6571724" y="4580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a16="http://schemas.microsoft.com/office/drawing/2014/main" id="{40BB4C71-704B-417B-BF54-AD9DC0AC9A78}"/>
              </a:ext>
            </a:extLst>
          </p:cNvPr>
          <p:cNvSpPr>
            <a:spLocks noChangeArrowheads="1"/>
          </p:cNvSpPr>
          <p:nvPr/>
        </p:nvSpPr>
        <p:spPr bwMode="auto">
          <a:xfrm>
            <a:off x="6571724" y="56568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ECEDDCFF-AF5F-4B2A-9CE6-4AD0CBD27737}"/>
              </a:ext>
            </a:extLst>
          </p:cNvPr>
          <p:cNvSpPr>
            <a:spLocks noChangeArrowheads="1"/>
          </p:cNvSpPr>
          <p:nvPr/>
        </p:nvSpPr>
        <p:spPr bwMode="auto">
          <a:xfrm>
            <a:off x="5956183" y="47146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a:extLst>
              <a:ext uri="{FF2B5EF4-FFF2-40B4-BE49-F238E27FC236}">
                <a16:creationId xmlns:a16="http://schemas.microsoft.com/office/drawing/2014/main" id="{80E4C7C9-57D5-40F1-AECE-A367EC021734}"/>
              </a:ext>
            </a:extLst>
          </p:cNvPr>
          <p:cNvSpPr>
            <a:spLocks noChangeArrowheads="1"/>
          </p:cNvSpPr>
          <p:nvPr/>
        </p:nvSpPr>
        <p:spPr bwMode="auto">
          <a:xfrm>
            <a:off x="5956183" y="5698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2F0E4130-4FC0-41AB-899A-76FFC3630F31}"/>
              </a:ext>
            </a:extLst>
          </p:cNvPr>
          <p:cNvPicPr>
            <a:picLocks noChangeAspect="1"/>
          </p:cNvPicPr>
          <p:nvPr/>
        </p:nvPicPr>
        <p:blipFill>
          <a:blip r:embed="rId3"/>
          <a:stretch>
            <a:fillRect/>
          </a:stretch>
        </p:blipFill>
        <p:spPr>
          <a:xfrm>
            <a:off x="5956183" y="5495551"/>
            <a:ext cx="3439467" cy="712682"/>
          </a:xfrm>
          <a:prstGeom prst="rect">
            <a:avLst/>
          </a:prstGeom>
        </p:spPr>
      </p:pic>
      <p:pic>
        <p:nvPicPr>
          <p:cNvPr id="11" name="图片 10">
            <a:extLst>
              <a:ext uri="{FF2B5EF4-FFF2-40B4-BE49-F238E27FC236}">
                <a16:creationId xmlns:a16="http://schemas.microsoft.com/office/drawing/2014/main" id="{FB8FD328-B1BC-4259-A32C-0841E3377C4D}"/>
              </a:ext>
            </a:extLst>
          </p:cNvPr>
          <p:cNvPicPr>
            <a:picLocks noChangeAspect="1"/>
          </p:cNvPicPr>
          <p:nvPr/>
        </p:nvPicPr>
        <p:blipFill>
          <a:blip r:embed="rId4"/>
          <a:stretch>
            <a:fillRect/>
          </a:stretch>
        </p:blipFill>
        <p:spPr>
          <a:xfrm>
            <a:off x="5956183" y="4574518"/>
            <a:ext cx="3438525" cy="676275"/>
          </a:xfrm>
          <a:prstGeom prst="rect">
            <a:avLst/>
          </a:prstGeom>
        </p:spPr>
      </p:pic>
      <p:pic>
        <p:nvPicPr>
          <p:cNvPr id="14" name="Picture 2">
            <a:extLst>
              <a:ext uri="{FF2B5EF4-FFF2-40B4-BE49-F238E27FC236}">
                <a16:creationId xmlns:a16="http://schemas.microsoft.com/office/drawing/2014/main" id="{FBF3D555-D673-4A95-B8C2-39180E720B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6183" y="3116459"/>
            <a:ext cx="960541" cy="132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1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FE6D4F4-7723-4994-BBAD-17CE524BD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064" y="1939514"/>
            <a:ext cx="1522289" cy="1982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310391" y="1324529"/>
            <a:ext cx="9546673" cy="525169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2"/>
            <a:r>
              <a:rPr lang="zh-CN" altLang="zh-CN" sz="2000" dirty="0">
                <a:solidFill>
                  <a:srgbClr val="92D050"/>
                </a:solidFill>
              </a:rPr>
              <a:t>最</a:t>
            </a:r>
            <a:r>
              <a:rPr lang="zh-CN" altLang="en-US" sz="2000" dirty="0">
                <a:solidFill>
                  <a:srgbClr val="92D050"/>
                </a:solidFill>
              </a:rPr>
              <a:t>小</a:t>
            </a:r>
            <a:r>
              <a:rPr lang="zh-CN" altLang="zh-CN" sz="2000" dirty="0">
                <a:solidFill>
                  <a:srgbClr val="92D050"/>
                </a:solidFill>
              </a:rPr>
              <a:t>基数约束规则</a:t>
            </a:r>
            <a:endParaRPr lang="en-US" altLang="zh-CN" sz="2000" dirty="0">
              <a:solidFill>
                <a:srgbClr val="92D050"/>
              </a:solidFill>
            </a:endParaRPr>
          </a:p>
          <a:p>
            <a:pPr lvl="3"/>
            <a:r>
              <a:rPr lang="zh-CN" altLang="zh-CN" sz="2000" dirty="0"/>
              <a:t>一个联系的最</a:t>
            </a:r>
            <a:r>
              <a:rPr lang="zh-CN" altLang="en-US" sz="2000" dirty="0"/>
              <a:t>小</a:t>
            </a:r>
            <a:r>
              <a:rPr lang="zh-CN" altLang="zh-CN" sz="2000" dirty="0"/>
              <a:t>基数是指实体</a:t>
            </a:r>
            <a:r>
              <a:rPr lang="en-US" altLang="zh-CN" sz="2000" dirty="0"/>
              <a:t>B</a:t>
            </a:r>
            <a:r>
              <a:rPr lang="zh-CN" altLang="zh-CN" sz="2000" dirty="0"/>
              <a:t>中的实体实例，可以和实体</a:t>
            </a:r>
            <a:r>
              <a:rPr lang="en-US" altLang="zh-CN" sz="2000" dirty="0"/>
              <a:t>A</a:t>
            </a:r>
            <a:r>
              <a:rPr lang="zh-CN" altLang="zh-CN" sz="2000" dirty="0"/>
              <a:t>中的实体实例发生关联的最</a:t>
            </a:r>
            <a:r>
              <a:rPr lang="zh-CN" altLang="en-US" sz="2000" dirty="0"/>
              <a:t>小</a:t>
            </a:r>
            <a:r>
              <a:rPr lang="zh-CN" altLang="zh-CN" sz="2000" dirty="0"/>
              <a:t>个数。</a:t>
            </a:r>
            <a:endParaRPr lang="en-US" altLang="zh-CN" sz="2000" dirty="0"/>
          </a:p>
          <a:p>
            <a:pPr lvl="2"/>
            <a:endParaRPr lang="en-US" altLang="zh-CN" sz="2000" dirty="0"/>
          </a:p>
          <a:p>
            <a:pPr lvl="2"/>
            <a:r>
              <a:rPr lang="zh-CN" altLang="zh-CN" sz="2000" dirty="0"/>
              <a:t>例：教师指导学生</a:t>
            </a:r>
            <a:r>
              <a:rPr lang="zh-CN" altLang="en-US" sz="2000" dirty="0"/>
              <a:t>（</a:t>
            </a:r>
            <a:r>
              <a:rPr lang="zh-CN" altLang="zh-CN" sz="2000" dirty="0">
                <a:solidFill>
                  <a:srgbClr val="C00000"/>
                </a:solidFill>
              </a:rPr>
              <a:t>场景</a:t>
            </a:r>
            <a:r>
              <a:rPr lang="en-US" altLang="zh-CN" sz="2000" dirty="0">
                <a:solidFill>
                  <a:srgbClr val="C00000"/>
                </a:solidFill>
              </a:rPr>
              <a:t>5 </a:t>
            </a:r>
            <a:r>
              <a:rPr lang="zh-CN" altLang="en-US" sz="2000" dirty="0"/>
              <a:t>）</a:t>
            </a:r>
            <a:endParaRPr lang="zh-CN" altLang="zh-CN" sz="2000" dirty="0"/>
          </a:p>
          <a:p>
            <a:pPr lvl="3"/>
            <a:r>
              <a:rPr lang="zh-CN" altLang="zh-CN" sz="2000" dirty="0"/>
              <a:t>一个教师可以指导</a:t>
            </a:r>
            <a:r>
              <a:rPr lang="en-US" altLang="zh-CN" sz="2000" dirty="0"/>
              <a:t>0</a:t>
            </a:r>
            <a:r>
              <a:rPr lang="zh-CN" altLang="zh-CN" sz="2000" dirty="0"/>
              <a:t>个或者多个学生（教师</a:t>
            </a:r>
            <a:r>
              <a:rPr lang="zh-CN" altLang="en-US" sz="2000" dirty="0"/>
              <a:t>可以不</a:t>
            </a:r>
            <a:r>
              <a:rPr lang="zh-CN" altLang="zh-CN" sz="2000" dirty="0"/>
              <a:t>指导任何一个学生</a:t>
            </a:r>
            <a:r>
              <a:rPr lang="zh-CN" altLang="en-US" sz="2000" dirty="0"/>
              <a:t>，也可以指导多个</a:t>
            </a:r>
            <a:r>
              <a:rPr lang="zh-CN" altLang="zh-CN" sz="2000" dirty="0"/>
              <a:t>）</a:t>
            </a:r>
            <a:endParaRPr lang="en-US" altLang="zh-CN" sz="2000" dirty="0"/>
          </a:p>
          <a:p>
            <a:pPr lvl="4"/>
            <a:r>
              <a:rPr lang="zh-CN" altLang="zh-CN" sz="2000" dirty="0"/>
              <a:t>教师实体在这个指导联系中，是</a:t>
            </a:r>
            <a:r>
              <a:rPr lang="zh-CN" altLang="zh-CN" sz="2000" dirty="0">
                <a:solidFill>
                  <a:srgbClr val="00B050"/>
                </a:solidFill>
              </a:rPr>
              <a:t>可选参与</a:t>
            </a:r>
            <a:r>
              <a:rPr lang="zh-CN" altLang="zh-CN" sz="2000" dirty="0"/>
              <a:t>的（或称</a:t>
            </a:r>
            <a:r>
              <a:rPr lang="zh-CN" altLang="zh-CN" sz="2000" dirty="0">
                <a:solidFill>
                  <a:srgbClr val="00B050"/>
                </a:solidFill>
              </a:rPr>
              <a:t>部分参与</a:t>
            </a:r>
            <a:r>
              <a:rPr lang="zh-CN" altLang="zh-CN" sz="2000" dirty="0"/>
              <a:t>）</a:t>
            </a:r>
            <a:endParaRPr lang="en-US" altLang="zh-CN" sz="2000" dirty="0"/>
          </a:p>
          <a:p>
            <a:pPr lvl="3"/>
            <a:r>
              <a:rPr lang="zh-CN" altLang="zh-CN" sz="2000" dirty="0"/>
              <a:t>一个学生只能有一个导师并且必须有导师；</a:t>
            </a:r>
          </a:p>
          <a:p>
            <a:pPr lvl="1"/>
            <a:endParaRPr lang="en-US" altLang="zh-CN" sz="2000" b="1" dirty="0"/>
          </a:p>
        </p:txBody>
      </p:sp>
      <p:sp>
        <p:nvSpPr>
          <p:cNvPr id="2" name="Rectangle 2">
            <a:extLst>
              <a:ext uri="{FF2B5EF4-FFF2-40B4-BE49-F238E27FC236}">
                <a16:creationId xmlns:a16="http://schemas.microsoft.com/office/drawing/2014/main" id="{52547E74-37F4-4488-95D8-8DDE9C0B16C5}"/>
              </a:ext>
            </a:extLst>
          </p:cNvPr>
          <p:cNvSpPr>
            <a:spLocks noChangeArrowheads="1"/>
          </p:cNvSpPr>
          <p:nvPr/>
        </p:nvSpPr>
        <p:spPr bwMode="auto">
          <a:xfrm>
            <a:off x="6375633"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4C720A4E-D928-494D-BA2D-4706BBCFAC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40AE5BEA-EF0E-4E87-81EB-2C60367821DC}"/>
              </a:ext>
            </a:extLst>
          </p:cNvPr>
          <p:cNvSpPr>
            <a:spLocks noChangeArrowheads="1"/>
          </p:cNvSpPr>
          <p:nvPr/>
        </p:nvSpPr>
        <p:spPr bwMode="auto">
          <a:xfrm>
            <a:off x="6031685"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74A74467-E00D-4BFC-8385-C0ED5BF29708}"/>
              </a:ext>
            </a:extLst>
          </p:cNvPr>
          <p:cNvSpPr>
            <a:spLocks noChangeArrowheads="1"/>
          </p:cNvSpPr>
          <p:nvPr/>
        </p:nvSpPr>
        <p:spPr bwMode="auto">
          <a:xfrm>
            <a:off x="6031685" y="5533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7">
            <a:extLst>
              <a:ext uri="{FF2B5EF4-FFF2-40B4-BE49-F238E27FC236}">
                <a16:creationId xmlns:a16="http://schemas.microsoft.com/office/drawing/2014/main" id="{09908B90-9D05-46AF-898D-C84242D5CF30}"/>
              </a:ext>
            </a:extLst>
          </p:cNvPr>
          <p:cNvSpPr>
            <a:spLocks noChangeArrowheads="1"/>
          </p:cNvSpPr>
          <p:nvPr/>
        </p:nvSpPr>
        <p:spPr bwMode="auto">
          <a:xfrm>
            <a:off x="6571724" y="4580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a16="http://schemas.microsoft.com/office/drawing/2014/main" id="{40BB4C71-704B-417B-BF54-AD9DC0AC9A78}"/>
              </a:ext>
            </a:extLst>
          </p:cNvPr>
          <p:cNvSpPr>
            <a:spLocks noChangeArrowheads="1"/>
          </p:cNvSpPr>
          <p:nvPr/>
        </p:nvSpPr>
        <p:spPr bwMode="auto">
          <a:xfrm>
            <a:off x="6571724" y="56568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ECEDDCFF-AF5F-4B2A-9CE6-4AD0CBD27737}"/>
              </a:ext>
            </a:extLst>
          </p:cNvPr>
          <p:cNvSpPr>
            <a:spLocks noChangeArrowheads="1"/>
          </p:cNvSpPr>
          <p:nvPr/>
        </p:nvSpPr>
        <p:spPr bwMode="auto">
          <a:xfrm>
            <a:off x="5956183" y="47146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a:extLst>
              <a:ext uri="{FF2B5EF4-FFF2-40B4-BE49-F238E27FC236}">
                <a16:creationId xmlns:a16="http://schemas.microsoft.com/office/drawing/2014/main" id="{80E4C7C9-57D5-40F1-AECE-A367EC021734}"/>
              </a:ext>
            </a:extLst>
          </p:cNvPr>
          <p:cNvSpPr>
            <a:spLocks noChangeArrowheads="1"/>
          </p:cNvSpPr>
          <p:nvPr/>
        </p:nvSpPr>
        <p:spPr bwMode="auto">
          <a:xfrm>
            <a:off x="5956183" y="5698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86549B14-1F67-43CA-9A7D-5A434C948BC2}"/>
              </a:ext>
            </a:extLst>
          </p:cNvPr>
          <p:cNvSpPr>
            <a:spLocks noChangeArrowheads="1"/>
          </p:cNvSpPr>
          <p:nvPr/>
        </p:nvSpPr>
        <p:spPr bwMode="auto">
          <a:xfrm>
            <a:off x="1996580" y="50317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a:extLst>
              <a:ext uri="{FF2B5EF4-FFF2-40B4-BE49-F238E27FC236}">
                <a16:creationId xmlns:a16="http://schemas.microsoft.com/office/drawing/2014/main" id="{66172150-F5D6-465F-A8F3-EE4EB6DA5C3F}"/>
              </a:ext>
            </a:extLst>
          </p:cNvPr>
          <p:cNvSpPr>
            <a:spLocks noChangeArrowheads="1"/>
          </p:cNvSpPr>
          <p:nvPr/>
        </p:nvSpPr>
        <p:spPr bwMode="auto">
          <a:xfrm>
            <a:off x="6451133" y="49720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72333A60-C178-44BB-85C0-FFF1C7BC7ABD}"/>
              </a:ext>
            </a:extLst>
          </p:cNvPr>
          <p:cNvPicPr>
            <a:picLocks noChangeAspect="1"/>
          </p:cNvPicPr>
          <p:nvPr/>
        </p:nvPicPr>
        <p:blipFill>
          <a:blip r:embed="rId4"/>
          <a:stretch>
            <a:fillRect/>
          </a:stretch>
        </p:blipFill>
        <p:spPr>
          <a:xfrm>
            <a:off x="1661020" y="5530848"/>
            <a:ext cx="4197117" cy="825472"/>
          </a:xfrm>
          <a:prstGeom prst="rect">
            <a:avLst/>
          </a:prstGeom>
        </p:spPr>
      </p:pic>
      <p:pic>
        <p:nvPicPr>
          <p:cNvPr id="13" name="图片 12">
            <a:extLst>
              <a:ext uri="{FF2B5EF4-FFF2-40B4-BE49-F238E27FC236}">
                <a16:creationId xmlns:a16="http://schemas.microsoft.com/office/drawing/2014/main" id="{23085568-A6AB-419B-B22F-6F91F954D867}"/>
              </a:ext>
            </a:extLst>
          </p:cNvPr>
          <p:cNvPicPr>
            <a:picLocks noChangeAspect="1"/>
          </p:cNvPicPr>
          <p:nvPr/>
        </p:nvPicPr>
        <p:blipFill>
          <a:blip r:embed="rId5"/>
          <a:stretch>
            <a:fillRect/>
          </a:stretch>
        </p:blipFill>
        <p:spPr>
          <a:xfrm>
            <a:off x="6727970" y="5193704"/>
            <a:ext cx="4357611" cy="1549978"/>
          </a:xfrm>
          <a:prstGeom prst="rect">
            <a:avLst/>
          </a:prstGeom>
        </p:spPr>
      </p:pic>
    </p:spTree>
    <p:extLst>
      <p:ext uri="{BB962C8B-B14F-4D97-AF65-F5344CB8AC3E}">
        <p14:creationId xmlns:p14="http://schemas.microsoft.com/office/powerpoint/2010/main" val="266251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820882" y="1392382"/>
            <a:ext cx="10494818" cy="5389417"/>
          </a:xfrm>
        </p:spPr>
        <p:txBody>
          <a:bodyPr>
            <a:normAutofit/>
          </a:bodyPr>
          <a:lstStyle/>
          <a:p>
            <a:r>
              <a:rPr lang="zh-CN" altLang="zh-CN" sz="2800" b="1" dirty="0">
                <a:solidFill>
                  <a:srgbClr val="FF0000"/>
                </a:solidFill>
              </a:rPr>
              <a:t>实体</a:t>
            </a:r>
            <a:r>
              <a:rPr lang="zh-CN" altLang="en-US" sz="2800" b="1" dirty="0">
                <a:solidFill>
                  <a:srgbClr val="FF0000"/>
                </a:solidFill>
              </a:rPr>
              <a:t>（</a:t>
            </a:r>
            <a:r>
              <a:rPr lang="en-US" altLang="zh-CN" sz="2800" b="1" dirty="0">
                <a:solidFill>
                  <a:srgbClr val="FF0000"/>
                </a:solidFill>
              </a:rPr>
              <a:t>Entity</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zh-CN" dirty="0"/>
              <a:t>一个</a:t>
            </a:r>
            <a:r>
              <a:rPr lang="zh-CN" altLang="zh-CN" dirty="0">
                <a:solidFill>
                  <a:srgbClr val="00B050"/>
                </a:solidFill>
              </a:rPr>
              <a:t>实体（</a:t>
            </a:r>
            <a:r>
              <a:rPr lang="en-US" altLang="zh-CN" dirty="0">
                <a:solidFill>
                  <a:srgbClr val="00B050"/>
                </a:solidFill>
              </a:rPr>
              <a:t>Entity</a:t>
            </a:r>
            <a:r>
              <a:rPr lang="zh-CN" altLang="zh-CN" dirty="0">
                <a:solidFill>
                  <a:srgbClr val="00B050"/>
                </a:solidFill>
              </a:rPr>
              <a:t>）</a:t>
            </a:r>
            <a:r>
              <a:rPr lang="zh-CN" altLang="zh-CN" dirty="0"/>
              <a:t>可以表示对于组织机构的业务非常重要的事物及其相关的信息集合。</a:t>
            </a:r>
            <a:endParaRPr lang="en-US" altLang="zh-CN" dirty="0"/>
          </a:p>
          <a:p>
            <a:pPr lvl="1"/>
            <a:endParaRPr lang="en-US" altLang="zh-CN" dirty="0"/>
          </a:p>
          <a:p>
            <a:pPr lvl="1"/>
            <a:r>
              <a:rPr lang="zh-CN" altLang="zh-CN" dirty="0"/>
              <a:t>实体是客观世界中具有公共性质的对象的集合。</a:t>
            </a:r>
            <a:endParaRPr lang="en-US" altLang="zh-CN" dirty="0"/>
          </a:p>
          <a:p>
            <a:pPr lvl="2"/>
            <a:r>
              <a:rPr lang="zh-CN" altLang="zh-CN" dirty="0"/>
              <a:t>教师实体，表示教师组成的集合</a:t>
            </a:r>
            <a:endParaRPr lang="en-US" altLang="zh-CN" dirty="0"/>
          </a:p>
          <a:p>
            <a:pPr lvl="1"/>
            <a:endParaRPr lang="en-US" altLang="zh-CN" dirty="0">
              <a:solidFill>
                <a:srgbClr val="00B050"/>
              </a:solidFill>
            </a:endParaRPr>
          </a:p>
          <a:p>
            <a:pPr lvl="1"/>
            <a:r>
              <a:rPr lang="zh-CN" altLang="zh-CN" dirty="0">
                <a:solidFill>
                  <a:srgbClr val="00B050"/>
                </a:solidFill>
              </a:rPr>
              <a:t>实体</a:t>
            </a:r>
            <a:r>
              <a:rPr lang="zh-CN" altLang="zh-CN" dirty="0"/>
              <a:t>一般用</a:t>
            </a:r>
            <a:r>
              <a:rPr lang="zh-CN" altLang="zh-CN" dirty="0">
                <a:solidFill>
                  <a:srgbClr val="00B0F0"/>
                </a:solidFill>
              </a:rPr>
              <a:t>集合名词或名词词组</a:t>
            </a:r>
            <a:r>
              <a:rPr lang="zh-CN" altLang="zh-CN" dirty="0"/>
              <a:t>来表示，因此，实体也被称为</a:t>
            </a:r>
            <a:r>
              <a:rPr lang="zh-CN" altLang="zh-CN" dirty="0">
                <a:solidFill>
                  <a:srgbClr val="00B050"/>
                </a:solidFill>
              </a:rPr>
              <a:t>实体集（</a:t>
            </a:r>
            <a:r>
              <a:rPr lang="en-US" altLang="zh-CN" dirty="0">
                <a:solidFill>
                  <a:srgbClr val="00B050"/>
                </a:solidFill>
              </a:rPr>
              <a:t>Entity Set</a:t>
            </a:r>
            <a:r>
              <a:rPr lang="zh-CN" altLang="zh-CN" dirty="0">
                <a:solidFill>
                  <a:srgbClr val="00B050"/>
                </a:solidFill>
              </a:rPr>
              <a:t>）</a:t>
            </a:r>
            <a:endParaRPr lang="en-US" altLang="zh-CN" dirty="0"/>
          </a:p>
          <a:p>
            <a:pPr lvl="1"/>
            <a:endParaRPr lang="en-US" altLang="zh-CN" dirty="0"/>
          </a:p>
          <a:p>
            <a:pPr lvl="1"/>
            <a:r>
              <a:rPr lang="zh-CN" altLang="zh-CN" dirty="0"/>
              <a:t>实体被用来表示在组织机构的业务处理中用到的一些概念，大致可以分为这六类：</a:t>
            </a:r>
            <a:endParaRPr lang="en-US" altLang="zh-CN" dirty="0"/>
          </a:p>
          <a:p>
            <a:pPr lvl="2"/>
            <a:r>
              <a:rPr lang="zh-CN" altLang="zh-CN" dirty="0"/>
              <a:t>谁（</a:t>
            </a:r>
            <a:r>
              <a:rPr lang="en-US" altLang="zh-CN" dirty="0"/>
              <a:t>Who</a:t>
            </a:r>
            <a:r>
              <a:rPr lang="zh-CN" altLang="zh-CN" dirty="0"/>
              <a:t>）</a:t>
            </a:r>
            <a:endParaRPr lang="en-US" altLang="zh-CN" dirty="0"/>
          </a:p>
          <a:p>
            <a:pPr lvl="2"/>
            <a:r>
              <a:rPr lang="zh-CN" altLang="zh-CN" dirty="0"/>
              <a:t>什么（</a:t>
            </a:r>
            <a:r>
              <a:rPr lang="en-US" altLang="zh-CN" dirty="0"/>
              <a:t>What</a:t>
            </a:r>
            <a:r>
              <a:rPr lang="zh-CN" altLang="zh-CN" dirty="0"/>
              <a:t>）</a:t>
            </a:r>
            <a:endParaRPr lang="en-US" altLang="zh-CN" dirty="0"/>
          </a:p>
          <a:p>
            <a:pPr lvl="2"/>
            <a:r>
              <a:rPr lang="zh-CN" altLang="zh-CN" dirty="0"/>
              <a:t>何时（</a:t>
            </a:r>
            <a:r>
              <a:rPr lang="en-US" altLang="zh-CN" dirty="0"/>
              <a:t>When</a:t>
            </a:r>
            <a:r>
              <a:rPr lang="zh-CN" altLang="zh-CN" dirty="0"/>
              <a:t>）</a:t>
            </a:r>
            <a:endParaRPr lang="en-US" altLang="zh-CN" dirty="0"/>
          </a:p>
          <a:p>
            <a:pPr lvl="2"/>
            <a:r>
              <a:rPr lang="zh-CN" altLang="zh-CN" dirty="0"/>
              <a:t>何地（</a:t>
            </a:r>
            <a:r>
              <a:rPr lang="en-US" altLang="zh-CN" dirty="0"/>
              <a:t>Where</a:t>
            </a:r>
            <a:r>
              <a:rPr lang="zh-CN" altLang="zh-CN" dirty="0"/>
              <a:t>）</a:t>
            </a:r>
            <a:endParaRPr lang="en-US" altLang="zh-CN" dirty="0"/>
          </a:p>
          <a:p>
            <a:pPr lvl="2"/>
            <a:r>
              <a:rPr lang="zh-CN" altLang="zh-CN" dirty="0"/>
              <a:t>为何（</a:t>
            </a:r>
            <a:r>
              <a:rPr lang="en-US" altLang="zh-CN" dirty="0"/>
              <a:t>Why</a:t>
            </a:r>
            <a:r>
              <a:rPr lang="zh-CN" altLang="zh-CN" dirty="0"/>
              <a:t>）</a:t>
            </a:r>
            <a:endParaRPr lang="en-US" altLang="zh-CN" dirty="0"/>
          </a:p>
          <a:p>
            <a:pPr lvl="2"/>
            <a:r>
              <a:rPr lang="zh-CN" altLang="zh-CN" dirty="0"/>
              <a:t>如何（</a:t>
            </a:r>
            <a:r>
              <a:rPr lang="en-US" altLang="zh-CN" dirty="0"/>
              <a:t>How</a:t>
            </a:r>
            <a:r>
              <a:rPr lang="zh-CN" altLang="zh-CN" dirty="0"/>
              <a:t>）</a:t>
            </a:r>
          </a:p>
          <a:p>
            <a:pPr lvl="1"/>
            <a:endParaRPr lang="zh-CN" altLang="zh-CN" dirty="0"/>
          </a:p>
          <a:p>
            <a:pPr lvl="1"/>
            <a:endParaRPr lang="en-US" altLang="zh-CN" sz="2000" b="1" dirty="0"/>
          </a:p>
        </p:txBody>
      </p:sp>
    </p:spTree>
    <p:extLst>
      <p:ext uri="{BB962C8B-B14F-4D97-AF65-F5344CB8AC3E}">
        <p14:creationId xmlns:p14="http://schemas.microsoft.com/office/powerpoint/2010/main" val="13371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151001" y="1349506"/>
            <a:ext cx="9605395" cy="525169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F0"/>
                </a:solidFill>
              </a:rPr>
              <a:t>第</a:t>
            </a:r>
            <a:r>
              <a:rPr lang="en-US" altLang="zh-CN" sz="2000" b="1" dirty="0">
                <a:solidFill>
                  <a:srgbClr val="00B0F0"/>
                </a:solidFill>
              </a:rPr>
              <a:t>1</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a:t>
            </a:r>
            <a:r>
              <a:rPr lang="zh-CN" altLang="zh-CN" sz="2000" b="1" dirty="0">
                <a:solidFill>
                  <a:srgbClr val="00B0F0"/>
                </a:solidFill>
              </a:rPr>
              <a:t>结构完整性规则（基数约束规则</a:t>
            </a:r>
            <a:r>
              <a:rPr lang="zh-CN" altLang="en-US" sz="2000" b="1" dirty="0">
                <a:solidFill>
                  <a:srgbClr val="00B0F0"/>
                </a:solidFill>
              </a:rPr>
              <a:t>，可以在</a:t>
            </a:r>
            <a:r>
              <a:rPr lang="en-US" altLang="zh-CN" sz="2000" b="1" dirty="0">
                <a:solidFill>
                  <a:srgbClr val="00B0F0"/>
                </a:solidFill>
              </a:rPr>
              <a:t>E-R</a:t>
            </a:r>
            <a:r>
              <a:rPr lang="zh-CN" altLang="en-US" sz="2000" b="1" dirty="0">
                <a:solidFill>
                  <a:srgbClr val="00B0F0"/>
                </a:solidFill>
              </a:rPr>
              <a:t>模型中表示出来</a:t>
            </a:r>
            <a:r>
              <a:rPr lang="zh-CN" altLang="zh-CN" sz="2000" b="1" dirty="0">
                <a:solidFill>
                  <a:srgbClr val="00B0F0"/>
                </a:solidFill>
              </a:rPr>
              <a:t>）</a:t>
            </a:r>
            <a:endParaRPr lang="en-US" altLang="zh-CN" sz="2000" b="1" dirty="0">
              <a:solidFill>
                <a:srgbClr val="00B0F0"/>
              </a:solidFill>
            </a:endParaRPr>
          </a:p>
          <a:p>
            <a:pPr lvl="2"/>
            <a:r>
              <a:rPr lang="zh-CN" altLang="zh-CN" sz="2000" dirty="0">
                <a:solidFill>
                  <a:srgbClr val="92D050"/>
                </a:solidFill>
              </a:rPr>
              <a:t>最</a:t>
            </a:r>
            <a:r>
              <a:rPr lang="zh-CN" altLang="en-US" sz="2000" dirty="0">
                <a:solidFill>
                  <a:srgbClr val="92D050"/>
                </a:solidFill>
              </a:rPr>
              <a:t>小</a:t>
            </a:r>
            <a:r>
              <a:rPr lang="zh-CN" altLang="zh-CN" sz="2000" dirty="0">
                <a:solidFill>
                  <a:srgbClr val="92D050"/>
                </a:solidFill>
              </a:rPr>
              <a:t>基数约束规则</a:t>
            </a:r>
            <a:endParaRPr lang="en-US" altLang="zh-CN" sz="2000" dirty="0">
              <a:solidFill>
                <a:srgbClr val="92D050"/>
              </a:solidFill>
            </a:endParaRPr>
          </a:p>
          <a:p>
            <a:pPr lvl="3"/>
            <a:r>
              <a:rPr lang="zh-CN" altLang="zh-CN" sz="2000" dirty="0"/>
              <a:t>一个联系的最</a:t>
            </a:r>
            <a:r>
              <a:rPr lang="zh-CN" altLang="en-US" sz="2000" dirty="0"/>
              <a:t>小</a:t>
            </a:r>
            <a:r>
              <a:rPr lang="zh-CN" altLang="zh-CN" sz="2000" dirty="0"/>
              <a:t>基数是指实体</a:t>
            </a:r>
            <a:r>
              <a:rPr lang="en-US" altLang="zh-CN" sz="2000" dirty="0"/>
              <a:t>B</a:t>
            </a:r>
            <a:r>
              <a:rPr lang="zh-CN" altLang="zh-CN" sz="2000" dirty="0"/>
              <a:t>中的实体实例，可以和实体</a:t>
            </a:r>
            <a:r>
              <a:rPr lang="en-US" altLang="zh-CN" sz="2000" dirty="0"/>
              <a:t>A</a:t>
            </a:r>
            <a:r>
              <a:rPr lang="zh-CN" altLang="zh-CN" sz="2000" dirty="0"/>
              <a:t>中的实体实例发生关联的最</a:t>
            </a:r>
            <a:r>
              <a:rPr lang="zh-CN" altLang="en-US" sz="2000" dirty="0"/>
              <a:t>小</a:t>
            </a:r>
            <a:r>
              <a:rPr lang="zh-CN" altLang="zh-CN" sz="2000" dirty="0"/>
              <a:t>个数。</a:t>
            </a:r>
            <a:endParaRPr lang="en-US" altLang="zh-CN" sz="2000" dirty="0"/>
          </a:p>
          <a:p>
            <a:pPr lvl="2"/>
            <a:endParaRPr lang="en-US" altLang="zh-CN" sz="2000" dirty="0"/>
          </a:p>
          <a:p>
            <a:pPr lvl="2"/>
            <a:r>
              <a:rPr lang="zh-CN" altLang="zh-CN" sz="2000" dirty="0"/>
              <a:t>例：教师指导学生</a:t>
            </a:r>
            <a:r>
              <a:rPr lang="zh-CN" altLang="en-US" sz="2000" dirty="0"/>
              <a:t>（</a:t>
            </a:r>
            <a:r>
              <a:rPr lang="zh-CN" altLang="zh-CN" sz="2000" dirty="0">
                <a:solidFill>
                  <a:srgbClr val="C00000"/>
                </a:solidFill>
              </a:rPr>
              <a:t>场景</a:t>
            </a:r>
            <a:r>
              <a:rPr lang="en-US" altLang="zh-CN" sz="2000" dirty="0">
                <a:solidFill>
                  <a:srgbClr val="C00000"/>
                </a:solidFill>
              </a:rPr>
              <a:t>6 </a:t>
            </a:r>
            <a:r>
              <a:rPr lang="zh-CN" altLang="en-US" sz="2000" dirty="0"/>
              <a:t>）</a:t>
            </a:r>
            <a:endParaRPr lang="zh-CN" altLang="zh-CN" sz="2000" dirty="0"/>
          </a:p>
          <a:p>
            <a:pPr lvl="3"/>
            <a:r>
              <a:rPr lang="zh-CN" altLang="zh-CN" sz="2000" dirty="0"/>
              <a:t>一个教师可以指导</a:t>
            </a:r>
            <a:r>
              <a:rPr lang="en-US" altLang="zh-CN" sz="2000" dirty="0"/>
              <a:t>1</a:t>
            </a:r>
            <a:r>
              <a:rPr lang="zh-CN" altLang="zh-CN" sz="2000" dirty="0"/>
              <a:t>个或者多个学生（教师</a:t>
            </a:r>
            <a:r>
              <a:rPr lang="zh-CN" altLang="en-US" sz="2000" dirty="0"/>
              <a:t>必须至少</a:t>
            </a:r>
            <a:r>
              <a:rPr lang="zh-CN" altLang="zh-CN" sz="2000" dirty="0"/>
              <a:t>指导一个学生</a:t>
            </a:r>
            <a:r>
              <a:rPr lang="zh-CN" altLang="en-US" sz="2000" dirty="0"/>
              <a:t>，也可以指导多个</a:t>
            </a:r>
            <a:r>
              <a:rPr lang="zh-CN" altLang="zh-CN" sz="2000" dirty="0"/>
              <a:t>）</a:t>
            </a:r>
            <a:endParaRPr lang="en-US" altLang="zh-CN" sz="2000" dirty="0"/>
          </a:p>
          <a:p>
            <a:pPr lvl="4"/>
            <a:r>
              <a:rPr lang="zh-CN" altLang="zh-CN" sz="2000" dirty="0"/>
              <a:t>教师实体在这个指导联系中，是</a:t>
            </a:r>
            <a:r>
              <a:rPr lang="zh-CN" altLang="en-US" sz="2000" dirty="0">
                <a:solidFill>
                  <a:srgbClr val="00B050"/>
                </a:solidFill>
              </a:rPr>
              <a:t>强制</a:t>
            </a:r>
            <a:r>
              <a:rPr lang="zh-CN" altLang="zh-CN" sz="2000" dirty="0">
                <a:solidFill>
                  <a:srgbClr val="00B050"/>
                </a:solidFill>
              </a:rPr>
              <a:t>参与</a:t>
            </a:r>
            <a:r>
              <a:rPr lang="zh-CN" altLang="zh-CN" sz="2000" dirty="0"/>
              <a:t>的（或称</a:t>
            </a:r>
            <a:r>
              <a:rPr lang="zh-CN" altLang="en-US" sz="2000" dirty="0">
                <a:solidFill>
                  <a:srgbClr val="00B050"/>
                </a:solidFill>
              </a:rPr>
              <a:t>全部</a:t>
            </a:r>
            <a:r>
              <a:rPr lang="zh-CN" altLang="zh-CN" sz="2000" dirty="0">
                <a:solidFill>
                  <a:srgbClr val="00B050"/>
                </a:solidFill>
              </a:rPr>
              <a:t>参与</a:t>
            </a:r>
            <a:r>
              <a:rPr lang="zh-CN" altLang="zh-CN" sz="2000" dirty="0"/>
              <a:t>）</a:t>
            </a:r>
            <a:endParaRPr lang="en-US" altLang="zh-CN" sz="2000" dirty="0"/>
          </a:p>
          <a:p>
            <a:pPr lvl="3"/>
            <a:r>
              <a:rPr lang="zh-CN" altLang="zh-CN" sz="2000" dirty="0"/>
              <a:t>一个学生只能有一个导师并且必须有导师；</a:t>
            </a:r>
          </a:p>
          <a:p>
            <a:pPr lvl="1"/>
            <a:endParaRPr lang="en-US" altLang="zh-CN" sz="2000" b="1" dirty="0"/>
          </a:p>
        </p:txBody>
      </p:sp>
      <p:sp>
        <p:nvSpPr>
          <p:cNvPr id="2" name="Rectangle 2">
            <a:extLst>
              <a:ext uri="{FF2B5EF4-FFF2-40B4-BE49-F238E27FC236}">
                <a16:creationId xmlns:a16="http://schemas.microsoft.com/office/drawing/2014/main" id="{52547E74-37F4-4488-95D8-8DDE9C0B16C5}"/>
              </a:ext>
            </a:extLst>
          </p:cNvPr>
          <p:cNvSpPr>
            <a:spLocks noChangeArrowheads="1"/>
          </p:cNvSpPr>
          <p:nvPr/>
        </p:nvSpPr>
        <p:spPr bwMode="auto">
          <a:xfrm>
            <a:off x="6375633"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4C720A4E-D928-494D-BA2D-4706BBCFAC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40AE5BEA-EF0E-4E87-81EB-2C60367821DC}"/>
              </a:ext>
            </a:extLst>
          </p:cNvPr>
          <p:cNvSpPr>
            <a:spLocks noChangeArrowheads="1"/>
          </p:cNvSpPr>
          <p:nvPr/>
        </p:nvSpPr>
        <p:spPr bwMode="auto">
          <a:xfrm>
            <a:off x="6031685" y="4647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74A74467-E00D-4BFC-8385-C0ED5BF29708}"/>
              </a:ext>
            </a:extLst>
          </p:cNvPr>
          <p:cNvSpPr>
            <a:spLocks noChangeArrowheads="1"/>
          </p:cNvSpPr>
          <p:nvPr/>
        </p:nvSpPr>
        <p:spPr bwMode="auto">
          <a:xfrm>
            <a:off x="6031685" y="5533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7">
            <a:extLst>
              <a:ext uri="{FF2B5EF4-FFF2-40B4-BE49-F238E27FC236}">
                <a16:creationId xmlns:a16="http://schemas.microsoft.com/office/drawing/2014/main" id="{09908B90-9D05-46AF-898D-C84242D5CF30}"/>
              </a:ext>
            </a:extLst>
          </p:cNvPr>
          <p:cNvSpPr>
            <a:spLocks noChangeArrowheads="1"/>
          </p:cNvSpPr>
          <p:nvPr/>
        </p:nvSpPr>
        <p:spPr bwMode="auto">
          <a:xfrm>
            <a:off x="6571724" y="4580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a16="http://schemas.microsoft.com/office/drawing/2014/main" id="{40BB4C71-704B-417B-BF54-AD9DC0AC9A78}"/>
              </a:ext>
            </a:extLst>
          </p:cNvPr>
          <p:cNvSpPr>
            <a:spLocks noChangeArrowheads="1"/>
          </p:cNvSpPr>
          <p:nvPr/>
        </p:nvSpPr>
        <p:spPr bwMode="auto">
          <a:xfrm>
            <a:off x="6571724" y="56568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ECEDDCFF-AF5F-4B2A-9CE6-4AD0CBD27737}"/>
              </a:ext>
            </a:extLst>
          </p:cNvPr>
          <p:cNvSpPr>
            <a:spLocks noChangeArrowheads="1"/>
          </p:cNvSpPr>
          <p:nvPr/>
        </p:nvSpPr>
        <p:spPr bwMode="auto">
          <a:xfrm>
            <a:off x="5956183" y="47146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a:extLst>
              <a:ext uri="{FF2B5EF4-FFF2-40B4-BE49-F238E27FC236}">
                <a16:creationId xmlns:a16="http://schemas.microsoft.com/office/drawing/2014/main" id="{80E4C7C9-57D5-40F1-AECE-A367EC021734}"/>
              </a:ext>
            </a:extLst>
          </p:cNvPr>
          <p:cNvSpPr>
            <a:spLocks noChangeArrowheads="1"/>
          </p:cNvSpPr>
          <p:nvPr/>
        </p:nvSpPr>
        <p:spPr bwMode="auto">
          <a:xfrm>
            <a:off x="5956183" y="5698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86549B14-1F67-43CA-9A7D-5A434C948BC2}"/>
              </a:ext>
            </a:extLst>
          </p:cNvPr>
          <p:cNvSpPr>
            <a:spLocks noChangeArrowheads="1"/>
          </p:cNvSpPr>
          <p:nvPr/>
        </p:nvSpPr>
        <p:spPr bwMode="auto">
          <a:xfrm>
            <a:off x="1996580" y="50317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a:extLst>
              <a:ext uri="{FF2B5EF4-FFF2-40B4-BE49-F238E27FC236}">
                <a16:creationId xmlns:a16="http://schemas.microsoft.com/office/drawing/2014/main" id="{66172150-F5D6-465F-A8F3-EE4EB6DA5C3F}"/>
              </a:ext>
            </a:extLst>
          </p:cNvPr>
          <p:cNvSpPr>
            <a:spLocks noChangeArrowheads="1"/>
          </p:cNvSpPr>
          <p:nvPr/>
        </p:nvSpPr>
        <p:spPr bwMode="auto">
          <a:xfrm>
            <a:off x="6451133" y="49720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5AE379B2-93F0-468D-89DD-539A1C8BCCB0}"/>
              </a:ext>
            </a:extLst>
          </p:cNvPr>
          <p:cNvSpPr>
            <a:spLocks noChangeArrowheads="1"/>
          </p:cNvSpPr>
          <p:nvPr/>
        </p:nvSpPr>
        <p:spPr bwMode="auto">
          <a:xfrm>
            <a:off x="6224632" y="50595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4">
            <a:extLst>
              <a:ext uri="{FF2B5EF4-FFF2-40B4-BE49-F238E27FC236}">
                <a16:creationId xmlns:a16="http://schemas.microsoft.com/office/drawing/2014/main" id="{BD78D222-9F69-461A-981B-7B8364DED201}"/>
              </a:ext>
            </a:extLst>
          </p:cNvPr>
          <p:cNvSpPr>
            <a:spLocks noChangeArrowheads="1"/>
          </p:cNvSpPr>
          <p:nvPr/>
        </p:nvSpPr>
        <p:spPr bwMode="auto">
          <a:xfrm>
            <a:off x="1762736" y="56568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a:extLst>
              <a:ext uri="{FF2B5EF4-FFF2-40B4-BE49-F238E27FC236}">
                <a16:creationId xmlns:a16="http://schemas.microsoft.com/office/drawing/2014/main" id="{74B8911A-4947-45B6-980F-B52041666E63}"/>
              </a:ext>
            </a:extLst>
          </p:cNvPr>
          <p:cNvPicPr>
            <a:picLocks noChangeAspect="1"/>
          </p:cNvPicPr>
          <p:nvPr/>
        </p:nvPicPr>
        <p:blipFill>
          <a:blip r:embed="rId3"/>
          <a:stretch>
            <a:fillRect/>
          </a:stretch>
        </p:blipFill>
        <p:spPr>
          <a:xfrm>
            <a:off x="1707640" y="5747897"/>
            <a:ext cx="3438525" cy="676275"/>
          </a:xfrm>
          <a:prstGeom prst="rect">
            <a:avLst/>
          </a:prstGeom>
        </p:spPr>
      </p:pic>
      <p:pic>
        <p:nvPicPr>
          <p:cNvPr id="18" name="图片 17">
            <a:extLst>
              <a:ext uri="{FF2B5EF4-FFF2-40B4-BE49-F238E27FC236}">
                <a16:creationId xmlns:a16="http://schemas.microsoft.com/office/drawing/2014/main" id="{85A50A5B-13A8-4A9C-926E-0A5353B5A557}"/>
              </a:ext>
            </a:extLst>
          </p:cNvPr>
          <p:cNvPicPr>
            <a:picLocks noChangeAspect="1"/>
          </p:cNvPicPr>
          <p:nvPr/>
        </p:nvPicPr>
        <p:blipFill>
          <a:blip r:embed="rId4"/>
          <a:stretch>
            <a:fillRect/>
          </a:stretch>
        </p:blipFill>
        <p:spPr>
          <a:xfrm>
            <a:off x="6114465" y="5307723"/>
            <a:ext cx="3986663" cy="1418033"/>
          </a:xfrm>
          <a:prstGeom prst="rect">
            <a:avLst/>
          </a:prstGeom>
        </p:spPr>
      </p:pic>
      <p:pic>
        <p:nvPicPr>
          <p:cNvPr id="19" name="图片 18">
            <a:extLst>
              <a:ext uri="{FF2B5EF4-FFF2-40B4-BE49-F238E27FC236}">
                <a16:creationId xmlns:a16="http://schemas.microsoft.com/office/drawing/2014/main" id="{D5000B69-07EC-492A-9145-5ADECC2615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1673" y="2685810"/>
            <a:ext cx="1502860" cy="182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23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484902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en-US" sz="2000" b="1" dirty="0">
                <a:solidFill>
                  <a:srgbClr val="00B0F0"/>
                </a:solidFill>
              </a:rPr>
              <a:t>第</a:t>
            </a:r>
            <a:r>
              <a:rPr lang="en-US" altLang="zh-CN" sz="2000" b="1" dirty="0">
                <a:solidFill>
                  <a:srgbClr val="00B0F0"/>
                </a:solidFill>
              </a:rPr>
              <a:t>2</a:t>
            </a:r>
            <a:r>
              <a:rPr lang="zh-CN" altLang="en-US" sz="2000" b="1" dirty="0">
                <a:solidFill>
                  <a:srgbClr val="00B0F0"/>
                </a:solidFill>
              </a:rPr>
              <a:t>类</a:t>
            </a:r>
            <a:r>
              <a:rPr lang="zh-CN" altLang="zh-CN" sz="2000" b="1" dirty="0">
                <a:solidFill>
                  <a:srgbClr val="00B0F0"/>
                </a:solidFill>
              </a:rPr>
              <a:t>数据规则</a:t>
            </a:r>
            <a:r>
              <a:rPr lang="zh-CN" altLang="en-US" sz="2000" b="1" dirty="0">
                <a:solidFill>
                  <a:srgbClr val="00B0F0"/>
                </a:solidFill>
              </a:rPr>
              <a:t>：参照</a:t>
            </a:r>
            <a:r>
              <a:rPr lang="zh-CN" altLang="zh-CN" sz="2000" b="1" dirty="0">
                <a:solidFill>
                  <a:srgbClr val="00B0F0"/>
                </a:solidFill>
              </a:rPr>
              <a:t>完整性</a:t>
            </a:r>
            <a:r>
              <a:rPr lang="zh-CN" altLang="en-US" sz="2000" b="1" dirty="0">
                <a:solidFill>
                  <a:srgbClr val="00B0F0"/>
                </a:solidFill>
              </a:rPr>
              <a:t>约束</a:t>
            </a:r>
            <a:r>
              <a:rPr lang="zh-CN" altLang="zh-CN" sz="2000" b="1" dirty="0">
                <a:solidFill>
                  <a:srgbClr val="00B0F0"/>
                </a:solidFill>
              </a:rPr>
              <a:t>规则</a:t>
            </a:r>
            <a:r>
              <a:rPr lang="zh-CN" altLang="en-US" sz="2000" b="1" dirty="0">
                <a:solidFill>
                  <a:srgbClr val="00B0F0"/>
                </a:solidFill>
              </a:rPr>
              <a:t>（不能在</a:t>
            </a:r>
            <a:r>
              <a:rPr lang="en-US" altLang="zh-CN" sz="2000" b="1" dirty="0">
                <a:solidFill>
                  <a:srgbClr val="00B0F0"/>
                </a:solidFill>
              </a:rPr>
              <a:t>E-R</a:t>
            </a:r>
            <a:r>
              <a:rPr lang="zh-CN" altLang="en-US" sz="2000" b="1" dirty="0">
                <a:solidFill>
                  <a:srgbClr val="00B0F0"/>
                </a:solidFill>
              </a:rPr>
              <a:t>模型中表示出来）</a:t>
            </a:r>
            <a:endParaRPr lang="en-US" altLang="zh-CN" sz="2000" b="1" dirty="0">
              <a:solidFill>
                <a:srgbClr val="00B0F0"/>
              </a:solidFill>
            </a:endParaRPr>
          </a:p>
          <a:p>
            <a:pPr lvl="2"/>
            <a:endParaRPr lang="en-US" altLang="zh-CN" sz="2000" dirty="0"/>
          </a:p>
          <a:p>
            <a:pPr lvl="2"/>
            <a:r>
              <a:rPr lang="zh-CN" altLang="zh-CN" sz="2000" dirty="0"/>
              <a:t>参照完整性约束规则确保属性取值的有效性，只能取所参照的实体对应属性中存在的值。</a:t>
            </a:r>
            <a:endParaRPr lang="en-US" altLang="zh-CN" sz="2000" dirty="0"/>
          </a:p>
          <a:p>
            <a:pPr lvl="2"/>
            <a:endParaRPr lang="en-US" altLang="zh-CN" sz="2000" dirty="0"/>
          </a:p>
          <a:p>
            <a:pPr lvl="2"/>
            <a:r>
              <a:rPr lang="zh-CN" altLang="zh-CN" sz="2000" dirty="0"/>
              <a:t>例</a:t>
            </a:r>
            <a:r>
              <a:rPr lang="zh-CN" altLang="en-US" sz="2000" dirty="0"/>
              <a:t>：</a:t>
            </a:r>
            <a:r>
              <a:rPr lang="zh-CN" altLang="zh-CN" sz="2000" dirty="0"/>
              <a:t>教师在某个系工作</a:t>
            </a:r>
            <a:endParaRPr lang="en-US" altLang="zh-CN" sz="2000" dirty="0"/>
          </a:p>
          <a:p>
            <a:pPr lvl="2"/>
            <a:endParaRPr lang="en-US" altLang="zh-CN" sz="2000" dirty="0"/>
          </a:p>
          <a:p>
            <a:pPr lvl="3"/>
            <a:r>
              <a:rPr lang="zh-CN" altLang="zh-CN" sz="2000" dirty="0"/>
              <a:t>系名必须是大学中存在的系名，不能是子虚乌有的系名</a:t>
            </a:r>
            <a:endParaRPr lang="en-US" altLang="zh-CN" sz="2000" dirty="0"/>
          </a:p>
          <a:p>
            <a:pPr lvl="3"/>
            <a:endParaRPr lang="en-US" altLang="zh-CN" sz="2000" dirty="0"/>
          </a:p>
          <a:p>
            <a:pPr lvl="3"/>
            <a:r>
              <a:rPr lang="zh-CN" altLang="en-US" sz="2000" dirty="0"/>
              <a:t>如果某个学校没有文学系，那么该校教师就不可能在文学系工作！</a:t>
            </a:r>
            <a:endParaRPr lang="en-US" altLang="zh-CN" sz="2000" dirty="0"/>
          </a:p>
        </p:txBody>
      </p:sp>
    </p:spTree>
    <p:extLst>
      <p:ext uri="{BB962C8B-B14F-4D97-AF65-F5344CB8AC3E}">
        <p14:creationId xmlns:p14="http://schemas.microsoft.com/office/powerpoint/2010/main" val="22127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7689DAB-5C0F-47FF-A76D-EEAE1B341250}"/>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23555" name="Rectangle 3">
            <a:extLst>
              <a:ext uri="{FF2B5EF4-FFF2-40B4-BE49-F238E27FC236}">
                <a16:creationId xmlns:a16="http://schemas.microsoft.com/office/drawing/2014/main" id="{EB43DA03-F30B-4EF1-A63E-909F97608E90}"/>
              </a:ext>
            </a:extLst>
          </p:cNvPr>
          <p:cNvSpPr>
            <a:spLocks noGrp="1" noChangeArrowheads="1"/>
          </p:cNvSpPr>
          <p:nvPr>
            <p:ph type="body" idx="4294967295"/>
          </p:nvPr>
        </p:nvSpPr>
        <p:spPr>
          <a:xfrm>
            <a:off x="487074" y="1361962"/>
            <a:ext cx="9909845" cy="5470871"/>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800" b="1" dirty="0">
                <a:solidFill>
                  <a:srgbClr val="00B050"/>
                </a:solidFill>
              </a:rPr>
              <a:t>联系实例（</a:t>
            </a:r>
            <a:r>
              <a:rPr lang="en-US" altLang="zh-CN" sz="2800" b="1" dirty="0">
                <a:solidFill>
                  <a:srgbClr val="00B050"/>
                </a:solidFill>
              </a:rPr>
              <a:t>Relationship Instance</a:t>
            </a:r>
            <a:r>
              <a:rPr lang="zh-CN" altLang="en-US" sz="2800" b="1" dirty="0">
                <a:solidFill>
                  <a:srgbClr val="00B050"/>
                </a:solidFill>
              </a:rPr>
              <a:t>）</a:t>
            </a:r>
            <a:endParaRPr lang="en-US" altLang="zh-CN" sz="2800" b="1" dirty="0">
              <a:solidFill>
                <a:srgbClr val="00B050"/>
              </a:solidFill>
            </a:endParaRPr>
          </a:p>
          <a:p>
            <a:pPr lvl="2"/>
            <a:endParaRPr lang="en-US" altLang="zh-CN" sz="2000" dirty="0">
              <a:solidFill>
                <a:srgbClr val="00B0F0"/>
              </a:solidFill>
            </a:endParaRPr>
          </a:p>
          <a:p>
            <a:pPr lvl="2"/>
            <a:r>
              <a:rPr lang="zh-CN" altLang="zh-CN" sz="2000" dirty="0">
                <a:solidFill>
                  <a:srgbClr val="00B0F0"/>
                </a:solidFill>
              </a:rPr>
              <a:t>联系</a:t>
            </a:r>
            <a:r>
              <a:rPr lang="zh-CN" altLang="zh-CN" sz="2000" dirty="0"/>
              <a:t>是</a:t>
            </a:r>
            <a:r>
              <a:rPr lang="zh-CN" altLang="zh-CN" sz="2000" dirty="0">
                <a:solidFill>
                  <a:srgbClr val="7030A0"/>
                </a:solidFill>
              </a:rPr>
              <a:t>同类</a:t>
            </a:r>
            <a:r>
              <a:rPr lang="zh-CN" altLang="zh-CN" sz="2000" dirty="0">
                <a:solidFill>
                  <a:srgbClr val="00B050"/>
                </a:solidFill>
              </a:rPr>
              <a:t>联系实例</a:t>
            </a:r>
            <a:r>
              <a:rPr lang="zh-CN" altLang="zh-CN" sz="2000" dirty="0">
                <a:solidFill>
                  <a:srgbClr val="7030A0"/>
                </a:solidFill>
              </a:rPr>
              <a:t>的集合</a:t>
            </a:r>
            <a:endParaRPr lang="en-US" altLang="zh-CN" sz="2000" dirty="0">
              <a:solidFill>
                <a:srgbClr val="7030A0"/>
              </a:solidFill>
            </a:endParaRPr>
          </a:p>
          <a:p>
            <a:pPr lvl="2"/>
            <a:r>
              <a:rPr lang="zh-CN" altLang="zh-CN" sz="2000" dirty="0">
                <a:solidFill>
                  <a:srgbClr val="00B0F0"/>
                </a:solidFill>
              </a:rPr>
              <a:t>联系</a:t>
            </a:r>
            <a:r>
              <a:rPr lang="zh-CN" altLang="en-US" sz="2000" dirty="0"/>
              <a:t>有时候又称为</a:t>
            </a:r>
            <a:r>
              <a:rPr lang="zh-CN" altLang="zh-CN" sz="2000" dirty="0">
                <a:solidFill>
                  <a:srgbClr val="00B0F0"/>
                </a:solidFill>
              </a:rPr>
              <a:t>联系集</a:t>
            </a:r>
            <a:r>
              <a:rPr lang="zh-CN" altLang="zh-CN" sz="2000" dirty="0"/>
              <a:t>（</a:t>
            </a:r>
            <a:r>
              <a:rPr lang="en-US" altLang="zh-CN" sz="2000" dirty="0">
                <a:solidFill>
                  <a:srgbClr val="00B0F0"/>
                </a:solidFill>
              </a:rPr>
              <a:t>Relationship Set</a:t>
            </a:r>
            <a:r>
              <a:rPr lang="zh-CN" altLang="zh-CN" sz="2000" dirty="0"/>
              <a:t>）</a:t>
            </a:r>
            <a:endParaRPr lang="en-US" altLang="zh-CN" sz="2000" dirty="0"/>
          </a:p>
          <a:p>
            <a:pPr lvl="2"/>
            <a:r>
              <a:rPr lang="en-US" altLang="zh-CN" sz="2000" dirty="0"/>
              <a:t> </a:t>
            </a:r>
            <a:r>
              <a:rPr lang="zh-CN" altLang="zh-CN" sz="2000" dirty="0">
                <a:solidFill>
                  <a:srgbClr val="FF0000"/>
                </a:solidFill>
              </a:rPr>
              <a:t>联系实例</a:t>
            </a:r>
            <a:r>
              <a:rPr lang="zh-CN" altLang="zh-CN" sz="2000" dirty="0"/>
              <a:t>是指在所建模</a:t>
            </a:r>
            <a:r>
              <a:rPr lang="zh-CN" altLang="en-US" sz="2000" dirty="0"/>
              <a:t>的</a:t>
            </a:r>
            <a:r>
              <a:rPr lang="zh-CN" altLang="zh-CN" sz="2000" dirty="0"/>
              <a:t>现实世界</a:t>
            </a:r>
            <a:r>
              <a:rPr lang="zh-CN" altLang="en-US" sz="2000" dirty="0"/>
              <a:t>机构组织</a:t>
            </a:r>
            <a:r>
              <a:rPr lang="zh-CN" altLang="zh-CN" sz="2000" dirty="0"/>
              <a:t>中</a:t>
            </a:r>
            <a:r>
              <a:rPr lang="zh-CN" altLang="zh-CN" sz="2000" dirty="0">
                <a:solidFill>
                  <a:srgbClr val="FF0000"/>
                </a:solidFill>
              </a:rPr>
              <a:t>实体实例</a:t>
            </a:r>
            <a:r>
              <a:rPr lang="zh-CN" altLang="zh-CN" sz="2000" dirty="0"/>
              <a:t>之间的关联</a:t>
            </a:r>
            <a:endParaRPr lang="en-US" altLang="zh-CN" sz="2000" dirty="0"/>
          </a:p>
          <a:p>
            <a:pPr lvl="2"/>
            <a:r>
              <a:rPr lang="en-US" altLang="zh-CN" sz="2000" dirty="0">
                <a:solidFill>
                  <a:srgbClr val="7030A0"/>
                </a:solidFill>
              </a:rPr>
              <a:t> </a:t>
            </a:r>
            <a:r>
              <a:rPr lang="zh-CN" altLang="zh-CN" sz="2000" dirty="0">
                <a:solidFill>
                  <a:srgbClr val="7030A0"/>
                </a:solidFill>
              </a:rPr>
              <a:t>每个联系实例都关联来自</a:t>
            </a:r>
            <a:r>
              <a:rPr lang="zh-CN" altLang="zh-CN" sz="2000" dirty="0">
                <a:solidFill>
                  <a:srgbClr val="00B0F0"/>
                </a:solidFill>
              </a:rPr>
              <a:t>参与实体的</a:t>
            </a:r>
            <a:r>
              <a:rPr lang="zh-CN" altLang="zh-CN" sz="2000" dirty="0">
                <a:solidFill>
                  <a:srgbClr val="7030A0"/>
                </a:solidFill>
              </a:rPr>
              <a:t>一个</a:t>
            </a:r>
            <a:r>
              <a:rPr lang="zh-CN" altLang="zh-CN" sz="2000" dirty="0">
                <a:solidFill>
                  <a:srgbClr val="00B0F0"/>
                </a:solidFill>
              </a:rPr>
              <a:t>实体实例</a:t>
            </a:r>
            <a:endParaRPr lang="en-US" altLang="zh-CN" sz="2000" dirty="0">
              <a:solidFill>
                <a:srgbClr val="00B0F0"/>
              </a:solidFill>
            </a:endParaRPr>
          </a:p>
          <a:p>
            <a:pPr lvl="2"/>
            <a:endParaRPr lang="zh-CN" altLang="zh-CN" sz="2000" dirty="0"/>
          </a:p>
          <a:p>
            <a:pPr lvl="2"/>
            <a:r>
              <a:rPr lang="zh-CN" altLang="zh-CN" sz="2000" dirty="0"/>
              <a:t>用</a:t>
            </a:r>
            <a:r>
              <a:rPr lang="zh-CN" altLang="zh-CN" sz="2000" dirty="0">
                <a:solidFill>
                  <a:srgbClr val="00B050"/>
                </a:solidFill>
              </a:rPr>
              <a:t>语义网</a:t>
            </a:r>
            <a:r>
              <a:rPr lang="zh-CN" altLang="zh-CN" sz="2000" dirty="0"/>
              <a:t>来表示联系的联系实例</a:t>
            </a:r>
            <a:endParaRPr lang="en-US" altLang="zh-CN" sz="2000" dirty="0"/>
          </a:p>
          <a:p>
            <a:pPr lvl="3"/>
            <a:r>
              <a:rPr lang="zh-CN" altLang="zh-CN" sz="1600" dirty="0"/>
              <a:t>联系实例教师李明指导了学生曾俊（用</a:t>
            </a:r>
            <a:r>
              <a:rPr lang="en-US" altLang="zh-CN" sz="1600" dirty="0"/>
              <a:t>r</a:t>
            </a:r>
            <a:r>
              <a:rPr lang="en-US" altLang="zh-CN" sz="1600" baseline="-25000" dirty="0"/>
              <a:t>1</a:t>
            </a:r>
            <a:r>
              <a:rPr lang="zh-CN" altLang="zh-CN" sz="1600" dirty="0"/>
              <a:t>表示）</a:t>
            </a:r>
            <a:endParaRPr lang="en-US" altLang="zh-CN" sz="1600" dirty="0"/>
          </a:p>
          <a:p>
            <a:pPr lvl="3"/>
            <a:r>
              <a:rPr lang="zh-CN" altLang="en-US" sz="1600" dirty="0"/>
              <a:t>联系实例</a:t>
            </a:r>
            <a:r>
              <a:rPr lang="zh-CN" altLang="zh-CN" sz="1600" dirty="0"/>
              <a:t>教师李明指导了学生王大伟（用</a:t>
            </a:r>
            <a:r>
              <a:rPr lang="en-US" altLang="zh-CN" sz="1600" dirty="0"/>
              <a:t>r</a:t>
            </a:r>
            <a:r>
              <a:rPr lang="en-US" altLang="zh-CN" sz="1600" baseline="-25000" dirty="0"/>
              <a:t>2</a:t>
            </a:r>
            <a:r>
              <a:rPr lang="zh-CN" altLang="zh-CN" sz="1600" dirty="0"/>
              <a:t>表示）</a:t>
            </a:r>
            <a:endParaRPr lang="en-US" altLang="zh-CN" sz="1600" dirty="0"/>
          </a:p>
          <a:p>
            <a:pPr lvl="3"/>
            <a:r>
              <a:rPr lang="zh-CN" altLang="en-US" sz="1600" dirty="0"/>
              <a:t>联系实例</a:t>
            </a:r>
            <a:r>
              <a:rPr lang="zh-CN" altLang="zh-CN" sz="1600" dirty="0"/>
              <a:t>教师张建军指导了学生赵欣</a:t>
            </a:r>
            <a:r>
              <a:rPr lang="zh-CN" altLang="en-US" sz="1600" dirty="0"/>
              <a:t>（</a:t>
            </a:r>
            <a:r>
              <a:rPr lang="zh-CN" altLang="zh-CN" sz="1600" dirty="0"/>
              <a:t>用</a:t>
            </a:r>
            <a:r>
              <a:rPr lang="en-US" altLang="zh-CN" sz="1600" dirty="0"/>
              <a:t>r</a:t>
            </a:r>
            <a:r>
              <a:rPr lang="en-US" altLang="zh-CN" sz="1600" baseline="-25000" dirty="0"/>
              <a:t>3</a:t>
            </a:r>
            <a:r>
              <a:rPr lang="zh-CN" altLang="zh-CN" sz="1600" dirty="0"/>
              <a:t>表示</a:t>
            </a:r>
            <a:r>
              <a:rPr lang="zh-CN" altLang="en-US" sz="1600" dirty="0"/>
              <a:t>）</a:t>
            </a:r>
            <a:endParaRPr lang="zh-CN" altLang="zh-CN" sz="1600" dirty="0"/>
          </a:p>
          <a:p>
            <a:pPr marL="914400" lvl="2" indent="0">
              <a:buNone/>
            </a:pPr>
            <a:r>
              <a:rPr lang="en-US" altLang="zh-CN" sz="2000" dirty="0"/>
              <a:t> </a:t>
            </a:r>
            <a:endParaRPr lang="zh-CN" altLang="zh-CN" sz="2000" dirty="0"/>
          </a:p>
          <a:p>
            <a:pPr lvl="2"/>
            <a:endParaRPr lang="zh-CN" altLang="zh-CN" sz="2000" dirty="0">
              <a:solidFill>
                <a:srgbClr val="00B0F0"/>
              </a:solidFill>
            </a:endParaRPr>
          </a:p>
          <a:p>
            <a:pPr lvl="1"/>
            <a:endParaRPr lang="en-US" altLang="zh-CN" sz="2200" dirty="0"/>
          </a:p>
          <a:p>
            <a:pPr marL="457200" lvl="1" indent="0">
              <a:buNone/>
            </a:pPr>
            <a:endParaRPr lang="zh-CN" altLang="zh-CN" sz="1900" dirty="0"/>
          </a:p>
        </p:txBody>
      </p:sp>
      <p:pic>
        <p:nvPicPr>
          <p:cNvPr id="6" name="图片 5">
            <a:extLst>
              <a:ext uri="{FF2B5EF4-FFF2-40B4-BE49-F238E27FC236}">
                <a16:creationId xmlns:a16="http://schemas.microsoft.com/office/drawing/2014/main" id="{3C257022-2541-41B6-94A9-991CD51FD849}"/>
              </a:ext>
            </a:extLst>
          </p:cNvPr>
          <p:cNvPicPr/>
          <p:nvPr/>
        </p:nvPicPr>
        <p:blipFill>
          <a:blip r:embed="rId3"/>
          <a:stretch>
            <a:fillRect/>
          </a:stretch>
        </p:blipFill>
        <p:spPr>
          <a:xfrm>
            <a:off x="7471579" y="4097398"/>
            <a:ext cx="3861947" cy="2495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CF18D8-BF78-4CC3-AD12-7BA9C5629CC6}"/>
              </a:ext>
            </a:extLst>
          </p:cNvPr>
          <p:cNvPicPr/>
          <p:nvPr/>
        </p:nvPicPr>
        <p:blipFill>
          <a:blip r:embed="rId3"/>
          <a:stretch>
            <a:fillRect/>
          </a:stretch>
        </p:blipFill>
        <p:spPr>
          <a:xfrm>
            <a:off x="8707772" y="1651968"/>
            <a:ext cx="3055072" cy="2829263"/>
          </a:xfrm>
          <a:prstGeom prst="rect">
            <a:avLst/>
          </a:prstGeom>
        </p:spPr>
      </p:pic>
      <p:sp>
        <p:nvSpPr>
          <p:cNvPr id="23554" name="Rectangle 2">
            <a:extLst>
              <a:ext uri="{FF2B5EF4-FFF2-40B4-BE49-F238E27FC236}">
                <a16:creationId xmlns:a16="http://schemas.microsoft.com/office/drawing/2014/main" id="{77689DAB-5C0F-47FF-A76D-EEAE1B341250}"/>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23555" name="Rectangle 3">
            <a:extLst>
              <a:ext uri="{FF2B5EF4-FFF2-40B4-BE49-F238E27FC236}">
                <a16:creationId xmlns:a16="http://schemas.microsoft.com/office/drawing/2014/main" id="{EB43DA03-F30B-4EF1-A63E-909F97608E90}"/>
              </a:ext>
            </a:extLst>
          </p:cNvPr>
          <p:cNvSpPr>
            <a:spLocks noGrp="1" noChangeArrowheads="1"/>
          </p:cNvSpPr>
          <p:nvPr>
            <p:ph type="body" idx="4294967295"/>
          </p:nvPr>
        </p:nvSpPr>
        <p:spPr>
          <a:xfrm>
            <a:off x="84403" y="1387129"/>
            <a:ext cx="8623369" cy="5470871"/>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800" b="1" dirty="0">
                <a:solidFill>
                  <a:srgbClr val="00B050"/>
                </a:solidFill>
              </a:rPr>
              <a:t>联系实例（</a:t>
            </a:r>
            <a:r>
              <a:rPr lang="en-US" altLang="zh-CN" sz="2800" b="1" dirty="0">
                <a:solidFill>
                  <a:srgbClr val="00B050"/>
                </a:solidFill>
              </a:rPr>
              <a:t>Relationship Instance</a:t>
            </a:r>
            <a:r>
              <a:rPr lang="zh-CN" altLang="en-US" sz="2800" b="1" dirty="0">
                <a:solidFill>
                  <a:srgbClr val="00B050"/>
                </a:solidFill>
              </a:rPr>
              <a:t>）</a:t>
            </a:r>
            <a:endParaRPr lang="en-US" altLang="zh-CN" sz="2800" b="1" dirty="0">
              <a:solidFill>
                <a:srgbClr val="00B050"/>
              </a:solidFill>
            </a:endParaRPr>
          </a:p>
          <a:p>
            <a:pPr lvl="1"/>
            <a:endParaRPr lang="en-US" altLang="zh-CN" sz="2200" dirty="0"/>
          </a:p>
          <a:p>
            <a:pPr lvl="2"/>
            <a:r>
              <a:rPr lang="zh-CN" altLang="zh-CN" sz="1600" dirty="0"/>
              <a:t>例</a:t>
            </a:r>
            <a:r>
              <a:rPr lang="zh-CN" altLang="en-US" sz="1600" dirty="0"/>
              <a:t>：</a:t>
            </a:r>
            <a:r>
              <a:rPr lang="en-US" altLang="zh-CN" sz="1600" dirty="0"/>
              <a:t>Employee </a:t>
            </a:r>
            <a:r>
              <a:rPr lang="en-US" altLang="zh-CN" sz="1600" dirty="0">
                <a:solidFill>
                  <a:srgbClr val="7030A0"/>
                </a:solidFill>
              </a:rPr>
              <a:t>Completes</a:t>
            </a:r>
            <a:r>
              <a:rPr lang="en-US" altLang="zh-CN" sz="1600" dirty="0"/>
              <a:t> Course</a:t>
            </a:r>
          </a:p>
          <a:p>
            <a:pPr lvl="3"/>
            <a:r>
              <a:rPr lang="en-US" altLang="zh-CN" sz="1600" dirty="0"/>
              <a:t>10 </a:t>
            </a:r>
            <a:r>
              <a:rPr lang="zh-CN" altLang="zh-CN" sz="1600" dirty="0"/>
              <a:t>条直线</a:t>
            </a:r>
            <a:endParaRPr lang="en-US" altLang="zh-CN" sz="1600" dirty="0"/>
          </a:p>
          <a:p>
            <a:pPr lvl="3"/>
            <a:r>
              <a:rPr lang="zh-CN" altLang="zh-CN" sz="1600" dirty="0"/>
              <a:t>每条线都表示一个员工与一门课程之间的联系实例</a:t>
            </a:r>
            <a:endParaRPr lang="en-US" altLang="zh-CN" sz="1600" dirty="0"/>
          </a:p>
          <a:p>
            <a:pPr lvl="3"/>
            <a:r>
              <a:rPr lang="zh-CN" altLang="zh-CN" sz="1600" dirty="0"/>
              <a:t>每条线</a:t>
            </a:r>
            <a:r>
              <a:rPr lang="zh-CN" altLang="en-US" sz="1600" dirty="0"/>
              <a:t>还</a:t>
            </a:r>
            <a:r>
              <a:rPr lang="zh-CN" altLang="zh-CN" sz="1600" dirty="0"/>
              <a:t>表明员工已经完成了这门课程的培训</a:t>
            </a:r>
            <a:endParaRPr lang="en-US" altLang="zh-CN" sz="1600" dirty="0"/>
          </a:p>
          <a:p>
            <a:pPr lvl="3"/>
            <a:r>
              <a:rPr lang="zh-CN" altLang="zh-CN" sz="1600" dirty="0"/>
              <a:t>员工</a:t>
            </a:r>
            <a:r>
              <a:rPr lang="en-US" altLang="zh-CN" sz="1600" dirty="0"/>
              <a:t>Ritchie </a:t>
            </a:r>
            <a:r>
              <a:rPr lang="zh-CN" altLang="zh-CN" sz="1600" dirty="0"/>
              <a:t>和课程</a:t>
            </a:r>
            <a:r>
              <a:rPr lang="en-US" altLang="zh-CN" sz="1600" dirty="0"/>
              <a:t>Perl </a:t>
            </a:r>
            <a:r>
              <a:rPr lang="zh-CN" altLang="zh-CN" sz="1600" dirty="0"/>
              <a:t>之间的连线就代表一个已经完成课程培训的联系实例</a:t>
            </a:r>
          </a:p>
          <a:p>
            <a:pPr lvl="2"/>
            <a:endParaRPr lang="en-US" altLang="zh-CN" sz="1600" dirty="0"/>
          </a:p>
          <a:p>
            <a:pPr lvl="2"/>
            <a:r>
              <a:rPr lang="zh-CN" altLang="zh-CN" sz="1600" dirty="0"/>
              <a:t>例：</a:t>
            </a:r>
            <a:r>
              <a:rPr lang="zh-CN" altLang="en-US" sz="1600" dirty="0"/>
              <a:t>教师</a:t>
            </a:r>
            <a:r>
              <a:rPr lang="zh-CN" altLang="en-US" sz="1600" dirty="0">
                <a:solidFill>
                  <a:srgbClr val="7030A0"/>
                </a:solidFill>
              </a:rPr>
              <a:t>指导</a:t>
            </a:r>
            <a:r>
              <a:rPr lang="zh-CN" altLang="en-US" sz="1600" dirty="0"/>
              <a:t>学生</a:t>
            </a:r>
            <a:endParaRPr lang="en-US" altLang="zh-CN" sz="1600" dirty="0"/>
          </a:p>
          <a:p>
            <a:pPr lvl="3"/>
            <a:r>
              <a:rPr lang="zh-CN" altLang="zh-CN" sz="1600" dirty="0"/>
              <a:t>一个教师</a:t>
            </a:r>
            <a:r>
              <a:rPr lang="en-US" altLang="zh-CN" sz="1600" dirty="0" err="1"/>
              <a:t>lD</a:t>
            </a:r>
            <a:r>
              <a:rPr lang="zh-CN" altLang="zh-CN" sz="1600" dirty="0"/>
              <a:t>为</a:t>
            </a:r>
            <a:r>
              <a:rPr lang="en-US" altLang="zh-CN" sz="1600" dirty="0"/>
              <a:t>45565 </a:t>
            </a:r>
            <a:r>
              <a:rPr lang="zh-CN" altLang="zh-CN" sz="1600" dirty="0"/>
              <a:t>的</a:t>
            </a:r>
            <a:r>
              <a:rPr lang="en-US" altLang="zh-CN" sz="1600" dirty="0"/>
              <a:t>instructor</a:t>
            </a:r>
            <a:r>
              <a:rPr lang="zh-CN" altLang="zh-CN" sz="1600" dirty="0"/>
              <a:t>实体</a:t>
            </a:r>
            <a:r>
              <a:rPr lang="en-US" altLang="zh-CN" sz="1600" dirty="0"/>
              <a:t>Katz</a:t>
            </a:r>
          </a:p>
          <a:p>
            <a:pPr lvl="3"/>
            <a:r>
              <a:rPr lang="zh-CN" altLang="zh-CN" sz="1600" dirty="0"/>
              <a:t>一个学生</a:t>
            </a:r>
            <a:r>
              <a:rPr lang="en-US" altLang="zh-CN" sz="1600" dirty="0" err="1"/>
              <a:t>lD</a:t>
            </a:r>
            <a:r>
              <a:rPr lang="zh-CN" altLang="zh-CN" sz="1600" dirty="0"/>
              <a:t>为</a:t>
            </a:r>
            <a:r>
              <a:rPr lang="en-US" altLang="zh-CN" sz="1600" dirty="0"/>
              <a:t>12345 </a:t>
            </a:r>
            <a:r>
              <a:rPr lang="zh-CN" altLang="zh-CN" sz="1600" dirty="0"/>
              <a:t>的</a:t>
            </a:r>
            <a:r>
              <a:rPr lang="en-US" altLang="zh-CN" sz="1600" dirty="0"/>
              <a:t>student</a:t>
            </a:r>
            <a:r>
              <a:rPr lang="zh-CN" altLang="zh-CN" sz="1600" dirty="0"/>
              <a:t>实体</a:t>
            </a:r>
            <a:r>
              <a:rPr lang="en-US" altLang="zh-CN" sz="1600" dirty="0"/>
              <a:t>Shankar</a:t>
            </a:r>
          </a:p>
          <a:p>
            <a:pPr lvl="3"/>
            <a:r>
              <a:rPr lang="zh-CN" altLang="zh-CN" sz="1600" dirty="0"/>
              <a:t>参与到</a:t>
            </a:r>
            <a:r>
              <a:rPr lang="en-US" altLang="zh-CN" sz="1600" dirty="0"/>
              <a:t>advisor</a:t>
            </a:r>
            <a:r>
              <a:rPr lang="zh-CN" altLang="zh-CN" sz="1600" dirty="0"/>
              <a:t>的一个联系实例中</a:t>
            </a:r>
            <a:endParaRPr lang="en-US" altLang="zh-CN" sz="1600" dirty="0"/>
          </a:p>
          <a:p>
            <a:pPr lvl="3"/>
            <a:r>
              <a:rPr lang="zh-CN" altLang="zh-CN" sz="1600" dirty="0"/>
              <a:t>表示在大学中教师</a:t>
            </a:r>
            <a:r>
              <a:rPr lang="en-US" altLang="zh-CN" sz="1600" dirty="0"/>
              <a:t>Katz</a:t>
            </a:r>
            <a:r>
              <a:rPr lang="zh-CN" altLang="zh-CN" sz="1600" dirty="0"/>
              <a:t>指导学生</a:t>
            </a:r>
            <a:r>
              <a:rPr lang="en-US" altLang="zh-CN" sz="1600" dirty="0"/>
              <a:t>Shankar</a:t>
            </a:r>
            <a:r>
              <a:rPr lang="zh-CN" altLang="zh-CN" sz="1600" dirty="0"/>
              <a:t>。</a:t>
            </a:r>
          </a:p>
        </p:txBody>
      </p:sp>
      <p:pic>
        <p:nvPicPr>
          <p:cNvPr id="23556" name="图片 3">
            <a:extLst>
              <a:ext uri="{FF2B5EF4-FFF2-40B4-BE49-F238E27FC236}">
                <a16:creationId xmlns:a16="http://schemas.microsoft.com/office/drawing/2014/main" id="{C0DBB3AA-62D6-4C49-BAAA-27C09070B0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3791" y="4942510"/>
            <a:ext cx="3203034" cy="1630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08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C7565F8E-6B0B-4FDF-BDF3-3FA70A0CF435}"/>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27652" name="Rectangle 3">
            <a:extLst>
              <a:ext uri="{FF2B5EF4-FFF2-40B4-BE49-F238E27FC236}">
                <a16:creationId xmlns:a16="http://schemas.microsoft.com/office/drawing/2014/main" id="{02BA6FC7-6684-40D6-845C-19E09E955ACE}"/>
              </a:ext>
            </a:extLst>
          </p:cNvPr>
          <p:cNvSpPr>
            <a:spLocks noGrp="1" noChangeArrowheads="1"/>
          </p:cNvSpPr>
          <p:nvPr>
            <p:ph type="body" idx="4294967295"/>
          </p:nvPr>
        </p:nvSpPr>
        <p:spPr>
          <a:xfrm>
            <a:off x="616527" y="1527463"/>
            <a:ext cx="10151878" cy="4939828"/>
          </a:xfrm>
        </p:spPr>
        <p:txBody>
          <a:bodyPr>
            <a:normAutofit/>
          </a:bodyPr>
          <a:lstStyle/>
          <a:p>
            <a:r>
              <a:rPr lang="zh-CN" altLang="en-US" sz="2400" b="1" dirty="0">
                <a:solidFill>
                  <a:srgbClr val="FF0000"/>
                </a:solidFill>
              </a:rPr>
              <a:t>联系（</a:t>
            </a:r>
            <a:r>
              <a:rPr lang="en-US" altLang="zh-CN" sz="2400" b="1" dirty="0">
                <a:solidFill>
                  <a:srgbClr val="FF0000"/>
                </a:solidFill>
              </a:rPr>
              <a:t>Relationship</a:t>
            </a:r>
            <a:r>
              <a:rPr lang="zh-CN" altLang="en-US" sz="2400" b="1" dirty="0">
                <a:solidFill>
                  <a:srgbClr val="FF0000"/>
                </a:solidFill>
              </a:rPr>
              <a:t>）</a:t>
            </a:r>
            <a:endParaRPr lang="en-US" altLang="zh-CN" sz="2400" b="1" dirty="0">
              <a:solidFill>
                <a:srgbClr val="FF0000"/>
              </a:solidFill>
            </a:endParaRPr>
          </a:p>
          <a:p>
            <a:pPr lvl="1"/>
            <a:r>
              <a:rPr lang="zh-CN" altLang="en-US" sz="2400" b="1" dirty="0">
                <a:solidFill>
                  <a:srgbClr val="00B050"/>
                </a:solidFill>
              </a:rPr>
              <a:t>联系的属性</a:t>
            </a:r>
            <a:endParaRPr lang="en-US" altLang="zh-CN" sz="2400" b="1" dirty="0">
              <a:solidFill>
                <a:srgbClr val="00B050"/>
              </a:solidFill>
            </a:endParaRPr>
          </a:p>
          <a:p>
            <a:pPr lvl="2"/>
            <a:r>
              <a:rPr lang="zh-CN" altLang="zh-CN" sz="1600" dirty="0"/>
              <a:t>联系也可以有描述性属性</a:t>
            </a:r>
            <a:r>
              <a:rPr lang="zh-CN" altLang="en-US" sz="1600" dirty="0"/>
              <a:t>，描述实体间联系本身的特征</a:t>
            </a:r>
            <a:endParaRPr lang="en-US" altLang="zh-CN" sz="1600" dirty="0"/>
          </a:p>
          <a:p>
            <a:pPr lvl="2"/>
            <a:r>
              <a:rPr lang="zh-CN" altLang="zh-CN" sz="1600" dirty="0"/>
              <a:t>联系的属性，不属于参与联系的任何一个实体，仅仅用于描述联系的特征。</a:t>
            </a:r>
            <a:endParaRPr lang="en-US" altLang="zh-CN" sz="1600" dirty="0"/>
          </a:p>
          <a:p>
            <a:pPr lvl="2"/>
            <a:r>
              <a:rPr lang="zh-CN" altLang="en-US" sz="1600" b="1" dirty="0"/>
              <a:t>例：</a:t>
            </a:r>
            <a:r>
              <a:rPr lang="en-US" altLang="zh-CN" sz="1600" dirty="0">
                <a:solidFill>
                  <a:srgbClr val="0070C0"/>
                </a:solidFill>
              </a:rPr>
              <a:t>Employee</a:t>
            </a:r>
            <a:r>
              <a:rPr lang="en-US" altLang="zh-CN" sz="1600" dirty="0"/>
              <a:t> </a:t>
            </a:r>
            <a:r>
              <a:rPr lang="en-US" altLang="zh-CN" sz="1600" dirty="0">
                <a:solidFill>
                  <a:srgbClr val="7030A0"/>
                </a:solidFill>
              </a:rPr>
              <a:t>Completes</a:t>
            </a:r>
            <a:r>
              <a:rPr lang="en-US" altLang="zh-CN" sz="1600" dirty="0"/>
              <a:t> </a:t>
            </a:r>
            <a:r>
              <a:rPr lang="en-US" altLang="zh-CN" sz="1600" dirty="0">
                <a:solidFill>
                  <a:srgbClr val="0070C0"/>
                </a:solidFill>
              </a:rPr>
              <a:t>Course</a:t>
            </a:r>
            <a:r>
              <a:rPr lang="en-US" altLang="zh-CN" sz="1600" dirty="0"/>
              <a:t> </a:t>
            </a:r>
            <a:r>
              <a:rPr lang="zh-CN" altLang="zh-CN" sz="1600" dirty="0"/>
              <a:t>联系</a:t>
            </a:r>
            <a:endParaRPr lang="en-US" altLang="zh-CN" sz="1600" dirty="0"/>
          </a:p>
          <a:p>
            <a:pPr lvl="3"/>
            <a:r>
              <a:rPr lang="en-US" altLang="zh-CN" sz="1600" dirty="0"/>
              <a:t>completes</a:t>
            </a:r>
            <a:r>
              <a:rPr lang="zh-CN" altLang="zh-CN" sz="1600" dirty="0"/>
              <a:t>联系具有一个</a:t>
            </a:r>
            <a:r>
              <a:rPr lang="zh-CN" altLang="zh-CN" sz="1600" dirty="0">
                <a:solidFill>
                  <a:srgbClr val="FF0000"/>
                </a:solidFill>
              </a:rPr>
              <a:t>课程完成时间属性</a:t>
            </a:r>
            <a:r>
              <a:rPr lang="zh-CN" altLang="en-US" sz="1600" dirty="0">
                <a:solidFill>
                  <a:srgbClr val="FF0000"/>
                </a:solidFill>
              </a:rPr>
              <a:t>（</a:t>
            </a:r>
            <a:r>
              <a:rPr lang="en-US" altLang="zh-CN" sz="1600" dirty="0">
                <a:solidFill>
                  <a:srgbClr val="FF0000"/>
                </a:solidFill>
              </a:rPr>
              <a:t>Date Completed</a:t>
            </a:r>
            <a:r>
              <a:rPr lang="zh-CN" altLang="en-US" sz="1600" dirty="0">
                <a:solidFill>
                  <a:srgbClr val="FF0000"/>
                </a:solidFill>
              </a:rPr>
              <a:t>）</a:t>
            </a:r>
            <a:endParaRPr lang="en-US" altLang="zh-CN" sz="1600" dirty="0"/>
          </a:p>
          <a:p>
            <a:pPr lvl="4"/>
            <a:r>
              <a:rPr lang="zh-CN" altLang="zh-CN" sz="1600" dirty="0"/>
              <a:t>既</a:t>
            </a:r>
            <a:r>
              <a:rPr lang="zh-CN" altLang="zh-CN" sz="1600" dirty="0">
                <a:solidFill>
                  <a:srgbClr val="7030A0"/>
                </a:solidFill>
              </a:rPr>
              <a:t>不属于</a:t>
            </a:r>
            <a:r>
              <a:rPr lang="zh-CN" altLang="zh-CN" sz="1600" dirty="0"/>
              <a:t>实体</a:t>
            </a:r>
            <a:r>
              <a:rPr lang="en-US" altLang="zh-CN" sz="1600" dirty="0"/>
              <a:t>Employee</a:t>
            </a:r>
          </a:p>
          <a:p>
            <a:pPr lvl="4"/>
            <a:r>
              <a:rPr lang="zh-CN" altLang="zh-CN" sz="1600" dirty="0"/>
              <a:t>也</a:t>
            </a:r>
            <a:r>
              <a:rPr lang="zh-CN" altLang="zh-CN" sz="1600" dirty="0">
                <a:solidFill>
                  <a:srgbClr val="7030A0"/>
                </a:solidFill>
              </a:rPr>
              <a:t>不属于</a:t>
            </a:r>
            <a:r>
              <a:rPr lang="zh-CN" altLang="zh-CN" sz="1600" dirty="0"/>
              <a:t>实体</a:t>
            </a:r>
            <a:r>
              <a:rPr lang="en-US" altLang="zh-CN" sz="1600" dirty="0"/>
              <a:t>Course</a:t>
            </a:r>
          </a:p>
          <a:p>
            <a:pPr lvl="4"/>
            <a:r>
              <a:rPr lang="zh-CN" altLang="zh-CN" sz="1600" dirty="0"/>
              <a:t>应该</a:t>
            </a:r>
            <a:r>
              <a:rPr lang="zh-CN" altLang="zh-CN" sz="1600" dirty="0">
                <a:solidFill>
                  <a:srgbClr val="7030A0"/>
                </a:solidFill>
              </a:rPr>
              <a:t>属于</a:t>
            </a:r>
            <a:r>
              <a:rPr lang="zh-CN" altLang="zh-CN" sz="1600" dirty="0"/>
              <a:t>联系</a:t>
            </a:r>
            <a:r>
              <a:rPr lang="en-US" altLang="zh-CN" sz="1600" dirty="0"/>
              <a:t>Completes</a:t>
            </a:r>
            <a:endParaRPr lang="en-US" altLang="zh-CN" sz="1600" b="1" dirty="0">
              <a:solidFill>
                <a:srgbClr val="FF0000"/>
              </a:solidFill>
            </a:endParaRPr>
          </a:p>
        </p:txBody>
      </p:sp>
      <p:pic>
        <p:nvPicPr>
          <p:cNvPr id="5" name="图片 4">
            <a:extLst>
              <a:ext uri="{FF2B5EF4-FFF2-40B4-BE49-F238E27FC236}">
                <a16:creationId xmlns:a16="http://schemas.microsoft.com/office/drawing/2014/main" id="{F107D8F0-4EBD-47F3-9C54-B06664700E9D}"/>
              </a:ext>
            </a:extLst>
          </p:cNvPr>
          <p:cNvPicPr/>
          <p:nvPr/>
        </p:nvPicPr>
        <p:blipFill>
          <a:blip r:embed="rId3"/>
          <a:stretch>
            <a:fillRect/>
          </a:stretch>
        </p:blipFill>
        <p:spPr>
          <a:xfrm>
            <a:off x="1789533" y="4572001"/>
            <a:ext cx="5352380" cy="1391191"/>
          </a:xfrm>
          <a:prstGeom prst="rect">
            <a:avLst/>
          </a:prstGeom>
        </p:spPr>
      </p:pic>
      <p:pic>
        <p:nvPicPr>
          <p:cNvPr id="6" name="图片 5">
            <a:extLst>
              <a:ext uri="{FF2B5EF4-FFF2-40B4-BE49-F238E27FC236}">
                <a16:creationId xmlns:a16="http://schemas.microsoft.com/office/drawing/2014/main" id="{37251C9C-0133-4B5E-89A4-C01913F5B454}"/>
              </a:ext>
            </a:extLst>
          </p:cNvPr>
          <p:cNvPicPr/>
          <p:nvPr/>
        </p:nvPicPr>
        <p:blipFill>
          <a:blip r:embed="rId4"/>
          <a:stretch>
            <a:fillRect/>
          </a:stretch>
        </p:blipFill>
        <p:spPr>
          <a:xfrm>
            <a:off x="8430935" y="3665946"/>
            <a:ext cx="3551643" cy="1287043"/>
          </a:xfrm>
          <a:prstGeom prst="rect">
            <a:avLst/>
          </a:prstGeom>
        </p:spPr>
      </p:pic>
      <p:pic>
        <p:nvPicPr>
          <p:cNvPr id="7" name="图片 6">
            <a:extLst>
              <a:ext uri="{FF2B5EF4-FFF2-40B4-BE49-F238E27FC236}">
                <a16:creationId xmlns:a16="http://schemas.microsoft.com/office/drawing/2014/main" id="{304AEF41-C471-4D49-8237-1706C4A6CD84}"/>
              </a:ext>
            </a:extLst>
          </p:cNvPr>
          <p:cNvPicPr>
            <a:picLocks noChangeAspect="1"/>
          </p:cNvPicPr>
          <p:nvPr/>
        </p:nvPicPr>
        <p:blipFill>
          <a:blip r:embed="rId5"/>
          <a:stretch>
            <a:fillRect/>
          </a:stretch>
        </p:blipFill>
        <p:spPr>
          <a:xfrm>
            <a:off x="8356086" y="5172085"/>
            <a:ext cx="3500348" cy="1212255"/>
          </a:xfrm>
          <a:prstGeom prst="rect">
            <a:avLst/>
          </a:prstGeom>
        </p:spPr>
      </p:pic>
      <p:sp>
        <p:nvSpPr>
          <p:cNvPr id="8" name="Rectangle 3">
            <a:extLst>
              <a:ext uri="{FF2B5EF4-FFF2-40B4-BE49-F238E27FC236}">
                <a16:creationId xmlns:a16="http://schemas.microsoft.com/office/drawing/2014/main" id="{F4E755C4-69AC-4BA6-922E-FE6F6CFE64F1}"/>
              </a:ext>
            </a:extLst>
          </p:cNvPr>
          <p:cNvSpPr txBox="1">
            <a:spLocks noChangeArrowheads="1"/>
          </p:cNvSpPr>
          <p:nvPr/>
        </p:nvSpPr>
        <p:spPr>
          <a:xfrm>
            <a:off x="8356086" y="3165835"/>
            <a:ext cx="3483879" cy="51175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en-US" dirty="0">
                <a:solidFill>
                  <a:srgbClr val="7030A0"/>
                </a:solidFill>
              </a:rPr>
              <a:t>在</a:t>
            </a:r>
            <a:r>
              <a:rPr lang="en-US" altLang="zh-CN" dirty="0">
                <a:solidFill>
                  <a:srgbClr val="7030A0"/>
                </a:solidFill>
              </a:rPr>
              <a:t>E-R</a:t>
            </a:r>
            <a:r>
              <a:rPr lang="zh-CN" altLang="en-US" dirty="0">
                <a:solidFill>
                  <a:srgbClr val="7030A0"/>
                </a:solidFill>
              </a:rPr>
              <a:t>图上表示联系的属性</a:t>
            </a:r>
            <a:endParaRPr lang="en-US" altLang="zh-CN"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A425FCD-3B5C-4C41-9635-493A201646BE}"/>
              </a:ext>
            </a:extLst>
          </p:cNvPr>
          <p:cNvPicPr>
            <a:picLocks noChangeAspect="1"/>
          </p:cNvPicPr>
          <p:nvPr/>
        </p:nvPicPr>
        <p:blipFill>
          <a:blip r:embed="rId3"/>
          <a:stretch>
            <a:fillRect/>
          </a:stretch>
        </p:blipFill>
        <p:spPr>
          <a:xfrm>
            <a:off x="8939116" y="3519426"/>
            <a:ext cx="3008965" cy="1331478"/>
          </a:xfrm>
          <a:prstGeom prst="rect">
            <a:avLst/>
          </a:prstGeom>
        </p:spPr>
      </p:pic>
      <p:pic>
        <p:nvPicPr>
          <p:cNvPr id="8" name="图片 7">
            <a:extLst>
              <a:ext uri="{FF2B5EF4-FFF2-40B4-BE49-F238E27FC236}">
                <a16:creationId xmlns:a16="http://schemas.microsoft.com/office/drawing/2014/main" id="{043D585F-C0D0-4F7F-A6CB-BFA058BC4F73}"/>
              </a:ext>
            </a:extLst>
          </p:cNvPr>
          <p:cNvPicPr/>
          <p:nvPr/>
        </p:nvPicPr>
        <p:blipFill>
          <a:blip r:embed="rId4"/>
          <a:stretch>
            <a:fillRect/>
          </a:stretch>
        </p:blipFill>
        <p:spPr>
          <a:xfrm>
            <a:off x="8369738" y="5078847"/>
            <a:ext cx="3724709" cy="1540250"/>
          </a:xfrm>
          <a:prstGeom prst="rect">
            <a:avLst/>
          </a:prstGeom>
        </p:spPr>
      </p:pic>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243919" y="1464779"/>
            <a:ext cx="10914077" cy="4849027"/>
          </a:xfrm>
        </p:spPr>
        <p:txBody>
          <a:bodyPr>
            <a:normAutofit/>
          </a:bodyPr>
          <a:lstStyle/>
          <a:p>
            <a:r>
              <a:rPr lang="zh-CN" altLang="en-US" sz="2400" b="1" dirty="0">
                <a:solidFill>
                  <a:srgbClr val="FF0000"/>
                </a:solidFill>
              </a:rPr>
              <a:t>联系（</a:t>
            </a:r>
            <a:r>
              <a:rPr lang="en-US" altLang="zh-CN" sz="2400" b="1" dirty="0">
                <a:solidFill>
                  <a:srgbClr val="FF0000"/>
                </a:solidFill>
              </a:rPr>
              <a:t>Relationship</a:t>
            </a:r>
            <a:r>
              <a:rPr lang="zh-CN" altLang="en-US" sz="2400" b="1" dirty="0">
                <a:solidFill>
                  <a:srgbClr val="FF0000"/>
                </a:solidFill>
              </a:rPr>
              <a:t>）</a:t>
            </a:r>
            <a:endParaRPr lang="en-US" altLang="zh-CN" sz="2400" b="1" dirty="0">
              <a:solidFill>
                <a:srgbClr val="FF0000"/>
              </a:solidFill>
            </a:endParaRPr>
          </a:p>
          <a:p>
            <a:pPr lvl="1"/>
            <a:r>
              <a:rPr lang="zh-CN" altLang="en-US" sz="2400" b="1" dirty="0">
                <a:solidFill>
                  <a:srgbClr val="00B050"/>
                </a:solidFill>
              </a:rPr>
              <a:t>联系的属性</a:t>
            </a:r>
            <a:endParaRPr lang="en-US" altLang="zh-CN" sz="2400" b="1" dirty="0">
              <a:solidFill>
                <a:srgbClr val="00B050"/>
              </a:solidFill>
            </a:endParaRPr>
          </a:p>
          <a:p>
            <a:pPr lvl="2"/>
            <a:r>
              <a:rPr lang="zh-CN" altLang="en-US" sz="1600" dirty="0"/>
              <a:t>使用</a:t>
            </a:r>
            <a:r>
              <a:rPr lang="zh-CN" altLang="en-US" sz="1600" dirty="0">
                <a:solidFill>
                  <a:srgbClr val="00B050"/>
                </a:solidFill>
              </a:rPr>
              <a:t>关联</a:t>
            </a:r>
            <a:r>
              <a:rPr lang="zh-CN" altLang="en-US" sz="1600" dirty="0"/>
              <a:t>来建模联系的属性：</a:t>
            </a:r>
            <a:r>
              <a:rPr lang="zh-CN" altLang="en-US" sz="1600" b="1" dirty="0">
                <a:solidFill>
                  <a:srgbClr val="FF0000"/>
                </a:solidFill>
              </a:rPr>
              <a:t>关联没有标识符！</a:t>
            </a:r>
            <a:endParaRPr lang="zh-CN" altLang="zh-CN" sz="1600" b="1" dirty="0">
              <a:solidFill>
                <a:srgbClr val="FF0000"/>
              </a:solidFill>
            </a:endParaRPr>
          </a:p>
          <a:p>
            <a:pPr lvl="3"/>
            <a:r>
              <a:rPr lang="zh-CN" altLang="en-US" sz="1600" dirty="0"/>
              <a:t>关联适合用来建模一次性的联系，不能多次的同类联系</a:t>
            </a:r>
            <a:endParaRPr lang="en-US" altLang="zh-CN" sz="1600" dirty="0"/>
          </a:p>
          <a:p>
            <a:pPr lvl="3"/>
            <a:r>
              <a:rPr lang="zh-CN" altLang="en-US" sz="1600" dirty="0"/>
              <a:t>例：教师成为学生的导师（要么是导师要么不是导师，一次性联系，可用关联建模）</a:t>
            </a:r>
            <a:endParaRPr lang="en-US" altLang="zh-CN" sz="1600" dirty="0"/>
          </a:p>
          <a:p>
            <a:pPr marL="1371600" lvl="3" indent="0">
              <a:buNone/>
            </a:pPr>
            <a:r>
              <a:rPr lang="en-US" altLang="zh-CN" sz="1600" dirty="0"/>
              <a:t>           </a:t>
            </a:r>
            <a:r>
              <a:rPr lang="zh-CN" altLang="en-US" sz="1600" dirty="0"/>
              <a:t>成为导师后可以多次指导学生（多次联系，不能用关联来建模）</a:t>
            </a:r>
            <a:endParaRPr lang="en-US" altLang="zh-CN" sz="1600" dirty="0"/>
          </a:p>
          <a:p>
            <a:pPr marL="914400" lvl="2" indent="0">
              <a:buNone/>
            </a:pPr>
            <a:endParaRPr lang="en-US" altLang="zh-CN" sz="1600" b="1" dirty="0"/>
          </a:p>
          <a:p>
            <a:pPr marL="914400" lvl="2" indent="0">
              <a:buNone/>
            </a:pPr>
            <a:r>
              <a:rPr lang="zh-CN" altLang="zh-CN" sz="1600" b="1" dirty="0"/>
              <a:t>例：记录教师何时成为学生的导师</a:t>
            </a:r>
            <a:r>
              <a:rPr lang="zh-CN" altLang="en-US" sz="1600" b="1" dirty="0"/>
              <a:t>的联系（</a:t>
            </a:r>
            <a:r>
              <a:rPr lang="en-US" altLang="zh-CN" sz="1600" b="1" dirty="0" err="1"/>
              <a:t>BeAdvisor</a:t>
            </a:r>
            <a:r>
              <a:rPr lang="zh-CN" altLang="en-US" sz="1600" b="1" dirty="0"/>
              <a:t>）</a:t>
            </a:r>
            <a:endParaRPr lang="zh-CN" altLang="zh-CN" sz="1600" b="1" dirty="0"/>
          </a:p>
          <a:p>
            <a:pPr lvl="3"/>
            <a:r>
              <a:rPr lang="zh-CN" altLang="zh-CN" dirty="0"/>
              <a:t>联系</a:t>
            </a:r>
            <a:r>
              <a:rPr lang="en-US" altLang="zh-CN" dirty="0" err="1"/>
              <a:t>BeAdvisor</a:t>
            </a:r>
            <a:r>
              <a:rPr lang="zh-CN" altLang="en-US" dirty="0"/>
              <a:t>的</a:t>
            </a:r>
            <a:r>
              <a:rPr lang="zh-CN" altLang="zh-CN" dirty="0"/>
              <a:t>属性</a:t>
            </a:r>
            <a:r>
              <a:rPr lang="en-US" altLang="zh-CN" dirty="0" err="1"/>
              <a:t>BecomeAdvisorDate</a:t>
            </a:r>
            <a:endParaRPr lang="en-US" altLang="zh-CN" dirty="0"/>
          </a:p>
          <a:p>
            <a:pPr lvl="4"/>
            <a:r>
              <a:rPr lang="en-US" altLang="zh-CN" dirty="0" err="1"/>
              <a:t>BecomeAdvisorDate</a:t>
            </a:r>
            <a:r>
              <a:rPr lang="zh-CN" altLang="en-US" dirty="0"/>
              <a:t>属性</a:t>
            </a:r>
            <a:r>
              <a:rPr lang="zh-CN" altLang="zh-CN" dirty="0"/>
              <a:t>既不属于实体</a:t>
            </a:r>
            <a:r>
              <a:rPr lang="en-US" altLang="zh-CN" dirty="0"/>
              <a:t>INSTRUCTOR</a:t>
            </a:r>
          </a:p>
          <a:p>
            <a:pPr lvl="4"/>
            <a:r>
              <a:rPr lang="en-US" altLang="zh-CN" dirty="0" err="1"/>
              <a:t>BecomeAdvisorDate</a:t>
            </a:r>
            <a:r>
              <a:rPr lang="zh-CN" altLang="en-US" dirty="0"/>
              <a:t>属性</a:t>
            </a:r>
            <a:r>
              <a:rPr lang="zh-CN" altLang="zh-CN" dirty="0"/>
              <a:t>也不属于实体</a:t>
            </a:r>
            <a:r>
              <a:rPr lang="en-US" altLang="zh-CN" dirty="0"/>
              <a:t>STUDENT</a:t>
            </a:r>
          </a:p>
          <a:p>
            <a:pPr lvl="4"/>
            <a:r>
              <a:rPr lang="en-US" altLang="zh-CN" dirty="0" err="1"/>
              <a:t>BecomeAdvisorDate</a:t>
            </a:r>
            <a:r>
              <a:rPr lang="zh-CN" altLang="en-US" dirty="0"/>
              <a:t>属性描述联系</a:t>
            </a:r>
            <a:r>
              <a:rPr lang="en-US" altLang="zh-CN" dirty="0" err="1"/>
              <a:t>BeAdvisor</a:t>
            </a:r>
            <a:r>
              <a:rPr lang="zh-CN" altLang="en-US" dirty="0"/>
              <a:t>的特征（教师成为学生导师的时间）</a:t>
            </a:r>
            <a:endParaRPr lang="zh-CN" altLang="zh-CN" dirty="0"/>
          </a:p>
          <a:p>
            <a:pPr lvl="1"/>
            <a:endParaRPr lang="en-US" altLang="zh-CN" sz="2000" dirty="0"/>
          </a:p>
          <a:p>
            <a:pPr lvl="1"/>
            <a:endParaRPr lang="en-US" altLang="zh-CN" sz="2000" dirty="0"/>
          </a:p>
        </p:txBody>
      </p:sp>
      <p:sp>
        <p:nvSpPr>
          <p:cNvPr id="2" name="Rectangle 2">
            <a:extLst>
              <a:ext uri="{FF2B5EF4-FFF2-40B4-BE49-F238E27FC236}">
                <a16:creationId xmlns:a16="http://schemas.microsoft.com/office/drawing/2014/main" id="{DAD7D17E-24E3-465B-9248-667D2931D81F}"/>
              </a:ext>
            </a:extLst>
          </p:cNvPr>
          <p:cNvSpPr>
            <a:spLocks noChangeArrowheads="1"/>
          </p:cNvSpPr>
          <p:nvPr/>
        </p:nvSpPr>
        <p:spPr bwMode="auto">
          <a:xfrm>
            <a:off x="503340"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76C78193-3F42-4CE2-AA4A-8C7787FE9A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F06E1E0-362C-4C60-946F-5B2D1D026005}"/>
              </a:ext>
            </a:extLst>
          </p:cNvPr>
          <p:cNvPicPr>
            <a:picLocks noChangeAspect="1"/>
          </p:cNvPicPr>
          <p:nvPr/>
        </p:nvPicPr>
        <p:blipFill>
          <a:blip r:embed="rId5"/>
          <a:stretch>
            <a:fillRect/>
          </a:stretch>
        </p:blipFill>
        <p:spPr>
          <a:xfrm>
            <a:off x="9185947" y="1649107"/>
            <a:ext cx="2297702" cy="1349343"/>
          </a:xfrm>
          <a:prstGeom prst="rect">
            <a:avLst/>
          </a:prstGeom>
        </p:spPr>
      </p:pic>
    </p:spTree>
    <p:extLst>
      <p:ext uri="{BB962C8B-B14F-4D97-AF65-F5344CB8AC3E}">
        <p14:creationId xmlns:p14="http://schemas.microsoft.com/office/powerpoint/2010/main" val="118174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E28F413-D7F9-47D5-A0FF-D78117AAF574}"/>
              </a:ext>
            </a:extLst>
          </p:cNvPr>
          <p:cNvPicPr/>
          <p:nvPr/>
        </p:nvPicPr>
        <p:blipFill>
          <a:blip r:embed="rId3"/>
          <a:stretch>
            <a:fillRect/>
          </a:stretch>
        </p:blipFill>
        <p:spPr>
          <a:xfrm>
            <a:off x="6895750" y="1964014"/>
            <a:ext cx="5072367" cy="4193505"/>
          </a:xfrm>
          <a:prstGeom prst="rect">
            <a:avLst/>
          </a:prstGeom>
        </p:spPr>
      </p:pic>
      <p:sp>
        <p:nvSpPr>
          <p:cNvPr id="23554" name="Rectangle 2">
            <a:extLst>
              <a:ext uri="{FF2B5EF4-FFF2-40B4-BE49-F238E27FC236}">
                <a16:creationId xmlns:a16="http://schemas.microsoft.com/office/drawing/2014/main" id="{77689DAB-5C0F-47FF-A76D-EEAE1B341250}"/>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23555" name="Rectangle 3">
            <a:extLst>
              <a:ext uri="{FF2B5EF4-FFF2-40B4-BE49-F238E27FC236}">
                <a16:creationId xmlns:a16="http://schemas.microsoft.com/office/drawing/2014/main" id="{EB43DA03-F30B-4EF1-A63E-909F97608E90}"/>
              </a:ext>
            </a:extLst>
          </p:cNvPr>
          <p:cNvSpPr>
            <a:spLocks noGrp="1" noChangeArrowheads="1"/>
          </p:cNvSpPr>
          <p:nvPr>
            <p:ph type="body" idx="4294967295"/>
          </p:nvPr>
        </p:nvSpPr>
        <p:spPr>
          <a:xfrm>
            <a:off x="223883" y="1385339"/>
            <a:ext cx="9909845" cy="5289463"/>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400" b="1" dirty="0">
                <a:solidFill>
                  <a:srgbClr val="00B050"/>
                </a:solidFill>
              </a:rPr>
              <a:t>联系的度（</a:t>
            </a:r>
            <a:r>
              <a:rPr lang="en-US" altLang="zh-CN" sz="2400" b="1" dirty="0">
                <a:solidFill>
                  <a:srgbClr val="00B050"/>
                </a:solidFill>
              </a:rPr>
              <a:t>Degree</a:t>
            </a:r>
            <a:r>
              <a:rPr lang="zh-CN" altLang="en-US" sz="2400" b="1" dirty="0">
                <a:solidFill>
                  <a:srgbClr val="00B050"/>
                </a:solidFill>
              </a:rPr>
              <a:t>）</a:t>
            </a:r>
            <a:endParaRPr lang="en-US" altLang="zh-CN" sz="2400" dirty="0"/>
          </a:p>
          <a:p>
            <a:pPr lvl="2"/>
            <a:endParaRPr lang="en-US" altLang="zh-CN" sz="2000" dirty="0"/>
          </a:p>
          <a:p>
            <a:pPr lvl="2"/>
            <a:r>
              <a:rPr lang="zh-CN" altLang="zh-CN" sz="1800" dirty="0"/>
              <a:t>参与联系的</a:t>
            </a:r>
            <a:r>
              <a:rPr lang="zh-CN" altLang="zh-CN" sz="1800" dirty="0">
                <a:solidFill>
                  <a:srgbClr val="0070C0"/>
                </a:solidFill>
              </a:rPr>
              <a:t>实体</a:t>
            </a:r>
            <a:r>
              <a:rPr lang="zh-CN" altLang="zh-CN" sz="1800" dirty="0"/>
              <a:t>的个数，称为</a:t>
            </a:r>
            <a:r>
              <a:rPr lang="zh-CN" altLang="zh-CN" sz="1800" dirty="0">
                <a:solidFill>
                  <a:srgbClr val="FF0000"/>
                </a:solidFill>
              </a:rPr>
              <a:t>联系的度</a:t>
            </a:r>
            <a:endParaRPr lang="en-US" altLang="zh-CN" sz="1800" dirty="0"/>
          </a:p>
          <a:p>
            <a:pPr lvl="2"/>
            <a:endParaRPr lang="en-US" altLang="zh-CN" sz="1800" dirty="0"/>
          </a:p>
          <a:p>
            <a:pPr lvl="2"/>
            <a:r>
              <a:rPr lang="en-US" altLang="zh-CN" sz="1800" b="1" dirty="0"/>
              <a:t> </a:t>
            </a:r>
            <a:r>
              <a:rPr lang="zh-CN" altLang="zh-CN" sz="1800" b="1" dirty="0">
                <a:solidFill>
                  <a:srgbClr val="FF0000"/>
                </a:solidFill>
              </a:rPr>
              <a:t>一元联系</a:t>
            </a:r>
            <a:r>
              <a:rPr lang="zh-CN" altLang="zh-CN" sz="1800" b="1" dirty="0"/>
              <a:t>（</a:t>
            </a:r>
            <a:r>
              <a:rPr lang="en-US" altLang="zh-CN" sz="1800" b="1" dirty="0"/>
              <a:t>unary relationship</a:t>
            </a:r>
            <a:r>
              <a:rPr lang="zh-CN" altLang="zh-CN" sz="1800" b="1" dirty="0"/>
              <a:t>）</a:t>
            </a:r>
          </a:p>
          <a:p>
            <a:pPr lvl="3"/>
            <a:r>
              <a:rPr lang="en-US" altLang="zh-CN" sz="1600" dirty="0">
                <a:solidFill>
                  <a:schemeClr val="tx2"/>
                </a:solidFill>
              </a:rPr>
              <a:t> </a:t>
            </a:r>
            <a:r>
              <a:rPr lang="zh-CN" altLang="zh-CN" sz="1600" dirty="0">
                <a:solidFill>
                  <a:srgbClr val="FF0000"/>
                </a:solidFill>
              </a:rPr>
              <a:t>一元联系</a:t>
            </a:r>
            <a:r>
              <a:rPr lang="zh-CN" altLang="zh-CN" sz="1600" dirty="0"/>
              <a:t>也叫做</a:t>
            </a:r>
            <a:r>
              <a:rPr lang="zh-CN" altLang="zh-CN" sz="1600" dirty="0">
                <a:solidFill>
                  <a:srgbClr val="FF0000"/>
                </a:solidFill>
              </a:rPr>
              <a:t>递归联系</a:t>
            </a:r>
            <a:r>
              <a:rPr lang="zh-CN" altLang="en-US" sz="1600" dirty="0">
                <a:solidFill>
                  <a:srgbClr val="FF0000"/>
                </a:solidFill>
              </a:rPr>
              <a:t>（</a:t>
            </a:r>
            <a:r>
              <a:rPr lang="en-US" altLang="zh-CN" sz="1600" b="1" dirty="0"/>
              <a:t> recursive relationship </a:t>
            </a:r>
            <a:r>
              <a:rPr lang="zh-CN" altLang="en-US" sz="1600" dirty="0">
                <a:solidFill>
                  <a:srgbClr val="FF0000"/>
                </a:solidFill>
              </a:rPr>
              <a:t>）</a:t>
            </a:r>
            <a:endParaRPr lang="en-US" altLang="zh-CN" sz="1600" dirty="0">
              <a:solidFill>
                <a:srgbClr val="FF0000"/>
              </a:solidFill>
            </a:endParaRPr>
          </a:p>
          <a:p>
            <a:pPr lvl="3"/>
            <a:r>
              <a:rPr lang="zh-CN" altLang="en-US" sz="1600" dirty="0"/>
              <a:t> 一元联系的例子</a:t>
            </a:r>
            <a:endParaRPr lang="zh-CN" altLang="zh-CN" sz="1600" dirty="0"/>
          </a:p>
          <a:p>
            <a:pPr lvl="2"/>
            <a:r>
              <a:rPr lang="en-US" altLang="zh-CN" sz="1800" dirty="0"/>
              <a:t> </a:t>
            </a:r>
            <a:r>
              <a:rPr lang="zh-CN" altLang="zh-CN" sz="1800" b="1" dirty="0">
                <a:solidFill>
                  <a:srgbClr val="FF0000"/>
                </a:solidFill>
              </a:rPr>
              <a:t>二元联系</a:t>
            </a:r>
            <a:r>
              <a:rPr lang="zh-CN" altLang="zh-CN" sz="1800" b="1" dirty="0"/>
              <a:t>（</a:t>
            </a:r>
            <a:r>
              <a:rPr lang="en-US" altLang="zh-CN" sz="1800" b="1" dirty="0"/>
              <a:t>binary relationship</a:t>
            </a:r>
            <a:r>
              <a:rPr lang="zh-CN" altLang="zh-CN" sz="1800" b="1" dirty="0"/>
              <a:t>）</a:t>
            </a:r>
            <a:endParaRPr lang="en-US" altLang="zh-CN" sz="1800" b="1" dirty="0"/>
          </a:p>
          <a:p>
            <a:pPr lvl="3"/>
            <a:r>
              <a:rPr lang="zh-CN" altLang="en-US" sz="1600" dirty="0">
                <a:solidFill>
                  <a:srgbClr val="7030A0"/>
                </a:solidFill>
              </a:rPr>
              <a:t>现实世界中的联系大部分是</a:t>
            </a:r>
            <a:r>
              <a:rPr lang="zh-CN" altLang="en-US" sz="1600" dirty="0">
                <a:solidFill>
                  <a:srgbClr val="FF0000"/>
                </a:solidFill>
              </a:rPr>
              <a:t>二元联系</a:t>
            </a:r>
            <a:endParaRPr lang="en-US" altLang="zh-CN" sz="1600" dirty="0">
              <a:solidFill>
                <a:srgbClr val="FF0000"/>
              </a:solidFill>
            </a:endParaRPr>
          </a:p>
          <a:p>
            <a:pPr lvl="3"/>
            <a:r>
              <a:rPr lang="zh-CN" altLang="en-US" sz="1600" dirty="0"/>
              <a:t>二</a:t>
            </a:r>
            <a:r>
              <a:rPr lang="zh-CN" altLang="zh-CN" sz="1600" dirty="0"/>
              <a:t>元联系的例子：</a:t>
            </a:r>
            <a:r>
              <a:rPr lang="zh-CN" altLang="zh-CN" sz="1600" dirty="0">
                <a:solidFill>
                  <a:srgbClr val="0070C0"/>
                </a:solidFill>
              </a:rPr>
              <a:t>教师</a:t>
            </a:r>
            <a:r>
              <a:rPr lang="zh-CN" altLang="zh-CN" sz="1600" dirty="0"/>
              <a:t>指导</a:t>
            </a:r>
            <a:r>
              <a:rPr lang="zh-CN" altLang="zh-CN" sz="1600" dirty="0">
                <a:solidFill>
                  <a:srgbClr val="0070C0"/>
                </a:solidFill>
              </a:rPr>
              <a:t>学生</a:t>
            </a:r>
          </a:p>
          <a:p>
            <a:pPr lvl="2"/>
            <a:r>
              <a:rPr lang="en-US" altLang="zh-CN" sz="1800" dirty="0"/>
              <a:t> </a:t>
            </a:r>
            <a:r>
              <a:rPr lang="zh-CN" altLang="zh-CN" sz="1800" b="1" dirty="0">
                <a:solidFill>
                  <a:srgbClr val="FF0000"/>
                </a:solidFill>
              </a:rPr>
              <a:t>三元联系</a:t>
            </a:r>
            <a:r>
              <a:rPr lang="zh-CN" altLang="zh-CN" sz="1800" b="1" dirty="0"/>
              <a:t>（</a:t>
            </a:r>
            <a:r>
              <a:rPr lang="en-US" altLang="zh-CN" sz="1800" b="1" dirty="0"/>
              <a:t>ternary relationship</a:t>
            </a:r>
            <a:r>
              <a:rPr lang="zh-CN" altLang="zh-CN" sz="1800" b="1" dirty="0"/>
              <a:t>）</a:t>
            </a:r>
            <a:endParaRPr lang="en-US" altLang="zh-CN" sz="1800" b="1" dirty="0"/>
          </a:p>
          <a:p>
            <a:pPr lvl="3"/>
            <a:r>
              <a:rPr lang="zh-CN" altLang="zh-CN" sz="1600" dirty="0"/>
              <a:t>三元联系的例子：</a:t>
            </a:r>
            <a:r>
              <a:rPr lang="zh-CN" altLang="zh-CN" sz="1600" dirty="0">
                <a:solidFill>
                  <a:srgbClr val="0070C0"/>
                </a:solidFill>
              </a:rPr>
              <a:t>教师</a:t>
            </a:r>
            <a:r>
              <a:rPr lang="zh-CN" altLang="zh-CN" sz="1600" dirty="0"/>
              <a:t>指导</a:t>
            </a:r>
            <a:r>
              <a:rPr lang="zh-CN" altLang="zh-CN" sz="1600" dirty="0">
                <a:solidFill>
                  <a:srgbClr val="0070C0"/>
                </a:solidFill>
              </a:rPr>
              <a:t>学生</a:t>
            </a:r>
            <a:r>
              <a:rPr lang="zh-CN" altLang="zh-CN" sz="1600" dirty="0"/>
              <a:t>做</a:t>
            </a:r>
            <a:r>
              <a:rPr lang="zh-CN" altLang="zh-CN" sz="1600" dirty="0">
                <a:solidFill>
                  <a:srgbClr val="0070C0"/>
                </a:solidFill>
              </a:rPr>
              <a:t>项目</a:t>
            </a:r>
          </a:p>
          <a:p>
            <a:pPr lvl="2"/>
            <a:r>
              <a:rPr lang="en-US" altLang="zh-CN" sz="1800" b="1" dirty="0"/>
              <a:t> </a:t>
            </a:r>
            <a:r>
              <a:rPr lang="zh-CN" altLang="zh-CN" sz="1800" b="1" dirty="0">
                <a:solidFill>
                  <a:srgbClr val="FF0000"/>
                </a:solidFill>
              </a:rPr>
              <a:t>多元联系</a:t>
            </a:r>
          </a:p>
          <a:p>
            <a:pPr lvl="3"/>
            <a:r>
              <a:rPr lang="zh-CN" altLang="zh-CN" sz="1600" dirty="0">
                <a:solidFill>
                  <a:srgbClr val="7030A0"/>
                </a:solidFill>
              </a:rPr>
              <a:t>三元以上的联系</a:t>
            </a:r>
            <a:r>
              <a:rPr lang="zh-CN" altLang="zh-CN" sz="1600" dirty="0"/>
              <a:t>称为</a:t>
            </a:r>
            <a:r>
              <a:rPr lang="zh-CN" altLang="zh-CN" sz="1600" dirty="0">
                <a:solidFill>
                  <a:srgbClr val="FF0000"/>
                </a:solidFill>
              </a:rPr>
              <a:t>多元联系</a:t>
            </a:r>
          </a:p>
          <a:p>
            <a:pPr lvl="3"/>
            <a:r>
              <a:rPr lang="zh-CN" altLang="zh-CN" sz="1600" dirty="0"/>
              <a:t>四元联系的例子：房屋的</a:t>
            </a:r>
            <a:r>
              <a:rPr lang="zh-CN" altLang="zh-CN" sz="1600" dirty="0">
                <a:solidFill>
                  <a:srgbClr val="0070C0"/>
                </a:solidFill>
              </a:rPr>
              <a:t>买主</a:t>
            </a:r>
            <a:r>
              <a:rPr lang="zh-CN" altLang="zh-CN" sz="1600" dirty="0"/>
              <a:t>在</a:t>
            </a:r>
            <a:r>
              <a:rPr lang="zh-CN" altLang="zh-CN" sz="1600" dirty="0">
                <a:solidFill>
                  <a:srgbClr val="0070C0"/>
                </a:solidFill>
              </a:rPr>
              <a:t>律师</a:t>
            </a:r>
            <a:r>
              <a:rPr lang="zh-CN" altLang="zh-CN" sz="1600" dirty="0"/>
              <a:t>的建议下从</a:t>
            </a:r>
            <a:r>
              <a:rPr lang="zh-CN" altLang="zh-CN" sz="1600" dirty="0">
                <a:solidFill>
                  <a:srgbClr val="0070C0"/>
                </a:solidFill>
              </a:rPr>
              <a:t>银行贷款</a:t>
            </a:r>
            <a:r>
              <a:rPr lang="zh-CN" altLang="zh-CN" sz="1600" dirty="0"/>
              <a:t>买</a:t>
            </a:r>
            <a:r>
              <a:rPr lang="zh-CN" altLang="zh-CN" sz="1600" dirty="0">
                <a:solidFill>
                  <a:srgbClr val="0070C0"/>
                </a:solidFill>
              </a:rPr>
              <a:t>房子</a:t>
            </a:r>
            <a:r>
              <a:rPr lang="zh-CN" altLang="zh-CN" sz="1600" dirty="0"/>
              <a:t>。</a:t>
            </a:r>
          </a:p>
          <a:p>
            <a:pPr lvl="1"/>
            <a:endParaRPr lang="en-US" altLang="zh-CN" sz="2200" dirty="0"/>
          </a:p>
          <a:p>
            <a:pPr lvl="1"/>
            <a:endParaRPr lang="zh-CN" altLang="zh-CN" sz="2200" dirty="0"/>
          </a:p>
          <a:p>
            <a:pPr lvl="1"/>
            <a:endParaRPr lang="zh-CN" altLang="zh-CN" sz="2200" dirty="0"/>
          </a:p>
        </p:txBody>
      </p:sp>
    </p:spTree>
    <p:extLst>
      <p:ext uri="{BB962C8B-B14F-4D97-AF65-F5344CB8AC3E}">
        <p14:creationId xmlns:p14="http://schemas.microsoft.com/office/powerpoint/2010/main" val="54003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1104900" y="1392382"/>
            <a:ext cx="9980682" cy="5142638"/>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50"/>
                </a:solidFill>
              </a:rPr>
              <a:t>联系的度（</a:t>
            </a:r>
            <a:r>
              <a:rPr lang="en-US" altLang="zh-CN" sz="2000" b="1" dirty="0">
                <a:solidFill>
                  <a:srgbClr val="00B050"/>
                </a:solidFill>
              </a:rPr>
              <a:t>Degree</a:t>
            </a:r>
            <a:r>
              <a:rPr lang="zh-CN" altLang="en-US" sz="2000" b="1" dirty="0">
                <a:solidFill>
                  <a:srgbClr val="00B050"/>
                </a:solidFill>
              </a:rPr>
              <a:t>）</a:t>
            </a:r>
            <a:r>
              <a:rPr lang="zh-CN" altLang="en-US" sz="2000" b="1" dirty="0"/>
              <a:t>：</a:t>
            </a:r>
            <a:r>
              <a:rPr lang="zh-CN" altLang="zh-CN" sz="2000" dirty="0"/>
              <a:t>参与联系的实体的个数</a:t>
            </a:r>
            <a:endParaRPr lang="en-US" altLang="zh-CN" sz="2000" dirty="0"/>
          </a:p>
          <a:p>
            <a:pPr lvl="1"/>
            <a:endParaRPr lang="en-US" altLang="zh-CN" sz="2000" b="1" dirty="0"/>
          </a:p>
          <a:p>
            <a:pPr lvl="1"/>
            <a:r>
              <a:rPr lang="zh-CN" altLang="zh-CN" sz="2000" b="1" dirty="0"/>
              <a:t>二元联系</a:t>
            </a:r>
            <a:r>
              <a:rPr lang="zh-CN" altLang="en-US" sz="2000" b="1" dirty="0"/>
              <a:t>（</a:t>
            </a:r>
            <a:r>
              <a:rPr lang="en-US" altLang="zh-CN" sz="2000" b="1" dirty="0"/>
              <a:t> binary relationship </a:t>
            </a:r>
            <a:r>
              <a:rPr lang="zh-CN" altLang="en-US" sz="2000" b="1" dirty="0"/>
              <a:t>）</a:t>
            </a:r>
            <a:endParaRPr lang="en-US" altLang="zh-CN" sz="2000" b="1" dirty="0"/>
          </a:p>
          <a:p>
            <a:pPr lvl="2">
              <a:lnSpc>
                <a:spcPct val="100000"/>
              </a:lnSpc>
            </a:pPr>
            <a:r>
              <a:rPr lang="zh-CN" altLang="zh-CN" sz="1800" dirty="0"/>
              <a:t>联系的度为</a:t>
            </a:r>
            <a:r>
              <a:rPr lang="en-US" altLang="zh-CN" sz="1800" dirty="0"/>
              <a:t>2</a:t>
            </a:r>
            <a:endParaRPr lang="zh-CN" altLang="zh-CN" sz="1800" dirty="0"/>
          </a:p>
          <a:p>
            <a:pPr lvl="2"/>
            <a:r>
              <a:rPr lang="zh-CN" altLang="zh-CN" sz="1800" dirty="0"/>
              <a:t>参与联系的实体的个数是</a:t>
            </a:r>
            <a:r>
              <a:rPr lang="en-US" altLang="zh-CN" sz="1800" dirty="0"/>
              <a:t>2</a:t>
            </a:r>
            <a:endParaRPr lang="zh-CN" altLang="zh-CN" sz="1800" dirty="0"/>
          </a:p>
          <a:p>
            <a:pPr marL="914400" lvl="2" indent="0">
              <a:buNone/>
            </a:pPr>
            <a:r>
              <a:rPr lang="en-US" altLang="zh-CN" sz="1800" dirty="0"/>
              <a:t> </a:t>
            </a:r>
            <a:endParaRPr lang="zh-CN" altLang="zh-CN" sz="1800" dirty="0"/>
          </a:p>
          <a:p>
            <a:pPr lvl="2"/>
            <a:r>
              <a:rPr lang="zh-CN" altLang="zh-CN" sz="1800" dirty="0"/>
              <a:t>例：教师指导学生</a:t>
            </a:r>
            <a:r>
              <a:rPr lang="zh-CN" altLang="en-US" sz="1800" dirty="0"/>
              <a:t>（本质意思是成为学生的导师）</a:t>
            </a:r>
            <a:endParaRPr lang="zh-CN" altLang="zh-CN" sz="1800" dirty="0"/>
          </a:p>
          <a:p>
            <a:pPr marL="1371600" lvl="3" indent="0">
              <a:buNone/>
            </a:pPr>
            <a:r>
              <a:rPr lang="en-US" altLang="zh-CN" sz="1800" dirty="0"/>
              <a:t>    </a:t>
            </a:r>
            <a:r>
              <a:rPr lang="zh-CN" altLang="zh-CN" sz="1800" dirty="0"/>
              <a:t>一个教师可以指导多个学生（也可以一个学生都不指导）；</a:t>
            </a:r>
          </a:p>
          <a:p>
            <a:pPr marL="1371600" lvl="3" indent="0">
              <a:buNone/>
            </a:pPr>
            <a:r>
              <a:rPr lang="en-US" altLang="zh-CN" sz="1800" dirty="0"/>
              <a:t>    </a:t>
            </a:r>
            <a:r>
              <a:rPr lang="zh-CN" altLang="zh-CN" sz="1800" dirty="0"/>
              <a:t>一个学生必须有一个，且只能有一个指导老师。</a:t>
            </a:r>
          </a:p>
          <a:p>
            <a:pPr lvl="3"/>
            <a:r>
              <a:rPr lang="zh-CN" altLang="zh-CN" sz="1800" dirty="0"/>
              <a:t>这个需求的</a:t>
            </a:r>
            <a:r>
              <a:rPr lang="en-US" altLang="zh-CN" sz="1800" dirty="0"/>
              <a:t>E-R</a:t>
            </a:r>
            <a:r>
              <a:rPr lang="zh-CN" altLang="zh-CN" sz="1800" dirty="0"/>
              <a:t>图可以表示如下：</a:t>
            </a:r>
          </a:p>
          <a:p>
            <a:pPr lvl="1"/>
            <a:endParaRPr lang="zh-CN" altLang="zh-CN" sz="2400" dirty="0"/>
          </a:p>
          <a:p>
            <a:pPr lvl="1"/>
            <a:endParaRPr lang="en-US" altLang="zh-CN" sz="2800" b="1" dirty="0"/>
          </a:p>
          <a:p>
            <a:pPr marL="914400" lvl="2" indent="0">
              <a:buNone/>
            </a:pPr>
            <a:r>
              <a:rPr lang="en-US" altLang="zh-CN" sz="2000" dirty="0"/>
              <a:t> </a:t>
            </a:r>
            <a:endParaRPr lang="zh-CN" altLang="zh-CN" sz="2000" dirty="0"/>
          </a:p>
          <a:p>
            <a:pPr lvl="1"/>
            <a:endParaRPr lang="en-US" altLang="zh-CN" sz="2800" b="1" dirty="0"/>
          </a:p>
          <a:p>
            <a:pPr lvl="1"/>
            <a:endParaRPr lang="en-US" altLang="zh-CN" sz="2000" dirty="0"/>
          </a:p>
        </p:txBody>
      </p:sp>
      <p:sp>
        <p:nvSpPr>
          <p:cNvPr id="2" name="Rectangle 2">
            <a:extLst>
              <a:ext uri="{FF2B5EF4-FFF2-40B4-BE49-F238E27FC236}">
                <a16:creationId xmlns:a16="http://schemas.microsoft.com/office/drawing/2014/main" id="{DAD7D17E-24E3-465B-9248-667D2931D81F}"/>
              </a:ext>
            </a:extLst>
          </p:cNvPr>
          <p:cNvSpPr>
            <a:spLocks noChangeArrowheads="1"/>
          </p:cNvSpPr>
          <p:nvPr/>
        </p:nvSpPr>
        <p:spPr bwMode="auto">
          <a:xfrm>
            <a:off x="503340"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76C78193-3F42-4CE2-AA4A-8C7787FE9A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8C6783E8-3E60-4AB3-86E5-92304E18486F}"/>
              </a:ext>
            </a:extLst>
          </p:cNvPr>
          <p:cNvSpPr>
            <a:spLocks noChangeArrowheads="1"/>
          </p:cNvSpPr>
          <p:nvPr/>
        </p:nvSpPr>
        <p:spPr bwMode="auto">
          <a:xfrm>
            <a:off x="1644242" y="58137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530326A5-5878-4939-8F4C-B9000ED0056E}"/>
              </a:ext>
            </a:extLst>
          </p:cNvPr>
          <p:cNvSpPr>
            <a:spLocks noChangeArrowheads="1"/>
          </p:cNvSpPr>
          <p:nvPr/>
        </p:nvSpPr>
        <p:spPr bwMode="auto">
          <a:xfrm>
            <a:off x="6096000" y="49422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1CF5EED6-C0E5-4CF3-BFD8-F5248BD74FCA}"/>
              </a:ext>
            </a:extLst>
          </p:cNvPr>
          <p:cNvPicPr>
            <a:picLocks noChangeAspect="1"/>
          </p:cNvPicPr>
          <p:nvPr/>
        </p:nvPicPr>
        <p:blipFill>
          <a:blip r:embed="rId3"/>
          <a:stretch>
            <a:fillRect/>
          </a:stretch>
        </p:blipFill>
        <p:spPr>
          <a:xfrm>
            <a:off x="1329356" y="5465618"/>
            <a:ext cx="4528781" cy="890702"/>
          </a:xfrm>
          <a:prstGeom prst="rect">
            <a:avLst/>
          </a:prstGeom>
        </p:spPr>
      </p:pic>
      <p:pic>
        <p:nvPicPr>
          <p:cNvPr id="12" name="图片 11">
            <a:extLst>
              <a:ext uri="{FF2B5EF4-FFF2-40B4-BE49-F238E27FC236}">
                <a16:creationId xmlns:a16="http://schemas.microsoft.com/office/drawing/2014/main" id="{D01CF437-B523-4663-B644-E6CE050F49DC}"/>
              </a:ext>
            </a:extLst>
          </p:cNvPr>
          <p:cNvPicPr>
            <a:picLocks noChangeAspect="1"/>
          </p:cNvPicPr>
          <p:nvPr/>
        </p:nvPicPr>
        <p:blipFill>
          <a:blip r:embed="rId4"/>
          <a:stretch>
            <a:fillRect/>
          </a:stretch>
        </p:blipFill>
        <p:spPr>
          <a:xfrm>
            <a:off x="6455008" y="5096613"/>
            <a:ext cx="4630574" cy="1647069"/>
          </a:xfrm>
          <a:prstGeom prst="rect">
            <a:avLst/>
          </a:prstGeom>
        </p:spPr>
      </p:pic>
    </p:spTree>
    <p:extLst>
      <p:ext uri="{BB962C8B-B14F-4D97-AF65-F5344CB8AC3E}">
        <p14:creationId xmlns:p14="http://schemas.microsoft.com/office/powerpoint/2010/main" val="131030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963168" y="1392382"/>
            <a:ext cx="10399776" cy="5142638"/>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50"/>
                </a:solidFill>
              </a:rPr>
              <a:t>联系的度（</a:t>
            </a:r>
            <a:r>
              <a:rPr lang="en-US" altLang="zh-CN" sz="2000" b="1" dirty="0">
                <a:solidFill>
                  <a:srgbClr val="00B050"/>
                </a:solidFill>
              </a:rPr>
              <a:t>Degree</a:t>
            </a:r>
            <a:r>
              <a:rPr lang="zh-CN" altLang="en-US" sz="2000" b="1" dirty="0">
                <a:solidFill>
                  <a:srgbClr val="00B050"/>
                </a:solidFill>
              </a:rPr>
              <a:t>）</a:t>
            </a:r>
            <a:r>
              <a:rPr lang="zh-CN" altLang="en-US" sz="2000" b="1" dirty="0"/>
              <a:t>：</a:t>
            </a:r>
            <a:r>
              <a:rPr lang="zh-CN" altLang="zh-CN" sz="2000" dirty="0"/>
              <a:t>参与联系的实体的个数</a:t>
            </a:r>
            <a:endParaRPr lang="en-US" altLang="zh-CN" sz="2000" dirty="0"/>
          </a:p>
          <a:p>
            <a:pPr lvl="1"/>
            <a:r>
              <a:rPr lang="zh-CN" altLang="en-US" sz="2000" b="1" dirty="0"/>
              <a:t>三</a:t>
            </a:r>
            <a:r>
              <a:rPr lang="zh-CN" altLang="zh-CN" sz="2000" b="1" dirty="0"/>
              <a:t>元联系</a:t>
            </a:r>
            <a:r>
              <a:rPr lang="zh-CN" altLang="en-US" sz="2000" dirty="0"/>
              <a:t>（</a:t>
            </a:r>
            <a:r>
              <a:rPr lang="en-US" altLang="zh-CN" sz="2000" b="1" dirty="0"/>
              <a:t> ternary relationship </a:t>
            </a:r>
            <a:r>
              <a:rPr lang="zh-CN" altLang="en-US" sz="2000" dirty="0"/>
              <a:t>）</a:t>
            </a:r>
            <a:endParaRPr lang="en-US" altLang="zh-CN" sz="2000" b="1" dirty="0"/>
          </a:p>
          <a:p>
            <a:pPr lvl="2"/>
            <a:r>
              <a:rPr lang="zh-CN" altLang="zh-CN" sz="1800" b="1" dirty="0"/>
              <a:t>联系的度为</a:t>
            </a:r>
            <a:r>
              <a:rPr lang="en-US" altLang="zh-CN" sz="1800" b="1" dirty="0"/>
              <a:t>3</a:t>
            </a:r>
            <a:endParaRPr lang="zh-CN" altLang="zh-CN" sz="1800" b="1" dirty="0"/>
          </a:p>
          <a:p>
            <a:pPr lvl="2"/>
            <a:r>
              <a:rPr lang="zh-CN" altLang="zh-CN" sz="1800" dirty="0"/>
              <a:t>参与联系的实体的个数为</a:t>
            </a:r>
            <a:r>
              <a:rPr lang="en-US" altLang="zh-CN" sz="1800" dirty="0"/>
              <a:t>3</a:t>
            </a:r>
            <a:r>
              <a:rPr lang="zh-CN" altLang="zh-CN" sz="1800" dirty="0"/>
              <a:t>个</a:t>
            </a:r>
            <a:endParaRPr lang="en-US" altLang="zh-CN" sz="1800" dirty="0"/>
          </a:p>
          <a:p>
            <a:pPr lvl="2"/>
            <a:r>
              <a:rPr lang="en-US" altLang="zh-CN" sz="1800" dirty="0"/>
              <a:t> </a:t>
            </a:r>
            <a:r>
              <a:rPr lang="zh-CN" altLang="zh-CN" sz="1800" dirty="0"/>
              <a:t>例：三元联系</a:t>
            </a:r>
            <a:r>
              <a:rPr lang="zh-CN" altLang="en-US" sz="1800" dirty="0"/>
              <a:t>的例子：</a:t>
            </a:r>
            <a:r>
              <a:rPr lang="zh-CN" altLang="zh-CN" sz="1800" dirty="0">
                <a:solidFill>
                  <a:srgbClr val="00B0F0"/>
                </a:solidFill>
              </a:rPr>
              <a:t>教师</a:t>
            </a:r>
            <a:r>
              <a:rPr lang="zh-CN" altLang="zh-CN" sz="1800" dirty="0"/>
              <a:t>指导</a:t>
            </a:r>
            <a:r>
              <a:rPr lang="zh-CN" altLang="zh-CN" sz="1800" dirty="0">
                <a:solidFill>
                  <a:srgbClr val="00B0F0"/>
                </a:solidFill>
              </a:rPr>
              <a:t>学生</a:t>
            </a:r>
            <a:r>
              <a:rPr lang="zh-CN" altLang="zh-CN" sz="1800" dirty="0"/>
              <a:t>做</a:t>
            </a:r>
            <a:r>
              <a:rPr lang="zh-CN" altLang="zh-CN" sz="1800" dirty="0">
                <a:solidFill>
                  <a:srgbClr val="00B0F0"/>
                </a:solidFill>
              </a:rPr>
              <a:t>项目</a:t>
            </a:r>
            <a:r>
              <a:rPr lang="en-US" altLang="zh-CN" sz="1800" dirty="0"/>
              <a:t>,E-R</a:t>
            </a:r>
            <a:r>
              <a:rPr lang="zh-CN" altLang="zh-CN" sz="1800" dirty="0"/>
              <a:t>图</a:t>
            </a:r>
            <a:r>
              <a:rPr lang="zh-CN" altLang="en-US" sz="1800" dirty="0"/>
              <a:t>如下</a:t>
            </a:r>
            <a:endParaRPr lang="en-US" altLang="zh-CN" sz="1800" dirty="0"/>
          </a:p>
          <a:p>
            <a:pPr lvl="2"/>
            <a:endParaRPr lang="en-US" altLang="zh-CN" sz="1800" dirty="0"/>
          </a:p>
          <a:p>
            <a:pPr lvl="2"/>
            <a:endParaRPr lang="en-US" altLang="zh-CN" sz="1800" dirty="0"/>
          </a:p>
          <a:p>
            <a:pPr lvl="2"/>
            <a:endParaRPr lang="en-US" altLang="zh-CN" sz="1800" dirty="0"/>
          </a:p>
          <a:p>
            <a:pPr lvl="2"/>
            <a:endParaRPr lang="en-US" altLang="zh-CN" sz="1800" dirty="0"/>
          </a:p>
          <a:p>
            <a:pPr lvl="2"/>
            <a:endParaRPr lang="en-US" altLang="zh-CN" sz="1800" dirty="0"/>
          </a:p>
          <a:p>
            <a:pPr lvl="1"/>
            <a:r>
              <a:rPr lang="zh-CN" altLang="en-US" sz="2000" b="1" dirty="0"/>
              <a:t>多</a:t>
            </a:r>
            <a:r>
              <a:rPr lang="zh-CN" altLang="zh-CN" sz="2000" b="1" dirty="0"/>
              <a:t>元联系</a:t>
            </a:r>
            <a:endParaRPr lang="en-US" altLang="zh-CN" sz="2000" b="1" dirty="0"/>
          </a:p>
          <a:p>
            <a:pPr lvl="2"/>
            <a:r>
              <a:rPr lang="zh-CN" altLang="en-US" sz="1800" dirty="0"/>
              <a:t>三元以上的联系称为多元联系</a:t>
            </a:r>
            <a:endParaRPr lang="en-US" altLang="zh-CN" sz="1800" dirty="0"/>
          </a:p>
          <a:p>
            <a:pPr lvl="2"/>
            <a:r>
              <a:rPr lang="zh-CN" altLang="zh-CN" sz="1800" dirty="0"/>
              <a:t>例：</a:t>
            </a:r>
            <a:r>
              <a:rPr lang="zh-CN" altLang="en-US" sz="1800" dirty="0"/>
              <a:t>四</a:t>
            </a:r>
            <a:r>
              <a:rPr lang="zh-CN" altLang="zh-CN" sz="1800" dirty="0"/>
              <a:t>元联系</a:t>
            </a:r>
            <a:r>
              <a:rPr lang="zh-CN" altLang="en-US" sz="1800" dirty="0"/>
              <a:t>的例子：</a:t>
            </a:r>
            <a:r>
              <a:rPr lang="zh-CN" altLang="zh-CN" sz="1800" dirty="0">
                <a:solidFill>
                  <a:srgbClr val="00B0F0"/>
                </a:solidFill>
              </a:rPr>
              <a:t>顾客</a:t>
            </a:r>
            <a:r>
              <a:rPr lang="zh-CN" altLang="zh-CN" sz="1800" dirty="0"/>
              <a:t>在</a:t>
            </a:r>
            <a:r>
              <a:rPr lang="zh-CN" altLang="zh-CN" sz="1800" dirty="0">
                <a:solidFill>
                  <a:srgbClr val="00B0F0"/>
                </a:solidFill>
              </a:rPr>
              <a:t>律师</a:t>
            </a:r>
            <a:r>
              <a:rPr lang="zh-CN" altLang="zh-CN" sz="1800" dirty="0"/>
              <a:t>的指导下通过</a:t>
            </a:r>
            <a:r>
              <a:rPr lang="zh-CN" altLang="zh-CN" sz="1800" dirty="0">
                <a:solidFill>
                  <a:srgbClr val="00B0F0"/>
                </a:solidFill>
              </a:rPr>
              <a:t>银行</a:t>
            </a:r>
            <a:r>
              <a:rPr lang="zh-CN" altLang="zh-CN" sz="1800" dirty="0"/>
              <a:t>购买</a:t>
            </a:r>
            <a:r>
              <a:rPr lang="zh-CN" altLang="zh-CN" sz="1800" dirty="0">
                <a:solidFill>
                  <a:srgbClr val="00B0F0"/>
                </a:solidFill>
              </a:rPr>
              <a:t>房子</a:t>
            </a:r>
            <a:endParaRPr lang="en-US" altLang="zh-CN" sz="1800" dirty="0">
              <a:solidFill>
                <a:srgbClr val="00B0F0"/>
              </a:solidFill>
            </a:endParaRPr>
          </a:p>
        </p:txBody>
      </p:sp>
      <p:sp>
        <p:nvSpPr>
          <p:cNvPr id="2" name="Rectangle 2">
            <a:extLst>
              <a:ext uri="{FF2B5EF4-FFF2-40B4-BE49-F238E27FC236}">
                <a16:creationId xmlns:a16="http://schemas.microsoft.com/office/drawing/2014/main" id="{DAD7D17E-24E3-465B-9248-667D2931D81F}"/>
              </a:ext>
            </a:extLst>
          </p:cNvPr>
          <p:cNvSpPr>
            <a:spLocks noChangeArrowheads="1"/>
          </p:cNvSpPr>
          <p:nvPr/>
        </p:nvSpPr>
        <p:spPr bwMode="auto">
          <a:xfrm>
            <a:off x="503340"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76C78193-3F42-4CE2-AA4A-8C7787FE9A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8C6783E8-3E60-4AB3-86E5-92304E18486F}"/>
              </a:ext>
            </a:extLst>
          </p:cNvPr>
          <p:cNvSpPr>
            <a:spLocks noChangeArrowheads="1"/>
          </p:cNvSpPr>
          <p:nvPr/>
        </p:nvSpPr>
        <p:spPr bwMode="auto">
          <a:xfrm>
            <a:off x="1644242" y="58137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530326A5-5878-4939-8F4C-B9000ED0056E}"/>
              </a:ext>
            </a:extLst>
          </p:cNvPr>
          <p:cNvSpPr>
            <a:spLocks noChangeArrowheads="1"/>
          </p:cNvSpPr>
          <p:nvPr/>
        </p:nvSpPr>
        <p:spPr bwMode="auto">
          <a:xfrm>
            <a:off x="6096000" y="49422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9C7A348E-B686-4992-A860-8F18AAF6F2C1}"/>
              </a:ext>
            </a:extLst>
          </p:cNvPr>
          <p:cNvSpPr>
            <a:spLocks noChangeArrowheads="1"/>
          </p:cNvSpPr>
          <p:nvPr/>
        </p:nvSpPr>
        <p:spPr bwMode="auto">
          <a:xfrm>
            <a:off x="3137482"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51FA52A8-AC6A-4811-8EC7-0FB6F8EE398A}"/>
              </a:ext>
            </a:extLst>
          </p:cNvPr>
          <p:cNvGraphicFramePr>
            <a:graphicFrameLocks noChangeAspect="1"/>
          </p:cNvGraphicFramePr>
          <p:nvPr>
            <p:extLst>
              <p:ext uri="{D42A27DB-BD31-4B8C-83A1-F6EECF244321}">
                <p14:modId xmlns:p14="http://schemas.microsoft.com/office/powerpoint/2010/main" val="2043891553"/>
              </p:ext>
            </p:extLst>
          </p:nvPr>
        </p:nvGraphicFramePr>
        <p:xfrm>
          <a:off x="2794758" y="3625622"/>
          <a:ext cx="2883017" cy="1225282"/>
        </p:xfrm>
        <a:graphic>
          <a:graphicData uri="http://schemas.openxmlformats.org/presentationml/2006/ole">
            <mc:AlternateContent xmlns:mc="http://schemas.openxmlformats.org/markup-compatibility/2006">
              <mc:Choice xmlns:v="urn:schemas-microsoft-com:vml" Requires="v">
                <p:oleObj name="Visio" r:id="rId3" imgW="3429088" imgH="1457384" progId="Visio.Drawing.15">
                  <p:embed/>
                </p:oleObj>
              </mc:Choice>
              <mc:Fallback>
                <p:oleObj name="Visio" r:id="rId3" imgW="3429088" imgH="145738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758" y="3625622"/>
                        <a:ext cx="2883017" cy="1225282"/>
                      </a:xfrm>
                      <a:prstGeom prst="rect">
                        <a:avLst/>
                      </a:prstGeom>
                      <a:noFill/>
                    </p:spPr>
                  </p:pic>
                </p:oleObj>
              </mc:Fallback>
            </mc:AlternateContent>
          </a:graphicData>
        </a:graphic>
      </p:graphicFrame>
    </p:spTree>
    <p:extLst>
      <p:ext uri="{BB962C8B-B14F-4D97-AF65-F5344CB8AC3E}">
        <p14:creationId xmlns:p14="http://schemas.microsoft.com/office/powerpoint/2010/main" val="140972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8523CC9-0A07-4A34-87A5-0AD767701FA9}"/>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49155" name="Rectangle 3">
            <a:extLst>
              <a:ext uri="{FF2B5EF4-FFF2-40B4-BE49-F238E27FC236}">
                <a16:creationId xmlns:a16="http://schemas.microsoft.com/office/drawing/2014/main" id="{CEB8939C-D7CD-4E20-97A6-98C87D16734A}"/>
              </a:ext>
            </a:extLst>
          </p:cNvPr>
          <p:cNvSpPr>
            <a:spLocks noGrp="1" noChangeArrowheads="1"/>
          </p:cNvSpPr>
          <p:nvPr>
            <p:ph type="body" idx="4294967295"/>
          </p:nvPr>
        </p:nvSpPr>
        <p:spPr>
          <a:xfrm>
            <a:off x="111508" y="1420009"/>
            <a:ext cx="11967465" cy="5361791"/>
          </a:xfrm>
        </p:spPr>
        <p:txBody>
          <a:bodyPr>
            <a:normAutofit/>
          </a:bodyPr>
          <a:lstStyle/>
          <a:p>
            <a:r>
              <a:rPr lang="zh-CN" altLang="en-US" sz="3200" b="1" dirty="0">
                <a:solidFill>
                  <a:srgbClr val="FF0000"/>
                </a:solidFill>
              </a:rPr>
              <a:t>联系（</a:t>
            </a:r>
            <a:r>
              <a:rPr lang="en-US" altLang="zh-CN" sz="3200" b="1" dirty="0">
                <a:solidFill>
                  <a:srgbClr val="FF0000"/>
                </a:solidFill>
              </a:rPr>
              <a:t>Relationship</a:t>
            </a:r>
            <a:r>
              <a:rPr lang="zh-CN" altLang="en-US" sz="3200" b="1" dirty="0">
                <a:solidFill>
                  <a:srgbClr val="FF0000"/>
                </a:solidFill>
              </a:rPr>
              <a:t>）</a:t>
            </a:r>
            <a:endParaRPr lang="en-US" altLang="zh-CN" sz="3200" b="1" dirty="0">
              <a:solidFill>
                <a:srgbClr val="FF0000"/>
              </a:solidFill>
            </a:endParaRPr>
          </a:p>
          <a:p>
            <a:pPr lvl="1"/>
            <a:r>
              <a:rPr lang="zh-CN" altLang="en-US" sz="2800" b="1" dirty="0">
                <a:solidFill>
                  <a:srgbClr val="FF0000"/>
                </a:solidFill>
              </a:rPr>
              <a:t>在</a:t>
            </a:r>
            <a:r>
              <a:rPr lang="en-US" altLang="zh-CN" sz="2800" b="1" dirty="0">
                <a:solidFill>
                  <a:srgbClr val="FF0000"/>
                </a:solidFill>
              </a:rPr>
              <a:t>E-R</a:t>
            </a:r>
            <a:r>
              <a:rPr lang="zh-CN" altLang="en-US" sz="2800" b="1" dirty="0">
                <a:solidFill>
                  <a:srgbClr val="FF0000"/>
                </a:solidFill>
              </a:rPr>
              <a:t>图中表示</a:t>
            </a:r>
            <a:r>
              <a:rPr lang="zh-CN" altLang="en-US" sz="2800" b="1" dirty="0">
                <a:solidFill>
                  <a:srgbClr val="7030A0"/>
                </a:solidFill>
              </a:rPr>
              <a:t>多元联系上的多重性约束</a:t>
            </a:r>
            <a:endParaRPr lang="zh-CN" altLang="zh-CN" sz="2800" b="1" dirty="0">
              <a:solidFill>
                <a:srgbClr val="7030A0"/>
              </a:solidFill>
            </a:endParaRPr>
          </a:p>
          <a:p>
            <a:pPr lvl="2"/>
            <a:r>
              <a:rPr lang="zh-CN" altLang="zh-CN" sz="1800" dirty="0"/>
              <a:t>在一个</a:t>
            </a:r>
            <a:r>
              <a:rPr lang="en-US" altLang="zh-CN" sz="1800" dirty="0"/>
              <a:t>n </a:t>
            </a:r>
            <a:r>
              <a:rPr lang="zh-CN" altLang="zh-CN" sz="1800" dirty="0"/>
              <a:t>元联系中，当其他</a:t>
            </a:r>
            <a:r>
              <a:rPr lang="en-US" altLang="zh-CN" sz="1800" dirty="0"/>
              <a:t>(n-1)</a:t>
            </a:r>
            <a:r>
              <a:rPr lang="zh-CN" altLang="zh-CN" sz="1800" dirty="0"/>
              <a:t>个实体类型的值固定以后，另外一个实体类型可能参与联系的实例的个数。</a:t>
            </a:r>
          </a:p>
          <a:p>
            <a:pPr lvl="2"/>
            <a:endParaRPr lang="en-US" altLang="zh-CN" sz="2000" b="1" dirty="0">
              <a:solidFill>
                <a:srgbClr val="7030A0"/>
              </a:solidFill>
            </a:endParaRPr>
          </a:p>
        </p:txBody>
      </p:sp>
      <p:pic>
        <p:nvPicPr>
          <p:cNvPr id="5" name="图片 4">
            <a:extLst>
              <a:ext uri="{FF2B5EF4-FFF2-40B4-BE49-F238E27FC236}">
                <a16:creationId xmlns:a16="http://schemas.microsoft.com/office/drawing/2014/main" id="{B5E60E8D-9AD8-45B5-80BF-26DCF6BA2DF4}"/>
              </a:ext>
            </a:extLst>
          </p:cNvPr>
          <p:cNvPicPr/>
          <p:nvPr/>
        </p:nvPicPr>
        <p:blipFill>
          <a:blip r:embed="rId3"/>
          <a:stretch>
            <a:fillRect/>
          </a:stretch>
        </p:blipFill>
        <p:spPr>
          <a:xfrm>
            <a:off x="2961315" y="2986481"/>
            <a:ext cx="4820355" cy="1991712"/>
          </a:xfrm>
          <a:prstGeom prst="rect">
            <a:avLst/>
          </a:prstGeom>
        </p:spPr>
      </p:pic>
      <p:pic>
        <p:nvPicPr>
          <p:cNvPr id="6" name="图片 5">
            <a:extLst>
              <a:ext uri="{FF2B5EF4-FFF2-40B4-BE49-F238E27FC236}">
                <a16:creationId xmlns:a16="http://schemas.microsoft.com/office/drawing/2014/main" id="{DBBC8864-92AB-4EB2-8BDE-D6A2788EE701}"/>
              </a:ext>
            </a:extLst>
          </p:cNvPr>
          <p:cNvPicPr/>
          <p:nvPr/>
        </p:nvPicPr>
        <p:blipFill>
          <a:blip r:embed="rId4"/>
          <a:stretch>
            <a:fillRect/>
          </a:stretch>
        </p:blipFill>
        <p:spPr>
          <a:xfrm>
            <a:off x="2378872" y="5327715"/>
            <a:ext cx="5344074" cy="1454085"/>
          </a:xfrm>
          <a:prstGeom prst="rect">
            <a:avLst/>
          </a:prstGeom>
        </p:spPr>
      </p:pic>
    </p:spTree>
    <p:extLst>
      <p:ext uri="{BB962C8B-B14F-4D97-AF65-F5344CB8AC3E}">
        <p14:creationId xmlns:p14="http://schemas.microsoft.com/office/powerpoint/2010/main" val="15841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lnSpcReduction="10000"/>
          </a:bodyPr>
          <a:lstStyle/>
          <a:p>
            <a:r>
              <a:rPr lang="zh-CN" altLang="zh-CN" sz="2800" b="1" dirty="0">
                <a:solidFill>
                  <a:srgbClr val="FF0000"/>
                </a:solidFill>
              </a:rPr>
              <a:t>实体</a:t>
            </a:r>
            <a:r>
              <a:rPr lang="zh-CN" altLang="en-US" sz="2800" b="1" dirty="0">
                <a:solidFill>
                  <a:srgbClr val="FF0000"/>
                </a:solidFill>
              </a:rPr>
              <a:t>（</a:t>
            </a:r>
            <a:r>
              <a:rPr lang="en-US" altLang="zh-CN" sz="2800" b="1" dirty="0">
                <a:solidFill>
                  <a:srgbClr val="FF0000"/>
                </a:solidFill>
              </a:rPr>
              <a:t>Entity</a:t>
            </a:r>
            <a:r>
              <a:rPr lang="zh-CN" altLang="en-US" sz="2800" b="1" dirty="0">
                <a:solidFill>
                  <a:srgbClr val="FF0000"/>
                </a:solidFill>
              </a:rPr>
              <a:t>）</a:t>
            </a:r>
            <a:endParaRPr lang="en-US" altLang="zh-CN" sz="2800" b="1" dirty="0">
              <a:solidFill>
                <a:srgbClr val="FF0000"/>
              </a:solidFill>
            </a:endParaRPr>
          </a:p>
          <a:p>
            <a:pPr lvl="1"/>
            <a:r>
              <a:rPr lang="zh-CN" altLang="en-US" sz="2000" dirty="0">
                <a:solidFill>
                  <a:srgbClr val="FF0000"/>
                </a:solidFill>
              </a:rPr>
              <a:t>发现组织机构中的实体（时间、地点、人物、事件、原因、经过、结果）</a:t>
            </a:r>
            <a:endParaRPr lang="zh-CN" altLang="zh-CN" sz="2000" dirty="0"/>
          </a:p>
          <a:p>
            <a:pPr lvl="2"/>
            <a:r>
              <a:rPr lang="en-US" altLang="zh-CN" sz="2000" dirty="0">
                <a:solidFill>
                  <a:srgbClr val="00B050"/>
                </a:solidFill>
              </a:rPr>
              <a:t>Who</a:t>
            </a:r>
            <a:r>
              <a:rPr lang="zh-CN" altLang="en-US" sz="2000" dirty="0"/>
              <a:t>：</a:t>
            </a:r>
            <a:r>
              <a:rPr lang="zh-CN" altLang="zh-CN" sz="2000" dirty="0"/>
              <a:t>在组织机构中，谁（哪些人、哪些部门）是重要的，这些可能是有趣的实体。</a:t>
            </a:r>
            <a:endParaRPr lang="en-US" altLang="zh-CN" sz="2000" dirty="0"/>
          </a:p>
          <a:p>
            <a:pPr lvl="3"/>
            <a:r>
              <a:rPr lang="zh-CN" altLang="zh-CN" sz="2000" dirty="0">
                <a:solidFill>
                  <a:srgbClr val="7030A0"/>
                </a:solidFill>
              </a:rPr>
              <a:t>大学</a:t>
            </a:r>
            <a:r>
              <a:rPr lang="zh-CN" altLang="en-US" sz="2000" dirty="0"/>
              <a:t>：</a:t>
            </a:r>
            <a:r>
              <a:rPr lang="zh-CN" altLang="zh-CN" sz="2000" dirty="0">
                <a:solidFill>
                  <a:srgbClr val="00B0F0"/>
                </a:solidFill>
              </a:rPr>
              <a:t>学生</a:t>
            </a:r>
            <a:r>
              <a:rPr lang="zh-CN" altLang="zh-CN" sz="2000" dirty="0"/>
              <a:t>、</a:t>
            </a:r>
            <a:r>
              <a:rPr lang="zh-CN" altLang="zh-CN" sz="2000" dirty="0">
                <a:solidFill>
                  <a:srgbClr val="00B0F0"/>
                </a:solidFill>
              </a:rPr>
              <a:t>教师</a:t>
            </a:r>
            <a:r>
              <a:rPr lang="zh-CN" altLang="zh-CN" sz="2000" dirty="0"/>
              <a:t>、</a:t>
            </a:r>
            <a:r>
              <a:rPr lang="zh-CN" altLang="zh-CN" sz="2000" dirty="0">
                <a:solidFill>
                  <a:srgbClr val="00B0F0"/>
                </a:solidFill>
              </a:rPr>
              <a:t>非教师雇员</a:t>
            </a:r>
            <a:r>
              <a:rPr lang="zh-CN" altLang="zh-CN" sz="2000" dirty="0"/>
              <a:t>、</a:t>
            </a:r>
            <a:r>
              <a:rPr lang="zh-CN" altLang="zh-CN" sz="2000" dirty="0">
                <a:solidFill>
                  <a:srgbClr val="00B0F0"/>
                </a:solidFill>
              </a:rPr>
              <a:t>各个系</a:t>
            </a:r>
            <a:r>
              <a:rPr lang="zh-CN" altLang="zh-CN" sz="2000" dirty="0"/>
              <a:t>、</a:t>
            </a:r>
            <a:r>
              <a:rPr lang="zh-CN" altLang="zh-CN" sz="2000" dirty="0">
                <a:solidFill>
                  <a:srgbClr val="00B0F0"/>
                </a:solidFill>
              </a:rPr>
              <a:t>行政机构</a:t>
            </a:r>
          </a:p>
          <a:p>
            <a:pPr lvl="2"/>
            <a:r>
              <a:rPr lang="en-US" altLang="zh-CN" sz="2000" dirty="0">
                <a:solidFill>
                  <a:srgbClr val="00B050"/>
                </a:solidFill>
              </a:rPr>
              <a:t>What</a:t>
            </a:r>
            <a:r>
              <a:rPr lang="zh-CN" altLang="en-US" sz="2000" dirty="0"/>
              <a:t>：</a:t>
            </a:r>
            <a:r>
              <a:rPr lang="zh-CN" altLang="zh-CN" sz="2000" dirty="0"/>
              <a:t>在组织机构中，能为社会提供什么有益的服务和产品，即对业务而言，哪些是重要的，这些可能是有趣的实体。</a:t>
            </a:r>
            <a:endParaRPr lang="en-US" altLang="zh-CN" sz="2000" dirty="0"/>
          </a:p>
          <a:p>
            <a:pPr lvl="3"/>
            <a:r>
              <a:rPr lang="zh-CN" altLang="zh-CN" sz="2000" dirty="0">
                <a:solidFill>
                  <a:srgbClr val="7030A0"/>
                </a:solidFill>
              </a:rPr>
              <a:t>大学</a:t>
            </a:r>
            <a:r>
              <a:rPr lang="zh-CN" altLang="en-US" sz="2000" dirty="0"/>
              <a:t>：</a:t>
            </a:r>
            <a:r>
              <a:rPr lang="zh-CN" altLang="zh-CN" sz="2000" dirty="0">
                <a:solidFill>
                  <a:srgbClr val="00B0F0"/>
                </a:solidFill>
              </a:rPr>
              <a:t>课程</a:t>
            </a:r>
            <a:r>
              <a:rPr lang="zh-CN" altLang="en-US" sz="2000" dirty="0"/>
              <a:t>、</a:t>
            </a:r>
            <a:r>
              <a:rPr lang="zh-CN" altLang="zh-CN" sz="2000" dirty="0">
                <a:solidFill>
                  <a:srgbClr val="00B0F0"/>
                </a:solidFill>
              </a:rPr>
              <a:t>科研项目</a:t>
            </a:r>
            <a:endParaRPr lang="zh-CN" altLang="zh-CN" sz="2000" dirty="0"/>
          </a:p>
          <a:p>
            <a:pPr lvl="2"/>
            <a:r>
              <a:rPr lang="en-US" altLang="zh-CN" sz="2000" dirty="0">
                <a:solidFill>
                  <a:srgbClr val="00B050"/>
                </a:solidFill>
              </a:rPr>
              <a:t>When</a:t>
            </a:r>
            <a:r>
              <a:rPr lang="zh-CN" altLang="en-US" sz="2000" dirty="0"/>
              <a:t>：</a:t>
            </a:r>
            <a:r>
              <a:rPr lang="zh-CN" altLang="zh-CN" sz="2000" dirty="0"/>
              <a:t>在组织机构中，业务何时运行，这些可能是有趣的实体。</a:t>
            </a:r>
            <a:endParaRPr lang="en-US" altLang="zh-CN" sz="2000" dirty="0"/>
          </a:p>
          <a:p>
            <a:pPr lvl="3"/>
            <a:r>
              <a:rPr lang="zh-CN" altLang="zh-CN" sz="2000" dirty="0">
                <a:solidFill>
                  <a:srgbClr val="7030A0"/>
                </a:solidFill>
              </a:rPr>
              <a:t>大学</a:t>
            </a:r>
            <a:r>
              <a:rPr lang="zh-CN" altLang="en-US" sz="2000" dirty="0"/>
              <a:t>：</a:t>
            </a:r>
            <a:r>
              <a:rPr lang="zh-CN" altLang="zh-CN" sz="2000" dirty="0">
                <a:solidFill>
                  <a:srgbClr val="00B0F0"/>
                </a:solidFill>
              </a:rPr>
              <a:t>学期</a:t>
            </a:r>
            <a:r>
              <a:rPr lang="zh-CN" altLang="zh-CN" sz="2000" dirty="0"/>
              <a:t>，</a:t>
            </a:r>
            <a:r>
              <a:rPr lang="zh-CN" altLang="zh-CN" sz="2000" dirty="0">
                <a:solidFill>
                  <a:srgbClr val="00B0F0"/>
                </a:solidFill>
              </a:rPr>
              <a:t>上课时间</a:t>
            </a:r>
            <a:endParaRPr lang="zh-CN" altLang="zh-CN" sz="2000" dirty="0"/>
          </a:p>
          <a:p>
            <a:pPr lvl="2"/>
            <a:r>
              <a:rPr lang="en-US" altLang="zh-CN" sz="2000" dirty="0">
                <a:solidFill>
                  <a:srgbClr val="00B050"/>
                </a:solidFill>
              </a:rPr>
              <a:t>Where</a:t>
            </a:r>
            <a:r>
              <a:rPr lang="zh-CN" altLang="en-US" sz="2000" dirty="0"/>
              <a:t>：</a:t>
            </a:r>
            <a:r>
              <a:rPr lang="zh-CN" altLang="zh-CN" sz="2000" dirty="0"/>
              <a:t>在组织机构中，业务在何处运行，这些可能是有趣的实体。</a:t>
            </a:r>
            <a:endParaRPr lang="en-US" altLang="zh-CN" sz="2000" dirty="0"/>
          </a:p>
          <a:p>
            <a:pPr lvl="3"/>
            <a:r>
              <a:rPr lang="zh-CN" altLang="zh-CN" sz="2000" dirty="0">
                <a:solidFill>
                  <a:srgbClr val="7030A0"/>
                </a:solidFill>
              </a:rPr>
              <a:t>大学</a:t>
            </a:r>
            <a:r>
              <a:rPr lang="zh-CN" altLang="en-US" sz="2000" dirty="0"/>
              <a:t>：</a:t>
            </a:r>
            <a:r>
              <a:rPr lang="zh-CN" altLang="zh-CN" sz="2000" dirty="0">
                <a:solidFill>
                  <a:srgbClr val="00B0F0"/>
                </a:solidFill>
              </a:rPr>
              <a:t>教学楼</a:t>
            </a:r>
            <a:r>
              <a:rPr lang="zh-CN" altLang="zh-CN" sz="2000" dirty="0"/>
              <a:t>，</a:t>
            </a:r>
            <a:r>
              <a:rPr lang="zh-CN" altLang="zh-CN" sz="2000" dirty="0">
                <a:solidFill>
                  <a:srgbClr val="00B0F0"/>
                </a:solidFill>
              </a:rPr>
              <a:t>实验室</a:t>
            </a:r>
            <a:r>
              <a:rPr lang="zh-CN" altLang="zh-CN" sz="2000" dirty="0"/>
              <a:t>。</a:t>
            </a:r>
          </a:p>
          <a:p>
            <a:pPr lvl="2"/>
            <a:r>
              <a:rPr lang="en-US" altLang="zh-CN" sz="2000" dirty="0">
                <a:solidFill>
                  <a:srgbClr val="00B050"/>
                </a:solidFill>
              </a:rPr>
              <a:t>Why</a:t>
            </a:r>
            <a:r>
              <a:rPr lang="zh-CN" altLang="en-US" sz="2000" dirty="0"/>
              <a:t>：</a:t>
            </a:r>
            <a:r>
              <a:rPr lang="zh-CN" altLang="zh-CN" sz="2000" dirty="0"/>
              <a:t>在组织机构中，哪些事件是保持业务正常运行的原因，这些可能是有趣的实体。</a:t>
            </a:r>
            <a:endParaRPr lang="en-US" altLang="zh-CN" sz="2000" dirty="0"/>
          </a:p>
          <a:p>
            <a:pPr lvl="3"/>
            <a:r>
              <a:rPr lang="zh-CN" altLang="zh-CN" sz="2000" dirty="0">
                <a:solidFill>
                  <a:srgbClr val="7030A0"/>
                </a:solidFill>
              </a:rPr>
              <a:t>大学</a:t>
            </a:r>
            <a:r>
              <a:rPr lang="zh-CN" altLang="en-US" sz="2000" dirty="0"/>
              <a:t>：</a:t>
            </a:r>
            <a:r>
              <a:rPr lang="zh-CN" altLang="zh-CN" sz="2000" dirty="0">
                <a:solidFill>
                  <a:srgbClr val="00B0F0"/>
                </a:solidFill>
              </a:rPr>
              <a:t>教师授课</a:t>
            </a:r>
            <a:r>
              <a:rPr lang="zh-CN" altLang="zh-CN" sz="2000" dirty="0"/>
              <a:t>、</a:t>
            </a:r>
            <a:r>
              <a:rPr lang="zh-CN" altLang="zh-CN" sz="2000" dirty="0">
                <a:solidFill>
                  <a:srgbClr val="00B0F0"/>
                </a:solidFill>
              </a:rPr>
              <a:t>学生选课</a:t>
            </a:r>
            <a:r>
              <a:rPr lang="zh-CN" altLang="zh-CN" sz="2000" dirty="0"/>
              <a:t>、</a:t>
            </a:r>
            <a:r>
              <a:rPr lang="zh-CN" altLang="zh-CN" sz="2000" dirty="0">
                <a:solidFill>
                  <a:srgbClr val="00B0F0"/>
                </a:solidFill>
              </a:rPr>
              <a:t>学生评教</a:t>
            </a:r>
            <a:endParaRPr lang="zh-CN" altLang="zh-CN" sz="2000" dirty="0"/>
          </a:p>
          <a:p>
            <a:pPr lvl="2"/>
            <a:r>
              <a:rPr lang="en-US" altLang="zh-CN" sz="2000" dirty="0">
                <a:solidFill>
                  <a:srgbClr val="00B050"/>
                </a:solidFill>
              </a:rPr>
              <a:t>How</a:t>
            </a:r>
            <a:r>
              <a:rPr lang="zh-CN" altLang="en-US" sz="2000" dirty="0"/>
              <a:t>：</a:t>
            </a:r>
            <a:r>
              <a:rPr lang="zh-CN" altLang="zh-CN" sz="2000" dirty="0"/>
              <a:t>在组织机构中，业务正常运行的过程中，哪些事件被记录到文档中，这些可能是有趣的实体。</a:t>
            </a:r>
            <a:endParaRPr lang="en-US" altLang="zh-CN" sz="2000" dirty="0"/>
          </a:p>
          <a:p>
            <a:pPr lvl="3"/>
            <a:r>
              <a:rPr lang="zh-CN" altLang="zh-CN" sz="2000" dirty="0">
                <a:solidFill>
                  <a:srgbClr val="7030A0"/>
                </a:solidFill>
              </a:rPr>
              <a:t>大学</a:t>
            </a:r>
            <a:r>
              <a:rPr lang="zh-CN" altLang="en-US" sz="2000" dirty="0"/>
              <a:t>：</a:t>
            </a:r>
            <a:r>
              <a:rPr lang="zh-CN" altLang="zh-CN" sz="2000" dirty="0">
                <a:solidFill>
                  <a:srgbClr val="00B0F0"/>
                </a:solidFill>
              </a:rPr>
              <a:t>开课单</a:t>
            </a:r>
            <a:r>
              <a:rPr lang="zh-CN" altLang="zh-CN" sz="2000" dirty="0"/>
              <a:t>、</a:t>
            </a:r>
            <a:r>
              <a:rPr lang="zh-CN" altLang="zh-CN" sz="2000" dirty="0">
                <a:solidFill>
                  <a:srgbClr val="00B0F0"/>
                </a:solidFill>
              </a:rPr>
              <a:t>课程表</a:t>
            </a:r>
            <a:endParaRPr lang="zh-CN" altLang="zh-CN" sz="2000" dirty="0"/>
          </a:p>
          <a:p>
            <a:pPr lvl="1"/>
            <a:endParaRPr lang="en-US" altLang="zh-CN" sz="2000" b="1" dirty="0"/>
          </a:p>
        </p:txBody>
      </p:sp>
    </p:spTree>
    <p:extLst>
      <p:ext uri="{BB962C8B-B14F-4D97-AF65-F5344CB8AC3E}">
        <p14:creationId xmlns:p14="http://schemas.microsoft.com/office/powerpoint/2010/main" val="204943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44974" y="1392382"/>
            <a:ext cx="11040608" cy="5389409"/>
          </a:xfrm>
        </p:spPr>
        <p:txBody>
          <a:bodyPr>
            <a:normAutofit lnSpcReduction="10000"/>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000" b="1" dirty="0">
                <a:solidFill>
                  <a:srgbClr val="00B050"/>
                </a:solidFill>
              </a:rPr>
              <a:t>联系的度（</a:t>
            </a:r>
            <a:r>
              <a:rPr lang="en-US" altLang="zh-CN" sz="2000" b="1" dirty="0">
                <a:solidFill>
                  <a:srgbClr val="00B050"/>
                </a:solidFill>
              </a:rPr>
              <a:t>Degree</a:t>
            </a:r>
            <a:r>
              <a:rPr lang="zh-CN" altLang="en-US" sz="2000" b="1" dirty="0">
                <a:solidFill>
                  <a:srgbClr val="00B050"/>
                </a:solidFill>
              </a:rPr>
              <a:t>）</a:t>
            </a:r>
            <a:r>
              <a:rPr lang="zh-CN" altLang="en-US" sz="2000" b="1" dirty="0"/>
              <a:t>：</a:t>
            </a:r>
            <a:r>
              <a:rPr lang="zh-CN" altLang="zh-CN" sz="2000" dirty="0"/>
              <a:t>参与联系的实体的个数</a:t>
            </a:r>
            <a:endParaRPr lang="en-US" altLang="zh-CN" sz="2000" dirty="0"/>
          </a:p>
          <a:p>
            <a:pPr lvl="1"/>
            <a:endParaRPr lang="en-US" altLang="zh-CN" sz="2000" b="1" dirty="0"/>
          </a:p>
          <a:p>
            <a:pPr lvl="1"/>
            <a:endParaRPr lang="en-US" altLang="zh-CN" sz="2000" b="1" dirty="0"/>
          </a:p>
          <a:p>
            <a:pPr lvl="1"/>
            <a:endParaRPr lang="en-US" altLang="zh-CN" sz="2000" b="1" dirty="0"/>
          </a:p>
          <a:p>
            <a:pPr lvl="1"/>
            <a:endParaRPr lang="en-US" altLang="zh-CN" sz="2000" b="1" dirty="0"/>
          </a:p>
          <a:p>
            <a:pPr lvl="1"/>
            <a:endParaRPr lang="en-US" altLang="zh-CN" sz="2000" b="1" dirty="0"/>
          </a:p>
          <a:p>
            <a:pPr lvl="1"/>
            <a:r>
              <a:rPr lang="zh-CN" altLang="en-US" sz="2000" b="1" dirty="0">
                <a:solidFill>
                  <a:srgbClr val="7030A0"/>
                </a:solidFill>
              </a:rPr>
              <a:t>使用</a:t>
            </a:r>
            <a:r>
              <a:rPr lang="zh-CN" altLang="en-US" sz="2000" b="1" dirty="0">
                <a:solidFill>
                  <a:srgbClr val="92D050"/>
                </a:solidFill>
              </a:rPr>
              <a:t>关联实体</a:t>
            </a:r>
            <a:r>
              <a:rPr lang="zh-CN" altLang="en-US" sz="2000" b="1" dirty="0">
                <a:solidFill>
                  <a:srgbClr val="7030A0"/>
                </a:solidFill>
              </a:rPr>
              <a:t>将多元联系转换为二元联系</a:t>
            </a:r>
            <a:endParaRPr lang="en-US" altLang="zh-CN" sz="2000" b="1" dirty="0"/>
          </a:p>
          <a:p>
            <a:pPr lvl="2"/>
            <a:r>
              <a:rPr lang="en-US" altLang="zh-CN" sz="1800" dirty="0"/>
              <a:t> </a:t>
            </a:r>
            <a:r>
              <a:rPr lang="zh-CN" altLang="zh-CN" sz="1600" dirty="0"/>
              <a:t>例：</a:t>
            </a:r>
            <a:r>
              <a:rPr lang="zh-CN" altLang="en-US" sz="1600" dirty="0"/>
              <a:t>将</a:t>
            </a:r>
            <a:r>
              <a:rPr lang="zh-CN" altLang="zh-CN" sz="1600" dirty="0"/>
              <a:t>三元联系教师指导学生做项目</a:t>
            </a:r>
            <a:r>
              <a:rPr lang="zh-CN" altLang="en-US" sz="1600" dirty="0"/>
              <a:t>转换为二元联系</a:t>
            </a:r>
            <a:endParaRPr lang="en-US" altLang="zh-CN" sz="1600" dirty="0"/>
          </a:p>
          <a:p>
            <a:pPr lvl="3"/>
            <a:r>
              <a:rPr lang="zh-CN" altLang="zh-CN" dirty="0"/>
              <a:t>把</a:t>
            </a:r>
            <a:r>
              <a:rPr lang="zh-CN" altLang="zh-CN" dirty="0">
                <a:solidFill>
                  <a:srgbClr val="7030A0"/>
                </a:solidFill>
              </a:rPr>
              <a:t>指导行为</a:t>
            </a:r>
            <a:r>
              <a:rPr lang="en-US" altLang="zh-CN" dirty="0">
                <a:solidFill>
                  <a:srgbClr val="7030A0"/>
                </a:solidFill>
              </a:rPr>
              <a:t>advise</a:t>
            </a:r>
            <a:r>
              <a:rPr lang="zh-CN" altLang="zh-CN" dirty="0">
                <a:solidFill>
                  <a:srgbClr val="7030A0"/>
                </a:solidFill>
              </a:rPr>
              <a:t>（</a:t>
            </a:r>
            <a:r>
              <a:rPr lang="zh-CN" altLang="en-US" dirty="0">
                <a:solidFill>
                  <a:srgbClr val="7030A0"/>
                </a:solidFill>
              </a:rPr>
              <a:t>动词</a:t>
            </a:r>
            <a:r>
              <a:rPr lang="zh-CN" altLang="zh-CN" dirty="0">
                <a:solidFill>
                  <a:srgbClr val="7030A0"/>
                </a:solidFill>
              </a:rPr>
              <a:t>）</a:t>
            </a:r>
            <a:r>
              <a:rPr lang="zh-CN" altLang="zh-CN" dirty="0"/>
              <a:t>抽象为一个</a:t>
            </a:r>
            <a:r>
              <a:rPr lang="zh-CN" altLang="zh-CN" dirty="0">
                <a:solidFill>
                  <a:srgbClr val="7030A0"/>
                </a:solidFill>
              </a:rPr>
              <a:t>指导活动</a:t>
            </a:r>
            <a:r>
              <a:rPr lang="en-US" altLang="zh-CN" dirty="0">
                <a:solidFill>
                  <a:srgbClr val="7030A0"/>
                </a:solidFill>
              </a:rPr>
              <a:t>advising</a:t>
            </a:r>
            <a:r>
              <a:rPr lang="zh-CN" altLang="zh-CN" dirty="0">
                <a:solidFill>
                  <a:srgbClr val="7030A0"/>
                </a:solidFill>
              </a:rPr>
              <a:t>（</a:t>
            </a:r>
            <a:r>
              <a:rPr lang="zh-CN" altLang="en-US" dirty="0">
                <a:solidFill>
                  <a:srgbClr val="7030A0"/>
                </a:solidFill>
              </a:rPr>
              <a:t>动名词</a:t>
            </a:r>
            <a:r>
              <a:rPr lang="zh-CN" altLang="zh-CN" dirty="0">
                <a:solidFill>
                  <a:srgbClr val="7030A0"/>
                </a:solidFill>
              </a:rPr>
              <a:t>）</a:t>
            </a:r>
            <a:endParaRPr lang="en-US" altLang="zh-CN" dirty="0">
              <a:solidFill>
                <a:srgbClr val="7030A0"/>
              </a:solidFill>
            </a:endParaRPr>
          </a:p>
          <a:p>
            <a:pPr lvl="4"/>
            <a:r>
              <a:rPr lang="zh-CN" altLang="zh-CN" dirty="0"/>
              <a:t>指导活动</a:t>
            </a:r>
            <a:r>
              <a:rPr lang="en-US" altLang="zh-CN" dirty="0"/>
              <a:t>advising</a:t>
            </a:r>
            <a:r>
              <a:rPr lang="zh-CN" altLang="zh-CN" dirty="0"/>
              <a:t>与教师、学生、项目</a:t>
            </a:r>
            <a:r>
              <a:rPr lang="zh-CN" altLang="en-US" dirty="0"/>
              <a:t>三个实体同时</a:t>
            </a:r>
            <a:r>
              <a:rPr lang="zh-CN" altLang="zh-CN" dirty="0"/>
              <a:t>发生联系</a:t>
            </a:r>
            <a:endParaRPr lang="en-US" altLang="zh-CN" dirty="0"/>
          </a:p>
          <a:p>
            <a:pPr lvl="4"/>
            <a:r>
              <a:rPr lang="zh-CN" altLang="zh-CN" dirty="0"/>
              <a:t>这实际上是</a:t>
            </a:r>
            <a:r>
              <a:rPr lang="zh-CN" altLang="zh-CN" dirty="0">
                <a:solidFill>
                  <a:srgbClr val="FF0000"/>
                </a:solidFill>
              </a:rPr>
              <a:t>将</a:t>
            </a:r>
            <a:r>
              <a:rPr lang="zh-CN" altLang="zh-CN" dirty="0">
                <a:solidFill>
                  <a:srgbClr val="00B0F0"/>
                </a:solidFill>
              </a:rPr>
              <a:t>关联</a:t>
            </a:r>
            <a:r>
              <a:rPr lang="zh-CN" altLang="zh-CN" dirty="0">
                <a:solidFill>
                  <a:srgbClr val="FF0000"/>
                </a:solidFill>
              </a:rPr>
              <a:t>提升为一个</a:t>
            </a:r>
            <a:r>
              <a:rPr lang="zh-CN" altLang="zh-CN" dirty="0">
                <a:solidFill>
                  <a:srgbClr val="00B0F0"/>
                </a:solidFill>
              </a:rPr>
              <a:t>关联实体</a:t>
            </a:r>
            <a:r>
              <a:rPr lang="zh-CN" altLang="en-US" dirty="0"/>
              <a:t>，</a:t>
            </a:r>
            <a:r>
              <a:rPr lang="zh-CN" altLang="zh-CN" dirty="0"/>
              <a:t>使用这种方法，可以把多元联系转化为二元联系</a:t>
            </a:r>
            <a:endParaRPr lang="en-US" altLang="zh-CN" dirty="0">
              <a:solidFill>
                <a:srgbClr val="FF0000"/>
              </a:solidFill>
            </a:endParaRPr>
          </a:p>
          <a:p>
            <a:pPr lvl="3"/>
            <a:r>
              <a:rPr lang="zh-CN" altLang="zh-CN" dirty="0">
                <a:solidFill>
                  <a:srgbClr val="00B050"/>
                </a:solidFill>
              </a:rPr>
              <a:t>关联实体（</a:t>
            </a:r>
            <a:r>
              <a:rPr lang="en-US" altLang="zh-CN" dirty="0">
                <a:solidFill>
                  <a:srgbClr val="00B050"/>
                </a:solidFill>
              </a:rPr>
              <a:t>Association Entity</a:t>
            </a:r>
            <a:r>
              <a:rPr lang="zh-CN" altLang="zh-CN" dirty="0">
                <a:solidFill>
                  <a:srgbClr val="00B050"/>
                </a:solidFill>
              </a:rPr>
              <a:t>）</a:t>
            </a:r>
            <a:r>
              <a:rPr lang="zh-CN" altLang="zh-CN" dirty="0"/>
              <a:t>是</a:t>
            </a:r>
            <a:r>
              <a:rPr lang="zh-CN" altLang="zh-CN" dirty="0">
                <a:solidFill>
                  <a:srgbClr val="7030A0"/>
                </a:solidFill>
              </a:rPr>
              <a:t>由行为动作动名词化</a:t>
            </a:r>
            <a:r>
              <a:rPr lang="zh-CN" altLang="zh-CN" dirty="0"/>
              <a:t>而抽象出来的实体</a:t>
            </a:r>
            <a:endParaRPr lang="en-US" altLang="zh-CN" dirty="0"/>
          </a:p>
          <a:p>
            <a:pPr lvl="4"/>
            <a:r>
              <a:rPr lang="zh-CN" altLang="en-US" dirty="0">
                <a:solidFill>
                  <a:srgbClr val="FF0000"/>
                </a:solidFill>
              </a:rPr>
              <a:t>关联实体是一种实体，所以具有</a:t>
            </a:r>
            <a:r>
              <a:rPr lang="zh-CN" altLang="zh-CN" dirty="0">
                <a:solidFill>
                  <a:srgbClr val="FF0000"/>
                </a:solidFill>
              </a:rPr>
              <a:t>一个标识符</a:t>
            </a:r>
            <a:endParaRPr lang="en-US" altLang="zh-CN" dirty="0">
              <a:solidFill>
                <a:srgbClr val="FF0000"/>
              </a:solidFill>
            </a:endParaRPr>
          </a:p>
          <a:p>
            <a:pPr lvl="4"/>
            <a:r>
              <a:rPr lang="zh-CN" altLang="zh-CN" dirty="0"/>
              <a:t>可以采用人工编码的方法</a:t>
            </a:r>
            <a:r>
              <a:rPr lang="zh-CN" altLang="en-US" dirty="0"/>
              <a:t>，为关联实体定义一个标识符</a:t>
            </a:r>
            <a:endParaRPr lang="en-US" altLang="zh-CN" dirty="0"/>
          </a:p>
          <a:p>
            <a:pPr lvl="3"/>
            <a:endParaRPr lang="en-US" altLang="zh-CN" dirty="0"/>
          </a:p>
          <a:p>
            <a:pPr lvl="3"/>
            <a:r>
              <a:rPr lang="zh-CN" altLang="zh-CN" dirty="0"/>
              <a:t>理解</a:t>
            </a:r>
            <a:r>
              <a:rPr lang="zh-CN" altLang="en-US" dirty="0"/>
              <a:t>转换后</a:t>
            </a:r>
            <a:r>
              <a:rPr lang="zh-CN" altLang="zh-CN" dirty="0"/>
              <a:t>的</a:t>
            </a:r>
            <a:r>
              <a:rPr lang="en-US" altLang="zh-CN" dirty="0"/>
              <a:t>E-R</a:t>
            </a:r>
            <a:r>
              <a:rPr lang="zh-CN" altLang="zh-CN" dirty="0"/>
              <a:t>图：一次指导活动会有</a:t>
            </a:r>
            <a:r>
              <a:rPr lang="en-US" altLang="zh-CN" dirty="0"/>
              <a:t>1</a:t>
            </a:r>
            <a:r>
              <a:rPr lang="zh-CN" altLang="zh-CN" dirty="0"/>
              <a:t>名或者多名教师参加，一个教师可以参与多次指导活动，也可以一次也不参加；一次指导活动会有</a:t>
            </a:r>
            <a:r>
              <a:rPr lang="en-US" altLang="zh-CN" dirty="0"/>
              <a:t>1</a:t>
            </a:r>
            <a:r>
              <a:rPr lang="zh-CN" altLang="zh-CN" dirty="0"/>
              <a:t>名护着多名学生参加，一个学生可以参与多次指导活动，也可以一次也不参加</a:t>
            </a:r>
          </a:p>
          <a:p>
            <a:pPr lvl="3"/>
            <a:endParaRPr lang="zh-CN" altLang="zh-CN" sz="1600" dirty="0"/>
          </a:p>
          <a:p>
            <a:pPr lvl="3"/>
            <a:endParaRPr lang="zh-CN" altLang="zh-CN" sz="1600" dirty="0"/>
          </a:p>
          <a:p>
            <a:pPr lvl="2"/>
            <a:endParaRPr lang="en-US" altLang="zh-CN" sz="1800" dirty="0"/>
          </a:p>
        </p:txBody>
      </p:sp>
      <p:sp>
        <p:nvSpPr>
          <p:cNvPr id="2" name="Rectangle 2">
            <a:extLst>
              <a:ext uri="{FF2B5EF4-FFF2-40B4-BE49-F238E27FC236}">
                <a16:creationId xmlns:a16="http://schemas.microsoft.com/office/drawing/2014/main" id="{DAD7D17E-24E3-465B-9248-667D2931D81F}"/>
              </a:ext>
            </a:extLst>
          </p:cNvPr>
          <p:cNvSpPr>
            <a:spLocks noChangeArrowheads="1"/>
          </p:cNvSpPr>
          <p:nvPr/>
        </p:nvSpPr>
        <p:spPr bwMode="auto">
          <a:xfrm>
            <a:off x="503340"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76C78193-3F42-4CE2-AA4A-8C7787FE9A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8C6783E8-3E60-4AB3-86E5-92304E18486F}"/>
              </a:ext>
            </a:extLst>
          </p:cNvPr>
          <p:cNvSpPr>
            <a:spLocks noChangeArrowheads="1"/>
          </p:cNvSpPr>
          <p:nvPr/>
        </p:nvSpPr>
        <p:spPr bwMode="auto">
          <a:xfrm>
            <a:off x="1644242" y="58137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530326A5-5878-4939-8F4C-B9000ED0056E}"/>
              </a:ext>
            </a:extLst>
          </p:cNvPr>
          <p:cNvSpPr>
            <a:spLocks noChangeArrowheads="1"/>
          </p:cNvSpPr>
          <p:nvPr/>
        </p:nvSpPr>
        <p:spPr bwMode="auto">
          <a:xfrm>
            <a:off x="6096000" y="49422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9C7A348E-B686-4992-A860-8F18AAF6F2C1}"/>
              </a:ext>
            </a:extLst>
          </p:cNvPr>
          <p:cNvSpPr>
            <a:spLocks noChangeArrowheads="1"/>
          </p:cNvSpPr>
          <p:nvPr/>
        </p:nvSpPr>
        <p:spPr bwMode="auto">
          <a:xfrm>
            <a:off x="3137482"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51FA52A8-AC6A-4811-8EC7-0FB6F8EE398A}"/>
              </a:ext>
            </a:extLst>
          </p:cNvPr>
          <p:cNvGraphicFramePr>
            <a:graphicFrameLocks noChangeAspect="1"/>
          </p:cNvGraphicFramePr>
          <p:nvPr>
            <p:extLst>
              <p:ext uri="{D42A27DB-BD31-4B8C-83A1-F6EECF244321}">
                <p14:modId xmlns:p14="http://schemas.microsoft.com/office/powerpoint/2010/main" val="1320245547"/>
              </p:ext>
            </p:extLst>
          </p:nvPr>
        </p:nvGraphicFramePr>
        <p:xfrm>
          <a:off x="1485308" y="2494118"/>
          <a:ext cx="2883705" cy="1225575"/>
        </p:xfrm>
        <a:graphic>
          <a:graphicData uri="http://schemas.openxmlformats.org/presentationml/2006/ole">
            <mc:AlternateContent xmlns:mc="http://schemas.openxmlformats.org/markup-compatibility/2006">
              <mc:Choice xmlns:v="urn:schemas-microsoft-com:vml" Requires="v">
                <p:oleObj name="Visio" r:id="rId3" imgW="3429088" imgH="1457384" progId="Visio.Drawing.15">
                  <p:embed/>
                </p:oleObj>
              </mc:Choice>
              <mc:Fallback>
                <p:oleObj name="Visio" r:id="rId3" imgW="3429088" imgH="1457384" progId="Visio.Drawing.15">
                  <p:embed/>
                  <p:pic>
                    <p:nvPicPr>
                      <p:cNvPr id="9" name="对象 8">
                        <a:extLst>
                          <a:ext uri="{FF2B5EF4-FFF2-40B4-BE49-F238E27FC236}">
                            <a16:creationId xmlns:a16="http://schemas.microsoft.com/office/drawing/2014/main" id="{51FA52A8-AC6A-4811-8EC7-0FB6F8EE3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308" y="2494118"/>
                        <a:ext cx="2883705" cy="1225575"/>
                      </a:xfrm>
                      <a:prstGeom prst="rect">
                        <a:avLst/>
                      </a:prstGeom>
                      <a:noFill/>
                    </p:spPr>
                  </p:pic>
                </p:oleObj>
              </mc:Fallback>
            </mc:AlternateContent>
          </a:graphicData>
        </a:graphic>
      </p:graphicFrame>
      <p:sp>
        <p:nvSpPr>
          <p:cNvPr id="5" name="Rectangle 2">
            <a:extLst>
              <a:ext uri="{FF2B5EF4-FFF2-40B4-BE49-F238E27FC236}">
                <a16:creationId xmlns:a16="http://schemas.microsoft.com/office/drawing/2014/main" id="{F6E403B5-04DB-45EB-99AA-DFF2D6AE09B6}"/>
              </a:ext>
            </a:extLst>
          </p:cNvPr>
          <p:cNvSpPr>
            <a:spLocks noChangeArrowheads="1"/>
          </p:cNvSpPr>
          <p:nvPr/>
        </p:nvSpPr>
        <p:spPr bwMode="auto">
          <a:xfrm>
            <a:off x="4941115" y="760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FF82DA1B-8968-4E68-98AA-B29295C88572}"/>
              </a:ext>
            </a:extLst>
          </p:cNvPr>
          <p:cNvPicPr>
            <a:picLocks noChangeAspect="1"/>
          </p:cNvPicPr>
          <p:nvPr/>
        </p:nvPicPr>
        <p:blipFill>
          <a:blip r:embed="rId5"/>
          <a:stretch>
            <a:fillRect/>
          </a:stretch>
        </p:blipFill>
        <p:spPr>
          <a:xfrm>
            <a:off x="6467257" y="1831661"/>
            <a:ext cx="4569858" cy="1982395"/>
          </a:xfrm>
          <a:prstGeom prst="rect">
            <a:avLst/>
          </a:prstGeom>
        </p:spPr>
      </p:pic>
      <p:sp>
        <p:nvSpPr>
          <p:cNvPr id="12" name="箭头: 下 11">
            <a:extLst>
              <a:ext uri="{FF2B5EF4-FFF2-40B4-BE49-F238E27FC236}">
                <a16:creationId xmlns:a16="http://schemas.microsoft.com/office/drawing/2014/main" id="{083C907D-5CE0-4579-AE94-6B6227814B49}"/>
              </a:ext>
            </a:extLst>
          </p:cNvPr>
          <p:cNvSpPr/>
          <p:nvPr/>
        </p:nvSpPr>
        <p:spPr>
          <a:xfrm rot="16200000">
            <a:off x="5175819" y="2477027"/>
            <a:ext cx="484632" cy="88598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1503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C7565F8E-6B0B-4FDF-BDF3-3FA70A0CF435}"/>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27652" name="Rectangle 3">
            <a:extLst>
              <a:ext uri="{FF2B5EF4-FFF2-40B4-BE49-F238E27FC236}">
                <a16:creationId xmlns:a16="http://schemas.microsoft.com/office/drawing/2014/main" id="{02BA6FC7-6684-40D6-845C-19E09E955ACE}"/>
              </a:ext>
            </a:extLst>
          </p:cNvPr>
          <p:cNvSpPr>
            <a:spLocks noGrp="1" noChangeArrowheads="1"/>
          </p:cNvSpPr>
          <p:nvPr>
            <p:ph type="body" idx="4294967295"/>
          </p:nvPr>
        </p:nvSpPr>
        <p:spPr>
          <a:xfrm>
            <a:off x="92279" y="1333823"/>
            <a:ext cx="11333527" cy="5447977"/>
          </a:xfrm>
        </p:spPr>
        <p:txBody>
          <a:bodyPr>
            <a:normAutofit/>
          </a:bodyPr>
          <a:lstStyle/>
          <a:p>
            <a:r>
              <a:rPr lang="zh-CN" altLang="en-US" sz="2800" b="1" dirty="0">
                <a:solidFill>
                  <a:srgbClr val="FF0000"/>
                </a:solidFill>
              </a:rPr>
              <a:t>联系（</a:t>
            </a:r>
            <a:r>
              <a:rPr lang="en-US" altLang="zh-CN" sz="2800" b="1" dirty="0">
                <a:solidFill>
                  <a:srgbClr val="FF0000"/>
                </a:solidFill>
              </a:rPr>
              <a:t>Relationship</a:t>
            </a:r>
            <a:r>
              <a:rPr lang="zh-CN" altLang="en-US" sz="2800" b="1" dirty="0">
                <a:solidFill>
                  <a:srgbClr val="FF0000"/>
                </a:solidFill>
              </a:rPr>
              <a:t>）</a:t>
            </a:r>
            <a:endParaRPr lang="en-US" altLang="zh-CN" sz="2800" b="1" dirty="0">
              <a:solidFill>
                <a:srgbClr val="FF0000"/>
              </a:solidFill>
            </a:endParaRPr>
          </a:p>
          <a:p>
            <a:pPr lvl="1"/>
            <a:r>
              <a:rPr lang="zh-CN" altLang="en-US" sz="2400" b="1" dirty="0">
                <a:solidFill>
                  <a:srgbClr val="00B050"/>
                </a:solidFill>
              </a:rPr>
              <a:t>实体参与</a:t>
            </a:r>
            <a:r>
              <a:rPr lang="zh-CN" altLang="zh-CN" sz="2400" b="1" dirty="0">
                <a:solidFill>
                  <a:srgbClr val="00B050"/>
                </a:solidFill>
              </a:rPr>
              <a:t>联系</a:t>
            </a:r>
            <a:r>
              <a:rPr lang="zh-CN" altLang="en-US" sz="2400" b="1" dirty="0">
                <a:solidFill>
                  <a:srgbClr val="00B050"/>
                </a:solidFill>
              </a:rPr>
              <a:t>的角色（</a:t>
            </a:r>
            <a:r>
              <a:rPr lang="en-US" altLang="zh-CN" sz="2400" b="1" dirty="0">
                <a:solidFill>
                  <a:srgbClr val="00B050"/>
                </a:solidFill>
              </a:rPr>
              <a:t>Role</a:t>
            </a:r>
            <a:r>
              <a:rPr lang="zh-CN" altLang="en-US" sz="2400" b="1" dirty="0">
                <a:solidFill>
                  <a:srgbClr val="00B050"/>
                </a:solidFill>
              </a:rPr>
              <a:t>）</a:t>
            </a:r>
            <a:endParaRPr lang="en-US" altLang="zh-CN" sz="2400" b="1" dirty="0">
              <a:solidFill>
                <a:srgbClr val="00B050"/>
              </a:solidFill>
            </a:endParaRPr>
          </a:p>
          <a:p>
            <a:pPr lvl="2"/>
            <a:r>
              <a:rPr lang="zh-CN" altLang="zh-CN" sz="1800" dirty="0"/>
              <a:t>当参与一个联系的</a:t>
            </a:r>
            <a:r>
              <a:rPr lang="zh-CN" altLang="en-US" sz="1800" dirty="0"/>
              <a:t>多个</a:t>
            </a:r>
            <a:r>
              <a:rPr lang="zh-CN" altLang="zh-CN" sz="1800" dirty="0"/>
              <a:t>实体</a:t>
            </a:r>
            <a:r>
              <a:rPr lang="zh-CN" altLang="en-US" sz="1800" dirty="0"/>
              <a:t>的</a:t>
            </a:r>
            <a:r>
              <a:rPr lang="zh-CN" altLang="en-US" sz="1800" dirty="0">
                <a:solidFill>
                  <a:srgbClr val="7030A0"/>
                </a:solidFill>
              </a:rPr>
              <a:t>名字不同的时候</a:t>
            </a:r>
            <a:r>
              <a:rPr lang="zh-CN" altLang="en-US" sz="1800" dirty="0"/>
              <a:t>，</a:t>
            </a:r>
            <a:r>
              <a:rPr lang="zh-CN" altLang="zh-CN" sz="1800" dirty="0"/>
              <a:t>角色是隐含的</a:t>
            </a:r>
            <a:r>
              <a:rPr lang="zh-CN" altLang="en-US" sz="1800" dirty="0"/>
              <a:t>（</a:t>
            </a:r>
            <a:r>
              <a:rPr lang="zh-CN" altLang="zh-CN" sz="1800" dirty="0"/>
              <a:t>一般</a:t>
            </a:r>
            <a:r>
              <a:rPr lang="zh-CN" altLang="zh-CN" sz="1800" dirty="0">
                <a:solidFill>
                  <a:srgbClr val="0070C0"/>
                </a:solidFill>
              </a:rPr>
              <a:t>不需要</a:t>
            </a:r>
            <a:r>
              <a:rPr lang="zh-CN" altLang="zh-CN" sz="1800" dirty="0"/>
              <a:t>指定</a:t>
            </a:r>
            <a:r>
              <a:rPr lang="zh-CN" altLang="en-US" sz="1800" dirty="0"/>
              <a:t>角色）</a:t>
            </a:r>
            <a:endParaRPr lang="en-US" altLang="zh-CN" sz="1800" dirty="0"/>
          </a:p>
          <a:p>
            <a:pPr lvl="2"/>
            <a:r>
              <a:rPr lang="zh-CN" altLang="zh-CN" sz="1800" dirty="0"/>
              <a:t>当参与一个联系的</a:t>
            </a:r>
            <a:r>
              <a:rPr lang="zh-CN" altLang="en-US" sz="1800" dirty="0"/>
              <a:t>多个</a:t>
            </a:r>
            <a:r>
              <a:rPr lang="zh-CN" altLang="zh-CN" sz="1800" dirty="0"/>
              <a:t>实体</a:t>
            </a:r>
            <a:r>
              <a:rPr lang="zh-CN" altLang="en-US" sz="1800" dirty="0"/>
              <a:t>的</a:t>
            </a:r>
            <a:r>
              <a:rPr lang="zh-CN" altLang="en-US" sz="1800" dirty="0">
                <a:solidFill>
                  <a:srgbClr val="7030A0"/>
                </a:solidFill>
              </a:rPr>
              <a:t>名字有相同的时候</a:t>
            </a:r>
            <a:r>
              <a:rPr lang="zh-CN" altLang="en-US" sz="1800" dirty="0"/>
              <a:t>，</a:t>
            </a:r>
            <a:r>
              <a:rPr lang="zh-CN" altLang="en-US" sz="1800" dirty="0">
                <a:solidFill>
                  <a:srgbClr val="0070C0"/>
                </a:solidFill>
              </a:rPr>
              <a:t>需要</a:t>
            </a:r>
            <a:r>
              <a:rPr lang="zh-CN" altLang="en-US" sz="1800" dirty="0"/>
              <a:t>为实体集指定参与联系的角色名</a:t>
            </a:r>
            <a:endParaRPr lang="en-US" altLang="zh-CN" sz="1800" dirty="0"/>
          </a:p>
          <a:p>
            <a:pPr lvl="3"/>
            <a:r>
              <a:rPr lang="zh-CN" altLang="en-US" sz="1600" b="1" dirty="0">
                <a:solidFill>
                  <a:srgbClr val="00B050"/>
                </a:solidFill>
              </a:rPr>
              <a:t>递归</a:t>
            </a:r>
            <a:r>
              <a:rPr lang="en-US" altLang="zh-CN" sz="1600" b="1" dirty="0">
                <a:solidFill>
                  <a:srgbClr val="00B050"/>
                </a:solidFill>
              </a:rPr>
              <a:t>(recursive) </a:t>
            </a:r>
            <a:r>
              <a:rPr lang="zh-CN" altLang="zh-CN" sz="1600" b="1" dirty="0">
                <a:solidFill>
                  <a:srgbClr val="00B050"/>
                </a:solidFill>
              </a:rPr>
              <a:t>联系</a:t>
            </a:r>
            <a:r>
              <a:rPr lang="zh-CN" altLang="en-US" sz="1600" b="1" dirty="0">
                <a:solidFill>
                  <a:srgbClr val="00B050"/>
                </a:solidFill>
              </a:rPr>
              <a:t>：</a:t>
            </a:r>
            <a:r>
              <a:rPr lang="zh-CN" altLang="en-US" sz="1600" b="1" dirty="0">
                <a:solidFill>
                  <a:srgbClr val="7030A0"/>
                </a:solidFill>
                <a:sym typeface="Wingdings" panose="05000000000000000000" pitchFamily="2" charset="2"/>
              </a:rPr>
              <a:t>需要指定</a:t>
            </a:r>
            <a:r>
              <a:rPr lang="zh-CN" altLang="en-US" sz="1600" b="1" dirty="0">
                <a:solidFill>
                  <a:srgbClr val="7030A0"/>
                </a:solidFill>
              </a:rPr>
              <a:t>实体在联系中</a:t>
            </a:r>
            <a:r>
              <a:rPr lang="zh-CN" altLang="zh-CN" sz="1600" b="1" dirty="0">
                <a:solidFill>
                  <a:srgbClr val="7030A0"/>
                </a:solidFill>
              </a:rPr>
              <a:t>的</a:t>
            </a:r>
            <a:r>
              <a:rPr lang="zh-CN" altLang="en-US" sz="1600" b="1" dirty="0">
                <a:solidFill>
                  <a:srgbClr val="7030A0"/>
                </a:solidFill>
              </a:rPr>
              <a:t>参与</a:t>
            </a:r>
            <a:r>
              <a:rPr lang="zh-CN" altLang="zh-CN" sz="1600" b="1" dirty="0">
                <a:solidFill>
                  <a:srgbClr val="7030A0"/>
                </a:solidFill>
              </a:rPr>
              <a:t>角色</a:t>
            </a:r>
            <a:endParaRPr lang="en-US" altLang="zh-CN" sz="1600" b="1" dirty="0">
              <a:solidFill>
                <a:srgbClr val="7030A0"/>
              </a:solidFill>
            </a:endParaRPr>
          </a:p>
          <a:p>
            <a:pPr lvl="4"/>
            <a:r>
              <a:rPr lang="zh-CN" altLang="zh-CN" sz="1600" b="1" dirty="0"/>
              <a:t>例</a:t>
            </a:r>
            <a:r>
              <a:rPr lang="zh-CN" altLang="zh-CN" sz="1600" dirty="0"/>
              <a:t>：考虑记录大学开设的所有课程的信息的实体集</a:t>
            </a:r>
            <a:r>
              <a:rPr lang="en-US" altLang="zh-CN" sz="1600" dirty="0"/>
              <a:t>course </a:t>
            </a:r>
          </a:p>
          <a:p>
            <a:pPr lvl="5"/>
            <a:r>
              <a:rPr lang="zh-CN" altLang="zh-CN" sz="1600" dirty="0"/>
              <a:t>有序对</a:t>
            </a:r>
            <a:r>
              <a:rPr lang="en-US" altLang="zh-CN" sz="1600" dirty="0"/>
              <a:t>(C1</a:t>
            </a:r>
            <a:r>
              <a:rPr lang="zh-CN" altLang="zh-CN" sz="1600" dirty="0"/>
              <a:t>，</a:t>
            </a:r>
            <a:r>
              <a:rPr lang="en-US" altLang="zh-CN" sz="1600" dirty="0"/>
              <a:t>C2) </a:t>
            </a:r>
            <a:r>
              <a:rPr lang="zh-CN" altLang="zh-CN" sz="1600" dirty="0"/>
              <a:t>建模联系集</a:t>
            </a:r>
            <a:r>
              <a:rPr lang="en-US" altLang="zh-CN" sz="1600" dirty="0" err="1"/>
              <a:t>prereq</a:t>
            </a:r>
            <a:r>
              <a:rPr lang="zh-CN" altLang="zh-CN" sz="1600" dirty="0"/>
              <a:t>，表示课程</a:t>
            </a:r>
            <a:r>
              <a:rPr lang="en-US" altLang="zh-CN" sz="1600" dirty="0"/>
              <a:t>C2</a:t>
            </a:r>
            <a:r>
              <a:rPr lang="zh-CN" altLang="zh-CN" sz="1600" dirty="0"/>
              <a:t>是课程</a:t>
            </a:r>
            <a:r>
              <a:rPr lang="en-US" altLang="zh-CN" sz="1600" dirty="0"/>
              <a:t>C1</a:t>
            </a:r>
            <a:r>
              <a:rPr lang="zh-CN" altLang="zh-CN" sz="1600" dirty="0"/>
              <a:t>的先修课</a:t>
            </a:r>
            <a:r>
              <a:rPr lang="zh-CN" altLang="en-US" sz="1600" dirty="0"/>
              <a:t>；</a:t>
            </a:r>
            <a:endParaRPr lang="en-US" altLang="zh-CN" sz="1600" dirty="0"/>
          </a:p>
          <a:p>
            <a:pPr lvl="5"/>
            <a:r>
              <a:rPr lang="zh-CN" altLang="zh-CN" sz="1600" dirty="0"/>
              <a:t>不会存在有序对</a:t>
            </a:r>
            <a:r>
              <a:rPr lang="en-US" altLang="zh-CN" sz="1600" dirty="0"/>
              <a:t>(C2</a:t>
            </a:r>
            <a:r>
              <a:rPr lang="zh-CN" altLang="zh-CN" sz="1600" dirty="0"/>
              <a:t>，</a:t>
            </a:r>
            <a:r>
              <a:rPr lang="en-US" altLang="zh-CN" sz="1600" dirty="0"/>
              <a:t>C1) </a:t>
            </a:r>
            <a:r>
              <a:rPr lang="zh-CN" altLang="zh-CN" sz="1600" dirty="0"/>
              <a:t>，因为</a:t>
            </a:r>
            <a:r>
              <a:rPr lang="en-US" altLang="zh-CN" sz="1600" dirty="0"/>
              <a:t>C1</a:t>
            </a:r>
            <a:r>
              <a:rPr lang="zh-CN" altLang="zh-CN" sz="1600" dirty="0"/>
              <a:t>不是</a:t>
            </a:r>
            <a:r>
              <a:rPr lang="en-US" altLang="zh-CN" sz="1600" dirty="0"/>
              <a:t>C2</a:t>
            </a:r>
            <a:r>
              <a:rPr lang="zh-CN" altLang="zh-CN" sz="1600" dirty="0"/>
              <a:t>的先修课</a:t>
            </a:r>
            <a:endParaRPr lang="en-US" altLang="zh-CN" sz="1600" dirty="0"/>
          </a:p>
          <a:p>
            <a:pPr lvl="5"/>
            <a:r>
              <a:rPr lang="en-US" altLang="zh-CN" sz="1600" dirty="0"/>
              <a:t>course</a:t>
            </a:r>
            <a:r>
              <a:rPr lang="zh-CN" altLang="en-US" sz="1600" dirty="0"/>
              <a:t>的角色有两种：先修课   后修课</a:t>
            </a:r>
            <a:endParaRPr lang="en-US" altLang="zh-CN" sz="1600" dirty="0"/>
          </a:p>
          <a:p>
            <a:pPr lvl="5"/>
            <a:endParaRPr lang="en-US" altLang="zh-CN" sz="1600" dirty="0"/>
          </a:p>
          <a:p>
            <a:pPr lvl="5"/>
            <a:endParaRPr lang="en-US" altLang="zh-CN" sz="1600" dirty="0"/>
          </a:p>
          <a:p>
            <a:pPr lvl="4"/>
            <a:r>
              <a:rPr lang="zh-CN" altLang="zh-CN" sz="1600" b="1" dirty="0"/>
              <a:t>例：</a:t>
            </a:r>
            <a:r>
              <a:rPr lang="zh-CN" altLang="zh-CN" sz="1600" dirty="0"/>
              <a:t>公司雇员接受上级领导的管理</a:t>
            </a:r>
            <a:r>
              <a:rPr lang="zh-CN" altLang="en-US" sz="1600" dirty="0"/>
              <a:t>，</a:t>
            </a:r>
            <a:r>
              <a:rPr lang="en-US" altLang="zh-CN" sz="1600" dirty="0"/>
              <a:t>employee</a:t>
            </a:r>
            <a:r>
              <a:rPr lang="zh-CN" altLang="en-US" sz="1600" dirty="0"/>
              <a:t>实体的两种角色：领导和下属</a:t>
            </a:r>
            <a:endParaRPr lang="en-US" altLang="zh-CN" sz="1800" dirty="0"/>
          </a:p>
          <a:p>
            <a:pPr lvl="3"/>
            <a:r>
              <a:rPr lang="zh-CN" altLang="en-US" sz="1600" b="1" dirty="0">
                <a:solidFill>
                  <a:srgbClr val="00B050"/>
                </a:solidFill>
              </a:rPr>
              <a:t>实体之间的多种联系：</a:t>
            </a:r>
            <a:r>
              <a:rPr lang="zh-CN" altLang="en-US" sz="1600" b="1" dirty="0">
                <a:solidFill>
                  <a:srgbClr val="7030A0"/>
                </a:solidFill>
              </a:rPr>
              <a:t>需要指定实体在联系中</a:t>
            </a:r>
            <a:r>
              <a:rPr lang="zh-CN" altLang="zh-CN" sz="1600" b="1" dirty="0">
                <a:solidFill>
                  <a:srgbClr val="7030A0"/>
                </a:solidFill>
              </a:rPr>
              <a:t>的角色</a:t>
            </a:r>
            <a:endParaRPr lang="en-US" altLang="zh-CN" sz="1600" b="1" dirty="0">
              <a:solidFill>
                <a:srgbClr val="7030A0"/>
              </a:solidFill>
            </a:endParaRPr>
          </a:p>
          <a:p>
            <a:pPr lvl="4"/>
            <a:r>
              <a:rPr lang="zh-CN" altLang="zh-CN" sz="1600" b="1" dirty="0"/>
              <a:t>例</a:t>
            </a:r>
            <a:r>
              <a:rPr lang="zh-CN" altLang="zh-CN" sz="1600" dirty="0"/>
              <a:t>：</a:t>
            </a:r>
            <a:r>
              <a:rPr lang="en-US" altLang="zh-CN" sz="1600" dirty="0"/>
              <a:t>employee</a:t>
            </a:r>
            <a:r>
              <a:rPr lang="zh-CN" altLang="en-US" sz="1600" dirty="0"/>
              <a:t>实体和</a:t>
            </a:r>
            <a:r>
              <a:rPr lang="en-US" altLang="zh-CN" sz="1600" dirty="0"/>
              <a:t>company</a:t>
            </a:r>
            <a:r>
              <a:rPr lang="zh-CN" altLang="en-US" sz="1600" dirty="0"/>
              <a:t>实体之间的多种联系</a:t>
            </a:r>
            <a:endParaRPr lang="en-US" altLang="zh-CN" sz="1600" dirty="0"/>
          </a:p>
          <a:p>
            <a:pPr lvl="5"/>
            <a:r>
              <a:rPr lang="en-US" altLang="zh-CN" sz="1600" dirty="0"/>
              <a:t>employee</a:t>
            </a:r>
            <a:r>
              <a:rPr lang="zh-CN" altLang="en-US" sz="1600" dirty="0"/>
              <a:t>为</a:t>
            </a:r>
            <a:r>
              <a:rPr lang="en-US" altLang="zh-CN" sz="1600" dirty="0"/>
              <a:t>company</a:t>
            </a:r>
            <a:r>
              <a:rPr lang="zh-CN" altLang="en-US" sz="1600" dirty="0"/>
              <a:t>工作</a:t>
            </a:r>
            <a:r>
              <a:rPr lang="en-US" altLang="zh-CN" sz="1600" dirty="0"/>
              <a:t>(</a:t>
            </a:r>
            <a:r>
              <a:rPr lang="zh-CN" altLang="en-US" sz="1600" dirty="0"/>
              <a:t>在联系中的角色分别是员工和雇主</a:t>
            </a:r>
            <a:r>
              <a:rPr lang="en-US" altLang="zh-CN" sz="1600" dirty="0"/>
              <a:t>)</a:t>
            </a:r>
          </a:p>
          <a:p>
            <a:pPr lvl="5"/>
            <a:r>
              <a:rPr lang="en-US" altLang="zh-CN" sz="1600" dirty="0"/>
              <a:t>employee</a:t>
            </a:r>
            <a:r>
              <a:rPr lang="zh-CN" altLang="en-US" sz="1600" dirty="0"/>
              <a:t>持有</a:t>
            </a:r>
            <a:r>
              <a:rPr lang="en-US" altLang="zh-CN" sz="1600" dirty="0"/>
              <a:t>company</a:t>
            </a:r>
            <a:r>
              <a:rPr lang="zh-CN" altLang="en-US" sz="1600" dirty="0"/>
              <a:t>的股票</a:t>
            </a:r>
            <a:r>
              <a:rPr lang="en-US" altLang="zh-CN" sz="1600" dirty="0"/>
              <a:t>(</a:t>
            </a:r>
            <a:r>
              <a:rPr lang="zh-CN" altLang="en-US" sz="1600" dirty="0"/>
              <a:t>在联系中的角色分别是投资者和被投资公司</a:t>
            </a:r>
            <a:r>
              <a:rPr lang="en-US" altLang="zh-CN" sz="1600" dirty="0"/>
              <a:t>)</a:t>
            </a:r>
            <a:endParaRPr lang="zh-CN" altLang="zh-CN" sz="1600" dirty="0"/>
          </a:p>
          <a:p>
            <a:pPr marL="457200" lvl="1" indent="0">
              <a:buNone/>
            </a:pPr>
            <a:endParaRPr lang="zh-CN" altLang="zh-CN" sz="2000" dirty="0">
              <a:solidFill>
                <a:srgbClr val="0070C0"/>
              </a:solidFill>
            </a:endParaRPr>
          </a:p>
        </p:txBody>
      </p:sp>
      <p:pic>
        <p:nvPicPr>
          <p:cNvPr id="4" name="图片 3">
            <a:extLst>
              <a:ext uri="{FF2B5EF4-FFF2-40B4-BE49-F238E27FC236}">
                <a16:creationId xmlns:a16="http://schemas.microsoft.com/office/drawing/2014/main" id="{9C55C0C1-637C-4EC0-9E7D-B5C2D4A4442F}"/>
              </a:ext>
            </a:extLst>
          </p:cNvPr>
          <p:cNvPicPr>
            <a:picLocks noChangeAspect="1"/>
          </p:cNvPicPr>
          <p:nvPr/>
        </p:nvPicPr>
        <p:blipFill>
          <a:blip r:embed="rId3"/>
          <a:stretch>
            <a:fillRect/>
          </a:stretch>
        </p:blipFill>
        <p:spPr>
          <a:xfrm>
            <a:off x="9323973" y="4773337"/>
            <a:ext cx="2681154" cy="1107542"/>
          </a:xfrm>
          <a:prstGeom prst="rect">
            <a:avLst/>
          </a:prstGeom>
        </p:spPr>
      </p:pic>
      <p:pic>
        <p:nvPicPr>
          <p:cNvPr id="2" name="图片 1">
            <a:extLst>
              <a:ext uri="{FF2B5EF4-FFF2-40B4-BE49-F238E27FC236}">
                <a16:creationId xmlns:a16="http://schemas.microsoft.com/office/drawing/2014/main" id="{8B765CF0-7B63-47A9-B252-AC5562DEDCE2}"/>
              </a:ext>
            </a:extLst>
          </p:cNvPr>
          <p:cNvPicPr>
            <a:picLocks noChangeAspect="1"/>
          </p:cNvPicPr>
          <p:nvPr/>
        </p:nvPicPr>
        <p:blipFill>
          <a:blip r:embed="rId4"/>
          <a:stretch>
            <a:fillRect/>
          </a:stretch>
        </p:blipFill>
        <p:spPr>
          <a:xfrm>
            <a:off x="9164230" y="3327927"/>
            <a:ext cx="2681506" cy="946045"/>
          </a:xfrm>
          <a:prstGeom prst="rect">
            <a:avLst/>
          </a:prstGeom>
        </p:spPr>
      </p:pic>
    </p:spTree>
    <p:extLst>
      <p:ext uri="{BB962C8B-B14F-4D97-AF65-F5344CB8AC3E}">
        <p14:creationId xmlns:p14="http://schemas.microsoft.com/office/powerpoint/2010/main" val="119406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1104899" y="1518406"/>
            <a:ext cx="9980682" cy="5016613"/>
          </a:xfrm>
        </p:spPr>
        <p:txBody>
          <a:bodyPr>
            <a:normAutofit lnSpcReduction="10000"/>
          </a:bodyPr>
          <a:lstStyle/>
          <a:p>
            <a:r>
              <a:rPr lang="en-US" altLang="zh-CN" sz="2800" b="1" dirty="0">
                <a:solidFill>
                  <a:srgbClr val="7030A0"/>
                </a:solidFill>
              </a:rPr>
              <a:t>ER</a:t>
            </a:r>
            <a:r>
              <a:rPr lang="zh-CN" altLang="en-US" sz="2800" b="1" dirty="0">
                <a:solidFill>
                  <a:srgbClr val="7030A0"/>
                </a:solidFill>
              </a:rPr>
              <a:t>模型中的属性可以不是原子值！</a:t>
            </a:r>
            <a:endParaRPr lang="en-US" altLang="zh-CN" sz="2800" b="1" dirty="0">
              <a:solidFill>
                <a:srgbClr val="7030A0"/>
              </a:solidFill>
            </a:endParaRPr>
          </a:p>
          <a:p>
            <a:r>
              <a:rPr lang="zh-CN" altLang="en-US" sz="2800" b="1" dirty="0">
                <a:solidFill>
                  <a:srgbClr val="FF0000"/>
                </a:solidFill>
              </a:rPr>
              <a:t>属性的分类</a:t>
            </a:r>
            <a:endParaRPr lang="en-US" altLang="zh-CN" sz="2800" b="1" dirty="0">
              <a:solidFill>
                <a:srgbClr val="FF0000"/>
              </a:solidFill>
            </a:endParaRPr>
          </a:p>
          <a:p>
            <a:pPr lvl="1"/>
            <a:endParaRPr lang="en-US" altLang="zh-CN" b="1" dirty="0"/>
          </a:p>
          <a:p>
            <a:pPr lvl="1"/>
            <a:r>
              <a:rPr lang="zh-CN" altLang="zh-CN" b="1" dirty="0"/>
              <a:t>简单属性和复合属性</a:t>
            </a:r>
          </a:p>
          <a:p>
            <a:pPr lvl="1"/>
            <a:endParaRPr lang="en-US" altLang="zh-CN" b="1" dirty="0"/>
          </a:p>
          <a:p>
            <a:pPr lvl="1"/>
            <a:r>
              <a:rPr lang="zh-CN" altLang="zh-CN" b="1" dirty="0"/>
              <a:t>单值属性和多值属性</a:t>
            </a:r>
          </a:p>
          <a:p>
            <a:pPr lvl="1"/>
            <a:endParaRPr lang="en-US" altLang="zh-CN" b="1" dirty="0"/>
          </a:p>
          <a:p>
            <a:pPr lvl="1"/>
            <a:r>
              <a:rPr lang="zh-CN" altLang="zh-CN" b="1" dirty="0"/>
              <a:t>必要属性和可选属性</a:t>
            </a:r>
          </a:p>
          <a:p>
            <a:pPr lvl="2"/>
            <a:r>
              <a:rPr lang="zh-CN" altLang="zh-CN" dirty="0"/>
              <a:t>必要属性是必须为实体或者联系提供值的那些属性，即不能为空值</a:t>
            </a:r>
            <a:r>
              <a:rPr lang="en-US" altLang="zh-CN" dirty="0"/>
              <a:t>NULL</a:t>
            </a:r>
            <a:r>
              <a:rPr lang="zh-CN" altLang="zh-CN" dirty="0"/>
              <a:t>的属性。</a:t>
            </a:r>
          </a:p>
          <a:p>
            <a:pPr lvl="2"/>
            <a:r>
              <a:rPr lang="zh-CN" altLang="zh-CN" dirty="0"/>
              <a:t>可选属性是实体或者联系</a:t>
            </a:r>
            <a:r>
              <a:rPr lang="zh-CN" altLang="en-US" dirty="0"/>
              <a:t>的属性，其值</a:t>
            </a:r>
            <a:r>
              <a:rPr lang="zh-CN" altLang="zh-CN" dirty="0"/>
              <a:t>可以</a:t>
            </a:r>
            <a:r>
              <a:rPr lang="zh-CN" altLang="en-US" dirty="0"/>
              <a:t>为</a:t>
            </a:r>
            <a:r>
              <a:rPr lang="zh-CN" altLang="zh-CN" dirty="0"/>
              <a:t>空值</a:t>
            </a:r>
            <a:r>
              <a:rPr lang="en-US" altLang="zh-CN" dirty="0"/>
              <a:t>NULL</a:t>
            </a:r>
            <a:r>
              <a:rPr lang="zh-CN" altLang="zh-CN" dirty="0"/>
              <a:t>的那些属性。</a:t>
            </a:r>
          </a:p>
          <a:p>
            <a:pPr lvl="1"/>
            <a:endParaRPr lang="en-US" altLang="zh-CN" dirty="0"/>
          </a:p>
          <a:p>
            <a:pPr lvl="1"/>
            <a:r>
              <a:rPr lang="en-US" altLang="zh-CN" dirty="0"/>
              <a:t> </a:t>
            </a:r>
            <a:r>
              <a:rPr lang="zh-CN" altLang="zh-CN" b="1" dirty="0"/>
              <a:t>存储属性和</a:t>
            </a:r>
            <a:r>
              <a:rPr lang="zh-CN" altLang="en-US" b="1" dirty="0"/>
              <a:t>派生</a:t>
            </a:r>
            <a:r>
              <a:rPr lang="zh-CN" altLang="zh-CN" b="1" dirty="0"/>
              <a:t>属性</a:t>
            </a:r>
          </a:p>
          <a:p>
            <a:pPr lvl="2"/>
            <a:r>
              <a:rPr lang="zh-CN" altLang="zh-CN" dirty="0"/>
              <a:t>学生实体有一个属性是出生年月</a:t>
            </a:r>
            <a:r>
              <a:rPr lang="en-US" altLang="zh-CN" dirty="0"/>
              <a:t>Birthday</a:t>
            </a:r>
            <a:r>
              <a:rPr lang="zh-CN" altLang="zh-CN" dirty="0"/>
              <a:t>，该属性是存储属性；</a:t>
            </a:r>
            <a:endParaRPr lang="en-US" altLang="zh-CN" dirty="0"/>
          </a:p>
          <a:p>
            <a:pPr lvl="2"/>
            <a:r>
              <a:rPr lang="zh-CN" altLang="zh-CN" dirty="0"/>
              <a:t>学生实体的另外一个属性</a:t>
            </a:r>
            <a:r>
              <a:rPr lang="en-US" altLang="zh-CN" dirty="0"/>
              <a:t>Age</a:t>
            </a:r>
            <a:r>
              <a:rPr lang="zh-CN" altLang="zh-CN" dirty="0"/>
              <a:t>，可以用当前时间减去出生年月，计算得出</a:t>
            </a:r>
            <a:r>
              <a:rPr lang="zh-CN" altLang="en-US" dirty="0"/>
              <a:t>属性</a:t>
            </a:r>
            <a:r>
              <a:rPr lang="en-US" altLang="zh-CN" dirty="0"/>
              <a:t>Age</a:t>
            </a:r>
            <a:r>
              <a:rPr lang="zh-CN" altLang="en-US" dirty="0"/>
              <a:t>的值（可以通过推导获得，因此称为推导属性或者派生属性）</a:t>
            </a:r>
            <a:endParaRPr lang="en-US" altLang="zh-CN" dirty="0"/>
          </a:p>
          <a:p>
            <a:pPr lvl="2"/>
            <a:endParaRPr lang="en-US" altLang="zh-CN" dirty="0"/>
          </a:p>
          <a:p>
            <a:pPr lvl="1"/>
            <a:r>
              <a:rPr lang="zh-CN" altLang="en-US" b="1" dirty="0"/>
              <a:t>复杂属性</a:t>
            </a:r>
            <a:endParaRPr lang="zh-CN" altLang="zh-CN" b="1" dirty="0"/>
          </a:p>
          <a:p>
            <a:pPr lvl="1"/>
            <a:endParaRPr lang="en-US" altLang="zh-CN" dirty="0"/>
          </a:p>
        </p:txBody>
      </p:sp>
      <p:sp>
        <p:nvSpPr>
          <p:cNvPr id="2" name="Rectangle 2">
            <a:extLst>
              <a:ext uri="{FF2B5EF4-FFF2-40B4-BE49-F238E27FC236}">
                <a16:creationId xmlns:a16="http://schemas.microsoft.com/office/drawing/2014/main" id="{DAD7D17E-24E3-465B-9248-667D2931D81F}"/>
              </a:ext>
            </a:extLst>
          </p:cNvPr>
          <p:cNvSpPr>
            <a:spLocks noChangeArrowheads="1"/>
          </p:cNvSpPr>
          <p:nvPr/>
        </p:nvSpPr>
        <p:spPr bwMode="auto">
          <a:xfrm>
            <a:off x="503340"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76C78193-3F42-4CE2-AA4A-8C7787FE9A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8C6783E8-3E60-4AB3-86E5-92304E18486F}"/>
              </a:ext>
            </a:extLst>
          </p:cNvPr>
          <p:cNvSpPr>
            <a:spLocks noChangeArrowheads="1"/>
          </p:cNvSpPr>
          <p:nvPr/>
        </p:nvSpPr>
        <p:spPr bwMode="auto">
          <a:xfrm>
            <a:off x="1644242" y="58137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530326A5-5878-4939-8F4C-B9000ED0056E}"/>
              </a:ext>
            </a:extLst>
          </p:cNvPr>
          <p:cNvSpPr>
            <a:spLocks noChangeArrowheads="1"/>
          </p:cNvSpPr>
          <p:nvPr/>
        </p:nvSpPr>
        <p:spPr bwMode="auto">
          <a:xfrm>
            <a:off x="6096000" y="49422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9C7A348E-B686-4992-A860-8F18AAF6F2C1}"/>
              </a:ext>
            </a:extLst>
          </p:cNvPr>
          <p:cNvSpPr>
            <a:spLocks noChangeArrowheads="1"/>
          </p:cNvSpPr>
          <p:nvPr/>
        </p:nvSpPr>
        <p:spPr bwMode="auto">
          <a:xfrm>
            <a:off x="3137482" y="48509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7602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62730" y="1392383"/>
            <a:ext cx="10805019" cy="5389417"/>
          </a:xfrm>
        </p:spPr>
        <p:txBody>
          <a:bodyPr>
            <a:normAutofit/>
          </a:bodyPr>
          <a:lstStyle/>
          <a:p>
            <a:r>
              <a:rPr lang="zh-CN" altLang="en-US" sz="2800" b="1" dirty="0">
                <a:solidFill>
                  <a:srgbClr val="FF0000"/>
                </a:solidFill>
              </a:rPr>
              <a:t>属性的分类</a:t>
            </a:r>
            <a:endParaRPr lang="en-US" altLang="zh-CN" sz="2800" b="1" dirty="0">
              <a:solidFill>
                <a:srgbClr val="FF0000"/>
              </a:solidFill>
            </a:endParaRPr>
          </a:p>
          <a:p>
            <a:pPr lvl="1"/>
            <a:r>
              <a:rPr lang="zh-CN" altLang="en-US" sz="2400" b="1" dirty="0">
                <a:solidFill>
                  <a:srgbClr val="FF0000"/>
                </a:solidFill>
              </a:rPr>
              <a:t>简单属性</a:t>
            </a:r>
            <a:r>
              <a:rPr lang="en-US" altLang="zh-CN" sz="2400" b="1" dirty="0">
                <a:solidFill>
                  <a:srgbClr val="00B0F0"/>
                </a:solidFill>
              </a:rPr>
              <a:t>(Simple Attribute)</a:t>
            </a:r>
            <a:r>
              <a:rPr lang="zh-CN" altLang="en-US" sz="2400" b="1" dirty="0"/>
              <a:t>和</a:t>
            </a:r>
            <a:r>
              <a:rPr lang="zh-CN" altLang="en-US" sz="2400" b="1" dirty="0">
                <a:solidFill>
                  <a:srgbClr val="FF0000"/>
                </a:solidFill>
              </a:rPr>
              <a:t>复合属性</a:t>
            </a:r>
            <a:r>
              <a:rPr lang="en-US" altLang="zh-CN" sz="2400" b="1" dirty="0">
                <a:solidFill>
                  <a:srgbClr val="00B0F0"/>
                </a:solidFill>
              </a:rPr>
              <a:t>(composite Attribute)</a:t>
            </a:r>
            <a:endParaRPr lang="zh-CN" altLang="en-US" sz="2400" b="1" dirty="0">
              <a:solidFill>
                <a:srgbClr val="FF0000"/>
              </a:solidFill>
            </a:endParaRPr>
          </a:p>
          <a:p>
            <a:pPr lvl="2"/>
            <a:endParaRPr lang="en-US" altLang="zh-CN" sz="2000" b="1" dirty="0">
              <a:solidFill>
                <a:srgbClr val="FF0000"/>
              </a:solidFill>
            </a:endParaRPr>
          </a:p>
          <a:p>
            <a:pPr lvl="2"/>
            <a:r>
              <a:rPr lang="zh-CN" altLang="zh-CN" sz="2000" b="1" dirty="0">
                <a:solidFill>
                  <a:srgbClr val="FF0000"/>
                </a:solidFill>
              </a:rPr>
              <a:t>简单属性</a:t>
            </a:r>
            <a:r>
              <a:rPr lang="zh-CN" altLang="zh-CN" sz="2000" dirty="0"/>
              <a:t>不能划分为更小的部分</a:t>
            </a:r>
            <a:endParaRPr lang="en-US" altLang="zh-CN" sz="2000" dirty="0"/>
          </a:p>
          <a:p>
            <a:pPr lvl="3"/>
            <a:r>
              <a:rPr lang="en-US" altLang="zh-CN" dirty="0" err="1"/>
              <a:t>instid</a:t>
            </a:r>
            <a:endParaRPr lang="en-US" altLang="zh-CN" dirty="0"/>
          </a:p>
          <a:p>
            <a:pPr lvl="3"/>
            <a:r>
              <a:rPr lang="en-US" altLang="zh-CN" dirty="0" err="1"/>
              <a:t>dayOfBirth</a:t>
            </a:r>
            <a:endParaRPr lang="zh-CN" altLang="zh-CN" dirty="0"/>
          </a:p>
          <a:p>
            <a:pPr lvl="2"/>
            <a:r>
              <a:rPr lang="zh-CN" altLang="en-US" sz="2000" b="1" dirty="0">
                <a:solidFill>
                  <a:srgbClr val="FF0000"/>
                </a:solidFill>
              </a:rPr>
              <a:t>复合属性</a:t>
            </a:r>
            <a:r>
              <a:rPr lang="zh-CN" altLang="en-US" sz="2000" dirty="0"/>
              <a:t>是指由若干个有意义的详细属性组合成的属性</a:t>
            </a:r>
          </a:p>
          <a:p>
            <a:pPr lvl="3"/>
            <a:r>
              <a:rPr lang="zh-CN" altLang="en-US" dirty="0"/>
              <a:t> </a:t>
            </a:r>
            <a:r>
              <a:rPr lang="en-US" altLang="zh-CN" dirty="0"/>
              <a:t>address </a:t>
            </a:r>
            <a:r>
              <a:rPr lang="zh-CN" altLang="en-US" dirty="0"/>
              <a:t>属性，可能有以下细分的几个属性</a:t>
            </a:r>
            <a:endParaRPr lang="en-US" altLang="zh-CN" dirty="0"/>
          </a:p>
          <a:p>
            <a:pPr lvl="4"/>
            <a:r>
              <a:rPr lang="en-US" altLang="zh-CN" dirty="0"/>
              <a:t> street (</a:t>
            </a:r>
            <a:r>
              <a:rPr lang="zh-CN" altLang="en-US" dirty="0"/>
              <a:t>街道</a:t>
            </a:r>
            <a:r>
              <a:rPr lang="en-US" altLang="zh-CN" dirty="0"/>
              <a:t>)</a:t>
            </a:r>
          </a:p>
          <a:p>
            <a:pPr lvl="4"/>
            <a:r>
              <a:rPr lang="en-US" altLang="zh-CN" dirty="0"/>
              <a:t> city (</a:t>
            </a:r>
            <a:r>
              <a:rPr lang="zh-CN" altLang="en-US" dirty="0"/>
              <a:t>城市</a:t>
            </a:r>
            <a:r>
              <a:rPr lang="en-US" altLang="zh-CN" dirty="0"/>
              <a:t>)</a:t>
            </a:r>
          </a:p>
          <a:p>
            <a:pPr lvl="4"/>
            <a:r>
              <a:rPr lang="en-US" altLang="zh-CN" dirty="0"/>
              <a:t> state (</a:t>
            </a:r>
            <a:r>
              <a:rPr lang="zh-CN" altLang="en-US" dirty="0"/>
              <a:t>州</a:t>
            </a:r>
            <a:r>
              <a:rPr lang="en-US" altLang="zh-CN" dirty="0"/>
              <a:t>)</a:t>
            </a:r>
          </a:p>
          <a:p>
            <a:pPr lvl="4"/>
            <a:r>
              <a:rPr lang="en-US" altLang="zh-CN" dirty="0"/>
              <a:t> </a:t>
            </a:r>
            <a:r>
              <a:rPr lang="en-US" altLang="zh-CN" dirty="0" err="1"/>
              <a:t>postCode</a:t>
            </a:r>
            <a:r>
              <a:rPr lang="en-US" altLang="zh-CN" dirty="0"/>
              <a:t> (</a:t>
            </a:r>
            <a:r>
              <a:rPr lang="zh-CN" altLang="en-US" dirty="0"/>
              <a:t>邮政编码</a:t>
            </a:r>
            <a:r>
              <a:rPr lang="en-US" altLang="zh-CN" dirty="0"/>
              <a:t>)</a:t>
            </a:r>
          </a:p>
          <a:p>
            <a:pPr lvl="3"/>
            <a:r>
              <a:rPr lang="zh-CN" altLang="zh-CN" dirty="0"/>
              <a:t>例</a:t>
            </a:r>
            <a:r>
              <a:rPr lang="zh-CN" altLang="en-US" dirty="0"/>
              <a:t>：</a:t>
            </a:r>
            <a:r>
              <a:rPr lang="zh-CN" altLang="zh-CN" dirty="0"/>
              <a:t>属性</a:t>
            </a:r>
            <a:r>
              <a:rPr lang="en-US" altLang="zh-CN" dirty="0"/>
              <a:t>name </a:t>
            </a:r>
            <a:r>
              <a:rPr lang="zh-CN" altLang="en-US" dirty="0"/>
              <a:t>是一个</a:t>
            </a:r>
            <a:r>
              <a:rPr lang="zh-CN" altLang="zh-CN" dirty="0"/>
              <a:t>复合属性</a:t>
            </a:r>
            <a:endParaRPr lang="en-US" altLang="zh-CN" dirty="0"/>
          </a:p>
          <a:p>
            <a:pPr lvl="4"/>
            <a:r>
              <a:rPr lang="en-US" altLang="zh-CN" dirty="0" err="1"/>
              <a:t>first_name</a:t>
            </a:r>
            <a:endParaRPr lang="en-US" altLang="zh-CN" dirty="0"/>
          </a:p>
          <a:p>
            <a:pPr lvl="4"/>
            <a:r>
              <a:rPr lang="en-US" altLang="zh-CN" dirty="0" err="1"/>
              <a:t>middle_initial</a:t>
            </a:r>
            <a:endParaRPr lang="en-US" altLang="zh-CN" dirty="0"/>
          </a:p>
          <a:p>
            <a:pPr lvl="4"/>
            <a:r>
              <a:rPr lang="en-US" altLang="zh-CN" dirty="0" err="1"/>
              <a:t>last_name</a:t>
            </a:r>
            <a:endParaRPr lang="en-US" altLang="zh-CN" dirty="0"/>
          </a:p>
          <a:p>
            <a:pPr lvl="4"/>
            <a:endParaRPr lang="en-US" altLang="zh-CN" dirty="0"/>
          </a:p>
          <a:p>
            <a:pPr lvl="1"/>
            <a:endParaRPr lang="en-US" altLang="zh-CN" sz="2400" dirty="0"/>
          </a:p>
        </p:txBody>
      </p:sp>
      <p:pic>
        <p:nvPicPr>
          <p:cNvPr id="6" name="图片 5">
            <a:extLst>
              <a:ext uri="{FF2B5EF4-FFF2-40B4-BE49-F238E27FC236}">
                <a16:creationId xmlns:a16="http://schemas.microsoft.com/office/drawing/2014/main" id="{3D9008C7-93D7-44E9-9CD9-49E8AB2E8BB7}"/>
              </a:ext>
            </a:extLst>
          </p:cNvPr>
          <p:cNvPicPr>
            <a:picLocks noChangeAspect="1"/>
          </p:cNvPicPr>
          <p:nvPr/>
        </p:nvPicPr>
        <p:blipFill>
          <a:blip r:embed="rId3"/>
          <a:stretch>
            <a:fillRect/>
          </a:stretch>
        </p:blipFill>
        <p:spPr>
          <a:xfrm>
            <a:off x="4828382" y="4544446"/>
            <a:ext cx="6784778" cy="1842342"/>
          </a:xfrm>
          <a:prstGeom prst="rect">
            <a:avLst/>
          </a:prstGeom>
        </p:spPr>
      </p:pic>
      <p:pic>
        <p:nvPicPr>
          <p:cNvPr id="2" name="图片 1">
            <a:extLst>
              <a:ext uri="{FF2B5EF4-FFF2-40B4-BE49-F238E27FC236}">
                <a16:creationId xmlns:a16="http://schemas.microsoft.com/office/drawing/2014/main" id="{5811B7EA-8E2B-45D3-B4FC-27CC8E43FD8F}"/>
              </a:ext>
            </a:extLst>
          </p:cNvPr>
          <p:cNvPicPr>
            <a:picLocks noChangeAspect="1"/>
          </p:cNvPicPr>
          <p:nvPr/>
        </p:nvPicPr>
        <p:blipFill>
          <a:blip r:embed="rId4"/>
          <a:stretch>
            <a:fillRect/>
          </a:stretch>
        </p:blipFill>
        <p:spPr>
          <a:xfrm>
            <a:off x="10358533" y="1957978"/>
            <a:ext cx="1454097" cy="2774264"/>
          </a:xfrm>
          <a:prstGeom prst="rect">
            <a:avLst/>
          </a:prstGeom>
        </p:spPr>
      </p:pic>
    </p:spTree>
    <p:extLst>
      <p:ext uri="{BB962C8B-B14F-4D97-AF65-F5344CB8AC3E}">
        <p14:creationId xmlns:p14="http://schemas.microsoft.com/office/powerpoint/2010/main" val="41798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1104900" y="1392383"/>
            <a:ext cx="10072127" cy="5389417"/>
          </a:xfrm>
        </p:spPr>
        <p:txBody>
          <a:bodyPr>
            <a:normAutofit/>
          </a:bodyPr>
          <a:lstStyle/>
          <a:p>
            <a:r>
              <a:rPr lang="zh-CN" altLang="en-US" sz="2800" b="1" dirty="0">
                <a:solidFill>
                  <a:srgbClr val="FF0000"/>
                </a:solidFill>
              </a:rPr>
              <a:t>属性的分类</a:t>
            </a:r>
            <a:endParaRPr lang="en-US" altLang="zh-CN" sz="2800" b="1" dirty="0">
              <a:solidFill>
                <a:srgbClr val="FF0000"/>
              </a:solidFill>
            </a:endParaRPr>
          </a:p>
          <a:p>
            <a:pPr lvl="1"/>
            <a:r>
              <a:rPr lang="zh-CN" altLang="en-US" sz="2400" b="1" dirty="0">
                <a:solidFill>
                  <a:srgbClr val="FF0000"/>
                </a:solidFill>
              </a:rPr>
              <a:t>简单属性</a:t>
            </a:r>
            <a:r>
              <a:rPr lang="en-US" altLang="zh-CN" sz="2400" b="1" dirty="0">
                <a:solidFill>
                  <a:srgbClr val="00B0F0"/>
                </a:solidFill>
              </a:rPr>
              <a:t>(Simple Attribute)</a:t>
            </a:r>
            <a:r>
              <a:rPr lang="zh-CN" altLang="en-US" sz="2400" b="1" dirty="0"/>
              <a:t>和</a:t>
            </a:r>
            <a:r>
              <a:rPr lang="zh-CN" altLang="en-US" sz="2400" b="1" dirty="0">
                <a:solidFill>
                  <a:srgbClr val="FF0000"/>
                </a:solidFill>
              </a:rPr>
              <a:t>复合属性</a:t>
            </a:r>
            <a:r>
              <a:rPr lang="en-US" altLang="zh-CN" sz="2400" b="1" dirty="0">
                <a:solidFill>
                  <a:srgbClr val="00B0F0"/>
                </a:solidFill>
              </a:rPr>
              <a:t>(composite Attribute)</a:t>
            </a:r>
            <a:endParaRPr lang="zh-CN" altLang="en-US" sz="2400" b="1" dirty="0">
              <a:solidFill>
                <a:srgbClr val="FF0000"/>
              </a:solidFill>
            </a:endParaRPr>
          </a:p>
          <a:p>
            <a:pPr lvl="2"/>
            <a:endParaRPr lang="en-US" altLang="zh-CN" dirty="0"/>
          </a:p>
          <a:p>
            <a:pPr lvl="2"/>
            <a:r>
              <a:rPr lang="zh-CN" altLang="zh-CN" sz="2000" b="1" dirty="0">
                <a:solidFill>
                  <a:srgbClr val="FF0000"/>
                </a:solidFill>
              </a:rPr>
              <a:t>复合属性帮助我们把相关属性聚集起来，使模型更清晰</a:t>
            </a:r>
            <a:r>
              <a:rPr lang="zh-CN" altLang="zh-CN" sz="2000" dirty="0">
                <a:solidFill>
                  <a:srgbClr val="FF0000"/>
                </a:solidFill>
              </a:rPr>
              <a:t>。</a:t>
            </a:r>
            <a:endParaRPr lang="en-US" altLang="zh-CN" sz="2000" dirty="0">
              <a:solidFill>
                <a:srgbClr val="FF0000"/>
              </a:solidFill>
            </a:endParaRPr>
          </a:p>
          <a:p>
            <a:pPr lvl="2"/>
            <a:r>
              <a:rPr lang="zh-CN" altLang="zh-CN" sz="2000" b="1" dirty="0"/>
              <a:t>复合属性可以是有层次的</a:t>
            </a:r>
            <a:endParaRPr lang="en-US" altLang="zh-CN" sz="2000" dirty="0"/>
          </a:p>
          <a:p>
            <a:pPr lvl="2"/>
            <a:r>
              <a:rPr lang="zh-CN" altLang="en-US" sz="2000" dirty="0"/>
              <a:t>例：</a:t>
            </a:r>
            <a:r>
              <a:rPr lang="zh-CN" altLang="zh-CN" sz="2000" dirty="0"/>
              <a:t>复合属性</a:t>
            </a:r>
            <a:r>
              <a:rPr lang="en-US" altLang="zh-CN" sz="2000" dirty="0"/>
              <a:t>address </a:t>
            </a:r>
            <a:r>
              <a:rPr lang="zh-CN" altLang="en-US" sz="2000" dirty="0"/>
              <a:t>，</a:t>
            </a:r>
            <a:r>
              <a:rPr lang="zh-CN" altLang="zh-CN" sz="2000" dirty="0"/>
              <a:t>其子属性</a:t>
            </a:r>
            <a:r>
              <a:rPr lang="en-US" altLang="zh-CN" sz="2000" dirty="0"/>
              <a:t>street </a:t>
            </a:r>
            <a:r>
              <a:rPr lang="zh-CN" altLang="zh-CN" sz="2000" dirty="0"/>
              <a:t>可以进一步分为</a:t>
            </a:r>
            <a:endParaRPr lang="en-US" altLang="zh-CN" sz="2000" dirty="0"/>
          </a:p>
          <a:p>
            <a:pPr lvl="3"/>
            <a:r>
              <a:rPr lang="en-US" altLang="zh-CN" sz="1800" dirty="0" err="1"/>
              <a:t>streetNumber</a:t>
            </a:r>
            <a:r>
              <a:rPr lang="en-US" altLang="zh-CN" sz="1800" dirty="0"/>
              <a:t> </a:t>
            </a:r>
          </a:p>
          <a:p>
            <a:pPr lvl="3"/>
            <a:r>
              <a:rPr lang="en-US" altLang="zh-CN" sz="1800" dirty="0" err="1"/>
              <a:t>streetName</a:t>
            </a:r>
            <a:endParaRPr lang="en-US" altLang="zh-CN" sz="1800" dirty="0"/>
          </a:p>
          <a:p>
            <a:pPr lvl="3"/>
            <a:r>
              <a:rPr lang="en-US" altLang="zh-CN" sz="1800" dirty="0" err="1"/>
              <a:t>aptNumber</a:t>
            </a:r>
            <a:endParaRPr lang="zh-CN" altLang="zh-CN" sz="1800" dirty="0"/>
          </a:p>
        </p:txBody>
      </p:sp>
      <p:pic>
        <p:nvPicPr>
          <p:cNvPr id="4" name="图片 3">
            <a:extLst>
              <a:ext uri="{FF2B5EF4-FFF2-40B4-BE49-F238E27FC236}">
                <a16:creationId xmlns:a16="http://schemas.microsoft.com/office/drawing/2014/main" id="{E5C4C97B-8692-4C72-80FB-B24447A24E6E}"/>
              </a:ext>
            </a:extLst>
          </p:cNvPr>
          <p:cNvPicPr>
            <a:picLocks noChangeAspect="1"/>
          </p:cNvPicPr>
          <p:nvPr/>
        </p:nvPicPr>
        <p:blipFill>
          <a:blip r:embed="rId3"/>
          <a:stretch>
            <a:fillRect/>
          </a:stretch>
        </p:blipFill>
        <p:spPr>
          <a:xfrm>
            <a:off x="2077985" y="4607207"/>
            <a:ext cx="7779226" cy="2112374"/>
          </a:xfrm>
          <a:prstGeom prst="rect">
            <a:avLst/>
          </a:prstGeom>
        </p:spPr>
      </p:pic>
      <p:pic>
        <p:nvPicPr>
          <p:cNvPr id="5" name="图片 4">
            <a:extLst>
              <a:ext uri="{FF2B5EF4-FFF2-40B4-BE49-F238E27FC236}">
                <a16:creationId xmlns:a16="http://schemas.microsoft.com/office/drawing/2014/main" id="{06E52DC8-B472-4E99-A9DD-6B322F535DAC}"/>
              </a:ext>
            </a:extLst>
          </p:cNvPr>
          <p:cNvPicPr>
            <a:picLocks noChangeAspect="1"/>
          </p:cNvPicPr>
          <p:nvPr/>
        </p:nvPicPr>
        <p:blipFill>
          <a:blip r:embed="rId4"/>
          <a:stretch>
            <a:fillRect/>
          </a:stretch>
        </p:blipFill>
        <p:spPr>
          <a:xfrm>
            <a:off x="9764785" y="2331206"/>
            <a:ext cx="1997154" cy="3810360"/>
          </a:xfrm>
          <a:prstGeom prst="rect">
            <a:avLst/>
          </a:prstGeom>
        </p:spPr>
      </p:pic>
    </p:spTree>
    <p:extLst>
      <p:ext uri="{BB962C8B-B14F-4D97-AF65-F5344CB8AC3E}">
        <p14:creationId xmlns:p14="http://schemas.microsoft.com/office/powerpoint/2010/main" val="35956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296520" y="1392383"/>
            <a:ext cx="10608359" cy="5389417"/>
          </a:xfrm>
        </p:spPr>
        <p:txBody>
          <a:bodyPr>
            <a:normAutofit/>
          </a:bodyPr>
          <a:lstStyle/>
          <a:p>
            <a:r>
              <a:rPr lang="zh-CN" altLang="en-US" sz="2800" b="1" dirty="0">
                <a:solidFill>
                  <a:srgbClr val="FF0000"/>
                </a:solidFill>
              </a:rPr>
              <a:t>属性的分类</a:t>
            </a:r>
            <a:endParaRPr lang="en-US" altLang="zh-CN" sz="2800" b="1" dirty="0">
              <a:solidFill>
                <a:srgbClr val="FF0000"/>
              </a:solidFill>
            </a:endParaRPr>
          </a:p>
          <a:p>
            <a:pPr lvl="1"/>
            <a:r>
              <a:rPr lang="zh-CN" altLang="zh-CN" sz="2400" b="1" dirty="0">
                <a:solidFill>
                  <a:srgbClr val="FF0000"/>
                </a:solidFill>
              </a:rPr>
              <a:t>单值属性</a:t>
            </a:r>
            <a:r>
              <a:rPr lang="en-US" altLang="zh-CN" sz="2400" b="1" dirty="0">
                <a:solidFill>
                  <a:srgbClr val="00B0F0"/>
                </a:solidFill>
              </a:rPr>
              <a:t>(single-valued)</a:t>
            </a:r>
            <a:r>
              <a:rPr lang="zh-CN" altLang="zh-CN" sz="2400" b="1" dirty="0">
                <a:solidFill>
                  <a:srgbClr val="00B0F0"/>
                </a:solidFill>
              </a:rPr>
              <a:t> </a:t>
            </a:r>
            <a:r>
              <a:rPr lang="zh-CN" altLang="zh-CN" sz="2400" b="1" dirty="0"/>
              <a:t>和</a:t>
            </a:r>
            <a:r>
              <a:rPr lang="zh-CN" altLang="zh-CN" sz="2400" b="1" dirty="0">
                <a:solidFill>
                  <a:srgbClr val="FF0000"/>
                </a:solidFill>
              </a:rPr>
              <a:t>多值属性</a:t>
            </a:r>
            <a:r>
              <a:rPr lang="en-US" altLang="zh-CN" sz="2400" b="1" dirty="0">
                <a:solidFill>
                  <a:srgbClr val="00B0F0"/>
                </a:solidFill>
              </a:rPr>
              <a:t>(multivalued)</a:t>
            </a:r>
            <a:endParaRPr lang="zh-CN" altLang="zh-CN" sz="2400" b="1" dirty="0">
              <a:solidFill>
                <a:srgbClr val="00B0F0"/>
              </a:solidFill>
            </a:endParaRPr>
          </a:p>
          <a:p>
            <a:pPr lvl="2"/>
            <a:r>
              <a:rPr lang="zh-CN" altLang="zh-CN" b="1" dirty="0"/>
              <a:t>单值属性</a:t>
            </a:r>
            <a:r>
              <a:rPr lang="zh-CN" altLang="en-US" b="1" dirty="0"/>
              <a:t>：</a:t>
            </a:r>
            <a:r>
              <a:rPr lang="zh-CN" altLang="zh-CN" dirty="0"/>
              <a:t>属性对一个特定实体都只有单独的一个值</a:t>
            </a:r>
          </a:p>
          <a:p>
            <a:pPr lvl="3"/>
            <a:r>
              <a:rPr lang="zh-CN" altLang="zh-CN" dirty="0"/>
              <a:t>例</a:t>
            </a:r>
            <a:r>
              <a:rPr lang="zh-CN" altLang="en-US" dirty="0"/>
              <a:t>子：教师</a:t>
            </a:r>
            <a:r>
              <a:rPr lang="zh-CN" altLang="zh-CN" dirty="0"/>
              <a:t>实体</a:t>
            </a:r>
            <a:r>
              <a:rPr lang="en-US" altLang="zh-CN" dirty="0"/>
              <a:t>INSTRUCTOR</a:t>
            </a:r>
            <a:r>
              <a:rPr lang="zh-CN" altLang="en-US" dirty="0"/>
              <a:t>的</a:t>
            </a:r>
            <a:r>
              <a:rPr lang="en-US" altLang="zh-CN" dirty="0" err="1"/>
              <a:t>instid</a:t>
            </a:r>
            <a:r>
              <a:rPr lang="zh-CN" altLang="zh-CN" dirty="0"/>
              <a:t>属性</a:t>
            </a:r>
            <a:r>
              <a:rPr lang="zh-CN" altLang="zh-CN" b="1" dirty="0"/>
              <a:t>（</a:t>
            </a:r>
            <a:r>
              <a:rPr lang="zh-CN" altLang="en-US" b="1" dirty="0"/>
              <a:t>单</a:t>
            </a:r>
            <a:r>
              <a:rPr lang="zh-CN" altLang="zh-CN" b="1" dirty="0"/>
              <a:t>值属性）</a:t>
            </a:r>
            <a:endParaRPr lang="en-US" altLang="zh-CN" b="1" dirty="0"/>
          </a:p>
          <a:p>
            <a:pPr lvl="3">
              <a:buNone/>
            </a:pPr>
            <a:r>
              <a:rPr lang="zh-CN" altLang="en-US" dirty="0"/>
              <a:t>               每个教师只有一个唯一的教工号</a:t>
            </a:r>
            <a:endParaRPr lang="en-US" altLang="zh-CN" dirty="0"/>
          </a:p>
          <a:p>
            <a:pPr lvl="2"/>
            <a:r>
              <a:rPr lang="zh-CN" altLang="zh-CN" b="1" dirty="0"/>
              <a:t>多值属性</a:t>
            </a:r>
            <a:r>
              <a:rPr lang="zh-CN" altLang="en-US" b="1" dirty="0"/>
              <a:t>：</a:t>
            </a:r>
            <a:r>
              <a:rPr lang="zh-CN" altLang="zh-CN" dirty="0"/>
              <a:t>属性对某个特定实体而言，可能对应于一组值</a:t>
            </a:r>
          </a:p>
          <a:p>
            <a:pPr lvl="3"/>
            <a:r>
              <a:rPr lang="zh-CN" altLang="zh-CN" b="1" dirty="0"/>
              <a:t>例子</a:t>
            </a:r>
            <a:r>
              <a:rPr lang="zh-CN" altLang="zh-CN" dirty="0"/>
              <a:t>：</a:t>
            </a:r>
            <a:r>
              <a:rPr lang="zh-CN" altLang="en-US" dirty="0"/>
              <a:t>教师</a:t>
            </a:r>
            <a:r>
              <a:rPr lang="zh-CN" altLang="zh-CN" dirty="0"/>
              <a:t>实体</a:t>
            </a:r>
            <a:r>
              <a:rPr lang="en-US" altLang="zh-CN" dirty="0"/>
              <a:t>INSTRUCTOR</a:t>
            </a:r>
            <a:r>
              <a:rPr lang="zh-CN" altLang="en-US" dirty="0"/>
              <a:t>的</a:t>
            </a:r>
            <a:r>
              <a:rPr lang="en-US" altLang="zh-CN" dirty="0" err="1"/>
              <a:t>phoneNumber</a:t>
            </a:r>
            <a:r>
              <a:rPr lang="en-US" altLang="zh-CN" dirty="0"/>
              <a:t> </a:t>
            </a:r>
            <a:r>
              <a:rPr lang="zh-CN" altLang="zh-CN" dirty="0"/>
              <a:t>属性</a:t>
            </a:r>
            <a:r>
              <a:rPr lang="zh-CN" altLang="zh-CN" b="1" dirty="0"/>
              <a:t>（多值属性）</a:t>
            </a:r>
            <a:endParaRPr lang="zh-CN" altLang="zh-CN" dirty="0"/>
          </a:p>
          <a:p>
            <a:pPr lvl="3">
              <a:buNone/>
            </a:pPr>
            <a:r>
              <a:rPr lang="en-US" altLang="zh-CN" dirty="0"/>
              <a:t>           </a:t>
            </a:r>
            <a:r>
              <a:rPr lang="zh-CN" altLang="zh-CN" dirty="0"/>
              <a:t>每个教师可以有零个、一个或多个电话号码，不同的教师可以有不同数量的电话</a:t>
            </a:r>
          </a:p>
          <a:p>
            <a:pPr lvl="3"/>
            <a:r>
              <a:rPr lang="zh-CN" altLang="zh-CN" b="1" dirty="0"/>
              <a:t>例子</a:t>
            </a:r>
            <a:r>
              <a:rPr lang="zh-CN" altLang="zh-CN" dirty="0"/>
              <a:t>：</a:t>
            </a:r>
            <a:r>
              <a:rPr lang="zh-CN" altLang="en-US" dirty="0"/>
              <a:t>教师</a:t>
            </a:r>
            <a:r>
              <a:rPr lang="zh-CN" altLang="zh-CN" dirty="0"/>
              <a:t>实体</a:t>
            </a:r>
            <a:r>
              <a:rPr lang="en-US" altLang="zh-CN" dirty="0"/>
              <a:t>INSTRUCTOR</a:t>
            </a:r>
            <a:r>
              <a:rPr lang="zh-CN" altLang="en-US" dirty="0"/>
              <a:t>的</a:t>
            </a:r>
            <a:r>
              <a:rPr lang="en-US" altLang="zh-CN" dirty="0" err="1"/>
              <a:t>dependentName</a:t>
            </a:r>
            <a:r>
              <a:rPr lang="zh-CN" altLang="zh-CN" dirty="0"/>
              <a:t>属性</a:t>
            </a:r>
            <a:r>
              <a:rPr lang="zh-CN" altLang="zh-CN" b="1" dirty="0"/>
              <a:t>（多值属性）</a:t>
            </a:r>
            <a:endParaRPr lang="zh-CN" altLang="zh-CN" dirty="0"/>
          </a:p>
          <a:p>
            <a:pPr lvl="3">
              <a:buNone/>
            </a:pPr>
            <a:r>
              <a:rPr lang="en-US" altLang="zh-CN" dirty="0"/>
              <a:t>            </a:t>
            </a:r>
            <a:r>
              <a:rPr lang="zh-CN" altLang="zh-CN" dirty="0"/>
              <a:t>任何一个特定的教师可能有零个、一个或多个眷属</a:t>
            </a:r>
            <a:endParaRPr lang="en-US" altLang="zh-CN" dirty="0"/>
          </a:p>
          <a:p>
            <a:pPr lvl="3"/>
            <a:endParaRPr lang="en-US" altLang="zh-CN" b="1" dirty="0"/>
          </a:p>
          <a:p>
            <a:pPr lvl="3"/>
            <a:r>
              <a:rPr lang="zh-CN" altLang="zh-CN" b="1" dirty="0"/>
              <a:t>多值属性的表示方法：</a:t>
            </a:r>
            <a:endParaRPr lang="en-US" altLang="zh-CN" b="1" dirty="0"/>
          </a:p>
          <a:p>
            <a:pPr lvl="4"/>
            <a:r>
              <a:rPr lang="zh-CN" altLang="en-US" dirty="0"/>
              <a:t>使</a:t>
            </a:r>
            <a:r>
              <a:rPr lang="zh-CN" altLang="zh-CN" dirty="0"/>
              <a:t>用花括号将属性名括住</a:t>
            </a:r>
            <a:endParaRPr lang="en-US" altLang="zh-CN" dirty="0"/>
          </a:p>
          <a:p>
            <a:pPr lvl="5"/>
            <a:r>
              <a:rPr lang="zh-CN" altLang="zh-CN" dirty="0"/>
              <a:t>例</a:t>
            </a:r>
            <a:r>
              <a:rPr lang="en-US" altLang="zh-CN" dirty="0"/>
              <a:t>: </a:t>
            </a:r>
            <a:r>
              <a:rPr lang="zh-CN" altLang="en-US" dirty="0"/>
              <a:t> </a:t>
            </a:r>
            <a:r>
              <a:rPr lang="en-US" altLang="zh-CN" dirty="0">
                <a:solidFill>
                  <a:srgbClr val="FF0000"/>
                </a:solidFill>
              </a:rPr>
              <a:t>{ </a:t>
            </a:r>
            <a:r>
              <a:rPr lang="en-US" altLang="zh-CN" dirty="0" err="1">
                <a:solidFill>
                  <a:srgbClr val="FF0000"/>
                </a:solidFill>
              </a:rPr>
              <a:t>phoneNumber</a:t>
            </a:r>
            <a:r>
              <a:rPr lang="en-US" altLang="zh-CN" dirty="0">
                <a:solidFill>
                  <a:srgbClr val="FF0000"/>
                </a:solidFill>
              </a:rPr>
              <a:t> } </a:t>
            </a:r>
          </a:p>
          <a:p>
            <a:pPr lvl="5"/>
            <a:r>
              <a:rPr lang="zh-CN" altLang="en-US" dirty="0"/>
              <a:t>例：</a:t>
            </a:r>
            <a:r>
              <a:rPr lang="en-US" altLang="zh-CN" dirty="0">
                <a:solidFill>
                  <a:srgbClr val="FF0000"/>
                </a:solidFill>
              </a:rPr>
              <a:t>{ </a:t>
            </a:r>
            <a:r>
              <a:rPr lang="en-US" altLang="zh-CN" dirty="0" err="1">
                <a:solidFill>
                  <a:srgbClr val="FF0000"/>
                </a:solidFill>
              </a:rPr>
              <a:t>dependentName</a:t>
            </a:r>
            <a:r>
              <a:rPr lang="en-US" altLang="zh-CN" dirty="0">
                <a:solidFill>
                  <a:srgbClr val="FF0000"/>
                </a:solidFill>
              </a:rPr>
              <a:t> }</a:t>
            </a:r>
          </a:p>
          <a:p>
            <a:pPr lvl="4"/>
            <a:r>
              <a:rPr lang="zh-CN" altLang="zh-CN" dirty="0"/>
              <a:t>对一个多值属性的取值数目设置上、下界</a:t>
            </a:r>
            <a:endParaRPr lang="en-US" altLang="zh-CN" dirty="0"/>
          </a:p>
          <a:p>
            <a:pPr lvl="5"/>
            <a:r>
              <a:rPr lang="zh-CN" altLang="zh-CN" dirty="0"/>
              <a:t>例</a:t>
            </a:r>
            <a:r>
              <a:rPr lang="zh-CN" altLang="en-US" dirty="0"/>
              <a:t>：数据库中最多为每个</a:t>
            </a:r>
            <a:r>
              <a:rPr lang="zh-CN" altLang="zh-CN" dirty="0"/>
              <a:t>教师</a:t>
            </a:r>
            <a:r>
              <a:rPr lang="zh-CN" altLang="en-US" dirty="0"/>
              <a:t>保存</a:t>
            </a:r>
            <a:r>
              <a:rPr lang="en-US" altLang="zh-CN" dirty="0"/>
              <a:t>2</a:t>
            </a:r>
            <a:r>
              <a:rPr lang="zh-CN" altLang="en-US" dirty="0"/>
              <a:t>个</a:t>
            </a:r>
            <a:r>
              <a:rPr lang="zh-CN" altLang="zh-CN" dirty="0"/>
              <a:t>电话号码</a:t>
            </a:r>
            <a:endParaRPr lang="en-US" altLang="zh-CN" dirty="0"/>
          </a:p>
          <a:p>
            <a:pPr lvl="5">
              <a:buNone/>
            </a:pPr>
            <a:r>
              <a:rPr lang="en-US" altLang="zh-CN" dirty="0"/>
              <a:t>INSTRUCTOR</a:t>
            </a:r>
            <a:r>
              <a:rPr lang="zh-CN" altLang="en-US" dirty="0"/>
              <a:t>中的</a:t>
            </a:r>
            <a:r>
              <a:rPr lang="en-US" altLang="zh-CN" dirty="0" err="1"/>
              <a:t>phone_number</a:t>
            </a:r>
            <a:r>
              <a:rPr lang="en-US" altLang="zh-CN" dirty="0"/>
              <a:t> </a:t>
            </a:r>
            <a:r>
              <a:rPr lang="zh-CN" altLang="zh-CN" dirty="0"/>
              <a:t>属性可以有</a:t>
            </a:r>
            <a:r>
              <a:rPr lang="en-US" altLang="zh-CN" dirty="0"/>
              <a:t>0-2</a:t>
            </a:r>
            <a:r>
              <a:rPr lang="zh-CN" altLang="zh-CN" dirty="0"/>
              <a:t>个值</a:t>
            </a:r>
          </a:p>
        </p:txBody>
      </p:sp>
      <p:pic>
        <p:nvPicPr>
          <p:cNvPr id="2" name="图片 1">
            <a:extLst>
              <a:ext uri="{FF2B5EF4-FFF2-40B4-BE49-F238E27FC236}">
                <a16:creationId xmlns:a16="http://schemas.microsoft.com/office/drawing/2014/main" id="{9D396CD2-1CE0-4B6B-97E9-9712EF1DB46F}"/>
              </a:ext>
            </a:extLst>
          </p:cNvPr>
          <p:cNvPicPr>
            <a:picLocks noChangeAspect="1"/>
          </p:cNvPicPr>
          <p:nvPr/>
        </p:nvPicPr>
        <p:blipFill>
          <a:blip r:embed="rId3"/>
          <a:stretch>
            <a:fillRect/>
          </a:stretch>
        </p:blipFill>
        <p:spPr>
          <a:xfrm>
            <a:off x="9814266" y="1627632"/>
            <a:ext cx="2181225" cy="4114800"/>
          </a:xfrm>
          <a:prstGeom prst="rect">
            <a:avLst/>
          </a:prstGeom>
        </p:spPr>
      </p:pic>
      <p:pic>
        <p:nvPicPr>
          <p:cNvPr id="3" name="图片 2">
            <a:extLst>
              <a:ext uri="{FF2B5EF4-FFF2-40B4-BE49-F238E27FC236}">
                <a16:creationId xmlns:a16="http://schemas.microsoft.com/office/drawing/2014/main" id="{7F708FA3-36ED-40CC-8ACA-AC59CF85A5E4}"/>
              </a:ext>
            </a:extLst>
          </p:cNvPr>
          <p:cNvPicPr>
            <a:picLocks noChangeAspect="1"/>
          </p:cNvPicPr>
          <p:nvPr/>
        </p:nvPicPr>
        <p:blipFill>
          <a:blip r:embed="rId4"/>
          <a:stretch>
            <a:fillRect/>
          </a:stretch>
        </p:blipFill>
        <p:spPr>
          <a:xfrm>
            <a:off x="6095241" y="4398564"/>
            <a:ext cx="3430376" cy="1553858"/>
          </a:xfrm>
          <a:prstGeom prst="rect">
            <a:avLst/>
          </a:prstGeom>
        </p:spPr>
      </p:pic>
    </p:spTree>
    <p:extLst>
      <p:ext uri="{BB962C8B-B14F-4D97-AF65-F5344CB8AC3E}">
        <p14:creationId xmlns:p14="http://schemas.microsoft.com/office/powerpoint/2010/main" val="54776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1021773" y="1392383"/>
            <a:ext cx="9980682" cy="5081153"/>
          </a:xfrm>
        </p:spPr>
        <p:txBody>
          <a:bodyPr>
            <a:normAutofit/>
          </a:bodyPr>
          <a:lstStyle/>
          <a:p>
            <a:r>
              <a:rPr lang="zh-CN" altLang="en-US" sz="2800" b="1" dirty="0">
                <a:solidFill>
                  <a:srgbClr val="FF0000"/>
                </a:solidFill>
              </a:rPr>
              <a:t>属性的分类</a:t>
            </a:r>
            <a:endParaRPr lang="en-US" altLang="zh-CN" sz="2800" b="1" dirty="0">
              <a:solidFill>
                <a:srgbClr val="FF0000"/>
              </a:solidFill>
            </a:endParaRPr>
          </a:p>
          <a:p>
            <a:pPr lvl="1"/>
            <a:r>
              <a:rPr lang="zh-CN" altLang="en-US" sz="2400" b="1" dirty="0">
                <a:solidFill>
                  <a:srgbClr val="FF0000"/>
                </a:solidFill>
              </a:rPr>
              <a:t>必要属性</a:t>
            </a:r>
            <a:r>
              <a:rPr lang="en-US" altLang="zh-CN" sz="2400" b="1" dirty="0">
                <a:solidFill>
                  <a:srgbClr val="00B0F0"/>
                </a:solidFill>
              </a:rPr>
              <a:t>(Mandatory Attribute)</a:t>
            </a:r>
            <a:r>
              <a:rPr lang="zh-CN" altLang="en-US" sz="2400" b="1" dirty="0"/>
              <a:t>和</a:t>
            </a:r>
            <a:r>
              <a:rPr lang="zh-CN" altLang="en-US" sz="2400" b="1" dirty="0">
                <a:solidFill>
                  <a:srgbClr val="FF0000"/>
                </a:solidFill>
              </a:rPr>
              <a:t>可选属性</a:t>
            </a:r>
            <a:r>
              <a:rPr lang="en-US" altLang="zh-CN" sz="2400" b="1" dirty="0">
                <a:solidFill>
                  <a:srgbClr val="00B0F0"/>
                </a:solidFill>
              </a:rPr>
              <a:t>(Optional Attribute)</a:t>
            </a:r>
            <a:endParaRPr lang="zh-CN" altLang="en-US" sz="2400" b="1" dirty="0">
              <a:solidFill>
                <a:srgbClr val="FF0000"/>
              </a:solidFill>
            </a:endParaRPr>
          </a:p>
          <a:p>
            <a:pPr lvl="2"/>
            <a:endParaRPr lang="en-US" altLang="zh-CN" sz="2000" dirty="0"/>
          </a:p>
          <a:p>
            <a:pPr lvl="2"/>
            <a:r>
              <a:rPr lang="zh-CN" altLang="zh-CN" sz="2000" dirty="0"/>
              <a:t>每个实体实例必须存在的属性称为</a:t>
            </a:r>
            <a:r>
              <a:rPr lang="zh-CN" altLang="zh-CN" sz="2000" dirty="0">
                <a:solidFill>
                  <a:srgbClr val="FF0000"/>
                </a:solidFill>
              </a:rPr>
              <a:t>必要属性</a:t>
            </a:r>
            <a:endParaRPr lang="en-US" altLang="zh-CN" sz="2000" dirty="0">
              <a:solidFill>
                <a:srgbClr val="FF0000"/>
              </a:solidFill>
            </a:endParaRPr>
          </a:p>
          <a:p>
            <a:pPr lvl="2"/>
            <a:r>
              <a:rPr lang="zh-CN" altLang="zh-CN" sz="2000" dirty="0"/>
              <a:t>每个实体实例可以为空值的属性称为</a:t>
            </a:r>
            <a:r>
              <a:rPr lang="zh-CN" altLang="zh-CN" sz="2000" dirty="0">
                <a:solidFill>
                  <a:srgbClr val="FF0000"/>
                </a:solidFill>
              </a:rPr>
              <a:t>可选属性</a:t>
            </a:r>
          </a:p>
          <a:p>
            <a:pPr lvl="2"/>
            <a:endParaRPr lang="en-US" altLang="zh-CN" sz="2000" dirty="0"/>
          </a:p>
          <a:p>
            <a:endParaRPr lang="zh-CN" altLang="zh-CN" dirty="0"/>
          </a:p>
          <a:p>
            <a:pPr lvl="2"/>
            <a:endParaRPr lang="en-US" altLang="zh-CN" sz="2000" dirty="0"/>
          </a:p>
          <a:p>
            <a:pPr lvl="1"/>
            <a:endParaRPr lang="en-US" altLang="zh-CN" sz="2400" dirty="0"/>
          </a:p>
        </p:txBody>
      </p:sp>
      <p:pic>
        <p:nvPicPr>
          <p:cNvPr id="11" name="图片 10">
            <a:extLst>
              <a:ext uri="{FF2B5EF4-FFF2-40B4-BE49-F238E27FC236}">
                <a16:creationId xmlns:a16="http://schemas.microsoft.com/office/drawing/2014/main" id="{DFD04C0E-1C3F-45C0-A338-DC54A9DB950A}"/>
              </a:ext>
            </a:extLst>
          </p:cNvPr>
          <p:cNvPicPr/>
          <p:nvPr/>
        </p:nvPicPr>
        <p:blipFill>
          <a:blip r:embed="rId3"/>
          <a:stretch>
            <a:fillRect/>
          </a:stretch>
        </p:blipFill>
        <p:spPr>
          <a:xfrm>
            <a:off x="2326236" y="3605646"/>
            <a:ext cx="5274310" cy="2312670"/>
          </a:xfrm>
          <a:prstGeom prst="rect">
            <a:avLst/>
          </a:prstGeom>
        </p:spPr>
      </p:pic>
    </p:spTree>
    <p:extLst>
      <p:ext uri="{BB962C8B-B14F-4D97-AF65-F5344CB8AC3E}">
        <p14:creationId xmlns:p14="http://schemas.microsoft.com/office/powerpoint/2010/main" val="132559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481078" y="1392382"/>
            <a:ext cx="11081525" cy="5216235"/>
          </a:xfrm>
        </p:spPr>
        <p:txBody>
          <a:bodyPr>
            <a:normAutofit fontScale="92500" lnSpcReduction="20000"/>
          </a:bodyPr>
          <a:lstStyle/>
          <a:p>
            <a:r>
              <a:rPr lang="zh-CN" altLang="en-US" sz="2800" b="1" dirty="0">
                <a:solidFill>
                  <a:srgbClr val="FF0000"/>
                </a:solidFill>
              </a:rPr>
              <a:t>属性的分类</a:t>
            </a:r>
            <a:endParaRPr lang="en-US" altLang="zh-CN" sz="2800" b="1" dirty="0">
              <a:solidFill>
                <a:srgbClr val="FF0000"/>
              </a:solidFill>
            </a:endParaRPr>
          </a:p>
          <a:p>
            <a:pPr lvl="1"/>
            <a:r>
              <a:rPr lang="zh-CN" altLang="en-US" sz="2400" b="1" dirty="0">
                <a:solidFill>
                  <a:srgbClr val="FF0000"/>
                </a:solidFill>
              </a:rPr>
              <a:t>存储属性</a:t>
            </a:r>
            <a:r>
              <a:rPr lang="en-US" altLang="zh-CN" sz="2400" b="1" dirty="0">
                <a:solidFill>
                  <a:srgbClr val="00B0F0"/>
                </a:solidFill>
              </a:rPr>
              <a:t>(Stored Attribute)</a:t>
            </a:r>
            <a:r>
              <a:rPr lang="zh-CN" altLang="en-US" sz="2400" b="1" dirty="0"/>
              <a:t>和</a:t>
            </a:r>
            <a:r>
              <a:rPr lang="zh-CN" altLang="zh-CN" sz="2400" b="1" dirty="0">
                <a:solidFill>
                  <a:srgbClr val="FF0000"/>
                </a:solidFill>
              </a:rPr>
              <a:t>派生属性</a:t>
            </a:r>
            <a:r>
              <a:rPr lang="en-US" altLang="zh-CN" sz="2400" b="1" dirty="0">
                <a:solidFill>
                  <a:srgbClr val="00B0F0"/>
                </a:solidFill>
              </a:rPr>
              <a:t>(Derived Attribute)</a:t>
            </a:r>
            <a:endParaRPr lang="zh-CN" altLang="zh-CN" sz="2400" b="1" dirty="0">
              <a:solidFill>
                <a:srgbClr val="00B0F0"/>
              </a:solidFill>
            </a:endParaRPr>
          </a:p>
          <a:p>
            <a:pPr lvl="2"/>
            <a:r>
              <a:rPr lang="zh-CN" altLang="zh-CN" sz="1600" b="1" dirty="0">
                <a:solidFill>
                  <a:srgbClr val="FF0000"/>
                </a:solidFill>
              </a:rPr>
              <a:t>派生属性</a:t>
            </a:r>
            <a:r>
              <a:rPr lang="zh-CN" altLang="zh-CN" sz="1600" dirty="0"/>
              <a:t>的值可以从别的相关属性或实体派生出来</a:t>
            </a:r>
            <a:endParaRPr lang="en-US" altLang="zh-CN" sz="1600" dirty="0"/>
          </a:p>
          <a:p>
            <a:pPr lvl="2"/>
            <a:r>
              <a:rPr lang="zh-CN" altLang="zh-CN" sz="1600" dirty="0"/>
              <a:t>除了派生属性之外的其他属性，都是</a:t>
            </a:r>
            <a:r>
              <a:rPr lang="zh-CN" altLang="zh-CN" sz="1600" b="1" dirty="0">
                <a:solidFill>
                  <a:srgbClr val="FF0000"/>
                </a:solidFill>
              </a:rPr>
              <a:t>存储属性</a:t>
            </a:r>
            <a:endParaRPr lang="en-US" altLang="zh-CN" sz="1600" b="1" dirty="0">
              <a:solidFill>
                <a:srgbClr val="FF0000"/>
              </a:solidFill>
            </a:endParaRPr>
          </a:p>
          <a:p>
            <a:pPr lvl="2"/>
            <a:endParaRPr lang="en-US" altLang="zh-CN" sz="1600" b="1" dirty="0"/>
          </a:p>
          <a:p>
            <a:pPr lvl="2"/>
            <a:r>
              <a:rPr lang="zh-CN" altLang="zh-CN" sz="1600" b="1" dirty="0"/>
              <a:t>例：</a:t>
            </a:r>
            <a:r>
              <a:rPr lang="en-US" altLang="zh-CN" sz="1600" dirty="0">
                <a:solidFill>
                  <a:srgbClr val="FF0000"/>
                </a:solidFill>
              </a:rPr>
              <a:t>instructor</a:t>
            </a:r>
            <a:r>
              <a:rPr lang="zh-CN" altLang="zh-CN" sz="1600" dirty="0">
                <a:solidFill>
                  <a:srgbClr val="FF0000"/>
                </a:solidFill>
              </a:rPr>
              <a:t>实体</a:t>
            </a:r>
            <a:r>
              <a:rPr lang="zh-CN" altLang="en-US" sz="1600" dirty="0">
                <a:solidFill>
                  <a:srgbClr val="FF0000"/>
                </a:solidFill>
              </a:rPr>
              <a:t>的属性</a:t>
            </a:r>
            <a:r>
              <a:rPr lang="en-US" altLang="zh-CN" sz="1600" dirty="0">
                <a:solidFill>
                  <a:srgbClr val="FF0000"/>
                </a:solidFill>
              </a:rPr>
              <a:t>age</a:t>
            </a:r>
            <a:r>
              <a:rPr lang="zh-CN" altLang="en-US" sz="1600" dirty="0"/>
              <a:t>（</a:t>
            </a:r>
            <a:r>
              <a:rPr lang="zh-CN" altLang="zh-CN" sz="1600" dirty="0"/>
              <a:t>派生属性</a:t>
            </a:r>
            <a:r>
              <a:rPr lang="zh-CN" altLang="en-US" sz="1600" dirty="0"/>
              <a:t>）</a:t>
            </a:r>
            <a:endParaRPr lang="en-US" altLang="zh-CN" sz="1600" dirty="0"/>
          </a:p>
          <a:p>
            <a:pPr lvl="3"/>
            <a:r>
              <a:rPr lang="zh-CN" altLang="zh-CN" sz="1600" dirty="0"/>
              <a:t>属性</a:t>
            </a:r>
            <a:r>
              <a:rPr lang="en-US" altLang="zh-CN" sz="1600" dirty="0"/>
              <a:t>age</a:t>
            </a:r>
            <a:r>
              <a:rPr lang="zh-CN" altLang="en-US" sz="1600" dirty="0"/>
              <a:t>：</a:t>
            </a:r>
            <a:r>
              <a:rPr lang="zh-CN" altLang="zh-CN" sz="1600" dirty="0"/>
              <a:t>表示教师的年龄</a:t>
            </a:r>
            <a:r>
              <a:rPr lang="zh-CN" altLang="en-US" sz="1600" dirty="0"/>
              <a:t>；</a:t>
            </a:r>
            <a:endParaRPr lang="en-US" altLang="zh-CN" sz="1600" dirty="0"/>
          </a:p>
          <a:p>
            <a:pPr lvl="3"/>
            <a:r>
              <a:rPr lang="zh-CN" altLang="zh-CN" sz="1600" dirty="0"/>
              <a:t>属性</a:t>
            </a:r>
            <a:r>
              <a:rPr lang="en-US" altLang="zh-CN" sz="1600" dirty="0" err="1"/>
              <a:t>dateOfBirth</a:t>
            </a:r>
            <a:r>
              <a:rPr lang="zh-CN" altLang="en-US" sz="1600" dirty="0"/>
              <a:t>：表示教师的出生日期</a:t>
            </a:r>
            <a:endParaRPr lang="en-US" altLang="zh-CN" sz="1600" dirty="0"/>
          </a:p>
          <a:p>
            <a:pPr lvl="3"/>
            <a:r>
              <a:rPr lang="en-US" altLang="zh-CN" sz="1600" dirty="0"/>
              <a:t> </a:t>
            </a:r>
            <a:r>
              <a:rPr lang="zh-CN" altLang="en-US" sz="1600" dirty="0">
                <a:solidFill>
                  <a:srgbClr val="7030A0"/>
                </a:solidFill>
              </a:rPr>
              <a:t>计算</a:t>
            </a:r>
            <a:r>
              <a:rPr lang="zh-CN" altLang="zh-CN" sz="1600" dirty="0">
                <a:solidFill>
                  <a:srgbClr val="7030A0"/>
                </a:solidFill>
              </a:rPr>
              <a:t>当前日期和</a:t>
            </a:r>
            <a:r>
              <a:rPr lang="en-US" altLang="zh-CN" sz="1600" dirty="0" err="1">
                <a:solidFill>
                  <a:srgbClr val="7030A0"/>
                </a:solidFill>
              </a:rPr>
              <a:t>dateOfBirth</a:t>
            </a:r>
            <a:r>
              <a:rPr lang="zh-CN" altLang="en-US" sz="1600" dirty="0">
                <a:solidFill>
                  <a:srgbClr val="7030A0"/>
                </a:solidFill>
              </a:rPr>
              <a:t>的差值可以求</a:t>
            </a:r>
            <a:r>
              <a:rPr lang="zh-CN" altLang="zh-CN" sz="1600" dirty="0">
                <a:solidFill>
                  <a:srgbClr val="7030A0"/>
                </a:solidFill>
              </a:rPr>
              <a:t>出</a:t>
            </a:r>
            <a:r>
              <a:rPr lang="en-US" altLang="zh-CN" sz="1600" dirty="0">
                <a:solidFill>
                  <a:srgbClr val="7030A0"/>
                </a:solidFill>
              </a:rPr>
              <a:t>age</a:t>
            </a:r>
          </a:p>
          <a:p>
            <a:pPr lvl="3"/>
            <a:r>
              <a:rPr lang="en-US" altLang="zh-CN" sz="1600" dirty="0" err="1"/>
              <a:t>dateOfBirth</a:t>
            </a:r>
            <a:r>
              <a:rPr lang="zh-CN" altLang="zh-CN" sz="1600" dirty="0"/>
              <a:t>可以称为</a:t>
            </a:r>
            <a:r>
              <a:rPr lang="zh-CN" altLang="zh-CN" sz="1600" b="1" dirty="0">
                <a:solidFill>
                  <a:srgbClr val="00B0F0"/>
                </a:solidFill>
              </a:rPr>
              <a:t>基属性</a:t>
            </a:r>
            <a:r>
              <a:rPr lang="zh-CN" altLang="zh-CN" sz="1600" dirty="0"/>
              <a:t>，或</a:t>
            </a:r>
            <a:r>
              <a:rPr lang="zh-CN" altLang="zh-CN" sz="1600" b="1" dirty="0">
                <a:solidFill>
                  <a:srgbClr val="00B0F0"/>
                </a:solidFill>
              </a:rPr>
              <a:t>存储属性</a:t>
            </a:r>
            <a:endParaRPr lang="en-US" altLang="zh-CN" sz="1600" dirty="0"/>
          </a:p>
          <a:p>
            <a:pPr lvl="2"/>
            <a:endParaRPr lang="en-US" altLang="zh-CN" sz="1600" dirty="0"/>
          </a:p>
          <a:p>
            <a:pPr lvl="2"/>
            <a:r>
              <a:rPr lang="zh-CN" altLang="en-US" sz="1600" dirty="0"/>
              <a:t>在数据库中是否存储</a:t>
            </a:r>
            <a:r>
              <a:rPr lang="zh-CN" altLang="zh-CN" sz="1600" b="1" dirty="0">
                <a:solidFill>
                  <a:srgbClr val="00B0F0"/>
                </a:solidFill>
              </a:rPr>
              <a:t>派生属性</a:t>
            </a:r>
            <a:r>
              <a:rPr lang="zh-CN" altLang="zh-CN" sz="1600" b="1" dirty="0"/>
              <a:t>的值</a:t>
            </a:r>
            <a:r>
              <a:rPr lang="zh-CN" altLang="en-US" sz="1600" b="1" dirty="0"/>
              <a:t>？</a:t>
            </a:r>
            <a:endParaRPr lang="en-US" altLang="zh-CN" sz="1600" b="1" dirty="0"/>
          </a:p>
          <a:p>
            <a:pPr lvl="3"/>
            <a:r>
              <a:rPr lang="zh-CN" altLang="zh-CN" sz="1600" dirty="0">
                <a:solidFill>
                  <a:srgbClr val="7030A0"/>
                </a:solidFill>
              </a:rPr>
              <a:t>不存储</a:t>
            </a:r>
            <a:r>
              <a:rPr lang="zh-CN" altLang="en-US" sz="1600" dirty="0"/>
              <a:t>（</a:t>
            </a:r>
            <a:r>
              <a:rPr lang="zh-CN" altLang="zh-CN" sz="1600" dirty="0"/>
              <a:t>在需要时</a:t>
            </a:r>
            <a:r>
              <a:rPr lang="zh-CN" altLang="en-US" sz="1600" dirty="0"/>
              <a:t>通过</a:t>
            </a:r>
            <a:r>
              <a:rPr lang="zh-CN" altLang="zh-CN" sz="1600" dirty="0"/>
              <a:t>计算</a:t>
            </a:r>
            <a:r>
              <a:rPr lang="zh-CN" altLang="en-US" sz="1600" dirty="0"/>
              <a:t>得到其值）</a:t>
            </a:r>
            <a:endParaRPr lang="en-US" altLang="zh-CN" sz="1600" dirty="0"/>
          </a:p>
          <a:p>
            <a:pPr lvl="3"/>
            <a:r>
              <a:rPr lang="zh-CN" altLang="en-US" sz="1600" dirty="0">
                <a:solidFill>
                  <a:srgbClr val="7030A0"/>
                </a:solidFill>
              </a:rPr>
              <a:t>存储</a:t>
            </a:r>
            <a:r>
              <a:rPr lang="zh-CN" altLang="en-US" sz="1600" dirty="0"/>
              <a:t>（定期重新计算或者在基属性变更时计算）</a:t>
            </a:r>
            <a:endParaRPr lang="en-US" altLang="zh-CN" sz="1600" dirty="0"/>
          </a:p>
          <a:p>
            <a:pPr lvl="3"/>
            <a:endParaRPr lang="en-US" altLang="zh-CN" sz="1600" dirty="0"/>
          </a:p>
          <a:p>
            <a:pPr lvl="2"/>
            <a:endParaRPr lang="en-US" altLang="zh-CN" sz="1800" b="1" dirty="0"/>
          </a:p>
          <a:p>
            <a:pPr lvl="2"/>
            <a:endParaRPr lang="en-US" altLang="zh-CN" sz="1800" b="1" dirty="0"/>
          </a:p>
          <a:p>
            <a:pPr lvl="2"/>
            <a:r>
              <a:rPr lang="zh-CN" altLang="zh-CN" sz="1800" b="1" dirty="0"/>
              <a:t>例：</a:t>
            </a:r>
            <a:r>
              <a:rPr lang="en-US" altLang="zh-CN" sz="1800" dirty="0">
                <a:solidFill>
                  <a:srgbClr val="FF0000"/>
                </a:solidFill>
              </a:rPr>
              <a:t>instructor</a:t>
            </a:r>
            <a:r>
              <a:rPr lang="zh-CN" altLang="zh-CN" sz="1800" dirty="0">
                <a:solidFill>
                  <a:srgbClr val="FF0000"/>
                </a:solidFill>
              </a:rPr>
              <a:t>实体</a:t>
            </a:r>
            <a:r>
              <a:rPr lang="zh-CN" altLang="en-US" sz="1800" dirty="0">
                <a:solidFill>
                  <a:srgbClr val="FF0000"/>
                </a:solidFill>
              </a:rPr>
              <a:t>的</a:t>
            </a:r>
            <a:r>
              <a:rPr lang="zh-CN" altLang="zh-CN" sz="1800" dirty="0">
                <a:solidFill>
                  <a:srgbClr val="FF0000"/>
                </a:solidFill>
              </a:rPr>
              <a:t>属性</a:t>
            </a:r>
            <a:r>
              <a:rPr lang="en-US" altLang="zh-CN" sz="1800" dirty="0" err="1">
                <a:solidFill>
                  <a:srgbClr val="FF0000"/>
                </a:solidFill>
              </a:rPr>
              <a:t>studentsAadvised</a:t>
            </a:r>
            <a:endParaRPr lang="en-US" altLang="zh-CN" sz="1800" dirty="0">
              <a:solidFill>
                <a:srgbClr val="FF0000"/>
              </a:solidFill>
            </a:endParaRPr>
          </a:p>
          <a:p>
            <a:pPr lvl="3"/>
            <a:r>
              <a:rPr lang="zh-CN" altLang="zh-CN" sz="1800" dirty="0"/>
              <a:t>属性</a:t>
            </a:r>
            <a:r>
              <a:rPr lang="en-US" altLang="zh-CN" sz="1800" dirty="0" err="1"/>
              <a:t>studentsAdvised</a:t>
            </a:r>
            <a:r>
              <a:rPr lang="zh-CN" altLang="en-US" sz="1800" dirty="0"/>
              <a:t>：表示教师指导的学生数</a:t>
            </a:r>
            <a:endParaRPr lang="en-US" altLang="zh-CN" sz="1800" dirty="0"/>
          </a:p>
          <a:p>
            <a:pPr lvl="3"/>
            <a:r>
              <a:rPr lang="zh-CN" altLang="zh-CN" sz="1800" b="1" dirty="0">
                <a:solidFill>
                  <a:srgbClr val="7030A0"/>
                </a:solidFill>
              </a:rPr>
              <a:t>通过统计与一个教师相关联的所有</a:t>
            </a:r>
            <a:r>
              <a:rPr lang="en-US" altLang="zh-CN" sz="1800" b="1" dirty="0">
                <a:solidFill>
                  <a:srgbClr val="7030A0"/>
                </a:solidFill>
              </a:rPr>
              <a:t>student </a:t>
            </a:r>
            <a:r>
              <a:rPr lang="zh-CN" altLang="zh-CN" sz="1800" b="1" dirty="0">
                <a:solidFill>
                  <a:srgbClr val="7030A0"/>
                </a:solidFill>
              </a:rPr>
              <a:t>实体的数目</a:t>
            </a:r>
            <a:r>
              <a:rPr lang="zh-CN" altLang="zh-CN" sz="1800" dirty="0"/>
              <a:t>来得到</a:t>
            </a:r>
            <a:r>
              <a:rPr lang="zh-CN" altLang="zh-CN" sz="1800" dirty="0">
                <a:solidFill>
                  <a:srgbClr val="00B0F0"/>
                </a:solidFill>
              </a:rPr>
              <a:t>属性</a:t>
            </a:r>
            <a:r>
              <a:rPr lang="en-US" altLang="zh-CN" sz="1800" dirty="0" err="1">
                <a:solidFill>
                  <a:srgbClr val="00B0F0"/>
                </a:solidFill>
              </a:rPr>
              <a:t>studentsAdvised</a:t>
            </a:r>
            <a:r>
              <a:rPr lang="zh-CN" altLang="zh-CN" sz="1800" dirty="0"/>
              <a:t>的值</a:t>
            </a:r>
            <a:endParaRPr lang="zh-CN" altLang="zh-CN" sz="1800" b="1" dirty="0">
              <a:solidFill>
                <a:srgbClr val="00B0F0"/>
              </a:solidFill>
            </a:endParaRPr>
          </a:p>
          <a:p>
            <a:pPr lvl="2"/>
            <a:endParaRPr lang="zh-CN" altLang="zh-CN" dirty="0"/>
          </a:p>
        </p:txBody>
      </p:sp>
      <p:pic>
        <p:nvPicPr>
          <p:cNvPr id="2" name="图片 1">
            <a:extLst>
              <a:ext uri="{FF2B5EF4-FFF2-40B4-BE49-F238E27FC236}">
                <a16:creationId xmlns:a16="http://schemas.microsoft.com/office/drawing/2014/main" id="{8A68BDF3-92F5-4758-92A3-917FD49AFD84}"/>
              </a:ext>
            </a:extLst>
          </p:cNvPr>
          <p:cNvPicPr>
            <a:picLocks noChangeAspect="1"/>
          </p:cNvPicPr>
          <p:nvPr/>
        </p:nvPicPr>
        <p:blipFill>
          <a:blip r:embed="rId3"/>
          <a:stretch>
            <a:fillRect/>
          </a:stretch>
        </p:blipFill>
        <p:spPr>
          <a:xfrm>
            <a:off x="6280585" y="2674328"/>
            <a:ext cx="2869597" cy="1679558"/>
          </a:xfrm>
          <a:prstGeom prst="rect">
            <a:avLst/>
          </a:prstGeom>
        </p:spPr>
      </p:pic>
      <p:pic>
        <p:nvPicPr>
          <p:cNvPr id="4" name="图片 3">
            <a:extLst>
              <a:ext uri="{FF2B5EF4-FFF2-40B4-BE49-F238E27FC236}">
                <a16:creationId xmlns:a16="http://schemas.microsoft.com/office/drawing/2014/main" id="{B1D2D904-3818-4AFB-92B0-46E92556932D}"/>
              </a:ext>
            </a:extLst>
          </p:cNvPr>
          <p:cNvPicPr>
            <a:picLocks noChangeAspect="1"/>
          </p:cNvPicPr>
          <p:nvPr/>
        </p:nvPicPr>
        <p:blipFill>
          <a:blip r:embed="rId4"/>
          <a:stretch>
            <a:fillRect/>
          </a:stretch>
        </p:blipFill>
        <p:spPr>
          <a:xfrm>
            <a:off x="9150182" y="1698334"/>
            <a:ext cx="2066925" cy="3981450"/>
          </a:xfrm>
          <a:prstGeom prst="rect">
            <a:avLst/>
          </a:prstGeom>
        </p:spPr>
      </p:pic>
    </p:spTree>
    <p:extLst>
      <p:ext uri="{BB962C8B-B14F-4D97-AF65-F5344CB8AC3E}">
        <p14:creationId xmlns:p14="http://schemas.microsoft.com/office/powerpoint/2010/main" val="90645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br>
              <a:rPr lang="en-US" altLang="zh-CN" sz="3600" b="1" dirty="0"/>
            </a:br>
            <a:r>
              <a:rPr lang="zh-CN" altLang="en-US" sz="3600" b="1" dirty="0">
                <a:solidFill>
                  <a:srgbClr val="FF0000"/>
                </a:solidFill>
              </a:rPr>
              <a:t>进一步理解属性</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148555" y="1367406"/>
            <a:ext cx="9862548" cy="5490594"/>
          </a:xfrm>
        </p:spPr>
        <p:txBody>
          <a:bodyPr>
            <a:normAutofit fontScale="92500" lnSpcReduction="20000"/>
          </a:bodyPr>
          <a:lstStyle/>
          <a:p>
            <a:r>
              <a:rPr lang="zh-CN" altLang="en-US" sz="2800" b="1" dirty="0">
                <a:solidFill>
                  <a:srgbClr val="FF0000"/>
                </a:solidFill>
              </a:rPr>
              <a:t>属性的分类</a:t>
            </a:r>
            <a:endParaRPr lang="en-US" altLang="zh-CN" sz="2800" b="1" dirty="0">
              <a:solidFill>
                <a:srgbClr val="FF0000"/>
              </a:solidFill>
            </a:endParaRPr>
          </a:p>
          <a:p>
            <a:pPr lvl="1"/>
            <a:r>
              <a:rPr lang="zh-CN" altLang="en-US" sz="2400" b="1" dirty="0">
                <a:solidFill>
                  <a:srgbClr val="FF0000"/>
                </a:solidFill>
              </a:rPr>
              <a:t>复杂属性</a:t>
            </a:r>
            <a:r>
              <a:rPr lang="en-US" altLang="zh-CN" sz="2400" b="1" dirty="0">
                <a:solidFill>
                  <a:srgbClr val="00B0F0"/>
                </a:solidFill>
              </a:rPr>
              <a:t>(Complex Attribute)</a:t>
            </a:r>
            <a:endParaRPr lang="zh-CN" altLang="zh-CN" sz="2400" b="1" dirty="0">
              <a:solidFill>
                <a:srgbClr val="00B0F0"/>
              </a:solidFill>
            </a:endParaRPr>
          </a:p>
          <a:p>
            <a:pPr lvl="2"/>
            <a:r>
              <a:rPr lang="zh-CN" altLang="en-US" sz="1600" dirty="0">
                <a:solidFill>
                  <a:srgbClr val="FF0000"/>
                </a:solidFill>
              </a:rPr>
              <a:t>复杂属性</a:t>
            </a:r>
            <a:r>
              <a:rPr lang="zh-CN" altLang="en-US" sz="1600" dirty="0"/>
              <a:t>由</a:t>
            </a:r>
            <a:r>
              <a:rPr lang="zh-CN" altLang="en-US" sz="1600" dirty="0">
                <a:solidFill>
                  <a:srgbClr val="FF0000"/>
                </a:solidFill>
              </a:rPr>
              <a:t>复合属性</a:t>
            </a:r>
            <a:r>
              <a:rPr lang="zh-CN" altLang="en-US" sz="1600" dirty="0"/>
              <a:t>和</a:t>
            </a:r>
            <a:r>
              <a:rPr lang="zh-CN" altLang="en-US" sz="1600" dirty="0">
                <a:solidFill>
                  <a:srgbClr val="FF0000"/>
                </a:solidFill>
              </a:rPr>
              <a:t>多值属性</a:t>
            </a:r>
            <a:r>
              <a:rPr lang="zh-CN" altLang="en-US" sz="1600" dirty="0"/>
              <a:t>通过嵌套方式组合构成</a:t>
            </a:r>
            <a:endParaRPr lang="en-US" altLang="zh-CN" sz="1600" dirty="0"/>
          </a:p>
          <a:p>
            <a:pPr lvl="2"/>
            <a:r>
              <a:rPr lang="zh-CN" altLang="en-US" sz="1600" dirty="0">
                <a:solidFill>
                  <a:srgbClr val="7030A0"/>
                </a:solidFill>
              </a:rPr>
              <a:t>嵌套的表示方法</a:t>
            </a:r>
            <a:r>
              <a:rPr lang="zh-CN" altLang="en-US" sz="1600" dirty="0"/>
              <a:t>：</a:t>
            </a:r>
            <a:endParaRPr lang="en-US" altLang="zh-CN" sz="1600" dirty="0"/>
          </a:p>
          <a:p>
            <a:pPr lvl="3"/>
            <a:r>
              <a:rPr lang="zh-CN" altLang="en-US" sz="1600" dirty="0"/>
              <a:t>把复合属性的组成属性放在圆括号内，用逗号分隔</a:t>
            </a:r>
            <a:endParaRPr lang="en-US" altLang="zh-CN" sz="1600" dirty="0"/>
          </a:p>
          <a:p>
            <a:pPr lvl="3"/>
            <a:r>
              <a:rPr lang="zh-CN" altLang="en-US" sz="1600" dirty="0"/>
              <a:t>将多值属性放在花括号内。这样的属性</a:t>
            </a:r>
          </a:p>
          <a:p>
            <a:pPr lvl="2"/>
            <a:r>
              <a:rPr lang="zh-CN" altLang="en-US" sz="1600" dirty="0"/>
              <a:t>例如：个人实体</a:t>
            </a:r>
            <a:r>
              <a:rPr lang="en-US" altLang="zh-CN" sz="1600" dirty="0"/>
              <a:t>person</a:t>
            </a:r>
            <a:r>
              <a:rPr lang="zh-CN" altLang="en-US" sz="1600" dirty="0"/>
              <a:t>可能有多个住所，每个住所拥有一个地址，并可能装有多部电话</a:t>
            </a:r>
            <a:endParaRPr lang="en-US" altLang="zh-CN" sz="1600" dirty="0"/>
          </a:p>
          <a:p>
            <a:pPr lvl="3"/>
            <a:r>
              <a:rPr lang="zh-CN" altLang="en-US" sz="1600" dirty="0"/>
              <a:t>电话</a:t>
            </a:r>
            <a:r>
              <a:rPr lang="en-US" altLang="zh-CN" sz="1600" dirty="0"/>
              <a:t>Phone</a:t>
            </a:r>
            <a:r>
              <a:rPr lang="zh-CN" altLang="en-US" sz="1600" dirty="0"/>
              <a:t>是复合属性</a:t>
            </a:r>
            <a:endParaRPr lang="en-US" altLang="zh-CN" sz="1600" dirty="0"/>
          </a:p>
          <a:p>
            <a:pPr lvl="3"/>
            <a:r>
              <a:rPr lang="zh-CN" altLang="en-US" sz="1600" dirty="0"/>
              <a:t>地址</a:t>
            </a:r>
            <a:r>
              <a:rPr lang="en-US" altLang="zh-CN" sz="1600" dirty="0"/>
              <a:t>Address </a:t>
            </a:r>
            <a:r>
              <a:rPr lang="zh-CN" altLang="en-US" sz="1600" dirty="0"/>
              <a:t>是复合属性</a:t>
            </a:r>
            <a:endParaRPr lang="en-US" altLang="zh-CN" sz="1600" dirty="0"/>
          </a:p>
          <a:p>
            <a:pPr lvl="3"/>
            <a:r>
              <a:rPr lang="zh-CN" altLang="en-US" sz="1600" dirty="0">
                <a:solidFill>
                  <a:srgbClr val="7030A0"/>
                </a:solidFill>
              </a:rPr>
              <a:t>实体</a:t>
            </a:r>
            <a:r>
              <a:rPr lang="en-US" altLang="zh-CN" sz="1600" dirty="0">
                <a:solidFill>
                  <a:srgbClr val="7030A0"/>
                </a:solidFill>
              </a:rPr>
              <a:t>person </a:t>
            </a:r>
            <a:r>
              <a:rPr lang="zh-CN" altLang="en-US" sz="1600" dirty="0"/>
              <a:t>的</a:t>
            </a:r>
            <a:r>
              <a:rPr lang="zh-CN" altLang="en-US" sz="1600" dirty="0">
                <a:solidFill>
                  <a:srgbClr val="00B050"/>
                </a:solidFill>
              </a:rPr>
              <a:t>属性</a:t>
            </a:r>
            <a:r>
              <a:rPr lang="en-US" altLang="zh-CN" sz="1600" dirty="0" err="1">
                <a:solidFill>
                  <a:srgbClr val="00B050"/>
                </a:solidFill>
              </a:rPr>
              <a:t>Address_phone</a:t>
            </a:r>
            <a:r>
              <a:rPr lang="zh-CN" altLang="en-US" sz="1600" dirty="0"/>
              <a:t>表示如下： </a:t>
            </a:r>
            <a:endParaRPr lang="en-US" altLang="zh-CN" sz="1600" dirty="0"/>
          </a:p>
          <a:p>
            <a:pPr marL="1371600" lvl="3" indent="0">
              <a:buNone/>
            </a:pPr>
            <a:endParaRPr lang="en-US" altLang="zh-CN" sz="1600" dirty="0"/>
          </a:p>
          <a:p>
            <a:pPr marL="1371600" lvl="3" indent="0">
              <a:buNone/>
            </a:pPr>
            <a:r>
              <a:rPr lang="en-US" altLang="zh-CN" sz="1600" dirty="0">
                <a:solidFill>
                  <a:schemeClr val="tx2"/>
                </a:solidFill>
              </a:rPr>
              <a:t>{ </a:t>
            </a:r>
            <a:r>
              <a:rPr lang="en-US" altLang="zh-CN" sz="1600" dirty="0" err="1">
                <a:solidFill>
                  <a:srgbClr val="0070C0"/>
                </a:solidFill>
              </a:rPr>
              <a:t>Address_phone</a:t>
            </a:r>
            <a:r>
              <a:rPr lang="en-US" altLang="zh-CN" sz="1600" dirty="0">
                <a:solidFill>
                  <a:schemeClr val="tx2"/>
                </a:solidFill>
              </a:rPr>
              <a:t>(  {  </a:t>
            </a:r>
            <a:r>
              <a:rPr lang="en-US" altLang="zh-CN" sz="1600" dirty="0">
                <a:solidFill>
                  <a:srgbClr val="FF0000"/>
                </a:solidFill>
              </a:rPr>
              <a:t>Phone</a:t>
            </a:r>
            <a:r>
              <a:rPr lang="en-US" altLang="zh-CN" sz="1600" dirty="0">
                <a:solidFill>
                  <a:schemeClr val="tx2"/>
                </a:solidFill>
              </a:rPr>
              <a:t>( </a:t>
            </a:r>
            <a:r>
              <a:rPr lang="en-US" altLang="zh-CN" sz="1600" dirty="0" err="1">
                <a:solidFill>
                  <a:srgbClr val="FFC000"/>
                </a:solidFill>
              </a:rPr>
              <a:t>addressCode</a:t>
            </a:r>
            <a:r>
              <a:rPr lang="en-US" altLang="zh-CN" sz="1600" dirty="0">
                <a:solidFill>
                  <a:schemeClr val="tx2"/>
                </a:solidFill>
              </a:rPr>
              <a:t>,</a:t>
            </a:r>
          </a:p>
          <a:p>
            <a:pPr marL="1371600" lvl="3" indent="0">
              <a:buNone/>
            </a:pPr>
            <a:r>
              <a:rPr lang="en-US" altLang="zh-CN" sz="1600" dirty="0">
                <a:solidFill>
                  <a:schemeClr val="tx2"/>
                </a:solidFill>
              </a:rPr>
              <a:t>                                             </a:t>
            </a:r>
            <a:r>
              <a:rPr lang="en-US" altLang="zh-CN" sz="1600" dirty="0" err="1">
                <a:solidFill>
                  <a:srgbClr val="FFC000"/>
                </a:solidFill>
              </a:rPr>
              <a:t>phoneNumber</a:t>
            </a:r>
            <a:endParaRPr lang="en-US" altLang="zh-CN" sz="1600" dirty="0">
              <a:solidFill>
                <a:srgbClr val="FFC000"/>
              </a:solidFill>
            </a:endParaRPr>
          </a:p>
          <a:p>
            <a:pPr marL="1371600" lvl="3" indent="0">
              <a:buNone/>
            </a:pPr>
            <a:r>
              <a:rPr lang="en-US" altLang="zh-CN" sz="1600" dirty="0">
                <a:solidFill>
                  <a:schemeClr val="tx2"/>
                </a:solidFill>
              </a:rPr>
              <a:t>                                            ) </a:t>
            </a:r>
          </a:p>
          <a:p>
            <a:pPr marL="1371600" lvl="3" indent="0">
              <a:buNone/>
            </a:pPr>
            <a:r>
              <a:rPr lang="en-US" altLang="zh-CN" sz="1600" dirty="0">
                <a:solidFill>
                  <a:schemeClr val="tx2"/>
                </a:solidFill>
              </a:rPr>
              <a:t>                                },</a:t>
            </a:r>
          </a:p>
          <a:p>
            <a:pPr marL="914400" lvl="2" indent="0">
              <a:buNone/>
            </a:pPr>
            <a:r>
              <a:rPr lang="en-US" altLang="zh-CN" sz="1600" dirty="0">
                <a:solidFill>
                  <a:schemeClr val="tx2"/>
                </a:solidFill>
              </a:rPr>
              <a:t>                                      </a:t>
            </a:r>
            <a:r>
              <a:rPr lang="en-US" altLang="zh-CN" sz="1600" dirty="0">
                <a:solidFill>
                  <a:srgbClr val="FF0000"/>
                </a:solidFill>
              </a:rPr>
              <a:t>address</a:t>
            </a:r>
            <a:r>
              <a:rPr lang="en-US" altLang="zh-CN" sz="1600" dirty="0">
                <a:solidFill>
                  <a:schemeClr val="tx2"/>
                </a:solidFill>
              </a:rPr>
              <a:t> (  </a:t>
            </a:r>
            <a:r>
              <a:rPr lang="en-US" altLang="zh-CN" sz="1600" dirty="0">
                <a:solidFill>
                  <a:srgbClr val="FFC000"/>
                </a:solidFill>
              </a:rPr>
              <a:t>street</a:t>
            </a:r>
            <a:r>
              <a:rPr lang="en-US" altLang="zh-CN" sz="1600" dirty="0">
                <a:solidFill>
                  <a:schemeClr val="tx2"/>
                </a:solidFill>
              </a:rPr>
              <a:t> (</a:t>
            </a:r>
            <a:r>
              <a:rPr lang="en-US" altLang="zh-CN" sz="1600" dirty="0" err="1">
                <a:solidFill>
                  <a:srgbClr val="7030A0"/>
                </a:solidFill>
              </a:rPr>
              <a:t>streetNumber</a:t>
            </a:r>
            <a:r>
              <a:rPr lang="en-US" altLang="zh-CN" sz="1600" dirty="0" err="1">
                <a:solidFill>
                  <a:schemeClr val="tx2"/>
                </a:solidFill>
              </a:rPr>
              <a:t>,</a:t>
            </a:r>
            <a:r>
              <a:rPr lang="en-US" altLang="zh-CN" sz="1600" dirty="0" err="1">
                <a:solidFill>
                  <a:srgbClr val="7030A0"/>
                </a:solidFill>
              </a:rPr>
              <a:t>StreetName</a:t>
            </a:r>
            <a:r>
              <a:rPr lang="en-US" altLang="zh-CN" sz="1600" dirty="0" err="1">
                <a:solidFill>
                  <a:schemeClr val="tx2"/>
                </a:solidFill>
              </a:rPr>
              <a:t>,</a:t>
            </a:r>
            <a:r>
              <a:rPr lang="en-US" altLang="zh-CN" sz="1600" dirty="0" err="1">
                <a:solidFill>
                  <a:srgbClr val="7030A0"/>
                </a:solidFill>
              </a:rPr>
              <a:t>aptNumber</a:t>
            </a:r>
            <a:r>
              <a:rPr lang="en-US" altLang="zh-CN" sz="1600" dirty="0">
                <a:solidFill>
                  <a:schemeClr val="tx2"/>
                </a:solidFill>
              </a:rPr>
              <a:t>),</a:t>
            </a:r>
          </a:p>
          <a:p>
            <a:pPr marL="914400" lvl="2" indent="0">
              <a:buNone/>
            </a:pPr>
            <a:r>
              <a:rPr lang="en-US" altLang="zh-CN" sz="1600" dirty="0">
                <a:solidFill>
                  <a:schemeClr val="tx2"/>
                </a:solidFill>
              </a:rPr>
              <a:t>                                                       </a:t>
            </a:r>
            <a:r>
              <a:rPr lang="en-US" altLang="zh-CN" sz="1600" dirty="0">
                <a:solidFill>
                  <a:srgbClr val="FFC000"/>
                </a:solidFill>
              </a:rPr>
              <a:t>city</a:t>
            </a:r>
            <a:r>
              <a:rPr lang="en-US" altLang="zh-CN" sz="1600" dirty="0">
                <a:solidFill>
                  <a:schemeClr val="tx2"/>
                </a:solidFill>
              </a:rPr>
              <a:t>,</a:t>
            </a:r>
          </a:p>
          <a:p>
            <a:pPr marL="914400" lvl="2" indent="0">
              <a:buNone/>
            </a:pPr>
            <a:r>
              <a:rPr lang="en-US" altLang="zh-CN" sz="1600" dirty="0">
                <a:solidFill>
                  <a:schemeClr val="tx2"/>
                </a:solidFill>
              </a:rPr>
              <a:t>                                                       </a:t>
            </a:r>
            <a:r>
              <a:rPr lang="en-US" altLang="zh-CN" sz="1600" dirty="0">
                <a:solidFill>
                  <a:srgbClr val="FFC000"/>
                </a:solidFill>
              </a:rPr>
              <a:t>state</a:t>
            </a:r>
            <a:r>
              <a:rPr lang="en-US" altLang="zh-CN" sz="1600" dirty="0">
                <a:solidFill>
                  <a:schemeClr val="tx2"/>
                </a:solidFill>
              </a:rPr>
              <a:t>,</a:t>
            </a:r>
          </a:p>
          <a:p>
            <a:pPr marL="914400" lvl="2" indent="0">
              <a:buNone/>
            </a:pPr>
            <a:r>
              <a:rPr lang="en-US" altLang="zh-CN" sz="1600" dirty="0">
                <a:solidFill>
                  <a:schemeClr val="tx2"/>
                </a:solidFill>
              </a:rPr>
              <a:t>                                                       </a:t>
            </a:r>
            <a:r>
              <a:rPr lang="en-US" altLang="zh-CN" sz="1600" dirty="0" err="1">
                <a:solidFill>
                  <a:srgbClr val="FFC000"/>
                </a:solidFill>
              </a:rPr>
              <a:t>postCode</a:t>
            </a:r>
            <a:r>
              <a:rPr lang="en-US" altLang="zh-CN" sz="1600" dirty="0">
                <a:solidFill>
                  <a:schemeClr val="tx2"/>
                </a:solidFill>
              </a:rPr>
              <a:t> </a:t>
            </a:r>
          </a:p>
          <a:p>
            <a:pPr marL="914400" lvl="2" indent="0">
              <a:buNone/>
            </a:pPr>
            <a:r>
              <a:rPr lang="en-US" altLang="zh-CN" sz="1600" dirty="0">
                <a:solidFill>
                  <a:schemeClr val="tx2"/>
                </a:solidFill>
              </a:rPr>
              <a:t>                                                      ) </a:t>
            </a:r>
          </a:p>
          <a:p>
            <a:pPr marL="914400" lvl="2" indent="0">
              <a:buNone/>
            </a:pPr>
            <a:r>
              <a:rPr lang="en-US" altLang="zh-CN" sz="1600" dirty="0">
                <a:solidFill>
                  <a:schemeClr val="tx2"/>
                </a:solidFill>
              </a:rPr>
              <a:t>                                      )</a:t>
            </a:r>
          </a:p>
          <a:p>
            <a:pPr marL="914400" lvl="2" indent="0">
              <a:buNone/>
            </a:pPr>
            <a:r>
              <a:rPr lang="en-US" altLang="zh-CN" sz="1600" dirty="0">
                <a:solidFill>
                  <a:schemeClr val="tx2"/>
                </a:solidFill>
              </a:rPr>
              <a:t>           }</a:t>
            </a:r>
          </a:p>
          <a:p>
            <a:pPr lvl="2"/>
            <a:endParaRPr lang="en-US" altLang="zh-CN" sz="1600" dirty="0"/>
          </a:p>
          <a:p>
            <a:pPr lvl="2"/>
            <a:endParaRPr lang="en-US" altLang="zh-CN" sz="1600" dirty="0"/>
          </a:p>
          <a:p>
            <a:pPr lvl="2"/>
            <a:endParaRPr lang="zh-CN" altLang="zh-CN" dirty="0"/>
          </a:p>
        </p:txBody>
      </p:sp>
      <p:pic>
        <p:nvPicPr>
          <p:cNvPr id="4" name="图片 3">
            <a:extLst>
              <a:ext uri="{FF2B5EF4-FFF2-40B4-BE49-F238E27FC236}">
                <a16:creationId xmlns:a16="http://schemas.microsoft.com/office/drawing/2014/main" id="{C03A9057-0B94-46E1-B908-24EDD339B0D1}"/>
              </a:ext>
            </a:extLst>
          </p:cNvPr>
          <p:cNvPicPr>
            <a:picLocks noChangeAspect="1"/>
          </p:cNvPicPr>
          <p:nvPr/>
        </p:nvPicPr>
        <p:blipFill>
          <a:blip r:embed="rId3"/>
          <a:stretch>
            <a:fillRect/>
          </a:stretch>
        </p:blipFill>
        <p:spPr>
          <a:xfrm>
            <a:off x="6283355" y="3289446"/>
            <a:ext cx="5392728" cy="1701769"/>
          </a:xfrm>
          <a:prstGeom prst="rect">
            <a:avLst/>
          </a:prstGeom>
        </p:spPr>
      </p:pic>
    </p:spTree>
    <p:extLst>
      <p:ext uri="{BB962C8B-B14F-4D97-AF65-F5344CB8AC3E}">
        <p14:creationId xmlns:p14="http://schemas.microsoft.com/office/powerpoint/2010/main" val="502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3AA0B71-F407-461D-8415-FDD7CB464241}"/>
              </a:ext>
            </a:extLst>
          </p:cNvPr>
          <p:cNvSpPr>
            <a:spLocks noGrp="1" noChangeArrowheads="1"/>
          </p:cNvSpPr>
          <p:nvPr>
            <p:ph type="title"/>
          </p:nvPr>
        </p:nvSpPr>
        <p:spPr>
          <a:xfrm>
            <a:off x="1101436" y="0"/>
            <a:ext cx="9566564" cy="1250950"/>
          </a:xfrm>
        </p:spPr>
        <p:txBody>
          <a:bodyPr/>
          <a:lstStyle/>
          <a:p>
            <a:r>
              <a:rPr lang="en-US" altLang="zh-CN" sz="3600" b="1" dirty="0"/>
              <a:t>The Entity-Relationship Model</a:t>
            </a:r>
            <a:br>
              <a:rPr lang="en-US" altLang="zh-CN" sz="3600" b="1" dirty="0"/>
            </a:br>
            <a:endParaRPr lang="zh-CN" altLang="en-US" sz="3600" b="1" dirty="0">
              <a:solidFill>
                <a:srgbClr val="FF0000"/>
              </a:solidFill>
            </a:endParaRPr>
          </a:p>
        </p:txBody>
      </p:sp>
      <p:sp>
        <p:nvSpPr>
          <p:cNvPr id="82947" name="Rectangle 3">
            <a:extLst>
              <a:ext uri="{FF2B5EF4-FFF2-40B4-BE49-F238E27FC236}">
                <a16:creationId xmlns:a16="http://schemas.microsoft.com/office/drawing/2014/main" id="{BE703506-EA26-4CC6-AB71-8DAF42BB8D58}"/>
              </a:ext>
            </a:extLst>
          </p:cNvPr>
          <p:cNvSpPr>
            <a:spLocks noGrp="1" noChangeArrowheads="1"/>
          </p:cNvSpPr>
          <p:nvPr>
            <p:ph type="body" idx="1"/>
          </p:nvPr>
        </p:nvSpPr>
        <p:spPr>
          <a:xfrm>
            <a:off x="398033" y="1370133"/>
            <a:ext cx="11209469" cy="5257801"/>
          </a:xfrm>
        </p:spPr>
        <p:txBody>
          <a:bodyPr>
            <a:normAutofit fontScale="92500" lnSpcReduction="10000"/>
          </a:bodyPr>
          <a:lstStyle/>
          <a:p>
            <a:r>
              <a:rPr lang="zh-CN" altLang="en-US" sz="2400" b="1" dirty="0">
                <a:solidFill>
                  <a:srgbClr val="FF0000"/>
                </a:solidFill>
              </a:rPr>
              <a:t>强实体（</a:t>
            </a:r>
            <a:r>
              <a:rPr lang="en-US" altLang="zh-CN" sz="2400" b="1" dirty="0">
                <a:solidFill>
                  <a:srgbClr val="FF0000"/>
                </a:solidFill>
              </a:rPr>
              <a:t>Strong Entity</a:t>
            </a:r>
            <a:r>
              <a:rPr lang="zh-CN" altLang="en-US" sz="2400" b="1" dirty="0">
                <a:solidFill>
                  <a:srgbClr val="FF0000"/>
                </a:solidFill>
              </a:rPr>
              <a:t>）和弱实体（</a:t>
            </a:r>
            <a:r>
              <a:rPr lang="en-US" altLang="zh-CN" sz="2400" b="1" dirty="0">
                <a:solidFill>
                  <a:srgbClr val="FF0000"/>
                </a:solidFill>
              </a:rPr>
              <a:t>Weak Entity</a:t>
            </a:r>
            <a:r>
              <a:rPr lang="zh-CN" altLang="en-US" sz="2400" b="1" dirty="0">
                <a:solidFill>
                  <a:srgbClr val="FF0000"/>
                </a:solidFill>
              </a:rPr>
              <a:t>）</a:t>
            </a:r>
            <a:endParaRPr lang="en-US" altLang="zh-CN" sz="2400" b="1" dirty="0">
              <a:solidFill>
                <a:srgbClr val="FF0000"/>
              </a:solidFill>
            </a:endParaRPr>
          </a:p>
          <a:p>
            <a:pPr lvl="1"/>
            <a:r>
              <a:rPr lang="zh-CN" altLang="en-US" sz="1800" b="1" dirty="0">
                <a:solidFill>
                  <a:srgbClr val="FF0000"/>
                </a:solidFill>
              </a:rPr>
              <a:t>弱实体：</a:t>
            </a:r>
            <a:r>
              <a:rPr lang="zh-CN" altLang="zh-CN" sz="1800" dirty="0"/>
              <a:t>没有足够的属性以形成主</a:t>
            </a:r>
            <a:r>
              <a:rPr lang="zh-CN" altLang="en-US" sz="1800" dirty="0"/>
              <a:t>标识符</a:t>
            </a:r>
            <a:r>
              <a:rPr lang="zh-CN" altLang="zh-CN" sz="1800" dirty="0"/>
              <a:t>的实体</a:t>
            </a:r>
            <a:r>
              <a:rPr lang="zh-CN" altLang="en-US" sz="1800" dirty="0"/>
              <a:t>，也称为</a:t>
            </a:r>
            <a:r>
              <a:rPr lang="zh-CN" altLang="en-US" sz="1800" dirty="0">
                <a:solidFill>
                  <a:srgbClr val="FF0000"/>
                </a:solidFill>
              </a:rPr>
              <a:t>依赖实体</a:t>
            </a:r>
            <a:endParaRPr lang="en-US" altLang="zh-CN" sz="1800" dirty="0"/>
          </a:p>
          <a:p>
            <a:pPr lvl="1"/>
            <a:r>
              <a:rPr lang="zh-CN" altLang="zh-CN" sz="1800" b="1" dirty="0">
                <a:solidFill>
                  <a:srgbClr val="FF0000"/>
                </a:solidFill>
              </a:rPr>
              <a:t>强实体</a:t>
            </a:r>
            <a:r>
              <a:rPr lang="zh-CN" altLang="en-US" sz="1800" b="1" dirty="0">
                <a:solidFill>
                  <a:srgbClr val="FF0000"/>
                </a:solidFill>
              </a:rPr>
              <a:t>：</a:t>
            </a:r>
            <a:r>
              <a:rPr lang="zh-CN" altLang="zh-CN" sz="1800" dirty="0"/>
              <a:t>有主</a:t>
            </a:r>
            <a:r>
              <a:rPr lang="zh-CN" altLang="en-US" sz="1800" dirty="0"/>
              <a:t>标识符的</a:t>
            </a:r>
            <a:r>
              <a:rPr lang="zh-CN" altLang="zh-CN" sz="1800" dirty="0"/>
              <a:t>实体</a:t>
            </a:r>
            <a:r>
              <a:rPr lang="zh-CN" altLang="en-US" sz="1800" dirty="0"/>
              <a:t>，也称为</a:t>
            </a:r>
            <a:r>
              <a:rPr lang="zh-CN" altLang="en-US" sz="1800" dirty="0">
                <a:solidFill>
                  <a:srgbClr val="FF0000"/>
                </a:solidFill>
              </a:rPr>
              <a:t>标识属主实体（</a:t>
            </a:r>
            <a:r>
              <a:rPr lang="en-US" altLang="zh-CN" sz="1800" dirty="0">
                <a:solidFill>
                  <a:srgbClr val="FF0000"/>
                </a:solidFill>
              </a:rPr>
              <a:t>Identifying Owner Entity</a:t>
            </a:r>
            <a:r>
              <a:rPr lang="zh-CN" altLang="en-US" sz="1800" dirty="0">
                <a:solidFill>
                  <a:srgbClr val="FF0000"/>
                </a:solidFill>
              </a:rPr>
              <a:t>）</a:t>
            </a:r>
            <a:endParaRPr lang="en-US" altLang="zh-CN" sz="1800" dirty="0">
              <a:solidFill>
                <a:srgbClr val="FF0000"/>
              </a:solidFill>
            </a:endParaRPr>
          </a:p>
          <a:p>
            <a:pPr lvl="1"/>
            <a:endParaRPr lang="en-US" altLang="zh-CN" sz="1800" dirty="0"/>
          </a:p>
          <a:p>
            <a:pPr lvl="1"/>
            <a:endParaRPr lang="en-US" altLang="zh-CN" sz="1800" dirty="0"/>
          </a:p>
          <a:p>
            <a:pPr lvl="1"/>
            <a:r>
              <a:rPr lang="zh-CN" altLang="zh-CN" sz="1800" b="1" dirty="0">
                <a:solidFill>
                  <a:srgbClr val="0070C0"/>
                </a:solidFill>
              </a:rPr>
              <a:t>标识性联系</a:t>
            </a:r>
            <a:r>
              <a:rPr lang="en-US" altLang="zh-CN" sz="1800" b="1" dirty="0">
                <a:solidFill>
                  <a:srgbClr val="0070C0"/>
                </a:solidFill>
              </a:rPr>
              <a:t>( identifying relationship )</a:t>
            </a:r>
            <a:endParaRPr lang="zh-CN" altLang="zh-CN" sz="1800" b="1" dirty="0">
              <a:solidFill>
                <a:srgbClr val="0070C0"/>
              </a:solidFill>
            </a:endParaRPr>
          </a:p>
          <a:p>
            <a:pPr lvl="2"/>
            <a:r>
              <a:rPr lang="zh-CN" altLang="en-US" sz="1800" b="1" dirty="0">
                <a:solidFill>
                  <a:srgbClr val="FF0000"/>
                </a:solidFill>
              </a:rPr>
              <a:t>定义：</a:t>
            </a:r>
            <a:r>
              <a:rPr lang="zh-CN" altLang="zh-CN" sz="1800" dirty="0"/>
              <a:t>弱实体与其标识实体</a:t>
            </a:r>
            <a:r>
              <a:rPr lang="zh-CN" altLang="en-US" sz="1800" dirty="0"/>
              <a:t>之间</a:t>
            </a:r>
            <a:r>
              <a:rPr lang="zh-CN" altLang="zh-CN" sz="1800" dirty="0"/>
              <a:t>的联系</a:t>
            </a:r>
            <a:endParaRPr lang="en-US" altLang="zh-CN" sz="1800" dirty="0"/>
          </a:p>
          <a:p>
            <a:pPr lvl="2"/>
            <a:r>
              <a:rPr lang="zh-CN" altLang="zh-CN" sz="1800" b="1" dirty="0">
                <a:solidFill>
                  <a:srgbClr val="7030A0"/>
                </a:solidFill>
              </a:rPr>
              <a:t>从弱实体到</a:t>
            </a:r>
            <a:r>
              <a:rPr lang="zh-CN" altLang="en-US" sz="1800" b="1" dirty="0">
                <a:solidFill>
                  <a:srgbClr val="7030A0"/>
                </a:solidFill>
              </a:rPr>
              <a:t>强</a:t>
            </a:r>
            <a:r>
              <a:rPr lang="zh-CN" altLang="zh-CN" sz="1800" b="1" dirty="0">
                <a:solidFill>
                  <a:srgbClr val="7030A0"/>
                </a:solidFill>
              </a:rPr>
              <a:t>实体</a:t>
            </a:r>
            <a:r>
              <a:rPr lang="zh-CN" altLang="en-US" sz="1800" b="1" dirty="0">
                <a:solidFill>
                  <a:srgbClr val="7030A0"/>
                </a:solidFill>
              </a:rPr>
              <a:t>之间的</a:t>
            </a:r>
            <a:r>
              <a:rPr lang="zh-CN" altLang="zh-CN" sz="1800" b="1" dirty="0">
                <a:solidFill>
                  <a:srgbClr val="0070C0"/>
                </a:solidFill>
              </a:rPr>
              <a:t>标识性联系</a:t>
            </a:r>
            <a:r>
              <a:rPr lang="zh-CN" altLang="en-US" sz="1800" b="1" dirty="0">
                <a:solidFill>
                  <a:srgbClr val="7030A0"/>
                </a:solidFill>
              </a:rPr>
              <a:t>是</a:t>
            </a:r>
            <a:r>
              <a:rPr lang="zh-CN" altLang="zh-CN" sz="1800" b="1" dirty="0">
                <a:solidFill>
                  <a:srgbClr val="7030A0"/>
                </a:solidFill>
              </a:rPr>
              <a:t>多对一的</a:t>
            </a:r>
            <a:endParaRPr lang="en-US" altLang="zh-CN" sz="1800" b="1" dirty="0">
              <a:solidFill>
                <a:srgbClr val="7030A0"/>
              </a:solidFill>
            </a:endParaRPr>
          </a:p>
          <a:p>
            <a:pPr lvl="2"/>
            <a:r>
              <a:rPr lang="zh-CN" altLang="zh-CN" sz="1800" b="1" dirty="0">
                <a:solidFill>
                  <a:srgbClr val="00B050"/>
                </a:solidFill>
              </a:rPr>
              <a:t>弱实体</a:t>
            </a:r>
            <a:r>
              <a:rPr lang="zh-CN" altLang="zh-CN" sz="1800" b="1" dirty="0"/>
              <a:t>在</a:t>
            </a:r>
            <a:r>
              <a:rPr lang="zh-CN" altLang="zh-CN" sz="1800" b="1" dirty="0">
                <a:solidFill>
                  <a:srgbClr val="0070C0"/>
                </a:solidFill>
              </a:rPr>
              <a:t>标识性联系</a:t>
            </a:r>
            <a:r>
              <a:rPr lang="zh-CN" altLang="zh-CN" sz="1800" b="1" dirty="0"/>
              <a:t>中的</a:t>
            </a:r>
            <a:r>
              <a:rPr lang="zh-CN" altLang="zh-CN" sz="1800" b="1" dirty="0">
                <a:solidFill>
                  <a:srgbClr val="7030A0"/>
                </a:solidFill>
              </a:rPr>
              <a:t>参与是全部的</a:t>
            </a:r>
            <a:r>
              <a:rPr lang="zh-CN" altLang="en-US" sz="1800" b="1" dirty="0">
                <a:solidFill>
                  <a:srgbClr val="7030A0"/>
                </a:solidFill>
              </a:rPr>
              <a:t>（强制）</a:t>
            </a:r>
            <a:endParaRPr lang="en-US" altLang="zh-CN" sz="1800" b="1" dirty="0">
              <a:solidFill>
                <a:srgbClr val="7030A0"/>
              </a:solidFill>
            </a:endParaRPr>
          </a:p>
          <a:p>
            <a:pPr lvl="2"/>
            <a:r>
              <a:rPr lang="zh-CN" altLang="zh-CN" sz="1800" b="1" dirty="0">
                <a:solidFill>
                  <a:srgbClr val="0070C0"/>
                </a:solidFill>
              </a:rPr>
              <a:t>标识性联系</a:t>
            </a:r>
            <a:r>
              <a:rPr lang="zh-CN" altLang="zh-CN" sz="1800" b="1" dirty="0">
                <a:solidFill>
                  <a:srgbClr val="7030A0"/>
                </a:solidFill>
              </a:rPr>
              <a:t>不应该有任何描述性属性</a:t>
            </a:r>
            <a:endParaRPr lang="zh-CN" altLang="zh-CN" sz="1800" dirty="0"/>
          </a:p>
          <a:p>
            <a:pPr lvl="1"/>
            <a:endParaRPr lang="en-US" altLang="zh-CN" sz="1800" b="1" dirty="0">
              <a:solidFill>
                <a:srgbClr val="0070C0"/>
              </a:solidFill>
            </a:endParaRPr>
          </a:p>
          <a:p>
            <a:pPr lvl="1"/>
            <a:r>
              <a:rPr lang="zh-CN" altLang="zh-CN" sz="1800" b="1" dirty="0">
                <a:solidFill>
                  <a:srgbClr val="0070C0"/>
                </a:solidFill>
              </a:rPr>
              <a:t>每个弱实体必须和一个标识</a:t>
            </a:r>
            <a:r>
              <a:rPr lang="zh-CN" altLang="en-US" sz="1800" b="1" dirty="0">
                <a:solidFill>
                  <a:srgbClr val="0070C0"/>
                </a:solidFill>
              </a:rPr>
              <a:t>属主</a:t>
            </a:r>
            <a:r>
              <a:rPr lang="zh-CN" altLang="zh-CN" sz="1800" b="1" dirty="0">
                <a:solidFill>
                  <a:srgbClr val="0070C0"/>
                </a:solidFill>
              </a:rPr>
              <a:t>实体关联才有意义</a:t>
            </a:r>
            <a:endParaRPr lang="en-US" altLang="zh-CN" sz="1800" b="1" dirty="0">
              <a:solidFill>
                <a:srgbClr val="0070C0"/>
              </a:solidFill>
            </a:endParaRPr>
          </a:p>
          <a:p>
            <a:pPr lvl="2"/>
            <a:r>
              <a:rPr lang="zh-CN" altLang="zh-CN" sz="1800" b="1" dirty="0"/>
              <a:t>弱实体存在依赖</a:t>
            </a:r>
            <a:r>
              <a:rPr lang="en-US" altLang="zh-CN" sz="1800" b="1" dirty="0"/>
              <a:t>( existence dependent ) </a:t>
            </a:r>
            <a:r>
              <a:rPr lang="zh-CN" altLang="zh-CN" sz="1800" b="1" dirty="0"/>
              <a:t>于标识</a:t>
            </a:r>
            <a:r>
              <a:rPr lang="zh-CN" altLang="en-US" sz="1800" b="1" dirty="0"/>
              <a:t>属主</a:t>
            </a:r>
            <a:r>
              <a:rPr lang="zh-CN" altLang="zh-CN" sz="1800" b="1" dirty="0"/>
              <a:t>实体</a:t>
            </a:r>
            <a:endParaRPr lang="en-US" altLang="zh-CN" sz="1800" dirty="0"/>
          </a:p>
          <a:p>
            <a:pPr lvl="2"/>
            <a:r>
              <a:rPr lang="zh-CN" altLang="zh-CN" sz="1800" b="1" dirty="0"/>
              <a:t>标识</a:t>
            </a:r>
            <a:r>
              <a:rPr lang="zh-CN" altLang="en-US" sz="1800" b="1" dirty="0"/>
              <a:t>属主</a:t>
            </a:r>
            <a:r>
              <a:rPr lang="zh-CN" altLang="zh-CN" sz="1800" b="1" dirty="0"/>
              <a:t>实体拥有</a:t>
            </a:r>
            <a:r>
              <a:rPr lang="en-US" altLang="zh-CN" sz="1800" b="1" dirty="0"/>
              <a:t>( own ) </a:t>
            </a:r>
            <a:r>
              <a:rPr lang="zh-CN" altLang="zh-CN" sz="1800" b="1" dirty="0"/>
              <a:t>它所标识的弱实体</a:t>
            </a:r>
            <a:endParaRPr lang="en-US" altLang="zh-CN" sz="1800" b="1" dirty="0"/>
          </a:p>
          <a:p>
            <a:pPr lvl="2"/>
            <a:r>
              <a:rPr lang="zh-CN" altLang="zh-CN" sz="1800" b="1" dirty="0"/>
              <a:t>例：</a:t>
            </a:r>
            <a:endParaRPr lang="en-US" altLang="zh-CN" sz="1800" b="1" dirty="0"/>
          </a:p>
          <a:p>
            <a:pPr lvl="3"/>
            <a:r>
              <a:rPr lang="zh-CN" altLang="zh-CN" sz="1800" dirty="0"/>
              <a:t>弱实体</a:t>
            </a:r>
            <a:r>
              <a:rPr lang="en-US" altLang="zh-CN" sz="1800" dirty="0"/>
              <a:t>section </a:t>
            </a:r>
            <a:r>
              <a:rPr lang="zh-CN" altLang="zh-CN" sz="1800" dirty="0"/>
              <a:t>的标识实体是</a:t>
            </a:r>
            <a:r>
              <a:rPr lang="en-US" altLang="zh-CN" sz="1800" dirty="0"/>
              <a:t>course </a:t>
            </a:r>
          </a:p>
          <a:p>
            <a:pPr lvl="3"/>
            <a:r>
              <a:rPr lang="zh-CN" altLang="zh-CN" sz="1800" dirty="0"/>
              <a:t>将</a:t>
            </a:r>
            <a:r>
              <a:rPr lang="zh-CN" altLang="en-US" sz="1800" dirty="0"/>
              <a:t>弱</a:t>
            </a:r>
            <a:r>
              <a:rPr lang="zh-CN" altLang="zh-CN" sz="1800" dirty="0"/>
              <a:t>实体</a:t>
            </a:r>
            <a:r>
              <a:rPr lang="en-US" altLang="zh-CN" sz="1800" dirty="0"/>
              <a:t>section </a:t>
            </a:r>
            <a:r>
              <a:rPr lang="zh-CN" altLang="zh-CN" sz="1800" dirty="0"/>
              <a:t>和它对应的</a:t>
            </a:r>
            <a:r>
              <a:rPr lang="zh-CN" altLang="en-US" sz="1800" dirty="0"/>
              <a:t>强</a:t>
            </a:r>
            <a:r>
              <a:rPr lang="zh-CN" altLang="zh-CN" sz="1800" dirty="0"/>
              <a:t>实体</a:t>
            </a:r>
            <a:r>
              <a:rPr lang="en-US" altLang="zh-CN" sz="1800" dirty="0"/>
              <a:t>course</a:t>
            </a:r>
            <a:r>
              <a:rPr lang="zh-CN" altLang="zh-CN" sz="1800" dirty="0"/>
              <a:t>关联在一起的</a:t>
            </a:r>
            <a:r>
              <a:rPr lang="zh-CN" altLang="en-US" sz="1800" dirty="0"/>
              <a:t>联系</a:t>
            </a:r>
            <a:r>
              <a:rPr lang="en-US" altLang="zh-CN" sz="1800" dirty="0" err="1"/>
              <a:t>sec_course</a:t>
            </a:r>
            <a:r>
              <a:rPr lang="en-US" altLang="zh-CN" sz="1800" dirty="0"/>
              <a:t> </a:t>
            </a:r>
            <a:r>
              <a:rPr lang="zh-CN" altLang="zh-CN" sz="1800" dirty="0"/>
              <a:t>是标识性联系</a:t>
            </a:r>
          </a:p>
          <a:p>
            <a:pPr lvl="1"/>
            <a:endParaRPr lang="zh-CN" altLang="zh-CN" dirty="0"/>
          </a:p>
        </p:txBody>
      </p:sp>
      <p:pic>
        <p:nvPicPr>
          <p:cNvPr id="5" name="图片 4">
            <a:extLst>
              <a:ext uri="{FF2B5EF4-FFF2-40B4-BE49-F238E27FC236}">
                <a16:creationId xmlns:a16="http://schemas.microsoft.com/office/drawing/2014/main" id="{C1F6CCBC-61E7-4BF6-A730-E4BAE40652A4}"/>
              </a:ext>
            </a:extLst>
          </p:cNvPr>
          <p:cNvPicPr>
            <a:picLocks noChangeAspect="1"/>
          </p:cNvPicPr>
          <p:nvPr/>
        </p:nvPicPr>
        <p:blipFill>
          <a:blip r:embed="rId3"/>
          <a:stretch>
            <a:fillRect/>
          </a:stretch>
        </p:blipFill>
        <p:spPr>
          <a:xfrm>
            <a:off x="7036456" y="2918342"/>
            <a:ext cx="4571046" cy="1244205"/>
          </a:xfrm>
          <a:prstGeom prst="rect">
            <a:avLst/>
          </a:prstGeom>
        </p:spPr>
      </p:pic>
      <p:pic>
        <p:nvPicPr>
          <p:cNvPr id="2" name="图片 1">
            <a:extLst>
              <a:ext uri="{FF2B5EF4-FFF2-40B4-BE49-F238E27FC236}">
                <a16:creationId xmlns:a16="http://schemas.microsoft.com/office/drawing/2014/main" id="{1C05B5A3-F990-40C8-AEEF-3E31024084E6}"/>
              </a:ext>
            </a:extLst>
          </p:cNvPr>
          <p:cNvPicPr>
            <a:picLocks noChangeAspect="1"/>
          </p:cNvPicPr>
          <p:nvPr/>
        </p:nvPicPr>
        <p:blipFill>
          <a:blip r:embed="rId4"/>
          <a:stretch>
            <a:fillRect/>
          </a:stretch>
        </p:blipFill>
        <p:spPr>
          <a:xfrm>
            <a:off x="7307661" y="4621918"/>
            <a:ext cx="4299841" cy="924543"/>
          </a:xfrm>
          <a:prstGeom prst="rect">
            <a:avLst/>
          </a:prstGeom>
        </p:spPr>
      </p:pic>
    </p:spTree>
    <p:extLst>
      <p:ext uri="{BB962C8B-B14F-4D97-AF65-F5344CB8AC3E}">
        <p14:creationId xmlns:p14="http://schemas.microsoft.com/office/powerpoint/2010/main" val="412023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a:bodyPr>
          <a:lstStyle/>
          <a:p>
            <a:r>
              <a:rPr lang="zh-CN" altLang="zh-CN" sz="2800" b="1" dirty="0">
                <a:solidFill>
                  <a:srgbClr val="FF0000"/>
                </a:solidFill>
              </a:rPr>
              <a:t>实体</a:t>
            </a:r>
            <a:r>
              <a:rPr lang="zh-CN" altLang="en-US" sz="2800" b="1" dirty="0">
                <a:solidFill>
                  <a:srgbClr val="FF0000"/>
                </a:solidFill>
              </a:rPr>
              <a:t>实例（</a:t>
            </a:r>
            <a:r>
              <a:rPr lang="en-US" altLang="zh-CN" sz="2800" b="1" dirty="0">
                <a:solidFill>
                  <a:srgbClr val="FF0000"/>
                </a:solidFill>
              </a:rPr>
              <a:t>Entity Instance</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zh-CN" sz="2000" dirty="0">
                <a:solidFill>
                  <a:srgbClr val="00B050"/>
                </a:solidFill>
              </a:rPr>
              <a:t>实体实例</a:t>
            </a:r>
            <a:r>
              <a:rPr lang="zh-CN" altLang="zh-CN" sz="2000" dirty="0"/>
              <a:t>是</a:t>
            </a:r>
            <a:r>
              <a:rPr lang="zh-CN" altLang="zh-CN" sz="2000" dirty="0">
                <a:solidFill>
                  <a:srgbClr val="00B0F0"/>
                </a:solidFill>
              </a:rPr>
              <a:t>实体</a:t>
            </a:r>
            <a:r>
              <a:rPr lang="zh-CN" altLang="zh-CN" sz="2000" dirty="0"/>
              <a:t>的</a:t>
            </a:r>
            <a:r>
              <a:rPr lang="zh-CN" altLang="en-US" sz="2000" dirty="0"/>
              <a:t>一个具体</a:t>
            </a:r>
            <a:r>
              <a:rPr lang="zh-CN" altLang="zh-CN" sz="2000" dirty="0">
                <a:solidFill>
                  <a:srgbClr val="00B0F0"/>
                </a:solidFill>
              </a:rPr>
              <a:t>出现</a:t>
            </a:r>
            <a:r>
              <a:rPr lang="zh-CN" altLang="zh-CN" sz="2000" dirty="0"/>
              <a:t>，或者说是实体的一个具体的记录值。</a:t>
            </a:r>
            <a:endParaRPr lang="en-US" altLang="zh-CN" sz="2000" dirty="0"/>
          </a:p>
          <a:p>
            <a:pPr lvl="2"/>
            <a:endParaRPr lang="en-US" altLang="zh-CN" sz="1800" dirty="0"/>
          </a:p>
          <a:p>
            <a:pPr lvl="2"/>
            <a:r>
              <a:rPr lang="zh-CN" altLang="zh-CN" sz="1800" dirty="0"/>
              <a:t>教师实体</a:t>
            </a:r>
            <a:r>
              <a:rPr lang="zh-CN" altLang="en-US" sz="1800" dirty="0"/>
              <a:t>中，某个特定的教师，如本人</a:t>
            </a:r>
            <a:r>
              <a:rPr lang="zh-CN" altLang="zh-CN" sz="1800" dirty="0"/>
              <a:t>曾庆峰</a:t>
            </a:r>
            <a:r>
              <a:rPr lang="zh-CN" altLang="en-US" sz="1800" dirty="0"/>
              <a:t>，</a:t>
            </a:r>
            <a:r>
              <a:rPr lang="zh-CN" altLang="zh-CN" sz="1800" dirty="0"/>
              <a:t>是</a:t>
            </a:r>
            <a:r>
              <a:rPr lang="zh-CN" altLang="en-US" sz="1800" dirty="0"/>
              <a:t>教师实体的</a:t>
            </a:r>
            <a:r>
              <a:rPr lang="zh-CN" altLang="zh-CN" sz="1800" dirty="0"/>
              <a:t>一个实体实例</a:t>
            </a:r>
            <a:endParaRPr lang="en-US" altLang="zh-CN" sz="1800" dirty="0"/>
          </a:p>
          <a:p>
            <a:pPr lvl="2"/>
            <a:endParaRPr lang="en-US" altLang="zh-CN" sz="1800" dirty="0"/>
          </a:p>
          <a:p>
            <a:pPr lvl="2"/>
            <a:r>
              <a:rPr lang="zh-CN" altLang="en-US" sz="1800" dirty="0"/>
              <a:t>对照</a:t>
            </a:r>
            <a:r>
              <a:rPr lang="zh-CN" altLang="zh-CN" sz="1800" dirty="0"/>
              <a:t>面向对象的术语来理解</a:t>
            </a:r>
            <a:r>
              <a:rPr lang="zh-CN" altLang="en-US" sz="1800" dirty="0"/>
              <a:t>实体和实体实例</a:t>
            </a:r>
            <a:r>
              <a:rPr lang="zh-CN" altLang="zh-CN" sz="1800" dirty="0"/>
              <a:t>：</a:t>
            </a:r>
            <a:endParaRPr lang="en-US" altLang="zh-CN" sz="1800" dirty="0"/>
          </a:p>
          <a:p>
            <a:pPr lvl="3"/>
            <a:r>
              <a:rPr lang="zh-CN" altLang="en-US" sz="1800" dirty="0"/>
              <a:t>实体</a:t>
            </a:r>
            <a:r>
              <a:rPr lang="zh-CN" altLang="zh-CN" sz="1800" dirty="0"/>
              <a:t>教师</a:t>
            </a:r>
            <a:r>
              <a:rPr lang="en-US" altLang="zh-CN" sz="1800" dirty="0"/>
              <a:t>           </a:t>
            </a:r>
            <a:r>
              <a:rPr lang="zh-CN" altLang="zh-CN" sz="1800" dirty="0"/>
              <a:t>对应</a:t>
            </a:r>
            <a:r>
              <a:rPr lang="en-US" altLang="zh-CN" sz="1800" dirty="0"/>
              <a:t>    </a:t>
            </a:r>
            <a:r>
              <a:rPr lang="zh-CN" altLang="zh-CN" sz="1800" dirty="0"/>
              <a:t>教师类</a:t>
            </a:r>
            <a:endParaRPr lang="en-US" altLang="zh-CN" sz="1800" dirty="0"/>
          </a:p>
          <a:p>
            <a:pPr lvl="3"/>
            <a:r>
              <a:rPr lang="zh-CN" altLang="en-US" sz="1800" dirty="0"/>
              <a:t>实体实例曾庆峰 对应    对象曾庆峰</a:t>
            </a:r>
            <a:endParaRPr lang="en-US" altLang="zh-CN" sz="1800" dirty="0"/>
          </a:p>
          <a:p>
            <a:pPr marL="457200" lvl="1" indent="0">
              <a:buNone/>
            </a:pPr>
            <a:r>
              <a:rPr lang="en-US" altLang="zh-CN" sz="2000" dirty="0"/>
              <a:t> </a:t>
            </a:r>
          </a:p>
          <a:p>
            <a:pPr lvl="1"/>
            <a:r>
              <a:rPr lang="en-US" altLang="zh-CN" sz="2000" b="1" dirty="0"/>
              <a:t>Note</a:t>
            </a:r>
            <a:r>
              <a:rPr lang="zh-CN" altLang="zh-CN" sz="2000" b="1" dirty="0"/>
              <a:t>：</a:t>
            </a:r>
            <a:endParaRPr lang="zh-CN" altLang="zh-CN" sz="2000" dirty="0"/>
          </a:p>
          <a:p>
            <a:pPr lvl="2"/>
            <a:r>
              <a:rPr lang="en-US" altLang="zh-CN" sz="1800" b="1" dirty="0"/>
              <a:t>1</a:t>
            </a:r>
            <a:r>
              <a:rPr lang="zh-CN" altLang="zh-CN" sz="1800" b="1" dirty="0"/>
              <a:t>、可以认为，在</a:t>
            </a:r>
            <a:r>
              <a:rPr lang="en-US" altLang="zh-CN" sz="1800" b="1" dirty="0"/>
              <a:t>E-R</a:t>
            </a:r>
            <a:r>
              <a:rPr lang="zh-CN" altLang="zh-CN" sz="1800" b="1" dirty="0"/>
              <a:t>模型中，实体和实体集是同义的术语。</a:t>
            </a:r>
            <a:endParaRPr lang="zh-CN" altLang="zh-CN" sz="1800" dirty="0"/>
          </a:p>
          <a:p>
            <a:pPr lvl="2"/>
            <a:r>
              <a:rPr lang="en-US" altLang="zh-CN" sz="1800" b="1" dirty="0"/>
              <a:t>2</a:t>
            </a:r>
            <a:r>
              <a:rPr lang="zh-CN" altLang="zh-CN" sz="1800" b="1" dirty="0"/>
              <a:t>、</a:t>
            </a:r>
            <a:r>
              <a:rPr lang="en-US" altLang="zh-CN" sz="1800" b="1" dirty="0"/>
              <a:t>E-R</a:t>
            </a:r>
            <a:r>
              <a:rPr lang="zh-CN" altLang="zh-CN" sz="1800" b="1" dirty="0"/>
              <a:t>模型和面向对象的模型可以相互转换，实体对应于类，实体实例对应于对象。</a:t>
            </a:r>
            <a:endParaRPr lang="zh-CN" altLang="zh-CN" sz="1800" dirty="0"/>
          </a:p>
          <a:p>
            <a:pPr lvl="1"/>
            <a:endParaRPr lang="en-US" altLang="zh-CN" sz="2000" b="1" dirty="0"/>
          </a:p>
        </p:txBody>
      </p:sp>
    </p:spTree>
    <p:extLst>
      <p:ext uri="{BB962C8B-B14F-4D97-AF65-F5344CB8AC3E}">
        <p14:creationId xmlns:p14="http://schemas.microsoft.com/office/powerpoint/2010/main" val="2959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754978C-6C38-43ED-96E5-57B6C2DC103F}"/>
              </a:ext>
            </a:extLst>
          </p:cNvPr>
          <p:cNvSpPr>
            <a:spLocks noGrp="1" noChangeArrowheads="1"/>
          </p:cNvSpPr>
          <p:nvPr>
            <p:ph type="title"/>
          </p:nvPr>
        </p:nvSpPr>
        <p:spPr>
          <a:xfrm>
            <a:off x="1269403" y="139850"/>
            <a:ext cx="8573844" cy="970766"/>
          </a:xfrm>
        </p:spPr>
        <p:txBody>
          <a:bodyPr/>
          <a:lstStyle/>
          <a:p>
            <a:r>
              <a:rPr lang="en-US" altLang="zh-CN" sz="3600" b="1" dirty="0"/>
              <a:t>The Entity-Relationship Model</a:t>
            </a:r>
            <a:endParaRPr lang="zh-CN" altLang="en-US" sz="3200" b="1" dirty="0">
              <a:solidFill>
                <a:srgbClr val="FF0000"/>
              </a:solidFill>
            </a:endParaRPr>
          </a:p>
        </p:txBody>
      </p:sp>
      <p:sp>
        <p:nvSpPr>
          <p:cNvPr id="86019" name="Rectangle 3">
            <a:extLst>
              <a:ext uri="{FF2B5EF4-FFF2-40B4-BE49-F238E27FC236}">
                <a16:creationId xmlns:a16="http://schemas.microsoft.com/office/drawing/2014/main" id="{BF3566C1-0B22-40BE-BAFA-E672CE6FB875}"/>
              </a:ext>
            </a:extLst>
          </p:cNvPr>
          <p:cNvSpPr>
            <a:spLocks noGrp="1" noChangeArrowheads="1"/>
          </p:cNvSpPr>
          <p:nvPr>
            <p:ph type="body" idx="1"/>
          </p:nvPr>
        </p:nvSpPr>
        <p:spPr>
          <a:xfrm>
            <a:off x="1128499" y="1389204"/>
            <a:ext cx="9739256" cy="5013325"/>
          </a:xfrm>
        </p:spPr>
        <p:txBody>
          <a:bodyPr>
            <a:normAutofit fontScale="92500" lnSpcReduction="20000"/>
          </a:bodyPr>
          <a:lstStyle/>
          <a:p>
            <a:r>
              <a:rPr lang="zh-CN" altLang="en-US" b="1" dirty="0">
                <a:solidFill>
                  <a:srgbClr val="FF0000"/>
                </a:solidFill>
              </a:rPr>
              <a:t>强实体（</a:t>
            </a:r>
            <a:r>
              <a:rPr lang="en-US" altLang="zh-CN" b="1" dirty="0">
                <a:solidFill>
                  <a:srgbClr val="FF0000"/>
                </a:solidFill>
              </a:rPr>
              <a:t>Strong Entity</a:t>
            </a:r>
            <a:r>
              <a:rPr lang="zh-CN" altLang="en-US" b="1" dirty="0">
                <a:solidFill>
                  <a:srgbClr val="FF0000"/>
                </a:solidFill>
              </a:rPr>
              <a:t>）和弱实体（</a:t>
            </a:r>
            <a:r>
              <a:rPr lang="en-US" altLang="zh-CN" b="1" dirty="0">
                <a:solidFill>
                  <a:srgbClr val="FF0000"/>
                </a:solidFill>
              </a:rPr>
              <a:t>Weak Entity</a:t>
            </a:r>
            <a:r>
              <a:rPr lang="zh-CN" altLang="en-US" b="1" dirty="0">
                <a:solidFill>
                  <a:srgbClr val="FF0000"/>
                </a:solidFill>
              </a:rPr>
              <a:t>）</a:t>
            </a:r>
            <a:endParaRPr lang="en-US" altLang="zh-CN" b="1" dirty="0">
              <a:solidFill>
                <a:srgbClr val="FF0000"/>
              </a:solidFill>
            </a:endParaRPr>
          </a:p>
          <a:p>
            <a:pPr lvl="1"/>
            <a:r>
              <a:rPr lang="zh-CN" altLang="en-US" sz="1700" dirty="0">
                <a:solidFill>
                  <a:srgbClr val="FF0000"/>
                </a:solidFill>
              </a:rPr>
              <a:t>弱实体可以有自己的</a:t>
            </a:r>
            <a:r>
              <a:rPr lang="zh-CN" altLang="en-US" sz="1700" dirty="0">
                <a:solidFill>
                  <a:srgbClr val="00B0F0"/>
                </a:solidFill>
              </a:rPr>
              <a:t>分辨符（</a:t>
            </a:r>
            <a:r>
              <a:rPr lang="en-US" altLang="zh-CN" sz="1700" dirty="0">
                <a:solidFill>
                  <a:srgbClr val="00B0F0"/>
                </a:solidFill>
              </a:rPr>
              <a:t>Discriminator</a:t>
            </a:r>
            <a:r>
              <a:rPr lang="zh-CN" altLang="en-US" sz="1700" dirty="0">
                <a:solidFill>
                  <a:srgbClr val="00B0F0"/>
                </a:solidFill>
              </a:rPr>
              <a:t>）</a:t>
            </a:r>
            <a:endParaRPr lang="en-US" altLang="zh-CN" sz="1700" dirty="0">
              <a:solidFill>
                <a:srgbClr val="00B0F0"/>
              </a:solidFill>
            </a:endParaRPr>
          </a:p>
          <a:p>
            <a:pPr lvl="2"/>
            <a:r>
              <a:rPr lang="zh-CN" altLang="zh-CN" sz="1700" dirty="0">
                <a:solidFill>
                  <a:srgbClr val="7030A0"/>
                </a:solidFill>
              </a:rPr>
              <a:t>弱实体没有主码</a:t>
            </a:r>
            <a:endParaRPr lang="en-US" altLang="zh-CN" sz="1700" dirty="0">
              <a:solidFill>
                <a:srgbClr val="7030A0"/>
              </a:solidFill>
            </a:endParaRPr>
          </a:p>
          <a:p>
            <a:pPr lvl="2"/>
            <a:r>
              <a:rPr lang="zh-CN" altLang="zh-CN" sz="1700" b="1" dirty="0">
                <a:solidFill>
                  <a:srgbClr val="0070C0"/>
                </a:solidFill>
              </a:rPr>
              <a:t>弱实体的分辨符</a:t>
            </a:r>
            <a:r>
              <a:rPr lang="zh-CN" altLang="en-US" sz="1700" dirty="0"/>
              <a:t>用于</a:t>
            </a:r>
            <a:r>
              <a:rPr lang="zh-CN" altLang="zh-CN" sz="1700" dirty="0"/>
              <a:t>区分弱实体</a:t>
            </a:r>
            <a:r>
              <a:rPr lang="zh-CN" altLang="en-US" sz="1700" dirty="0"/>
              <a:t>实例</a:t>
            </a:r>
            <a:endParaRPr lang="en-US" altLang="zh-CN" sz="1700" dirty="0"/>
          </a:p>
          <a:p>
            <a:pPr lvl="2"/>
            <a:r>
              <a:rPr lang="zh-CN" altLang="zh-CN" sz="1700" b="1" dirty="0">
                <a:solidFill>
                  <a:srgbClr val="0070C0"/>
                </a:solidFill>
              </a:rPr>
              <a:t>弱实体的分辨符</a:t>
            </a:r>
            <a:r>
              <a:rPr lang="zh-CN" altLang="zh-CN" sz="1700" b="1" dirty="0"/>
              <a:t>也称为</a:t>
            </a:r>
            <a:r>
              <a:rPr lang="zh-CN" altLang="en-US" sz="1700" b="1" dirty="0">
                <a:solidFill>
                  <a:srgbClr val="0070C0"/>
                </a:solidFill>
              </a:rPr>
              <a:t>弱实体</a:t>
            </a:r>
            <a:r>
              <a:rPr lang="zh-CN" altLang="zh-CN" sz="1700" b="1" dirty="0">
                <a:solidFill>
                  <a:srgbClr val="0070C0"/>
                </a:solidFill>
              </a:rPr>
              <a:t>的部分码</a:t>
            </a:r>
            <a:endParaRPr lang="en-US" altLang="zh-CN" sz="1700" b="1" dirty="0">
              <a:solidFill>
                <a:srgbClr val="0070C0"/>
              </a:solidFill>
            </a:endParaRPr>
          </a:p>
          <a:p>
            <a:pPr lvl="1"/>
            <a:endParaRPr lang="en-US" altLang="zh-CN" sz="1700" b="1" dirty="0">
              <a:solidFill>
                <a:srgbClr val="FF0000"/>
              </a:solidFill>
            </a:endParaRPr>
          </a:p>
          <a:p>
            <a:pPr lvl="1"/>
            <a:r>
              <a:rPr lang="zh-CN" altLang="zh-CN" sz="1700" b="1" dirty="0">
                <a:solidFill>
                  <a:srgbClr val="FF0000"/>
                </a:solidFill>
              </a:rPr>
              <a:t>弱实体的</a:t>
            </a:r>
            <a:r>
              <a:rPr lang="zh-CN" altLang="en-US" sz="1700" b="1" dirty="0">
                <a:solidFill>
                  <a:srgbClr val="FF0000"/>
                </a:solidFill>
              </a:rPr>
              <a:t>标识符</a:t>
            </a:r>
            <a:endParaRPr lang="en-US" altLang="zh-CN" sz="1700" b="1" dirty="0">
              <a:solidFill>
                <a:srgbClr val="FF0000"/>
              </a:solidFill>
            </a:endParaRPr>
          </a:p>
          <a:p>
            <a:pPr lvl="2"/>
            <a:r>
              <a:rPr lang="zh-CN" altLang="zh-CN" sz="1700" dirty="0"/>
              <a:t>由</a:t>
            </a:r>
            <a:r>
              <a:rPr lang="zh-CN" altLang="en-US" sz="1700" dirty="0"/>
              <a:t> </a:t>
            </a:r>
            <a:r>
              <a:rPr lang="zh-CN" altLang="en-US" sz="1700" b="1" dirty="0">
                <a:solidFill>
                  <a:srgbClr val="FF0000"/>
                </a:solidFill>
              </a:rPr>
              <a:t>属主</a:t>
            </a:r>
            <a:r>
              <a:rPr lang="zh-CN" altLang="zh-CN" sz="1700" b="1" dirty="0">
                <a:solidFill>
                  <a:srgbClr val="FF0000"/>
                </a:solidFill>
              </a:rPr>
              <a:t>实体的</a:t>
            </a:r>
            <a:r>
              <a:rPr lang="zh-CN" altLang="en-US" sz="1700" b="1" dirty="0">
                <a:solidFill>
                  <a:srgbClr val="FF0000"/>
                </a:solidFill>
              </a:rPr>
              <a:t>主标识符</a:t>
            </a:r>
            <a:r>
              <a:rPr lang="en-US" altLang="zh-CN" sz="1700" dirty="0">
                <a:solidFill>
                  <a:srgbClr val="0070C0"/>
                </a:solidFill>
              </a:rPr>
              <a:t>  </a:t>
            </a:r>
            <a:r>
              <a:rPr lang="zh-CN" altLang="zh-CN" sz="1700" dirty="0"/>
              <a:t>加上 </a:t>
            </a:r>
            <a:r>
              <a:rPr lang="zh-CN" altLang="zh-CN" sz="1700" b="1" dirty="0">
                <a:solidFill>
                  <a:srgbClr val="0070C0"/>
                </a:solidFill>
              </a:rPr>
              <a:t>弱实体的分辨符 </a:t>
            </a:r>
            <a:r>
              <a:rPr lang="zh-CN" altLang="en-US" sz="1700" dirty="0"/>
              <a:t>联合</a:t>
            </a:r>
            <a:r>
              <a:rPr lang="zh-CN" altLang="zh-CN" sz="1700" dirty="0"/>
              <a:t>构成</a:t>
            </a:r>
          </a:p>
          <a:p>
            <a:pPr lvl="1"/>
            <a:endParaRPr lang="en-US" altLang="zh-CN" sz="1700" b="1" dirty="0"/>
          </a:p>
          <a:p>
            <a:pPr lvl="1"/>
            <a:r>
              <a:rPr lang="zh-CN" altLang="zh-CN" sz="1700" b="1" dirty="0"/>
              <a:t>例：弱实体集</a:t>
            </a:r>
            <a:r>
              <a:rPr lang="en-US" altLang="zh-CN" sz="1700" b="1" dirty="0"/>
              <a:t>section</a:t>
            </a:r>
            <a:r>
              <a:rPr lang="zh-CN" altLang="zh-CN" sz="1700" b="1" dirty="0"/>
              <a:t>的主</a:t>
            </a:r>
            <a:r>
              <a:rPr lang="zh-CN" altLang="en-US" sz="1700" b="1" dirty="0"/>
              <a:t>标识符</a:t>
            </a:r>
            <a:r>
              <a:rPr lang="zh-CN" altLang="zh-CN" sz="1700" dirty="0"/>
              <a:t>是</a:t>
            </a:r>
            <a:endParaRPr lang="en-US" altLang="zh-CN" sz="1700" dirty="0"/>
          </a:p>
          <a:p>
            <a:pPr lvl="2"/>
            <a:r>
              <a:rPr lang="en-US" altLang="zh-CN" sz="1700" b="1" dirty="0"/>
              <a:t>{ </a:t>
            </a:r>
            <a:r>
              <a:rPr lang="en-US" altLang="zh-CN" sz="1700" b="1" dirty="0" err="1">
                <a:solidFill>
                  <a:srgbClr val="FF0000"/>
                </a:solidFill>
              </a:rPr>
              <a:t>course_id</a:t>
            </a:r>
            <a:r>
              <a:rPr lang="en-US" altLang="zh-CN" sz="1700" b="1" dirty="0"/>
              <a:t> , </a:t>
            </a:r>
            <a:r>
              <a:rPr lang="en-US" altLang="zh-CN" sz="1700" b="1" dirty="0" err="1">
                <a:solidFill>
                  <a:srgbClr val="0070C0"/>
                </a:solidFill>
              </a:rPr>
              <a:t>sec_id</a:t>
            </a:r>
            <a:r>
              <a:rPr lang="en-US" altLang="zh-CN" sz="1700" b="1" dirty="0"/>
              <a:t> , </a:t>
            </a:r>
            <a:r>
              <a:rPr lang="en-US" altLang="zh-CN" sz="1700" b="1" dirty="0">
                <a:solidFill>
                  <a:srgbClr val="0070C0"/>
                </a:solidFill>
              </a:rPr>
              <a:t>year</a:t>
            </a:r>
            <a:r>
              <a:rPr lang="en-US" altLang="zh-CN" sz="1700" b="1" dirty="0"/>
              <a:t>, </a:t>
            </a:r>
            <a:r>
              <a:rPr lang="en-US" altLang="zh-CN" sz="1700" b="1" dirty="0">
                <a:solidFill>
                  <a:srgbClr val="0070C0"/>
                </a:solidFill>
              </a:rPr>
              <a:t>semester</a:t>
            </a:r>
            <a:r>
              <a:rPr lang="en-US" altLang="zh-CN" sz="1700" b="1" dirty="0"/>
              <a:t> }  </a:t>
            </a:r>
            <a:endParaRPr lang="en-US" altLang="zh-CN" sz="1700" dirty="0"/>
          </a:p>
          <a:p>
            <a:pPr lvl="3"/>
            <a:r>
              <a:rPr lang="zh-CN" altLang="en-US" sz="1700" dirty="0"/>
              <a:t>第一部分</a:t>
            </a:r>
            <a:r>
              <a:rPr lang="en-US" altLang="zh-CN" sz="1700" b="1" dirty="0">
                <a:solidFill>
                  <a:srgbClr val="FF0000"/>
                </a:solidFill>
              </a:rPr>
              <a:t>{</a:t>
            </a:r>
            <a:r>
              <a:rPr lang="en-US" altLang="zh-CN" sz="1700" b="1" dirty="0" err="1">
                <a:solidFill>
                  <a:srgbClr val="FF0000"/>
                </a:solidFill>
              </a:rPr>
              <a:t>course_id</a:t>
            </a:r>
            <a:r>
              <a:rPr lang="en-US" altLang="zh-CN" sz="1700" b="1" dirty="0">
                <a:solidFill>
                  <a:srgbClr val="FF0000"/>
                </a:solidFill>
              </a:rPr>
              <a:t>}</a:t>
            </a:r>
            <a:r>
              <a:rPr lang="zh-CN" altLang="en-US" sz="1700" dirty="0"/>
              <a:t>，</a:t>
            </a:r>
            <a:r>
              <a:rPr lang="en-US" altLang="zh-CN" sz="1700" b="1" dirty="0"/>
              <a:t> </a:t>
            </a:r>
            <a:r>
              <a:rPr lang="zh-CN" altLang="zh-CN" sz="1700" dirty="0"/>
              <a:t>是</a:t>
            </a:r>
            <a:r>
              <a:rPr lang="zh-CN" altLang="en-US" sz="1700" dirty="0">
                <a:solidFill>
                  <a:srgbClr val="FF0000"/>
                </a:solidFill>
              </a:rPr>
              <a:t>强</a:t>
            </a:r>
            <a:r>
              <a:rPr lang="zh-CN" altLang="zh-CN" sz="1700" dirty="0">
                <a:solidFill>
                  <a:srgbClr val="FF0000"/>
                </a:solidFill>
              </a:rPr>
              <a:t>实体</a:t>
            </a:r>
            <a:r>
              <a:rPr lang="en-US" altLang="zh-CN" sz="1700" dirty="0">
                <a:solidFill>
                  <a:srgbClr val="FF0000"/>
                </a:solidFill>
              </a:rPr>
              <a:t>course</a:t>
            </a:r>
            <a:r>
              <a:rPr lang="zh-CN" altLang="zh-CN" sz="1700" dirty="0">
                <a:solidFill>
                  <a:srgbClr val="FF0000"/>
                </a:solidFill>
              </a:rPr>
              <a:t>的主码</a:t>
            </a:r>
            <a:endParaRPr lang="en-US" altLang="zh-CN" sz="1700" dirty="0">
              <a:solidFill>
                <a:srgbClr val="FF0000"/>
              </a:solidFill>
            </a:endParaRPr>
          </a:p>
          <a:p>
            <a:pPr lvl="3"/>
            <a:r>
              <a:rPr lang="zh-CN" altLang="en-US" sz="1700" dirty="0"/>
              <a:t>第二部分</a:t>
            </a:r>
            <a:r>
              <a:rPr lang="en-US" altLang="zh-CN" sz="1700" b="1" dirty="0">
                <a:solidFill>
                  <a:srgbClr val="0070C0"/>
                </a:solidFill>
              </a:rPr>
              <a:t>{</a:t>
            </a:r>
            <a:r>
              <a:rPr lang="en-US" altLang="zh-CN" sz="1700" b="1" dirty="0" err="1">
                <a:solidFill>
                  <a:srgbClr val="0070C0"/>
                </a:solidFill>
              </a:rPr>
              <a:t>sec_id</a:t>
            </a:r>
            <a:r>
              <a:rPr lang="en-US" altLang="zh-CN" sz="1700" b="1" dirty="0">
                <a:solidFill>
                  <a:srgbClr val="0070C0"/>
                </a:solidFill>
              </a:rPr>
              <a:t> ,year , semester }</a:t>
            </a:r>
            <a:r>
              <a:rPr lang="en-US" altLang="zh-CN" sz="1700" dirty="0">
                <a:solidFill>
                  <a:srgbClr val="0070C0"/>
                </a:solidFill>
              </a:rPr>
              <a:t>  </a:t>
            </a:r>
            <a:r>
              <a:rPr lang="zh-CN" altLang="en-US" sz="1700" dirty="0"/>
              <a:t>，</a:t>
            </a:r>
            <a:r>
              <a:rPr lang="zh-CN" altLang="zh-CN" sz="1700" dirty="0"/>
              <a:t>是</a:t>
            </a:r>
            <a:r>
              <a:rPr lang="zh-CN" altLang="zh-CN" sz="1700" dirty="0">
                <a:solidFill>
                  <a:srgbClr val="0070C0"/>
                </a:solidFill>
              </a:rPr>
              <a:t>弱实体</a:t>
            </a:r>
            <a:r>
              <a:rPr lang="en-US" altLang="zh-CN" sz="1700" dirty="0">
                <a:solidFill>
                  <a:srgbClr val="0070C0"/>
                </a:solidFill>
              </a:rPr>
              <a:t>section</a:t>
            </a:r>
            <a:r>
              <a:rPr lang="zh-CN" altLang="zh-CN" sz="1700" dirty="0">
                <a:solidFill>
                  <a:srgbClr val="0070C0"/>
                </a:solidFill>
              </a:rPr>
              <a:t>的分辨符</a:t>
            </a:r>
            <a:endParaRPr lang="en-US" altLang="zh-CN" sz="1700" dirty="0">
              <a:solidFill>
                <a:srgbClr val="0070C0"/>
              </a:solidFill>
            </a:endParaRPr>
          </a:p>
          <a:p>
            <a:pPr lvl="3">
              <a:buNone/>
            </a:pPr>
            <a:r>
              <a:rPr lang="en-US" altLang="zh-CN" sz="1700" dirty="0"/>
              <a:t>    (</a:t>
            </a:r>
            <a:r>
              <a:rPr lang="zh-CN" altLang="en-US" sz="1700" dirty="0"/>
              <a:t>用于</a:t>
            </a:r>
            <a:r>
              <a:rPr lang="zh-CN" altLang="zh-CN" sz="1700" dirty="0"/>
              <a:t>区分同一门课程的不同</a:t>
            </a:r>
            <a:r>
              <a:rPr lang="en-US" altLang="zh-CN" sz="1700" dirty="0"/>
              <a:t>section </a:t>
            </a:r>
            <a:r>
              <a:rPr lang="zh-CN" altLang="zh-CN" sz="1700" dirty="0"/>
              <a:t>实体</a:t>
            </a:r>
            <a:r>
              <a:rPr lang="en-US" altLang="zh-CN" sz="1700" dirty="0"/>
              <a:t>)</a:t>
            </a:r>
            <a:endParaRPr lang="zh-CN" altLang="zh-CN" sz="1700" dirty="0"/>
          </a:p>
          <a:p>
            <a:pPr lvl="1"/>
            <a:endParaRPr lang="en-US" altLang="zh-CN" sz="1700" b="1" dirty="0">
              <a:solidFill>
                <a:srgbClr val="FF0000"/>
              </a:solidFill>
            </a:endParaRPr>
          </a:p>
          <a:p>
            <a:pPr lvl="1"/>
            <a:r>
              <a:rPr lang="zh-CN" altLang="zh-CN" sz="1700" b="1" dirty="0">
                <a:solidFill>
                  <a:srgbClr val="FF0000"/>
                </a:solidFill>
              </a:rPr>
              <a:t>注意：</a:t>
            </a:r>
          </a:p>
          <a:p>
            <a:pPr lvl="2"/>
            <a:r>
              <a:rPr lang="zh-CN" altLang="zh-CN" sz="1700" dirty="0">
                <a:solidFill>
                  <a:srgbClr val="FF0000"/>
                </a:solidFill>
              </a:rPr>
              <a:t>使</a:t>
            </a:r>
            <a:r>
              <a:rPr lang="en-US" altLang="zh-CN" sz="1700" dirty="0" err="1">
                <a:solidFill>
                  <a:srgbClr val="FF0000"/>
                </a:solidFill>
              </a:rPr>
              <a:t>sec_id</a:t>
            </a:r>
            <a:r>
              <a:rPr lang="zh-CN" altLang="zh-CN" sz="1700" dirty="0">
                <a:solidFill>
                  <a:srgbClr val="FF0000"/>
                </a:solidFill>
              </a:rPr>
              <a:t>对于大学所提供的所有课程都不重复</a:t>
            </a:r>
            <a:r>
              <a:rPr lang="zh-CN" altLang="en-US" sz="1700" dirty="0"/>
              <a:t>（</a:t>
            </a:r>
            <a:r>
              <a:rPr lang="en-US" altLang="zh-CN" sz="1700" dirty="0"/>
              <a:t>section</a:t>
            </a:r>
            <a:r>
              <a:rPr lang="zh-CN" altLang="en-US" sz="1700" dirty="0"/>
              <a:t>用它做主码成为强实体集）</a:t>
            </a:r>
            <a:endParaRPr lang="en-US" altLang="zh-CN" sz="1700" dirty="0"/>
          </a:p>
          <a:p>
            <a:pPr lvl="2"/>
            <a:r>
              <a:rPr lang="en-US" altLang="zh-CN" sz="1700" dirty="0">
                <a:solidFill>
                  <a:srgbClr val="FF0000"/>
                </a:solidFill>
              </a:rPr>
              <a:t>section</a:t>
            </a:r>
            <a:r>
              <a:rPr lang="zh-CN" altLang="zh-CN" sz="1700" dirty="0">
                <a:solidFill>
                  <a:srgbClr val="FF0000"/>
                </a:solidFill>
              </a:rPr>
              <a:t>在概念上仍依赖于一个</a:t>
            </a:r>
            <a:r>
              <a:rPr lang="en-US" altLang="zh-CN" sz="1700" dirty="0">
                <a:solidFill>
                  <a:srgbClr val="FF0000"/>
                </a:solidFill>
              </a:rPr>
              <a:t>course</a:t>
            </a:r>
            <a:r>
              <a:rPr lang="zh-CN" altLang="en-US" sz="1700" dirty="0">
                <a:solidFill>
                  <a:srgbClr val="FF0000"/>
                </a:solidFill>
              </a:rPr>
              <a:t>！</a:t>
            </a:r>
            <a:endParaRPr lang="en-US" altLang="zh-CN" sz="1700" dirty="0">
              <a:solidFill>
                <a:srgbClr val="FF0000"/>
              </a:solidFill>
            </a:endParaRPr>
          </a:p>
          <a:p>
            <a:pPr lvl="2"/>
            <a:r>
              <a:rPr lang="zh-CN" altLang="en-US" sz="1700" dirty="0">
                <a:solidFill>
                  <a:srgbClr val="FF0000"/>
                </a:solidFill>
              </a:rPr>
              <a:t>将</a:t>
            </a:r>
            <a:r>
              <a:rPr lang="en-US" altLang="zh-CN" sz="1700" dirty="0">
                <a:solidFill>
                  <a:srgbClr val="FF0000"/>
                </a:solidFill>
              </a:rPr>
              <a:t>section</a:t>
            </a:r>
            <a:r>
              <a:rPr lang="zh-CN" altLang="en-US" sz="1700" dirty="0">
                <a:solidFill>
                  <a:srgbClr val="FF0000"/>
                </a:solidFill>
              </a:rPr>
              <a:t>建模</a:t>
            </a:r>
            <a:r>
              <a:rPr lang="zh-CN" altLang="zh-CN" sz="1700" dirty="0">
                <a:solidFill>
                  <a:srgbClr val="FF0000"/>
                </a:solidFill>
              </a:rPr>
              <a:t>成为弱实体</a:t>
            </a:r>
            <a:r>
              <a:rPr lang="zh-CN" altLang="en-US" sz="1700" dirty="0">
                <a:solidFill>
                  <a:srgbClr val="FF0000"/>
                </a:solidFill>
              </a:rPr>
              <a:t>，</a:t>
            </a:r>
            <a:r>
              <a:rPr lang="zh-CN" altLang="zh-CN" sz="1700" dirty="0">
                <a:solidFill>
                  <a:srgbClr val="FF0000"/>
                </a:solidFill>
              </a:rPr>
              <a:t>可以</a:t>
            </a:r>
            <a:r>
              <a:rPr lang="zh-CN" altLang="en-US" sz="1700" dirty="0">
                <a:solidFill>
                  <a:srgbClr val="FF0000"/>
                </a:solidFill>
              </a:rPr>
              <a:t>更加</a:t>
            </a:r>
            <a:r>
              <a:rPr lang="zh-CN" altLang="zh-CN" sz="1700" dirty="0">
                <a:solidFill>
                  <a:srgbClr val="FF0000"/>
                </a:solidFill>
              </a:rPr>
              <a:t>明确这种依赖关系</a:t>
            </a:r>
            <a:r>
              <a:rPr lang="zh-CN" altLang="en-US" sz="1700" dirty="0">
                <a:solidFill>
                  <a:srgbClr val="FF0000"/>
                </a:solidFill>
              </a:rPr>
              <a:t>！</a:t>
            </a:r>
            <a:endParaRPr lang="zh-CN" altLang="zh-CN" sz="17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F87F3A2-DB42-48F1-A852-467E93683658}"/>
              </a:ext>
            </a:extLst>
          </p:cNvPr>
          <p:cNvSpPr>
            <a:spLocks noGrp="1" noChangeArrowheads="1"/>
          </p:cNvSpPr>
          <p:nvPr>
            <p:ph type="title"/>
          </p:nvPr>
        </p:nvSpPr>
        <p:spPr>
          <a:xfrm>
            <a:off x="1151068" y="139849"/>
            <a:ext cx="8344348" cy="852918"/>
          </a:xfrm>
        </p:spPr>
        <p:txBody>
          <a:bodyPr/>
          <a:lstStyle/>
          <a:p>
            <a:r>
              <a:rPr lang="en-US" altLang="zh-CN" sz="3600" b="1" dirty="0"/>
              <a:t>The Entity-Relationship Model</a:t>
            </a:r>
            <a:endParaRPr lang="zh-CN" altLang="en-US" sz="3200" b="1" dirty="0">
              <a:solidFill>
                <a:srgbClr val="FF0000"/>
              </a:solidFill>
            </a:endParaRPr>
          </a:p>
        </p:txBody>
      </p:sp>
      <p:sp>
        <p:nvSpPr>
          <p:cNvPr id="87043" name="Rectangle 3">
            <a:extLst>
              <a:ext uri="{FF2B5EF4-FFF2-40B4-BE49-F238E27FC236}">
                <a16:creationId xmlns:a16="http://schemas.microsoft.com/office/drawing/2014/main" id="{54A92AFA-CD21-445C-92EF-06885D9A912F}"/>
              </a:ext>
            </a:extLst>
          </p:cNvPr>
          <p:cNvSpPr>
            <a:spLocks noGrp="1" noChangeArrowheads="1"/>
          </p:cNvSpPr>
          <p:nvPr>
            <p:ph type="body" idx="1"/>
          </p:nvPr>
        </p:nvSpPr>
        <p:spPr>
          <a:xfrm>
            <a:off x="645458" y="1446643"/>
            <a:ext cx="10316583" cy="5271508"/>
          </a:xfrm>
        </p:spPr>
        <p:txBody>
          <a:bodyPr>
            <a:normAutofit/>
          </a:bodyPr>
          <a:lstStyle/>
          <a:p>
            <a:r>
              <a:rPr lang="zh-CN" altLang="en-US" sz="2400" b="1" dirty="0">
                <a:solidFill>
                  <a:srgbClr val="FF0000"/>
                </a:solidFill>
              </a:rPr>
              <a:t>强实体（</a:t>
            </a:r>
            <a:r>
              <a:rPr lang="en-US" altLang="zh-CN" sz="2400" b="1" dirty="0">
                <a:solidFill>
                  <a:srgbClr val="FF0000"/>
                </a:solidFill>
              </a:rPr>
              <a:t>Strong Entity</a:t>
            </a:r>
            <a:r>
              <a:rPr lang="zh-CN" altLang="en-US" sz="2400" b="1" dirty="0">
                <a:solidFill>
                  <a:srgbClr val="FF0000"/>
                </a:solidFill>
              </a:rPr>
              <a:t>）和弱实体（</a:t>
            </a:r>
            <a:r>
              <a:rPr lang="en-US" altLang="zh-CN" sz="2400" b="1" dirty="0">
                <a:solidFill>
                  <a:srgbClr val="FF0000"/>
                </a:solidFill>
              </a:rPr>
              <a:t>Weak Entity</a:t>
            </a:r>
            <a:r>
              <a:rPr lang="zh-CN" altLang="en-US" sz="2400" b="1" dirty="0">
                <a:solidFill>
                  <a:srgbClr val="FF0000"/>
                </a:solidFill>
              </a:rPr>
              <a:t>）</a:t>
            </a:r>
            <a:endParaRPr lang="en-US" altLang="zh-CN" sz="2400" b="1" dirty="0">
              <a:solidFill>
                <a:srgbClr val="FF0000"/>
              </a:solidFill>
            </a:endParaRPr>
          </a:p>
          <a:p>
            <a:pPr lvl="1"/>
            <a:r>
              <a:rPr lang="zh-CN" altLang="zh-CN" sz="2400" b="1" dirty="0"/>
              <a:t>弱实体</a:t>
            </a:r>
            <a:r>
              <a:rPr lang="zh-CN" altLang="en-US" sz="2400" b="1" dirty="0"/>
              <a:t>的</a:t>
            </a:r>
            <a:r>
              <a:rPr lang="en-US" altLang="zh-CN" sz="2400" b="1" dirty="0"/>
              <a:t>ER</a:t>
            </a:r>
            <a:r>
              <a:rPr lang="zh-CN" altLang="en-US" sz="2400" b="1" dirty="0"/>
              <a:t>图表示方法</a:t>
            </a:r>
            <a:endParaRPr lang="zh-CN" altLang="zh-CN" sz="2400" b="1" dirty="0"/>
          </a:p>
          <a:p>
            <a:pPr lvl="3"/>
            <a:r>
              <a:rPr lang="zh-CN" altLang="zh-CN" dirty="0"/>
              <a:t>弱实体</a:t>
            </a:r>
            <a:r>
              <a:rPr lang="zh-CN" altLang="en-US" dirty="0"/>
              <a:t>用</a:t>
            </a:r>
            <a:r>
              <a:rPr lang="zh-CN" altLang="zh-CN" dirty="0"/>
              <a:t>以</a:t>
            </a:r>
            <a:r>
              <a:rPr lang="zh-CN" altLang="zh-CN" dirty="0">
                <a:solidFill>
                  <a:srgbClr val="FF0000"/>
                </a:solidFill>
              </a:rPr>
              <a:t>矩形</a:t>
            </a:r>
            <a:r>
              <a:rPr lang="zh-CN" altLang="zh-CN" dirty="0"/>
              <a:t>表示</a:t>
            </a:r>
            <a:r>
              <a:rPr lang="zh-CN" altLang="en-US" dirty="0"/>
              <a:t>（双线）</a:t>
            </a:r>
            <a:endParaRPr lang="en-US" altLang="zh-CN" dirty="0"/>
          </a:p>
          <a:p>
            <a:pPr lvl="3"/>
            <a:r>
              <a:rPr lang="zh-CN" altLang="zh-CN" dirty="0"/>
              <a:t>弱实体的分辨符以</a:t>
            </a:r>
            <a:r>
              <a:rPr lang="zh-CN" altLang="zh-CN" dirty="0">
                <a:solidFill>
                  <a:srgbClr val="FF0000"/>
                </a:solidFill>
              </a:rPr>
              <a:t>虚下划线</a:t>
            </a:r>
            <a:r>
              <a:rPr lang="zh-CN" altLang="zh-CN" dirty="0"/>
              <a:t>标明，而不是实线</a:t>
            </a:r>
            <a:endParaRPr lang="en-US" altLang="zh-CN" dirty="0"/>
          </a:p>
          <a:p>
            <a:pPr lvl="3"/>
            <a:r>
              <a:rPr lang="zh-CN" altLang="zh-CN" dirty="0"/>
              <a:t>关联弱实体集和标识性强实体集的联系集以</a:t>
            </a:r>
            <a:r>
              <a:rPr lang="zh-CN" altLang="zh-CN" dirty="0">
                <a:solidFill>
                  <a:srgbClr val="FF0000"/>
                </a:solidFill>
              </a:rPr>
              <a:t>双菱形</a:t>
            </a:r>
            <a:r>
              <a:rPr lang="zh-CN" altLang="zh-CN" dirty="0"/>
              <a:t>表示</a:t>
            </a:r>
            <a:endParaRPr lang="en-US" altLang="zh-CN" dirty="0"/>
          </a:p>
          <a:p>
            <a:pPr lvl="2"/>
            <a:endParaRPr lang="en-US" altLang="zh-CN" sz="2000" b="1" dirty="0"/>
          </a:p>
          <a:p>
            <a:pPr lvl="2"/>
            <a:endParaRPr lang="en-US" altLang="zh-CN" sz="2000" b="1" dirty="0"/>
          </a:p>
          <a:p>
            <a:pPr lvl="2"/>
            <a:endParaRPr lang="en-US" altLang="zh-CN" sz="2000" b="1" dirty="0"/>
          </a:p>
          <a:p>
            <a:pPr lvl="2"/>
            <a:endParaRPr lang="en-US" altLang="zh-CN" sz="2000" b="1" dirty="0"/>
          </a:p>
          <a:p>
            <a:pPr lvl="2"/>
            <a:r>
              <a:rPr lang="zh-CN" altLang="en-US" sz="2000" b="1" dirty="0"/>
              <a:t>例：</a:t>
            </a:r>
            <a:r>
              <a:rPr lang="zh-CN" altLang="zh-CN" sz="2000" dirty="0"/>
              <a:t>图</a:t>
            </a:r>
            <a:r>
              <a:rPr lang="en-US" altLang="zh-CN" sz="2000" dirty="0"/>
              <a:t>7-14 </a:t>
            </a:r>
          </a:p>
          <a:p>
            <a:pPr lvl="3"/>
            <a:endParaRPr lang="en-US" altLang="zh-CN" sz="1600" dirty="0"/>
          </a:p>
          <a:p>
            <a:pPr lvl="3"/>
            <a:r>
              <a:rPr lang="zh-CN" altLang="zh-CN" sz="1600" dirty="0"/>
              <a:t>弱实体集</a:t>
            </a:r>
            <a:r>
              <a:rPr lang="en-US" altLang="zh-CN" sz="1600" dirty="0"/>
              <a:t>section </a:t>
            </a:r>
            <a:r>
              <a:rPr lang="zh-CN" altLang="zh-CN" sz="1600" dirty="0"/>
              <a:t>通过联系集</a:t>
            </a:r>
            <a:r>
              <a:rPr lang="en-US" altLang="zh-CN" sz="1600" dirty="0" err="1"/>
              <a:t>sec_course</a:t>
            </a:r>
            <a:r>
              <a:rPr lang="en-US" altLang="zh-CN" sz="1600" dirty="0"/>
              <a:t> </a:t>
            </a:r>
            <a:r>
              <a:rPr lang="zh-CN" altLang="zh-CN" sz="1600" dirty="0"/>
              <a:t>依赖于强实体集</a:t>
            </a:r>
            <a:r>
              <a:rPr lang="en-US" altLang="zh-CN" sz="1600" dirty="0"/>
              <a:t>course</a:t>
            </a:r>
          </a:p>
          <a:p>
            <a:pPr lvl="3"/>
            <a:r>
              <a:rPr lang="zh-CN" altLang="zh-CN" sz="1600" dirty="0"/>
              <a:t>使用</a:t>
            </a:r>
            <a:r>
              <a:rPr lang="zh-CN" altLang="zh-CN" sz="1600" dirty="0">
                <a:solidFill>
                  <a:srgbClr val="FF0000"/>
                </a:solidFill>
              </a:rPr>
              <a:t>双线</a:t>
            </a:r>
            <a:r>
              <a:rPr lang="zh-CN" altLang="en-US" sz="1600" dirty="0">
                <a:solidFill>
                  <a:srgbClr val="7030A0"/>
                </a:solidFill>
              </a:rPr>
              <a:t>表示</a:t>
            </a:r>
            <a:r>
              <a:rPr lang="zh-CN" altLang="zh-CN" sz="1600" dirty="0">
                <a:solidFill>
                  <a:srgbClr val="7030A0"/>
                </a:solidFill>
              </a:rPr>
              <a:t>全部参与</a:t>
            </a:r>
            <a:r>
              <a:rPr lang="en-US" altLang="zh-CN" sz="1600" dirty="0"/>
              <a:t>: (</a:t>
            </a:r>
            <a:r>
              <a:rPr lang="zh-CN" altLang="zh-CN" sz="1600" dirty="0"/>
              <a:t>弱</a:t>
            </a:r>
            <a:r>
              <a:rPr lang="en-US" altLang="zh-CN" sz="1600" dirty="0"/>
              <a:t>)</a:t>
            </a:r>
            <a:r>
              <a:rPr lang="zh-CN" altLang="zh-CN" sz="1600" dirty="0"/>
              <a:t>实体集</a:t>
            </a:r>
            <a:r>
              <a:rPr lang="en-US" altLang="zh-CN" sz="1600" dirty="0"/>
              <a:t>section </a:t>
            </a:r>
            <a:r>
              <a:rPr lang="zh-CN" altLang="zh-CN" sz="1600" dirty="0"/>
              <a:t>在联系</a:t>
            </a:r>
            <a:r>
              <a:rPr lang="en-US" altLang="zh-CN" sz="1600" dirty="0" err="1"/>
              <a:t>sec_course</a:t>
            </a:r>
            <a:r>
              <a:rPr lang="en-US" altLang="zh-CN" sz="1600" dirty="0"/>
              <a:t> </a:t>
            </a:r>
            <a:r>
              <a:rPr lang="zh-CN" altLang="zh-CN" sz="1600" dirty="0"/>
              <a:t>中的参与是全部的，表示每次开课</a:t>
            </a:r>
            <a:r>
              <a:rPr lang="en-US" altLang="zh-CN" sz="1600" dirty="0"/>
              <a:t>section</a:t>
            </a:r>
            <a:r>
              <a:rPr lang="zh-CN" altLang="zh-CN" sz="1600" dirty="0"/>
              <a:t>都必须通过</a:t>
            </a:r>
            <a:r>
              <a:rPr lang="en-US" altLang="zh-CN" sz="1600" dirty="0" err="1"/>
              <a:t>sec_course</a:t>
            </a:r>
            <a:r>
              <a:rPr lang="zh-CN" altLang="zh-CN" sz="1600" dirty="0"/>
              <a:t>同某门课程关联</a:t>
            </a:r>
          </a:p>
          <a:p>
            <a:pPr lvl="3"/>
            <a:r>
              <a:rPr lang="zh-CN" altLang="zh-CN" sz="1600" dirty="0"/>
              <a:t>使用从</a:t>
            </a:r>
            <a:r>
              <a:rPr lang="en-US" altLang="zh-CN" sz="1600" dirty="0" err="1"/>
              <a:t>sec_course</a:t>
            </a:r>
            <a:r>
              <a:rPr lang="en-US" altLang="zh-CN" sz="1600" dirty="0"/>
              <a:t> </a:t>
            </a:r>
            <a:r>
              <a:rPr lang="zh-CN" altLang="zh-CN" sz="1600" dirty="0"/>
              <a:t>指向</a:t>
            </a:r>
            <a:r>
              <a:rPr lang="en-US" altLang="zh-CN" sz="1600" dirty="0"/>
              <a:t>course </a:t>
            </a:r>
            <a:r>
              <a:rPr lang="zh-CN" altLang="zh-CN" sz="1600" dirty="0"/>
              <a:t>的</a:t>
            </a:r>
            <a:r>
              <a:rPr lang="zh-CN" altLang="zh-CN" sz="1600" dirty="0">
                <a:solidFill>
                  <a:srgbClr val="FF0000"/>
                </a:solidFill>
              </a:rPr>
              <a:t>箭头</a:t>
            </a:r>
            <a:r>
              <a:rPr lang="zh-CN" altLang="zh-CN" sz="1600" dirty="0">
                <a:solidFill>
                  <a:srgbClr val="7030A0"/>
                </a:solidFill>
              </a:rPr>
              <a:t>表示每次开课与单门课程相关联</a:t>
            </a:r>
            <a:endParaRPr lang="zh-CN" altLang="zh-CN" dirty="0"/>
          </a:p>
        </p:txBody>
      </p:sp>
      <p:pic>
        <p:nvPicPr>
          <p:cNvPr id="87044" name="图片 3">
            <a:extLst>
              <a:ext uri="{FF2B5EF4-FFF2-40B4-BE49-F238E27FC236}">
                <a16:creationId xmlns:a16="http://schemas.microsoft.com/office/drawing/2014/main" id="{92C85F9A-CE35-49A6-9AD1-1DA6CDE19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73" y="3201307"/>
            <a:ext cx="377983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8BFBBC25-35E1-441B-9AAA-76B6DE66BECD}"/>
              </a:ext>
            </a:extLst>
          </p:cNvPr>
          <p:cNvPicPr>
            <a:picLocks noChangeAspect="1"/>
          </p:cNvPicPr>
          <p:nvPr/>
        </p:nvPicPr>
        <p:blipFill>
          <a:blip r:embed="rId4"/>
          <a:stretch>
            <a:fillRect/>
          </a:stretch>
        </p:blipFill>
        <p:spPr>
          <a:xfrm>
            <a:off x="4358183" y="3358300"/>
            <a:ext cx="3029125" cy="651316"/>
          </a:xfrm>
          <a:prstGeom prst="rect">
            <a:avLst/>
          </a:prstGeom>
        </p:spPr>
      </p:pic>
      <p:pic>
        <p:nvPicPr>
          <p:cNvPr id="6" name="图片 5">
            <a:extLst>
              <a:ext uri="{FF2B5EF4-FFF2-40B4-BE49-F238E27FC236}">
                <a16:creationId xmlns:a16="http://schemas.microsoft.com/office/drawing/2014/main" id="{F1805386-1E5D-47EC-AC1E-DF7275DFC075}"/>
              </a:ext>
            </a:extLst>
          </p:cNvPr>
          <p:cNvPicPr>
            <a:picLocks noChangeAspect="1"/>
          </p:cNvPicPr>
          <p:nvPr/>
        </p:nvPicPr>
        <p:blipFill>
          <a:blip r:embed="rId5"/>
          <a:stretch>
            <a:fillRect/>
          </a:stretch>
        </p:blipFill>
        <p:spPr>
          <a:xfrm>
            <a:off x="7561810" y="3001161"/>
            <a:ext cx="4266221" cy="11612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F87F3A2-DB42-48F1-A852-467E93683658}"/>
              </a:ext>
            </a:extLst>
          </p:cNvPr>
          <p:cNvSpPr>
            <a:spLocks noGrp="1" noChangeArrowheads="1"/>
          </p:cNvSpPr>
          <p:nvPr>
            <p:ph type="title"/>
          </p:nvPr>
        </p:nvSpPr>
        <p:spPr>
          <a:xfrm>
            <a:off x="1151068" y="139849"/>
            <a:ext cx="8344348" cy="852918"/>
          </a:xfrm>
        </p:spPr>
        <p:txBody>
          <a:bodyPr/>
          <a:lstStyle/>
          <a:p>
            <a:r>
              <a:rPr lang="en-US" altLang="zh-CN" sz="3600" b="1" dirty="0"/>
              <a:t>The Entity-Relationship Model</a:t>
            </a:r>
            <a:endParaRPr lang="zh-CN" altLang="en-US" sz="3200" b="1" dirty="0">
              <a:solidFill>
                <a:srgbClr val="FF0000"/>
              </a:solidFill>
            </a:endParaRPr>
          </a:p>
        </p:txBody>
      </p:sp>
      <p:sp>
        <p:nvSpPr>
          <p:cNvPr id="87043" name="Rectangle 3">
            <a:extLst>
              <a:ext uri="{FF2B5EF4-FFF2-40B4-BE49-F238E27FC236}">
                <a16:creationId xmlns:a16="http://schemas.microsoft.com/office/drawing/2014/main" id="{54A92AFA-CD21-445C-92EF-06885D9A912F}"/>
              </a:ext>
            </a:extLst>
          </p:cNvPr>
          <p:cNvSpPr>
            <a:spLocks noGrp="1" noChangeArrowheads="1"/>
          </p:cNvSpPr>
          <p:nvPr>
            <p:ph type="body" idx="1"/>
          </p:nvPr>
        </p:nvSpPr>
        <p:spPr>
          <a:xfrm>
            <a:off x="645458" y="1446643"/>
            <a:ext cx="10994316" cy="5013325"/>
          </a:xfrm>
        </p:spPr>
        <p:txBody>
          <a:bodyPr>
            <a:normAutofit/>
          </a:bodyPr>
          <a:lstStyle/>
          <a:p>
            <a:r>
              <a:rPr lang="zh-CN" altLang="en-US" sz="2400" b="1" dirty="0">
                <a:solidFill>
                  <a:srgbClr val="FF0000"/>
                </a:solidFill>
              </a:rPr>
              <a:t>强实体（</a:t>
            </a:r>
            <a:r>
              <a:rPr lang="en-US" altLang="zh-CN" sz="2400" b="1" dirty="0">
                <a:solidFill>
                  <a:srgbClr val="FF0000"/>
                </a:solidFill>
              </a:rPr>
              <a:t>Strong Entity</a:t>
            </a:r>
            <a:r>
              <a:rPr lang="zh-CN" altLang="en-US" sz="2400" b="1" dirty="0">
                <a:solidFill>
                  <a:srgbClr val="FF0000"/>
                </a:solidFill>
              </a:rPr>
              <a:t>）和弱实体（</a:t>
            </a:r>
            <a:r>
              <a:rPr lang="en-US" altLang="zh-CN" sz="2400" b="1" dirty="0">
                <a:solidFill>
                  <a:srgbClr val="FF0000"/>
                </a:solidFill>
              </a:rPr>
              <a:t>Weak Entity</a:t>
            </a:r>
            <a:r>
              <a:rPr lang="zh-CN" altLang="en-US" sz="2400" b="1" dirty="0">
                <a:solidFill>
                  <a:srgbClr val="FF0000"/>
                </a:solidFill>
              </a:rPr>
              <a:t>）</a:t>
            </a:r>
            <a:endParaRPr lang="en-US" altLang="zh-CN" sz="2400" b="1" dirty="0">
              <a:solidFill>
                <a:srgbClr val="FF0000"/>
              </a:solidFill>
            </a:endParaRPr>
          </a:p>
          <a:p>
            <a:pPr lvl="1"/>
            <a:r>
              <a:rPr lang="zh-CN" altLang="zh-CN" sz="2400" b="1" dirty="0"/>
              <a:t>弱实体参与的联系</a:t>
            </a:r>
          </a:p>
          <a:p>
            <a:pPr lvl="2"/>
            <a:r>
              <a:rPr lang="zh-CN" altLang="zh-CN" sz="2000" b="1" dirty="0">
                <a:solidFill>
                  <a:srgbClr val="FF0000"/>
                </a:solidFill>
              </a:rPr>
              <a:t>弱实体参与标识性联系以外的其他联系</a:t>
            </a:r>
            <a:endParaRPr lang="en-US" altLang="zh-CN" sz="2000" b="1" dirty="0">
              <a:solidFill>
                <a:srgbClr val="FF0000"/>
              </a:solidFill>
            </a:endParaRPr>
          </a:p>
          <a:p>
            <a:pPr lvl="3"/>
            <a:r>
              <a:rPr lang="en-US" altLang="zh-CN" sz="2000" b="1" dirty="0"/>
              <a:t>(1)</a:t>
            </a:r>
            <a:r>
              <a:rPr lang="zh-CN" altLang="zh-CN" sz="2000" b="1" dirty="0"/>
              <a:t>弱实体</a:t>
            </a:r>
            <a:r>
              <a:rPr lang="zh-CN" altLang="en-US" sz="2000" b="1" dirty="0"/>
              <a:t>和属主实体以外的</a:t>
            </a:r>
            <a:r>
              <a:rPr lang="zh-CN" altLang="zh-CN" sz="2000" b="1" dirty="0"/>
              <a:t>其他实体</a:t>
            </a:r>
            <a:r>
              <a:rPr lang="zh-CN" altLang="en-US" sz="2000" b="1" dirty="0"/>
              <a:t>有可能产生</a:t>
            </a:r>
            <a:r>
              <a:rPr lang="zh-CN" altLang="zh-CN" sz="2000" b="1" dirty="0"/>
              <a:t>联系</a:t>
            </a:r>
            <a:endParaRPr lang="zh-CN" altLang="zh-CN" sz="2000" dirty="0"/>
          </a:p>
          <a:p>
            <a:pPr lvl="3">
              <a:buNone/>
            </a:pPr>
            <a:r>
              <a:rPr lang="zh-CN" altLang="en-US" sz="2000" b="1" dirty="0"/>
              <a:t>   </a:t>
            </a:r>
            <a:r>
              <a:rPr lang="zh-CN" altLang="zh-CN" sz="2000" b="1" dirty="0"/>
              <a:t>例：</a:t>
            </a:r>
            <a:r>
              <a:rPr lang="zh-CN" altLang="zh-CN" sz="2000" dirty="0"/>
              <a:t>弱实体</a:t>
            </a:r>
            <a:r>
              <a:rPr lang="en-US" altLang="zh-CN" sz="2000" dirty="0"/>
              <a:t>section</a:t>
            </a:r>
            <a:r>
              <a:rPr lang="zh-CN" altLang="zh-CN" sz="2000" dirty="0"/>
              <a:t>可以和</a:t>
            </a:r>
            <a:r>
              <a:rPr lang="en-US" altLang="zh-CN" sz="2000" dirty="0" err="1"/>
              <a:t>time_slot</a:t>
            </a:r>
            <a:r>
              <a:rPr lang="zh-CN" altLang="zh-CN" sz="2000" dirty="0"/>
              <a:t>实体</a:t>
            </a:r>
            <a:r>
              <a:rPr lang="zh-CN" altLang="en-US" sz="2000" dirty="0"/>
              <a:t>发生</a:t>
            </a:r>
            <a:r>
              <a:rPr lang="zh-CN" altLang="zh-CN" sz="2000" dirty="0"/>
              <a:t>联系，</a:t>
            </a:r>
            <a:r>
              <a:rPr lang="zh-CN" altLang="en-US" sz="2000" dirty="0"/>
              <a:t>表示课程分段的</a:t>
            </a:r>
            <a:r>
              <a:rPr lang="zh-CN" altLang="zh-CN" sz="2000" dirty="0"/>
              <a:t>开课时间。</a:t>
            </a:r>
          </a:p>
          <a:p>
            <a:pPr lvl="3"/>
            <a:endParaRPr lang="en-US" altLang="zh-CN" sz="2000" b="1" dirty="0"/>
          </a:p>
          <a:p>
            <a:pPr lvl="3"/>
            <a:r>
              <a:rPr lang="en-US" altLang="zh-CN" sz="2000" b="1" dirty="0"/>
              <a:t>(2)</a:t>
            </a:r>
            <a:r>
              <a:rPr lang="zh-CN" altLang="zh-CN" sz="2000" b="1" dirty="0"/>
              <a:t>弱实体可以作为属主与另一个弱实体</a:t>
            </a:r>
            <a:r>
              <a:rPr lang="zh-CN" altLang="en-US" sz="2000" b="1" dirty="0"/>
              <a:t>，</a:t>
            </a:r>
            <a:r>
              <a:rPr lang="zh-CN" altLang="zh-CN" sz="2000" b="1" dirty="0"/>
              <a:t>参与一个标识性联系</a:t>
            </a:r>
            <a:endParaRPr lang="zh-CN" altLang="zh-CN" sz="2000" dirty="0"/>
          </a:p>
          <a:p>
            <a:pPr lvl="3"/>
            <a:endParaRPr lang="en-US" altLang="zh-CN" sz="2000" b="1" dirty="0"/>
          </a:p>
          <a:p>
            <a:pPr lvl="3"/>
            <a:r>
              <a:rPr lang="en-US" altLang="zh-CN" sz="2000" b="1" dirty="0"/>
              <a:t>(3)</a:t>
            </a:r>
            <a:r>
              <a:rPr lang="zh-CN" altLang="zh-CN" sz="2000" b="1" dirty="0"/>
              <a:t>一个弱实体也可能与不止一个标识实体集关联。</a:t>
            </a:r>
            <a:endParaRPr lang="en-US" altLang="zh-CN" sz="2000" b="1" dirty="0"/>
          </a:p>
          <a:p>
            <a:pPr lvl="4"/>
            <a:r>
              <a:rPr lang="zh-CN" altLang="zh-CN" sz="2000" dirty="0"/>
              <a:t>这样，一个特定的弱实体将被一个实体的组合标识，其中每个标识实体集有一个实体在该组合中。</a:t>
            </a:r>
            <a:endParaRPr lang="en-US" altLang="zh-CN" sz="2000" dirty="0"/>
          </a:p>
          <a:p>
            <a:pPr lvl="4"/>
            <a:r>
              <a:rPr lang="zh-CN" altLang="zh-CN" sz="2000" dirty="0"/>
              <a:t>弱实体集的主码可以由标识实体集的主码的并集加上弱实体集的分辨符组成。</a:t>
            </a:r>
          </a:p>
          <a:p>
            <a:pPr lvl="4"/>
            <a:endParaRPr lang="zh-CN" altLang="zh-CN" dirty="0"/>
          </a:p>
        </p:txBody>
      </p:sp>
    </p:spTree>
    <p:extLst>
      <p:ext uri="{BB962C8B-B14F-4D97-AF65-F5344CB8AC3E}">
        <p14:creationId xmlns:p14="http://schemas.microsoft.com/office/powerpoint/2010/main" val="205897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D70156C-DBCA-4D2E-9A43-A1180A924C3F}"/>
              </a:ext>
            </a:extLst>
          </p:cNvPr>
          <p:cNvSpPr>
            <a:spLocks noGrp="1" noChangeArrowheads="1"/>
          </p:cNvSpPr>
          <p:nvPr>
            <p:ph type="title"/>
          </p:nvPr>
        </p:nvSpPr>
        <p:spPr>
          <a:xfrm>
            <a:off x="1183341" y="182880"/>
            <a:ext cx="8548743" cy="949736"/>
          </a:xfrm>
        </p:spPr>
        <p:txBody>
          <a:bodyPr/>
          <a:lstStyle/>
          <a:p>
            <a:r>
              <a:rPr lang="en-US" altLang="zh-CN" sz="3600" b="1" dirty="0"/>
              <a:t>The Entity-Relationship Model</a:t>
            </a:r>
            <a:endParaRPr lang="zh-CN" altLang="en-US" sz="3200" b="1" dirty="0">
              <a:solidFill>
                <a:srgbClr val="FF0000"/>
              </a:solidFill>
            </a:endParaRPr>
          </a:p>
        </p:txBody>
      </p:sp>
      <p:sp>
        <p:nvSpPr>
          <p:cNvPr id="89091" name="Rectangle 3">
            <a:extLst>
              <a:ext uri="{FF2B5EF4-FFF2-40B4-BE49-F238E27FC236}">
                <a16:creationId xmlns:a16="http://schemas.microsoft.com/office/drawing/2014/main" id="{1ABAE2C7-9659-43EF-87D0-BEA632E9945A}"/>
              </a:ext>
            </a:extLst>
          </p:cNvPr>
          <p:cNvSpPr>
            <a:spLocks noGrp="1" noChangeArrowheads="1"/>
          </p:cNvSpPr>
          <p:nvPr>
            <p:ph type="body" idx="1"/>
          </p:nvPr>
        </p:nvSpPr>
        <p:spPr>
          <a:xfrm>
            <a:off x="193637" y="1989138"/>
            <a:ext cx="11241741" cy="4519238"/>
          </a:xfrm>
        </p:spPr>
        <p:txBody>
          <a:bodyPr>
            <a:normAutofit lnSpcReduction="10000"/>
          </a:bodyPr>
          <a:lstStyle/>
          <a:p>
            <a:r>
              <a:rPr lang="zh-CN" altLang="en-US" sz="2400" b="1" dirty="0">
                <a:solidFill>
                  <a:srgbClr val="FF0000"/>
                </a:solidFill>
              </a:rPr>
              <a:t>强实体（</a:t>
            </a:r>
            <a:r>
              <a:rPr lang="en-US" altLang="zh-CN" sz="2400" b="1" dirty="0">
                <a:solidFill>
                  <a:srgbClr val="FF0000"/>
                </a:solidFill>
              </a:rPr>
              <a:t>Strong Entity</a:t>
            </a:r>
            <a:r>
              <a:rPr lang="zh-CN" altLang="en-US" sz="2400" b="1" dirty="0">
                <a:solidFill>
                  <a:srgbClr val="FF0000"/>
                </a:solidFill>
              </a:rPr>
              <a:t>）和弱实体（</a:t>
            </a:r>
            <a:r>
              <a:rPr lang="en-US" altLang="zh-CN" sz="2400" b="1" dirty="0">
                <a:solidFill>
                  <a:srgbClr val="FF0000"/>
                </a:solidFill>
              </a:rPr>
              <a:t>Weak Entity</a:t>
            </a:r>
            <a:r>
              <a:rPr lang="zh-CN" altLang="en-US" sz="2400" b="1" dirty="0">
                <a:solidFill>
                  <a:srgbClr val="FF0000"/>
                </a:solidFill>
              </a:rPr>
              <a:t>）</a:t>
            </a:r>
            <a:endParaRPr lang="en-US" altLang="zh-CN" sz="2400" b="1" dirty="0">
              <a:solidFill>
                <a:srgbClr val="FF0000"/>
              </a:solidFill>
            </a:endParaRPr>
          </a:p>
          <a:p>
            <a:pPr lvl="1"/>
            <a:endParaRPr lang="en-US" altLang="zh-CN" b="1" dirty="0">
              <a:solidFill>
                <a:srgbClr val="FF0000"/>
              </a:solidFill>
            </a:endParaRPr>
          </a:p>
          <a:p>
            <a:pPr lvl="1"/>
            <a:r>
              <a:rPr lang="zh-CN" altLang="zh-CN" sz="1900" b="1" dirty="0"/>
              <a:t>弱实体</a:t>
            </a:r>
            <a:r>
              <a:rPr lang="zh-CN" altLang="en-US" sz="1900" b="1" dirty="0"/>
              <a:t>的</a:t>
            </a:r>
            <a:r>
              <a:rPr lang="en-US" altLang="zh-CN" sz="1900" b="1" dirty="0"/>
              <a:t>E-R</a:t>
            </a:r>
            <a:r>
              <a:rPr lang="zh-CN" altLang="en-US" sz="1900" b="1" dirty="0"/>
              <a:t>建模方法</a:t>
            </a:r>
            <a:endParaRPr lang="en-US" altLang="zh-CN" sz="1900" b="1" dirty="0"/>
          </a:p>
          <a:p>
            <a:pPr lvl="2"/>
            <a:r>
              <a:rPr lang="zh-CN" altLang="en-US" sz="1900" b="1" dirty="0"/>
              <a:t>方法</a:t>
            </a:r>
            <a:r>
              <a:rPr lang="en-US" altLang="zh-CN" sz="1900" b="1" dirty="0"/>
              <a:t>1</a:t>
            </a:r>
            <a:r>
              <a:rPr lang="zh-CN" altLang="en-US" sz="1900" b="1" dirty="0"/>
              <a:t>：直接建模为弱实体</a:t>
            </a:r>
            <a:endParaRPr lang="en-US" altLang="zh-CN" sz="1900" b="1" dirty="0"/>
          </a:p>
          <a:p>
            <a:pPr lvl="2"/>
            <a:r>
              <a:rPr lang="zh-CN" altLang="en-US" sz="1900" b="1" dirty="0"/>
              <a:t>方法</a:t>
            </a:r>
            <a:r>
              <a:rPr lang="en-US" altLang="zh-CN" sz="1900" b="1" dirty="0"/>
              <a:t>2</a:t>
            </a:r>
            <a:r>
              <a:rPr lang="zh-CN" altLang="en-US" sz="1900" b="1" dirty="0"/>
              <a:t>：</a:t>
            </a:r>
            <a:r>
              <a:rPr lang="zh-CN" altLang="zh-CN" sz="1900" b="1" dirty="0"/>
              <a:t>将一个弱实体表示为属主实体集的一个多值复合属性</a:t>
            </a:r>
            <a:endParaRPr lang="zh-CN" altLang="zh-CN" sz="1900" dirty="0"/>
          </a:p>
          <a:p>
            <a:pPr lvl="2"/>
            <a:r>
              <a:rPr lang="zh-CN" altLang="zh-CN" sz="1900" b="1" dirty="0"/>
              <a:t>例：</a:t>
            </a:r>
            <a:r>
              <a:rPr lang="zh-CN" altLang="zh-CN" sz="1900" dirty="0"/>
              <a:t>实体集</a:t>
            </a:r>
            <a:r>
              <a:rPr lang="en-US" altLang="zh-CN" sz="1900" dirty="0"/>
              <a:t>course</a:t>
            </a:r>
            <a:r>
              <a:rPr lang="zh-CN" altLang="en-US" sz="1900" dirty="0"/>
              <a:t>中</a:t>
            </a:r>
            <a:r>
              <a:rPr lang="zh-CN" altLang="zh-CN" sz="1900" dirty="0"/>
              <a:t>有一个多值复合属性</a:t>
            </a:r>
            <a:r>
              <a:rPr lang="en-US" altLang="zh-CN" sz="1900" dirty="0"/>
              <a:t>section</a:t>
            </a:r>
          </a:p>
          <a:p>
            <a:pPr lvl="2"/>
            <a:endParaRPr lang="en-US" altLang="zh-CN" sz="1900" dirty="0"/>
          </a:p>
          <a:p>
            <a:pPr lvl="1"/>
            <a:r>
              <a:rPr lang="zh-CN" altLang="en-US" sz="1900" b="1" dirty="0"/>
              <a:t>建模为</a:t>
            </a:r>
            <a:r>
              <a:rPr lang="zh-CN" altLang="zh-CN" sz="1900" b="1" dirty="0"/>
              <a:t>弱实体集</a:t>
            </a:r>
            <a:r>
              <a:rPr lang="zh-CN" altLang="en-US" sz="1900" b="1" dirty="0"/>
              <a:t>和建模为多值属性的选择原则</a:t>
            </a:r>
            <a:endParaRPr lang="en-US" altLang="zh-CN" sz="1900" b="1" dirty="0"/>
          </a:p>
          <a:p>
            <a:pPr lvl="2"/>
            <a:r>
              <a:rPr lang="zh-CN" altLang="en-US" sz="1900" dirty="0"/>
              <a:t>如果弱实体集只参与标识性联系，而且其属性不多，那么在建模时将其表示为一个属性更恰当。</a:t>
            </a:r>
            <a:endParaRPr lang="en-US" altLang="zh-CN" sz="1900" dirty="0"/>
          </a:p>
          <a:p>
            <a:pPr lvl="2"/>
            <a:r>
              <a:rPr lang="zh-CN" altLang="en-US" sz="1900" dirty="0"/>
              <a:t>如果弱实体集参与到标识性联系以外的联系中，或者其属性较多，则建模时将其表示为弱实体集更恰当。</a:t>
            </a:r>
            <a:endParaRPr lang="en-US" altLang="zh-CN" sz="1900" dirty="0"/>
          </a:p>
          <a:p>
            <a:pPr lvl="2"/>
            <a:endParaRPr lang="en-US" altLang="zh-CN" sz="1900" dirty="0"/>
          </a:p>
          <a:p>
            <a:pPr lvl="1"/>
            <a:r>
              <a:rPr lang="zh-CN" altLang="en-US" sz="1900" dirty="0">
                <a:solidFill>
                  <a:srgbClr val="7030A0"/>
                </a:solidFill>
              </a:rPr>
              <a:t>根据以上，</a:t>
            </a:r>
            <a:r>
              <a:rPr lang="en-US" altLang="zh-CN" sz="1900" dirty="0">
                <a:solidFill>
                  <a:srgbClr val="7030A0"/>
                </a:solidFill>
              </a:rPr>
              <a:t>section </a:t>
            </a:r>
            <a:r>
              <a:rPr lang="zh-CN" altLang="en-US" sz="1900" dirty="0">
                <a:solidFill>
                  <a:srgbClr val="7030A0"/>
                </a:solidFill>
              </a:rPr>
              <a:t>不符合建模成多值复合属性的要求（它会参与到其他的联系中），将其建模为弱实体集更恰当</a:t>
            </a:r>
            <a:endParaRPr lang="en-US" altLang="zh-CN" sz="1900" dirty="0">
              <a:solidFill>
                <a:srgbClr val="7030A0"/>
              </a:solidFill>
            </a:endParaRPr>
          </a:p>
          <a:p>
            <a:pPr lvl="2"/>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483006" y="1367406"/>
            <a:ext cx="11224470" cy="5490594"/>
          </a:xfrm>
        </p:spPr>
        <p:txBody>
          <a:bodyPr>
            <a:normAutofit fontScale="92500" lnSpcReduction="10000"/>
          </a:bodyPr>
          <a:lstStyle/>
          <a:p>
            <a:r>
              <a:rPr lang="zh-CN" altLang="en-US" sz="2800" b="1" dirty="0">
                <a:solidFill>
                  <a:srgbClr val="FF0000"/>
                </a:solidFill>
              </a:rPr>
              <a:t>强实体和弱实体</a:t>
            </a:r>
            <a:endParaRPr lang="en-US" altLang="zh-CN" sz="2800" b="1" dirty="0">
              <a:solidFill>
                <a:srgbClr val="FF0000"/>
              </a:solidFill>
            </a:endParaRPr>
          </a:p>
          <a:p>
            <a:pPr lvl="1"/>
            <a:r>
              <a:rPr lang="zh-CN" altLang="en-US" sz="2200" dirty="0">
                <a:solidFill>
                  <a:srgbClr val="7030A0"/>
                </a:solidFill>
              </a:rPr>
              <a:t>识别出弱实体，可以精确建模</a:t>
            </a:r>
            <a:endParaRPr lang="en-US" altLang="zh-CN" sz="2200" dirty="0">
              <a:solidFill>
                <a:srgbClr val="7030A0"/>
              </a:solidFill>
            </a:endParaRPr>
          </a:p>
          <a:p>
            <a:pPr lvl="1"/>
            <a:endParaRPr lang="en-US" altLang="zh-CN" dirty="0"/>
          </a:p>
          <a:p>
            <a:pPr lvl="1"/>
            <a:r>
              <a:rPr lang="zh-CN" altLang="zh-CN" dirty="0"/>
              <a:t>例：教师讲授大学的课程，学生选修大学的课程</a:t>
            </a:r>
            <a:r>
              <a:rPr lang="zh-CN" altLang="en-US" dirty="0"/>
              <a:t>（表面上如此）</a:t>
            </a:r>
            <a:endParaRPr lang="en-US" altLang="zh-CN" dirty="0"/>
          </a:p>
          <a:p>
            <a:pPr lvl="2"/>
            <a:r>
              <a:rPr lang="zh-CN" altLang="en-US" sz="1600" dirty="0"/>
              <a:t>现实世界的</a:t>
            </a:r>
            <a:r>
              <a:rPr lang="zh-CN" altLang="zh-CN" sz="1600" dirty="0"/>
              <a:t>实际情况是这</a:t>
            </a:r>
            <a:r>
              <a:rPr lang="zh-CN" altLang="en-US" sz="1600" dirty="0"/>
              <a:t>样的：</a:t>
            </a:r>
            <a:endParaRPr lang="zh-CN" altLang="zh-CN" sz="1600" dirty="0"/>
          </a:p>
          <a:p>
            <a:pPr lvl="3"/>
            <a:r>
              <a:rPr lang="zh-CN" altLang="en-US" sz="1600" dirty="0"/>
              <a:t>大学的课程</a:t>
            </a:r>
            <a:r>
              <a:rPr lang="en-US" altLang="zh-CN" sz="1600" dirty="0"/>
              <a:t>COURSE</a:t>
            </a:r>
            <a:r>
              <a:rPr lang="zh-CN" altLang="en-US" sz="1600" dirty="0"/>
              <a:t>有可能会分为多个课程分段</a:t>
            </a:r>
            <a:r>
              <a:rPr lang="en-US" altLang="zh-CN" sz="1600" dirty="0"/>
              <a:t>SECTION</a:t>
            </a:r>
            <a:r>
              <a:rPr lang="zh-CN" altLang="en-US" sz="1600" dirty="0"/>
              <a:t>，每个课程分段还会开始很多的课堂</a:t>
            </a:r>
            <a:r>
              <a:rPr lang="en-US" altLang="zh-CN" sz="1600" dirty="0"/>
              <a:t>SECTIONCLASS</a:t>
            </a:r>
            <a:endParaRPr lang="zh-CN" altLang="zh-CN" sz="1600" dirty="0"/>
          </a:p>
          <a:p>
            <a:pPr lvl="4"/>
            <a:r>
              <a:rPr lang="zh-CN" altLang="zh-CN" sz="1600" dirty="0">
                <a:solidFill>
                  <a:srgbClr val="00B050"/>
                </a:solidFill>
              </a:rPr>
              <a:t>高等数学</a:t>
            </a:r>
            <a:r>
              <a:rPr lang="zh-CN" altLang="zh-CN" sz="1600" dirty="0"/>
              <a:t>课程，会分成</a:t>
            </a:r>
            <a:r>
              <a:rPr lang="en-US" altLang="zh-CN" sz="1600" dirty="0"/>
              <a:t>2</a:t>
            </a:r>
            <a:r>
              <a:rPr lang="zh-CN" altLang="zh-CN" sz="1600" dirty="0"/>
              <a:t>个</a:t>
            </a:r>
            <a:r>
              <a:rPr lang="zh-CN" altLang="en-US" sz="1600" dirty="0">
                <a:solidFill>
                  <a:srgbClr val="00B050"/>
                </a:solidFill>
              </a:rPr>
              <a:t>课程分段</a:t>
            </a:r>
            <a:r>
              <a:rPr lang="zh-CN" altLang="en-US" sz="1600" dirty="0"/>
              <a:t>，在大学第一学年的第</a:t>
            </a:r>
            <a:r>
              <a:rPr lang="en-US" altLang="zh-CN" sz="1600" dirty="0"/>
              <a:t>1</a:t>
            </a:r>
            <a:r>
              <a:rPr lang="zh-CN" altLang="en-US" sz="1600" dirty="0"/>
              <a:t>学期和第</a:t>
            </a:r>
            <a:r>
              <a:rPr lang="en-US" altLang="zh-CN" sz="1600" dirty="0"/>
              <a:t>2</a:t>
            </a:r>
            <a:r>
              <a:rPr lang="zh-CN" altLang="zh-CN" sz="1600" dirty="0"/>
              <a:t>学期来讲授。</a:t>
            </a:r>
            <a:endParaRPr lang="en-US" altLang="zh-CN" sz="1600" dirty="0"/>
          </a:p>
          <a:p>
            <a:pPr lvl="4"/>
            <a:r>
              <a:rPr lang="zh-CN" altLang="zh-CN" sz="1600" dirty="0"/>
              <a:t>由于大学学生人数众多，每个学期还会为处于不同学院或者系的学生，开设许许多多的</a:t>
            </a:r>
            <a:r>
              <a:rPr lang="zh-CN" altLang="zh-CN" sz="1600" dirty="0">
                <a:solidFill>
                  <a:srgbClr val="00B050"/>
                </a:solidFill>
              </a:rPr>
              <a:t>课堂</a:t>
            </a:r>
            <a:r>
              <a:rPr lang="zh-CN" altLang="zh-CN" sz="1600" dirty="0"/>
              <a:t>。</a:t>
            </a:r>
            <a:endParaRPr lang="en-US" altLang="zh-CN" sz="1600" dirty="0"/>
          </a:p>
          <a:p>
            <a:pPr lvl="3"/>
            <a:endParaRPr lang="en-US" altLang="zh-CN" sz="1600" dirty="0"/>
          </a:p>
          <a:p>
            <a:pPr lvl="3"/>
            <a:r>
              <a:rPr lang="zh-CN" altLang="zh-CN" sz="1600" dirty="0"/>
              <a:t>教师可以讲授同一</a:t>
            </a:r>
            <a:r>
              <a:rPr lang="en-US" altLang="zh-CN" sz="1600" dirty="0"/>
              <a:t>SECTION</a:t>
            </a:r>
            <a:r>
              <a:rPr lang="zh-CN" altLang="zh-CN" sz="1600" dirty="0"/>
              <a:t>的</a:t>
            </a:r>
            <a:r>
              <a:rPr lang="zh-CN" altLang="en-US" sz="1600" dirty="0"/>
              <a:t>多个</a:t>
            </a:r>
            <a:r>
              <a:rPr lang="zh-CN" altLang="zh-CN" sz="1600" dirty="0"/>
              <a:t>课堂</a:t>
            </a:r>
            <a:r>
              <a:rPr lang="en-US" altLang="zh-CN" sz="1600" dirty="0"/>
              <a:t>SECTIONCLASS</a:t>
            </a:r>
            <a:endParaRPr lang="zh-CN" altLang="zh-CN" sz="1600" dirty="0"/>
          </a:p>
          <a:p>
            <a:pPr lvl="3"/>
            <a:r>
              <a:rPr lang="zh-CN" altLang="zh-CN" sz="1600" dirty="0"/>
              <a:t>学生只能选修同一</a:t>
            </a:r>
            <a:r>
              <a:rPr lang="en-US" altLang="zh-CN" sz="1600" dirty="0"/>
              <a:t>SECTION</a:t>
            </a:r>
            <a:r>
              <a:rPr lang="zh-CN" altLang="zh-CN" sz="1600" dirty="0"/>
              <a:t>在某个学期的其中一个课堂</a:t>
            </a:r>
            <a:endParaRPr lang="en-US" altLang="zh-CN" sz="1600" dirty="0"/>
          </a:p>
          <a:p>
            <a:pPr lvl="3"/>
            <a:r>
              <a:rPr lang="zh-CN" altLang="en-US" sz="1600" dirty="0"/>
              <a:t>学生</a:t>
            </a:r>
            <a:r>
              <a:rPr lang="zh-CN" altLang="zh-CN" sz="1600" dirty="0"/>
              <a:t>可以选修同一</a:t>
            </a:r>
            <a:r>
              <a:rPr lang="en-US" altLang="zh-CN" sz="1600" dirty="0"/>
              <a:t>SECTION</a:t>
            </a:r>
            <a:r>
              <a:rPr lang="zh-CN" altLang="zh-CN" sz="1600" dirty="0"/>
              <a:t>在不同学期的某个课堂（为提高</a:t>
            </a:r>
            <a:r>
              <a:rPr lang="en-US" altLang="zh-CN" sz="1600" dirty="0"/>
              <a:t>GPA</a:t>
            </a:r>
            <a:r>
              <a:rPr lang="zh-CN" altLang="zh-CN" sz="1600" dirty="0"/>
              <a:t>而多次选修同一个</a:t>
            </a:r>
            <a:r>
              <a:rPr lang="en-US" altLang="zh-CN" sz="1600" dirty="0"/>
              <a:t>SECTION</a:t>
            </a:r>
            <a:r>
              <a:rPr lang="zh-CN" altLang="zh-CN" sz="1600" dirty="0"/>
              <a:t>）</a:t>
            </a:r>
            <a:endParaRPr lang="en-US" altLang="zh-CN" sz="1600" dirty="0"/>
          </a:p>
          <a:p>
            <a:pPr lvl="2"/>
            <a:endParaRPr lang="en-US" altLang="zh-CN" sz="1600" dirty="0"/>
          </a:p>
          <a:p>
            <a:pPr lvl="2"/>
            <a:r>
              <a:rPr lang="zh-CN" altLang="en-US" sz="1600" dirty="0"/>
              <a:t>要精确地建模这种实际情况，需要建立如下的概念及其之间的联系：</a:t>
            </a:r>
            <a:endParaRPr lang="zh-CN" altLang="zh-CN" sz="1600" dirty="0"/>
          </a:p>
          <a:p>
            <a:pPr lvl="2"/>
            <a:endParaRPr lang="en-US" altLang="zh-CN" dirty="0"/>
          </a:p>
          <a:p>
            <a:pPr lvl="3"/>
            <a:r>
              <a:rPr lang="en-US" altLang="zh-CN" dirty="0"/>
              <a:t>COURSE</a:t>
            </a:r>
            <a:r>
              <a:rPr lang="zh-CN" altLang="zh-CN" dirty="0"/>
              <a:t>（强实体集），表示一门课程，描述该课程的情况</a:t>
            </a:r>
            <a:endParaRPr lang="en-US" altLang="zh-CN" dirty="0"/>
          </a:p>
          <a:p>
            <a:pPr lvl="3"/>
            <a:r>
              <a:rPr lang="en-US" altLang="zh-CN" dirty="0"/>
              <a:t>SECTION</a:t>
            </a:r>
            <a:r>
              <a:rPr lang="zh-CN" altLang="zh-CN" dirty="0"/>
              <a:t>（依赖于</a:t>
            </a:r>
            <a:r>
              <a:rPr lang="en-US" altLang="zh-CN" dirty="0"/>
              <a:t>COURSE</a:t>
            </a:r>
            <a:r>
              <a:rPr lang="zh-CN" altLang="zh-CN" dirty="0"/>
              <a:t>的弱实体集），表示一门课程被分成几个部分来讲授，描述该课程</a:t>
            </a:r>
            <a:r>
              <a:rPr lang="zh-CN" altLang="en-US" dirty="0"/>
              <a:t>分段</a:t>
            </a:r>
            <a:r>
              <a:rPr lang="zh-CN" altLang="zh-CN" dirty="0"/>
              <a:t>的情况</a:t>
            </a:r>
            <a:endParaRPr lang="en-US" altLang="zh-CN" dirty="0"/>
          </a:p>
          <a:p>
            <a:pPr lvl="3"/>
            <a:r>
              <a:rPr lang="en-US" altLang="zh-CN" dirty="0"/>
              <a:t>SECTIONCLASS</a:t>
            </a:r>
            <a:r>
              <a:rPr lang="zh-CN" altLang="zh-CN" dirty="0"/>
              <a:t>（依赖于</a:t>
            </a:r>
            <a:r>
              <a:rPr lang="en-US" altLang="zh-CN" dirty="0"/>
              <a:t>SECTION</a:t>
            </a:r>
            <a:r>
              <a:rPr lang="zh-CN" altLang="zh-CN" dirty="0"/>
              <a:t>的弱实体集），表示课程</a:t>
            </a:r>
            <a:r>
              <a:rPr lang="zh-CN" altLang="en-US" dirty="0"/>
              <a:t>分段</a:t>
            </a:r>
            <a:r>
              <a:rPr lang="zh-CN" altLang="zh-CN" dirty="0"/>
              <a:t>的一次开课课堂</a:t>
            </a:r>
            <a:endParaRPr lang="en-US" altLang="zh-CN" dirty="0"/>
          </a:p>
          <a:p>
            <a:pPr lvl="3"/>
            <a:r>
              <a:rPr lang="zh-CN" altLang="zh-CN" dirty="0"/>
              <a:t>教师讲授的开课课堂</a:t>
            </a:r>
            <a:r>
              <a:rPr lang="en-US" altLang="zh-CN" dirty="0"/>
              <a:t>SECTIONCLASS</a:t>
            </a:r>
            <a:endParaRPr lang="zh-CN" altLang="zh-CN" dirty="0"/>
          </a:p>
          <a:p>
            <a:pPr lvl="3"/>
            <a:r>
              <a:rPr lang="zh-CN" altLang="zh-CN" dirty="0"/>
              <a:t>学生选修的是开课课堂</a:t>
            </a:r>
            <a:r>
              <a:rPr lang="en-US" altLang="zh-CN" dirty="0"/>
              <a:t>SECTIONCLASS</a:t>
            </a:r>
            <a:endParaRPr lang="zh-CN" altLang="zh-CN" dirty="0"/>
          </a:p>
          <a:p>
            <a:pPr lvl="2"/>
            <a:endParaRPr lang="en-US" altLang="zh-CN" dirty="0"/>
          </a:p>
        </p:txBody>
      </p:sp>
    </p:spTree>
    <p:extLst>
      <p:ext uri="{BB962C8B-B14F-4D97-AF65-F5344CB8AC3E}">
        <p14:creationId xmlns:p14="http://schemas.microsoft.com/office/powerpoint/2010/main" val="27483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a:bodyPr>
          <a:lstStyle/>
          <a:p>
            <a:r>
              <a:rPr lang="zh-CN" altLang="en-US" sz="2800" b="1" dirty="0">
                <a:solidFill>
                  <a:srgbClr val="FF0000"/>
                </a:solidFill>
              </a:rPr>
              <a:t>属性（</a:t>
            </a:r>
            <a:r>
              <a:rPr lang="en-US" altLang="zh-CN" sz="2800" b="1" dirty="0">
                <a:solidFill>
                  <a:srgbClr val="FF0000"/>
                </a:solidFill>
              </a:rPr>
              <a:t>Attribute</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zh-CN" sz="2000" dirty="0"/>
              <a:t>一个实体的所有实体实例，都具有相同的性质特征。</a:t>
            </a:r>
            <a:endParaRPr lang="en-US" altLang="zh-CN" sz="2000" dirty="0"/>
          </a:p>
          <a:p>
            <a:pPr lvl="1"/>
            <a:r>
              <a:rPr lang="zh-CN" altLang="zh-CN" sz="2000" dirty="0"/>
              <a:t>使用</a:t>
            </a:r>
            <a:r>
              <a:rPr lang="zh-CN" altLang="zh-CN" sz="2000" dirty="0">
                <a:solidFill>
                  <a:srgbClr val="00B050"/>
                </a:solidFill>
              </a:rPr>
              <a:t>属性</a:t>
            </a:r>
            <a:r>
              <a:rPr lang="zh-CN" altLang="zh-CN" sz="2000" dirty="0"/>
              <a:t>来</a:t>
            </a:r>
            <a:r>
              <a:rPr lang="zh-CN" altLang="zh-CN" sz="2000" dirty="0">
                <a:solidFill>
                  <a:srgbClr val="7030A0"/>
                </a:solidFill>
              </a:rPr>
              <a:t>描述实体的性质特征</a:t>
            </a:r>
            <a:endParaRPr lang="en-US" altLang="zh-CN" sz="2000" dirty="0">
              <a:solidFill>
                <a:srgbClr val="7030A0"/>
              </a:solidFill>
            </a:endParaRPr>
          </a:p>
          <a:p>
            <a:pPr lvl="1"/>
            <a:endParaRPr lang="en-US" altLang="zh-CN" sz="2000" dirty="0"/>
          </a:p>
          <a:p>
            <a:pPr lvl="1"/>
            <a:r>
              <a:rPr lang="zh-CN" altLang="zh-CN" sz="2000" dirty="0"/>
              <a:t>例</a:t>
            </a:r>
            <a:r>
              <a:rPr lang="zh-CN" altLang="en-US" sz="2000" dirty="0"/>
              <a:t>：</a:t>
            </a:r>
            <a:r>
              <a:rPr lang="zh-CN" altLang="zh-CN" sz="2000" dirty="0"/>
              <a:t>教师实体的特征可以用</a:t>
            </a:r>
            <a:r>
              <a:rPr lang="zh-CN" altLang="en-US" sz="2000" dirty="0"/>
              <a:t>以下</a:t>
            </a:r>
            <a:r>
              <a:rPr lang="zh-CN" altLang="zh-CN" sz="2000" dirty="0"/>
              <a:t>属性来描述</a:t>
            </a:r>
            <a:endParaRPr lang="en-US" altLang="zh-CN" sz="2000" dirty="0"/>
          </a:p>
          <a:p>
            <a:pPr lvl="2"/>
            <a:r>
              <a:rPr lang="zh-CN" altLang="zh-CN" sz="1200" dirty="0"/>
              <a:t>教师编号</a:t>
            </a:r>
            <a:endParaRPr lang="en-US" altLang="zh-CN" sz="1200" dirty="0"/>
          </a:p>
          <a:p>
            <a:pPr lvl="2"/>
            <a:r>
              <a:rPr lang="zh-CN" altLang="zh-CN" sz="1200" dirty="0"/>
              <a:t>教师姓名</a:t>
            </a:r>
            <a:endParaRPr lang="en-US" altLang="zh-CN" sz="1200" dirty="0"/>
          </a:p>
          <a:p>
            <a:pPr lvl="2"/>
            <a:r>
              <a:rPr lang="zh-CN" altLang="zh-CN" sz="1200" dirty="0"/>
              <a:t>教师性别</a:t>
            </a:r>
            <a:endParaRPr lang="en-US" altLang="zh-CN" sz="1200" dirty="0"/>
          </a:p>
          <a:p>
            <a:pPr lvl="2"/>
            <a:r>
              <a:rPr lang="zh-CN" altLang="zh-CN" sz="1200" dirty="0"/>
              <a:t>教师出生日期</a:t>
            </a:r>
            <a:endParaRPr lang="en-US" altLang="zh-CN" sz="1200" dirty="0"/>
          </a:p>
          <a:p>
            <a:pPr lvl="2"/>
            <a:r>
              <a:rPr lang="zh-CN" altLang="zh-CN" sz="1200" dirty="0"/>
              <a:t>教师的入职日期</a:t>
            </a:r>
            <a:endParaRPr lang="en-US" altLang="zh-CN" sz="1200" dirty="0"/>
          </a:p>
          <a:p>
            <a:pPr lvl="2"/>
            <a:r>
              <a:rPr lang="zh-CN" altLang="zh-CN" sz="1200" dirty="0"/>
              <a:t>教师职称</a:t>
            </a:r>
            <a:endParaRPr lang="en-US" altLang="zh-CN" sz="1200" dirty="0"/>
          </a:p>
          <a:p>
            <a:pPr lvl="1"/>
            <a:endParaRPr lang="en-US" altLang="zh-CN" sz="2000" dirty="0"/>
          </a:p>
          <a:p>
            <a:pPr lvl="1"/>
            <a:r>
              <a:rPr lang="zh-CN" altLang="zh-CN" sz="2000" dirty="0"/>
              <a:t>实体具有哪些属性，是根据用户对信息的需求来决定的</a:t>
            </a:r>
            <a:endParaRPr lang="en-US" altLang="zh-CN" sz="2000" dirty="0"/>
          </a:p>
          <a:p>
            <a:pPr lvl="2"/>
            <a:r>
              <a:rPr lang="zh-CN" altLang="zh-CN" sz="1800" dirty="0"/>
              <a:t>假设我们需要</a:t>
            </a:r>
            <a:r>
              <a:rPr lang="zh-CN" altLang="en-US" sz="1800" dirty="0"/>
              <a:t>记录</a:t>
            </a:r>
            <a:r>
              <a:rPr lang="zh-CN" altLang="zh-CN" sz="1800" dirty="0"/>
              <a:t>教师的收入情况，那需要在</a:t>
            </a:r>
            <a:r>
              <a:rPr lang="zh-CN" altLang="zh-CN" sz="1800" dirty="0">
                <a:solidFill>
                  <a:srgbClr val="00B0F0"/>
                </a:solidFill>
              </a:rPr>
              <a:t>教师实体</a:t>
            </a:r>
            <a:r>
              <a:rPr lang="zh-CN" altLang="zh-CN" sz="1800" dirty="0"/>
              <a:t>中添加一个</a:t>
            </a:r>
            <a:r>
              <a:rPr lang="zh-CN" altLang="zh-CN" sz="1800" dirty="0">
                <a:solidFill>
                  <a:srgbClr val="00B0F0"/>
                </a:solidFill>
              </a:rPr>
              <a:t>教师工资</a:t>
            </a:r>
            <a:r>
              <a:rPr lang="zh-CN" altLang="zh-CN" sz="1800" dirty="0"/>
              <a:t>属性</a:t>
            </a:r>
          </a:p>
          <a:p>
            <a:pPr lvl="1"/>
            <a:endParaRPr lang="en-US" altLang="zh-CN" sz="2000" b="1" dirty="0"/>
          </a:p>
        </p:txBody>
      </p:sp>
      <p:pic>
        <p:nvPicPr>
          <p:cNvPr id="4" name="图片 3">
            <a:extLst>
              <a:ext uri="{FF2B5EF4-FFF2-40B4-BE49-F238E27FC236}">
                <a16:creationId xmlns:a16="http://schemas.microsoft.com/office/drawing/2014/main" id="{6A17CA78-4D67-4041-A9FF-6D70BCF281D5}"/>
              </a:ext>
            </a:extLst>
          </p:cNvPr>
          <p:cNvPicPr>
            <a:picLocks noChangeAspect="1"/>
          </p:cNvPicPr>
          <p:nvPr/>
        </p:nvPicPr>
        <p:blipFill>
          <a:blip r:embed="rId3"/>
          <a:stretch>
            <a:fillRect/>
          </a:stretch>
        </p:blipFill>
        <p:spPr>
          <a:xfrm>
            <a:off x="8078598" y="3085703"/>
            <a:ext cx="2740666" cy="2135744"/>
          </a:xfrm>
          <a:prstGeom prst="rect">
            <a:avLst/>
          </a:prstGeom>
        </p:spPr>
      </p:pic>
    </p:spTree>
    <p:extLst>
      <p:ext uri="{BB962C8B-B14F-4D97-AF65-F5344CB8AC3E}">
        <p14:creationId xmlns:p14="http://schemas.microsoft.com/office/powerpoint/2010/main" val="389079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a:bodyPr>
          <a:lstStyle/>
          <a:p>
            <a:r>
              <a:rPr lang="zh-CN" altLang="en-US" sz="2800" b="1" dirty="0">
                <a:solidFill>
                  <a:srgbClr val="FF0000"/>
                </a:solidFill>
              </a:rPr>
              <a:t>属性（</a:t>
            </a:r>
            <a:r>
              <a:rPr lang="en-US" altLang="zh-CN" sz="2800" b="1" dirty="0">
                <a:solidFill>
                  <a:srgbClr val="FF0000"/>
                </a:solidFill>
              </a:rPr>
              <a:t>Attribute</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zh-CN" dirty="0"/>
              <a:t>属性</a:t>
            </a:r>
            <a:r>
              <a:rPr lang="zh-CN" altLang="en-US" dirty="0"/>
              <a:t>的值</a:t>
            </a:r>
            <a:endParaRPr lang="en-US" altLang="zh-CN" dirty="0"/>
          </a:p>
          <a:p>
            <a:pPr lvl="2"/>
            <a:r>
              <a:rPr lang="zh-CN" altLang="en-US" dirty="0"/>
              <a:t>数据类型</a:t>
            </a:r>
            <a:endParaRPr lang="en-US" altLang="zh-CN" dirty="0"/>
          </a:p>
          <a:p>
            <a:pPr lvl="2"/>
            <a:r>
              <a:rPr lang="zh-CN" altLang="en-US" dirty="0"/>
              <a:t>格式</a:t>
            </a:r>
            <a:endParaRPr lang="en-US" altLang="zh-CN" dirty="0"/>
          </a:p>
          <a:p>
            <a:pPr lvl="2"/>
            <a:r>
              <a:rPr lang="zh-CN" altLang="en-US" dirty="0"/>
              <a:t>值的范围</a:t>
            </a:r>
            <a:endParaRPr lang="en-US" altLang="zh-CN" dirty="0"/>
          </a:p>
          <a:p>
            <a:pPr lvl="1"/>
            <a:endParaRPr lang="en-US" altLang="zh-CN" dirty="0"/>
          </a:p>
          <a:p>
            <a:pPr lvl="1"/>
            <a:endParaRPr lang="en-US" altLang="zh-CN" dirty="0"/>
          </a:p>
          <a:p>
            <a:pPr lvl="1"/>
            <a:r>
              <a:rPr lang="zh-CN" altLang="zh-CN" dirty="0"/>
              <a:t>例</a:t>
            </a:r>
            <a:r>
              <a:rPr lang="zh-CN" altLang="en-US" dirty="0"/>
              <a:t>：</a:t>
            </a:r>
            <a:r>
              <a:rPr lang="zh-CN" altLang="zh-CN" dirty="0"/>
              <a:t>活着的人的年龄，数据类型是整数，取值范围为</a:t>
            </a:r>
            <a:r>
              <a:rPr lang="en-US" altLang="zh-CN" dirty="0"/>
              <a:t>0~150</a:t>
            </a:r>
            <a:r>
              <a:rPr lang="zh-CN" altLang="zh-CN" dirty="0"/>
              <a:t>（还没有报道说有超过</a:t>
            </a:r>
            <a:r>
              <a:rPr lang="en-US" altLang="zh-CN" dirty="0"/>
              <a:t>150</a:t>
            </a:r>
            <a:r>
              <a:rPr lang="zh-CN" altLang="zh-CN" dirty="0"/>
              <a:t>岁还活着的人）</a:t>
            </a:r>
          </a:p>
          <a:p>
            <a:pPr lvl="1"/>
            <a:endParaRPr lang="en-US" altLang="zh-CN" dirty="0"/>
          </a:p>
          <a:p>
            <a:pPr lvl="1"/>
            <a:r>
              <a:rPr lang="zh-CN" altLang="zh-CN" dirty="0"/>
              <a:t>例</a:t>
            </a:r>
            <a:r>
              <a:rPr lang="zh-CN" altLang="en-US" dirty="0"/>
              <a:t>：</a:t>
            </a:r>
            <a:r>
              <a:rPr lang="en-US" altLang="zh-CN" dirty="0"/>
              <a:t>birthday</a:t>
            </a:r>
            <a:r>
              <a:rPr lang="zh-CN" altLang="en-US" dirty="0"/>
              <a:t>属性，数据类型是</a:t>
            </a:r>
            <a:r>
              <a:rPr lang="en-US" altLang="zh-CN" dirty="0"/>
              <a:t>date</a:t>
            </a:r>
          </a:p>
          <a:p>
            <a:pPr lvl="1"/>
            <a:endParaRPr lang="en-US" altLang="zh-CN" dirty="0"/>
          </a:p>
          <a:p>
            <a:pPr lvl="1"/>
            <a:r>
              <a:rPr lang="zh-CN" altLang="en-US" dirty="0"/>
              <a:t>例：</a:t>
            </a:r>
            <a:r>
              <a:rPr lang="zh-CN" altLang="zh-CN" dirty="0"/>
              <a:t>性别</a:t>
            </a:r>
            <a:r>
              <a:rPr lang="zh-CN" altLang="en-US" dirty="0"/>
              <a:t>属性</a:t>
            </a:r>
            <a:r>
              <a:rPr lang="zh-CN" altLang="zh-CN" dirty="0"/>
              <a:t>，</a:t>
            </a:r>
            <a:r>
              <a:rPr lang="zh-CN" altLang="en-US" dirty="0"/>
              <a:t>字符串，取值为</a:t>
            </a:r>
            <a:r>
              <a:rPr lang="zh-CN" altLang="zh-CN" dirty="0">
                <a:solidFill>
                  <a:srgbClr val="00B0F0"/>
                </a:solidFill>
              </a:rPr>
              <a:t>男</a:t>
            </a:r>
            <a:r>
              <a:rPr lang="zh-CN" altLang="zh-CN" dirty="0"/>
              <a:t>或</a:t>
            </a:r>
            <a:r>
              <a:rPr lang="zh-CN" altLang="zh-CN" dirty="0">
                <a:solidFill>
                  <a:srgbClr val="00B0F0"/>
                </a:solidFill>
              </a:rPr>
              <a:t>女</a:t>
            </a:r>
            <a:r>
              <a:rPr lang="zh-CN" altLang="en-US" dirty="0"/>
              <a:t>，</a:t>
            </a:r>
            <a:r>
              <a:rPr lang="zh-CN" altLang="zh-CN" dirty="0"/>
              <a:t>只能取</a:t>
            </a:r>
            <a:r>
              <a:rPr lang="zh-CN" altLang="en-US" dirty="0"/>
              <a:t>两</a:t>
            </a:r>
            <a:r>
              <a:rPr lang="zh-CN" altLang="zh-CN" dirty="0"/>
              <a:t>个值</a:t>
            </a:r>
            <a:r>
              <a:rPr lang="zh-CN" altLang="en-US" dirty="0"/>
              <a:t>中的一个</a:t>
            </a:r>
            <a:endParaRPr lang="zh-CN" altLang="zh-CN" dirty="0"/>
          </a:p>
        </p:txBody>
      </p:sp>
    </p:spTree>
    <p:extLst>
      <p:ext uri="{BB962C8B-B14F-4D97-AF65-F5344CB8AC3E}">
        <p14:creationId xmlns:p14="http://schemas.microsoft.com/office/powerpoint/2010/main" val="37322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a:bodyPr>
          <a:lstStyle/>
          <a:p>
            <a:r>
              <a:rPr lang="zh-CN" altLang="en-US" sz="2800" b="1" dirty="0">
                <a:solidFill>
                  <a:srgbClr val="FF0000"/>
                </a:solidFill>
              </a:rPr>
              <a:t>属性（</a:t>
            </a:r>
            <a:r>
              <a:rPr lang="en-US" altLang="zh-CN" sz="2800" b="1" dirty="0">
                <a:solidFill>
                  <a:srgbClr val="FF0000"/>
                </a:solidFill>
              </a:rPr>
              <a:t>Attribute</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en-US" sz="2000" dirty="0"/>
              <a:t>属性的值为</a:t>
            </a:r>
            <a:r>
              <a:rPr lang="en-US" altLang="zh-CN" sz="2000" dirty="0"/>
              <a:t>NULL</a:t>
            </a:r>
            <a:r>
              <a:rPr lang="zh-CN" altLang="en-US" sz="2000" dirty="0"/>
              <a:t>的含义</a:t>
            </a:r>
            <a:endParaRPr lang="en-US" altLang="zh-CN" sz="2000" dirty="0"/>
          </a:p>
          <a:p>
            <a:pPr lvl="2"/>
            <a:endParaRPr lang="en-US" altLang="zh-CN" sz="1600" dirty="0">
              <a:solidFill>
                <a:srgbClr val="7030A0"/>
              </a:solidFill>
            </a:endParaRPr>
          </a:p>
          <a:p>
            <a:pPr lvl="2"/>
            <a:r>
              <a:rPr lang="zh-CN" altLang="zh-CN" sz="1600" dirty="0">
                <a:solidFill>
                  <a:srgbClr val="7030A0"/>
                </a:solidFill>
              </a:rPr>
              <a:t>不存在或者不适用</a:t>
            </a:r>
            <a:endParaRPr lang="en-US" altLang="zh-CN" sz="1600" dirty="0">
              <a:solidFill>
                <a:srgbClr val="7030A0"/>
              </a:solidFill>
            </a:endParaRPr>
          </a:p>
          <a:p>
            <a:pPr marL="1371600" lvl="3" indent="0">
              <a:buNone/>
            </a:pPr>
            <a:r>
              <a:rPr lang="en-US" altLang="zh-CN" sz="1600" dirty="0"/>
              <a:t>       </a:t>
            </a:r>
            <a:r>
              <a:rPr lang="zh-CN" altLang="zh-CN" sz="1600" dirty="0"/>
              <a:t>例</a:t>
            </a:r>
            <a:r>
              <a:rPr lang="zh-CN" altLang="en-US" sz="1600" dirty="0"/>
              <a:t>：</a:t>
            </a:r>
            <a:r>
              <a:rPr lang="zh-CN" altLang="zh-CN" sz="1600" dirty="0"/>
              <a:t>汽车的眼睛的颜色（汽车怎么会有眼睛呢？！）</a:t>
            </a:r>
            <a:endParaRPr lang="en-US" altLang="zh-CN" sz="1600" dirty="0"/>
          </a:p>
          <a:p>
            <a:pPr marL="1371600" lvl="3" indent="0">
              <a:buNone/>
            </a:pPr>
            <a:r>
              <a:rPr lang="en-US" altLang="zh-CN" sz="1600" dirty="0"/>
              <a:t>       </a:t>
            </a:r>
            <a:r>
              <a:rPr lang="zh-CN" altLang="zh-CN" sz="1600" dirty="0"/>
              <a:t>例</a:t>
            </a:r>
            <a:r>
              <a:rPr lang="zh-CN" altLang="en-US" sz="1600" dirty="0"/>
              <a:t>：</a:t>
            </a:r>
            <a:r>
              <a:rPr lang="zh-CN" altLang="zh-CN" sz="1600" dirty="0"/>
              <a:t>德云社相声演员岳云鹏的最后毕业大学</a:t>
            </a:r>
            <a:r>
              <a:rPr lang="zh-CN" altLang="en-US" sz="1600" dirty="0"/>
              <a:t>（</a:t>
            </a:r>
            <a:r>
              <a:rPr lang="zh-CN" altLang="zh-CN" sz="1600" dirty="0"/>
              <a:t>他小学没毕业</a:t>
            </a:r>
            <a:r>
              <a:rPr lang="zh-CN" altLang="en-US" sz="1600" dirty="0"/>
              <a:t>！</a:t>
            </a:r>
            <a:endParaRPr lang="zh-CN" altLang="zh-CN" sz="1600" dirty="0"/>
          </a:p>
          <a:p>
            <a:pPr lvl="2"/>
            <a:endParaRPr lang="en-US" altLang="zh-CN" sz="1600" dirty="0"/>
          </a:p>
          <a:p>
            <a:pPr lvl="2"/>
            <a:r>
              <a:rPr lang="zh-CN" altLang="zh-CN" sz="1600" dirty="0">
                <a:solidFill>
                  <a:srgbClr val="7030A0"/>
                </a:solidFill>
              </a:rPr>
              <a:t>存在，但因为条件限制暂时不知道</a:t>
            </a:r>
            <a:endParaRPr lang="en-US" altLang="zh-CN" sz="1600" dirty="0">
              <a:solidFill>
                <a:srgbClr val="7030A0"/>
              </a:solidFill>
            </a:endParaRPr>
          </a:p>
          <a:p>
            <a:pPr marL="914400" lvl="2" indent="0">
              <a:buNone/>
            </a:pPr>
            <a:r>
              <a:rPr lang="en-US" altLang="zh-CN" sz="1600" dirty="0"/>
              <a:t>      </a:t>
            </a:r>
            <a:r>
              <a:rPr lang="zh-CN" altLang="zh-CN" sz="1600" dirty="0"/>
              <a:t>例</a:t>
            </a:r>
            <a:r>
              <a:rPr lang="zh-CN" altLang="en-US" sz="1600" dirty="0"/>
              <a:t>：</a:t>
            </a:r>
            <a:r>
              <a:rPr lang="zh-CN" altLang="zh-CN" sz="1600" dirty="0"/>
              <a:t>墨镜下的眼睛的颜色（眼睛肯定有颜色，至少被墨镜遮住了，暂时不知道而已）</a:t>
            </a:r>
            <a:endParaRPr lang="en-US" altLang="zh-CN" sz="1600" dirty="0"/>
          </a:p>
          <a:p>
            <a:pPr marL="914400" lvl="2" indent="0">
              <a:buNone/>
            </a:pPr>
            <a:r>
              <a:rPr lang="en-US" altLang="zh-CN" sz="1600" dirty="0"/>
              <a:t>      </a:t>
            </a:r>
            <a:r>
              <a:rPr lang="zh-CN" altLang="zh-CN" sz="1600" dirty="0"/>
              <a:t>例</a:t>
            </a:r>
            <a:r>
              <a:rPr lang="zh-CN" altLang="en-US" sz="1600" dirty="0"/>
              <a:t>：</a:t>
            </a:r>
            <a:r>
              <a:rPr lang="zh-CN" altLang="zh-CN" sz="1600" dirty="0"/>
              <a:t>女明星的年龄，女明星没有填写自己的年龄，是因为不想让人知道她已经老了（人家驻颜有术，显得非常年轻，在不让粉丝知道年龄的情况下，可以吸引更多的新粉丝）。</a:t>
            </a:r>
            <a:endParaRPr lang="en-US" altLang="zh-CN" sz="1600" dirty="0"/>
          </a:p>
          <a:p>
            <a:pPr marL="914400" lvl="2" indent="0">
              <a:buNone/>
            </a:pPr>
            <a:endParaRPr lang="zh-CN" altLang="zh-CN" sz="1600" dirty="0"/>
          </a:p>
          <a:p>
            <a:pPr lvl="2"/>
            <a:r>
              <a:rPr lang="zh-CN" altLang="zh-CN" sz="1600" dirty="0">
                <a:solidFill>
                  <a:srgbClr val="7030A0"/>
                </a:solidFill>
              </a:rPr>
              <a:t>存不存在不知道</a:t>
            </a:r>
            <a:endParaRPr lang="en-US" altLang="zh-CN" sz="1600" dirty="0">
              <a:solidFill>
                <a:srgbClr val="7030A0"/>
              </a:solidFill>
            </a:endParaRPr>
          </a:p>
          <a:p>
            <a:pPr marL="914400" lvl="2" indent="0">
              <a:buNone/>
            </a:pPr>
            <a:r>
              <a:rPr lang="en-US" altLang="zh-CN" sz="1600" dirty="0"/>
              <a:t>      </a:t>
            </a:r>
            <a:r>
              <a:rPr lang="zh-CN" altLang="zh-CN" sz="1600" dirty="0"/>
              <a:t>例</a:t>
            </a:r>
            <a:r>
              <a:rPr lang="zh-CN" altLang="en-US" sz="1600" dirty="0"/>
              <a:t>：你家</a:t>
            </a:r>
            <a:r>
              <a:rPr lang="zh-CN" altLang="zh-CN" sz="1600" dirty="0"/>
              <a:t>新房的电话号码</a:t>
            </a:r>
            <a:endParaRPr lang="en-US" altLang="zh-CN" sz="1600" dirty="0"/>
          </a:p>
          <a:p>
            <a:pPr marL="1371600" lvl="3" indent="0">
              <a:buNone/>
            </a:pPr>
            <a:r>
              <a:rPr lang="zh-CN" altLang="zh-CN" sz="1600" dirty="0"/>
              <a:t>如果新房没安装电话，那就属于上面的第</a:t>
            </a:r>
            <a:r>
              <a:rPr lang="en-US" altLang="zh-CN" sz="1600" dirty="0"/>
              <a:t>1</a:t>
            </a:r>
            <a:r>
              <a:rPr lang="zh-CN" altLang="zh-CN" sz="1600" dirty="0"/>
              <a:t>种情况</a:t>
            </a:r>
            <a:r>
              <a:rPr lang="zh-CN" altLang="en-US" sz="1600" dirty="0"/>
              <a:t>（</a:t>
            </a:r>
            <a:r>
              <a:rPr lang="zh-CN" altLang="zh-CN" sz="1600" dirty="0"/>
              <a:t>不适用</a:t>
            </a:r>
            <a:r>
              <a:rPr lang="zh-CN" altLang="en-US" sz="1600" dirty="0"/>
              <a:t>）</a:t>
            </a:r>
            <a:endParaRPr lang="en-US" altLang="zh-CN" sz="1600" dirty="0"/>
          </a:p>
          <a:p>
            <a:pPr marL="1371600" lvl="3" indent="0">
              <a:buNone/>
            </a:pPr>
            <a:r>
              <a:rPr lang="zh-CN" altLang="zh-CN" sz="1600" dirty="0"/>
              <a:t>如果新房安装了电话，那就属于上面的第</a:t>
            </a:r>
            <a:r>
              <a:rPr lang="en-US" altLang="zh-CN" sz="1600" dirty="0"/>
              <a:t>2</a:t>
            </a:r>
            <a:r>
              <a:rPr lang="zh-CN" altLang="en-US" sz="1600" dirty="0"/>
              <a:t>种</a:t>
            </a:r>
            <a:r>
              <a:rPr lang="zh-CN" altLang="zh-CN" sz="1600" dirty="0"/>
              <a:t>情况</a:t>
            </a:r>
            <a:r>
              <a:rPr lang="zh-CN" altLang="en-US" sz="1600" dirty="0"/>
              <a:t>（</a:t>
            </a:r>
            <a:r>
              <a:rPr lang="zh-CN" altLang="zh-CN" sz="1600" dirty="0"/>
              <a:t>存在但不想告诉你</a:t>
            </a:r>
            <a:r>
              <a:rPr lang="zh-CN" altLang="en-US" sz="1600" dirty="0"/>
              <a:t>）</a:t>
            </a:r>
            <a:endParaRPr lang="zh-CN" altLang="zh-CN" sz="1600" dirty="0"/>
          </a:p>
          <a:p>
            <a:pPr marL="914400" lvl="2" indent="0">
              <a:buNone/>
            </a:pPr>
            <a:endParaRPr lang="en-US" altLang="zh-CN" sz="2000" b="1" dirty="0"/>
          </a:p>
        </p:txBody>
      </p:sp>
    </p:spTree>
    <p:extLst>
      <p:ext uri="{BB962C8B-B14F-4D97-AF65-F5344CB8AC3E}">
        <p14:creationId xmlns:p14="http://schemas.microsoft.com/office/powerpoint/2010/main" val="41790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a:bodyPr>
          <a:lstStyle/>
          <a:p>
            <a:r>
              <a:rPr lang="zh-CN" altLang="en-US" sz="2800" b="1" dirty="0">
                <a:solidFill>
                  <a:srgbClr val="FF0000"/>
                </a:solidFill>
              </a:rPr>
              <a:t>属性（</a:t>
            </a:r>
            <a:r>
              <a:rPr lang="en-US" altLang="zh-CN" sz="2800" b="1" dirty="0">
                <a:solidFill>
                  <a:srgbClr val="FF0000"/>
                </a:solidFill>
              </a:rPr>
              <a:t>Attribute</a:t>
            </a:r>
            <a:r>
              <a:rPr lang="zh-CN" altLang="en-US" sz="2800" b="1" dirty="0">
                <a:solidFill>
                  <a:srgbClr val="FF0000"/>
                </a:solidFill>
              </a:rPr>
              <a:t>）</a:t>
            </a:r>
            <a:endParaRPr lang="en-US" altLang="zh-CN" sz="2800" b="1" dirty="0">
              <a:solidFill>
                <a:srgbClr val="FF0000"/>
              </a:solidFill>
            </a:endParaRPr>
          </a:p>
          <a:p>
            <a:pPr lvl="1"/>
            <a:endParaRPr lang="en-US" altLang="zh-CN" dirty="0"/>
          </a:p>
          <a:p>
            <a:pPr lvl="1"/>
            <a:r>
              <a:rPr lang="zh-CN" altLang="en-US" sz="2000" dirty="0"/>
              <a:t>进一步理解</a:t>
            </a:r>
            <a:r>
              <a:rPr lang="en-US" altLang="zh-CN" sz="2000" dirty="0"/>
              <a:t>NULL</a:t>
            </a:r>
          </a:p>
          <a:p>
            <a:pPr lvl="1"/>
            <a:endParaRPr lang="en-US" altLang="zh-CN" dirty="0"/>
          </a:p>
          <a:p>
            <a:pPr lvl="2"/>
            <a:r>
              <a:rPr lang="en-US" altLang="zh-CN" sz="2000" dirty="0"/>
              <a:t>NULL</a:t>
            </a:r>
            <a:r>
              <a:rPr lang="zh-CN" altLang="zh-CN" sz="2000" dirty="0"/>
              <a:t>值不是数字</a:t>
            </a:r>
            <a:r>
              <a:rPr lang="en-US" altLang="zh-CN" sz="2000" dirty="0"/>
              <a:t>0</a:t>
            </a:r>
            <a:r>
              <a:rPr lang="zh-CN" altLang="zh-CN" sz="2000" dirty="0"/>
              <a:t>；</a:t>
            </a:r>
          </a:p>
          <a:p>
            <a:pPr lvl="2"/>
            <a:endParaRPr lang="en-US" altLang="zh-CN" sz="2000" dirty="0"/>
          </a:p>
          <a:p>
            <a:pPr lvl="2"/>
            <a:r>
              <a:rPr lang="en-US" altLang="zh-CN" sz="2000" dirty="0"/>
              <a:t>NULL</a:t>
            </a:r>
            <a:r>
              <a:rPr lang="zh-CN" altLang="zh-CN" sz="2000" dirty="0"/>
              <a:t>值不是空格或者任意个空格组成的字符串；</a:t>
            </a:r>
          </a:p>
          <a:p>
            <a:pPr lvl="2"/>
            <a:endParaRPr lang="en-US" altLang="zh-CN" sz="2000" dirty="0"/>
          </a:p>
          <a:p>
            <a:pPr lvl="2"/>
            <a:r>
              <a:rPr lang="en-US" altLang="zh-CN" sz="2000" dirty="0"/>
              <a:t>NULL</a:t>
            </a:r>
            <a:r>
              <a:rPr lang="zh-CN" altLang="zh-CN" sz="2000" dirty="0"/>
              <a:t>值不是空字符串；</a:t>
            </a:r>
          </a:p>
          <a:p>
            <a:pPr lvl="2"/>
            <a:endParaRPr lang="en-US" altLang="zh-CN" sz="2000" dirty="0"/>
          </a:p>
          <a:p>
            <a:pPr lvl="2"/>
            <a:r>
              <a:rPr lang="zh-CN" altLang="zh-CN" sz="2000" dirty="0"/>
              <a:t>本质上，</a:t>
            </a:r>
            <a:r>
              <a:rPr lang="en-US" altLang="zh-CN" sz="2000" dirty="0"/>
              <a:t>NULL</a:t>
            </a:r>
            <a:r>
              <a:rPr lang="zh-CN" altLang="zh-CN" sz="2000" dirty="0"/>
              <a:t>不是一个值，只是一个符号，它是所有域的成员。</a:t>
            </a:r>
            <a:endParaRPr lang="en-US" altLang="zh-CN" sz="2000" dirty="0"/>
          </a:p>
          <a:p>
            <a:pPr lvl="3"/>
            <a:r>
              <a:rPr lang="zh-CN" altLang="zh-CN" sz="2000" dirty="0"/>
              <a:t>证明</a:t>
            </a:r>
            <a:r>
              <a:rPr lang="en-US" altLang="zh-CN" sz="2000" dirty="0"/>
              <a:t>NULL</a:t>
            </a:r>
            <a:r>
              <a:rPr lang="zh-CN" altLang="zh-CN" sz="2000" dirty="0"/>
              <a:t>不是一个值非常简单</a:t>
            </a:r>
            <a:endParaRPr lang="en-US" altLang="zh-CN" sz="2000" dirty="0"/>
          </a:p>
          <a:p>
            <a:pPr marL="1371600" lvl="3" indent="0">
              <a:buNone/>
            </a:pPr>
            <a:r>
              <a:rPr lang="en-US" altLang="zh-CN" sz="2000" dirty="0"/>
              <a:t>   </a:t>
            </a:r>
            <a:r>
              <a:rPr lang="zh-CN" altLang="zh-CN" sz="2000" dirty="0"/>
              <a:t>使用反证法：假设</a:t>
            </a:r>
            <a:r>
              <a:rPr lang="en-US" altLang="zh-CN" sz="2000" dirty="0"/>
              <a:t>NULL</a:t>
            </a:r>
            <a:r>
              <a:rPr lang="zh-CN" altLang="zh-CN" sz="2000" dirty="0"/>
              <a:t>是一个值，那</a:t>
            </a:r>
            <a:r>
              <a:rPr lang="en-US" altLang="zh-CN" sz="2000" dirty="0"/>
              <a:t>NULL</a:t>
            </a:r>
            <a:r>
              <a:rPr lang="zh-CN" altLang="zh-CN" sz="2000" dirty="0"/>
              <a:t>必然有一个特定的数据类型，只能属于某个特定的域，这与</a:t>
            </a:r>
            <a:r>
              <a:rPr lang="en-US" altLang="zh-CN" sz="2000" dirty="0"/>
              <a:t>NULL</a:t>
            </a:r>
            <a:r>
              <a:rPr lang="zh-CN" altLang="zh-CN" sz="2000" dirty="0"/>
              <a:t>是所有域的成员相矛盾。</a:t>
            </a:r>
            <a:endParaRPr lang="en-US" altLang="zh-CN" sz="2000" b="1" dirty="0"/>
          </a:p>
        </p:txBody>
      </p:sp>
    </p:spTree>
    <p:extLst>
      <p:ext uri="{BB962C8B-B14F-4D97-AF65-F5344CB8AC3E}">
        <p14:creationId xmlns:p14="http://schemas.microsoft.com/office/powerpoint/2010/main" val="397305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22390FC-0DA5-4697-A277-ADD777ABFEA6}"/>
              </a:ext>
            </a:extLst>
          </p:cNvPr>
          <p:cNvSpPr>
            <a:spLocks noGrp="1" noChangeArrowheads="1"/>
          </p:cNvSpPr>
          <p:nvPr>
            <p:ph type="title"/>
          </p:nvPr>
        </p:nvSpPr>
        <p:spPr/>
        <p:txBody>
          <a:bodyPr/>
          <a:lstStyle/>
          <a:p>
            <a:r>
              <a:rPr lang="en-US" altLang="zh-CN" sz="3600" b="1" dirty="0"/>
              <a:t>The Entity-Relationship Model</a:t>
            </a:r>
            <a:endParaRPr lang="zh-CN" altLang="en-US" sz="3200" dirty="0">
              <a:solidFill>
                <a:srgbClr val="FF0000"/>
              </a:solidFill>
            </a:endParaRPr>
          </a:p>
        </p:txBody>
      </p:sp>
      <p:sp>
        <p:nvSpPr>
          <p:cNvPr id="13315" name="Rectangle 3">
            <a:extLst>
              <a:ext uri="{FF2B5EF4-FFF2-40B4-BE49-F238E27FC236}">
                <a16:creationId xmlns:a16="http://schemas.microsoft.com/office/drawing/2014/main" id="{06964AF0-C9C9-4FC5-AC4B-8215D225C575}"/>
              </a:ext>
            </a:extLst>
          </p:cNvPr>
          <p:cNvSpPr>
            <a:spLocks noGrp="1" noChangeArrowheads="1"/>
          </p:cNvSpPr>
          <p:nvPr>
            <p:ph type="body" idx="4294967295"/>
          </p:nvPr>
        </p:nvSpPr>
        <p:spPr>
          <a:xfrm>
            <a:off x="629173" y="1392382"/>
            <a:ext cx="10914077" cy="5389417"/>
          </a:xfrm>
        </p:spPr>
        <p:txBody>
          <a:bodyPr>
            <a:normAutofit/>
          </a:bodyPr>
          <a:lstStyle/>
          <a:p>
            <a:r>
              <a:rPr lang="zh-CN" altLang="en-US" sz="2800" b="1" dirty="0">
                <a:solidFill>
                  <a:srgbClr val="FF0000"/>
                </a:solidFill>
              </a:rPr>
              <a:t>属性（</a:t>
            </a:r>
            <a:r>
              <a:rPr lang="en-US" altLang="zh-CN" sz="2800" b="1" dirty="0">
                <a:solidFill>
                  <a:srgbClr val="FF0000"/>
                </a:solidFill>
              </a:rPr>
              <a:t>Attribute</a:t>
            </a:r>
            <a:r>
              <a:rPr lang="zh-CN" altLang="en-US" sz="2800" b="1" dirty="0">
                <a:solidFill>
                  <a:srgbClr val="FF0000"/>
                </a:solidFill>
              </a:rPr>
              <a:t>）</a:t>
            </a:r>
            <a:endParaRPr lang="en-US" altLang="zh-CN" sz="2800" b="1" dirty="0">
              <a:solidFill>
                <a:srgbClr val="FF0000"/>
              </a:solidFill>
            </a:endParaRPr>
          </a:p>
          <a:p>
            <a:pPr lvl="1"/>
            <a:r>
              <a:rPr lang="zh-CN" altLang="en-US" sz="2000" dirty="0">
                <a:solidFill>
                  <a:srgbClr val="00B050"/>
                </a:solidFill>
              </a:rPr>
              <a:t>实体的标识符</a:t>
            </a:r>
            <a:endParaRPr lang="en-US" altLang="zh-CN" sz="2000" dirty="0">
              <a:solidFill>
                <a:srgbClr val="00B050"/>
              </a:solidFill>
            </a:endParaRPr>
          </a:p>
          <a:p>
            <a:pPr lvl="2"/>
            <a:r>
              <a:rPr lang="zh-CN" altLang="zh-CN" sz="1800" dirty="0"/>
              <a:t>在描述实体的属性中，存在</a:t>
            </a:r>
            <a:r>
              <a:rPr lang="zh-CN" altLang="zh-CN" sz="1800" dirty="0">
                <a:solidFill>
                  <a:srgbClr val="00B0F0"/>
                </a:solidFill>
              </a:rPr>
              <a:t>一组属性</a:t>
            </a:r>
            <a:r>
              <a:rPr lang="zh-CN" altLang="zh-CN" sz="1800" dirty="0"/>
              <a:t>（可以是单个属性，也可以是多个属性），使用这组属性的特征，可以</a:t>
            </a:r>
            <a:r>
              <a:rPr lang="zh-CN" altLang="zh-CN" sz="1800" dirty="0">
                <a:solidFill>
                  <a:srgbClr val="7030A0"/>
                </a:solidFill>
              </a:rPr>
              <a:t>唯一地标识</a:t>
            </a:r>
            <a:r>
              <a:rPr lang="zh-CN" altLang="zh-CN" sz="1800" dirty="0"/>
              <a:t>客观世界中的特定</a:t>
            </a:r>
            <a:r>
              <a:rPr lang="zh-CN" altLang="zh-CN" sz="1800" dirty="0">
                <a:solidFill>
                  <a:srgbClr val="00B0F0"/>
                </a:solidFill>
              </a:rPr>
              <a:t>实体实例</a:t>
            </a:r>
            <a:r>
              <a:rPr lang="zh-CN" altLang="zh-CN" sz="1800" dirty="0"/>
              <a:t>。</a:t>
            </a:r>
            <a:endParaRPr lang="en-US" altLang="zh-CN" sz="1800" dirty="0"/>
          </a:p>
          <a:p>
            <a:pPr lvl="2"/>
            <a:r>
              <a:rPr lang="zh-CN" altLang="zh-CN" sz="1800" dirty="0"/>
              <a:t>如果这组属性不可约（减少任何一个属性），就不能再唯一地标识这个特定实体实例，那么我们说，这组属性是</a:t>
            </a:r>
            <a:r>
              <a:rPr lang="zh-CN" altLang="zh-CN" sz="1800" dirty="0">
                <a:solidFill>
                  <a:srgbClr val="92D050"/>
                </a:solidFill>
              </a:rPr>
              <a:t>候选的实体的标识符（</a:t>
            </a:r>
            <a:r>
              <a:rPr lang="en-US" altLang="zh-CN" sz="1800" dirty="0">
                <a:solidFill>
                  <a:srgbClr val="92D050"/>
                </a:solidFill>
              </a:rPr>
              <a:t>Identifier</a:t>
            </a:r>
            <a:r>
              <a:rPr lang="zh-CN" altLang="zh-CN" sz="1800" dirty="0">
                <a:solidFill>
                  <a:srgbClr val="92D050"/>
                </a:solidFill>
              </a:rPr>
              <a:t>）</a:t>
            </a:r>
            <a:endParaRPr lang="en-US" altLang="zh-CN" sz="1800" dirty="0">
              <a:solidFill>
                <a:srgbClr val="92D050"/>
              </a:solidFill>
            </a:endParaRPr>
          </a:p>
          <a:p>
            <a:pPr lvl="2"/>
            <a:r>
              <a:rPr lang="zh-CN" altLang="zh-CN" sz="1800" dirty="0"/>
              <a:t>一个实体可能有多个候选的实体标识符。</a:t>
            </a:r>
            <a:endParaRPr lang="en-US" altLang="zh-CN" sz="1800" dirty="0"/>
          </a:p>
          <a:p>
            <a:pPr lvl="2"/>
            <a:r>
              <a:rPr lang="zh-CN" altLang="zh-CN" sz="1800" dirty="0"/>
              <a:t>选择其中一组作为该实体的</a:t>
            </a:r>
            <a:r>
              <a:rPr lang="zh-CN" altLang="zh-CN" sz="1800" dirty="0">
                <a:solidFill>
                  <a:srgbClr val="92D050"/>
                </a:solidFill>
              </a:rPr>
              <a:t>主实体标识符（</a:t>
            </a:r>
            <a:r>
              <a:rPr lang="en-US" altLang="zh-CN" sz="1800" dirty="0">
                <a:solidFill>
                  <a:srgbClr val="92D050"/>
                </a:solidFill>
              </a:rPr>
              <a:t>Primary Identifier</a:t>
            </a:r>
            <a:r>
              <a:rPr lang="zh-CN" altLang="zh-CN" sz="1800" dirty="0">
                <a:solidFill>
                  <a:srgbClr val="92D050"/>
                </a:solidFill>
              </a:rPr>
              <a:t>）</a:t>
            </a:r>
            <a:endParaRPr lang="en-US" altLang="zh-CN" sz="1800" dirty="0">
              <a:solidFill>
                <a:srgbClr val="92D050"/>
              </a:solidFill>
            </a:endParaRPr>
          </a:p>
          <a:p>
            <a:pPr lvl="2"/>
            <a:r>
              <a:rPr lang="zh-CN" altLang="zh-CN" sz="1800" dirty="0"/>
              <a:t>其余的候选的实体标识符称为</a:t>
            </a:r>
            <a:r>
              <a:rPr lang="zh-CN" altLang="zh-CN" sz="1800" dirty="0">
                <a:solidFill>
                  <a:srgbClr val="92D050"/>
                </a:solidFill>
              </a:rPr>
              <a:t>辅助的实体标识符（</a:t>
            </a:r>
            <a:r>
              <a:rPr lang="en-US" altLang="zh-CN" sz="1800" dirty="0">
                <a:solidFill>
                  <a:srgbClr val="92D050"/>
                </a:solidFill>
              </a:rPr>
              <a:t>Auxiliary Identifier</a:t>
            </a:r>
            <a:r>
              <a:rPr lang="zh-CN" altLang="zh-CN" sz="1800" dirty="0">
                <a:solidFill>
                  <a:srgbClr val="92D050"/>
                </a:solidFill>
              </a:rPr>
              <a:t>）</a:t>
            </a:r>
            <a:endParaRPr lang="en-US" altLang="zh-CN" sz="1800" dirty="0">
              <a:solidFill>
                <a:srgbClr val="92D050"/>
              </a:solidFill>
            </a:endParaRPr>
          </a:p>
          <a:p>
            <a:pPr lvl="1"/>
            <a:r>
              <a:rPr lang="en-US" altLang="zh-CN" sz="2200" b="1" dirty="0">
                <a:solidFill>
                  <a:srgbClr val="7030A0"/>
                </a:solidFill>
              </a:rPr>
              <a:t>E-R</a:t>
            </a:r>
            <a:r>
              <a:rPr lang="zh-CN" altLang="en-US" sz="2200" b="1" dirty="0">
                <a:solidFill>
                  <a:srgbClr val="7030A0"/>
                </a:solidFill>
              </a:rPr>
              <a:t>模型可以表示实体的这些标识符</a:t>
            </a:r>
            <a:endParaRPr lang="en-US" altLang="zh-CN" sz="2200" b="1" dirty="0">
              <a:solidFill>
                <a:srgbClr val="7030A0"/>
              </a:solidFill>
            </a:endParaRPr>
          </a:p>
          <a:p>
            <a:pPr lvl="1"/>
            <a:r>
              <a:rPr lang="zh-CN" altLang="zh-CN" sz="2200" b="1" dirty="0"/>
              <a:t>例：</a:t>
            </a:r>
            <a:r>
              <a:rPr lang="zh-CN" altLang="zh-CN" sz="2200" dirty="0"/>
              <a:t>实体</a:t>
            </a:r>
            <a:r>
              <a:rPr lang="en-US" altLang="zh-CN" sz="2200" dirty="0"/>
              <a:t>instructor</a:t>
            </a:r>
          </a:p>
          <a:p>
            <a:pPr lvl="2"/>
            <a:r>
              <a:rPr lang="zh-CN" altLang="zh-CN" sz="1600" dirty="0"/>
              <a:t>如果教师姓名</a:t>
            </a:r>
            <a:r>
              <a:rPr lang="en-US" altLang="zh-CN" sz="1600" dirty="0"/>
              <a:t>name</a:t>
            </a:r>
            <a:r>
              <a:rPr lang="zh-CN" altLang="zh-CN" sz="1600" dirty="0"/>
              <a:t>属性值</a:t>
            </a:r>
            <a:r>
              <a:rPr lang="zh-CN" altLang="en-US" sz="1600" dirty="0"/>
              <a:t>不唯一，</a:t>
            </a:r>
            <a:r>
              <a:rPr lang="zh-CN" altLang="zh-CN" sz="1600" dirty="0"/>
              <a:t>仅有</a:t>
            </a:r>
            <a:r>
              <a:rPr lang="en-US" altLang="zh-CN" sz="1600" dirty="0"/>
              <a:t>ID</a:t>
            </a:r>
            <a:r>
              <a:rPr lang="zh-CN" altLang="en-US" sz="1600" dirty="0"/>
              <a:t>可以</a:t>
            </a:r>
            <a:r>
              <a:rPr lang="zh-CN" altLang="zh-CN" sz="1600" dirty="0"/>
              <a:t>作为</a:t>
            </a:r>
            <a:r>
              <a:rPr lang="zh-CN" altLang="en-US" sz="1600" dirty="0">
                <a:solidFill>
                  <a:srgbClr val="FF0000"/>
                </a:solidFill>
              </a:rPr>
              <a:t>主</a:t>
            </a:r>
            <a:r>
              <a:rPr lang="zh-CN" altLang="zh-CN" sz="1600" dirty="0">
                <a:solidFill>
                  <a:srgbClr val="FF0000"/>
                </a:solidFill>
              </a:rPr>
              <a:t>标识符</a:t>
            </a:r>
            <a:endParaRPr lang="en-US" altLang="zh-CN" sz="1600" dirty="0">
              <a:solidFill>
                <a:srgbClr val="FF0000"/>
              </a:solidFill>
            </a:endParaRPr>
          </a:p>
          <a:p>
            <a:pPr lvl="2"/>
            <a:r>
              <a:rPr lang="zh-CN" altLang="zh-CN" sz="1600" dirty="0"/>
              <a:t>如果教师姓名</a:t>
            </a:r>
            <a:r>
              <a:rPr lang="en-US" altLang="zh-CN" sz="1600" dirty="0"/>
              <a:t>name</a:t>
            </a:r>
            <a:r>
              <a:rPr lang="zh-CN" altLang="zh-CN" sz="1600" dirty="0"/>
              <a:t>属性值唯一，</a:t>
            </a:r>
            <a:r>
              <a:rPr lang="en-US" altLang="zh-CN" sz="1600" dirty="0"/>
              <a:t>ID</a:t>
            </a:r>
            <a:r>
              <a:rPr lang="zh-CN" altLang="en-US" sz="1600" dirty="0"/>
              <a:t>和</a:t>
            </a:r>
            <a:r>
              <a:rPr lang="en-US" altLang="zh-CN" sz="1600" dirty="0"/>
              <a:t>name</a:t>
            </a:r>
            <a:r>
              <a:rPr lang="zh-CN" altLang="en-US" sz="1600" dirty="0"/>
              <a:t>都</a:t>
            </a:r>
            <a:r>
              <a:rPr lang="zh-CN" altLang="zh-CN" sz="1600" dirty="0"/>
              <a:t>可</a:t>
            </a:r>
            <a:r>
              <a:rPr lang="zh-CN" altLang="en-US" sz="1600" dirty="0"/>
              <a:t>以</a:t>
            </a:r>
            <a:r>
              <a:rPr lang="zh-CN" altLang="zh-CN" sz="1600" dirty="0"/>
              <a:t>作为标识符</a:t>
            </a:r>
            <a:endParaRPr lang="en-US" altLang="zh-CN" sz="1600" dirty="0"/>
          </a:p>
          <a:p>
            <a:pPr lvl="3"/>
            <a:r>
              <a:rPr lang="en-US" altLang="zh-CN" sz="1600" dirty="0"/>
              <a:t>ID</a:t>
            </a:r>
            <a:r>
              <a:rPr lang="zh-CN" altLang="zh-CN" sz="1600" dirty="0"/>
              <a:t>或</a:t>
            </a:r>
            <a:r>
              <a:rPr lang="en-US" altLang="zh-CN" sz="1600" dirty="0"/>
              <a:t>name</a:t>
            </a:r>
            <a:r>
              <a:rPr lang="zh-CN" altLang="en-US" sz="1600" dirty="0"/>
              <a:t>都是</a:t>
            </a:r>
            <a:r>
              <a:rPr lang="zh-CN" altLang="zh-CN" sz="1600" dirty="0">
                <a:solidFill>
                  <a:srgbClr val="FF0000"/>
                </a:solidFill>
              </a:rPr>
              <a:t>候选标识符</a:t>
            </a:r>
            <a:endParaRPr lang="en-US" altLang="zh-CN" sz="1600" dirty="0">
              <a:solidFill>
                <a:srgbClr val="FF0000"/>
              </a:solidFill>
            </a:endParaRPr>
          </a:p>
          <a:p>
            <a:pPr lvl="3"/>
            <a:r>
              <a:rPr lang="zh-CN" altLang="zh-CN" sz="1600" dirty="0"/>
              <a:t>可任意指定</a:t>
            </a:r>
            <a:r>
              <a:rPr lang="en-US" altLang="zh-CN" sz="1600" dirty="0"/>
              <a:t>ID</a:t>
            </a:r>
            <a:r>
              <a:rPr lang="zh-CN" altLang="zh-CN" sz="1600" dirty="0"/>
              <a:t>或</a:t>
            </a:r>
            <a:r>
              <a:rPr lang="en-US" altLang="zh-CN" sz="1600" dirty="0"/>
              <a:t>name</a:t>
            </a:r>
            <a:r>
              <a:rPr lang="zh-CN" altLang="zh-CN" sz="1600" dirty="0"/>
              <a:t>为</a:t>
            </a:r>
            <a:r>
              <a:rPr lang="zh-CN" altLang="zh-CN" sz="1600" dirty="0">
                <a:solidFill>
                  <a:srgbClr val="FF0000"/>
                </a:solidFill>
              </a:rPr>
              <a:t>主标识符</a:t>
            </a:r>
            <a:endParaRPr lang="en-US" altLang="zh-CN" sz="1600" dirty="0">
              <a:solidFill>
                <a:srgbClr val="FF0000"/>
              </a:solidFill>
            </a:endParaRPr>
          </a:p>
          <a:p>
            <a:pPr lvl="3"/>
            <a:r>
              <a:rPr lang="zh-CN" altLang="en-US" sz="1600" dirty="0"/>
              <a:t>未被指定的</a:t>
            </a:r>
            <a:r>
              <a:rPr lang="zh-CN" altLang="zh-CN" sz="1600" dirty="0"/>
              <a:t>为</a:t>
            </a:r>
            <a:r>
              <a:rPr lang="zh-CN" altLang="en-US" sz="1600" dirty="0">
                <a:solidFill>
                  <a:srgbClr val="FF0000"/>
                </a:solidFill>
              </a:rPr>
              <a:t>辅助标识符</a:t>
            </a:r>
            <a:endParaRPr lang="zh-CN" altLang="zh-CN" sz="1600" dirty="0">
              <a:solidFill>
                <a:srgbClr val="FF0000"/>
              </a:solidFill>
            </a:endParaRPr>
          </a:p>
          <a:p>
            <a:pPr lvl="1"/>
            <a:endParaRPr lang="en-US" altLang="zh-CN" sz="2200" dirty="0"/>
          </a:p>
          <a:p>
            <a:pPr lvl="1"/>
            <a:endParaRPr lang="en-US" altLang="zh-CN" sz="2000" dirty="0">
              <a:solidFill>
                <a:srgbClr val="92D050"/>
              </a:solidFill>
            </a:endParaRPr>
          </a:p>
          <a:p>
            <a:pPr lvl="1"/>
            <a:endParaRPr lang="en-US" altLang="zh-CN" sz="2000" dirty="0">
              <a:solidFill>
                <a:srgbClr val="92D050"/>
              </a:solidFill>
            </a:endParaRPr>
          </a:p>
          <a:p>
            <a:pPr lvl="1"/>
            <a:endParaRPr lang="zh-CN" altLang="zh-CN" sz="2000" dirty="0"/>
          </a:p>
          <a:p>
            <a:pPr lvl="2"/>
            <a:endParaRPr lang="en-US" altLang="zh-CN" dirty="0"/>
          </a:p>
          <a:p>
            <a:pPr lvl="1"/>
            <a:endParaRPr lang="en-US" altLang="zh-CN" sz="2000" b="1" dirty="0"/>
          </a:p>
        </p:txBody>
      </p:sp>
      <p:pic>
        <p:nvPicPr>
          <p:cNvPr id="2" name="图片 1">
            <a:extLst>
              <a:ext uri="{FF2B5EF4-FFF2-40B4-BE49-F238E27FC236}">
                <a16:creationId xmlns:a16="http://schemas.microsoft.com/office/drawing/2014/main" id="{C53F3329-043A-41B6-A28F-8D63D1C2D707}"/>
              </a:ext>
            </a:extLst>
          </p:cNvPr>
          <p:cNvPicPr>
            <a:picLocks noChangeAspect="1"/>
          </p:cNvPicPr>
          <p:nvPr/>
        </p:nvPicPr>
        <p:blipFill>
          <a:blip r:embed="rId3"/>
          <a:stretch>
            <a:fillRect/>
          </a:stretch>
        </p:blipFill>
        <p:spPr>
          <a:xfrm>
            <a:off x="8036653" y="4646055"/>
            <a:ext cx="2740666" cy="2135744"/>
          </a:xfrm>
          <a:prstGeom prst="rect">
            <a:avLst/>
          </a:prstGeom>
        </p:spPr>
      </p:pic>
    </p:spTree>
    <p:extLst>
      <p:ext uri="{BB962C8B-B14F-4D97-AF65-F5344CB8AC3E}">
        <p14:creationId xmlns:p14="http://schemas.microsoft.com/office/powerpoint/2010/main" val="192938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dcmitype/"/>
    <ds:schemaRef ds:uri="http://purl.org/dc/elements/1.1/"/>
    <ds:schemaRef ds:uri="http://purl.org/dc/terms/"/>
    <ds:schemaRef ds:uri="http://schemas.microsoft.com/office/2006/metadata/properties"/>
    <ds:schemaRef ds:uri="4873beb7-5857-4685-be1f-d57550cc96cc"/>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6288</Words>
  <Application>Microsoft Office PowerPoint</Application>
  <PresentationFormat>宽屏</PresentationFormat>
  <Paragraphs>723</Paragraphs>
  <Slides>44</Slides>
  <Notes>44</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0" baseType="lpstr">
      <vt:lpstr>微软雅黑</vt:lpstr>
      <vt:lpstr>Euphemia</vt:lpstr>
      <vt:lpstr>Times New Roman</vt:lpstr>
      <vt:lpstr>Wingdings</vt:lpstr>
      <vt:lpstr>学术文献 16x9</vt:lpstr>
      <vt:lpstr>Visio</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vt:lpstr>
      <vt:lpstr>The Entity-Relationship Model 进一步理解属性</vt:lpstr>
      <vt:lpstr>The Entity-Relationship Model 进一步理解属性</vt:lpstr>
      <vt:lpstr>The Entity-Relationship Model 进一步理解属性</vt:lpstr>
      <vt:lpstr>The Entity-Relationship Model 进一步理解属性</vt:lpstr>
      <vt:lpstr>The Entity-Relationship Model 进一步理解属性</vt:lpstr>
      <vt:lpstr>The Entity-Relationship Model 进一步理解属性</vt:lpstr>
      <vt:lpstr>The Entity-Relationship Model 进一步理解属性</vt:lpstr>
      <vt:lpstr>The Entity-Relationship Model </vt:lpstr>
      <vt:lpstr>The Entity-Relationship Model</vt:lpstr>
      <vt:lpstr>The Entity-Relationship Model</vt:lpstr>
      <vt:lpstr>The Entity-Relationship Model</vt:lpstr>
      <vt:lpstr>The Entity-Relationship Model</vt:lpstr>
      <vt:lpstr>The Entity-Relationship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2020-12-26T06:50:49Z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