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77" r:id="rId5"/>
    <p:sldId id="389" r:id="rId6"/>
    <p:sldId id="390" r:id="rId7"/>
    <p:sldId id="381" r:id="rId8"/>
    <p:sldId id="378" r:id="rId9"/>
    <p:sldId id="376" r:id="rId10"/>
    <p:sldId id="379" r:id="rId11"/>
    <p:sldId id="380" r:id="rId12"/>
    <p:sldId id="387" r:id="rId13"/>
    <p:sldId id="388" r:id="rId14"/>
    <p:sldId id="383" r:id="rId15"/>
    <p:sldId id="384" r:id="rId16"/>
    <p:sldId id="386" r:id="rId17"/>
    <p:sldId id="385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2020/2/25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76BDC30-32F9-4771-9310-4234C91011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DF91109-F168-4752-8518-F3BDC99AFF67}" type="slidenum">
              <a:rPr lang="en-US" altLang="zh-CN" sz="1200"/>
              <a:pPr algn="r" eaLnBrk="1" hangingPunct="1"/>
              <a:t>1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003C601-F30D-4669-A42C-10AA2A1F1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12B28EC-6E04-44F7-A5A2-EA6F4CCB9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F3E35CB1-C6A7-49C6-B694-EFE4FF24728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94A266-8C96-465D-878C-90D18497DB76}" type="slidenum">
              <a:rPr lang="en-US" altLang="zh-CN" sz="1200"/>
              <a:pPr algn="r" eaLnBrk="1" hangingPunct="1"/>
              <a:t>10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A74EE4C-6942-478D-8964-06B72192C8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F2B3AB2-3026-4F2C-A569-FB2C4D6FC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2CA6C0C-F16B-42EB-8B25-7B53EAE7182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070CFDE-C762-4EAD-8E42-84036A48AE0C}" type="slidenum">
              <a:rPr lang="en-US" altLang="zh-CN" sz="1200"/>
              <a:pPr algn="r" eaLnBrk="1" hangingPunct="1"/>
              <a:t>11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C53E1F8-24EC-4A8E-888E-CE7301E62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829984A-DE42-42A6-94EB-94BFF7BE1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619CF18-1D37-47E4-885F-AA218CBA82A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F1FBD5-C155-49E3-B967-CEBD5AC28E31}" type="slidenum">
              <a:rPr lang="en-US" altLang="zh-CN" sz="1200"/>
              <a:pPr algn="r" eaLnBrk="1" hangingPunct="1"/>
              <a:t>12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45FA316-DB56-4007-AC71-C3D15ACE5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EEDF262-87F6-4423-BD54-12805F17D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C52AD22-2AF1-4CC6-8F82-3D123BB1E6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AC58F8-F7AE-418F-B9C6-4E3D844D2544}" type="slidenum">
              <a:rPr lang="en-US" altLang="zh-CN" sz="1200"/>
              <a:pPr algn="r" eaLnBrk="1" hangingPunct="1"/>
              <a:t>13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9185987-2D1F-41D1-88D5-ED32A92B66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CF3E01C-5BE3-49B5-8C7F-67B93455A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BF52A0F-89D9-4979-A7D0-28EEC183C08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18F8810-CACA-4532-A936-3E74E9A15A8A}" type="slidenum">
              <a:rPr lang="en-US" altLang="zh-CN" sz="1200"/>
              <a:pPr algn="r" eaLnBrk="1" hangingPunct="1"/>
              <a:t>14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4533757-7717-4444-8894-35F2339992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FE63C33-7F0F-4763-A007-0863B6411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76BDC30-32F9-4771-9310-4234C91011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DF91109-F168-4752-8518-F3BDC99AFF67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003C601-F30D-4669-A42C-10AA2A1F1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12B28EC-6E04-44F7-A5A2-EA6F4CCB9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64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76BDC30-32F9-4771-9310-4234C91011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DF91109-F168-4752-8518-F3BDC99AFF67}" type="slidenum">
              <a:rPr lang="en-US" altLang="zh-CN" sz="1200"/>
              <a:pPr algn="r" eaLnBrk="1" hangingPunct="1"/>
              <a:t>3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003C601-F30D-4669-A42C-10AA2A1F1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12B28EC-6E04-44F7-A5A2-EA6F4CCB9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414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76BDC30-32F9-4771-9310-4234C91011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DF91109-F168-4752-8518-F3BDC99AFF67}" type="slidenum">
              <a:rPr lang="en-US" altLang="zh-CN" sz="1200"/>
              <a:pPr algn="r" eaLnBrk="1" hangingPunct="1"/>
              <a:t>4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003C601-F30D-4669-A42C-10AA2A1F1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12B28EC-6E04-44F7-A5A2-EA6F4CCB9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72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5BD1A52-6A7C-4A62-92FD-7B4800017DC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D40EA40-0C61-4DFD-AEF5-E5AC7BF4DE77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D5DCACE-B7EC-4F2A-B16D-095844D069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CEAAD7D-9897-43D7-952F-035DCD5E9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F4D8B24-2E7B-4A44-AA3B-B3EE09DDAFB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B965464-5FD8-4541-BF66-9689FFC27F80}" type="slidenum">
              <a:rPr lang="en-US" altLang="zh-CN" sz="1200"/>
              <a:pPr algn="r" eaLnBrk="1" hangingPunct="1"/>
              <a:t>6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504E90E-4B7C-4C5B-9871-5CE4DB2F15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E82CBE5-2841-4098-8BB1-6A2385FCC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E24ECA5-3D13-44DA-9DDF-A384C12217E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B875C97-DE10-411D-B0DB-D789D241590C}" type="slidenum">
              <a:rPr lang="en-US" altLang="zh-CN" sz="1200"/>
              <a:pPr algn="r" eaLnBrk="1" hangingPunct="1"/>
              <a:t>7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DBB3800-AD93-45E9-A267-E0D0D1384C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3FB5090-7AB3-43F8-9572-1B9F78B2F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8160856-0450-49D0-A289-34884D16A0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594AFB2-40A1-484C-8EF4-D411B7468D91}" type="slidenum">
              <a:rPr lang="en-US" altLang="zh-CN" sz="1200"/>
              <a:pPr algn="r" eaLnBrk="1" hangingPunct="1"/>
              <a:t>8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E966C5C-58AF-44BC-B5B5-0049BCC699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B9529FC-60AA-487A-8CD2-5647D7989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D2E49F8-9CCF-43C7-87F6-E4386A9537D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22292A0-9058-4B95-9F70-FEB55B370301}" type="slidenum">
              <a:rPr lang="en-US" altLang="zh-CN" sz="1200"/>
              <a:pPr algn="r" eaLnBrk="1" hangingPunct="1"/>
              <a:t>9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4460BBC-0E33-45C6-9556-2ACCE2F342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EC9687A-CE14-41A4-BF7D-F59DC94C4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2020/2/25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2020/2/25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2020/2/25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63D5D2D-1F34-4D1F-BE59-D65D88C58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Model</a:t>
            </a:r>
            <a:br>
              <a:rPr lang="en-US" altLang="zh-CN"/>
            </a:br>
            <a:r>
              <a:rPr lang="zh-CN" altLang="en-US" sz="3200"/>
              <a:t>数据模型</a:t>
            </a:r>
            <a:endParaRPr lang="en-US" altLang="zh-CN" sz="32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935FB30-0BA1-45CF-BA19-AB8D9525E3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65618" y="2968464"/>
            <a:ext cx="9980682" cy="3725966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数据处理的三个世界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lvl="1"/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现实世界</a:t>
            </a:r>
            <a:r>
              <a:rPr lang="zh-CN" altLang="en-US" sz="2400" dirty="0"/>
              <a:t>：是指客观存在的世界中的事物及其联系</a:t>
            </a:r>
            <a:endParaRPr lang="en-US" altLang="zh-CN" sz="2400" dirty="0"/>
          </a:p>
          <a:p>
            <a:pPr lvl="1"/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信息世界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0000"/>
                </a:solidFill>
              </a:rPr>
              <a:t>概念世界</a:t>
            </a:r>
            <a:r>
              <a:rPr lang="zh-CN" altLang="en-US" sz="2400" dirty="0"/>
              <a:t>）：是现实世界在人们头脑中的反映，是对客观事物及其联系的一种抽象描述。</a:t>
            </a:r>
            <a:endParaRPr lang="en-US" altLang="zh-CN" sz="2400" dirty="0"/>
          </a:p>
          <a:p>
            <a:pPr lvl="2"/>
            <a:r>
              <a:rPr lang="zh-CN" altLang="en-US" sz="2000" dirty="0"/>
              <a:t>在数据库方法中，把客观事物抽象成信息世界中的实体</a:t>
            </a:r>
            <a:endParaRPr lang="en-US" altLang="zh-CN" sz="2000" dirty="0"/>
          </a:p>
          <a:p>
            <a:pPr lvl="1"/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计算机世界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0000"/>
                </a:solidFill>
              </a:rPr>
              <a:t>机器世界</a:t>
            </a:r>
            <a:r>
              <a:rPr lang="zh-CN" altLang="en-US" sz="2400" dirty="0"/>
              <a:t>）：是在信息世界基础上的进一步抽象。</a:t>
            </a:r>
            <a:endParaRPr lang="en-US" altLang="zh-CN" sz="2400" dirty="0"/>
          </a:p>
          <a:p>
            <a:pPr lvl="2"/>
            <a:r>
              <a:rPr lang="zh-CN" altLang="en-US" dirty="0"/>
              <a:t>在数据库方法中，把信息世界的实体描述成计算机世界的记录。</a:t>
            </a:r>
            <a:endParaRPr lang="en-US" altLang="zh-CN" dirty="0"/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9216FCDA-23DC-4955-ABBB-93C94E90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832" y="1504060"/>
            <a:ext cx="269875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61B756D-7B11-4E1D-A9BB-F6EFBA691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Model</a:t>
            </a:r>
            <a:br>
              <a:rPr lang="en-US" altLang="zh-CN"/>
            </a:br>
            <a:r>
              <a:rPr lang="zh-CN" altLang="en-US" sz="3200"/>
              <a:t>数据模型</a:t>
            </a: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9C6BE3-B70D-44E3-A519-FE455C16EB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599180"/>
            <a:ext cx="9980681" cy="479742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物理数据模型</a:t>
            </a:r>
            <a:r>
              <a:rPr lang="en-US" altLang="zh-CN" sz="2800" b="1" dirty="0">
                <a:solidFill>
                  <a:srgbClr val="FF0000"/>
                </a:solidFill>
              </a:rPr>
              <a:t>(physical data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model) —— </a:t>
            </a:r>
            <a:r>
              <a:rPr lang="zh-CN" altLang="en-US" sz="2800" b="1" dirty="0">
                <a:solidFill>
                  <a:srgbClr val="FF0000"/>
                </a:solidFill>
              </a:rPr>
              <a:t>低层模型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提供的概念只对计算机专家有意义，而不是最终用户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提供的概念描述了数据如何在计算机存储介质（通常指硬盘）上存储的细节</a:t>
            </a:r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r>
              <a:rPr lang="zh-CN" altLang="en-US" sz="2000" dirty="0"/>
              <a:t>存储结构</a:t>
            </a:r>
            <a:endParaRPr lang="en-US" altLang="zh-CN" sz="2000" dirty="0"/>
          </a:p>
          <a:p>
            <a:pPr lvl="3"/>
            <a:r>
              <a:rPr lang="zh-CN" altLang="en-US" sz="2000" dirty="0"/>
              <a:t>记录格式</a:t>
            </a:r>
            <a:endParaRPr lang="en-US" altLang="zh-CN" sz="2000" dirty="0"/>
          </a:p>
          <a:p>
            <a:pPr lvl="3"/>
            <a:r>
              <a:rPr lang="zh-CN" altLang="en-US" sz="2000" dirty="0"/>
              <a:t>记录顺序</a:t>
            </a:r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r>
              <a:rPr lang="zh-CN" altLang="en-US" sz="2000" dirty="0"/>
              <a:t>存取路径</a:t>
            </a:r>
            <a:endParaRPr lang="en-US" altLang="zh-CN" sz="2000" dirty="0"/>
          </a:p>
          <a:p>
            <a:pPr lvl="3"/>
            <a:r>
              <a:rPr lang="zh-CN" altLang="en-US" sz="2000" dirty="0"/>
              <a:t>全表扫描</a:t>
            </a:r>
            <a:endParaRPr lang="en-US" altLang="zh-CN" sz="2000" dirty="0"/>
          </a:p>
          <a:p>
            <a:pPr lvl="3"/>
            <a:r>
              <a:rPr lang="zh-CN" altLang="en-US" sz="2000" dirty="0"/>
              <a:t>索引扫描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0293123-307D-467F-BAE2-7ECFE6B9E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Model</a:t>
            </a:r>
            <a:br>
              <a:rPr lang="en-US" altLang="zh-CN"/>
            </a:br>
            <a:r>
              <a:rPr lang="zh-CN" altLang="en-US" sz="3200"/>
              <a:t>数据模型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96AF483-5E5D-4E7B-89EB-33EFB5E729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52910"/>
            <a:ext cx="9144000" cy="4868862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zh-CN" altLang="en-US" sz="3200" dirty="0">
                <a:solidFill>
                  <a:srgbClr val="0070C0"/>
                </a:solidFill>
              </a:rPr>
              <a:t>实体</a:t>
            </a:r>
            <a:r>
              <a:rPr lang="en-US" altLang="zh-CN" sz="3200" dirty="0">
                <a:solidFill>
                  <a:srgbClr val="0070C0"/>
                </a:solidFill>
              </a:rPr>
              <a:t>-</a:t>
            </a:r>
            <a:r>
              <a:rPr lang="zh-CN" altLang="en-US" sz="3200" dirty="0">
                <a:solidFill>
                  <a:srgbClr val="0070C0"/>
                </a:solidFill>
              </a:rPr>
              <a:t>联系模型（</a:t>
            </a:r>
            <a:r>
              <a:rPr lang="en-US" altLang="zh-CN" sz="3200" dirty="0">
                <a:solidFill>
                  <a:srgbClr val="0070C0"/>
                </a:solidFill>
              </a:rPr>
              <a:t>entity-relationship model</a:t>
            </a:r>
            <a:r>
              <a:rPr lang="zh-CN" altLang="en-US" sz="3200" dirty="0">
                <a:solidFill>
                  <a:srgbClr val="0070C0"/>
                </a:solidFill>
              </a:rPr>
              <a:t>）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高层概念数据模型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实体（</a:t>
            </a:r>
            <a:r>
              <a:rPr lang="en-US" altLang="zh-CN" sz="2000" dirty="0"/>
              <a:t>entity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表示真实世界中的对象或概念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一个雇员或者一个项目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属性（</a:t>
            </a:r>
            <a:r>
              <a:rPr lang="en-US" altLang="zh-CN" sz="2000" dirty="0"/>
              <a:t>attribute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表示进一步描述实体的某个感兴趣的特性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雇员的姓名或工资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联系（</a:t>
            </a:r>
            <a:r>
              <a:rPr lang="en-US" altLang="zh-CN" sz="2000" dirty="0"/>
              <a:t>relationship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在两个或多个实体间的联系表示实体之间的关联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雇员和项目之间的</a:t>
            </a:r>
            <a:r>
              <a:rPr lang="en-US" altLang="zh-CN" sz="2000" dirty="0"/>
              <a:t>“</a:t>
            </a:r>
            <a:r>
              <a:rPr lang="zh-CN" altLang="en-US" sz="2000" dirty="0"/>
              <a:t>从事</a:t>
            </a:r>
            <a:r>
              <a:rPr lang="en-US" altLang="zh-CN" sz="2000" dirty="0"/>
              <a:t>”</a:t>
            </a:r>
            <a:r>
              <a:rPr lang="zh-CN" altLang="en-US" sz="2000" dirty="0"/>
              <a:t>关系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B178F1D-0784-4E8E-8906-F3FC0CA10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Model</a:t>
            </a:r>
            <a:br>
              <a:rPr lang="en-US" altLang="zh-CN"/>
            </a:br>
            <a:r>
              <a:rPr lang="zh-CN" altLang="en-US" sz="3200"/>
              <a:t>数据模型</a:t>
            </a:r>
            <a:endParaRPr lang="en-US" altLang="zh-CN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2008C16-F19F-4D86-801B-ABF75FC6A2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714150"/>
            <a:ext cx="9144000" cy="4724400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对象数据模型（</a:t>
            </a:r>
            <a:r>
              <a:rPr lang="en-US" altLang="zh-CN" sz="3200" dirty="0">
                <a:solidFill>
                  <a:srgbClr val="0070C0"/>
                </a:solidFill>
              </a:rPr>
              <a:t> object data model </a:t>
            </a:r>
            <a:r>
              <a:rPr lang="zh-CN" altLang="en-US" sz="3200" dirty="0">
                <a:solidFill>
                  <a:srgbClr val="0070C0"/>
                </a:solidFill>
              </a:rPr>
              <a:t>）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 lvl="1"/>
            <a:r>
              <a:rPr lang="zh-CN" altLang="en-US" sz="3200" b="1" dirty="0">
                <a:solidFill>
                  <a:srgbClr val="FF0000"/>
                </a:solidFill>
              </a:rPr>
              <a:t>高层概念数据模型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lvl="1"/>
            <a:endParaRPr lang="en-US" altLang="zh-CN" sz="3200" dirty="0"/>
          </a:p>
          <a:p>
            <a:pPr lvl="1"/>
            <a:r>
              <a:rPr lang="zh-CN" altLang="en-US" sz="3200" dirty="0"/>
              <a:t>类</a:t>
            </a:r>
            <a:endParaRPr lang="en-US" altLang="zh-CN" sz="3200" dirty="0"/>
          </a:p>
          <a:p>
            <a:pPr lvl="2"/>
            <a:r>
              <a:rPr lang="zh-CN" altLang="en-US" sz="3200" dirty="0"/>
              <a:t>类的职责</a:t>
            </a:r>
            <a:endParaRPr lang="en-US" altLang="zh-CN" sz="3200" dirty="0"/>
          </a:p>
          <a:p>
            <a:pPr lvl="2"/>
            <a:r>
              <a:rPr lang="zh-CN" altLang="en-US" sz="3200" dirty="0"/>
              <a:t>类的构造函数</a:t>
            </a:r>
            <a:endParaRPr lang="en-US" altLang="zh-CN" sz="3200" dirty="0"/>
          </a:p>
          <a:p>
            <a:pPr lvl="2"/>
            <a:r>
              <a:rPr lang="zh-CN" altLang="en-US" sz="3200" dirty="0"/>
              <a:t>类的状态（属性）</a:t>
            </a:r>
            <a:endParaRPr lang="en-US" altLang="zh-CN" sz="3200" dirty="0"/>
          </a:p>
          <a:p>
            <a:pPr lvl="2"/>
            <a:r>
              <a:rPr lang="zh-CN" altLang="en-US" sz="3200" dirty="0"/>
              <a:t>类的行为（方法）</a:t>
            </a:r>
            <a:endParaRPr lang="en-US" altLang="zh-C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4DF0728-55C9-4294-B9E8-CF0D19930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Model</a:t>
            </a:r>
            <a:br>
              <a:rPr lang="en-US" altLang="zh-CN"/>
            </a:br>
            <a:r>
              <a:rPr lang="zh-CN" altLang="en-US" sz="3200"/>
              <a:t>数据模型</a:t>
            </a:r>
            <a:endParaRPr lang="en-US" altLang="zh-CN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C0F79ED-D652-440D-AB74-9E334553DB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36800"/>
            <a:ext cx="9851122" cy="4868862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对象数据模型（</a:t>
            </a:r>
            <a:r>
              <a:rPr lang="en-US" altLang="zh-CN" sz="3200" dirty="0">
                <a:solidFill>
                  <a:srgbClr val="0070C0"/>
                </a:solidFill>
              </a:rPr>
              <a:t> object data model </a:t>
            </a:r>
            <a:r>
              <a:rPr lang="zh-CN" altLang="en-US" sz="3200" dirty="0">
                <a:solidFill>
                  <a:srgbClr val="0070C0"/>
                </a:solidFill>
              </a:rPr>
              <a:t>）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 lvl="1"/>
            <a:r>
              <a:rPr lang="zh-CN" altLang="en-US" sz="2000" dirty="0"/>
              <a:t>类间的关系</a:t>
            </a:r>
            <a:endParaRPr lang="en-US" altLang="zh-CN" sz="2000" dirty="0"/>
          </a:p>
          <a:p>
            <a:pPr lvl="2"/>
            <a:r>
              <a:rPr lang="zh-CN" altLang="en-US" sz="1800" dirty="0"/>
              <a:t>泛化（</a:t>
            </a:r>
            <a:r>
              <a:rPr lang="en-US" altLang="zh-CN" sz="1800" dirty="0"/>
              <a:t>is-a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3"/>
            <a:r>
              <a:rPr lang="zh-CN" altLang="en-US" sz="1800" dirty="0"/>
              <a:t>继承</a:t>
            </a:r>
            <a:r>
              <a:rPr lang="en-US" altLang="zh-CN" sz="1800" dirty="0"/>
              <a:t>Inheritance</a:t>
            </a:r>
            <a:r>
              <a:rPr lang="en-US" altLang="zh-CN" sz="1800" b="1" dirty="0"/>
              <a:t> </a:t>
            </a:r>
            <a:endParaRPr lang="en-US" altLang="zh-CN" sz="1800" dirty="0"/>
          </a:p>
          <a:p>
            <a:pPr lvl="2"/>
            <a:r>
              <a:rPr lang="zh-CN" altLang="en-US" sz="1800" dirty="0"/>
              <a:t>关联（</a:t>
            </a:r>
            <a:r>
              <a:rPr lang="en-US" altLang="zh-CN" sz="1800" dirty="0"/>
              <a:t>has-a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3"/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）关联</a:t>
            </a:r>
            <a:r>
              <a:rPr lang="en-US" altLang="zh-CN" sz="1800" dirty="0" err="1"/>
              <a:t>assiaciation</a:t>
            </a:r>
            <a:endParaRPr lang="en-US" altLang="zh-CN" sz="1800" dirty="0"/>
          </a:p>
          <a:p>
            <a:pPr lvl="3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）聚合</a:t>
            </a:r>
            <a:r>
              <a:rPr lang="en-US" altLang="zh-CN" sz="1800" dirty="0"/>
              <a:t>aggregation</a:t>
            </a:r>
          </a:p>
          <a:p>
            <a:pPr lvl="3"/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）组合</a:t>
            </a:r>
            <a:r>
              <a:rPr lang="en-US" altLang="zh-CN" sz="1800" dirty="0" err="1"/>
              <a:t>Compostion</a:t>
            </a:r>
            <a:endParaRPr lang="en-US" altLang="zh-CN" sz="1800" dirty="0"/>
          </a:p>
          <a:p>
            <a:pPr lvl="2"/>
            <a:r>
              <a:rPr lang="zh-CN" altLang="en-US" sz="1800" dirty="0"/>
              <a:t>依赖（</a:t>
            </a:r>
            <a:r>
              <a:rPr lang="en-US" altLang="zh-CN" sz="1800" dirty="0"/>
              <a:t>use-a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3"/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）在方法接口中使用</a:t>
            </a:r>
            <a:r>
              <a:rPr lang="en-US" altLang="zh-CN" sz="1800" dirty="0"/>
              <a:t>use-in-interface</a:t>
            </a:r>
          </a:p>
          <a:p>
            <a:pPr lvl="3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）在实现中使用</a:t>
            </a:r>
            <a:r>
              <a:rPr lang="en-US" altLang="zh-CN" sz="1800" dirty="0"/>
              <a:t>use-in-implementation</a:t>
            </a:r>
          </a:p>
          <a:p>
            <a:pPr lvl="2"/>
            <a:r>
              <a:rPr lang="zh-CN" altLang="en-US" sz="1800" dirty="0"/>
              <a:t>实现（</a:t>
            </a:r>
            <a:r>
              <a:rPr lang="en-US" altLang="zh-CN" sz="1800" dirty="0"/>
              <a:t>implement</a:t>
            </a:r>
            <a:r>
              <a:rPr lang="zh-CN" altLang="en-US" sz="1800" dirty="0"/>
              <a:t> ）</a:t>
            </a:r>
            <a:endParaRPr lang="en-US" altLang="zh-CN" sz="1800" dirty="0"/>
          </a:p>
          <a:p>
            <a:pPr lvl="3"/>
            <a:r>
              <a:rPr lang="zh-CN" altLang="en-US" sz="1800" dirty="0"/>
              <a:t>实现一个接口   </a:t>
            </a:r>
            <a:r>
              <a:rPr lang="en-US" altLang="zh-CN" sz="1800" dirty="0"/>
              <a:t>Java</a:t>
            </a:r>
            <a:r>
              <a:rPr lang="zh-CN" altLang="en-US" sz="1800" dirty="0"/>
              <a:t>中的</a:t>
            </a:r>
            <a:r>
              <a:rPr lang="en-US" altLang="zh-CN" sz="1800" dirty="0"/>
              <a:t>Interface</a:t>
            </a:r>
            <a:r>
              <a:rPr lang="zh-CN" altLang="en-US" sz="1800" dirty="0"/>
              <a:t>及其实现类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8708183-AE8F-4825-8D7C-29EDC4B65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Model</a:t>
            </a:r>
            <a:br>
              <a:rPr lang="en-US" altLang="zh-CN"/>
            </a:br>
            <a:r>
              <a:rPr lang="zh-CN" altLang="en-US" sz="3200"/>
              <a:t>数据模型</a:t>
            </a: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9248CA7-A5BF-4CFD-9D36-1E3E447A00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76531"/>
            <a:ext cx="9144000" cy="4103687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对象数据模型（</a:t>
            </a:r>
            <a:r>
              <a:rPr lang="en-US" altLang="zh-CN" sz="3200" dirty="0">
                <a:solidFill>
                  <a:srgbClr val="0070C0"/>
                </a:solidFill>
              </a:rPr>
              <a:t> object data model </a:t>
            </a:r>
            <a:r>
              <a:rPr lang="zh-CN" altLang="en-US" sz="3200" dirty="0">
                <a:solidFill>
                  <a:srgbClr val="0070C0"/>
                </a:solidFill>
              </a:rPr>
              <a:t>）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 lvl="2"/>
            <a:endParaRPr lang="en-US" altLang="zh-CN" dirty="0"/>
          </a:p>
          <a:p>
            <a:pPr lvl="1"/>
            <a:r>
              <a:rPr lang="zh-CN" altLang="en-US" sz="2800" dirty="0"/>
              <a:t>对象</a:t>
            </a:r>
            <a:r>
              <a:rPr lang="en-US" altLang="zh-CN" sz="2800" dirty="0"/>
              <a:t>——</a:t>
            </a:r>
            <a:r>
              <a:rPr lang="zh-CN" altLang="en-US" sz="2800" dirty="0"/>
              <a:t>类的实例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对象间的关系</a:t>
            </a:r>
            <a:endParaRPr lang="en-US" altLang="zh-CN" sz="2800" dirty="0"/>
          </a:p>
          <a:p>
            <a:pPr lvl="2"/>
            <a:r>
              <a:rPr lang="zh-CN" altLang="en-US" sz="2800" dirty="0"/>
              <a:t>链接 （</a:t>
            </a:r>
            <a:r>
              <a:rPr lang="en-US" altLang="zh-CN" sz="2800" dirty="0"/>
              <a:t>links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2"/>
            <a:r>
              <a:rPr lang="zh-CN" altLang="en-US" sz="2800" dirty="0"/>
              <a:t>聚合 （</a:t>
            </a:r>
            <a:r>
              <a:rPr lang="en-US" altLang="zh-CN" sz="2800" dirty="0"/>
              <a:t>aggregation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63D5D2D-1F34-4D1F-BE59-D65D88C58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Model</a:t>
            </a:r>
            <a:br>
              <a:rPr lang="en-US" altLang="zh-CN" dirty="0"/>
            </a:br>
            <a:r>
              <a:rPr lang="zh-CN" altLang="en-US" sz="3200" dirty="0"/>
              <a:t>数据模型</a:t>
            </a:r>
            <a:endParaRPr lang="en-US" altLang="zh-CN" sz="32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935FB30-0BA1-45CF-BA19-AB8D9525E3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65618" y="1468073"/>
            <a:ext cx="9980682" cy="5226357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理解三个世界：</a:t>
            </a:r>
            <a:r>
              <a:rPr lang="zh-CN" altLang="en-US" sz="2400" dirty="0">
                <a:solidFill>
                  <a:srgbClr val="92D050"/>
                </a:solidFill>
              </a:rPr>
              <a:t>现实世界</a:t>
            </a:r>
            <a:r>
              <a:rPr lang="zh-CN" altLang="en-US" sz="2400" dirty="0">
                <a:solidFill>
                  <a:srgbClr val="FF0000"/>
                </a:solidFill>
              </a:rPr>
              <a:t>中的大象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D7230D-0700-4CA2-AEF6-D2989777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52" y="2091446"/>
            <a:ext cx="3528210" cy="18040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FE99AA-5F4D-4799-81B8-BCEEE6212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99" y="2091446"/>
            <a:ext cx="3408071" cy="17950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2C8B25-108D-40CA-A250-D2BAB4003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852" y="4518835"/>
            <a:ext cx="3528210" cy="21215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7A234C-0410-4444-97DE-A1E4ACB64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299" y="4509910"/>
            <a:ext cx="3145872" cy="21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0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63D5D2D-1F34-4D1F-BE59-D65D88C58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Model</a:t>
            </a:r>
            <a:br>
              <a:rPr lang="en-US" altLang="zh-CN" dirty="0"/>
            </a:br>
            <a:r>
              <a:rPr lang="zh-CN" altLang="en-US" sz="3200" dirty="0"/>
              <a:t>数据模型</a:t>
            </a:r>
            <a:endParaRPr lang="en-US" altLang="zh-CN" sz="32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935FB30-0BA1-45CF-BA19-AB8D9525E3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65618" y="1468073"/>
            <a:ext cx="9980682" cy="5226357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理解三个世界：</a:t>
            </a:r>
            <a:r>
              <a:rPr lang="zh-CN" altLang="en-US" sz="2400" dirty="0">
                <a:solidFill>
                  <a:srgbClr val="92D050"/>
                </a:solidFill>
              </a:rPr>
              <a:t>信息世界（概念世界）</a:t>
            </a:r>
            <a:r>
              <a:rPr lang="zh-CN" altLang="en-US" sz="2400" dirty="0">
                <a:solidFill>
                  <a:srgbClr val="FF0000"/>
                </a:solidFill>
              </a:rPr>
              <a:t>中的大象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/>
            <a:endParaRPr lang="en-US" altLang="zh-CN" sz="2200" dirty="0"/>
          </a:p>
          <a:p>
            <a:pPr lvl="2"/>
            <a:r>
              <a:rPr lang="zh-CN" altLang="en-US" sz="2200" dirty="0"/>
              <a:t>大象在人们头脑中的反映（把所有盲人对大象的描述综合在一起）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endParaRPr lang="en-US" altLang="zh-CN" sz="2200" dirty="0">
              <a:solidFill>
                <a:srgbClr val="FF0000"/>
              </a:solidFill>
            </a:endParaRPr>
          </a:p>
          <a:p>
            <a:pPr lvl="3"/>
            <a:r>
              <a:rPr lang="zh-CN" altLang="en-US" sz="2200" dirty="0">
                <a:solidFill>
                  <a:srgbClr val="0070C0"/>
                </a:solidFill>
              </a:rPr>
              <a:t>大耳朵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 lvl="3"/>
            <a:r>
              <a:rPr lang="zh-CN" altLang="en-US" sz="2200" dirty="0">
                <a:solidFill>
                  <a:srgbClr val="0070C0"/>
                </a:solidFill>
              </a:rPr>
              <a:t>白白锋利的象长矛一样的象牙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 lvl="3"/>
            <a:r>
              <a:rPr lang="zh-CN" altLang="en-US" sz="2200" dirty="0">
                <a:solidFill>
                  <a:srgbClr val="0070C0"/>
                </a:solidFill>
              </a:rPr>
              <a:t>像绳子一样的尾巴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 lvl="3"/>
            <a:r>
              <a:rPr lang="zh-CN" altLang="en-US" sz="2200" dirty="0">
                <a:solidFill>
                  <a:srgbClr val="0070C0"/>
                </a:solidFill>
              </a:rPr>
              <a:t>弯弯的卷起来的长鼻子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 lvl="3"/>
            <a:r>
              <a:rPr lang="zh-CN" altLang="en-US" sz="2200" dirty="0">
                <a:solidFill>
                  <a:srgbClr val="0070C0"/>
                </a:solidFill>
              </a:rPr>
              <a:t>粗壮的大腿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 lvl="3"/>
            <a:r>
              <a:rPr lang="zh-CN" altLang="en-US" sz="2200" dirty="0">
                <a:solidFill>
                  <a:srgbClr val="0070C0"/>
                </a:solidFill>
              </a:rPr>
              <a:t>像墙壁一样的肚子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 lvl="3"/>
            <a:r>
              <a:rPr lang="zh-CN" altLang="en-US" sz="2200" dirty="0">
                <a:solidFill>
                  <a:srgbClr val="0070C0"/>
                </a:solidFill>
              </a:rPr>
              <a:t>打起架来很危险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 lvl="3"/>
            <a:r>
              <a:rPr lang="zh-CN" altLang="en-US" sz="2200" dirty="0">
                <a:solidFill>
                  <a:srgbClr val="0070C0"/>
                </a:solidFill>
              </a:rPr>
              <a:t>群居生活在非洲草原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 lvl="3"/>
            <a:r>
              <a:rPr lang="zh-CN" altLang="en-US" sz="2200" dirty="0">
                <a:solidFill>
                  <a:srgbClr val="0070C0"/>
                </a:solidFill>
              </a:rPr>
              <a:t>体重庞大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 lvl="3"/>
            <a:r>
              <a:rPr lang="zh-CN" altLang="en-US" sz="2200" dirty="0">
                <a:solidFill>
                  <a:srgbClr val="0070C0"/>
                </a:solidFill>
              </a:rPr>
              <a:t>动物界中的巨无霸</a:t>
            </a:r>
            <a:endParaRPr lang="en-US" altLang="zh-CN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63D5D2D-1F34-4D1F-BE59-D65D88C58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Model</a:t>
            </a:r>
            <a:br>
              <a:rPr lang="en-US" altLang="zh-CN" dirty="0"/>
            </a:br>
            <a:r>
              <a:rPr lang="zh-CN" altLang="en-US" sz="3200" dirty="0"/>
              <a:t>数据模型</a:t>
            </a:r>
            <a:endParaRPr lang="en-US" altLang="zh-CN" sz="32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935FB30-0BA1-45CF-BA19-AB8D9525E3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65618" y="1468073"/>
            <a:ext cx="9980682" cy="5226357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理解三个世界：</a:t>
            </a:r>
            <a:r>
              <a:rPr lang="zh-CN" altLang="en-US" sz="2400" dirty="0">
                <a:solidFill>
                  <a:srgbClr val="92D050"/>
                </a:solidFill>
              </a:rPr>
              <a:t>计算机世界（机器世界）</a:t>
            </a:r>
            <a:r>
              <a:rPr lang="zh-CN" altLang="en-US" sz="2400" dirty="0">
                <a:solidFill>
                  <a:srgbClr val="FF0000"/>
                </a:solidFill>
              </a:rPr>
              <a:t>中大象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/>
            <a:r>
              <a:rPr lang="zh-CN" altLang="en-US" sz="2200" dirty="0"/>
              <a:t>用结构化数据（一些列的属性）来描述大象的一系列特征</a:t>
            </a:r>
            <a:endParaRPr lang="en-US" altLang="zh-CN" sz="2200" dirty="0"/>
          </a:p>
          <a:p>
            <a:pPr lvl="3"/>
            <a:r>
              <a:rPr lang="zh-CN" altLang="en-US" sz="2200" dirty="0"/>
              <a:t>身高</a:t>
            </a:r>
            <a:endParaRPr lang="en-US" altLang="zh-CN" sz="2200" dirty="0"/>
          </a:p>
          <a:p>
            <a:pPr lvl="3"/>
            <a:r>
              <a:rPr lang="zh-CN" altLang="en-US" sz="2200" dirty="0"/>
              <a:t>体重</a:t>
            </a:r>
            <a:endParaRPr lang="en-US" altLang="zh-CN" sz="2200" dirty="0"/>
          </a:p>
          <a:p>
            <a:pPr lvl="3"/>
            <a:r>
              <a:rPr lang="zh-CN" altLang="en-US" sz="2200" dirty="0"/>
              <a:t>象牙的长度</a:t>
            </a:r>
            <a:endParaRPr lang="en-US" altLang="zh-CN" sz="2200" dirty="0"/>
          </a:p>
          <a:p>
            <a:pPr lvl="3"/>
            <a:r>
              <a:rPr lang="zh-CN" altLang="en-US" sz="2200" dirty="0"/>
              <a:t>鼻子的长度</a:t>
            </a:r>
            <a:endParaRPr lang="en-US" altLang="zh-CN" sz="2200" dirty="0"/>
          </a:p>
          <a:p>
            <a:pPr lvl="3"/>
            <a:r>
              <a:rPr lang="zh-CN" altLang="en-US" sz="2200" dirty="0"/>
              <a:t>腿的长度和直径</a:t>
            </a:r>
            <a:endParaRPr lang="en-US" altLang="zh-CN" sz="2200" dirty="0"/>
          </a:p>
          <a:p>
            <a:pPr lvl="3"/>
            <a:r>
              <a:rPr lang="en-US" altLang="zh-CN" sz="2200" dirty="0"/>
              <a:t>……</a:t>
            </a:r>
          </a:p>
          <a:p>
            <a:pPr lvl="2"/>
            <a:r>
              <a:rPr lang="zh-CN" altLang="en-US" sz="2200" dirty="0"/>
              <a:t>用非结构化数据来记录大象</a:t>
            </a:r>
            <a:endParaRPr lang="en-US" altLang="zh-CN" sz="2200" dirty="0"/>
          </a:p>
          <a:p>
            <a:pPr lvl="3"/>
            <a:r>
              <a:rPr lang="zh-CN" altLang="en-US" sz="2200" dirty="0"/>
              <a:t>视频</a:t>
            </a:r>
            <a:endParaRPr lang="en-US" altLang="zh-CN" sz="2200" dirty="0"/>
          </a:p>
          <a:p>
            <a:pPr lvl="3"/>
            <a:r>
              <a:rPr lang="zh-CN" altLang="en-US" sz="2200" dirty="0"/>
              <a:t>音频</a:t>
            </a:r>
            <a:endParaRPr lang="en-US" altLang="zh-CN" sz="2200" dirty="0"/>
          </a:p>
          <a:p>
            <a:pPr lvl="3"/>
            <a:r>
              <a:rPr lang="zh-CN" altLang="en-US" sz="2200" dirty="0"/>
              <a:t>图片</a:t>
            </a:r>
            <a:endParaRPr lang="en-US" altLang="zh-CN" sz="2200" dirty="0"/>
          </a:p>
          <a:p>
            <a:pPr lvl="2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4508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3403E21-2BF3-4191-B04E-DA80F5A63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Model</a:t>
            </a:r>
            <a:br>
              <a:rPr lang="en-US" altLang="zh-CN"/>
            </a:br>
            <a:r>
              <a:rPr lang="zh-CN" altLang="en-US" sz="3200"/>
              <a:t>数据模型</a:t>
            </a: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1CAC5DB-4F64-42FB-89A7-DA8D1FDF25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2538100"/>
            <a:ext cx="9144000" cy="351668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数据模型应满足以下三个要求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比较真实地模拟现实世界   （现实世界）</a:t>
            </a:r>
            <a:endParaRPr lang="en-US" altLang="zh-CN" sz="2800" dirty="0"/>
          </a:p>
          <a:p>
            <a:pPr lvl="1"/>
            <a:r>
              <a:rPr lang="zh-CN" altLang="en-US" sz="2800" dirty="0"/>
              <a:t>容易为人所理解                 （概念世界）</a:t>
            </a:r>
            <a:endParaRPr lang="en-US" altLang="zh-CN" sz="2800" dirty="0"/>
          </a:p>
          <a:p>
            <a:pPr lvl="1"/>
            <a:r>
              <a:rPr lang="zh-CN" altLang="en-US" sz="2800" dirty="0"/>
              <a:t>便于在计算机上实现          （机器世界）</a:t>
            </a:r>
            <a:endParaRPr lang="en-US" altLang="zh-CN" sz="2800" dirty="0"/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069B0E2A-B96A-4E8C-9017-7DAE07469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82" y="1478700"/>
            <a:ext cx="2583679" cy="211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2891457-65A2-4A9A-85B5-064A6D5BF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Model</a:t>
            </a:r>
            <a:br>
              <a:rPr lang="en-US" altLang="zh-CN"/>
            </a:br>
            <a:r>
              <a:rPr lang="zh-CN" altLang="en-US" sz="3200"/>
              <a:t>数据模型</a:t>
            </a: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94806C8-6385-41F9-BD44-550A95EEF6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829838"/>
            <a:ext cx="9144000" cy="4797425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数据模型组成的三个要素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/>
            <a:endParaRPr lang="en-US" altLang="zh-CN" sz="3200" dirty="0"/>
          </a:p>
          <a:p>
            <a:pPr lvl="1"/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Structure</a:t>
            </a:r>
            <a:r>
              <a:rPr lang="zh-CN" altLang="en-US" sz="3200" dirty="0"/>
              <a:t>      （数据结构）</a:t>
            </a:r>
            <a:endParaRPr lang="en-US" altLang="zh-CN" sz="3200" dirty="0"/>
          </a:p>
          <a:p>
            <a:pPr lvl="1"/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Constraints</a:t>
            </a:r>
            <a:r>
              <a:rPr lang="zh-CN" altLang="en-US" sz="3200" dirty="0"/>
              <a:t>   （数据约束）</a:t>
            </a:r>
            <a:endParaRPr lang="en-US" altLang="zh-CN" sz="3200" dirty="0"/>
          </a:p>
          <a:p>
            <a:pPr lvl="1"/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Operations</a:t>
            </a:r>
            <a:r>
              <a:rPr lang="zh-CN" altLang="en-US" sz="3200" dirty="0"/>
              <a:t>   （数据操作）</a:t>
            </a:r>
            <a:endParaRPr lang="en-US" altLang="zh-C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DBEA794-C2D0-48BB-B175-F30A3E2B1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Model</a:t>
            </a:r>
            <a:br>
              <a:rPr lang="en-US" altLang="zh-CN"/>
            </a:br>
            <a:r>
              <a:rPr lang="zh-CN" altLang="en-US" sz="3200"/>
              <a:t>数据模型</a:t>
            </a:r>
            <a:endParaRPr lang="en-US" altLang="zh-CN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6B889FC-B4DF-441E-8AA5-9408F2B709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648121"/>
            <a:ext cx="9980681" cy="5013325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数据模型的分类</a:t>
            </a:r>
            <a:r>
              <a:rPr lang="zh-CN" altLang="en-US" sz="2400" dirty="0"/>
              <a:t>（按描述数据库结构所使用的概念类型来分类）</a:t>
            </a:r>
            <a:endParaRPr lang="en-US" altLang="zh-CN" sz="2400" dirty="0"/>
          </a:p>
          <a:p>
            <a:pPr lvl="1">
              <a:defRPr/>
            </a:pPr>
            <a:endParaRPr lang="en-US" altLang="zh-CN" sz="2400" dirty="0"/>
          </a:p>
          <a:p>
            <a:pPr lvl="1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概念数据模型</a:t>
            </a:r>
            <a:r>
              <a:rPr lang="en-US" altLang="zh-CN" sz="2400" dirty="0">
                <a:solidFill>
                  <a:srgbClr val="FF0000"/>
                </a:solidFill>
              </a:rPr>
              <a:t>(conceptual data model)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（高层模型）</a:t>
            </a:r>
            <a:endParaRPr lang="en-US" altLang="zh-CN" sz="2400" dirty="0"/>
          </a:p>
          <a:p>
            <a:pPr lvl="1">
              <a:defRPr/>
            </a:pPr>
            <a:endParaRPr lang="en-US" altLang="zh-CN" sz="2400" dirty="0"/>
          </a:p>
          <a:p>
            <a:pPr lvl="1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表示型模型</a:t>
            </a:r>
            <a:r>
              <a:rPr lang="en-US" altLang="zh-CN" sz="2400" dirty="0">
                <a:solidFill>
                  <a:srgbClr val="FF0000"/>
                </a:solidFill>
              </a:rPr>
              <a:t>(representation)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FF0000"/>
                </a:solidFill>
              </a:rPr>
              <a:t>实现型</a:t>
            </a:r>
            <a:r>
              <a:rPr lang="en-US" altLang="zh-CN" sz="2400" dirty="0">
                <a:solidFill>
                  <a:srgbClr val="FF0000"/>
                </a:solidFill>
              </a:rPr>
              <a:t>(implementation)</a:t>
            </a:r>
            <a:r>
              <a:rPr lang="zh-CN" altLang="en-US" sz="2400" dirty="0">
                <a:solidFill>
                  <a:srgbClr val="FF0000"/>
                </a:solidFill>
              </a:rPr>
              <a:t>模型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（中间层模型）</a:t>
            </a:r>
            <a:endParaRPr lang="en-US" altLang="zh-CN" sz="2400" dirty="0"/>
          </a:p>
          <a:p>
            <a:pPr lvl="1">
              <a:defRPr/>
            </a:pPr>
            <a:endParaRPr lang="en-US" altLang="zh-CN" sz="2400" dirty="0"/>
          </a:p>
          <a:p>
            <a:pPr lvl="1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物理数据模型</a:t>
            </a:r>
            <a:r>
              <a:rPr lang="en-US" altLang="zh-CN" sz="2400" dirty="0">
                <a:solidFill>
                  <a:srgbClr val="FF0000"/>
                </a:solidFill>
              </a:rPr>
              <a:t>(physical data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model)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 （低层模型）</a:t>
            </a:r>
            <a:endParaRPr lang="en-US" altLang="zh-CN" sz="2400" dirty="0"/>
          </a:p>
          <a:p>
            <a:pPr lvl="1">
              <a:defRPr/>
            </a:pP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DF786E6-11EA-483D-989E-8EC253C43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Model</a:t>
            </a:r>
            <a:br>
              <a:rPr lang="en-US" altLang="zh-CN"/>
            </a:br>
            <a:r>
              <a:rPr lang="zh-CN" altLang="en-US" sz="3200"/>
              <a:t>数据模型</a:t>
            </a: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CFEA937-A104-40DC-989C-EDD73398C5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47306"/>
            <a:ext cx="9144000" cy="4868862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概念数据模型 </a:t>
            </a:r>
            <a:r>
              <a:rPr lang="en-US" altLang="zh-CN" sz="2800" b="1" dirty="0">
                <a:solidFill>
                  <a:srgbClr val="FF0000"/>
                </a:solidFill>
              </a:rPr>
              <a:t>—— </a:t>
            </a:r>
            <a:r>
              <a:rPr lang="zh-CN" altLang="en-US" sz="2800" b="1" dirty="0">
                <a:solidFill>
                  <a:srgbClr val="FF0000"/>
                </a:solidFill>
              </a:rPr>
              <a:t>高层模型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使用对象来表示概念（基于对象的数据模型）</a:t>
            </a:r>
            <a:endParaRPr lang="en-US" altLang="zh-CN" sz="2400" dirty="0"/>
          </a:p>
          <a:p>
            <a:pPr lvl="1"/>
            <a:r>
              <a:rPr lang="zh-CN" altLang="en-US" sz="2400" dirty="0"/>
              <a:t>提供的概念与用户感知数据的方式非常接近</a:t>
            </a:r>
            <a:endParaRPr lang="en-US" altLang="zh-CN" sz="2400" dirty="0"/>
          </a:p>
          <a:p>
            <a:pPr lvl="1"/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实体联系模型（</a:t>
            </a:r>
            <a:r>
              <a:rPr lang="en-US" altLang="zh-CN" sz="2400" dirty="0">
                <a:solidFill>
                  <a:srgbClr val="0070C0"/>
                </a:solidFill>
              </a:rPr>
              <a:t>entity-relationship model</a:t>
            </a:r>
            <a:r>
              <a:rPr lang="zh-CN" altLang="en-US" sz="2400" dirty="0">
                <a:solidFill>
                  <a:srgbClr val="0070C0"/>
                </a:solidFill>
              </a:rPr>
              <a:t>）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对象数据模型（</a:t>
            </a:r>
            <a:r>
              <a:rPr lang="en-US" altLang="zh-CN" sz="2400" dirty="0">
                <a:solidFill>
                  <a:srgbClr val="0070C0"/>
                </a:solidFill>
              </a:rPr>
              <a:t>object data model</a:t>
            </a:r>
            <a:r>
              <a:rPr lang="zh-CN" altLang="en-US" sz="2400" dirty="0">
                <a:solidFill>
                  <a:srgbClr val="0070C0"/>
                </a:solidFill>
              </a:rPr>
              <a:t>）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4AC99A7-A4AC-4E54-A7B0-ED5F26685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Model</a:t>
            </a:r>
            <a:br>
              <a:rPr lang="en-US" altLang="zh-CN"/>
            </a:br>
            <a:r>
              <a:rPr lang="zh-CN" altLang="en-US" sz="3200"/>
              <a:t>数据模型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959A9C4-F29B-4399-ACFD-CFE6DE1500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86466"/>
            <a:ext cx="9980682" cy="4868862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表示型（实现型模型）</a:t>
            </a:r>
            <a:r>
              <a:rPr lang="en-US" altLang="zh-CN" sz="2800" b="1" dirty="0">
                <a:solidFill>
                  <a:srgbClr val="FF0000"/>
                </a:solidFill>
              </a:rPr>
              <a:t>——  </a:t>
            </a:r>
            <a:r>
              <a:rPr lang="zh-CN" altLang="en-US" sz="2800" b="1" dirty="0">
                <a:solidFill>
                  <a:srgbClr val="FF0000"/>
                </a:solidFill>
              </a:rPr>
              <a:t>中间层模型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提供的概念对于最终用户来说也许比较容易理解，而且与数据在计算机存储时的组织方式又不会相差太远</a:t>
            </a:r>
            <a:endParaRPr lang="en-US" altLang="zh-CN" sz="2400" dirty="0"/>
          </a:p>
          <a:p>
            <a:pPr lvl="1"/>
            <a:r>
              <a:rPr lang="zh-CN" altLang="en-US" sz="2400" dirty="0"/>
              <a:t>隐藏了一些数据存储的细节，不过可以在计算机上系统直接实现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92D050"/>
                </a:solidFill>
              </a:rPr>
              <a:t>表示型数据模型</a:t>
            </a:r>
            <a:r>
              <a:rPr lang="zh-CN" altLang="en-US" sz="2400" dirty="0"/>
              <a:t>使用记录结构来表示数据，因此也称为基于记录的数据模型（</a:t>
            </a:r>
            <a:r>
              <a:rPr lang="en-US" altLang="zh-CN" sz="2400" dirty="0"/>
              <a:t>record-base data model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关系数据模型（</a:t>
            </a:r>
            <a:r>
              <a:rPr lang="en-US" altLang="zh-CN" sz="2400" dirty="0">
                <a:solidFill>
                  <a:srgbClr val="0070C0"/>
                </a:solidFill>
              </a:rPr>
              <a:t>rational data model</a:t>
            </a:r>
            <a:r>
              <a:rPr lang="zh-CN" altLang="en-US" sz="2400" dirty="0">
                <a:solidFill>
                  <a:srgbClr val="0070C0"/>
                </a:solidFill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目前主要的数据库模型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网状模型（</a:t>
            </a:r>
            <a:r>
              <a:rPr lang="en-US" altLang="zh-CN" sz="2400" dirty="0">
                <a:solidFill>
                  <a:srgbClr val="0070C0"/>
                </a:solidFill>
              </a:rPr>
              <a:t>network model</a:t>
            </a:r>
            <a:r>
              <a:rPr lang="zh-CN" altLang="en-US" sz="2400" dirty="0">
                <a:solidFill>
                  <a:srgbClr val="0070C0"/>
                </a:solidFill>
              </a:rPr>
              <a:t>）              </a:t>
            </a:r>
            <a:r>
              <a:rPr lang="zh-CN" altLang="en-US" sz="2400" dirty="0">
                <a:solidFill>
                  <a:srgbClr val="FF0000"/>
                </a:solidFill>
              </a:rPr>
              <a:t>已经过时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层次模型（</a:t>
            </a:r>
            <a:r>
              <a:rPr lang="en-US" altLang="zh-CN" sz="2400" dirty="0">
                <a:solidFill>
                  <a:srgbClr val="0070C0"/>
                </a:solidFill>
              </a:rPr>
              <a:t>hierarchical model</a:t>
            </a:r>
            <a:r>
              <a:rPr lang="zh-CN" altLang="en-US" sz="2400" dirty="0">
                <a:solidFill>
                  <a:srgbClr val="0070C0"/>
                </a:solidFill>
              </a:rPr>
              <a:t>）         </a:t>
            </a:r>
            <a:r>
              <a:rPr lang="zh-CN" altLang="en-US" sz="2400" dirty="0">
                <a:solidFill>
                  <a:srgbClr val="FF0000"/>
                </a:solidFill>
              </a:rPr>
              <a:t>已经过时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814</Words>
  <Application>Microsoft Office PowerPoint</Application>
  <PresentationFormat>宽屏</PresentationFormat>
  <Paragraphs>159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Euphemia</vt:lpstr>
      <vt:lpstr>Tahoma</vt:lpstr>
      <vt:lpstr>Wingdings</vt:lpstr>
      <vt:lpstr>学术文献 16x9</vt:lpstr>
      <vt:lpstr>Data Model 数据模型</vt:lpstr>
      <vt:lpstr>Data Model 数据模型</vt:lpstr>
      <vt:lpstr>Data Model 数据模型</vt:lpstr>
      <vt:lpstr>Data Model 数据模型</vt:lpstr>
      <vt:lpstr>Data Model 数据模型</vt:lpstr>
      <vt:lpstr>Data Model 数据模型</vt:lpstr>
      <vt:lpstr>Data Model 数据模型</vt:lpstr>
      <vt:lpstr>Data Model 数据模型</vt:lpstr>
      <vt:lpstr>Data Model 数据模型</vt:lpstr>
      <vt:lpstr>Data Model 数据模型</vt:lpstr>
      <vt:lpstr>Data Model 数据模型</vt:lpstr>
      <vt:lpstr>Data Model 数据模型</vt:lpstr>
      <vt:lpstr>Data Model 数据模型</vt:lpstr>
      <vt:lpstr>Data Model 数据模型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2020-02-25T13:46:02Z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