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9"/>
  </p:notesMasterIdLst>
  <p:handoutMasterIdLst>
    <p:handoutMasterId r:id="rId20"/>
  </p:handoutMasterIdLst>
  <p:sldIdLst>
    <p:sldId id="378" r:id="rId5"/>
    <p:sldId id="379" r:id="rId6"/>
    <p:sldId id="380" r:id="rId7"/>
    <p:sldId id="381" r:id="rId8"/>
    <p:sldId id="382" r:id="rId9"/>
    <p:sldId id="383" r:id="rId10"/>
    <p:sldId id="384" r:id="rId11"/>
    <p:sldId id="385" r:id="rId12"/>
    <p:sldId id="386" r:id="rId13"/>
    <p:sldId id="387" r:id="rId14"/>
    <p:sldId id="388" r:id="rId15"/>
    <p:sldId id="389" r:id="rId16"/>
    <p:sldId id="390" r:id="rId17"/>
    <p:sldId id="391" r:id="rId18"/>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showGuides="1">
      <p:cViewPr varScale="1">
        <p:scale>
          <a:sx n="104" d="100"/>
          <a:sy n="104" d="100"/>
        </p:scale>
        <p:origin x="144" y="330"/>
      </p:cViewPr>
      <p:guideLst>
        <p:guide orient="horz" pos="2160"/>
        <p:guide pos="384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2020/2/25</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2020/2/25</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05DF0879-1C32-466B-BC21-8CABFB451F30}"/>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128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128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128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128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eaLnBrk="1" hangingPunct="1"/>
            <a:fld id="{05023DEA-1E70-4FEC-A67A-AA5F22451198}" type="slidenum">
              <a:rPr lang="en-US" altLang="zh-CN" sz="1200"/>
              <a:pPr algn="r" eaLnBrk="1" hangingPunct="1"/>
              <a:t>1</a:t>
            </a:fld>
            <a:endParaRPr lang="en-US" altLang="zh-CN" sz="1200"/>
          </a:p>
        </p:txBody>
      </p:sp>
      <p:sp>
        <p:nvSpPr>
          <p:cNvPr id="18435" name="Rectangle 2">
            <a:extLst>
              <a:ext uri="{FF2B5EF4-FFF2-40B4-BE49-F238E27FC236}">
                <a16:creationId xmlns:a16="http://schemas.microsoft.com/office/drawing/2014/main" id="{5926D6C8-9BEA-41B8-93AE-923E51D633AF}"/>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A267972D-EAC6-4E60-B960-310F99062F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1A4AB7C6-C4F6-4346-89BB-52DC67895FF0}"/>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128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128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128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128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eaLnBrk="1" hangingPunct="1"/>
            <a:fld id="{96FDF838-DA98-4317-AC14-F4C5B882486D}" type="slidenum">
              <a:rPr lang="en-US" altLang="zh-CN" sz="1200"/>
              <a:pPr algn="r" eaLnBrk="1" hangingPunct="1"/>
              <a:t>10</a:t>
            </a:fld>
            <a:endParaRPr lang="en-US" altLang="zh-CN" sz="1200"/>
          </a:p>
        </p:txBody>
      </p:sp>
      <p:sp>
        <p:nvSpPr>
          <p:cNvPr id="27651" name="Rectangle 2">
            <a:extLst>
              <a:ext uri="{FF2B5EF4-FFF2-40B4-BE49-F238E27FC236}">
                <a16:creationId xmlns:a16="http://schemas.microsoft.com/office/drawing/2014/main" id="{540935FD-49D7-4F4D-970F-58D2F4332F7A}"/>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D6304911-95E1-4C64-B919-7ADC95DBD7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DD0E01C6-9E91-417B-8A28-42534D0FFEA5}"/>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128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128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128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128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eaLnBrk="1" hangingPunct="1"/>
            <a:fld id="{ECF0236F-3AD8-46AB-BB16-9AF39DC89B6C}" type="slidenum">
              <a:rPr lang="en-US" altLang="zh-CN" sz="1200"/>
              <a:pPr algn="r" eaLnBrk="1" hangingPunct="1"/>
              <a:t>11</a:t>
            </a:fld>
            <a:endParaRPr lang="en-US" altLang="zh-CN" sz="1200"/>
          </a:p>
        </p:txBody>
      </p:sp>
      <p:sp>
        <p:nvSpPr>
          <p:cNvPr id="28675" name="Rectangle 2">
            <a:extLst>
              <a:ext uri="{FF2B5EF4-FFF2-40B4-BE49-F238E27FC236}">
                <a16:creationId xmlns:a16="http://schemas.microsoft.com/office/drawing/2014/main" id="{DFBA3BE8-D00B-44C7-977B-2B11778F6906}"/>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6E408AF8-5215-4C1D-8CA2-8D92CEF6F1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147E4A17-9287-45BC-B758-75F811A02DF7}"/>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128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128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128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128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eaLnBrk="1" hangingPunct="1"/>
            <a:fld id="{AF1FFFB5-64F2-4700-80A0-86BD6EDFD4FD}" type="slidenum">
              <a:rPr lang="en-US" altLang="zh-CN" sz="1200"/>
              <a:pPr algn="r" eaLnBrk="1" hangingPunct="1"/>
              <a:t>12</a:t>
            </a:fld>
            <a:endParaRPr lang="en-US" altLang="zh-CN" sz="1200"/>
          </a:p>
        </p:txBody>
      </p:sp>
      <p:sp>
        <p:nvSpPr>
          <p:cNvPr id="29699" name="Rectangle 2">
            <a:extLst>
              <a:ext uri="{FF2B5EF4-FFF2-40B4-BE49-F238E27FC236}">
                <a16:creationId xmlns:a16="http://schemas.microsoft.com/office/drawing/2014/main" id="{F78F8F76-5FF2-418F-9057-3A710F462956}"/>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D41F3152-86D2-41FD-9471-9FF5850254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9B1177C5-590B-4BA8-A25A-F45FCF4DA5D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128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128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128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128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eaLnBrk="1" hangingPunct="1"/>
            <a:fld id="{1A7D9C32-C434-48D0-997B-7AB881136EE0}" type="slidenum">
              <a:rPr lang="en-US" altLang="zh-CN" sz="1200"/>
              <a:pPr algn="r" eaLnBrk="1" hangingPunct="1"/>
              <a:t>13</a:t>
            </a:fld>
            <a:endParaRPr lang="en-US" altLang="zh-CN" sz="1200"/>
          </a:p>
        </p:txBody>
      </p:sp>
      <p:sp>
        <p:nvSpPr>
          <p:cNvPr id="30723" name="Rectangle 2">
            <a:extLst>
              <a:ext uri="{FF2B5EF4-FFF2-40B4-BE49-F238E27FC236}">
                <a16:creationId xmlns:a16="http://schemas.microsoft.com/office/drawing/2014/main" id="{4E845C9E-A26A-4364-9EB0-DB3519EE8F46}"/>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26D2736C-3CD4-49D7-86E3-F1D8F45945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668EB1E7-1908-45DD-BCC9-707D02AEA1E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128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128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128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128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eaLnBrk="1" hangingPunct="1"/>
            <a:fld id="{3AD9ACA8-F08F-4D3F-9C98-62D2BA2ABCE1}" type="slidenum">
              <a:rPr lang="en-US" altLang="zh-CN" sz="1200"/>
              <a:pPr algn="r" eaLnBrk="1" hangingPunct="1"/>
              <a:t>14</a:t>
            </a:fld>
            <a:endParaRPr lang="en-US" altLang="zh-CN" sz="1200"/>
          </a:p>
        </p:txBody>
      </p:sp>
      <p:sp>
        <p:nvSpPr>
          <p:cNvPr id="31747" name="Rectangle 2">
            <a:extLst>
              <a:ext uri="{FF2B5EF4-FFF2-40B4-BE49-F238E27FC236}">
                <a16:creationId xmlns:a16="http://schemas.microsoft.com/office/drawing/2014/main" id="{E0EEAEC0-BF70-4FDE-AA0F-C6EBCF2B3989}"/>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C14A5039-D0B3-495E-B3D7-B5D8F259A5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F9AF17A1-0068-40F7-9D5D-AC8F5B21FE4D}"/>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128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128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128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128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eaLnBrk="1" hangingPunct="1"/>
            <a:fld id="{69A012A9-2E89-4D8D-9A3E-FB33E9A01C17}" type="slidenum">
              <a:rPr lang="en-US" altLang="zh-CN" sz="1200"/>
              <a:pPr algn="r" eaLnBrk="1" hangingPunct="1"/>
              <a:t>2</a:t>
            </a:fld>
            <a:endParaRPr lang="en-US" altLang="zh-CN" sz="1200"/>
          </a:p>
        </p:txBody>
      </p:sp>
      <p:sp>
        <p:nvSpPr>
          <p:cNvPr id="19459" name="Rectangle 2">
            <a:extLst>
              <a:ext uri="{FF2B5EF4-FFF2-40B4-BE49-F238E27FC236}">
                <a16:creationId xmlns:a16="http://schemas.microsoft.com/office/drawing/2014/main" id="{EB9451B8-7B8A-4FD1-810D-58BFF78A2D3C}"/>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AD14D670-0CB6-46A0-A8B3-CBFA0C2C25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1287C0D3-7DDB-4B29-B71D-CC6FA99255E5}"/>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128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128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128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128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eaLnBrk="1" hangingPunct="1"/>
            <a:fld id="{4975959D-41C1-4A6F-8556-4FE926E85B32}" type="slidenum">
              <a:rPr lang="en-US" altLang="zh-CN" sz="1200"/>
              <a:pPr algn="r" eaLnBrk="1" hangingPunct="1"/>
              <a:t>3</a:t>
            </a:fld>
            <a:endParaRPr lang="en-US" altLang="zh-CN" sz="1200"/>
          </a:p>
        </p:txBody>
      </p:sp>
      <p:sp>
        <p:nvSpPr>
          <p:cNvPr id="20483" name="Rectangle 2">
            <a:extLst>
              <a:ext uri="{FF2B5EF4-FFF2-40B4-BE49-F238E27FC236}">
                <a16:creationId xmlns:a16="http://schemas.microsoft.com/office/drawing/2014/main" id="{C082A5DF-25C7-4EB9-8E07-4D39170E9A7A}"/>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F8800272-C1EB-4329-A60A-AACF300D46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5112B2B0-FCBD-4A39-9568-EDAE4ACE220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128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128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128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128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eaLnBrk="1" hangingPunct="1"/>
            <a:fld id="{A92D8F7F-69DA-487F-B01C-3BBE69FCFCC0}" type="slidenum">
              <a:rPr lang="en-US" altLang="zh-CN" sz="1200"/>
              <a:pPr algn="r" eaLnBrk="1" hangingPunct="1"/>
              <a:t>4</a:t>
            </a:fld>
            <a:endParaRPr lang="en-US" altLang="zh-CN" sz="1200"/>
          </a:p>
        </p:txBody>
      </p:sp>
      <p:sp>
        <p:nvSpPr>
          <p:cNvPr id="21507" name="Rectangle 2">
            <a:extLst>
              <a:ext uri="{FF2B5EF4-FFF2-40B4-BE49-F238E27FC236}">
                <a16:creationId xmlns:a16="http://schemas.microsoft.com/office/drawing/2014/main" id="{BCB5D01B-8865-4558-9C99-131F2513FA01}"/>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F2E9D0CC-091A-47C6-A368-98B60F721B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A163E31B-677C-49F9-8B2E-7398D4602E73}"/>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128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128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128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128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eaLnBrk="1" hangingPunct="1"/>
            <a:fld id="{9AF34AD3-7C4A-472E-B21F-3E4AEC1C2661}" type="slidenum">
              <a:rPr lang="en-US" altLang="zh-CN" sz="1200"/>
              <a:pPr algn="r" eaLnBrk="1" hangingPunct="1"/>
              <a:t>5</a:t>
            </a:fld>
            <a:endParaRPr lang="en-US" altLang="zh-CN" sz="1200"/>
          </a:p>
        </p:txBody>
      </p:sp>
      <p:sp>
        <p:nvSpPr>
          <p:cNvPr id="22531" name="Rectangle 2">
            <a:extLst>
              <a:ext uri="{FF2B5EF4-FFF2-40B4-BE49-F238E27FC236}">
                <a16:creationId xmlns:a16="http://schemas.microsoft.com/office/drawing/2014/main" id="{D2F0FD9E-E238-4922-AAC9-C619CC6DEF4B}"/>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5EB47C92-9528-42B8-8CE0-7E2D591A78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CB05412E-C68F-47D2-B4F4-55243CDE3B08}"/>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128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128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128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128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eaLnBrk="1" hangingPunct="1"/>
            <a:fld id="{088C39D0-D694-4522-810F-B17EC674C990}" type="slidenum">
              <a:rPr lang="en-US" altLang="zh-CN" sz="1200"/>
              <a:pPr algn="r" eaLnBrk="1" hangingPunct="1"/>
              <a:t>6</a:t>
            </a:fld>
            <a:endParaRPr lang="en-US" altLang="zh-CN" sz="1200"/>
          </a:p>
        </p:txBody>
      </p:sp>
      <p:sp>
        <p:nvSpPr>
          <p:cNvPr id="23555" name="Rectangle 2">
            <a:extLst>
              <a:ext uri="{FF2B5EF4-FFF2-40B4-BE49-F238E27FC236}">
                <a16:creationId xmlns:a16="http://schemas.microsoft.com/office/drawing/2014/main" id="{6BBE6486-5A3C-4CBC-83E4-FD8EAC255504}"/>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1341DE84-617C-4DAA-AE1B-D9941DE2E6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D48A50C8-EBA7-4510-BE09-70CD081D99F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128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128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128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128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eaLnBrk="1" hangingPunct="1"/>
            <a:fld id="{E144A12A-5BC4-4FE1-A19F-A19380761077}" type="slidenum">
              <a:rPr lang="en-US" altLang="zh-CN" sz="1200"/>
              <a:pPr algn="r" eaLnBrk="1" hangingPunct="1"/>
              <a:t>7</a:t>
            </a:fld>
            <a:endParaRPr lang="en-US" altLang="zh-CN" sz="1200"/>
          </a:p>
        </p:txBody>
      </p:sp>
      <p:sp>
        <p:nvSpPr>
          <p:cNvPr id="24579" name="Rectangle 2">
            <a:extLst>
              <a:ext uri="{FF2B5EF4-FFF2-40B4-BE49-F238E27FC236}">
                <a16:creationId xmlns:a16="http://schemas.microsoft.com/office/drawing/2014/main" id="{479189FF-6056-4CBC-9B10-5BD2E1899C22}"/>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C68BA406-68AE-4861-B136-C9690E4189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BED27B4E-B122-49C0-A8B7-6672C4433F5F}"/>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128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128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128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128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eaLnBrk="1" hangingPunct="1"/>
            <a:fld id="{68D22822-BDFF-4CC8-BFDD-4A4A1CBE188C}" type="slidenum">
              <a:rPr lang="en-US" altLang="zh-CN" sz="1200"/>
              <a:pPr algn="r" eaLnBrk="1" hangingPunct="1"/>
              <a:t>8</a:t>
            </a:fld>
            <a:endParaRPr lang="en-US" altLang="zh-CN" sz="1200"/>
          </a:p>
        </p:txBody>
      </p:sp>
      <p:sp>
        <p:nvSpPr>
          <p:cNvPr id="25603" name="Rectangle 2">
            <a:extLst>
              <a:ext uri="{FF2B5EF4-FFF2-40B4-BE49-F238E27FC236}">
                <a16:creationId xmlns:a16="http://schemas.microsoft.com/office/drawing/2014/main" id="{A07CFF59-6E03-425B-AD22-1BC86B69E32E}"/>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08F964F7-CA4D-4E52-A8A7-270F89244B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1BA1224A-3D96-4EBB-85BB-A81441AA3D5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128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128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128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128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eaLnBrk="1" hangingPunct="1"/>
            <a:fld id="{B73FFF79-9B5D-4008-9BA2-7A1678F18E8F}" type="slidenum">
              <a:rPr lang="en-US" altLang="zh-CN" sz="1200"/>
              <a:pPr algn="r" eaLnBrk="1" hangingPunct="1"/>
              <a:t>9</a:t>
            </a:fld>
            <a:endParaRPr lang="en-US" altLang="zh-CN" sz="1200"/>
          </a:p>
        </p:txBody>
      </p:sp>
      <p:sp>
        <p:nvSpPr>
          <p:cNvPr id="26627" name="Rectangle 2">
            <a:extLst>
              <a:ext uri="{FF2B5EF4-FFF2-40B4-BE49-F238E27FC236}">
                <a16:creationId xmlns:a16="http://schemas.microsoft.com/office/drawing/2014/main" id="{8D05D291-05C3-442D-90DA-1C916B0194CD}"/>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7EA96586-20C1-4162-BEFB-861039098E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2" name="标题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2020/2/25</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4654671" y="1600199"/>
            <a:ext cx="6430912"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1104900" y="1600200"/>
            <a:ext cx="3396996"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2020/2/25</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2020/2/25</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372600" y="365125"/>
            <a:ext cx="1714500"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104900" y="365125"/>
            <a:ext cx="8098896" cy="5811838"/>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2020/2/25</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6514047" y="3228843"/>
            <a:ext cx="5632704" cy="84403"/>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2020/2/25</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0"/>
            <a:ext cx="12192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0"/>
            <a:ext cx="12192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1104900" y="2292094"/>
            <a:ext cx="5734050"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图片占位符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zh-CN" altLang="en-US" sz="12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12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0"/>
            <a:ext cx="12192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04899" y="4655956"/>
            <a:ext cx="10071099" cy="509750"/>
          </a:xfrm>
        </p:spPr>
        <p:txBody>
          <a:bodyPr rtlCol="0">
            <a:normAutofit/>
          </a:bodyPr>
          <a:lstStyle>
            <a:lvl1pPr marL="0" indent="0" algn="l" rtl="0">
              <a:spcBef>
                <a:spcPts val="0"/>
              </a:spcBef>
              <a:buNone/>
              <a:defRPr sz="1600">
                <a:solidFill>
                  <a:schemeClr val="bg1"/>
                </a:solidFill>
                <a:latin typeface="微软雅黑" panose="020B0503020204020204" pitchFamily="34" charset="-122"/>
                <a:ea typeface="微软雅黑" panose="020B0503020204020204" pitchFamily="34" charset="-122"/>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2020/2/25</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1049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1722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2020/2/25</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0490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110490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616611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616611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2020/2/25</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2020/2/25</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2020/2/25</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2020/2/25</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2020/2/25</a:t>
            </a:fld>
            <a:r>
              <a:rPr lang="zh-CN" altLang="en-US" dirty="0"/>
              <a:t>​</a:t>
            </a:r>
          </a:p>
        </p:txBody>
      </p:sp>
      <p:sp>
        <p:nvSpPr>
          <p:cNvPr id="5" name="页脚占位符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1103376" y="1219201"/>
            <a:ext cx="9985248"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E574BF5-E684-472D-8F8C-3F2D18CC9814}"/>
              </a:ext>
            </a:extLst>
          </p:cNvPr>
          <p:cNvSpPr>
            <a:spLocks noGrp="1" noChangeArrowheads="1"/>
          </p:cNvSpPr>
          <p:nvPr>
            <p:ph type="title"/>
          </p:nvPr>
        </p:nvSpPr>
        <p:spPr/>
        <p:txBody>
          <a:bodyPr/>
          <a:lstStyle/>
          <a:p>
            <a:r>
              <a:rPr lang="en-US" altLang="zh-CN" sz="3600" b="1"/>
              <a:t>Three-Schema Architecture</a:t>
            </a:r>
            <a:br>
              <a:rPr lang="en-US" altLang="zh-CN" sz="3600" b="1"/>
            </a:br>
            <a:r>
              <a:rPr lang="en-US" altLang="zh-CN" sz="3600" b="1"/>
              <a:t>and Data Independence</a:t>
            </a:r>
            <a:endParaRPr lang="en-US" altLang="zh-CN" sz="3600"/>
          </a:p>
        </p:txBody>
      </p:sp>
      <p:sp>
        <p:nvSpPr>
          <p:cNvPr id="3075" name="Rectangle 3">
            <a:extLst>
              <a:ext uri="{FF2B5EF4-FFF2-40B4-BE49-F238E27FC236}">
                <a16:creationId xmlns:a16="http://schemas.microsoft.com/office/drawing/2014/main" id="{56EFF87A-E2D2-4AC2-B44A-7166A42CA7EF}"/>
              </a:ext>
            </a:extLst>
          </p:cNvPr>
          <p:cNvSpPr>
            <a:spLocks noGrp="1" noChangeArrowheads="1"/>
          </p:cNvSpPr>
          <p:nvPr>
            <p:ph type="body" idx="4294967295"/>
          </p:nvPr>
        </p:nvSpPr>
        <p:spPr>
          <a:xfrm>
            <a:off x="288126" y="1400961"/>
            <a:ext cx="11347404" cy="5010283"/>
          </a:xfrm>
        </p:spPr>
        <p:txBody>
          <a:bodyPr/>
          <a:lstStyle/>
          <a:p>
            <a:r>
              <a:rPr lang="zh-CN" altLang="en-US" sz="2800" dirty="0"/>
              <a:t>数据库系统的</a:t>
            </a:r>
            <a:r>
              <a:rPr lang="zh-CN" altLang="en-US" sz="2800" b="1" dirty="0">
                <a:solidFill>
                  <a:srgbClr val="FF0000"/>
                </a:solidFill>
              </a:rPr>
              <a:t>三层模式体系结构</a:t>
            </a:r>
            <a:endParaRPr lang="en-US" altLang="zh-CN" sz="2800" b="1" dirty="0">
              <a:solidFill>
                <a:srgbClr val="FF0000"/>
              </a:solidFill>
            </a:endParaRPr>
          </a:p>
          <a:p>
            <a:pPr lvl="1"/>
            <a:r>
              <a:rPr lang="zh-CN" altLang="en-US" sz="2000" dirty="0"/>
              <a:t>由</a:t>
            </a:r>
            <a:r>
              <a:rPr lang="zh-CN" altLang="en-US" sz="2000" dirty="0">
                <a:solidFill>
                  <a:srgbClr val="FF0000"/>
                </a:solidFill>
              </a:rPr>
              <a:t>美国国家标准化协会</a:t>
            </a:r>
            <a:r>
              <a:rPr lang="zh-CN" altLang="en-US" sz="2000" dirty="0"/>
              <a:t>（</a:t>
            </a:r>
            <a:r>
              <a:rPr lang="en-US" altLang="zh-CN" sz="2000" dirty="0"/>
              <a:t>ANSI</a:t>
            </a:r>
            <a:r>
              <a:rPr lang="zh-CN" altLang="en-US" sz="2000" dirty="0"/>
              <a:t>）下属的机构</a:t>
            </a:r>
            <a:r>
              <a:rPr lang="zh-CN" altLang="en-US" sz="2000" dirty="0">
                <a:solidFill>
                  <a:srgbClr val="FF0000"/>
                </a:solidFill>
              </a:rPr>
              <a:t>标准规划和需求委员会</a:t>
            </a:r>
            <a:r>
              <a:rPr lang="zh-CN" altLang="en-US" sz="2000" dirty="0"/>
              <a:t>（</a:t>
            </a:r>
            <a:r>
              <a:rPr lang="en-US" altLang="zh-CN" sz="2000" dirty="0"/>
              <a:t>SPARC</a:t>
            </a:r>
            <a:r>
              <a:rPr lang="zh-CN" altLang="en-US" sz="2000" dirty="0"/>
              <a:t>）发布制定</a:t>
            </a:r>
            <a:endParaRPr lang="en-US" altLang="zh-CN" sz="2000" dirty="0"/>
          </a:p>
          <a:p>
            <a:pPr lvl="1"/>
            <a:endParaRPr lang="en-US" altLang="zh-CN" sz="2000" dirty="0"/>
          </a:p>
          <a:p>
            <a:pPr lvl="1"/>
            <a:endParaRPr lang="en-US" altLang="zh-CN" sz="2400" b="1" dirty="0">
              <a:solidFill>
                <a:srgbClr val="0070C0"/>
              </a:solidFill>
            </a:endParaRPr>
          </a:p>
          <a:p>
            <a:pPr lvl="1"/>
            <a:endParaRPr lang="en-US" altLang="zh-CN" sz="2400" b="1" dirty="0">
              <a:solidFill>
                <a:srgbClr val="0070C0"/>
              </a:solidFill>
            </a:endParaRPr>
          </a:p>
          <a:p>
            <a:pPr lvl="1"/>
            <a:r>
              <a:rPr lang="zh-CN" altLang="en-US" sz="2000" b="1" dirty="0">
                <a:solidFill>
                  <a:srgbClr val="0070C0"/>
                </a:solidFill>
              </a:rPr>
              <a:t>外模式</a:t>
            </a:r>
            <a:endParaRPr lang="en-US" altLang="zh-CN" sz="2000" b="1" dirty="0">
              <a:solidFill>
                <a:srgbClr val="0070C0"/>
              </a:solidFill>
            </a:endParaRPr>
          </a:p>
          <a:p>
            <a:pPr lvl="1"/>
            <a:endParaRPr lang="en-US" altLang="zh-CN" sz="2000" b="1" dirty="0">
              <a:solidFill>
                <a:srgbClr val="0070C0"/>
              </a:solidFill>
            </a:endParaRPr>
          </a:p>
          <a:p>
            <a:pPr lvl="1"/>
            <a:r>
              <a:rPr lang="zh-CN" altLang="en-US" sz="2000" b="1" dirty="0">
                <a:solidFill>
                  <a:srgbClr val="0070C0"/>
                </a:solidFill>
              </a:rPr>
              <a:t>概念模式</a:t>
            </a:r>
            <a:endParaRPr lang="en-US" altLang="zh-CN" sz="2000" b="1" dirty="0">
              <a:solidFill>
                <a:srgbClr val="0070C0"/>
              </a:solidFill>
            </a:endParaRPr>
          </a:p>
          <a:p>
            <a:pPr lvl="1"/>
            <a:endParaRPr lang="en-US" altLang="zh-CN" sz="2000" b="1" dirty="0">
              <a:solidFill>
                <a:srgbClr val="0070C0"/>
              </a:solidFill>
            </a:endParaRPr>
          </a:p>
          <a:p>
            <a:pPr lvl="1"/>
            <a:r>
              <a:rPr lang="zh-CN" altLang="en-US" sz="2000" b="1" dirty="0">
                <a:solidFill>
                  <a:srgbClr val="0070C0"/>
                </a:solidFill>
              </a:rPr>
              <a:t>内模式</a:t>
            </a:r>
            <a:endParaRPr lang="en-US" altLang="zh-CN" sz="2000" b="1" dirty="0">
              <a:solidFill>
                <a:srgbClr val="0070C0"/>
              </a:solidFill>
            </a:endParaRPr>
          </a:p>
        </p:txBody>
      </p:sp>
      <p:pic>
        <p:nvPicPr>
          <p:cNvPr id="3076" name="Picture 2">
            <a:extLst>
              <a:ext uri="{FF2B5EF4-FFF2-40B4-BE49-F238E27FC236}">
                <a16:creationId xmlns:a16="http://schemas.microsoft.com/office/drawing/2014/main" id="{B650FCD2-ACFE-4DD3-8F10-A22D8B244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099" y="3042851"/>
            <a:ext cx="4260137" cy="3596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4">
            <a:extLst>
              <a:ext uri="{FF2B5EF4-FFF2-40B4-BE49-F238E27FC236}">
                <a16:creationId xmlns:a16="http://schemas.microsoft.com/office/drawing/2014/main" id="{30816C38-C806-49B7-B290-07A2B7CEE3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4678" y="2609577"/>
            <a:ext cx="4567467" cy="402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a:extLst>
              <a:ext uri="{FF2B5EF4-FFF2-40B4-BE49-F238E27FC236}">
                <a16:creationId xmlns:a16="http://schemas.microsoft.com/office/drawing/2014/main" id="{6CA1E0ED-EF45-4D09-B38B-60073F04C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831" y="2264206"/>
            <a:ext cx="4020773" cy="354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2">
            <a:extLst>
              <a:ext uri="{FF2B5EF4-FFF2-40B4-BE49-F238E27FC236}">
                <a16:creationId xmlns:a16="http://schemas.microsoft.com/office/drawing/2014/main" id="{1EEB5FA9-A861-4BB6-B3A9-37A9CC1B5003}"/>
              </a:ext>
            </a:extLst>
          </p:cNvPr>
          <p:cNvSpPr>
            <a:spLocks noGrp="1" noChangeArrowheads="1"/>
          </p:cNvSpPr>
          <p:nvPr>
            <p:ph type="title"/>
          </p:nvPr>
        </p:nvSpPr>
        <p:spPr/>
        <p:txBody>
          <a:bodyPr/>
          <a:lstStyle/>
          <a:p>
            <a:r>
              <a:rPr lang="en-US" altLang="zh-CN" sz="3600" b="1"/>
              <a:t>Three-Schema Architecture</a:t>
            </a:r>
            <a:br>
              <a:rPr lang="en-US" altLang="zh-CN" sz="3600" b="1"/>
            </a:br>
            <a:r>
              <a:rPr lang="en-US" altLang="zh-CN" sz="3600" b="1"/>
              <a:t>and Data Independence</a:t>
            </a:r>
            <a:endParaRPr lang="en-US" altLang="zh-CN" sz="3600"/>
          </a:p>
        </p:txBody>
      </p:sp>
      <p:sp>
        <p:nvSpPr>
          <p:cNvPr id="12292" name="Rectangle 3">
            <a:extLst>
              <a:ext uri="{FF2B5EF4-FFF2-40B4-BE49-F238E27FC236}">
                <a16:creationId xmlns:a16="http://schemas.microsoft.com/office/drawing/2014/main" id="{B58D8468-9A48-4667-9412-9E0362DFFA88}"/>
              </a:ext>
            </a:extLst>
          </p:cNvPr>
          <p:cNvSpPr>
            <a:spLocks noGrp="1" noChangeArrowheads="1"/>
          </p:cNvSpPr>
          <p:nvPr>
            <p:ph type="body" idx="4294967295"/>
          </p:nvPr>
        </p:nvSpPr>
        <p:spPr>
          <a:xfrm>
            <a:off x="1104900" y="1507332"/>
            <a:ext cx="9144000" cy="4581525"/>
          </a:xfrm>
        </p:spPr>
        <p:txBody>
          <a:bodyPr/>
          <a:lstStyle/>
          <a:p>
            <a:r>
              <a:rPr lang="zh-CN" altLang="en-US" sz="2800" dirty="0"/>
              <a:t>数据库系统的</a:t>
            </a:r>
            <a:r>
              <a:rPr lang="zh-CN" altLang="en-US" sz="2800" b="1" dirty="0">
                <a:solidFill>
                  <a:srgbClr val="FF0000"/>
                </a:solidFill>
              </a:rPr>
              <a:t>两级映射</a:t>
            </a:r>
            <a:endParaRPr lang="en-US" altLang="zh-CN" sz="2800" b="1" dirty="0">
              <a:solidFill>
                <a:srgbClr val="FF0000"/>
              </a:solidFill>
            </a:endParaRPr>
          </a:p>
          <a:p>
            <a:pPr lvl="1"/>
            <a:r>
              <a:rPr lang="zh-CN" altLang="en-US" dirty="0">
                <a:solidFill>
                  <a:srgbClr val="FF0000"/>
                </a:solidFill>
              </a:rPr>
              <a:t>例：</a:t>
            </a:r>
            <a:endParaRPr lang="en-US" altLang="zh-CN" dirty="0">
              <a:solidFill>
                <a:srgbClr val="FF0000"/>
              </a:solidFill>
            </a:endParaRPr>
          </a:p>
        </p:txBody>
      </p:sp>
      <p:pic>
        <p:nvPicPr>
          <p:cNvPr id="12293" name="Picture 2">
            <a:extLst>
              <a:ext uri="{FF2B5EF4-FFF2-40B4-BE49-F238E27FC236}">
                <a16:creationId xmlns:a16="http://schemas.microsoft.com/office/drawing/2014/main" id="{11FCA369-B6F4-42E8-A3CC-D4B52D1B35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6900" y="2706004"/>
            <a:ext cx="5376296" cy="3382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a:extLst>
              <a:ext uri="{FF2B5EF4-FFF2-40B4-BE49-F238E27FC236}">
                <a16:creationId xmlns:a16="http://schemas.microsoft.com/office/drawing/2014/main" id="{B44C4C45-3575-4D1A-BD94-CEDCF9CA59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241" y="1478771"/>
            <a:ext cx="3322070" cy="2929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2">
            <a:extLst>
              <a:ext uri="{FF2B5EF4-FFF2-40B4-BE49-F238E27FC236}">
                <a16:creationId xmlns:a16="http://schemas.microsoft.com/office/drawing/2014/main" id="{51CC7E45-84BC-4DA4-929B-39783C119A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9465" y="4476152"/>
            <a:ext cx="4079875"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Rectangle 2">
            <a:extLst>
              <a:ext uri="{FF2B5EF4-FFF2-40B4-BE49-F238E27FC236}">
                <a16:creationId xmlns:a16="http://schemas.microsoft.com/office/drawing/2014/main" id="{A4360F6E-6E8F-4378-A5F4-9B4F1FCD80CF}"/>
              </a:ext>
            </a:extLst>
          </p:cNvPr>
          <p:cNvSpPr>
            <a:spLocks noGrp="1" noChangeArrowheads="1"/>
          </p:cNvSpPr>
          <p:nvPr>
            <p:ph type="title"/>
          </p:nvPr>
        </p:nvSpPr>
        <p:spPr/>
        <p:txBody>
          <a:bodyPr/>
          <a:lstStyle/>
          <a:p>
            <a:r>
              <a:rPr lang="en-US" altLang="zh-CN" sz="3600" b="1"/>
              <a:t>Three-Schema Architecture</a:t>
            </a:r>
            <a:br>
              <a:rPr lang="en-US" altLang="zh-CN" sz="3600" b="1"/>
            </a:br>
            <a:r>
              <a:rPr lang="en-US" altLang="zh-CN" sz="3600" b="1"/>
              <a:t>and Data Independence</a:t>
            </a:r>
            <a:endParaRPr lang="en-US" altLang="zh-CN" sz="3600"/>
          </a:p>
        </p:txBody>
      </p:sp>
      <p:sp>
        <p:nvSpPr>
          <p:cNvPr id="3075" name="Rectangle 3">
            <a:extLst>
              <a:ext uri="{FF2B5EF4-FFF2-40B4-BE49-F238E27FC236}">
                <a16:creationId xmlns:a16="http://schemas.microsoft.com/office/drawing/2014/main" id="{BE046AAF-908D-4A60-A114-FFC64883D113}"/>
              </a:ext>
            </a:extLst>
          </p:cNvPr>
          <p:cNvSpPr>
            <a:spLocks noGrp="1" noChangeArrowheads="1"/>
          </p:cNvSpPr>
          <p:nvPr>
            <p:ph type="body" idx="4294967295"/>
          </p:nvPr>
        </p:nvSpPr>
        <p:spPr>
          <a:xfrm>
            <a:off x="1174459" y="1605720"/>
            <a:ext cx="8196044" cy="4941887"/>
          </a:xfrm>
        </p:spPr>
        <p:txBody>
          <a:bodyPr/>
          <a:lstStyle/>
          <a:p>
            <a:pPr>
              <a:defRPr/>
            </a:pPr>
            <a:r>
              <a:rPr lang="zh-CN" altLang="en-US" sz="2800" b="1" dirty="0">
                <a:solidFill>
                  <a:srgbClr val="FF0000"/>
                </a:solidFill>
              </a:rPr>
              <a:t>数据独立性</a:t>
            </a:r>
            <a:endParaRPr lang="en-US" altLang="zh-CN" sz="2800" b="1" dirty="0">
              <a:solidFill>
                <a:srgbClr val="FF0000"/>
              </a:solidFill>
            </a:endParaRPr>
          </a:p>
          <a:p>
            <a:pPr lvl="1">
              <a:defRPr/>
            </a:pPr>
            <a:r>
              <a:rPr lang="zh-CN" altLang="en-US" dirty="0">
                <a:cs typeface="+mn-cs"/>
              </a:rPr>
              <a:t>三层模式的主要目的是</a:t>
            </a:r>
            <a:r>
              <a:rPr lang="zh-CN" altLang="en-US" dirty="0">
                <a:solidFill>
                  <a:srgbClr val="FF0000"/>
                </a:solidFill>
                <a:cs typeface="+mn-cs"/>
              </a:rPr>
              <a:t>保证数据的独立性</a:t>
            </a:r>
            <a:endParaRPr lang="en-US" altLang="zh-CN" dirty="0">
              <a:solidFill>
                <a:srgbClr val="FF0000"/>
              </a:solidFill>
              <a:cs typeface="+mn-cs"/>
            </a:endParaRPr>
          </a:p>
          <a:p>
            <a:pPr lvl="2">
              <a:defRPr/>
            </a:pPr>
            <a:r>
              <a:rPr lang="zh-CN" altLang="en-US" dirty="0">
                <a:cs typeface="+mn-cs"/>
              </a:rPr>
              <a:t>对较低层的修改不会对较高层产生影响</a:t>
            </a:r>
            <a:endParaRPr lang="en-US" altLang="zh-CN" dirty="0">
              <a:cs typeface="+mn-cs"/>
            </a:endParaRPr>
          </a:p>
          <a:p>
            <a:pPr lvl="1">
              <a:defRPr/>
            </a:pPr>
            <a:endParaRPr lang="en-US" altLang="zh-CN" dirty="0">
              <a:solidFill>
                <a:srgbClr val="FF0000"/>
              </a:solidFill>
            </a:endParaRPr>
          </a:p>
          <a:p>
            <a:pPr lvl="1">
              <a:defRPr/>
            </a:pPr>
            <a:r>
              <a:rPr lang="zh-CN" altLang="en-US" dirty="0">
                <a:cs typeface="+mn-cs"/>
              </a:rPr>
              <a:t>两种类型的数据独立性</a:t>
            </a:r>
            <a:endParaRPr lang="en-US" altLang="zh-CN" dirty="0">
              <a:cs typeface="+mn-cs"/>
            </a:endParaRPr>
          </a:p>
          <a:p>
            <a:pPr lvl="2">
              <a:defRPr/>
            </a:pPr>
            <a:r>
              <a:rPr lang="zh-CN" altLang="en-US" b="1" dirty="0">
                <a:solidFill>
                  <a:srgbClr val="0070C0"/>
                </a:solidFill>
                <a:cs typeface="+mn-cs"/>
              </a:rPr>
              <a:t>逻辑数据独立性</a:t>
            </a:r>
            <a:endParaRPr lang="en-US" altLang="zh-CN" b="1" dirty="0">
              <a:solidFill>
                <a:srgbClr val="0070C0"/>
              </a:solidFill>
              <a:cs typeface="+mn-cs"/>
            </a:endParaRPr>
          </a:p>
          <a:p>
            <a:pPr lvl="3">
              <a:defRPr/>
            </a:pPr>
            <a:r>
              <a:rPr lang="zh-CN" altLang="en-US" dirty="0">
                <a:cs typeface="+mn-cs"/>
              </a:rPr>
              <a:t>外模式不会受概念模式变化的影响</a:t>
            </a:r>
            <a:endParaRPr lang="en-US" altLang="zh-CN" dirty="0">
              <a:cs typeface="+mn-cs"/>
            </a:endParaRPr>
          </a:p>
          <a:p>
            <a:pPr lvl="2">
              <a:defRPr/>
            </a:pPr>
            <a:r>
              <a:rPr lang="zh-CN" altLang="en-US" b="1" dirty="0">
                <a:solidFill>
                  <a:srgbClr val="0070C0"/>
                </a:solidFill>
                <a:cs typeface="+mn-cs"/>
              </a:rPr>
              <a:t>物理数据独立性</a:t>
            </a:r>
            <a:endParaRPr lang="en-US" altLang="zh-CN" b="1" dirty="0">
              <a:solidFill>
                <a:srgbClr val="0070C0"/>
              </a:solidFill>
              <a:cs typeface="+mn-cs"/>
            </a:endParaRPr>
          </a:p>
          <a:p>
            <a:pPr lvl="3">
              <a:defRPr/>
            </a:pPr>
            <a:r>
              <a:rPr lang="zh-CN" altLang="en-US" dirty="0">
                <a:cs typeface="+mn-cs"/>
              </a:rPr>
              <a:t>概念模式不会受内模式变化的影响</a:t>
            </a:r>
            <a:endParaRPr lang="en-US" altLang="zh-CN" dirty="0">
              <a:cs typeface="+mn-cs"/>
            </a:endParaRPr>
          </a:p>
          <a:p>
            <a:pPr lvl="3">
              <a:defRPr/>
            </a:pPr>
            <a:endParaRPr lang="en-US" altLang="zh-CN" dirty="0">
              <a:cs typeface="+mn-cs"/>
            </a:endParaRPr>
          </a:p>
          <a:p>
            <a:pPr lvl="2">
              <a:defRPr/>
            </a:pPr>
            <a:r>
              <a:rPr lang="zh-CN" altLang="en-US" b="1" dirty="0">
                <a:solidFill>
                  <a:srgbClr val="FF0000"/>
                </a:solidFill>
                <a:latin typeface="Times New Roman" pitchFamily="18" charset="0"/>
              </a:rPr>
              <a:t>谁独立谁变化！</a:t>
            </a:r>
            <a:r>
              <a:rPr lang="zh-CN" altLang="en-US" b="1" dirty="0">
                <a:solidFill>
                  <a:srgbClr val="FF0000"/>
                </a:solidFill>
              </a:rPr>
              <a:t>上一层不变化！</a:t>
            </a:r>
            <a:endParaRPr lang="zh-CN" altLang="zh-CN" b="1" dirty="0">
              <a:solidFill>
                <a:srgbClr val="FF0000"/>
              </a:solidFill>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33629BC-0BA3-4273-9448-B29394943D62}"/>
              </a:ext>
            </a:extLst>
          </p:cNvPr>
          <p:cNvSpPr>
            <a:spLocks noGrp="1" noChangeArrowheads="1"/>
          </p:cNvSpPr>
          <p:nvPr>
            <p:ph type="title"/>
          </p:nvPr>
        </p:nvSpPr>
        <p:spPr/>
        <p:txBody>
          <a:bodyPr/>
          <a:lstStyle/>
          <a:p>
            <a:r>
              <a:rPr lang="en-US" altLang="zh-CN" sz="3200" b="1"/>
              <a:t>Three-Schema Architecture</a:t>
            </a:r>
            <a:br>
              <a:rPr lang="en-US" altLang="zh-CN" sz="3200" b="1"/>
            </a:br>
            <a:r>
              <a:rPr lang="en-US" altLang="zh-CN" sz="3200" b="1"/>
              <a:t>and Data Independence</a:t>
            </a:r>
            <a:endParaRPr lang="en-US" altLang="zh-CN" sz="3200"/>
          </a:p>
        </p:txBody>
      </p:sp>
      <p:sp>
        <p:nvSpPr>
          <p:cNvPr id="3075" name="Rectangle 3">
            <a:extLst>
              <a:ext uri="{FF2B5EF4-FFF2-40B4-BE49-F238E27FC236}">
                <a16:creationId xmlns:a16="http://schemas.microsoft.com/office/drawing/2014/main" id="{B0117185-3476-4E85-A481-DBA8503621B5}"/>
              </a:ext>
            </a:extLst>
          </p:cNvPr>
          <p:cNvSpPr>
            <a:spLocks noGrp="1" noChangeArrowheads="1"/>
          </p:cNvSpPr>
          <p:nvPr>
            <p:ph type="body" idx="4294967295"/>
          </p:nvPr>
        </p:nvSpPr>
        <p:spPr>
          <a:xfrm>
            <a:off x="1006678" y="5002406"/>
            <a:ext cx="9036050" cy="1779394"/>
          </a:xfrm>
        </p:spPr>
        <p:txBody>
          <a:bodyPr>
            <a:normAutofit/>
          </a:bodyPr>
          <a:lstStyle/>
          <a:p>
            <a:pPr>
              <a:defRPr/>
            </a:pPr>
            <a:r>
              <a:rPr lang="zh-CN" altLang="en-US" sz="1600" b="1" dirty="0">
                <a:solidFill>
                  <a:srgbClr val="0070C0"/>
                </a:solidFill>
                <a:cs typeface="+mn-cs"/>
              </a:rPr>
              <a:t>例：逻辑数据独立性</a:t>
            </a:r>
            <a:endParaRPr lang="en-US" altLang="zh-CN" sz="1600" b="1" dirty="0">
              <a:solidFill>
                <a:srgbClr val="0070C0"/>
              </a:solidFill>
              <a:cs typeface="+mn-cs"/>
            </a:endParaRPr>
          </a:p>
          <a:p>
            <a:pPr lvl="1">
              <a:defRPr/>
            </a:pPr>
            <a:r>
              <a:rPr lang="zh-CN" altLang="en-US" b="1" dirty="0"/>
              <a:t>将</a:t>
            </a:r>
            <a:r>
              <a:rPr lang="zh-CN" altLang="en-US" b="1" dirty="0">
                <a:solidFill>
                  <a:srgbClr val="7030A0"/>
                </a:solidFill>
              </a:rPr>
              <a:t>图</a:t>
            </a:r>
            <a:r>
              <a:rPr lang="en-US" altLang="zh-CN" b="1" dirty="0">
                <a:solidFill>
                  <a:srgbClr val="7030A0"/>
                </a:solidFill>
              </a:rPr>
              <a:t>1.2</a:t>
            </a:r>
            <a:r>
              <a:rPr lang="zh-CN" altLang="en-US" b="1" dirty="0"/>
              <a:t>中的</a:t>
            </a:r>
            <a:r>
              <a:rPr lang="en-US" altLang="zh-CN" b="1" dirty="0">
                <a:solidFill>
                  <a:srgbClr val="FF0000"/>
                </a:solidFill>
              </a:rPr>
              <a:t>GRADE_REPORT</a:t>
            </a:r>
            <a:r>
              <a:rPr lang="zh-CN" altLang="en-US" b="1" dirty="0">
                <a:solidFill>
                  <a:srgbClr val="0070C0"/>
                </a:solidFill>
              </a:rPr>
              <a:t>修改</a:t>
            </a:r>
            <a:r>
              <a:rPr lang="zh-CN" altLang="en-US" b="1" dirty="0"/>
              <a:t>为</a:t>
            </a:r>
            <a:r>
              <a:rPr lang="zh-CN" altLang="en-US" b="1" dirty="0">
                <a:solidFill>
                  <a:srgbClr val="7030A0"/>
                </a:solidFill>
              </a:rPr>
              <a:t>图</a:t>
            </a:r>
            <a:r>
              <a:rPr lang="en-US" altLang="zh-CN" b="1" dirty="0">
                <a:solidFill>
                  <a:srgbClr val="7030A0"/>
                </a:solidFill>
              </a:rPr>
              <a:t>1.6</a:t>
            </a:r>
            <a:r>
              <a:rPr lang="zh-CN" altLang="en-US" b="1" dirty="0"/>
              <a:t>的</a:t>
            </a:r>
            <a:r>
              <a:rPr lang="en-US" altLang="zh-CN" b="1" dirty="0">
                <a:solidFill>
                  <a:srgbClr val="FF0000"/>
                </a:solidFill>
              </a:rPr>
              <a:t>GRADE_REPORT</a:t>
            </a:r>
          </a:p>
          <a:p>
            <a:pPr lvl="2">
              <a:defRPr/>
            </a:pPr>
            <a:r>
              <a:rPr lang="zh-CN" altLang="en-US" b="1" dirty="0"/>
              <a:t>多了两个属性（</a:t>
            </a:r>
            <a:r>
              <a:rPr lang="en-US" altLang="zh-CN" b="1" dirty="0" err="1"/>
              <a:t>student_name</a:t>
            </a:r>
            <a:r>
              <a:rPr lang="en-US" altLang="zh-CN" b="1" dirty="0"/>
              <a:t> </a:t>
            </a:r>
            <a:r>
              <a:rPr lang="zh-CN" altLang="en-US" b="1" dirty="0"/>
              <a:t>和 </a:t>
            </a:r>
            <a:r>
              <a:rPr lang="en-US" altLang="zh-CN" b="1" dirty="0" err="1"/>
              <a:t>course_number</a:t>
            </a:r>
            <a:r>
              <a:rPr lang="zh-CN" altLang="en-US" b="1" dirty="0"/>
              <a:t>）</a:t>
            </a:r>
            <a:endParaRPr lang="en-US" altLang="zh-CN" b="1" dirty="0"/>
          </a:p>
          <a:p>
            <a:pPr lvl="1">
              <a:defRPr/>
            </a:pPr>
            <a:endParaRPr lang="en-US" altLang="zh-CN" b="1" dirty="0">
              <a:solidFill>
                <a:srgbClr val="7030A0"/>
              </a:solidFill>
            </a:endParaRPr>
          </a:p>
          <a:p>
            <a:pPr lvl="1">
              <a:defRPr/>
            </a:pPr>
            <a:r>
              <a:rPr lang="zh-CN" altLang="en-US" b="1" dirty="0">
                <a:solidFill>
                  <a:srgbClr val="7030A0"/>
                </a:solidFill>
              </a:rPr>
              <a:t>图</a:t>
            </a:r>
            <a:r>
              <a:rPr lang="en-US" altLang="zh-CN" b="1" dirty="0">
                <a:solidFill>
                  <a:srgbClr val="7030A0"/>
                </a:solidFill>
              </a:rPr>
              <a:t>1.5a</a:t>
            </a:r>
            <a:r>
              <a:rPr lang="zh-CN" altLang="en-US" b="1" dirty="0">
                <a:solidFill>
                  <a:srgbClr val="7030A0"/>
                </a:solidFill>
              </a:rPr>
              <a:t> </a:t>
            </a:r>
            <a:r>
              <a:rPr lang="en-US" altLang="zh-CN" b="1" dirty="0">
                <a:solidFill>
                  <a:srgbClr val="00B0F0"/>
                </a:solidFill>
              </a:rPr>
              <a:t>TRANSCRIPT</a:t>
            </a:r>
            <a:r>
              <a:rPr lang="zh-CN" altLang="en-US" b="1" dirty="0"/>
              <a:t> 外模式不受影响！</a:t>
            </a:r>
            <a:endParaRPr lang="en-US" altLang="zh-CN" b="1" dirty="0"/>
          </a:p>
        </p:txBody>
      </p:sp>
      <p:pic>
        <p:nvPicPr>
          <p:cNvPr id="2" name="图片 1">
            <a:extLst>
              <a:ext uri="{FF2B5EF4-FFF2-40B4-BE49-F238E27FC236}">
                <a16:creationId xmlns:a16="http://schemas.microsoft.com/office/drawing/2014/main" id="{238DA20C-4E1B-40DE-99CE-9A067E3AA0F4}"/>
              </a:ext>
            </a:extLst>
          </p:cNvPr>
          <p:cNvPicPr>
            <a:picLocks noChangeAspect="1"/>
          </p:cNvPicPr>
          <p:nvPr/>
        </p:nvPicPr>
        <p:blipFill>
          <a:blip r:embed="rId3"/>
          <a:stretch>
            <a:fillRect/>
          </a:stretch>
        </p:blipFill>
        <p:spPr>
          <a:xfrm>
            <a:off x="7745004" y="1334703"/>
            <a:ext cx="3648075" cy="5305425"/>
          </a:xfrm>
          <a:prstGeom prst="rect">
            <a:avLst/>
          </a:prstGeom>
        </p:spPr>
      </p:pic>
      <p:pic>
        <p:nvPicPr>
          <p:cNvPr id="3" name="图片 2">
            <a:extLst>
              <a:ext uri="{FF2B5EF4-FFF2-40B4-BE49-F238E27FC236}">
                <a16:creationId xmlns:a16="http://schemas.microsoft.com/office/drawing/2014/main" id="{79BFEF9C-7AD9-43BA-A94A-B348B31FDE44}"/>
              </a:ext>
            </a:extLst>
          </p:cNvPr>
          <p:cNvPicPr>
            <a:picLocks noChangeAspect="1"/>
          </p:cNvPicPr>
          <p:nvPr/>
        </p:nvPicPr>
        <p:blipFill>
          <a:blip r:embed="rId4"/>
          <a:stretch>
            <a:fillRect/>
          </a:stretch>
        </p:blipFill>
        <p:spPr>
          <a:xfrm>
            <a:off x="2960644" y="1348237"/>
            <a:ext cx="3579346" cy="1683398"/>
          </a:xfrm>
          <a:prstGeom prst="rect">
            <a:avLst/>
          </a:prstGeom>
        </p:spPr>
      </p:pic>
      <p:pic>
        <p:nvPicPr>
          <p:cNvPr id="4" name="图片 3">
            <a:extLst>
              <a:ext uri="{FF2B5EF4-FFF2-40B4-BE49-F238E27FC236}">
                <a16:creationId xmlns:a16="http://schemas.microsoft.com/office/drawing/2014/main" id="{8329A59E-4CE4-47AB-9A0D-F015A82D8860}"/>
              </a:ext>
            </a:extLst>
          </p:cNvPr>
          <p:cNvPicPr>
            <a:picLocks noChangeAspect="1"/>
          </p:cNvPicPr>
          <p:nvPr/>
        </p:nvPicPr>
        <p:blipFill>
          <a:blip r:embed="rId5"/>
          <a:stretch>
            <a:fillRect/>
          </a:stretch>
        </p:blipFill>
        <p:spPr>
          <a:xfrm>
            <a:off x="2197915" y="2972974"/>
            <a:ext cx="4278386" cy="1874421"/>
          </a:xfrm>
          <a:prstGeom prst="rect">
            <a:avLst/>
          </a:prstGeom>
        </p:spPr>
      </p:pic>
      <p:sp>
        <p:nvSpPr>
          <p:cNvPr id="5" name="箭头: 下 4">
            <a:extLst>
              <a:ext uri="{FF2B5EF4-FFF2-40B4-BE49-F238E27FC236}">
                <a16:creationId xmlns:a16="http://schemas.microsoft.com/office/drawing/2014/main" id="{94C1E72A-39A2-406E-A403-6E147A74AFAF}"/>
              </a:ext>
            </a:extLst>
          </p:cNvPr>
          <p:cNvSpPr/>
          <p:nvPr/>
        </p:nvSpPr>
        <p:spPr>
          <a:xfrm rot="8522818">
            <a:off x="6999012" y="2249514"/>
            <a:ext cx="360726" cy="220600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10C5CC2-D6FF-4558-9463-094DA5B55254}"/>
              </a:ext>
            </a:extLst>
          </p:cNvPr>
          <p:cNvSpPr>
            <a:spLocks noGrp="1" noChangeArrowheads="1"/>
          </p:cNvSpPr>
          <p:nvPr>
            <p:ph type="title"/>
          </p:nvPr>
        </p:nvSpPr>
        <p:spPr/>
        <p:txBody>
          <a:bodyPr/>
          <a:lstStyle/>
          <a:p>
            <a:r>
              <a:rPr lang="en-US" altLang="zh-CN" sz="3200" b="1"/>
              <a:t>Three-Schema Architecture</a:t>
            </a:r>
            <a:br>
              <a:rPr lang="en-US" altLang="zh-CN" sz="3200" b="1"/>
            </a:br>
            <a:r>
              <a:rPr lang="en-US" altLang="zh-CN" sz="3200" b="1"/>
              <a:t>and Data Independence</a:t>
            </a:r>
            <a:endParaRPr lang="en-US" altLang="zh-CN" sz="3200"/>
          </a:p>
        </p:txBody>
      </p:sp>
      <p:sp>
        <p:nvSpPr>
          <p:cNvPr id="3075" name="Rectangle 3">
            <a:extLst>
              <a:ext uri="{FF2B5EF4-FFF2-40B4-BE49-F238E27FC236}">
                <a16:creationId xmlns:a16="http://schemas.microsoft.com/office/drawing/2014/main" id="{58BE952B-5493-411D-952E-208B929395C3}"/>
              </a:ext>
            </a:extLst>
          </p:cNvPr>
          <p:cNvSpPr>
            <a:spLocks noGrp="1" noChangeArrowheads="1"/>
          </p:cNvSpPr>
          <p:nvPr>
            <p:ph type="body" idx="4294967295"/>
          </p:nvPr>
        </p:nvSpPr>
        <p:spPr>
          <a:xfrm>
            <a:off x="964143" y="1677798"/>
            <a:ext cx="7409926" cy="4573442"/>
          </a:xfrm>
        </p:spPr>
        <p:txBody>
          <a:bodyPr/>
          <a:lstStyle/>
          <a:p>
            <a:pPr>
              <a:defRPr/>
            </a:pPr>
            <a:r>
              <a:rPr lang="zh-CN" altLang="en-US" sz="3200" b="1" dirty="0">
                <a:solidFill>
                  <a:srgbClr val="0070C0"/>
                </a:solidFill>
                <a:cs typeface="+mn-cs"/>
              </a:rPr>
              <a:t>例：物理数据独立性</a:t>
            </a:r>
            <a:endParaRPr lang="en-US" altLang="zh-CN" sz="3200" b="1" dirty="0">
              <a:solidFill>
                <a:srgbClr val="0070C0"/>
              </a:solidFill>
              <a:cs typeface="+mn-cs"/>
            </a:endParaRPr>
          </a:p>
          <a:p>
            <a:pPr lvl="1">
              <a:defRPr/>
            </a:pPr>
            <a:endParaRPr lang="en-US" altLang="zh-CN" sz="2000" b="1" dirty="0"/>
          </a:p>
          <a:p>
            <a:pPr lvl="1">
              <a:defRPr/>
            </a:pPr>
            <a:r>
              <a:rPr lang="zh-CN" altLang="en-US" sz="1800" b="1" dirty="0">
                <a:cs typeface="+mn-cs"/>
              </a:rPr>
              <a:t>列出</a:t>
            </a:r>
            <a:r>
              <a:rPr lang="en-US" altLang="zh-CN" sz="1800" b="1" dirty="0">
                <a:cs typeface="+mn-cs"/>
              </a:rPr>
              <a:t>2008</a:t>
            </a:r>
            <a:r>
              <a:rPr lang="zh-CN" altLang="en-US" sz="1800" b="1" dirty="0">
                <a:cs typeface="+mn-cs"/>
              </a:rPr>
              <a:t>年秋季所有的课程单元</a:t>
            </a:r>
            <a:endParaRPr lang="en-US" altLang="zh-CN" sz="1800" b="1" dirty="0">
              <a:cs typeface="+mn-cs"/>
            </a:endParaRPr>
          </a:p>
          <a:p>
            <a:pPr lvl="2">
              <a:defRPr/>
            </a:pPr>
            <a:r>
              <a:rPr lang="zh-CN" altLang="en-US" sz="1800" b="1" dirty="0"/>
              <a:t>使用</a:t>
            </a:r>
            <a:r>
              <a:rPr lang="en-US" altLang="zh-CN" sz="1800" b="1" dirty="0"/>
              <a:t>Semester</a:t>
            </a:r>
            <a:r>
              <a:rPr lang="zh-CN" altLang="en-US" sz="1800" b="1" dirty="0"/>
              <a:t>和</a:t>
            </a:r>
            <a:r>
              <a:rPr lang="en-US" altLang="zh-CN" sz="1800" b="1" dirty="0"/>
              <a:t>year</a:t>
            </a:r>
            <a:r>
              <a:rPr lang="zh-CN" altLang="en-US" sz="1800" b="1" dirty="0"/>
              <a:t>来检索图</a:t>
            </a:r>
            <a:r>
              <a:rPr lang="en-US" altLang="zh-CN" sz="1800" b="1" dirty="0"/>
              <a:t>1.2</a:t>
            </a:r>
            <a:r>
              <a:rPr lang="zh-CN" altLang="en-US" sz="1800" b="1" dirty="0"/>
              <a:t>中的</a:t>
            </a:r>
            <a:r>
              <a:rPr lang="en-US" altLang="zh-CN" sz="1800" b="1" dirty="0"/>
              <a:t>SECTION</a:t>
            </a:r>
            <a:r>
              <a:rPr lang="zh-CN" altLang="en-US" sz="1800" b="1" dirty="0"/>
              <a:t>表</a:t>
            </a:r>
            <a:endParaRPr lang="en-US" altLang="zh-CN" sz="1800" b="1" dirty="0"/>
          </a:p>
          <a:p>
            <a:pPr lvl="2">
              <a:defRPr/>
            </a:pPr>
            <a:endParaRPr lang="en-US" altLang="zh-CN" sz="1800" b="1" dirty="0"/>
          </a:p>
          <a:p>
            <a:pPr lvl="2">
              <a:defRPr/>
            </a:pPr>
            <a:r>
              <a:rPr lang="zh-CN" altLang="en-US" sz="1800" b="1" dirty="0"/>
              <a:t>通过</a:t>
            </a:r>
            <a:r>
              <a:rPr lang="zh-CN" altLang="en-US" sz="1800" b="1" dirty="0">
                <a:solidFill>
                  <a:srgbClr val="7030A0"/>
                </a:solidFill>
              </a:rPr>
              <a:t>对</a:t>
            </a:r>
            <a:r>
              <a:rPr lang="en-US" altLang="zh-CN" sz="1800" b="1" dirty="0">
                <a:solidFill>
                  <a:srgbClr val="7030A0"/>
                </a:solidFill>
              </a:rPr>
              <a:t>SECTION</a:t>
            </a:r>
            <a:r>
              <a:rPr lang="zh-CN" altLang="en-US" sz="1800" b="1" dirty="0">
                <a:solidFill>
                  <a:srgbClr val="7030A0"/>
                </a:solidFill>
              </a:rPr>
              <a:t>表进行全表扫描</a:t>
            </a:r>
            <a:r>
              <a:rPr lang="zh-CN" altLang="en-US" sz="1800" b="1" dirty="0"/>
              <a:t>实现查询</a:t>
            </a:r>
            <a:endParaRPr lang="en-US" altLang="zh-CN" sz="1800" b="1" dirty="0"/>
          </a:p>
          <a:p>
            <a:pPr lvl="2">
              <a:defRPr/>
            </a:pPr>
            <a:r>
              <a:rPr lang="zh-CN" altLang="en-US" sz="1800" b="1" dirty="0"/>
              <a:t>通过</a:t>
            </a:r>
            <a:r>
              <a:rPr lang="zh-CN" altLang="en-US" sz="1800" b="1" dirty="0">
                <a:solidFill>
                  <a:srgbClr val="7030A0"/>
                </a:solidFill>
              </a:rPr>
              <a:t>索引</a:t>
            </a:r>
            <a:r>
              <a:rPr lang="zh-CN" altLang="en-US" sz="1800" b="1" dirty="0"/>
              <a:t>来实现查询（创建这两列上的组合索引）</a:t>
            </a:r>
            <a:endParaRPr lang="en-US" altLang="zh-CN" sz="1800" b="1" dirty="0"/>
          </a:p>
          <a:p>
            <a:pPr lvl="1">
              <a:defRPr/>
            </a:pPr>
            <a:endParaRPr lang="en-US" altLang="zh-CN" sz="2000" b="1" dirty="0"/>
          </a:p>
          <a:p>
            <a:pPr lvl="1">
              <a:defRPr/>
            </a:pPr>
            <a:r>
              <a:rPr lang="zh-CN" altLang="en-US" sz="2000" b="1" dirty="0"/>
              <a:t>为了提高检索性能，创建新的存取结构</a:t>
            </a:r>
            <a:endParaRPr lang="en-US" altLang="zh-CN" sz="2000" b="1" dirty="0">
              <a:cs typeface="+mn-cs"/>
            </a:endParaRPr>
          </a:p>
          <a:p>
            <a:pPr lvl="1">
              <a:defRPr/>
            </a:pPr>
            <a:r>
              <a:rPr lang="zh-CN" altLang="en-US" sz="2000" b="1" dirty="0">
                <a:solidFill>
                  <a:srgbClr val="FF0000"/>
                </a:solidFill>
                <a:cs typeface="+mn-cs"/>
              </a:rPr>
              <a:t>虽然改变了存取路径，但不影响查询结果！</a:t>
            </a:r>
            <a:endParaRPr lang="en-US" altLang="zh-CN" sz="2000" b="1" dirty="0">
              <a:solidFill>
                <a:srgbClr val="FF0000"/>
              </a:solidFill>
              <a:cs typeface="+mn-cs"/>
            </a:endParaRPr>
          </a:p>
        </p:txBody>
      </p:sp>
      <p:pic>
        <p:nvPicPr>
          <p:cNvPr id="15364" name="Picture 8">
            <a:extLst>
              <a:ext uri="{FF2B5EF4-FFF2-40B4-BE49-F238E27FC236}">
                <a16:creationId xmlns:a16="http://schemas.microsoft.com/office/drawing/2014/main" id="{A471AA1A-779E-40C9-979B-3ED98B9E09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7193" y="1453815"/>
            <a:ext cx="3040664" cy="4975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CF7B3DF-EDC1-42D1-B609-A697083842BF}"/>
              </a:ext>
            </a:extLst>
          </p:cNvPr>
          <p:cNvSpPr>
            <a:spLocks noGrp="1" noChangeArrowheads="1"/>
          </p:cNvSpPr>
          <p:nvPr>
            <p:ph type="title"/>
          </p:nvPr>
        </p:nvSpPr>
        <p:spPr/>
        <p:txBody>
          <a:bodyPr/>
          <a:lstStyle/>
          <a:p>
            <a:r>
              <a:rPr lang="en-US" altLang="zh-CN" sz="3200" b="1"/>
              <a:t>Three-Schema Architecture</a:t>
            </a:r>
            <a:br>
              <a:rPr lang="en-US" altLang="zh-CN" sz="3200" b="1"/>
            </a:br>
            <a:r>
              <a:rPr lang="en-US" altLang="zh-CN" sz="3200" b="1"/>
              <a:t>and Data Independence</a:t>
            </a:r>
            <a:endParaRPr lang="en-US" altLang="zh-CN" sz="3200"/>
          </a:p>
        </p:txBody>
      </p:sp>
      <p:sp>
        <p:nvSpPr>
          <p:cNvPr id="3075" name="Rectangle 3">
            <a:extLst>
              <a:ext uri="{FF2B5EF4-FFF2-40B4-BE49-F238E27FC236}">
                <a16:creationId xmlns:a16="http://schemas.microsoft.com/office/drawing/2014/main" id="{529B42BC-F391-4384-9293-F79AB6C0D09D}"/>
              </a:ext>
            </a:extLst>
          </p:cNvPr>
          <p:cNvSpPr>
            <a:spLocks noGrp="1" noChangeArrowheads="1"/>
          </p:cNvSpPr>
          <p:nvPr>
            <p:ph type="body" idx="4294967295"/>
          </p:nvPr>
        </p:nvSpPr>
        <p:spPr>
          <a:xfrm>
            <a:off x="1104900" y="1498512"/>
            <a:ext cx="9144000" cy="4797425"/>
          </a:xfrm>
        </p:spPr>
        <p:txBody>
          <a:bodyPr/>
          <a:lstStyle/>
          <a:p>
            <a:pPr>
              <a:defRPr/>
            </a:pPr>
            <a:r>
              <a:rPr lang="zh-CN" altLang="en-US" sz="3200" b="1" dirty="0">
                <a:solidFill>
                  <a:srgbClr val="0070C0"/>
                </a:solidFill>
                <a:cs typeface="+mn-cs"/>
              </a:rPr>
              <a:t>例：物理数据独立性</a:t>
            </a:r>
            <a:endParaRPr lang="en-US" altLang="zh-CN" sz="3200" b="1" dirty="0">
              <a:solidFill>
                <a:srgbClr val="0070C0"/>
              </a:solidFill>
              <a:cs typeface="+mn-cs"/>
            </a:endParaRPr>
          </a:p>
          <a:p>
            <a:pPr lvl="1">
              <a:defRPr/>
            </a:pPr>
            <a:endParaRPr lang="en-US" altLang="zh-CN" b="1" dirty="0">
              <a:cs typeface="+mn-cs"/>
            </a:endParaRPr>
          </a:p>
          <a:p>
            <a:pPr lvl="1">
              <a:defRPr/>
            </a:pPr>
            <a:r>
              <a:rPr lang="zh-CN" altLang="en-US" sz="2000" b="1" dirty="0">
                <a:cs typeface="+mn-cs"/>
              </a:rPr>
              <a:t>同一个公司研发的软件产品</a:t>
            </a:r>
            <a:endParaRPr lang="en-US" altLang="zh-CN" sz="2000" b="1" dirty="0">
              <a:cs typeface="+mn-cs"/>
            </a:endParaRPr>
          </a:p>
          <a:p>
            <a:pPr lvl="2">
              <a:defRPr/>
            </a:pPr>
            <a:r>
              <a:rPr lang="zh-CN" altLang="en-US" sz="2000" b="1" dirty="0"/>
              <a:t>具有相同的概念模式（模式）</a:t>
            </a:r>
            <a:endParaRPr lang="en-US" altLang="zh-CN" sz="2000" b="1" dirty="0"/>
          </a:p>
          <a:p>
            <a:pPr lvl="2">
              <a:defRPr/>
            </a:pPr>
            <a:r>
              <a:rPr lang="zh-CN" altLang="en-US" sz="2000" b="1" dirty="0"/>
              <a:t>在不同的客户现场部署时，具有不同的内模式（物理数据库模式）</a:t>
            </a:r>
            <a:endParaRPr lang="en-US" altLang="zh-CN" sz="2000" b="1" dirty="0"/>
          </a:p>
        </p:txBody>
      </p:sp>
      <p:pic>
        <p:nvPicPr>
          <p:cNvPr id="16388" name="Picture 4">
            <a:extLst>
              <a:ext uri="{FF2B5EF4-FFF2-40B4-BE49-F238E27FC236}">
                <a16:creationId xmlns:a16="http://schemas.microsoft.com/office/drawing/2014/main" id="{84454022-73F0-4185-9B39-5C8A970322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6892" y="3649575"/>
            <a:ext cx="3438525" cy="264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a:extLst>
              <a:ext uri="{FF2B5EF4-FFF2-40B4-BE49-F238E27FC236}">
                <a16:creationId xmlns:a16="http://schemas.microsoft.com/office/drawing/2014/main" id="{FB22A363-A7FE-49CA-B136-970E83DE66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9034" y="3541712"/>
            <a:ext cx="3671887"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a:extLst>
              <a:ext uri="{FF2B5EF4-FFF2-40B4-BE49-F238E27FC236}">
                <a16:creationId xmlns:a16="http://schemas.microsoft.com/office/drawing/2014/main" id="{04AF792B-D4E2-4740-8439-C436EE3EA6E2}"/>
              </a:ext>
            </a:extLst>
          </p:cNvPr>
          <p:cNvSpPr>
            <a:spLocks noGrp="1" noChangeArrowheads="1"/>
          </p:cNvSpPr>
          <p:nvPr>
            <p:ph type="title"/>
          </p:nvPr>
        </p:nvSpPr>
        <p:spPr/>
        <p:txBody>
          <a:bodyPr/>
          <a:lstStyle/>
          <a:p>
            <a:r>
              <a:rPr lang="en-US" altLang="zh-CN" sz="3600" b="1"/>
              <a:t>Three-Schema Architecture</a:t>
            </a:r>
            <a:br>
              <a:rPr lang="en-US" altLang="zh-CN" sz="3600" b="1"/>
            </a:br>
            <a:r>
              <a:rPr lang="en-US" altLang="zh-CN" sz="3600" b="1"/>
              <a:t>and Data Independence</a:t>
            </a:r>
            <a:endParaRPr lang="en-US" altLang="zh-CN" sz="3600"/>
          </a:p>
        </p:txBody>
      </p:sp>
      <p:sp>
        <p:nvSpPr>
          <p:cNvPr id="4100" name="Rectangle 3">
            <a:extLst>
              <a:ext uri="{FF2B5EF4-FFF2-40B4-BE49-F238E27FC236}">
                <a16:creationId xmlns:a16="http://schemas.microsoft.com/office/drawing/2014/main" id="{2CFC409A-4CCA-4B8A-8238-DF354A478AD6}"/>
              </a:ext>
            </a:extLst>
          </p:cNvPr>
          <p:cNvSpPr>
            <a:spLocks noGrp="1" noChangeArrowheads="1"/>
          </p:cNvSpPr>
          <p:nvPr>
            <p:ph type="body" idx="4294967295"/>
          </p:nvPr>
        </p:nvSpPr>
        <p:spPr>
          <a:xfrm>
            <a:off x="1104899" y="1546196"/>
            <a:ext cx="9980681" cy="4508500"/>
          </a:xfrm>
        </p:spPr>
        <p:txBody>
          <a:bodyPr/>
          <a:lstStyle/>
          <a:p>
            <a:r>
              <a:rPr lang="zh-CN" altLang="en-US" sz="2800" dirty="0"/>
              <a:t>数据库系统的</a:t>
            </a:r>
            <a:r>
              <a:rPr lang="zh-CN" altLang="en-US" sz="2800" b="1" dirty="0">
                <a:solidFill>
                  <a:srgbClr val="FF0000"/>
                </a:solidFill>
              </a:rPr>
              <a:t>三层模式体系结构</a:t>
            </a:r>
            <a:endParaRPr lang="en-US" altLang="zh-CN" sz="2800" b="1" dirty="0">
              <a:solidFill>
                <a:srgbClr val="FF0000"/>
              </a:solidFill>
            </a:endParaRPr>
          </a:p>
          <a:p>
            <a:pPr lvl="1"/>
            <a:r>
              <a:rPr lang="zh-CN" altLang="en-US" sz="2000" dirty="0"/>
              <a:t>内模式（</a:t>
            </a:r>
            <a:r>
              <a:rPr lang="en-US" altLang="zh-CN" sz="2000" dirty="0"/>
              <a:t>internal schema</a:t>
            </a:r>
            <a:r>
              <a:rPr lang="zh-CN" altLang="en-US" sz="2000" dirty="0"/>
              <a:t>）</a:t>
            </a:r>
            <a:endParaRPr lang="en-US" altLang="zh-CN" sz="2000" dirty="0"/>
          </a:p>
          <a:p>
            <a:pPr lvl="2"/>
            <a:r>
              <a:rPr lang="zh-CN" altLang="en-US" sz="2000" dirty="0"/>
              <a:t>内层对应内模式</a:t>
            </a:r>
            <a:endParaRPr lang="en-US" altLang="zh-CN" sz="2000" dirty="0"/>
          </a:p>
          <a:p>
            <a:pPr lvl="2"/>
            <a:r>
              <a:rPr lang="zh-CN" altLang="en-US" sz="2000" dirty="0"/>
              <a:t>用于描述数据库的物理存储结构</a:t>
            </a:r>
            <a:endParaRPr lang="en-US" altLang="zh-CN" sz="2000" dirty="0"/>
          </a:p>
          <a:p>
            <a:pPr lvl="2"/>
            <a:r>
              <a:rPr lang="zh-CN" altLang="en-US" sz="2000" dirty="0"/>
              <a:t>内模式使用物理数据模型，描述数据库的存取路径和数据存储的全部细节</a:t>
            </a: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a:extLst>
              <a:ext uri="{FF2B5EF4-FFF2-40B4-BE49-F238E27FC236}">
                <a16:creationId xmlns:a16="http://schemas.microsoft.com/office/drawing/2014/main" id="{8236AE1A-036A-40B0-BD8F-7708B3FD37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5079" y="3434359"/>
            <a:ext cx="3880503" cy="3423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2">
            <a:extLst>
              <a:ext uri="{FF2B5EF4-FFF2-40B4-BE49-F238E27FC236}">
                <a16:creationId xmlns:a16="http://schemas.microsoft.com/office/drawing/2014/main" id="{0F2D9614-4253-4797-9411-3A1BA6FBD4E6}"/>
              </a:ext>
            </a:extLst>
          </p:cNvPr>
          <p:cNvSpPr>
            <a:spLocks noGrp="1" noChangeArrowheads="1"/>
          </p:cNvSpPr>
          <p:nvPr>
            <p:ph type="title"/>
          </p:nvPr>
        </p:nvSpPr>
        <p:spPr/>
        <p:txBody>
          <a:bodyPr/>
          <a:lstStyle/>
          <a:p>
            <a:r>
              <a:rPr lang="en-US" altLang="zh-CN" sz="3600" b="1" dirty="0"/>
              <a:t>Three-Schema Architecture</a:t>
            </a:r>
            <a:br>
              <a:rPr lang="en-US" altLang="zh-CN" sz="3600" b="1" dirty="0"/>
            </a:br>
            <a:r>
              <a:rPr lang="en-US" altLang="zh-CN" sz="3600" b="1" dirty="0"/>
              <a:t>and Data Independence</a:t>
            </a:r>
            <a:endParaRPr lang="en-US" altLang="zh-CN" sz="3600" dirty="0"/>
          </a:p>
        </p:txBody>
      </p:sp>
      <p:sp>
        <p:nvSpPr>
          <p:cNvPr id="5124" name="Rectangle 3">
            <a:extLst>
              <a:ext uri="{FF2B5EF4-FFF2-40B4-BE49-F238E27FC236}">
                <a16:creationId xmlns:a16="http://schemas.microsoft.com/office/drawing/2014/main" id="{A22C9669-D9B0-47F2-9D54-F70FF2205DFD}"/>
              </a:ext>
            </a:extLst>
          </p:cNvPr>
          <p:cNvSpPr>
            <a:spLocks noGrp="1" noChangeArrowheads="1"/>
          </p:cNvSpPr>
          <p:nvPr>
            <p:ph type="body" idx="4294967295"/>
          </p:nvPr>
        </p:nvSpPr>
        <p:spPr>
          <a:xfrm>
            <a:off x="1104900" y="1467845"/>
            <a:ext cx="9144000" cy="4508500"/>
          </a:xfrm>
        </p:spPr>
        <p:txBody>
          <a:bodyPr/>
          <a:lstStyle/>
          <a:p>
            <a:r>
              <a:rPr lang="zh-CN" altLang="en-US" sz="2800" dirty="0"/>
              <a:t>数据库系统的</a:t>
            </a:r>
            <a:r>
              <a:rPr lang="zh-CN" altLang="en-US" sz="2800" b="1" dirty="0">
                <a:solidFill>
                  <a:srgbClr val="FF0000"/>
                </a:solidFill>
              </a:rPr>
              <a:t>三层模式体系结构</a:t>
            </a:r>
            <a:endParaRPr lang="en-US" altLang="zh-CN" sz="2800" b="1" i="1" dirty="0">
              <a:solidFill>
                <a:srgbClr val="FF0000"/>
              </a:solidFill>
            </a:endParaRPr>
          </a:p>
          <a:p>
            <a:pPr lvl="1"/>
            <a:r>
              <a:rPr lang="zh-CN" altLang="en-US" sz="2400" dirty="0"/>
              <a:t>概念模式（</a:t>
            </a:r>
            <a:r>
              <a:rPr lang="en-US" altLang="zh-CN" sz="2400" dirty="0"/>
              <a:t>conceptual schema</a:t>
            </a:r>
            <a:r>
              <a:rPr lang="zh-CN" altLang="en-US" sz="2400" dirty="0"/>
              <a:t>）</a:t>
            </a:r>
            <a:endParaRPr lang="en-US" altLang="zh-CN" sz="2400" dirty="0"/>
          </a:p>
          <a:p>
            <a:pPr lvl="2"/>
            <a:r>
              <a:rPr lang="zh-CN" altLang="en-US" b="1" dirty="0">
                <a:solidFill>
                  <a:srgbClr val="FF0000"/>
                </a:solidFill>
              </a:rPr>
              <a:t>概念模式可以简称为模式！</a:t>
            </a:r>
            <a:endParaRPr lang="en-US" altLang="zh-CN" b="1" dirty="0">
              <a:solidFill>
                <a:srgbClr val="FF0000"/>
              </a:solidFill>
            </a:endParaRPr>
          </a:p>
          <a:p>
            <a:pPr lvl="2"/>
            <a:r>
              <a:rPr lang="zh-CN" altLang="en-US" dirty="0"/>
              <a:t>中间层为概念层（</a:t>
            </a:r>
            <a:r>
              <a:rPr lang="en-US" altLang="zh-CN" dirty="0"/>
              <a:t>conceptual level </a:t>
            </a:r>
            <a:r>
              <a:rPr lang="zh-CN" altLang="en-US" dirty="0"/>
              <a:t>），对应概念模式</a:t>
            </a:r>
            <a:endParaRPr lang="en-US" altLang="zh-CN" dirty="0"/>
          </a:p>
          <a:p>
            <a:pPr lvl="2"/>
            <a:r>
              <a:rPr lang="zh-CN" altLang="en-US" dirty="0"/>
              <a:t>用于为所有用户描述整个数据库的结构</a:t>
            </a:r>
            <a:endParaRPr lang="en-US" altLang="zh-CN" dirty="0"/>
          </a:p>
          <a:p>
            <a:pPr lvl="2"/>
            <a:r>
              <a:rPr lang="zh-CN" altLang="en-US" dirty="0"/>
              <a:t>概念模式注重描述实体、数据类型、联系、用户操作和约束，并隐藏了物理存储结构的细节</a:t>
            </a:r>
            <a:endParaRPr lang="en-US" altLang="zh-CN" dirty="0"/>
          </a:p>
          <a:p>
            <a:pPr lvl="2"/>
            <a:endParaRPr lang="en-US" altLang="zh-CN" dirty="0"/>
          </a:p>
          <a:p>
            <a:pPr lvl="2"/>
            <a:r>
              <a:rPr lang="zh-CN" altLang="en-US" dirty="0"/>
              <a:t>使用</a:t>
            </a:r>
            <a:r>
              <a:rPr lang="zh-CN" altLang="en-US" dirty="0">
                <a:solidFill>
                  <a:srgbClr val="0070C0"/>
                </a:solidFill>
              </a:rPr>
              <a:t>表示型数据模型</a:t>
            </a:r>
            <a:r>
              <a:rPr lang="zh-CN" altLang="en-US" dirty="0"/>
              <a:t>（</a:t>
            </a:r>
            <a:r>
              <a:rPr lang="en-US" altLang="zh-CN" dirty="0"/>
              <a:t>E-R</a:t>
            </a:r>
            <a:r>
              <a:rPr lang="zh-CN" altLang="en-US" dirty="0"/>
              <a:t>模型）来</a:t>
            </a:r>
            <a:r>
              <a:rPr lang="zh-CN" altLang="en-US" b="1" dirty="0">
                <a:solidFill>
                  <a:srgbClr val="0070C0"/>
                </a:solidFill>
              </a:rPr>
              <a:t>描述概念模式</a:t>
            </a:r>
            <a:endParaRPr lang="en-US" altLang="zh-CN" b="1" dirty="0">
              <a:solidFill>
                <a:srgbClr val="0070C0"/>
              </a:solidFill>
            </a:endParaRPr>
          </a:p>
          <a:p>
            <a:pPr lvl="2"/>
            <a:r>
              <a:rPr lang="zh-CN" altLang="en-US" dirty="0"/>
              <a:t>使用</a:t>
            </a:r>
            <a:r>
              <a:rPr lang="zh-CN" altLang="en-US" dirty="0">
                <a:solidFill>
                  <a:srgbClr val="0070C0"/>
                </a:solidFill>
              </a:rPr>
              <a:t>实现型数据模型</a:t>
            </a:r>
            <a:r>
              <a:rPr lang="zh-CN" altLang="en-US" dirty="0"/>
              <a:t>（</a:t>
            </a:r>
            <a:r>
              <a:rPr lang="en-US" altLang="zh-CN" dirty="0"/>
              <a:t>OO</a:t>
            </a:r>
            <a:r>
              <a:rPr lang="zh-CN" altLang="en-US" dirty="0"/>
              <a:t>模型）来</a:t>
            </a:r>
            <a:r>
              <a:rPr lang="zh-CN" altLang="en-US" b="1" dirty="0">
                <a:solidFill>
                  <a:srgbClr val="0070C0"/>
                </a:solidFill>
              </a:rPr>
              <a:t>进行概念模式设计</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a:extLst>
              <a:ext uri="{FF2B5EF4-FFF2-40B4-BE49-F238E27FC236}">
                <a16:creationId xmlns:a16="http://schemas.microsoft.com/office/drawing/2014/main" id="{2514D62B-F882-43EF-A8CF-F7ED2D45FA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4595" y="3429000"/>
            <a:ext cx="3883531" cy="342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2">
            <a:extLst>
              <a:ext uri="{FF2B5EF4-FFF2-40B4-BE49-F238E27FC236}">
                <a16:creationId xmlns:a16="http://schemas.microsoft.com/office/drawing/2014/main" id="{055B7FED-2227-45C9-8655-EA1F151D8CC8}"/>
              </a:ext>
            </a:extLst>
          </p:cNvPr>
          <p:cNvSpPr>
            <a:spLocks noGrp="1" noChangeArrowheads="1"/>
          </p:cNvSpPr>
          <p:nvPr>
            <p:ph type="title"/>
          </p:nvPr>
        </p:nvSpPr>
        <p:spPr/>
        <p:txBody>
          <a:bodyPr/>
          <a:lstStyle/>
          <a:p>
            <a:r>
              <a:rPr lang="en-US" altLang="zh-CN" sz="3600" b="1"/>
              <a:t>Three-Schema Architecture</a:t>
            </a:r>
            <a:br>
              <a:rPr lang="en-US" altLang="zh-CN" sz="3600" b="1"/>
            </a:br>
            <a:r>
              <a:rPr lang="en-US" altLang="zh-CN" sz="3600" b="1"/>
              <a:t>and Data Independence</a:t>
            </a:r>
            <a:endParaRPr lang="en-US" altLang="zh-CN" sz="3600"/>
          </a:p>
        </p:txBody>
      </p:sp>
      <p:sp>
        <p:nvSpPr>
          <p:cNvPr id="6148" name="Rectangle 3">
            <a:extLst>
              <a:ext uri="{FF2B5EF4-FFF2-40B4-BE49-F238E27FC236}">
                <a16:creationId xmlns:a16="http://schemas.microsoft.com/office/drawing/2014/main" id="{44F84C0A-53B5-4384-AF53-8FFF5441A211}"/>
              </a:ext>
            </a:extLst>
          </p:cNvPr>
          <p:cNvSpPr>
            <a:spLocks noGrp="1" noChangeArrowheads="1"/>
          </p:cNvSpPr>
          <p:nvPr>
            <p:ph type="body" idx="4294967295"/>
          </p:nvPr>
        </p:nvSpPr>
        <p:spPr>
          <a:xfrm>
            <a:off x="435837" y="1450753"/>
            <a:ext cx="10649744" cy="4508500"/>
          </a:xfrm>
        </p:spPr>
        <p:txBody>
          <a:bodyPr/>
          <a:lstStyle/>
          <a:p>
            <a:r>
              <a:rPr lang="zh-CN" altLang="en-US" sz="2800" dirty="0"/>
              <a:t>数据库系统的</a:t>
            </a:r>
            <a:r>
              <a:rPr lang="zh-CN" altLang="en-US" sz="2800" b="1" dirty="0">
                <a:solidFill>
                  <a:srgbClr val="FF0000"/>
                </a:solidFill>
              </a:rPr>
              <a:t>三层模式体系结构</a:t>
            </a:r>
            <a:endParaRPr lang="en-US" altLang="zh-CN" sz="2800" b="1" i="1" dirty="0">
              <a:solidFill>
                <a:srgbClr val="FF0000"/>
              </a:solidFill>
            </a:endParaRPr>
          </a:p>
          <a:p>
            <a:pPr lvl="1"/>
            <a:r>
              <a:rPr lang="zh-CN" altLang="en-US" sz="2400" dirty="0"/>
              <a:t>外模式（</a:t>
            </a:r>
            <a:r>
              <a:rPr lang="en-US" altLang="zh-CN" sz="2400" dirty="0"/>
              <a:t>external schema</a:t>
            </a:r>
            <a:r>
              <a:rPr lang="zh-CN" altLang="en-US" sz="2400" dirty="0"/>
              <a:t>）</a:t>
            </a:r>
            <a:endParaRPr lang="en-US" altLang="zh-CN" sz="2400" dirty="0"/>
          </a:p>
          <a:p>
            <a:pPr lvl="2"/>
            <a:endParaRPr lang="en-US" altLang="zh-CN" dirty="0"/>
          </a:p>
          <a:p>
            <a:pPr lvl="2"/>
            <a:r>
              <a:rPr lang="zh-CN" altLang="en-US" dirty="0"/>
              <a:t>外层（</a:t>
            </a:r>
            <a:r>
              <a:rPr lang="en-US" altLang="zh-CN" dirty="0"/>
              <a:t>external level</a:t>
            </a:r>
            <a:r>
              <a:rPr lang="zh-CN" altLang="en-US" dirty="0"/>
              <a:t>）或视图层（</a:t>
            </a:r>
            <a:r>
              <a:rPr lang="en-US" altLang="zh-CN" dirty="0"/>
              <a:t>view level</a:t>
            </a:r>
            <a:r>
              <a:rPr lang="zh-CN" altLang="en-US" dirty="0"/>
              <a:t>），对应若干外模式（也叫做子模式</a:t>
            </a:r>
            <a:r>
              <a:rPr lang="en-US" altLang="zh-CN" dirty="0"/>
              <a:t>Sub</a:t>
            </a:r>
            <a:r>
              <a:rPr lang="zh-CN" altLang="en-US" dirty="0"/>
              <a:t> </a:t>
            </a:r>
            <a:r>
              <a:rPr lang="en-US" altLang="zh-CN" dirty="0"/>
              <a:t>Schema</a:t>
            </a:r>
            <a:r>
              <a:rPr lang="zh-CN" altLang="en-US" dirty="0"/>
              <a:t>）或用户视图（</a:t>
            </a:r>
            <a:r>
              <a:rPr lang="en-US" altLang="zh-CN" dirty="0"/>
              <a:t>user view</a:t>
            </a:r>
            <a:r>
              <a:rPr lang="zh-CN" altLang="en-US" dirty="0"/>
              <a:t>）</a:t>
            </a:r>
            <a:endParaRPr lang="en-US" altLang="zh-CN" dirty="0"/>
          </a:p>
          <a:p>
            <a:pPr lvl="2"/>
            <a:endParaRPr lang="en-US" altLang="zh-CN" dirty="0"/>
          </a:p>
          <a:p>
            <a:pPr lvl="2"/>
            <a:r>
              <a:rPr lang="zh-CN" altLang="en-US" dirty="0"/>
              <a:t>每个外模式描述了特定用户组感兴趣的一部分数据库，并且对该组用户隐藏数据库的其他部分</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
            <a:extLst>
              <a:ext uri="{FF2B5EF4-FFF2-40B4-BE49-F238E27FC236}">
                <a16:creationId xmlns:a16="http://schemas.microsoft.com/office/drawing/2014/main" id="{5BBFD77E-D5BE-4A41-9E74-79F5BBE220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213" y="3904295"/>
            <a:ext cx="3260365" cy="2877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2">
            <a:extLst>
              <a:ext uri="{FF2B5EF4-FFF2-40B4-BE49-F238E27FC236}">
                <a16:creationId xmlns:a16="http://schemas.microsoft.com/office/drawing/2014/main" id="{E0EF06F2-3F64-4528-AFBA-5F1B61257384}"/>
              </a:ext>
            </a:extLst>
          </p:cNvPr>
          <p:cNvSpPr>
            <a:spLocks noGrp="1" noChangeArrowheads="1"/>
          </p:cNvSpPr>
          <p:nvPr>
            <p:ph type="title"/>
          </p:nvPr>
        </p:nvSpPr>
        <p:spPr/>
        <p:txBody>
          <a:bodyPr/>
          <a:lstStyle/>
          <a:p>
            <a:r>
              <a:rPr lang="en-US" altLang="zh-CN" sz="3600" b="1"/>
              <a:t>Three-Schema Architecture</a:t>
            </a:r>
            <a:br>
              <a:rPr lang="en-US" altLang="zh-CN" sz="3600" b="1"/>
            </a:br>
            <a:r>
              <a:rPr lang="en-US" altLang="zh-CN" sz="3600" b="1"/>
              <a:t>and Data Independence</a:t>
            </a:r>
            <a:endParaRPr lang="en-US" altLang="zh-CN" sz="3600"/>
          </a:p>
        </p:txBody>
      </p:sp>
      <p:sp>
        <p:nvSpPr>
          <p:cNvPr id="7172" name="Rectangle 3">
            <a:extLst>
              <a:ext uri="{FF2B5EF4-FFF2-40B4-BE49-F238E27FC236}">
                <a16:creationId xmlns:a16="http://schemas.microsoft.com/office/drawing/2014/main" id="{D6FC9DAA-15D0-4989-BD5A-96F5513448EA}"/>
              </a:ext>
            </a:extLst>
          </p:cNvPr>
          <p:cNvSpPr>
            <a:spLocks noGrp="1" noChangeArrowheads="1"/>
          </p:cNvSpPr>
          <p:nvPr>
            <p:ph type="body" idx="4294967295"/>
          </p:nvPr>
        </p:nvSpPr>
        <p:spPr>
          <a:xfrm>
            <a:off x="1104900" y="1438988"/>
            <a:ext cx="10363556" cy="4876355"/>
          </a:xfrm>
        </p:spPr>
        <p:txBody>
          <a:bodyPr/>
          <a:lstStyle/>
          <a:p>
            <a:r>
              <a:rPr lang="zh-CN" altLang="en-US" sz="2800" dirty="0"/>
              <a:t>数据库系统的</a:t>
            </a:r>
            <a:r>
              <a:rPr lang="zh-CN" altLang="en-US" sz="2800" b="1" dirty="0">
                <a:solidFill>
                  <a:srgbClr val="FF0000"/>
                </a:solidFill>
              </a:rPr>
              <a:t>三层模式体系结构</a:t>
            </a:r>
            <a:endParaRPr lang="en-US" altLang="zh-CN" sz="2800" b="1" dirty="0">
              <a:solidFill>
                <a:srgbClr val="FF0000"/>
              </a:solidFill>
            </a:endParaRPr>
          </a:p>
          <a:p>
            <a:pPr lvl="1"/>
            <a:r>
              <a:rPr lang="en-US" altLang="zh-CN" sz="2400" dirty="0"/>
              <a:t>ANSI </a:t>
            </a:r>
            <a:r>
              <a:rPr lang="zh-CN" altLang="en-US" sz="2400" dirty="0"/>
              <a:t>三层体系结构在数据库技术的发展中有着非常重要的地位</a:t>
            </a:r>
            <a:endParaRPr lang="en-US" altLang="zh-CN" sz="2400" dirty="0"/>
          </a:p>
          <a:p>
            <a:pPr lvl="2"/>
            <a:r>
              <a:rPr lang="zh-CN" altLang="en-US" sz="2200" dirty="0"/>
              <a:t>清楚地将用户的外层、系统的概念层和内部的存储层分离开来</a:t>
            </a:r>
            <a:endParaRPr lang="en-US" altLang="zh-CN" sz="2200" dirty="0"/>
          </a:p>
          <a:p>
            <a:pPr lvl="2"/>
            <a:r>
              <a:rPr lang="zh-CN" altLang="en-US" sz="2200" dirty="0"/>
              <a:t>有利于数据库的设计</a:t>
            </a:r>
            <a:endParaRPr lang="en-US" altLang="zh-CN" sz="2200" dirty="0"/>
          </a:p>
          <a:p>
            <a:pPr lvl="2"/>
            <a:r>
              <a:rPr lang="zh-CN" altLang="en-US" sz="2200" dirty="0"/>
              <a:t>三层体系结构在数据库设计中广泛地应用着</a:t>
            </a:r>
            <a:endParaRPr lang="en-US" altLang="zh-CN" sz="2200" dirty="0"/>
          </a:p>
          <a:p>
            <a:pPr lvl="1"/>
            <a:r>
              <a:rPr lang="zh-CN" altLang="en-US" sz="2400" dirty="0"/>
              <a:t>三层模式体系结构为用户直观理解数据库中的模式层提供了方便的工具。</a:t>
            </a:r>
            <a:endParaRPr lang="en-US" altLang="zh-C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a:extLst>
              <a:ext uri="{FF2B5EF4-FFF2-40B4-BE49-F238E27FC236}">
                <a16:creationId xmlns:a16="http://schemas.microsoft.com/office/drawing/2014/main" id="{394C1F81-C9E0-4B40-977A-B72FE2B1D8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9095" y="3429000"/>
            <a:ext cx="3796487" cy="335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2">
            <a:extLst>
              <a:ext uri="{FF2B5EF4-FFF2-40B4-BE49-F238E27FC236}">
                <a16:creationId xmlns:a16="http://schemas.microsoft.com/office/drawing/2014/main" id="{29BD5497-B372-4DD2-A4B8-D0171B9E920A}"/>
              </a:ext>
            </a:extLst>
          </p:cNvPr>
          <p:cNvSpPr>
            <a:spLocks noGrp="1" noChangeArrowheads="1"/>
          </p:cNvSpPr>
          <p:nvPr>
            <p:ph type="title"/>
          </p:nvPr>
        </p:nvSpPr>
        <p:spPr/>
        <p:txBody>
          <a:bodyPr/>
          <a:lstStyle/>
          <a:p>
            <a:r>
              <a:rPr lang="en-US" altLang="zh-CN" sz="3600" b="1"/>
              <a:t>Three-Schema Architecture</a:t>
            </a:r>
            <a:br>
              <a:rPr lang="en-US" altLang="zh-CN" sz="3600" b="1"/>
            </a:br>
            <a:r>
              <a:rPr lang="en-US" altLang="zh-CN" sz="3600" b="1"/>
              <a:t>and Data Independence</a:t>
            </a:r>
            <a:endParaRPr lang="en-US" altLang="zh-CN" sz="3600"/>
          </a:p>
        </p:txBody>
      </p:sp>
      <p:sp>
        <p:nvSpPr>
          <p:cNvPr id="8196" name="Rectangle 3">
            <a:extLst>
              <a:ext uri="{FF2B5EF4-FFF2-40B4-BE49-F238E27FC236}">
                <a16:creationId xmlns:a16="http://schemas.microsoft.com/office/drawing/2014/main" id="{16369EE3-6697-416F-9E2C-A79B5FDDFE27}"/>
              </a:ext>
            </a:extLst>
          </p:cNvPr>
          <p:cNvSpPr>
            <a:spLocks noGrp="1" noChangeArrowheads="1"/>
          </p:cNvSpPr>
          <p:nvPr>
            <p:ph type="body" idx="4294967295"/>
          </p:nvPr>
        </p:nvSpPr>
        <p:spPr>
          <a:xfrm>
            <a:off x="738870" y="1391873"/>
            <a:ext cx="10712742" cy="3636627"/>
          </a:xfrm>
        </p:spPr>
        <p:txBody>
          <a:bodyPr/>
          <a:lstStyle/>
          <a:p>
            <a:r>
              <a:rPr lang="zh-CN" altLang="en-US" sz="2800" dirty="0"/>
              <a:t>数据库系统的</a:t>
            </a:r>
            <a:r>
              <a:rPr lang="zh-CN" altLang="en-US" sz="2800" b="1" dirty="0">
                <a:solidFill>
                  <a:srgbClr val="FF0000"/>
                </a:solidFill>
              </a:rPr>
              <a:t>三层模式体系结构</a:t>
            </a:r>
            <a:endParaRPr lang="en-US" altLang="zh-CN" sz="2800" b="1" dirty="0">
              <a:solidFill>
                <a:srgbClr val="FF0000"/>
              </a:solidFill>
            </a:endParaRPr>
          </a:p>
          <a:p>
            <a:pPr lvl="1"/>
            <a:endParaRPr lang="en-US" altLang="zh-CN" sz="2000" dirty="0"/>
          </a:p>
          <a:p>
            <a:pPr lvl="1"/>
            <a:r>
              <a:rPr lang="zh-CN" altLang="en-US" sz="2000" dirty="0"/>
              <a:t>大多数</a:t>
            </a:r>
            <a:r>
              <a:rPr lang="en-US" altLang="zh-CN" sz="2000" dirty="0"/>
              <a:t>DBMS </a:t>
            </a:r>
            <a:r>
              <a:rPr lang="zh-CN" altLang="en-US" sz="2000" dirty="0"/>
              <a:t>并不完全地或清晰地分为三层，而是在某种程度上支持三层模式的体系结构</a:t>
            </a:r>
            <a:endParaRPr lang="en-US" altLang="zh-CN" sz="2000" dirty="0"/>
          </a:p>
          <a:p>
            <a:pPr lvl="2"/>
            <a:r>
              <a:rPr lang="zh-CN" altLang="en-US" sz="1600" dirty="0"/>
              <a:t>一些较早的数据库在概念模式中包括物理层的细节</a:t>
            </a:r>
            <a:endParaRPr lang="en-US" altLang="zh-CN" sz="1600" dirty="0"/>
          </a:p>
          <a:p>
            <a:pPr lvl="2"/>
            <a:r>
              <a:rPr lang="zh-CN" altLang="en-US" sz="1600" dirty="0"/>
              <a:t>在大多数支持用户视图的</a:t>
            </a:r>
            <a:r>
              <a:rPr lang="en-US" altLang="zh-CN" sz="1600" dirty="0"/>
              <a:t>DBMS </a:t>
            </a:r>
            <a:r>
              <a:rPr lang="zh-CN" altLang="en-US" sz="1600" dirty="0"/>
              <a:t>中，将外模式定义在与描述概念层信息的相同数据模型中</a:t>
            </a:r>
            <a:endParaRPr lang="en-US" altLang="zh-CN" sz="1600" dirty="0"/>
          </a:p>
          <a:p>
            <a:pPr lvl="3"/>
            <a:r>
              <a:rPr lang="en-US" altLang="zh-CN" sz="1600" dirty="0"/>
              <a:t>Oracle RDBMS</a:t>
            </a:r>
            <a:r>
              <a:rPr lang="zh-CN" altLang="en-US" sz="1600" dirty="0"/>
              <a:t>使用</a:t>
            </a:r>
            <a:r>
              <a:rPr lang="en-US" altLang="zh-CN" sz="1600" dirty="0"/>
              <a:t>SQL</a:t>
            </a:r>
            <a:r>
              <a:rPr lang="zh-CN" altLang="en-US" sz="1600" dirty="0"/>
              <a:t>外模式的定义</a:t>
            </a:r>
            <a:endParaRPr lang="en-US" altLang="zh-CN" sz="1600" dirty="0"/>
          </a:p>
          <a:p>
            <a:pPr lvl="2"/>
            <a:r>
              <a:rPr lang="zh-CN" altLang="en-US" sz="1600" dirty="0"/>
              <a:t>有些</a:t>
            </a:r>
            <a:r>
              <a:rPr lang="en-US" altLang="zh-CN" sz="1600" dirty="0"/>
              <a:t>DBMS </a:t>
            </a:r>
            <a:r>
              <a:rPr lang="zh-CN" altLang="en-US" sz="1600" dirty="0"/>
              <a:t>允许在概念层和外层使用不同的数据模型</a:t>
            </a:r>
            <a:endParaRPr lang="en-US" altLang="zh-CN" sz="1600" dirty="0"/>
          </a:p>
          <a:p>
            <a:pPr lvl="3"/>
            <a:r>
              <a:rPr lang="en-US" altLang="zh-CN" sz="1600" dirty="0"/>
              <a:t>IBM</a:t>
            </a:r>
            <a:r>
              <a:rPr lang="zh-CN" altLang="en-US" sz="1600" dirty="0"/>
              <a:t>的</a:t>
            </a:r>
            <a:r>
              <a:rPr lang="en-US" altLang="zh-CN" sz="1600" dirty="0"/>
              <a:t>DBMS </a:t>
            </a:r>
            <a:r>
              <a:rPr lang="zh-CN" altLang="en-US" sz="1600" dirty="0"/>
              <a:t>（</a:t>
            </a:r>
            <a:r>
              <a:rPr lang="en-US" altLang="zh-CN" sz="1600" dirty="0"/>
              <a:t>UDB</a:t>
            </a:r>
            <a:r>
              <a:rPr lang="zh-CN" altLang="en-US" sz="1600" dirty="0"/>
              <a:t>，</a:t>
            </a:r>
            <a:r>
              <a:rPr lang="en-US" altLang="zh-CN" sz="1600" dirty="0"/>
              <a:t>Universal Data Base</a:t>
            </a:r>
            <a:r>
              <a:rPr lang="zh-CN" altLang="en-US" sz="1600" dirty="0"/>
              <a:t>）</a:t>
            </a:r>
            <a:endParaRPr lang="en-US" altLang="zh-CN" sz="1600" dirty="0"/>
          </a:p>
          <a:p>
            <a:pPr lvl="4"/>
            <a:r>
              <a:rPr lang="zh-CN" altLang="en-US" sz="1600" dirty="0"/>
              <a:t>使用关系模型来描述概念模式</a:t>
            </a:r>
            <a:endParaRPr lang="en-US" altLang="zh-CN" sz="1600" dirty="0"/>
          </a:p>
          <a:p>
            <a:pPr lvl="4"/>
            <a:r>
              <a:rPr lang="zh-CN" altLang="en-US" sz="1600" dirty="0"/>
              <a:t>使用面向对象的模型来描述外部模式</a:t>
            </a:r>
            <a:endParaRPr lang="en-US" altLang="zh-CN" sz="1600" b="1" dirty="0">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a:extLst>
              <a:ext uri="{FF2B5EF4-FFF2-40B4-BE49-F238E27FC236}">
                <a16:creationId xmlns:a16="http://schemas.microsoft.com/office/drawing/2014/main" id="{04A50134-0F67-4125-9511-96D72D5916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259238"/>
            <a:ext cx="2944535" cy="259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2">
            <a:extLst>
              <a:ext uri="{FF2B5EF4-FFF2-40B4-BE49-F238E27FC236}">
                <a16:creationId xmlns:a16="http://schemas.microsoft.com/office/drawing/2014/main" id="{9031407D-69F7-4FE7-82E5-839865FC3AD1}"/>
              </a:ext>
            </a:extLst>
          </p:cNvPr>
          <p:cNvSpPr>
            <a:spLocks noGrp="1" noChangeArrowheads="1"/>
          </p:cNvSpPr>
          <p:nvPr>
            <p:ph type="title"/>
          </p:nvPr>
        </p:nvSpPr>
        <p:spPr/>
        <p:txBody>
          <a:bodyPr/>
          <a:lstStyle/>
          <a:p>
            <a:r>
              <a:rPr lang="en-US" altLang="zh-CN" sz="3600" b="1" dirty="0"/>
              <a:t>Three-Schema Architecture</a:t>
            </a:r>
            <a:br>
              <a:rPr lang="en-US" altLang="zh-CN" sz="3600" b="1" dirty="0"/>
            </a:br>
            <a:r>
              <a:rPr lang="en-US" altLang="zh-CN" sz="3600" b="1" dirty="0"/>
              <a:t>and Data Independence</a:t>
            </a:r>
            <a:endParaRPr lang="en-US" altLang="zh-CN" sz="3600" dirty="0"/>
          </a:p>
        </p:txBody>
      </p:sp>
      <p:sp>
        <p:nvSpPr>
          <p:cNvPr id="9220" name="Rectangle 3">
            <a:extLst>
              <a:ext uri="{FF2B5EF4-FFF2-40B4-BE49-F238E27FC236}">
                <a16:creationId xmlns:a16="http://schemas.microsoft.com/office/drawing/2014/main" id="{B128BA22-A044-40CD-B392-51CFDE4B96B3}"/>
              </a:ext>
            </a:extLst>
          </p:cNvPr>
          <p:cNvSpPr>
            <a:spLocks noGrp="1" noChangeArrowheads="1"/>
          </p:cNvSpPr>
          <p:nvPr>
            <p:ph type="body" idx="4294967295"/>
          </p:nvPr>
        </p:nvSpPr>
        <p:spPr>
          <a:xfrm>
            <a:off x="1104900" y="1386531"/>
            <a:ext cx="9980682" cy="4581525"/>
          </a:xfrm>
        </p:spPr>
        <p:txBody>
          <a:bodyPr/>
          <a:lstStyle/>
          <a:p>
            <a:r>
              <a:rPr lang="zh-CN" altLang="en-US" sz="2800" dirty="0"/>
              <a:t>数据库系统的</a:t>
            </a:r>
            <a:r>
              <a:rPr lang="zh-CN" altLang="en-US" sz="2800" b="1" dirty="0">
                <a:solidFill>
                  <a:srgbClr val="FF0000"/>
                </a:solidFill>
              </a:rPr>
              <a:t>三层模式体系结构</a:t>
            </a:r>
            <a:endParaRPr lang="en-US" altLang="zh-CN" sz="2800" b="1" dirty="0">
              <a:solidFill>
                <a:srgbClr val="FF0000"/>
              </a:solidFill>
            </a:endParaRPr>
          </a:p>
          <a:p>
            <a:pPr lvl="1"/>
            <a:r>
              <a:rPr lang="zh-CN" altLang="en-US" sz="2400" dirty="0"/>
              <a:t>三层模式仅仅是对数据的描述；数据实际上仅存储在物理层</a:t>
            </a:r>
            <a:endParaRPr lang="en-US" altLang="zh-CN" sz="2400" dirty="0"/>
          </a:p>
          <a:p>
            <a:pPr lvl="2"/>
            <a:r>
              <a:rPr lang="zh-CN" altLang="en-US" sz="2000" dirty="0"/>
              <a:t>每个用户组只需关注自己的外模式</a:t>
            </a:r>
            <a:endParaRPr lang="en-US" altLang="zh-CN" sz="2000" dirty="0"/>
          </a:p>
          <a:p>
            <a:pPr lvl="2"/>
            <a:r>
              <a:rPr lang="en-US" altLang="zh-CN" sz="2000" dirty="0"/>
              <a:t>DBMS </a:t>
            </a:r>
            <a:r>
              <a:rPr lang="zh-CN" altLang="en-US" sz="2000" dirty="0"/>
              <a:t>必须将在外模式中指定的请求转化为针对概念模式的请求，并进而转化为对内模式的请求以实现对存储的数据库进行处理。</a:t>
            </a:r>
            <a:endParaRPr lang="en-US" altLang="zh-CN" sz="2000" dirty="0"/>
          </a:p>
          <a:p>
            <a:pPr lvl="2"/>
            <a:r>
              <a:rPr lang="zh-CN" altLang="en-US" sz="2000" dirty="0"/>
              <a:t>如果是一个数据库检索请求，那么从存储在数据库中提取出的数据必须经过格式转化，来匹配用户外部视图所要求的格式。</a:t>
            </a:r>
            <a:endParaRPr lang="en-US" altLang="zh-CN" sz="2000" dirty="0"/>
          </a:p>
          <a:p>
            <a:pPr lvl="2"/>
            <a:r>
              <a:rPr lang="zh-CN" altLang="en-US" sz="2000" dirty="0"/>
              <a:t>在各层之间完成请求和结果转换的处理过程被称为</a:t>
            </a:r>
            <a:r>
              <a:rPr lang="zh-CN" altLang="en-US" sz="2000" b="1" dirty="0">
                <a:solidFill>
                  <a:srgbClr val="FF0000"/>
                </a:solidFill>
              </a:rPr>
              <a:t>映射（</a:t>
            </a:r>
            <a:r>
              <a:rPr lang="en-US" altLang="zh-CN" sz="2000" b="1" dirty="0">
                <a:solidFill>
                  <a:srgbClr val="FF0000"/>
                </a:solidFill>
              </a:rPr>
              <a:t>mapping</a:t>
            </a:r>
            <a:r>
              <a:rPr lang="zh-CN" altLang="en-US" sz="2000" b="1" dirty="0">
                <a:solidFill>
                  <a:srgbClr val="FF0000"/>
                </a:solidFill>
              </a:rPr>
              <a:t>）</a:t>
            </a:r>
            <a:endParaRPr lang="en-US" altLang="zh-CN" sz="2000" b="1" dirty="0">
              <a:solidFill>
                <a:srgbClr val="FF0000"/>
              </a:solidFill>
            </a:endParaRPr>
          </a:p>
          <a:p>
            <a:pPr lvl="3"/>
            <a:r>
              <a:rPr lang="zh-CN" altLang="en-US" sz="2000" dirty="0">
                <a:solidFill>
                  <a:srgbClr val="7030A0"/>
                </a:solidFill>
              </a:rPr>
              <a:t>映射工作会耗费时间！</a:t>
            </a:r>
            <a:endParaRPr lang="en-US" altLang="zh-CN" sz="2000" b="1" dirty="0">
              <a:solidFill>
                <a:srgbClr val="7030A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a:extLst>
              <a:ext uri="{FF2B5EF4-FFF2-40B4-BE49-F238E27FC236}">
                <a16:creationId xmlns:a16="http://schemas.microsoft.com/office/drawing/2014/main" id="{3EBBFF3A-39FA-45F8-8ED1-842FC306C2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539" y="3168703"/>
            <a:ext cx="4093829" cy="3613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2">
            <a:extLst>
              <a:ext uri="{FF2B5EF4-FFF2-40B4-BE49-F238E27FC236}">
                <a16:creationId xmlns:a16="http://schemas.microsoft.com/office/drawing/2014/main" id="{B6C505CA-C26A-44A1-9DFC-BF100138CCC0}"/>
              </a:ext>
            </a:extLst>
          </p:cNvPr>
          <p:cNvSpPr>
            <a:spLocks noGrp="1" noChangeArrowheads="1"/>
          </p:cNvSpPr>
          <p:nvPr>
            <p:ph type="title"/>
          </p:nvPr>
        </p:nvSpPr>
        <p:spPr/>
        <p:txBody>
          <a:bodyPr/>
          <a:lstStyle/>
          <a:p>
            <a:r>
              <a:rPr lang="en-US" altLang="zh-CN" sz="3600" b="1"/>
              <a:t>Three-Schema Architecture</a:t>
            </a:r>
            <a:br>
              <a:rPr lang="en-US" altLang="zh-CN" sz="3600" b="1"/>
            </a:br>
            <a:r>
              <a:rPr lang="en-US" altLang="zh-CN" sz="3600" b="1"/>
              <a:t>and Data Independence</a:t>
            </a:r>
            <a:endParaRPr lang="en-US" altLang="zh-CN" sz="3600"/>
          </a:p>
        </p:txBody>
      </p:sp>
      <p:sp>
        <p:nvSpPr>
          <p:cNvPr id="10244" name="Rectangle 3">
            <a:extLst>
              <a:ext uri="{FF2B5EF4-FFF2-40B4-BE49-F238E27FC236}">
                <a16:creationId xmlns:a16="http://schemas.microsoft.com/office/drawing/2014/main" id="{FEDC0E80-5557-46A0-B66C-634955B63C2A}"/>
              </a:ext>
            </a:extLst>
          </p:cNvPr>
          <p:cNvSpPr>
            <a:spLocks noGrp="1" noChangeArrowheads="1"/>
          </p:cNvSpPr>
          <p:nvPr>
            <p:ph type="body" idx="4294967295"/>
          </p:nvPr>
        </p:nvSpPr>
        <p:spPr>
          <a:xfrm>
            <a:off x="867676" y="1459707"/>
            <a:ext cx="10455129" cy="4581525"/>
          </a:xfrm>
        </p:spPr>
        <p:txBody>
          <a:bodyPr/>
          <a:lstStyle/>
          <a:p>
            <a:r>
              <a:rPr lang="zh-CN" altLang="en-US" sz="2800" dirty="0"/>
              <a:t>数据库系统的</a:t>
            </a:r>
            <a:r>
              <a:rPr lang="zh-CN" altLang="en-US" sz="2800" b="1" dirty="0">
                <a:solidFill>
                  <a:srgbClr val="FF0000"/>
                </a:solidFill>
              </a:rPr>
              <a:t>两级映射</a:t>
            </a:r>
            <a:endParaRPr lang="en-US" altLang="zh-CN" sz="2800" b="1" dirty="0">
              <a:solidFill>
                <a:srgbClr val="FF0000"/>
              </a:solidFill>
            </a:endParaRPr>
          </a:p>
          <a:p>
            <a:pPr lvl="1"/>
            <a:endParaRPr lang="en-US" altLang="zh-CN" sz="2000" dirty="0"/>
          </a:p>
          <a:p>
            <a:pPr lvl="1"/>
            <a:r>
              <a:rPr lang="en-US" altLang="zh-CN" dirty="0"/>
              <a:t>DBMS</a:t>
            </a:r>
            <a:r>
              <a:rPr lang="zh-CN" altLang="en-US" dirty="0"/>
              <a:t>负责这三类模式之间的映射（</a:t>
            </a:r>
            <a:r>
              <a:rPr lang="en-US" altLang="zh-CN" dirty="0"/>
              <a:t>mapping</a:t>
            </a:r>
            <a:r>
              <a:rPr lang="zh-CN" altLang="en-US" dirty="0"/>
              <a:t>）</a:t>
            </a:r>
            <a:endParaRPr lang="en-US" altLang="zh-CN" b="1" dirty="0">
              <a:solidFill>
                <a:srgbClr val="0070C0"/>
              </a:solidFill>
            </a:endParaRPr>
          </a:p>
          <a:p>
            <a:pPr lvl="1"/>
            <a:endParaRPr lang="en-US" altLang="zh-CN" dirty="0"/>
          </a:p>
          <a:p>
            <a:pPr lvl="1"/>
            <a:r>
              <a:rPr lang="en-US" altLang="zh-CN" dirty="0"/>
              <a:t>DBMS</a:t>
            </a:r>
            <a:r>
              <a:rPr lang="zh-CN" altLang="en-US" dirty="0"/>
              <a:t>必须检查每个外模式是否能由概念模式导出，并使用概念模式中信息，完成内模式和外模式之间的映射</a:t>
            </a:r>
            <a:endParaRPr lang="en-US" altLang="zh-CN" dirty="0"/>
          </a:p>
          <a:p>
            <a:pPr lvl="1"/>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a:extLst>
              <a:ext uri="{FF2B5EF4-FFF2-40B4-BE49-F238E27FC236}">
                <a16:creationId xmlns:a16="http://schemas.microsoft.com/office/drawing/2014/main" id="{AA95C2C1-59BC-40F8-887A-0ED77FC4B1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7046" y="3723996"/>
            <a:ext cx="3464653" cy="3057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2">
            <a:extLst>
              <a:ext uri="{FF2B5EF4-FFF2-40B4-BE49-F238E27FC236}">
                <a16:creationId xmlns:a16="http://schemas.microsoft.com/office/drawing/2014/main" id="{DF7AB02C-E410-440D-BAFA-69FD9AF956CE}"/>
              </a:ext>
            </a:extLst>
          </p:cNvPr>
          <p:cNvSpPr>
            <a:spLocks noGrp="1" noChangeArrowheads="1"/>
          </p:cNvSpPr>
          <p:nvPr>
            <p:ph type="title"/>
          </p:nvPr>
        </p:nvSpPr>
        <p:spPr/>
        <p:txBody>
          <a:bodyPr/>
          <a:lstStyle/>
          <a:p>
            <a:r>
              <a:rPr lang="en-US" altLang="zh-CN" sz="3600" b="1"/>
              <a:t>Three-Schema Architecture</a:t>
            </a:r>
            <a:br>
              <a:rPr lang="en-US" altLang="zh-CN" sz="3600" b="1"/>
            </a:br>
            <a:r>
              <a:rPr lang="en-US" altLang="zh-CN" sz="3600" b="1"/>
              <a:t>and Data Independence</a:t>
            </a:r>
            <a:endParaRPr lang="en-US" altLang="zh-CN" sz="3600"/>
          </a:p>
        </p:txBody>
      </p:sp>
      <p:sp>
        <p:nvSpPr>
          <p:cNvPr id="11268" name="Rectangle 3">
            <a:extLst>
              <a:ext uri="{FF2B5EF4-FFF2-40B4-BE49-F238E27FC236}">
                <a16:creationId xmlns:a16="http://schemas.microsoft.com/office/drawing/2014/main" id="{32F19538-C1C9-4F6F-AEA4-111764B91E52}"/>
              </a:ext>
            </a:extLst>
          </p:cNvPr>
          <p:cNvSpPr>
            <a:spLocks noGrp="1" noChangeArrowheads="1"/>
          </p:cNvSpPr>
          <p:nvPr>
            <p:ph type="body" idx="4294967295"/>
          </p:nvPr>
        </p:nvSpPr>
        <p:spPr>
          <a:xfrm>
            <a:off x="212521" y="1444480"/>
            <a:ext cx="9980682" cy="4581525"/>
          </a:xfrm>
        </p:spPr>
        <p:txBody>
          <a:bodyPr/>
          <a:lstStyle/>
          <a:p>
            <a:r>
              <a:rPr lang="zh-CN" altLang="en-US" sz="2800" dirty="0"/>
              <a:t>数据库系统的</a:t>
            </a:r>
            <a:r>
              <a:rPr lang="zh-CN" altLang="en-US" sz="2800" b="1" dirty="0">
                <a:solidFill>
                  <a:srgbClr val="FF0000"/>
                </a:solidFill>
              </a:rPr>
              <a:t>两级映射</a:t>
            </a:r>
            <a:endParaRPr lang="en-US" altLang="zh-CN" sz="2800" b="1" dirty="0">
              <a:solidFill>
                <a:srgbClr val="FF0000"/>
              </a:solidFill>
            </a:endParaRPr>
          </a:p>
          <a:p>
            <a:pPr lvl="1"/>
            <a:r>
              <a:rPr lang="zh-CN" altLang="en-US" dirty="0">
                <a:solidFill>
                  <a:srgbClr val="FF0000"/>
                </a:solidFill>
              </a:rPr>
              <a:t>概念层到内部层的映射</a:t>
            </a:r>
            <a:endParaRPr lang="en-US" altLang="zh-CN" dirty="0">
              <a:solidFill>
                <a:srgbClr val="FF0000"/>
              </a:solidFill>
            </a:endParaRPr>
          </a:p>
          <a:p>
            <a:pPr lvl="2"/>
            <a:r>
              <a:rPr lang="zh-CN" altLang="en-US" sz="2000" dirty="0"/>
              <a:t>概念模式通过概念层到内部层的映射，与内模式相联系。</a:t>
            </a:r>
            <a:endParaRPr lang="en-US" altLang="zh-CN" sz="2000" dirty="0"/>
          </a:p>
          <a:p>
            <a:pPr lvl="2"/>
            <a:r>
              <a:rPr lang="zh-CN" altLang="en-US" sz="2000" dirty="0"/>
              <a:t>通过概念层到内部层的映射，</a:t>
            </a:r>
            <a:r>
              <a:rPr lang="en-US" altLang="zh-CN" sz="2000" dirty="0"/>
              <a:t>DBMS</a:t>
            </a:r>
            <a:r>
              <a:rPr lang="zh-CN" altLang="en-US" sz="2000" dirty="0"/>
              <a:t>就可以在物理存储中找出构成概念模式中的逻辑记录的实际记录，以及对逻辑记录操作过程中应当遵守的约束</a:t>
            </a:r>
            <a:endParaRPr lang="en-US" altLang="zh-CN" sz="2000" dirty="0"/>
          </a:p>
          <a:p>
            <a:pPr lvl="2"/>
            <a:r>
              <a:rPr lang="zh-CN" altLang="en-US" sz="2000" dirty="0"/>
              <a:t>允许概念模式中的逻辑记录和内模式中的物理记录在实体名称、属性名称、属性顺序、数据类型等方面存在不同</a:t>
            </a:r>
            <a:endParaRPr lang="en-US" altLang="zh-CN" sz="2000" dirty="0"/>
          </a:p>
          <a:p>
            <a:pPr lvl="1"/>
            <a:r>
              <a:rPr lang="zh-CN" altLang="en-US" dirty="0">
                <a:solidFill>
                  <a:srgbClr val="FF0000"/>
                </a:solidFill>
              </a:rPr>
              <a:t>外部层到概念层的映射</a:t>
            </a:r>
            <a:endParaRPr lang="en-US" altLang="zh-CN" dirty="0">
              <a:solidFill>
                <a:srgbClr val="FF0000"/>
              </a:solidFill>
            </a:endParaRPr>
          </a:p>
          <a:p>
            <a:pPr lvl="2"/>
            <a:r>
              <a:rPr lang="zh-CN" altLang="en-US" sz="2000" dirty="0"/>
              <a:t>外模式通过外部层到概念层的映射，与概念模式相联系。</a:t>
            </a:r>
            <a:endParaRPr lang="en-US" altLang="zh-CN" sz="2000" dirty="0"/>
          </a:p>
          <a:p>
            <a:pPr lvl="2"/>
            <a:r>
              <a:rPr lang="zh-CN" altLang="en-US" sz="2000" dirty="0"/>
              <a:t>允许</a:t>
            </a:r>
            <a:r>
              <a:rPr lang="en-US" altLang="zh-CN" sz="2000" dirty="0"/>
              <a:t>DBMS</a:t>
            </a:r>
            <a:r>
              <a:rPr lang="zh-CN" altLang="en-US" sz="2000" dirty="0"/>
              <a:t>将用户视图中的名称映射到概念模式中相应的部分</a:t>
            </a:r>
            <a:endParaRPr lang="en-US" altLang="zh-CN" sz="2000" dirty="0"/>
          </a:p>
          <a:p>
            <a:pPr lvl="1"/>
            <a:endParaRPr lang="en-US" altLang="zh-CN"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schemas.microsoft.com/office/infopath/2007/PartnerControls"/>
    <ds:schemaRef ds:uri="http://schemas.microsoft.com/office/2006/documentManagement/types"/>
    <ds:schemaRef ds:uri="http://purl.org/dc/dcmitype/"/>
    <ds:schemaRef ds:uri="4873beb7-5857-4685-be1f-d57550cc96cc"/>
    <ds:schemaRef ds:uri="http://purl.org/dc/terms/"/>
    <ds:schemaRef ds:uri="http://purl.org/dc/elements/1.1/"/>
    <ds:schemaRef ds:uri="http://www.w3.org/XML/1998/namespace"/>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983</Words>
  <Application>Microsoft Office PowerPoint</Application>
  <PresentationFormat>宽屏</PresentationFormat>
  <Paragraphs>127</Paragraphs>
  <Slides>14</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微软雅黑</vt:lpstr>
      <vt:lpstr>Euphemia</vt:lpstr>
      <vt:lpstr>Tahoma</vt:lpstr>
      <vt:lpstr>Times New Roman</vt:lpstr>
      <vt:lpstr>Wingdings</vt:lpstr>
      <vt:lpstr>学术文献 16x9</vt:lpstr>
      <vt:lpstr>Three-Schema Architecture and Data Independence</vt:lpstr>
      <vt:lpstr>Three-Schema Architecture and Data Independence</vt:lpstr>
      <vt:lpstr>Three-Schema Architecture and Data Independence</vt:lpstr>
      <vt:lpstr>Three-Schema Architecture and Data Independence</vt:lpstr>
      <vt:lpstr>Three-Schema Architecture and Data Independence</vt:lpstr>
      <vt:lpstr>Three-Schema Architecture and Data Independence</vt:lpstr>
      <vt:lpstr>Three-Schema Architecture and Data Independence</vt:lpstr>
      <vt:lpstr>Three-Schema Architecture and Data Independence</vt:lpstr>
      <vt:lpstr>Three-Schema Architecture and Data Independence</vt:lpstr>
      <vt:lpstr>Three-Schema Architecture and Data Independence</vt:lpstr>
      <vt:lpstr>Three-Schema Architecture and Data Independence</vt:lpstr>
      <vt:lpstr>Three-Schema Architecture and Data Independence</vt:lpstr>
      <vt:lpstr>Three-Schema Architecture and Data Independence</vt:lpstr>
      <vt:lpstr>Three-Schema Architecture and Data Independence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2018-11-16T01:00:21Z</dcterms:created>
  <dcterms:modified xsi:type="dcterms:W3CDTF">2020-02-25T13:59:15Z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