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92" r:id="rId5"/>
    <p:sldId id="393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2018/11/17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9AE7C17E-50D5-4080-96EB-D993302C3A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F408D83-1AC9-4C42-B217-2B96C0E755AF}" type="slidenum">
              <a:rPr lang="en-US" altLang="zh-CN" sz="1200"/>
              <a:pPr algn="r" eaLnBrk="1" hangingPunct="1"/>
              <a:t>1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CB61671-CED0-4F4D-97F8-F4A8B0A489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3BA4FA6-9198-48F1-9A49-1C9772904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E8D5A13-2462-4561-923E-27ACA1D2D08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3A84BC9-75FC-4A5E-AD8C-7641D3136113}" type="slidenum">
              <a:rPr lang="en-US" altLang="zh-CN" sz="1200"/>
              <a:pPr algn="r" eaLnBrk="1" hangingPunct="1"/>
              <a:t>2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1A0CB78-9E22-408E-9D5B-3BC3454F73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017F9BD-8603-4DC7-A2A7-95D543FAD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2018/11/17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2018/11/17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2018/11/17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37A6019-38F7-48D7-98C5-08D67772B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Database</a:t>
            </a:r>
            <a:r>
              <a:rPr lang="zh-CN" altLang="en-US" sz="3600"/>
              <a:t> </a:t>
            </a:r>
            <a:r>
              <a:rPr lang="en-US" altLang="zh-CN" sz="3600"/>
              <a:t>Instance and</a:t>
            </a:r>
            <a:r>
              <a:rPr lang="zh-CN" altLang="en-US" sz="3600"/>
              <a:t> </a:t>
            </a:r>
            <a:r>
              <a:rPr lang="en-US" altLang="zh-CN" sz="3600"/>
              <a:t>Database Schema</a:t>
            </a:r>
            <a:br>
              <a:rPr lang="en-US" altLang="zh-CN" sz="3200"/>
            </a:br>
            <a:r>
              <a:rPr lang="zh-CN" altLang="en-US" sz="3200"/>
              <a:t>              区分数据库的描述和数据库本身</a:t>
            </a:r>
            <a:endParaRPr lang="en-US" altLang="zh-CN" sz="32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9BFEEC2-AF54-4358-9B24-A02FF0B65F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05093"/>
            <a:ext cx="8634718" cy="4724400"/>
          </a:xfrm>
        </p:spPr>
        <p:txBody>
          <a:bodyPr/>
          <a:lstStyle/>
          <a:p>
            <a:r>
              <a:rPr lang="zh-CN" altLang="en-US" sz="2800" dirty="0"/>
              <a:t>数据库模式（</a:t>
            </a:r>
            <a:r>
              <a:rPr lang="en-US" altLang="zh-CN" sz="2800" dirty="0"/>
              <a:t>Database</a:t>
            </a:r>
            <a:r>
              <a:rPr lang="zh-CN" altLang="en-US" sz="2800" dirty="0"/>
              <a:t> </a:t>
            </a:r>
            <a:r>
              <a:rPr lang="en-US" altLang="zh-CN" sz="2800" dirty="0"/>
              <a:t>Schema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数据库的描述是</a:t>
            </a:r>
            <a:r>
              <a:rPr lang="zh-CN" altLang="en-US" sz="2400" dirty="0">
                <a:solidFill>
                  <a:srgbClr val="FF0000"/>
                </a:solidFill>
              </a:rPr>
              <a:t>数据库模式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数据库模式也称为</a:t>
            </a:r>
            <a:r>
              <a:rPr lang="zh-CN" altLang="en-US" sz="2400" dirty="0">
                <a:solidFill>
                  <a:srgbClr val="FF0000"/>
                </a:solidFill>
              </a:rPr>
              <a:t>数据库的内涵（</a:t>
            </a:r>
            <a:r>
              <a:rPr lang="en-US" altLang="zh-CN" sz="2400" dirty="0">
                <a:solidFill>
                  <a:srgbClr val="FF0000"/>
                </a:solidFill>
              </a:rPr>
              <a:t>Database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Intension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数据库模式是在设计过程中指定的，不会经常改变！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数据库实例（</a:t>
            </a:r>
            <a:r>
              <a:rPr lang="en-US" altLang="zh-CN" sz="2800" dirty="0"/>
              <a:t>Database</a:t>
            </a:r>
            <a:r>
              <a:rPr lang="zh-CN" altLang="en-US" sz="2800" dirty="0"/>
              <a:t> </a:t>
            </a:r>
            <a:r>
              <a:rPr lang="en-US" altLang="zh-CN" sz="2800" dirty="0"/>
              <a:t>Instance</a:t>
            </a:r>
            <a:r>
              <a:rPr lang="zh-CN" altLang="en-US" sz="2800" dirty="0"/>
              <a:t>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某一时刻数据库中的数据是</a:t>
            </a:r>
            <a:r>
              <a:rPr lang="zh-CN" altLang="en-US" sz="2400" dirty="0">
                <a:solidFill>
                  <a:srgbClr val="FF0000"/>
                </a:solidFill>
              </a:rPr>
              <a:t>数据库实例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数据库实例也称为</a:t>
            </a:r>
            <a:r>
              <a:rPr lang="zh-CN" altLang="en-US" sz="2400" dirty="0">
                <a:solidFill>
                  <a:srgbClr val="FF0000"/>
                </a:solidFill>
              </a:rPr>
              <a:t>数据库的外延（</a:t>
            </a:r>
            <a:r>
              <a:rPr lang="en-US" altLang="zh-CN" sz="2400" dirty="0">
                <a:solidFill>
                  <a:srgbClr val="FF0000"/>
                </a:solidFill>
              </a:rPr>
              <a:t>Database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extension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数据库实例也称为</a:t>
            </a:r>
            <a:r>
              <a:rPr lang="zh-CN" altLang="en-US" sz="2400" dirty="0">
                <a:solidFill>
                  <a:srgbClr val="FF0000"/>
                </a:solidFill>
              </a:rPr>
              <a:t>数据库的状态（</a:t>
            </a:r>
            <a:r>
              <a:rPr lang="en-US" altLang="zh-CN" sz="2400" dirty="0">
                <a:solidFill>
                  <a:srgbClr val="FF0000"/>
                </a:solidFill>
              </a:rPr>
              <a:t>Database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State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数据库实例会经常发生变化（对数据库的</a:t>
            </a:r>
            <a:r>
              <a:rPr lang="en-US" altLang="zh-CN" sz="2400" dirty="0"/>
              <a:t>CRUD</a:t>
            </a:r>
            <a:r>
              <a:rPr lang="zh-CN" altLang="en-US" sz="2400" dirty="0"/>
              <a:t>操作！）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5FB826B-15FD-460B-884F-1A87F1D70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Database</a:t>
            </a:r>
            <a:r>
              <a:rPr lang="zh-CN" altLang="en-US" sz="3600"/>
              <a:t> </a:t>
            </a:r>
            <a:r>
              <a:rPr lang="en-US" altLang="zh-CN" sz="3600"/>
              <a:t>Instance and</a:t>
            </a:r>
            <a:r>
              <a:rPr lang="zh-CN" altLang="en-US" sz="3600"/>
              <a:t> </a:t>
            </a:r>
            <a:r>
              <a:rPr lang="en-US" altLang="zh-CN" sz="3600"/>
              <a:t>Database Schema</a:t>
            </a:r>
            <a:br>
              <a:rPr lang="en-US" altLang="zh-CN" sz="3200"/>
            </a:br>
            <a:r>
              <a:rPr lang="zh-CN" altLang="en-US" sz="3200"/>
              <a:t>            区分数据库的描述和数据库本身</a:t>
            </a:r>
            <a:endParaRPr lang="en-US" altLang="zh-CN" sz="320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547DF4D-94EA-42E1-A724-65DBFFF6D0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69594" y="1416836"/>
            <a:ext cx="8035925" cy="47021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0099"/>
                </a:solidFill>
              </a:rPr>
              <a:t>instance of the database</a:t>
            </a:r>
            <a:r>
              <a:rPr lang="zh-CN" altLang="zh-CN" dirty="0"/>
              <a:t>：</a:t>
            </a:r>
            <a:endParaRPr lang="en-US" altLang="zh-CN" dirty="0"/>
          </a:p>
          <a:p>
            <a:pPr>
              <a:defRPr/>
            </a:pPr>
            <a:endParaRPr lang="en-US" altLang="zh-CN" b="1" dirty="0">
              <a:solidFill>
                <a:srgbClr val="000099"/>
              </a:solidFill>
            </a:endParaRPr>
          </a:p>
          <a:p>
            <a:pPr>
              <a:defRPr/>
            </a:pPr>
            <a:endParaRPr lang="en-US" altLang="zh-CN" b="1" dirty="0">
              <a:solidFill>
                <a:srgbClr val="000099"/>
              </a:solidFill>
            </a:endParaRPr>
          </a:p>
          <a:p>
            <a:pPr>
              <a:defRPr/>
            </a:pPr>
            <a:endParaRPr lang="en-US" altLang="zh-CN" b="1" dirty="0">
              <a:solidFill>
                <a:srgbClr val="000099"/>
              </a:solidFill>
            </a:endParaRPr>
          </a:p>
          <a:p>
            <a:pPr>
              <a:defRPr/>
            </a:pPr>
            <a:endParaRPr lang="en-US" altLang="zh-CN" b="1" dirty="0">
              <a:solidFill>
                <a:srgbClr val="000099"/>
              </a:solidFill>
            </a:endParaRPr>
          </a:p>
          <a:p>
            <a:pPr>
              <a:defRPr/>
            </a:pPr>
            <a:endParaRPr lang="en-US" altLang="zh-CN" b="1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00099"/>
                </a:solidFill>
              </a:rPr>
              <a:t>database schema</a:t>
            </a:r>
            <a:r>
              <a:rPr lang="zh-CN" altLang="zh-CN" dirty="0"/>
              <a:t>：</a:t>
            </a:r>
            <a:endParaRPr lang="en-US" altLang="zh-CN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102" name="图片 5">
            <a:extLst>
              <a:ext uri="{FF2B5EF4-FFF2-40B4-BE49-F238E27FC236}">
                <a16:creationId xmlns:a16="http://schemas.microsoft.com/office/drawing/2014/main" id="{861940BA-A676-494F-BABC-3CC2C557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229" y="4309611"/>
            <a:ext cx="4469949" cy="245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8F3DE1-603E-478F-A55F-30522FFC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229" y="1324558"/>
            <a:ext cx="4451597" cy="2741379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109</Words>
  <Application>Microsoft Office PowerPoint</Application>
  <PresentationFormat>宽屏</PresentationFormat>
  <Paragraphs>21</Paragraphs>
  <Slides>2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微软雅黑</vt:lpstr>
      <vt:lpstr>Arial</vt:lpstr>
      <vt:lpstr>Euphemia</vt:lpstr>
      <vt:lpstr>Tahoma</vt:lpstr>
      <vt:lpstr>Wingdings</vt:lpstr>
      <vt:lpstr>学术文献 16x9</vt:lpstr>
      <vt:lpstr>Database Instance and Database Schema               区分数据库的描述和数据库本身</vt:lpstr>
      <vt:lpstr>Database Instance and Database Schema             区分数据库的描述和数据库本身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2018-11-16T01:00:21Z</dcterms:created>
  <dcterms:modified xsi:type="dcterms:W3CDTF">2018-11-17T10:37:11Z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