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17" r:id="rId5"/>
    <p:sldId id="318" r:id="rId6"/>
    <p:sldId id="319" r:id="rId7"/>
    <p:sldId id="321" r:id="rId8"/>
    <p:sldId id="322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2018/11/17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D67D93E-F7F5-4C4E-BF26-693A339DEF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73C7AEE-0FAE-4E4D-9EBE-D2D11A816C3E}" type="slidenum">
              <a:rPr lang="en-US" altLang="zh-CN" sz="1200"/>
              <a:pPr algn="r" eaLnBrk="1" hangingPunct="1"/>
              <a:t>1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FB9608D-0CAF-44E0-9E60-23D0198C8C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DEBA703-58A7-43AA-8D60-0713E347A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0DFD916-CFF4-4899-9E98-64AEFADF05A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DC87F2F-1EC8-4432-B946-D453230F3149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E376494-481C-4667-AE04-B55328FC1E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4439A0F-9C7D-4E90-944A-BF2F2EE3B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798BCA25-6E85-4979-934F-20FC4BC9246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852418F-6D59-4253-9C71-D7EFBBCF6990}" type="slidenum">
              <a:rPr lang="en-US" altLang="zh-CN" sz="1200"/>
              <a:pPr algn="r" eaLnBrk="1" hangingPunct="1"/>
              <a:t>3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59CBBFC-70CD-4900-A078-1CD7E64A0F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96A9F65-C29C-43B0-BF77-4865F5E8D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78E41C3-124A-4584-B118-5BBA9272F5E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45A1A44-7864-4F2B-ABC1-1443DBAD705B}" type="slidenum">
              <a:rPr lang="en-US" altLang="zh-CN" sz="1200"/>
              <a:pPr algn="r" eaLnBrk="1" hangingPunct="1"/>
              <a:t>4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5FFF369-0C5F-45F7-9E89-85275436E5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F5D3EAA-1061-4D63-8D22-A573E7E25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6933AE6-6E7D-4D60-97C9-FE9004BDD4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C883594-328B-4E33-8D45-C10D22717E72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C812522-2FDD-426E-B4EE-C40A12A982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6EEF7C6-A173-4DDD-BAEC-27E43A6E0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2018/11/17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2018/11/17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2018/11/17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2018/11/17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EE0C1D3-6E6B-49B2-AE9A-2D208A809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Database Languages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0444446-518A-4011-AC8A-64CD507480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89233" y="1437940"/>
            <a:ext cx="10196347" cy="4941887"/>
          </a:xfrm>
        </p:spPr>
        <p:txBody>
          <a:bodyPr/>
          <a:lstStyle/>
          <a:p>
            <a:r>
              <a:rPr lang="en-US" altLang="zh-CN" dirty="0"/>
              <a:t>A database system provides </a:t>
            </a:r>
          </a:p>
          <a:p>
            <a:pPr lvl="1"/>
            <a:r>
              <a:rPr lang="en-US" altLang="zh-CN" sz="2000" dirty="0"/>
              <a:t>a data-definition language(</a:t>
            </a:r>
            <a:r>
              <a:rPr lang="en-US" altLang="zh-CN" sz="2000" dirty="0">
                <a:solidFill>
                  <a:srgbClr val="FF0000"/>
                </a:solidFill>
              </a:rPr>
              <a:t>DDL</a:t>
            </a:r>
            <a:r>
              <a:rPr lang="en-US" altLang="zh-CN" sz="2000" dirty="0"/>
              <a:t>) to specify the database schema </a:t>
            </a:r>
          </a:p>
          <a:p>
            <a:pPr lvl="1"/>
            <a:r>
              <a:rPr lang="en-US" altLang="zh-CN" sz="2000" dirty="0"/>
              <a:t>a data-manipulation language(</a:t>
            </a:r>
            <a:r>
              <a:rPr lang="en-US" altLang="zh-CN" sz="2000" dirty="0">
                <a:solidFill>
                  <a:srgbClr val="FF0000"/>
                </a:solidFill>
              </a:rPr>
              <a:t>DML</a:t>
            </a:r>
            <a:r>
              <a:rPr lang="en-US" altLang="zh-CN" sz="2000" dirty="0"/>
              <a:t>) to express database queries and updates. </a:t>
            </a:r>
          </a:p>
          <a:p>
            <a:r>
              <a:rPr lang="en-US" altLang="zh-CN" dirty="0"/>
              <a:t>In practice, the data-definition and data-manipulation languages are not two separate languages; instead they simply form parts of a single database </a:t>
            </a:r>
            <a:r>
              <a:rPr lang="en-US" altLang="zh-CN" dirty="0" err="1"/>
              <a:t>language,such</a:t>
            </a:r>
            <a:r>
              <a:rPr lang="en-US" altLang="zh-CN" dirty="0"/>
              <a:t> as the widely used </a:t>
            </a:r>
            <a:r>
              <a:rPr lang="en-US" altLang="zh-CN" dirty="0">
                <a:solidFill>
                  <a:srgbClr val="FF0000"/>
                </a:solidFill>
              </a:rPr>
              <a:t>SQL language</a:t>
            </a:r>
            <a:r>
              <a:rPr lang="en-US" altLang="zh-CN" dirty="0"/>
              <a:t>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CC075BC-CF76-4154-B2CD-9D236A481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45" y="3707149"/>
            <a:ext cx="2354262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6">
            <a:extLst>
              <a:ext uri="{FF2B5EF4-FFF2-40B4-BE49-F238E27FC236}">
                <a16:creationId xmlns:a16="http://schemas.microsoft.com/office/drawing/2014/main" id="{9E5AE7F8-5122-4A14-AB5F-CCFBC04D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951415"/>
            <a:ext cx="38893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7">
            <a:extLst>
              <a:ext uri="{FF2B5EF4-FFF2-40B4-BE49-F238E27FC236}">
                <a16:creationId xmlns:a16="http://schemas.microsoft.com/office/drawing/2014/main" id="{9DC39966-A8FE-4A7D-A303-CB01ECCFE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29" y="4686637"/>
            <a:ext cx="3479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2">
            <a:extLst>
              <a:ext uri="{FF2B5EF4-FFF2-40B4-BE49-F238E27FC236}">
                <a16:creationId xmlns:a16="http://schemas.microsoft.com/office/drawing/2014/main" id="{0CD8B2FD-B428-48F8-BD07-B1BD67FB5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969" y="3707149"/>
            <a:ext cx="41719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3">
            <a:extLst>
              <a:ext uri="{FF2B5EF4-FFF2-40B4-BE49-F238E27FC236}">
                <a16:creationId xmlns:a16="http://schemas.microsoft.com/office/drawing/2014/main" id="{E8B32A22-FF45-4D47-9348-B3220407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869" y="5527677"/>
            <a:ext cx="21240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1B1A4AF-5744-46A5-9A75-1914C2461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Database Languages</a:t>
            </a:r>
            <a:br>
              <a:rPr lang="en-US" altLang="zh-CN" sz="3200" dirty="0"/>
            </a:br>
            <a:r>
              <a:rPr lang="en-US" altLang="zh-CN" sz="3200" dirty="0"/>
              <a:t>         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</a:rPr>
              <a:t>Data Manipulation Language (DML)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5B2EA70-BCD9-404F-8B02-CE52B225D3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70049"/>
            <a:ext cx="9980682" cy="4341812"/>
          </a:xfrm>
        </p:spPr>
        <p:txBody>
          <a:bodyPr/>
          <a:lstStyle/>
          <a:p>
            <a:r>
              <a:rPr lang="en-US" altLang="zh-CN" sz="2400" dirty="0"/>
              <a:t>What can DML do?</a:t>
            </a:r>
          </a:p>
          <a:p>
            <a:pPr lvl="1"/>
            <a:r>
              <a:rPr lang="en-US" altLang="zh-CN" sz="2400" dirty="0"/>
              <a:t>Retrieval of information stored in the database</a:t>
            </a:r>
          </a:p>
          <a:p>
            <a:pPr lvl="1"/>
            <a:r>
              <a:rPr lang="en-US" altLang="zh-CN" sz="2400" dirty="0"/>
              <a:t>Insertion of new information into the database</a:t>
            </a:r>
          </a:p>
          <a:p>
            <a:pPr lvl="1"/>
            <a:r>
              <a:rPr lang="en-US" altLang="zh-CN" sz="2400" dirty="0"/>
              <a:t>Deletion of information from the database</a:t>
            </a:r>
          </a:p>
          <a:p>
            <a:pPr lvl="1"/>
            <a:r>
              <a:rPr lang="en-US" altLang="zh-CN" sz="2400" dirty="0"/>
              <a:t>Modification of information stored in the database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Select</a:t>
            </a:r>
            <a:r>
              <a:rPr lang="zh-CN" altLang="en-US" sz="2400" dirty="0"/>
              <a:t> 从技术上来看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dirty="0"/>
              <a:t>归类到</a:t>
            </a:r>
            <a:r>
              <a:rPr lang="en-US" altLang="zh-CN" sz="2400" dirty="0"/>
              <a:t>DML</a:t>
            </a:r>
            <a:r>
              <a:rPr lang="zh-CN" altLang="en-US" sz="2400" dirty="0"/>
              <a:t>，并不正确！</a:t>
            </a:r>
            <a:endParaRPr lang="en-US" altLang="zh-CN" sz="2400" dirty="0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7DE2A4A3-3032-461F-B08C-A0807A30D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11" y="4038604"/>
            <a:ext cx="41719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7">
            <a:extLst>
              <a:ext uri="{FF2B5EF4-FFF2-40B4-BE49-F238E27FC236}">
                <a16:creationId xmlns:a16="http://schemas.microsoft.com/office/drawing/2014/main" id="{3B61C580-3121-4F69-8562-B1E072CA3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11" y="4799809"/>
            <a:ext cx="3479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3">
            <a:extLst>
              <a:ext uri="{FF2B5EF4-FFF2-40B4-BE49-F238E27FC236}">
                <a16:creationId xmlns:a16="http://schemas.microsoft.com/office/drawing/2014/main" id="{3A036C25-EA14-46C5-B606-B0627FC92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11" y="5607839"/>
            <a:ext cx="21240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6">
            <a:extLst>
              <a:ext uri="{FF2B5EF4-FFF2-40B4-BE49-F238E27FC236}">
                <a16:creationId xmlns:a16="http://schemas.microsoft.com/office/drawing/2014/main" id="{0B9D1BB6-2B40-407A-A225-434CF69E5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15" y="3990181"/>
            <a:ext cx="38893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896D86D-B053-499D-B7C8-E84516DFA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Database Languages</a:t>
            </a:r>
            <a:br>
              <a:rPr lang="en-US" altLang="zh-CN" sz="3200" dirty="0"/>
            </a:br>
            <a:r>
              <a:rPr lang="en-US" altLang="zh-CN" sz="3200" dirty="0"/>
              <a:t>         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</a:rPr>
              <a:t>Data Manipulation Language (DML)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2C8B173-7840-4CAC-A4AB-E93141648A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55792"/>
            <a:ext cx="9980682" cy="4557712"/>
          </a:xfrm>
        </p:spPr>
        <p:txBody>
          <a:bodyPr/>
          <a:lstStyle/>
          <a:p>
            <a:endParaRPr lang="en-US" altLang="zh-CN" sz="2400" dirty="0"/>
          </a:p>
          <a:p>
            <a:r>
              <a:rPr lang="en-US" altLang="zh-CN" sz="2400" dirty="0"/>
              <a:t>Two classes of DML  languages </a:t>
            </a:r>
          </a:p>
          <a:p>
            <a:pPr lvl="1"/>
            <a:endParaRPr lang="en-US" altLang="zh-CN" sz="2400" b="1" dirty="0">
              <a:solidFill>
                <a:srgbClr val="000099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000099"/>
                </a:solidFill>
              </a:rPr>
              <a:t>Procedural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</a:p>
          <a:p>
            <a:pPr lvl="2"/>
            <a:r>
              <a:rPr lang="en-US" altLang="zh-CN" sz="1800" dirty="0"/>
              <a:t>user specifies what data is required and how to get those data </a:t>
            </a:r>
          </a:p>
          <a:p>
            <a:pPr lvl="2"/>
            <a:endParaRPr lang="en-US" altLang="zh-CN" sz="1800" dirty="0"/>
          </a:p>
          <a:p>
            <a:pPr lvl="1"/>
            <a:r>
              <a:rPr lang="en-US" altLang="zh-CN" sz="2400" b="1" dirty="0">
                <a:solidFill>
                  <a:srgbClr val="000099"/>
                </a:solidFill>
              </a:rPr>
              <a:t>Declarative (nonprocedural)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</a:p>
          <a:p>
            <a:pPr lvl="2"/>
            <a:r>
              <a:rPr lang="en-US" altLang="zh-CN" sz="1800" dirty="0"/>
              <a:t>user specifies what data is required without specifying how to get those data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7B478E-B327-46F3-9390-D1BAB9A57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Database Languages</a:t>
            </a:r>
            <a:br>
              <a:rPr lang="en-US" altLang="zh-CN" sz="3200">
                <a:solidFill>
                  <a:srgbClr val="000099"/>
                </a:solidFill>
              </a:rPr>
            </a:br>
            <a:r>
              <a:rPr lang="en-US" altLang="zh-CN" sz="3200">
                <a:solidFill>
                  <a:srgbClr val="FF0000"/>
                </a:solidFill>
              </a:rPr>
              <a:t>          Data Definition Language (DDL)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BAB8AF9-F2A1-4885-8F97-9772AA891E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779413"/>
            <a:ext cx="9980682" cy="4637087"/>
          </a:xfrm>
        </p:spPr>
        <p:txBody>
          <a:bodyPr/>
          <a:lstStyle/>
          <a:p>
            <a:r>
              <a:rPr lang="en-US" altLang="zh-CN" dirty="0"/>
              <a:t>What can DDL do?</a:t>
            </a:r>
          </a:p>
          <a:p>
            <a:pPr lvl="1"/>
            <a:r>
              <a:rPr lang="en-US" altLang="zh-CN" sz="20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zh-CN" sz="1000" dirty="0"/>
              <a:t>          Example:	</a:t>
            </a:r>
            <a:r>
              <a:rPr lang="en-US" altLang="zh-CN" sz="1000" b="1" dirty="0"/>
              <a:t>create table</a:t>
            </a:r>
            <a:r>
              <a:rPr lang="en-US" altLang="zh-CN" sz="1000" dirty="0"/>
              <a:t> </a:t>
            </a:r>
            <a:r>
              <a:rPr lang="en-US" altLang="zh-CN" sz="1000" i="1" dirty="0"/>
              <a:t>instructor</a:t>
            </a:r>
            <a:r>
              <a:rPr lang="en-US" altLang="zh-CN" sz="1000" dirty="0"/>
              <a:t> (</a:t>
            </a:r>
            <a:br>
              <a:rPr lang="en-US" altLang="zh-CN" sz="1000" dirty="0"/>
            </a:br>
            <a:r>
              <a:rPr lang="en-US" altLang="zh-CN" sz="1000" dirty="0"/>
              <a:t>             </a:t>
            </a:r>
            <a:r>
              <a:rPr lang="zh-CN" altLang="en-US" sz="1000" dirty="0"/>
              <a:t>                 </a:t>
            </a:r>
            <a:r>
              <a:rPr lang="en-US" altLang="zh-CN" sz="1000" dirty="0"/>
              <a:t>                        </a:t>
            </a:r>
            <a:r>
              <a:rPr lang="en-US" altLang="zh-CN" sz="1000" i="1" dirty="0"/>
              <a:t>ID</a:t>
            </a:r>
            <a:r>
              <a:rPr lang="en-US" altLang="zh-CN" sz="1000" dirty="0"/>
              <a:t>     </a:t>
            </a:r>
            <a:r>
              <a:rPr lang="en-US" altLang="zh-CN" sz="1000" b="1" dirty="0"/>
              <a:t>char</a:t>
            </a:r>
            <a:r>
              <a:rPr lang="en-US" altLang="zh-CN" sz="1000" dirty="0"/>
              <a:t>(5),</a:t>
            </a:r>
            <a:br>
              <a:rPr lang="en-US" altLang="zh-CN" sz="1000" dirty="0"/>
            </a:br>
            <a:r>
              <a:rPr lang="en-US" altLang="zh-CN" sz="1000" dirty="0"/>
              <a:t>                </a:t>
            </a:r>
            <a:r>
              <a:rPr lang="zh-CN" altLang="en-US" sz="1000" dirty="0"/>
              <a:t>                    </a:t>
            </a:r>
            <a:r>
              <a:rPr lang="en-US" altLang="zh-CN" sz="1000" dirty="0"/>
              <a:t>              </a:t>
            </a:r>
            <a:r>
              <a:rPr lang="en-US" altLang="zh-CN" sz="1000" i="1" dirty="0"/>
              <a:t>name     </a:t>
            </a:r>
            <a:r>
              <a:rPr lang="en-US" altLang="zh-CN" sz="1000" b="1" dirty="0"/>
              <a:t>varchar</a:t>
            </a:r>
            <a:r>
              <a:rPr lang="en-US" altLang="zh-CN" sz="1000" dirty="0"/>
              <a:t>(20)</a:t>
            </a:r>
            <a:r>
              <a:rPr lang="en-US" altLang="zh-CN" sz="1000" b="1" dirty="0"/>
              <a:t>,</a:t>
            </a:r>
            <a:br>
              <a:rPr lang="en-US" altLang="zh-CN" sz="1000" b="1" i="1" dirty="0"/>
            </a:br>
            <a:r>
              <a:rPr lang="en-US" altLang="zh-CN" sz="1000" b="1" i="1" dirty="0"/>
              <a:t>                           </a:t>
            </a:r>
            <a:r>
              <a:rPr lang="zh-CN" altLang="en-US" sz="1000" b="1" i="1" dirty="0"/>
              <a:t>                   </a:t>
            </a:r>
            <a:r>
              <a:rPr lang="en-US" altLang="zh-CN" sz="1000" i="1" dirty="0" err="1"/>
              <a:t>dept_name</a:t>
            </a:r>
            <a:r>
              <a:rPr lang="en-US" altLang="zh-CN" sz="1000" i="1" dirty="0"/>
              <a:t> </a:t>
            </a:r>
            <a:r>
              <a:rPr lang="zh-CN" altLang="en-US" sz="1000" i="1" dirty="0"/>
              <a:t>   </a:t>
            </a:r>
            <a:r>
              <a:rPr lang="en-US" altLang="zh-CN" sz="1000" i="1" dirty="0"/>
              <a:t> </a:t>
            </a:r>
            <a:r>
              <a:rPr lang="en-US" altLang="zh-CN" sz="1000" b="1" dirty="0"/>
              <a:t>varchar</a:t>
            </a:r>
            <a:r>
              <a:rPr lang="en-US" altLang="zh-CN" sz="1000" dirty="0"/>
              <a:t>(20),</a:t>
            </a:r>
            <a:br>
              <a:rPr lang="en-US" altLang="zh-CN" sz="1000" dirty="0"/>
            </a:br>
            <a:r>
              <a:rPr lang="en-US" altLang="zh-CN" sz="1000" dirty="0"/>
              <a:t>                               </a:t>
            </a:r>
            <a:r>
              <a:rPr lang="zh-CN" altLang="en-US" sz="1000" dirty="0"/>
              <a:t>                 </a:t>
            </a:r>
            <a:r>
              <a:rPr lang="en-US" altLang="zh-CN" sz="1000" dirty="0"/>
              <a:t>  </a:t>
            </a:r>
            <a:r>
              <a:rPr lang="en-US" altLang="zh-CN" sz="1000" i="1" dirty="0"/>
              <a:t>salary</a:t>
            </a:r>
            <a:r>
              <a:rPr lang="en-US" altLang="zh-CN" sz="1000" dirty="0"/>
              <a:t>     </a:t>
            </a:r>
            <a:r>
              <a:rPr lang="en-US" altLang="zh-CN" sz="1000" b="1" dirty="0"/>
              <a:t>numeric</a:t>
            </a:r>
            <a:r>
              <a:rPr lang="en-US" altLang="zh-CN" sz="1000" dirty="0"/>
              <a:t>(8,2))</a:t>
            </a:r>
          </a:p>
          <a:p>
            <a:pPr lvl="1"/>
            <a:r>
              <a:rPr lang="en-US" altLang="zh-CN" sz="2000" dirty="0"/>
              <a:t>specify the storage structure and access methods used by the </a:t>
            </a:r>
            <a:r>
              <a:rPr lang="zh-CN" altLang="en-US" sz="2000" dirty="0"/>
              <a:t> </a:t>
            </a:r>
            <a:r>
              <a:rPr lang="en-US" altLang="zh-CN" sz="2000" dirty="0"/>
              <a:t>database</a:t>
            </a:r>
            <a:r>
              <a:rPr lang="zh-CN" altLang="en-US" sz="2000" dirty="0"/>
              <a:t> </a:t>
            </a:r>
            <a:r>
              <a:rPr lang="en-US" altLang="zh-CN" sz="2000" dirty="0"/>
              <a:t>system</a:t>
            </a:r>
            <a:r>
              <a:rPr lang="zh-CN" altLang="en-US" sz="2000" dirty="0"/>
              <a:t>（</a:t>
            </a:r>
            <a:r>
              <a:rPr lang="en-US" altLang="zh-CN" sz="2000" b="1" dirty="0"/>
              <a:t>data storage and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definition language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DDL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en-US" altLang="zh-CN" sz="1600" dirty="0"/>
              <a:t>Index</a:t>
            </a:r>
            <a:r>
              <a:rPr lang="zh-CN" altLang="en-US" sz="1600" dirty="0"/>
              <a:t> </a:t>
            </a:r>
            <a:r>
              <a:rPr lang="en-US" altLang="zh-CN" sz="1600" dirty="0"/>
              <a:t>Organized</a:t>
            </a:r>
            <a:r>
              <a:rPr lang="zh-CN" altLang="en-US" sz="1600" dirty="0"/>
              <a:t> </a:t>
            </a:r>
            <a:r>
              <a:rPr lang="en-US" altLang="zh-CN" sz="1600" dirty="0"/>
              <a:t>Table</a:t>
            </a:r>
            <a:r>
              <a:rPr lang="zh-CN" altLang="en-US" sz="1600" dirty="0"/>
              <a:t>（</a:t>
            </a:r>
            <a:r>
              <a:rPr lang="en-US" altLang="zh-CN" sz="1600" dirty="0"/>
              <a:t>IOT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/>
            <a:r>
              <a:rPr lang="en-US" altLang="zh-CN" sz="1600" dirty="0"/>
              <a:t>Cluster</a:t>
            </a:r>
            <a:r>
              <a:rPr lang="zh-CN" altLang="en-US" sz="1600" dirty="0"/>
              <a:t> </a:t>
            </a:r>
            <a:r>
              <a:rPr lang="en-US" altLang="zh-CN" sz="1600" dirty="0"/>
              <a:t>table</a:t>
            </a:r>
          </a:p>
          <a:p>
            <a:pPr lvl="1"/>
            <a:r>
              <a:rPr lang="en-US" altLang="zh-CN" sz="2000" dirty="0"/>
              <a:t>Specify</a:t>
            </a:r>
            <a:r>
              <a:rPr lang="zh-CN" altLang="en-US" sz="2000" dirty="0"/>
              <a:t> </a:t>
            </a:r>
            <a:r>
              <a:rPr lang="en-US" altLang="zh-CN" sz="2000" dirty="0"/>
              <a:t>database</a:t>
            </a:r>
            <a:r>
              <a:rPr lang="zh-CN" altLang="en-US" sz="2000" dirty="0"/>
              <a:t> </a:t>
            </a:r>
            <a:r>
              <a:rPr lang="en-US" altLang="zh-CN" sz="2000" dirty="0"/>
              <a:t>Integrity constraints</a:t>
            </a:r>
            <a:r>
              <a:rPr lang="zh-CN" altLang="en-US" sz="2000" dirty="0"/>
              <a:t>（</a:t>
            </a:r>
            <a:r>
              <a:rPr lang="en-US" altLang="zh-CN" sz="2000" dirty="0"/>
              <a:t>Stored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Dictionary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en-US" altLang="zh-CN" sz="1600" dirty="0"/>
              <a:t>Domain Constraints </a:t>
            </a:r>
          </a:p>
          <a:p>
            <a:pPr lvl="2"/>
            <a:r>
              <a:rPr lang="en-US" altLang="zh-CN" sz="1600" dirty="0"/>
              <a:t>Primary key</a:t>
            </a:r>
          </a:p>
          <a:p>
            <a:pPr lvl="2"/>
            <a:r>
              <a:rPr lang="en-US" altLang="zh-CN" sz="1600" dirty="0"/>
              <a:t>Referential Integrity</a:t>
            </a:r>
          </a:p>
          <a:p>
            <a:pPr lvl="2"/>
            <a:r>
              <a:rPr lang="en-US" altLang="zh-CN" sz="1600" dirty="0"/>
              <a:t>Assertions(</a:t>
            </a:r>
            <a:r>
              <a:rPr lang="zh-CN" altLang="en-US" sz="1600" dirty="0"/>
              <a:t>每个学期一个系至少开设</a:t>
            </a:r>
            <a:r>
              <a:rPr lang="en-US" altLang="zh-CN" sz="1600" dirty="0"/>
              <a:t>5</a:t>
            </a:r>
            <a:r>
              <a:rPr lang="zh-CN" altLang="en-US" sz="1600" dirty="0"/>
              <a:t>门课</a:t>
            </a:r>
            <a:r>
              <a:rPr lang="en-US" altLang="zh-CN" sz="1600" dirty="0"/>
              <a:t>)</a:t>
            </a:r>
          </a:p>
          <a:p>
            <a:pPr lvl="2"/>
            <a:r>
              <a:rPr lang="en-US" altLang="zh-CN" sz="1600" dirty="0"/>
              <a:t>Authorization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0178841-AD91-407E-AA72-B025299CC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Database Languages</a:t>
            </a:r>
            <a:br>
              <a:rPr lang="en-US" altLang="zh-CN" sz="3200">
                <a:solidFill>
                  <a:srgbClr val="000099"/>
                </a:solidFill>
              </a:rPr>
            </a:br>
            <a:r>
              <a:rPr lang="en-US" altLang="zh-CN" sz="3200">
                <a:solidFill>
                  <a:srgbClr val="000099"/>
                </a:solidFill>
              </a:rPr>
              <a:t>          </a:t>
            </a:r>
            <a:r>
              <a:rPr lang="en-US" altLang="zh-CN" sz="3200">
                <a:solidFill>
                  <a:srgbClr val="FF0000"/>
                </a:solidFill>
              </a:rPr>
              <a:t>Data Definition Language (DDL)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00C188E-56E5-477A-9518-5B6E726C5F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716626"/>
            <a:ext cx="9980682" cy="4681538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Data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</a:rPr>
              <a:t>Dictioinary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en-US" altLang="zh-CN" sz="1800" dirty="0"/>
              <a:t>The DDL</a:t>
            </a:r>
            <a:r>
              <a:rPr lang="zh-CN" altLang="en-US" sz="1800" dirty="0"/>
              <a:t> </a:t>
            </a:r>
            <a:r>
              <a:rPr lang="en-US" altLang="zh-CN" sz="1800" dirty="0"/>
              <a:t>gets as input some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instructions (statements) and generates some output. </a:t>
            </a:r>
          </a:p>
          <a:p>
            <a:pPr lvl="1"/>
            <a:r>
              <a:rPr lang="en-US" altLang="zh-CN" sz="1800" dirty="0"/>
              <a:t>The output of the DDL is</a:t>
            </a:r>
            <a:r>
              <a:rPr lang="zh-CN" altLang="en-US" sz="1800" dirty="0"/>
              <a:t> </a:t>
            </a:r>
            <a:r>
              <a:rPr lang="en-US" altLang="zh-CN" sz="1800" dirty="0"/>
              <a:t>placed in the </a:t>
            </a:r>
            <a:r>
              <a:rPr lang="en-US" altLang="zh-CN" sz="1800" dirty="0">
                <a:solidFill>
                  <a:srgbClr val="FF0000"/>
                </a:solidFill>
              </a:rPr>
              <a:t>data </a:t>
            </a:r>
            <a:r>
              <a:rPr lang="en-US" altLang="zh-CN" sz="1800" dirty="0" err="1">
                <a:solidFill>
                  <a:srgbClr val="FF0000"/>
                </a:solidFill>
              </a:rPr>
              <a:t>dictionary</a:t>
            </a:r>
            <a:r>
              <a:rPr lang="en-US" altLang="zh-CN" sz="1800" dirty="0" err="1"/>
              <a:t>,which</a:t>
            </a:r>
            <a:r>
              <a:rPr lang="en-US" altLang="zh-CN" sz="1800" dirty="0"/>
              <a:t> contains </a:t>
            </a:r>
            <a:r>
              <a:rPr lang="en-US" altLang="zh-CN" sz="1800" b="1" dirty="0">
                <a:solidFill>
                  <a:srgbClr val="FF0000"/>
                </a:solidFill>
              </a:rPr>
              <a:t>metadata</a:t>
            </a:r>
            <a:r>
              <a:rPr lang="en-US" altLang="zh-CN" sz="1800" b="1" dirty="0"/>
              <a:t>—that is, data about data.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The data dictionary is considered to be a special type of table that can only be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accessed and updated by the database system itself (not a regular user). </a:t>
            </a:r>
          </a:p>
          <a:p>
            <a:pPr lvl="1"/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database system consults the data dictionary before reading or modifying actual</a:t>
            </a:r>
            <a:r>
              <a:rPr lang="zh-CN" altLang="en-US" sz="1800" dirty="0"/>
              <a:t> </a:t>
            </a:r>
            <a:r>
              <a:rPr lang="en-US" altLang="zh-CN" sz="1800" dirty="0"/>
              <a:t>data.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873beb7-5857-4685-be1f-d57550cc96cc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254</Words>
  <Application>Microsoft Office PowerPoint</Application>
  <PresentationFormat>宽屏</PresentationFormat>
  <Paragraphs>50</Paragraphs>
  <Slides>5</Slides>
  <Notes>5</Notes>
  <HiddenSlides>3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宋体</vt:lpstr>
      <vt:lpstr>微软雅黑</vt:lpstr>
      <vt:lpstr>Arial</vt:lpstr>
      <vt:lpstr>Euphemia</vt:lpstr>
      <vt:lpstr>Monotype Sorts</vt:lpstr>
      <vt:lpstr>Tahoma</vt:lpstr>
      <vt:lpstr>Wingdings</vt:lpstr>
      <vt:lpstr>学术文献 16x9</vt:lpstr>
      <vt:lpstr>Database Languages</vt:lpstr>
      <vt:lpstr>Database Languages           Data Manipulation Language (DML)</vt:lpstr>
      <vt:lpstr>Database Languages           Data Manipulation Language (DML)</vt:lpstr>
      <vt:lpstr>Database Languages           Data Definition Language (DDL)</vt:lpstr>
      <vt:lpstr>Database Languages           Data Definition Language (DDL)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2018-11-17T10:48:33Z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