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323" r:id="rId5"/>
    <p:sldId id="376" r:id="rId6"/>
    <p:sldId id="327" r:id="rId7"/>
    <p:sldId id="329" r:id="rId8"/>
    <p:sldId id="375" r:id="rId9"/>
    <p:sldId id="328" r:id="rId10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357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91C0301E-2321-4F52-B85E-5901506D265C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2020/2/25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6834459-7356-44BF-850D-8B30C4FB3B6B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29B22C3-6CB1-491B-AD00-E0837F23A3F3}" type="datetime1">
              <a:rPr lang="zh-CN" altLang="en-US" smtClean="0"/>
              <a:pPr/>
              <a:t>2020/2/25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A3C37BE-C303-496D-B5CD-85F2937540FC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673E62AF-446A-4C88-BEE7-C4F2926F5DB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 anchor="b"/>
          <a:lstStyle>
            <a:lvl1pPr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3A4E3E0C-362F-44A0-B8D9-7F111F436C0F}" type="slidenum">
              <a:rPr lang="en-US" altLang="zh-CN" sz="1200"/>
              <a:pPr algn="r" eaLnBrk="1" hangingPunct="1"/>
              <a:t>1</a:t>
            </a:fld>
            <a:endParaRPr lang="en-US" altLang="zh-CN" sz="12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E2A6E8B6-8E27-401D-BB04-02A1437283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9824114D-D51D-4C7F-B14E-988568690B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1073A7A-9ACF-4D26-ACE7-24E137A71D3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 anchor="b"/>
          <a:lstStyle>
            <a:lvl1pPr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24E46009-0CF2-4D2E-B27A-BD5A62393E9D}" type="slidenum">
              <a:rPr lang="en-US" altLang="zh-CN" sz="1200"/>
              <a:pPr algn="r" eaLnBrk="1" hangingPunct="1"/>
              <a:t>2</a:t>
            </a:fld>
            <a:endParaRPr lang="en-US" altLang="zh-CN" sz="120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F73538C9-21D1-4AEA-84F9-C058415062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3F218679-29AA-44E9-BD73-83A9D122FE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83CDAB78-9A12-4F7E-B3E8-3C6C2E17C8F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 anchor="b"/>
          <a:lstStyle>
            <a:lvl1pPr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F56022CE-AACB-4EE2-83B0-919CD68D38E3}" type="slidenum">
              <a:rPr lang="en-US" altLang="zh-CN" sz="1200"/>
              <a:pPr algn="r" eaLnBrk="1" hangingPunct="1"/>
              <a:t>3</a:t>
            </a:fld>
            <a:endParaRPr lang="en-US" altLang="zh-CN" sz="12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4FF154E5-A231-4856-B271-1482F44C42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36E7AF8A-EE99-4DB5-9E52-54D4524490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BAC5E700-603C-40AF-A9FF-861454062F1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 anchor="b"/>
          <a:lstStyle>
            <a:lvl1pPr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80120C90-173A-4128-937F-30577F4EBC4B}" type="slidenum">
              <a:rPr lang="en-US" altLang="zh-CN" sz="1200"/>
              <a:pPr algn="r" eaLnBrk="1" hangingPunct="1"/>
              <a:t>4</a:t>
            </a:fld>
            <a:endParaRPr lang="en-US" altLang="zh-CN" sz="12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78B8BCA1-383B-48FD-BD02-BB9BAF9F99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E76F8296-5E8A-46BE-ADC3-9514C1E4F0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257B560-ABDB-49A8-993E-3976BDB4949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 anchor="b"/>
          <a:lstStyle>
            <a:lvl1pPr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E4F44BB6-2DD2-4002-9271-5D1771A2CBC8}" type="slidenum">
              <a:rPr lang="en-US" altLang="zh-CN" sz="1200"/>
              <a:pPr algn="r" eaLnBrk="1" hangingPunct="1"/>
              <a:t>5</a:t>
            </a:fld>
            <a:endParaRPr lang="en-US" altLang="zh-CN" sz="12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9D6C673A-0EAD-4360-A5DA-DC50A05D09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A2E62A8-A07C-4158-958C-DC0508EF52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BC68AC85-1FE7-4B02-B4B3-F872E5EF2D3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 anchor="b"/>
          <a:lstStyle>
            <a:lvl1pPr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3E310709-5C8A-496C-92AF-8D0ABEF92822}" type="slidenum">
              <a:rPr lang="en-US" altLang="zh-CN" sz="1200"/>
              <a:pPr algn="r" eaLnBrk="1" hangingPunct="1"/>
              <a:t>6</a:t>
            </a:fld>
            <a:endParaRPr lang="en-US" altLang="zh-CN" sz="12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BFA29135-C908-456B-9B2D-5028090A70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DF0040AC-514C-4F7E-9DF1-70996E4161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392AAC-879E-4B39-8824-AF6B730A809E}" type="datetime1">
              <a:rPr lang="zh-CN" altLang="en-US" smtClean="0"/>
              <a:pPr/>
              <a:t>2020/2/25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1" name="图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 rtl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118C275-B304-48F5-8C4F-015CBCF4E7C1}" type="datetime1">
              <a:rPr lang="zh-CN" altLang="en-US" smtClean="0"/>
              <a:pPr/>
              <a:t>2020/2/25</a:t>
            </a:fld>
            <a:r>
              <a:rPr lang="zh-CN" altLang="en-US" dirty="0"/>
              <a:t>​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8791AA9-DDCB-4BA8-AD1D-963A3AA00622}" type="datetime1">
              <a:rPr lang="zh-CN" altLang="en-US" smtClean="0"/>
              <a:pPr/>
              <a:t>2020/2/25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170426F-E661-472B-BE42-25E072CD46D9}" type="datetime1">
              <a:rPr lang="zh-CN" altLang="en-US" smtClean="0"/>
              <a:pPr/>
              <a:t>2020/2/25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grpSp>
        <p:nvGrpSpPr>
          <p:cNvPr id="7" name="组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直接连接符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​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BA78444-6099-4C0A-A3A9-C6F3C5D7F289}" type="datetime1">
              <a:rPr lang="zh-CN" altLang="en-US" smtClean="0"/>
              <a:pPr/>
              <a:t>2020/2/25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包含图片的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直接连接符​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pic>
        <p:nvPicPr>
          <p:cNvPr id="10" name="图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 rtl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19" name="说明文字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zh-CN" altLang="en-US" sz="1200" b="1" i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注意：</a:t>
            </a:r>
          </a:p>
          <a:p>
            <a:pPr rtl="0"/>
            <a:r>
              <a:rPr lang="zh-CN" altLang="en-US" sz="1200" i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若要更改此幻灯片上的图像，请选择该图片，并将其删除。然后单击占位符中的图片图标以插入自己的图像。</a:t>
            </a: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组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直接连接符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​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矩形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组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直接连接符​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​​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F5F6A19-70BF-4380-9A40-68C9536408C6}" type="datetime1">
              <a:rPr lang="zh-CN" altLang="en-US" smtClean="0"/>
              <a:pPr/>
              <a:t>2020/2/25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017EB90-196C-4C15-BD31-13E0E0436C73}" type="datetime1">
              <a:rPr lang="zh-CN" altLang="en-US" smtClean="0"/>
              <a:pPr/>
              <a:t>2020/2/25</a:t>
            </a:fld>
            <a:r>
              <a:rPr lang="zh-CN" altLang="en-US" dirty="0"/>
              <a:t>​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2EC0F41-B48F-4298-A7F6-618EB9D22195}" type="datetime1">
              <a:rPr lang="zh-CN" altLang="en-US" smtClean="0"/>
              <a:pPr/>
              <a:t>2020/2/25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DB2D836-56E8-4B15-857C-14B1A5B3B67B}" type="datetime1">
              <a:rPr lang="zh-CN" altLang="en-US" smtClean="0"/>
              <a:pPr/>
              <a:t>2020/2/25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38D929F-7D8C-4CC3-8AC7-BB9B8FE2DEBF}" type="datetime1">
              <a:rPr lang="zh-CN" altLang="en-US" smtClean="0"/>
              <a:pPr/>
              <a:t>2020/2/25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6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892ACC-8BC8-4C9E-9D2B-0669DA5038B6}" type="datetime1">
              <a:rPr lang="zh-CN" altLang="en-US" smtClean="0"/>
              <a:pPr/>
              <a:t>2020/2/25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  <a:p>
            <a:pPr lvl="5" rtl="0"/>
            <a:r>
              <a:rPr lang="zh-CN" altLang="en-US" noProof="0" dirty="0"/>
              <a:t>第六级</a:t>
            </a:r>
          </a:p>
          <a:p>
            <a:pPr lvl="6" rtl="0"/>
            <a:r>
              <a:rPr lang="zh-CN" altLang="en-US" noProof="0" dirty="0"/>
              <a:t>第七级</a:t>
            </a:r>
          </a:p>
          <a:p>
            <a:pPr lvl="7" rtl="0"/>
            <a:r>
              <a:rPr lang="zh-CN" altLang="en-US" noProof="0" dirty="0"/>
              <a:t>第八级</a:t>
            </a:r>
          </a:p>
          <a:p>
            <a:pPr lvl="8" rtl="0"/>
            <a:r>
              <a:rPr lang="zh-CN" altLang="en-US" noProof="0" dirty="0"/>
              <a:t>第九级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60B6A15-7713-4A08-BBFD-F297CCC2B976}" type="datetime1">
              <a:rPr lang="zh-CN" altLang="en-US" smtClean="0"/>
              <a:pPr/>
              <a:t>2020/2/25</a:t>
            </a:fld>
            <a:r>
              <a:rPr lang="zh-CN" altLang="en-US" dirty="0"/>
              <a:t>​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fld id="{0FF54DE5-C571-48E8-A5BC-B369434E2F44}" type="slidenum">
              <a:rPr lang="en-US" altLang="zh-CN" noProof="0" smtClean="0"/>
              <a:pPr algn="r"/>
              <a:t>‹#›</a:t>
            </a:fld>
            <a:endParaRPr lang="zh-CN" altLang="en-US" noProof="0" dirty="0"/>
          </a:p>
        </p:txBody>
      </p:sp>
      <p:grpSp>
        <p:nvGrpSpPr>
          <p:cNvPr id="15" name="组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直接连接符​​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D317CD3-A84F-46C2-B696-234A2B9EAD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Relational Database</a:t>
            </a:r>
            <a:br>
              <a:rPr lang="en-US" altLang="zh-CN"/>
            </a:br>
            <a:r>
              <a:rPr lang="en-US" altLang="zh-CN"/>
              <a:t>(Data</a:t>
            </a:r>
            <a:r>
              <a:rPr lang="zh-CN" altLang="en-US"/>
              <a:t> </a:t>
            </a:r>
            <a:r>
              <a:rPr lang="en-US" altLang="zh-CN"/>
              <a:t>Structure)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2018031B-973A-47FB-8EA8-6ABAE381B02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348182" y="2021747"/>
            <a:ext cx="3701990" cy="199658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FF0000"/>
                </a:solidFill>
              </a:rPr>
              <a:t>关系模型术语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en-US" altLang="zh-CN" sz="2000" b="1" dirty="0">
                <a:solidFill>
                  <a:schemeClr val="tx2"/>
                </a:solidFill>
                <a:latin typeface="+mj-lt"/>
                <a:cs typeface="+mj-cs"/>
              </a:rPr>
              <a:t>Relation</a:t>
            </a:r>
          </a:p>
          <a:p>
            <a:pPr lvl="1">
              <a:defRPr/>
            </a:pPr>
            <a:r>
              <a:rPr lang="en-US" altLang="zh-CN" sz="2000" b="1" dirty="0">
                <a:solidFill>
                  <a:schemeClr val="tx2"/>
                </a:solidFill>
                <a:latin typeface="+mj-lt"/>
                <a:cs typeface="+mj-cs"/>
              </a:rPr>
              <a:t>Tuple</a:t>
            </a:r>
          </a:p>
          <a:p>
            <a:pPr lvl="1">
              <a:defRPr/>
            </a:pPr>
            <a:r>
              <a:rPr lang="en-US" altLang="zh-CN" sz="2000" b="1" dirty="0">
                <a:solidFill>
                  <a:schemeClr val="tx2"/>
                </a:solidFill>
                <a:latin typeface="+mj-lt"/>
                <a:cs typeface="+mj-cs"/>
              </a:rPr>
              <a:t>Attribute</a:t>
            </a:r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</p:txBody>
      </p:sp>
      <p:pic>
        <p:nvPicPr>
          <p:cNvPr id="3076" name="Picture 13">
            <a:extLst>
              <a:ext uri="{FF2B5EF4-FFF2-40B4-BE49-F238E27FC236}">
                <a16:creationId xmlns:a16="http://schemas.microsoft.com/office/drawing/2014/main" id="{4A094A6F-075F-4F37-9F3D-2446E2E4A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054" y="4012908"/>
            <a:ext cx="3470246" cy="2389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AE6E07E6-289A-4C36-9D62-BAD0EA45220E}"/>
              </a:ext>
            </a:extLst>
          </p:cNvPr>
          <p:cNvSpPr txBox="1">
            <a:spLocks noChangeArrowheads="1"/>
          </p:cNvSpPr>
          <p:nvPr/>
        </p:nvSpPr>
        <p:spPr>
          <a:xfrm>
            <a:off x="1026252" y="1439338"/>
            <a:ext cx="9912991" cy="58240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2800" dirty="0"/>
              <a:t>Relational</a:t>
            </a:r>
            <a:r>
              <a:rPr lang="zh-CN" altLang="en-US" sz="2800" dirty="0"/>
              <a:t> </a:t>
            </a:r>
            <a:r>
              <a:rPr lang="en-US" altLang="zh-CN" sz="2800" dirty="0"/>
              <a:t>Database</a:t>
            </a:r>
            <a:r>
              <a:rPr lang="zh-CN" altLang="en-US" sz="2800" dirty="0"/>
              <a:t> </a:t>
            </a:r>
            <a:r>
              <a:rPr lang="en-US" altLang="zh-CN" sz="2800" dirty="0"/>
              <a:t>is</a:t>
            </a:r>
            <a:r>
              <a:rPr lang="zh-CN" altLang="en-US" sz="2800" dirty="0"/>
              <a:t> </a:t>
            </a:r>
            <a:r>
              <a:rPr lang="en-US" altLang="zh-CN" sz="2800" dirty="0"/>
              <a:t>based</a:t>
            </a:r>
            <a:r>
              <a:rPr lang="zh-CN" altLang="en-US" sz="2800" dirty="0"/>
              <a:t> </a:t>
            </a:r>
            <a:r>
              <a:rPr lang="en-US" altLang="zh-CN" sz="2800" dirty="0"/>
              <a:t>on</a:t>
            </a:r>
            <a:r>
              <a:rPr lang="zh-CN" altLang="en-US" sz="2800" dirty="0"/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Relational model </a:t>
            </a:r>
          </a:p>
          <a:p>
            <a:pPr lvl="1">
              <a:defRPr/>
            </a:pPr>
            <a:endParaRPr lang="en-US" altLang="zh-CN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9CE7992-BC94-4427-BE91-0875FF74267B}"/>
              </a:ext>
            </a:extLst>
          </p:cNvPr>
          <p:cNvSpPr txBox="1">
            <a:spLocks noChangeArrowheads="1"/>
          </p:cNvSpPr>
          <p:nvPr/>
        </p:nvSpPr>
        <p:spPr>
          <a:xfrm>
            <a:off x="6691969" y="2021748"/>
            <a:ext cx="3064428" cy="157713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>
                <a:solidFill>
                  <a:srgbClr val="FF0000"/>
                </a:solidFill>
              </a:rPr>
              <a:t>关系数据库术语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en-US" altLang="zh-CN" sz="2000" b="1" dirty="0">
                <a:solidFill>
                  <a:schemeClr val="tx2"/>
                </a:solidFill>
                <a:latin typeface="+mj-lt"/>
                <a:cs typeface="+mj-cs"/>
              </a:rPr>
              <a:t>Table</a:t>
            </a:r>
          </a:p>
          <a:p>
            <a:pPr lvl="1">
              <a:defRPr/>
            </a:pPr>
            <a:r>
              <a:rPr lang="en-US" altLang="zh-CN" sz="2000" b="1" dirty="0">
                <a:solidFill>
                  <a:schemeClr val="tx2"/>
                </a:solidFill>
                <a:latin typeface="+mj-lt"/>
                <a:cs typeface="+mj-cs"/>
              </a:rPr>
              <a:t>Row</a:t>
            </a:r>
          </a:p>
          <a:p>
            <a:pPr lvl="1">
              <a:defRPr/>
            </a:pPr>
            <a:r>
              <a:rPr lang="en-US" altLang="zh-CN" sz="2000" b="1" dirty="0">
                <a:solidFill>
                  <a:schemeClr val="tx2"/>
                </a:solidFill>
                <a:latin typeface="+mj-lt"/>
                <a:cs typeface="+mj-cs"/>
              </a:rPr>
              <a:t>Column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BF2DE06F-6882-43E2-9D91-8EBACB500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636" y="4087049"/>
            <a:ext cx="3346202" cy="2240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121D429-448E-4686-91CF-A7BD5614FA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Relational Database</a:t>
            </a:r>
          </a:p>
        </p:txBody>
      </p:sp>
      <p:pic>
        <p:nvPicPr>
          <p:cNvPr id="6147" name="Picture 3" descr="1">
            <a:extLst>
              <a:ext uri="{FF2B5EF4-FFF2-40B4-BE49-F238E27FC236}">
                <a16:creationId xmlns:a16="http://schemas.microsoft.com/office/drawing/2014/main" id="{0A3926E4-F164-4D41-9A24-8FFC53DDF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6979" y="2401888"/>
            <a:ext cx="2564140" cy="3066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650C789-AF5B-4CA0-A1B3-A5B9722C1B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5632" y="1536265"/>
            <a:ext cx="6644518" cy="479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/>
            </a:pPr>
            <a:r>
              <a:rPr lang="en-US" altLang="zh-CN" sz="3200" kern="0" dirty="0">
                <a:solidFill>
                  <a:srgbClr val="FF0000"/>
                </a:solidFill>
              </a:rPr>
              <a:t>A Sample Relational Database</a:t>
            </a:r>
          </a:p>
          <a:p>
            <a:pPr marL="457200" indent="-457200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/>
            </a:pPr>
            <a:endParaRPr lang="en-US" altLang="zh-CN" sz="3200" kern="0" dirty="0"/>
          </a:p>
          <a:p>
            <a:pPr marL="914400" lvl="1" indent="-457200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/>
            </a:pPr>
            <a:r>
              <a:rPr lang="en-US" altLang="zh-CN" sz="2400" kern="0" dirty="0"/>
              <a:t>Tables</a:t>
            </a:r>
          </a:p>
          <a:p>
            <a:pPr marL="914400" lvl="1" indent="-457200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/>
            </a:pPr>
            <a:r>
              <a:rPr lang="en-US" altLang="zh-CN" sz="2400" kern="0" dirty="0"/>
              <a:t>Constraints</a:t>
            </a:r>
          </a:p>
          <a:p>
            <a:pPr marL="914400" lvl="1" indent="-457200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/>
            </a:pPr>
            <a:r>
              <a:rPr lang="en-US" altLang="zh-CN" sz="2400" kern="0" dirty="0"/>
              <a:t>Data Manipulation</a:t>
            </a:r>
          </a:p>
          <a:p>
            <a:pPr marL="1371600" lvl="2" indent="-457200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/>
            </a:pPr>
            <a:r>
              <a:rPr lang="en-US" altLang="zh-CN" sz="2400" kern="0" dirty="0"/>
              <a:t>SQL</a:t>
            </a:r>
          </a:p>
          <a:p>
            <a:pPr marL="914400" lvl="1" indent="-457200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/>
            </a:pPr>
            <a:endParaRPr lang="en-US" altLang="zh-CN" sz="3200" kern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4B5482BA-BFDD-4069-9234-11ED162EF9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Relational Database</a:t>
            </a:r>
            <a:br>
              <a:rPr lang="en-US" altLang="zh-CN"/>
            </a:br>
            <a:r>
              <a:rPr lang="en-US" altLang="zh-CN"/>
              <a:t> (Data</a:t>
            </a:r>
            <a:r>
              <a:rPr lang="zh-CN" altLang="en-US"/>
              <a:t> </a:t>
            </a:r>
            <a:r>
              <a:rPr lang="en-US" altLang="zh-CN"/>
              <a:t>Operations) 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1890F19D-C0A9-4AD3-A7DA-233BE917D98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04900" y="1538608"/>
            <a:ext cx="9980682" cy="4941887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zh-CN" sz="2800" dirty="0"/>
              <a:t>DML</a:t>
            </a:r>
            <a:r>
              <a:rPr lang="zh-CN" altLang="en-US" sz="2800" dirty="0"/>
              <a:t> </a:t>
            </a:r>
            <a:r>
              <a:rPr lang="en-US" altLang="zh-CN" sz="2800" dirty="0"/>
              <a:t>of</a:t>
            </a:r>
            <a:r>
              <a:rPr lang="zh-CN" altLang="en-US" sz="2800" dirty="0"/>
              <a:t> </a:t>
            </a:r>
            <a:r>
              <a:rPr lang="en-US" altLang="zh-CN" sz="2800" dirty="0"/>
              <a:t>Relational Database </a:t>
            </a:r>
            <a:r>
              <a:rPr lang="zh-CN" altLang="en-US" sz="2800" dirty="0"/>
              <a:t>（</a:t>
            </a:r>
            <a:r>
              <a:rPr lang="en-US" altLang="zh-CN" sz="2800" b="1" dirty="0">
                <a:solidFill>
                  <a:srgbClr val="000099"/>
                </a:solidFill>
              </a:rPr>
              <a:t>SQL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lvl="1">
              <a:lnSpc>
                <a:spcPct val="90000"/>
              </a:lnSpc>
              <a:defRPr/>
            </a:pPr>
            <a:endParaRPr lang="en-US" altLang="zh-CN" sz="2400" dirty="0"/>
          </a:p>
          <a:p>
            <a:pPr lvl="1">
              <a:lnSpc>
                <a:spcPct val="90000"/>
              </a:lnSpc>
              <a:defRPr/>
            </a:pPr>
            <a:r>
              <a:rPr lang="en-US" altLang="zh-CN" sz="2000" dirty="0"/>
              <a:t>Example: Find the name of the instructor with ID 22222</a:t>
            </a:r>
            <a:br>
              <a:rPr lang="en-US" altLang="zh-CN" dirty="0"/>
            </a:br>
            <a:r>
              <a:rPr lang="zh-CN" altLang="en-US" dirty="0"/>
              <a:t>     </a:t>
            </a:r>
            <a:r>
              <a:rPr lang="en-US" altLang="zh-CN" dirty="0"/>
              <a:t>	</a:t>
            </a:r>
            <a:r>
              <a:rPr lang="zh-CN" altLang="en-US" dirty="0"/>
              <a:t>   </a:t>
            </a:r>
            <a:endParaRPr lang="en-US" altLang="zh-CN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b="1" dirty="0"/>
              <a:t>    </a:t>
            </a:r>
            <a:r>
              <a:rPr lang="zh-CN" altLang="en-US" b="1" dirty="0">
                <a:solidFill>
                  <a:srgbClr val="FF0000"/>
                </a:solidFill>
              </a:rPr>
              <a:t>      </a:t>
            </a:r>
            <a:r>
              <a:rPr lang="en-US" altLang="zh-CN" b="1" dirty="0">
                <a:solidFill>
                  <a:srgbClr val="FF0000"/>
                </a:solidFill>
              </a:rPr>
              <a:t>select	</a:t>
            </a:r>
            <a:r>
              <a:rPr lang="en-US" altLang="zh-CN" i="1" dirty="0">
                <a:solidFill>
                  <a:srgbClr val="FF0000"/>
                </a:solidFill>
              </a:rPr>
              <a:t>name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zh-CN" altLang="en-US" dirty="0">
                <a:solidFill>
                  <a:srgbClr val="FF0000"/>
                </a:solidFill>
              </a:rPr>
              <a:t>   </a:t>
            </a:r>
            <a:r>
              <a:rPr lang="en-US" altLang="zh-CN" b="1" dirty="0">
                <a:solidFill>
                  <a:srgbClr val="FF0000"/>
                </a:solidFill>
              </a:rPr>
              <a:t>from	</a:t>
            </a:r>
            <a:r>
              <a:rPr lang="en-US" altLang="zh-CN" i="1" dirty="0">
                <a:solidFill>
                  <a:srgbClr val="FF0000"/>
                </a:solidFill>
              </a:rPr>
              <a:t>instructor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zh-CN" altLang="en-US" dirty="0">
                <a:solidFill>
                  <a:srgbClr val="FF0000"/>
                </a:solidFill>
              </a:rPr>
              <a:t>   </a:t>
            </a:r>
            <a:r>
              <a:rPr lang="en-US" altLang="zh-CN" b="1" dirty="0">
                <a:solidFill>
                  <a:srgbClr val="FF0000"/>
                </a:solidFill>
              </a:rPr>
              <a:t>where</a:t>
            </a: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i="1" dirty="0">
                <a:solidFill>
                  <a:srgbClr val="FF0000"/>
                </a:solidFill>
              </a:rPr>
              <a:t>instructor.ID </a:t>
            </a:r>
            <a:r>
              <a:rPr lang="en-US" altLang="zh-CN" dirty="0">
                <a:solidFill>
                  <a:srgbClr val="FF0000"/>
                </a:solidFill>
              </a:rPr>
              <a:t>= ‘22222’</a:t>
            </a:r>
          </a:p>
          <a:p>
            <a:pPr lvl="1">
              <a:lnSpc>
                <a:spcPct val="90000"/>
              </a:lnSpc>
              <a:defRPr/>
            </a:pPr>
            <a:endParaRPr lang="en-US" altLang="zh-CN" dirty="0"/>
          </a:p>
          <a:p>
            <a:pPr lvl="1">
              <a:lnSpc>
                <a:spcPct val="90000"/>
              </a:lnSpc>
              <a:defRPr/>
            </a:pPr>
            <a:r>
              <a:rPr lang="en-US" altLang="zh-CN" sz="2000" dirty="0"/>
              <a:t>Example: Find the ID and building of instructors in the Physics dept.</a:t>
            </a:r>
          </a:p>
          <a:p>
            <a:pPr lvl="2">
              <a:lnSpc>
                <a:spcPct val="90000"/>
              </a:lnSpc>
              <a:buFont typeface="Monotype Sorts" charset="2"/>
              <a:buNone/>
              <a:defRPr/>
            </a:pPr>
            <a:endParaRPr lang="en-US" altLang="zh-CN" sz="1600" b="1" dirty="0"/>
          </a:p>
          <a:p>
            <a:pPr lvl="2">
              <a:lnSpc>
                <a:spcPct val="90000"/>
              </a:lnSpc>
              <a:buFont typeface="Monotype Sorts" charset="2"/>
              <a:buNone/>
              <a:defRPr/>
            </a:pPr>
            <a:r>
              <a:rPr lang="zh-CN" altLang="en-US" sz="1600" b="1" dirty="0"/>
              <a:t>   </a:t>
            </a:r>
            <a:r>
              <a:rPr lang="en-US" altLang="zh-CN" sz="1600" b="1" dirty="0">
                <a:solidFill>
                  <a:srgbClr val="FF0000"/>
                </a:solidFill>
              </a:rPr>
              <a:t>select </a:t>
            </a:r>
            <a:r>
              <a:rPr lang="en-US" altLang="zh-CN" sz="1600" i="1" dirty="0">
                <a:solidFill>
                  <a:srgbClr val="FF0000"/>
                </a:solidFill>
              </a:rPr>
              <a:t>instructor</a:t>
            </a:r>
            <a:r>
              <a:rPr lang="en-US" altLang="zh-CN" sz="1600" dirty="0">
                <a:solidFill>
                  <a:srgbClr val="FF0000"/>
                </a:solidFill>
              </a:rPr>
              <a:t>.</a:t>
            </a:r>
            <a:r>
              <a:rPr lang="en-US" altLang="zh-CN" sz="1600" i="1" dirty="0">
                <a:solidFill>
                  <a:srgbClr val="FF0000"/>
                </a:solidFill>
              </a:rPr>
              <a:t>ID</a:t>
            </a:r>
            <a:r>
              <a:rPr lang="en-US" altLang="zh-CN" sz="1600" dirty="0">
                <a:solidFill>
                  <a:srgbClr val="FF0000"/>
                </a:solidFill>
              </a:rPr>
              <a:t>, </a:t>
            </a:r>
            <a:r>
              <a:rPr lang="en-US" altLang="zh-CN" sz="1600" i="1" dirty="0" err="1">
                <a:solidFill>
                  <a:srgbClr val="FF0000"/>
                </a:solidFill>
              </a:rPr>
              <a:t>department</a:t>
            </a:r>
            <a:r>
              <a:rPr lang="en-US" altLang="zh-CN" sz="1600" dirty="0" err="1">
                <a:solidFill>
                  <a:srgbClr val="FF0000"/>
                </a:solidFill>
              </a:rPr>
              <a:t>.</a:t>
            </a:r>
            <a:r>
              <a:rPr lang="en-US" altLang="zh-CN" sz="1600" i="1" dirty="0" err="1">
                <a:solidFill>
                  <a:srgbClr val="FF0000"/>
                </a:solidFill>
              </a:rPr>
              <a:t>building</a:t>
            </a:r>
            <a:br>
              <a:rPr lang="en-US" altLang="zh-CN" sz="1600" i="1" dirty="0">
                <a:solidFill>
                  <a:srgbClr val="FF0000"/>
                </a:solidFill>
              </a:rPr>
            </a:br>
            <a:r>
              <a:rPr lang="en-US" altLang="zh-CN" sz="1600" b="1" dirty="0">
                <a:solidFill>
                  <a:srgbClr val="FF0000"/>
                </a:solidFill>
              </a:rPr>
              <a:t>from </a:t>
            </a:r>
            <a:r>
              <a:rPr lang="en-US" altLang="zh-CN" sz="1600" i="1" dirty="0">
                <a:solidFill>
                  <a:srgbClr val="FF0000"/>
                </a:solidFill>
              </a:rPr>
              <a:t>instructor</a:t>
            </a:r>
            <a:r>
              <a:rPr lang="en-US" altLang="zh-CN" sz="1600" dirty="0">
                <a:solidFill>
                  <a:srgbClr val="FF0000"/>
                </a:solidFill>
              </a:rPr>
              <a:t>, </a:t>
            </a:r>
            <a:r>
              <a:rPr lang="en-US" altLang="zh-CN" sz="1600" i="1" dirty="0">
                <a:solidFill>
                  <a:srgbClr val="FF0000"/>
                </a:solidFill>
              </a:rPr>
              <a:t>department</a:t>
            </a:r>
            <a:br>
              <a:rPr lang="en-US" altLang="zh-CN" sz="1600" i="1" dirty="0">
                <a:solidFill>
                  <a:srgbClr val="FF0000"/>
                </a:solidFill>
              </a:rPr>
            </a:br>
            <a:r>
              <a:rPr lang="en-US" altLang="zh-CN" sz="1600" b="1" dirty="0">
                <a:solidFill>
                  <a:srgbClr val="FF0000"/>
                </a:solidFill>
              </a:rPr>
              <a:t>where </a:t>
            </a:r>
            <a:r>
              <a:rPr lang="en-US" altLang="zh-CN" sz="1600" i="1" dirty="0" err="1">
                <a:solidFill>
                  <a:srgbClr val="FF0000"/>
                </a:solidFill>
              </a:rPr>
              <a:t>instructor.dept_name</a:t>
            </a:r>
            <a:r>
              <a:rPr lang="en-US" altLang="zh-CN" sz="1600" i="1" dirty="0">
                <a:solidFill>
                  <a:srgbClr val="FF0000"/>
                </a:solidFill>
              </a:rPr>
              <a:t> = </a:t>
            </a:r>
            <a:r>
              <a:rPr lang="en-US" altLang="zh-CN" sz="1600" i="1" dirty="0" err="1">
                <a:solidFill>
                  <a:srgbClr val="FF0000"/>
                </a:solidFill>
              </a:rPr>
              <a:t>department.dept_name</a:t>
            </a:r>
            <a:r>
              <a:rPr lang="en-US" altLang="zh-CN" sz="1600" i="1" dirty="0">
                <a:solidFill>
                  <a:srgbClr val="FF0000"/>
                </a:solidFill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</a:rPr>
              <a:t>and </a:t>
            </a:r>
            <a:br>
              <a:rPr lang="en-US" altLang="zh-CN" sz="1600" b="1" dirty="0">
                <a:solidFill>
                  <a:srgbClr val="FF0000"/>
                </a:solidFill>
              </a:rPr>
            </a:br>
            <a:r>
              <a:rPr lang="en-US" altLang="zh-CN" sz="1600" b="1" dirty="0">
                <a:solidFill>
                  <a:srgbClr val="FF0000"/>
                </a:solidFill>
              </a:rPr>
              <a:t>           </a:t>
            </a:r>
            <a:r>
              <a:rPr lang="en-US" altLang="zh-CN" sz="1600" i="1" dirty="0" err="1">
                <a:solidFill>
                  <a:srgbClr val="FF0000"/>
                </a:solidFill>
              </a:rPr>
              <a:t>department.dept_name</a:t>
            </a:r>
            <a:r>
              <a:rPr lang="en-US" altLang="zh-CN" sz="1600" i="1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= ‘Physics’</a:t>
            </a:r>
          </a:p>
          <a:p>
            <a:pPr lvl="2">
              <a:lnSpc>
                <a:spcPct val="90000"/>
              </a:lnSpc>
              <a:buFont typeface="Monotype Sorts" charset="2"/>
              <a:buNone/>
              <a:defRPr/>
            </a:pPr>
            <a:endParaRPr lang="en-US" altLang="zh-CN" sz="1600" dirty="0">
              <a:solidFill>
                <a:srgbClr val="FF0000"/>
              </a:solidFill>
            </a:endParaRPr>
          </a:p>
          <a:p>
            <a:pPr lvl="2"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altLang="zh-CN" sz="1600" dirty="0">
                <a:solidFill>
                  <a:srgbClr val="FF0000"/>
                </a:solidFill>
              </a:rPr>
              <a:t>insert</a:t>
            </a:r>
            <a:r>
              <a:rPr lang="zh-CN" altLang="en-US" sz="1600" dirty="0">
                <a:solidFill>
                  <a:srgbClr val="FF0000"/>
                </a:solidFill>
              </a:rPr>
              <a:t>语句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lvl="2"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altLang="zh-CN" sz="1600" dirty="0">
                <a:solidFill>
                  <a:srgbClr val="FF0000"/>
                </a:solidFill>
              </a:rPr>
              <a:t>update</a:t>
            </a:r>
            <a:r>
              <a:rPr lang="zh-CN" altLang="en-US" sz="1600" dirty="0">
                <a:solidFill>
                  <a:srgbClr val="FF0000"/>
                </a:solidFill>
              </a:rPr>
              <a:t>语句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lvl="2"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altLang="zh-CN" sz="1600" dirty="0">
                <a:solidFill>
                  <a:srgbClr val="FF0000"/>
                </a:solidFill>
              </a:rPr>
              <a:t>delete</a:t>
            </a:r>
            <a:r>
              <a:rPr lang="zh-CN" altLang="en-US" sz="1600" dirty="0">
                <a:solidFill>
                  <a:srgbClr val="FF0000"/>
                </a:solidFill>
              </a:rPr>
              <a:t>语句</a:t>
            </a:r>
            <a:endParaRPr lang="en-US" altLang="zh-CN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F1F6415E-2061-41E0-9E6E-EEDCF00713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Relational Database </a:t>
            </a:r>
            <a:br>
              <a:rPr lang="en-US" altLang="zh-CN"/>
            </a:br>
            <a:r>
              <a:rPr lang="en-US" altLang="zh-CN"/>
              <a:t> (Data</a:t>
            </a:r>
            <a:r>
              <a:rPr lang="zh-CN" altLang="en-US"/>
              <a:t> </a:t>
            </a:r>
            <a:r>
              <a:rPr lang="en-US" altLang="zh-CN"/>
              <a:t>Operations) 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6648D6B1-9A0C-421C-9191-3BDF146E591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04899" y="1806691"/>
            <a:ext cx="9029001" cy="43608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3200" dirty="0"/>
              <a:t>DDL</a:t>
            </a:r>
            <a:r>
              <a:rPr lang="zh-CN" altLang="en-US" sz="3200" dirty="0"/>
              <a:t> </a:t>
            </a:r>
            <a:r>
              <a:rPr lang="en-US" altLang="zh-CN" sz="3200" dirty="0"/>
              <a:t>of</a:t>
            </a:r>
            <a:r>
              <a:rPr lang="zh-CN" altLang="en-US" sz="3200" dirty="0"/>
              <a:t> </a:t>
            </a:r>
            <a:r>
              <a:rPr lang="en-US" altLang="zh-CN" sz="3200" dirty="0"/>
              <a:t>Relational Database </a:t>
            </a:r>
            <a:r>
              <a:rPr lang="zh-CN" altLang="en-US" sz="3200" dirty="0"/>
              <a:t>（</a:t>
            </a:r>
            <a:r>
              <a:rPr lang="en-US" altLang="zh-CN" sz="3200" b="1" dirty="0">
                <a:solidFill>
                  <a:srgbClr val="000099"/>
                </a:solidFill>
              </a:rPr>
              <a:t> SQL </a:t>
            </a:r>
            <a:r>
              <a:rPr lang="zh-CN" altLang="en-US" sz="3200" dirty="0"/>
              <a:t>）</a:t>
            </a:r>
            <a:endParaRPr lang="en-US" altLang="zh-CN" sz="3200" dirty="0"/>
          </a:p>
          <a:p>
            <a:pPr lvl="1"/>
            <a:endParaRPr lang="en-US" altLang="zh-CN" dirty="0"/>
          </a:p>
          <a:p>
            <a:pPr lvl="1"/>
            <a:r>
              <a:rPr lang="en-US" altLang="zh-CN" sz="2400" dirty="0"/>
              <a:t>Example: Create</a:t>
            </a:r>
            <a:r>
              <a:rPr lang="zh-CN" altLang="en-US" sz="2400" dirty="0"/>
              <a:t> </a:t>
            </a:r>
            <a:r>
              <a:rPr lang="en-US" altLang="zh-CN" sz="2400" dirty="0"/>
              <a:t>department</a:t>
            </a:r>
            <a:r>
              <a:rPr lang="zh-CN" altLang="en-US" sz="2400" dirty="0"/>
              <a:t> </a:t>
            </a:r>
            <a:r>
              <a:rPr lang="en-US" altLang="zh-CN" sz="2400" dirty="0"/>
              <a:t>table</a:t>
            </a:r>
          </a:p>
          <a:p>
            <a:pPr lvl="3">
              <a:buFont typeface="Times New Roman" panose="02020603050405020304" pitchFamily="18" charset="0"/>
              <a:buNone/>
            </a:pPr>
            <a:endParaRPr lang="en-US" altLang="zh-CN" sz="1600" b="1" dirty="0"/>
          </a:p>
          <a:p>
            <a:pPr lvl="3">
              <a:buFont typeface="Times New Roman" panose="02020603050405020304" pitchFamily="18" charset="0"/>
              <a:buNone/>
            </a:pPr>
            <a:r>
              <a:rPr lang="zh-CN" altLang="en-US" sz="1600" b="1" dirty="0">
                <a:solidFill>
                  <a:srgbClr val="FF0000"/>
                </a:solidFill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</a:rPr>
              <a:t>create table </a:t>
            </a:r>
            <a:r>
              <a:rPr lang="en-US" altLang="zh-CN" sz="1600" i="1" dirty="0">
                <a:solidFill>
                  <a:srgbClr val="FF0000"/>
                </a:solidFill>
              </a:rPr>
              <a:t>department</a:t>
            </a:r>
          </a:p>
          <a:p>
            <a:pPr lvl="3">
              <a:buFont typeface="Times New Roman" panose="02020603050405020304" pitchFamily="18" charset="0"/>
              <a:buNone/>
            </a:pPr>
            <a:r>
              <a:rPr lang="zh-CN" altLang="en-US" sz="1600" b="1" dirty="0">
                <a:solidFill>
                  <a:srgbClr val="FF0000"/>
                </a:solidFill>
              </a:rPr>
              <a:t>              </a:t>
            </a:r>
            <a:r>
              <a:rPr lang="en-US" altLang="zh-CN" sz="1600" b="1" dirty="0">
                <a:solidFill>
                  <a:srgbClr val="FF0000"/>
                </a:solidFill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</a:rPr>
              <a:t>  </a:t>
            </a:r>
            <a:r>
              <a:rPr lang="en-US" altLang="zh-CN" sz="1600" i="1" dirty="0" err="1">
                <a:solidFill>
                  <a:srgbClr val="FF0000"/>
                </a:solidFill>
              </a:rPr>
              <a:t>dept_name</a:t>
            </a:r>
            <a:r>
              <a:rPr lang="en-US" altLang="zh-CN" sz="1600" i="1" dirty="0">
                <a:solidFill>
                  <a:srgbClr val="FF0000"/>
                </a:solidFill>
              </a:rPr>
              <a:t> </a:t>
            </a:r>
            <a:r>
              <a:rPr lang="zh-CN" altLang="en-US" sz="1600" i="1" dirty="0">
                <a:solidFill>
                  <a:srgbClr val="FF0000"/>
                </a:solidFill>
              </a:rPr>
              <a:t>  </a:t>
            </a:r>
            <a:r>
              <a:rPr lang="en-US" altLang="zh-CN" sz="1600" b="1" dirty="0">
                <a:solidFill>
                  <a:srgbClr val="FF0000"/>
                </a:solidFill>
              </a:rPr>
              <a:t>char (20),</a:t>
            </a:r>
          </a:p>
          <a:p>
            <a:pPr lvl="3">
              <a:buFont typeface="Times New Roman" panose="02020603050405020304" pitchFamily="18" charset="0"/>
              <a:buNone/>
            </a:pPr>
            <a:r>
              <a:rPr lang="zh-CN" altLang="en-US" sz="1600" b="1" dirty="0">
                <a:solidFill>
                  <a:srgbClr val="FF0000"/>
                </a:solidFill>
              </a:rPr>
              <a:t>                       </a:t>
            </a:r>
            <a:r>
              <a:rPr lang="en-US" altLang="zh-CN" sz="1600" i="1" dirty="0">
                <a:solidFill>
                  <a:srgbClr val="FF0000"/>
                </a:solidFill>
              </a:rPr>
              <a:t>building </a:t>
            </a:r>
            <a:r>
              <a:rPr lang="zh-CN" altLang="en-US" sz="1600" i="1" dirty="0">
                <a:solidFill>
                  <a:srgbClr val="FF0000"/>
                </a:solidFill>
              </a:rPr>
              <a:t>  </a:t>
            </a:r>
            <a:r>
              <a:rPr lang="en-US" altLang="zh-CN" sz="1600" b="1" dirty="0">
                <a:solidFill>
                  <a:srgbClr val="FF0000"/>
                </a:solidFill>
              </a:rPr>
              <a:t>char (15),</a:t>
            </a:r>
          </a:p>
          <a:p>
            <a:pPr lvl="3">
              <a:buFont typeface="Times New Roman" panose="02020603050405020304" pitchFamily="18" charset="0"/>
              <a:buNone/>
            </a:pPr>
            <a:r>
              <a:rPr lang="zh-CN" altLang="en-US" sz="1600" b="1" dirty="0">
                <a:solidFill>
                  <a:srgbClr val="FF0000"/>
                </a:solidFill>
              </a:rPr>
              <a:t>              </a:t>
            </a:r>
            <a:r>
              <a:rPr lang="zh-CN" altLang="en-US" sz="1600" i="1" dirty="0">
                <a:solidFill>
                  <a:srgbClr val="FF0000"/>
                </a:solidFill>
              </a:rPr>
              <a:t>          </a:t>
            </a:r>
            <a:r>
              <a:rPr lang="en-US" altLang="zh-CN" sz="1600" i="1" dirty="0">
                <a:solidFill>
                  <a:srgbClr val="FF0000"/>
                </a:solidFill>
              </a:rPr>
              <a:t>budget </a:t>
            </a:r>
            <a:r>
              <a:rPr lang="zh-CN" altLang="en-US" sz="1600" i="1" dirty="0">
                <a:solidFill>
                  <a:srgbClr val="FF0000"/>
                </a:solidFill>
              </a:rPr>
              <a:t>  </a:t>
            </a:r>
            <a:r>
              <a:rPr lang="en-US" altLang="zh-CN" sz="1600" b="1" dirty="0">
                <a:solidFill>
                  <a:srgbClr val="FF0000"/>
                </a:solidFill>
              </a:rPr>
              <a:t>numeric (12,2)</a:t>
            </a:r>
            <a:r>
              <a:rPr lang="zh-CN" altLang="en-US" sz="1600" b="1" dirty="0">
                <a:solidFill>
                  <a:srgbClr val="FF0000"/>
                </a:solidFill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</a:rPr>
              <a:t>);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br>
              <a:rPr lang="en-US" altLang="zh-CN" dirty="0"/>
            </a:br>
            <a:r>
              <a:rPr lang="en-US" altLang="zh-CN" dirty="0"/>
              <a:t>           </a:t>
            </a:r>
            <a:endParaRPr lang="en-US" altLang="zh-CN" i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33C25078-449E-47AA-9A30-2E3AC3D4CE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Relational Database </a:t>
            </a:r>
            <a:br>
              <a:rPr lang="en-US" altLang="zh-CN"/>
            </a:br>
            <a:r>
              <a:rPr lang="en-US" altLang="zh-CN"/>
              <a:t> (Data</a:t>
            </a:r>
            <a:r>
              <a:rPr lang="zh-CN" altLang="en-US"/>
              <a:t> </a:t>
            </a:r>
            <a:r>
              <a:rPr lang="en-US" altLang="zh-CN"/>
              <a:t>Integrity</a:t>
            </a:r>
            <a:r>
              <a:rPr lang="zh-CN" altLang="en-US"/>
              <a:t> </a:t>
            </a:r>
            <a:r>
              <a:rPr lang="en-US" altLang="zh-CN"/>
              <a:t>Constraint) 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47A1E0D5-8A7C-47EE-84EC-175C43844C7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04900" y="1940915"/>
            <a:ext cx="7577138" cy="4360863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altLang="zh-CN" dirty="0"/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7030A0"/>
                </a:solidFill>
              </a:rPr>
              <a:t>Domain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lang="en-US" altLang="zh-CN" dirty="0">
                <a:solidFill>
                  <a:srgbClr val="7030A0"/>
                </a:solidFill>
              </a:rPr>
              <a:t>constraint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7030A0"/>
                </a:solidFill>
              </a:rPr>
              <a:t>Primary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lang="en-US" altLang="zh-CN" dirty="0">
                <a:solidFill>
                  <a:srgbClr val="7030A0"/>
                </a:solidFill>
              </a:rPr>
              <a:t>Key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7030A0"/>
                </a:solidFill>
              </a:rPr>
              <a:t>Referential Integrity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7030A0"/>
                </a:solidFill>
              </a:rPr>
              <a:t>NULL or NOT NULL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7030A0"/>
                </a:solidFill>
              </a:rPr>
              <a:t>UNIQUE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7030A0"/>
                </a:solidFill>
              </a:rPr>
              <a:t>Check</a:t>
            </a:r>
          </a:p>
          <a:p>
            <a:pPr>
              <a:lnSpc>
                <a:spcPct val="90000"/>
              </a:lnSpc>
            </a:pPr>
            <a:r>
              <a:rPr lang="zh-CN" altLang="en-US">
                <a:solidFill>
                  <a:srgbClr val="FF0000"/>
                </a:solidFill>
              </a:rPr>
              <a:t>语句？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7373EF8-1D5F-44B6-9E6E-3994BBF0CA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with Database 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BD7CC80C-BE1C-4314-87CA-6E72AECFA7B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04899" y="1779413"/>
            <a:ext cx="9893067" cy="43307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3200" dirty="0"/>
              <a:t>How do Application programs  access databases?</a:t>
            </a:r>
          </a:p>
          <a:p>
            <a:pPr lvl="1">
              <a:lnSpc>
                <a:spcPct val="90000"/>
              </a:lnSpc>
            </a:pP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precompile</a:t>
            </a:r>
          </a:p>
          <a:p>
            <a:pPr lvl="2"/>
            <a:r>
              <a:rPr lang="en-US" altLang="zh-CN" sz="2400" dirty="0"/>
              <a:t>Language extensions to allow embedded SQL</a:t>
            </a:r>
            <a:r>
              <a:rPr lang="zh-CN" altLang="en-US" sz="2400" dirty="0"/>
              <a:t>（</a:t>
            </a:r>
            <a:r>
              <a:rPr lang="en-US" altLang="zh-CN" sz="2400" dirty="0"/>
              <a:t>PRO*C/C++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lvl="2"/>
            <a:endParaRPr lang="en-US" altLang="zh-CN" sz="2400" dirty="0"/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Application program interface(API) </a:t>
            </a:r>
          </a:p>
          <a:p>
            <a:pPr lvl="2">
              <a:lnSpc>
                <a:spcPct val="90000"/>
              </a:lnSpc>
            </a:pPr>
            <a:r>
              <a:rPr lang="en-US" altLang="zh-CN" sz="2400" dirty="0"/>
              <a:t>Open Database Connectivity(ODBC)</a:t>
            </a:r>
          </a:p>
          <a:p>
            <a:pPr lvl="2">
              <a:lnSpc>
                <a:spcPct val="90000"/>
              </a:lnSpc>
            </a:pPr>
            <a:r>
              <a:rPr lang="en-US" altLang="zh-CN" sz="2400" dirty="0"/>
              <a:t>Java Database Connectivity(JDBC)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学术文献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9411639_TF03431380_TF03431380" id="{9AE2BD50-F2AD-48C6-8A81-F7D7390F9E40}" vid="{822244C9-F44A-41EE-AAAB-DAE7A533DA64}"/>
    </a:ext>
  </a:extLst>
</a:theme>
</file>

<file path=ppt/theme/theme2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DDBB83-77C1-4099-A0AA-289882E745E2}">
  <ds:schemaRefs>
    <ds:schemaRef ds:uri="http://schemas.microsoft.com/office/infopath/2007/PartnerControls"/>
    <ds:schemaRef ds:uri="http://schemas.microsoft.com/office/2006/documentManagement/types"/>
    <ds:schemaRef ds:uri="http://purl.org/dc/dcmitype/"/>
    <ds:schemaRef ds:uri="4873beb7-5857-4685-be1f-d57550cc96cc"/>
    <ds:schemaRef ds:uri="http://purl.org/dc/terms/"/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学术演示文稿、细条纹和丝带设计（宽屏）</Template>
  <TotalTime>0</TotalTime>
  <Words>267</Words>
  <Application>Microsoft Office PowerPoint</Application>
  <PresentationFormat>宽屏</PresentationFormat>
  <Paragraphs>65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Monotype Sorts</vt:lpstr>
      <vt:lpstr>微软雅黑</vt:lpstr>
      <vt:lpstr>Euphemia</vt:lpstr>
      <vt:lpstr>Plantagenet Cherokee</vt:lpstr>
      <vt:lpstr>Tahoma</vt:lpstr>
      <vt:lpstr>Times New Roman</vt:lpstr>
      <vt:lpstr>Wingdings</vt:lpstr>
      <vt:lpstr>学术文献 16x9</vt:lpstr>
      <vt:lpstr>Relational Database (Data Structure)</vt:lpstr>
      <vt:lpstr>Relational Database</vt:lpstr>
      <vt:lpstr>Relational Database  (Data Operations) </vt:lpstr>
      <vt:lpstr>Relational Database   (Data Operations) </vt:lpstr>
      <vt:lpstr>Relational Database   (Data Integrity Constraint) </vt:lpstr>
      <vt:lpstr>Programming with Database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2018-11-16T01:00:21Z</dcterms:created>
  <dcterms:modified xsi:type="dcterms:W3CDTF">2020-02-25T14:07:55Z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