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0" r:id="rId5"/>
    <p:sldId id="376" r:id="rId6"/>
    <p:sldId id="382" r:id="rId7"/>
    <p:sldId id="335" r:id="rId8"/>
    <p:sldId id="339" r:id="rId9"/>
    <p:sldId id="340" r:id="rId10"/>
    <p:sldId id="341" r:id="rId11"/>
    <p:sldId id="342" r:id="rId12"/>
    <p:sldId id="378" r:id="rId13"/>
    <p:sldId id="344" r:id="rId14"/>
    <p:sldId id="379" r:id="rId15"/>
    <p:sldId id="345" r:id="rId16"/>
    <p:sldId id="346" r:id="rId17"/>
    <p:sldId id="347" r:id="rId18"/>
    <p:sldId id="380" r:id="rId19"/>
    <p:sldId id="348" r:id="rId20"/>
    <p:sldId id="350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2113B19-69C9-495C-A860-67C15218CA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1EEDE7-F9E5-4842-A38D-4591ECF6A8EC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245EF08-DDD2-4368-B46E-EB931FAA6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4087C44-AAC2-4BA2-875D-2DBAE83B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25CC9FF-6E05-4D57-90D1-885114CF17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227951E-E025-430A-B2F8-2601A776BBFC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FF86F97-41A1-4D0F-A82B-7BFB458F5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752E0F-E818-483B-9706-46D9B62E3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21051DC-F794-48D6-B586-D91DA28234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C059A2-4F20-45B8-B18F-199E89EAAE90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3A928D9-489C-4CD5-B9D7-E433226EF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DAEF6EE-3B0D-43C6-8F51-282991A2C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68722BF-9A6D-4D30-BD04-6B095EF348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236263-8BF4-474B-8A5D-3FF1D9C1E57B}" type="slidenum">
              <a:rPr lang="en-US" altLang="zh-CN" sz="1200"/>
              <a:pPr algn="r" eaLnBrk="1" hangingPunct="1"/>
              <a:t>12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BB4F3BE-2653-49B4-9760-E4737B63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4E98726-4854-41B1-82A2-1FA81F75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3C2DD62-09DF-4312-AE03-AB88BA61EF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9EBC3A0-95F7-418F-BB87-AB1336E9DA9F}" type="slidenum">
              <a:rPr lang="en-US" altLang="zh-CN" sz="1200"/>
              <a:pPr algn="r" eaLnBrk="1" hangingPunct="1"/>
              <a:t>13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DA281BF-6EDE-40DD-A4D1-0467DD263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BCD3316-0B79-47F3-A5B5-996A0AF3D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B4AC249-C077-4E07-9F69-22C4B821C5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53FC41-AFBA-4154-9CD1-9EFABD84E817}" type="slidenum">
              <a:rPr lang="en-US" altLang="zh-CN" sz="1200"/>
              <a:pPr algn="r" eaLnBrk="1" hangingPunct="1"/>
              <a:t>14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2EA6726-EAF1-41E4-B122-5CAFEE85D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8A64AD5-655F-47F3-99EB-F1E7565C9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42FB9AF-DCF1-4A6A-AE6C-87739E21CC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ECAAE68-552A-40EC-8C86-8F8075236B4D}" type="slidenum">
              <a:rPr lang="en-US" altLang="zh-CN" sz="1200"/>
              <a:pPr algn="r" eaLnBrk="1" hangingPunct="1"/>
              <a:t>15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79E685D-8980-4757-B2CE-D037B532B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4C826F0-C722-4370-9E76-323996BFE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DB8A443-A38F-48E9-B001-E8F442EC4D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5E6824F-A583-4949-81D9-8A7820438684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66B936D-FD91-4708-892A-CB86867E4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3F1BA98-4CD4-4CAF-8FC1-90BAB0D11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D6D2690-0F77-4372-8E36-D77EBF4C22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447ED0-BC9C-4B31-8716-83CB7388BEF0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5C8414F-3698-4589-ABFE-EF2326DED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90CF7D8-84FD-4500-BA92-9890DDCF7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D3A0151-EBF5-4570-B20F-2F4CC41D38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6DF0E68-F996-4941-83BC-56C9193BECE2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2DB8FCC-16AF-4A66-A7A4-8EFC3B393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E989F89-4598-4B52-9225-7D0031509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D3A0151-EBF5-4570-B20F-2F4CC41D38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6DF0E68-F996-4941-83BC-56C9193BECE2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2DB8FCC-16AF-4A66-A7A4-8EFC3B393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E989F89-4598-4B52-9225-7D0031509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65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150BF66-AB2C-4FC2-B60F-DF5A4990D0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3EECD40-D42A-4CCC-AD25-AF5B4EFC525E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65C5922-BD9C-4F37-913E-C17A3EFFF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072A8A5-7A15-46E2-981D-E872E2857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CDAA74A-35FC-4B1B-A841-82B1408B8C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E02B89B-7357-48DC-8CFA-AD64DD486D36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566505F-9AB9-41ED-AC0F-56442C0A4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2368A79-C94F-431E-81B1-A45FD4A55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EDABCD2-4A69-4AB5-A6BD-ECA2005855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2C318CC-80DF-45D0-82BA-CFBD2E02B01C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FBC78E-6BC0-4B80-B75C-48E207EFD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4181255-D887-4071-81D7-4F83D0760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0A02D4E-D7BB-47A7-ABA2-BE67D43D47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49C62DF-2802-4752-AD75-17A0C67CE563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A4F16D0-EBDD-4AD6-846B-09C485D74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9DCCE6D-4482-466A-9E31-B921994F4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3ACEA6F-0950-4818-8DAE-97F7A9CCAD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8BB0C3-E191-4BAD-91EF-1EC5D03D44EC}" type="slidenum">
              <a:rPr lang="en-US" altLang="zh-CN" sz="1200"/>
              <a:pPr algn="r" eaLnBrk="1" hangingPunct="1"/>
              <a:t>8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2DCE5F8-3A5B-4282-9564-0D3D1C493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029A0C7-1F9C-4F98-A917-BFB7D1DE8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DCCC429-9E67-4AA3-86DE-EA74E63708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27FE9B8-8309-488F-839B-CC138AAF687B}" type="slidenum">
              <a:rPr lang="en-US" altLang="zh-CN" sz="1200"/>
              <a:pPr algn="r" eaLnBrk="1" hangingPunct="1"/>
              <a:t>9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94AC16C-2D28-4D46-A993-7787F6B47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53D2752-1546-4F96-8F84-7F2A9B3A1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2019/1/9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2019/1/9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2019/1/9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682BEE-D282-4D4D-A202-8FD7C5512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 (</a:t>
            </a:r>
            <a:r>
              <a:rPr lang="en-US" altLang="zh-CN" dirty="0">
                <a:solidFill>
                  <a:srgbClr val="FF0000"/>
                </a:solidFill>
              </a:rPr>
              <a:t>The process of  database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7030A0"/>
                </a:solidFill>
              </a:rPr>
              <a:t>SDLC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7030A0"/>
                </a:solidFill>
              </a:rPr>
              <a:t>System Development Life Cycle </a:t>
            </a:r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7D66FF5F-4E9B-4AF8-A986-5B106459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98" y="1434517"/>
            <a:ext cx="5148719" cy="497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84CEDC0-D305-4465-9F49-BBED0F5A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1086D5-BB2E-4DCE-8321-433ABE1BD4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80553"/>
            <a:ext cx="9144000" cy="4941887"/>
          </a:xfrm>
        </p:spPr>
        <p:txBody>
          <a:bodyPr/>
          <a:lstStyle/>
          <a:p>
            <a:r>
              <a:rPr lang="en-US" altLang="zh-CN" sz="2800" b="1" dirty="0"/>
              <a:t>Normalization</a:t>
            </a:r>
            <a:r>
              <a:rPr lang="zh-CN" altLang="en-US" sz="2800" b="1" dirty="0"/>
              <a:t> （</a:t>
            </a:r>
            <a:r>
              <a:rPr lang="en-US" altLang="zh-CN" sz="2800" dirty="0">
                <a:solidFill>
                  <a:srgbClr val="FF0000"/>
                </a:solidFill>
              </a:rPr>
              <a:t> Phrase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en-US" altLang="zh-CN" sz="2400" dirty="0"/>
              <a:t>Is there any problem with this design?</a:t>
            </a:r>
          </a:p>
          <a:p>
            <a:endParaRPr lang="en-US" altLang="zh-CN" sz="2800" b="1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BB678372-0F83-4453-B554-73E2443B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02" y="2715615"/>
            <a:ext cx="6445250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B43436-7B9D-4199-AE58-9E6E312DA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5DE492-FF44-456C-A07A-72CD0BE035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38608"/>
            <a:ext cx="9980682" cy="4941887"/>
          </a:xfrm>
        </p:spPr>
        <p:txBody>
          <a:bodyPr/>
          <a:lstStyle/>
          <a:p>
            <a:r>
              <a:rPr lang="en-US" altLang="zh-CN" sz="2800" b="1" dirty="0"/>
              <a:t>Normalization</a:t>
            </a:r>
            <a:r>
              <a:rPr lang="zh-CN" altLang="en-US" sz="2800" b="1" dirty="0"/>
              <a:t> （</a:t>
            </a:r>
            <a:r>
              <a:rPr lang="en-US" altLang="zh-CN" sz="2800" dirty="0">
                <a:solidFill>
                  <a:srgbClr val="FF0000"/>
                </a:solidFill>
              </a:rPr>
              <a:t> Phrase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en-US" altLang="zh-CN" sz="2000" dirty="0"/>
              <a:t>The goal is to generate a set of relation schemas that</a:t>
            </a:r>
            <a:r>
              <a:rPr lang="zh-CN" altLang="en-US" sz="2000" dirty="0"/>
              <a:t> </a:t>
            </a:r>
            <a:r>
              <a:rPr lang="en-US" altLang="zh-CN" sz="2000" dirty="0"/>
              <a:t>allows us to store information without unnecessary redundancy, yet also allows</a:t>
            </a:r>
            <a:r>
              <a:rPr lang="zh-CN" altLang="en-US" sz="2000" dirty="0"/>
              <a:t> </a:t>
            </a:r>
            <a:r>
              <a:rPr lang="en-US" altLang="zh-CN" sz="2000" dirty="0"/>
              <a:t>us to retrieve information easily. </a:t>
            </a:r>
          </a:p>
          <a:p>
            <a:pPr lvl="1"/>
            <a:r>
              <a:rPr lang="en-US" altLang="zh-CN" sz="2000" dirty="0"/>
              <a:t>The approach is to design schemas that are in</a:t>
            </a:r>
            <a:r>
              <a:rPr lang="zh-CN" altLang="en-US" sz="2000" dirty="0"/>
              <a:t> </a:t>
            </a:r>
            <a:r>
              <a:rPr lang="en-US" altLang="zh-CN" sz="2000" dirty="0"/>
              <a:t>an appropriate </a:t>
            </a:r>
            <a:r>
              <a:rPr lang="en-US" altLang="zh-CN" sz="2000" i="1" dirty="0"/>
              <a:t>normal form. </a:t>
            </a:r>
          </a:p>
          <a:p>
            <a:pPr lvl="1"/>
            <a:r>
              <a:rPr lang="en-US" altLang="zh-CN" sz="2000" i="1" dirty="0"/>
              <a:t>To determine whether a relation schema is in one of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 desirable normal forms, we need additional information about the real-world</a:t>
            </a:r>
            <a:r>
              <a:rPr lang="zh-CN" altLang="en-US" sz="2000" dirty="0"/>
              <a:t> </a:t>
            </a:r>
            <a:r>
              <a:rPr lang="en-US" altLang="zh-CN" sz="2000" dirty="0"/>
              <a:t>enterprise that we are modeling with the database.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most common approach</a:t>
            </a:r>
            <a:r>
              <a:rPr lang="zh-CN" altLang="en-US" sz="2000" dirty="0"/>
              <a:t> </a:t>
            </a:r>
            <a:r>
              <a:rPr lang="en-US" altLang="zh-CN" sz="2000" dirty="0"/>
              <a:t>is to use </a:t>
            </a:r>
            <a:r>
              <a:rPr lang="en-US" altLang="zh-CN" sz="2000" b="1" dirty="0"/>
              <a:t>functional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dependencies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FECC9E1-A7EC-4191-B09F-31EC5C20E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247BD62-96A3-44C7-88CD-D8DECE389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66068" y="1500726"/>
            <a:ext cx="9919513" cy="5013325"/>
          </a:xfrm>
        </p:spPr>
        <p:txBody>
          <a:bodyPr/>
          <a:lstStyle/>
          <a:p>
            <a:r>
              <a:rPr lang="en-US" altLang="zh-CN" sz="2800" b="1" dirty="0"/>
              <a:t>Normalization</a:t>
            </a:r>
            <a:r>
              <a:rPr lang="zh-CN" altLang="en-US" sz="2800" b="1" dirty="0"/>
              <a:t> （</a:t>
            </a:r>
            <a:r>
              <a:rPr lang="en-US" altLang="zh-CN" sz="2800" dirty="0">
                <a:solidFill>
                  <a:srgbClr val="FF0000"/>
                </a:solidFill>
              </a:rPr>
              <a:t> Phrase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en-US" altLang="zh-CN" sz="2000" dirty="0"/>
              <a:t>Suppose that instead of having the two separate tables instructor and </a:t>
            </a:r>
            <a:r>
              <a:rPr lang="en-US" altLang="zh-CN" sz="2000" dirty="0" err="1"/>
              <a:t>department,we</a:t>
            </a:r>
            <a:r>
              <a:rPr lang="en-US" altLang="zh-CN" sz="2000" dirty="0"/>
              <a:t> have a single table, faculty, that combines the information from the two</a:t>
            </a:r>
            <a:r>
              <a:rPr lang="zh-CN" altLang="en-US" sz="2000" dirty="0"/>
              <a:t> </a:t>
            </a:r>
            <a:r>
              <a:rPr lang="en-US" altLang="zh-CN" sz="2000" dirty="0"/>
              <a:t>tables (as shown in Figure 1.4).</a:t>
            </a:r>
          </a:p>
          <a:p>
            <a:pPr lvl="2"/>
            <a:r>
              <a:rPr lang="en-US" altLang="zh-CN" sz="2000" dirty="0"/>
              <a:t>Repetition of information</a:t>
            </a:r>
          </a:p>
          <a:p>
            <a:pPr lvl="2"/>
            <a:r>
              <a:rPr lang="en-US" altLang="zh-CN" sz="2000" dirty="0"/>
              <a:t>Inability to represent certain information</a:t>
            </a:r>
          </a:p>
          <a:p>
            <a:pPr lvl="2"/>
            <a:r>
              <a:rPr lang="en-US" altLang="zh-CN" sz="2000" dirty="0"/>
              <a:t>Notice that there are two rows in </a:t>
            </a:r>
            <a:r>
              <a:rPr lang="en-US" altLang="zh-CN" sz="2000" i="1" dirty="0"/>
              <a:t>faculty that</a:t>
            </a:r>
            <a:r>
              <a:rPr lang="zh-CN" altLang="en-US" sz="2000" i="1" dirty="0"/>
              <a:t> </a:t>
            </a:r>
            <a:r>
              <a:rPr lang="en-US" altLang="zh-CN" sz="2000" dirty="0"/>
              <a:t>contain repeated information about </a:t>
            </a:r>
            <a:r>
              <a:rPr lang="en-US" altLang="zh-CN" sz="2000" dirty="0">
                <a:solidFill>
                  <a:srgbClr val="FF0000"/>
                </a:solidFill>
              </a:rPr>
              <a:t>the History department</a:t>
            </a:r>
            <a:r>
              <a:rPr lang="en-US" altLang="zh-CN" sz="2000" dirty="0"/>
              <a:t>, specifically, that</a:t>
            </a:r>
            <a:r>
              <a:rPr lang="zh-CN" altLang="en-US" sz="2000" dirty="0"/>
              <a:t> </a:t>
            </a:r>
            <a:r>
              <a:rPr lang="en-US" altLang="zh-CN" sz="2000" dirty="0"/>
              <a:t>department’s </a:t>
            </a:r>
            <a:r>
              <a:rPr lang="en-US" altLang="zh-CN" sz="2000" dirty="0">
                <a:solidFill>
                  <a:srgbClr val="FF0000"/>
                </a:solidFill>
              </a:rPr>
              <a:t>building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budget</a:t>
            </a:r>
            <a:r>
              <a:rPr lang="en-US" altLang="zh-CN" sz="2000" dirty="0"/>
              <a:t>.</a:t>
            </a:r>
          </a:p>
          <a:p>
            <a:pPr lvl="3"/>
            <a:r>
              <a:rPr lang="en-US" altLang="zh-CN" sz="1600" dirty="0"/>
              <a:t>Wastes space</a:t>
            </a:r>
          </a:p>
          <a:p>
            <a:pPr lvl="3"/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difficultly</a:t>
            </a:r>
          </a:p>
          <a:p>
            <a:pPr lvl="3"/>
            <a:r>
              <a:rPr lang="en-US" altLang="zh-CN" sz="1600" dirty="0"/>
              <a:t>inability to represent certain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</a:p>
          <a:p>
            <a:pPr lvl="3"/>
            <a:r>
              <a:rPr lang="en-US" altLang="zh-CN" sz="1600" dirty="0"/>
              <a:t>Insert</a:t>
            </a:r>
            <a:r>
              <a:rPr lang="zh-CN" altLang="en-US" sz="1600" dirty="0"/>
              <a:t> </a:t>
            </a:r>
            <a:r>
              <a:rPr lang="en-US" altLang="zh-CN" sz="1600" dirty="0"/>
              <a:t>difficultly</a:t>
            </a:r>
          </a:p>
          <a:p>
            <a:pPr lvl="3"/>
            <a:r>
              <a:rPr lang="en-US" altLang="zh-CN" sz="1600" dirty="0"/>
              <a:t>Delete</a:t>
            </a:r>
            <a:r>
              <a:rPr lang="zh-CN" altLang="en-US" sz="1600" dirty="0"/>
              <a:t> </a:t>
            </a:r>
            <a:r>
              <a:rPr lang="en-US" altLang="zh-CN" sz="1600" dirty="0"/>
              <a:t>abnormally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835FDB96-94F5-49B1-8B6C-BF7DFE93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80" y="4409683"/>
            <a:ext cx="3732212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B38E73-3C0A-40B3-A315-5AB905F2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Database Design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80AF772-AD00-486E-9CF2-ED19D20BD5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1" y="2491530"/>
            <a:ext cx="9980682" cy="4239470"/>
          </a:xfrm>
        </p:spPr>
        <p:txBody>
          <a:bodyPr/>
          <a:lstStyle/>
          <a:p>
            <a:r>
              <a:rPr lang="en-US" altLang="zh-CN" b="1" dirty="0"/>
              <a:t>Normalization</a:t>
            </a:r>
            <a:r>
              <a:rPr lang="zh-CN" altLang="en-US" b="1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inability to represent certain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information</a:t>
            </a:r>
          </a:p>
          <a:p>
            <a:pPr lvl="2"/>
            <a:r>
              <a:rPr lang="en-US" altLang="zh-CN" sz="2000" dirty="0"/>
              <a:t>Suppose we are creating a new department in the university. In the</a:t>
            </a:r>
            <a:r>
              <a:rPr lang="zh-CN" altLang="en-US" sz="2000" dirty="0"/>
              <a:t> </a:t>
            </a:r>
            <a:r>
              <a:rPr lang="en-US" altLang="zh-CN" sz="2000" dirty="0"/>
              <a:t>alternative design </a:t>
            </a:r>
            <a:r>
              <a:rPr lang="en-US" altLang="zh-CN" sz="2000" dirty="0" err="1"/>
              <a:t>above,we</a:t>
            </a:r>
            <a:r>
              <a:rPr lang="en-US" altLang="zh-CN" sz="2000" dirty="0"/>
              <a:t> cannot represent directly the information concerning</a:t>
            </a:r>
            <a:r>
              <a:rPr lang="zh-CN" altLang="en-US" sz="2000" dirty="0"/>
              <a:t> </a:t>
            </a:r>
            <a:r>
              <a:rPr lang="en-US" altLang="zh-CN" sz="2000" dirty="0"/>
              <a:t>a department (</a:t>
            </a:r>
            <a:r>
              <a:rPr lang="en-US" altLang="zh-CN" sz="2000" i="1" dirty="0"/>
              <a:t>dept name, building, budget) unless that department has at least one</a:t>
            </a:r>
            <a:r>
              <a:rPr lang="zh-CN" altLang="en-US" sz="2000" i="1" dirty="0"/>
              <a:t> </a:t>
            </a:r>
            <a:r>
              <a:rPr lang="en-US" altLang="zh-CN" sz="2000" dirty="0"/>
              <a:t>instructor at the university. 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This is because rows in the faculty table require</a:t>
            </a:r>
            <a:r>
              <a:rPr lang="zh-CN" altLang="en-US" sz="2000" dirty="0"/>
              <a:t> </a:t>
            </a:r>
            <a:r>
              <a:rPr lang="en-US" altLang="zh-CN" sz="2000" dirty="0"/>
              <a:t>values for </a:t>
            </a:r>
            <a:r>
              <a:rPr lang="en-US" altLang="zh-CN" sz="2000" i="1" dirty="0"/>
              <a:t>ID, name, and salary. This means that we cannot record information</a:t>
            </a:r>
            <a:r>
              <a:rPr lang="zh-CN" altLang="en-US" sz="2000" i="1" dirty="0"/>
              <a:t> </a:t>
            </a:r>
            <a:r>
              <a:rPr lang="en-US" altLang="zh-CN" sz="2000" dirty="0"/>
              <a:t>about the newly created department until the first instructor is hired for the new</a:t>
            </a:r>
            <a:r>
              <a:rPr lang="zh-CN" altLang="en-US" sz="2000" dirty="0"/>
              <a:t> </a:t>
            </a:r>
            <a:r>
              <a:rPr lang="en-US" altLang="zh-CN" sz="2000" dirty="0"/>
              <a:t>department.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5B440E02-6A0B-48D5-874A-5CB6D10A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03" y="1354880"/>
            <a:ext cx="385127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6544E3C-4DC2-46F7-81C7-F4F32DEA8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Database Design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FC1A637-6D68-40AA-98B1-3609270424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4341" y="2389960"/>
            <a:ext cx="10431999" cy="3968896"/>
          </a:xfrm>
        </p:spPr>
        <p:txBody>
          <a:bodyPr/>
          <a:lstStyle/>
          <a:p>
            <a:endParaRPr lang="en-US" altLang="zh-CN" sz="2400" b="1" dirty="0"/>
          </a:p>
          <a:p>
            <a:r>
              <a:rPr lang="en-US" altLang="zh-CN" b="1" dirty="0"/>
              <a:t>Normalization</a:t>
            </a:r>
            <a:r>
              <a:rPr lang="zh-CN" altLang="en-US" b="1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sz="24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inability to represent certain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information</a:t>
            </a:r>
          </a:p>
          <a:p>
            <a:pPr lvl="2"/>
            <a:r>
              <a:rPr lang="en-US" altLang="zh-CN" sz="1600" dirty="0"/>
              <a:t>One solution to this problem is to introduce 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  <a:r>
              <a:rPr lang="en-US" altLang="zh-CN" sz="1600" b="1" dirty="0"/>
              <a:t> </a:t>
            </a:r>
            <a:r>
              <a:rPr lang="en-US" altLang="zh-CN" sz="1600" dirty="0"/>
              <a:t>values</a:t>
            </a:r>
          </a:p>
          <a:p>
            <a:pPr lvl="3"/>
            <a:r>
              <a:rPr lang="en-US" altLang="zh-CN" sz="1600" dirty="0"/>
              <a:t>The </a:t>
            </a:r>
            <a:r>
              <a:rPr lang="en-US" altLang="zh-CN" sz="1600" i="1" dirty="0"/>
              <a:t>null value</a:t>
            </a:r>
            <a:r>
              <a:rPr lang="zh-CN" altLang="en-US" sz="1600" i="1" dirty="0"/>
              <a:t> </a:t>
            </a:r>
            <a:r>
              <a:rPr lang="en-US" altLang="zh-CN" sz="1600" dirty="0"/>
              <a:t>indicates the value does not exist</a:t>
            </a:r>
          </a:p>
          <a:p>
            <a:pPr lvl="3"/>
            <a:r>
              <a:rPr lang="en-US" altLang="zh-CN" sz="1600" dirty="0"/>
              <a:t>The </a:t>
            </a:r>
            <a:r>
              <a:rPr lang="en-US" altLang="zh-CN" sz="1600" i="1" dirty="0"/>
              <a:t>null value</a:t>
            </a:r>
            <a:r>
              <a:rPr lang="zh-CN" altLang="en-US" sz="1600" i="1" dirty="0"/>
              <a:t> </a:t>
            </a:r>
            <a:r>
              <a:rPr lang="en-US" altLang="zh-CN" sz="1600" dirty="0"/>
              <a:t>indicates the value is not known</a:t>
            </a:r>
          </a:p>
          <a:p>
            <a:pPr lvl="4"/>
            <a:r>
              <a:rPr lang="en-US" altLang="zh-CN" sz="1600" dirty="0"/>
              <a:t>(1) may be either missing (the value does exist, but we do not have that information)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4"/>
            <a:r>
              <a:rPr lang="en-US" altLang="zh-CN" sz="1600" dirty="0"/>
              <a:t>(2) not known (we do not know whether or not the value actually exists)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F54726AE-8A75-481C-8A1D-1F89A2CD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49" y="1578544"/>
            <a:ext cx="41481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54F2EB9-30BF-4296-BE88-7ACE8986A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Database Design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B70DD0-393F-4CD2-8CB2-B9EE385F62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0137" y="2743200"/>
            <a:ext cx="9914608" cy="4114800"/>
          </a:xfrm>
        </p:spPr>
        <p:txBody>
          <a:bodyPr/>
          <a:lstStyle/>
          <a:p>
            <a:r>
              <a:rPr lang="en-US" altLang="zh-CN" b="1" dirty="0"/>
              <a:t>Normalization</a:t>
            </a:r>
            <a:r>
              <a:rPr lang="zh-CN" altLang="en-US" b="1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sz="24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inability to represent certain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information</a:t>
            </a:r>
          </a:p>
          <a:p>
            <a:pPr lvl="2"/>
            <a:r>
              <a:rPr lang="en-US" altLang="zh-CN" sz="1600" dirty="0"/>
              <a:t>null values are difficult to handle</a:t>
            </a:r>
          </a:p>
          <a:p>
            <a:pPr lvl="2"/>
            <a:r>
              <a:rPr lang="en-US" altLang="zh-CN" sz="1600" dirty="0"/>
              <a:t>If we are not willing to deal with null values, then we can create a</a:t>
            </a:r>
            <a:r>
              <a:rPr lang="zh-CN" altLang="en-US" sz="1600" dirty="0"/>
              <a:t> </a:t>
            </a:r>
            <a:r>
              <a:rPr lang="en-US" altLang="zh-CN" sz="1600" dirty="0"/>
              <a:t>particular item</a:t>
            </a:r>
            <a:r>
              <a:rPr lang="zh-CN" altLang="en-US" sz="1600" dirty="0"/>
              <a:t> </a:t>
            </a:r>
            <a:r>
              <a:rPr lang="en-US" altLang="zh-CN" sz="1600" dirty="0"/>
              <a:t>of department information only when the department has at least</a:t>
            </a:r>
            <a:r>
              <a:rPr lang="zh-CN" altLang="en-US" sz="1600" dirty="0"/>
              <a:t> </a:t>
            </a:r>
            <a:r>
              <a:rPr lang="en-US" altLang="zh-CN" sz="1600" dirty="0"/>
              <a:t>one instructor associated with the department. </a:t>
            </a:r>
          </a:p>
          <a:p>
            <a:pPr lvl="2"/>
            <a:r>
              <a:rPr lang="en-US" altLang="zh-CN" sz="1600" dirty="0"/>
              <a:t>Furthermore, we would have</a:t>
            </a:r>
            <a:r>
              <a:rPr lang="zh-CN" altLang="en-US" sz="1600" dirty="0"/>
              <a:t> </a:t>
            </a:r>
            <a:r>
              <a:rPr lang="en-US" altLang="zh-CN" sz="1600" dirty="0"/>
              <a:t>to delete this information when the last instructor in the department departs.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66EAB0C-C395-4A1D-9C7B-7DB1B7D2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39" y="1581021"/>
            <a:ext cx="41481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7FEAF6-2F71-489C-80EE-3747771B7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Database Design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09C721-FC42-4DA0-A1B4-9EB461EC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2222501"/>
            <a:ext cx="9980682" cy="46354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Normalization</a:t>
            </a:r>
            <a:r>
              <a:rPr lang="zh-CN" altLang="en-US" b="1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/>
            <a:r>
              <a:rPr lang="en-US" altLang="zh-CN" sz="1800" dirty="0"/>
              <a:t>Clearly, this situation is undesirable, since, under our original database </a:t>
            </a:r>
            <a:r>
              <a:rPr lang="en-US" altLang="zh-CN" sz="1800" dirty="0" err="1"/>
              <a:t>design,the</a:t>
            </a:r>
            <a:r>
              <a:rPr lang="en-US" altLang="zh-CN" sz="1800" dirty="0"/>
              <a:t> department information would be available regardless of whether or not</a:t>
            </a:r>
            <a:r>
              <a:rPr lang="zh-CN" altLang="en-US" sz="1800" dirty="0"/>
              <a:t> </a:t>
            </a:r>
            <a:r>
              <a:rPr lang="en-US" altLang="zh-CN" sz="1800" dirty="0"/>
              <a:t>there is an instructor associated with the department, and without resorting to</a:t>
            </a:r>
            <a:r>
              <a:rPr lang="zh-CN" altLang="en-US" sz="1800" dirty="0"/>
              <a:t> </a:t>
            </a:r>
            <a:r>
              <a:rPr lang="en-US" altLang="zh-CN" sz="1800" dirty="0"/>
              <a:t>null values.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An extensive theory of normalization has been developed that helps formally</a:t>
            </a:r>
            <a:r>
              <a:rPr lang="zh-CN" altLang="en-US" sz="1800" dirty="0"/>
              <a:t> </a:t>
            </a:r>
            <a:r>
              <a:rPr lang="en-US" altLang="zh-CN" sz="1800" dirty="0"/>
              <a:t>define:</a:t>
            </a:r>
          </a:p>
          <a:p>
            <a:pPr lvl="2"/>
            <a:r>
              <a:rPr lang="en-US" altLang="zh-CN" sz="1800" dirty="0"/>
              <a:t>what database designs are undesirable</a:t>
            </a:r>
          </a:p>
          <a:p>
            <a:pPr lvl="2"/>
            <a:r>
              <a:rPr lang="en-US" altLang="zh-CN" sz="1800" dirty="0"/>
              <a:t>how to obtain desirable designs.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Chapter 8 covers relational-database design, including normalization</a:t>
            </a:r>
          </a:p>
          <a:p>
            <a:pPr lvl="1"/>
            <a:endParaRPr lang="en-US" altLang="zh-CN" sz="2000" dirty="0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163775E2-FEC5-4FF5-A191-91F25CC5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25" y="1377209"/>
            <a:ext cx="37798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F3B3C3-25C0-4B47-854F-21BA5E21B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Database Design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B030F63-5008-42E7-BF5E-911C7592A4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91459"/>
            <a:ext cx="9980681" cy="4797425"/>
          </a:xfrm>
        </p:spPr>
        <p:txBody>
          <a:bodyPr/>
          <a:lstStyle/>
          <a:p>
            <a:r>
              <a:rPr lang="en-US" altLang="zh-CN" b="1" dirty="0"/>
              <a:t>Physical</a:t>
            </a:r>
            <a:r>
              <a:rPr lang="zh-CN" altLang="en-US" b="1" dirty="0"/>
              <a:t> </a:t>
            </a:r>
            <a:r>
              <a:rPr lang="en-US" altLang="zh-CN" b="1" dirty="0"/>
              <a:t>Database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  <a:r>
              <a:rPr lang="zh-CN" altLang="en-US" b="1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</a:p>
          <a:p>
            <a:pPr lvl="3"/>
            <a:r>
              <a:rPr lang="en-US" altLang="zh-CN" dirty="0"/>
              <a:t>Oracle</a:t>
            </a:r>
          </a:p>
          <a:p>
            <a:pPr lvl="3"/>
            <a:r>
              <a:rPr lang="en-US" altLang="zh-CN" dirty="0"/>
              <a:t>DB2</a:t>
            </a:r>
          </a:p>
          <a:p>
            <a:pPr lvl="3"/>
            <a:r>
              <a:rPr lang="en-US" altLang="zh-CN" dirty="0"/>
              <a:t>MS SQL Server</a:t>
            </a:r>
          </a:p>
          <a:p>
            <a:pPr lvl="3"/>
            <a:r>
              <a:rPr lang="en-US" altLang="zh-CN" dirty="0"/>
              <a:t>MySQL</a:t>
            </a:r>
          </a:p>
          <a:p>
            <a:pPr lvl="2"/>
            <a:r>
              <a:rPr lang="en-US" altLang="zh-CN" dirty="0"/>
              <a:t>Design</a:t>
            </a:r>
          </a:p>
          <a:p>
            <a:pPr lvl="3"/>
            <a:r>
              <a:rPr lang="en-US" altLang="zh-CN" dirty="0"/>
              <a:t>Index</a:t>
            </a:r>
          </a:p>
          <a:p>
            <a:pPr lvl="3"/>
            <a:r>
              <a:rPr lang="en-US" altLang="zh-CN" dirty="0"/>
              <a:t>IOT</a:t>
            </a:r>
          </a:p>
          <a:p>
            <a:pPr lvl="3"/>
            <a:r>
              <a:rPr lang="en-US" altLang="zh-CN" dirty="0"/>
              <a:t>Cluster Table</a:t>
            </a:r>
          </a:p>
          <a:p>
            <a:pPr lvl="3"/>
            <a:r>
              <a:rPr lang="en-US" altLang="zh-CN" dirty="0"/>
              <a:t>Storage of data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5A712-2173-448C-969F-99A1CD22E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Design</a:t>
            </a:r>
            <a:br>
              <a:rPr lang="en-US" altLang="zh-CN"/>
            </a:b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The process of  database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design</a:t>
            </a:r>
            <a:r>
              <a:rPr lang="en-US" altLang="zh-CN"/>
              <a:t>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A2600F-CACE-4A27-A030-F921FE896B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0235" y="2273416"/>
            <a:ext cx="10045347" cy="2592199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Phase</a:t>
            </a:r>
            <a:r>
              <a:rPr lang="zh-CN" altLang="en-US" sz="1900" dirty="0"/>
              <a:t> </a:t>
            </a:r>
            <a:r>
              <a:rPr lang="en-US" altLang="zh-CN" sz="1900" dirty="0"/>
              <a:t>1</a:t>
            </a:r>
            <a:r>
              <a:rPr lang="zh-CN" altLang="en-US" sz="1900" dirty="0"/>
              <a:t> ：</a:t>
            </a:r>
            <a:r>
              <a:rPr lang="en-US" altLang="zh-CN" sz="1900" dirty="0">
                <a:solidFill>
                  <a:srgbClr val="FF0000"/>
                </a:solidFill>
              </a:rPr>
              <a:t>to characterize fully the data needs of the prospective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database users</a:t>
            </a:r>
            <a:r>
              <a:rPr lang="en-US" altLang="zh-CN" sz="1900" dirty="0"/>
              <a:t>.</a:t>
            </a:r>
          </a:p>
          <a:p>
            <a:pPr lvl="1"/>
            <a:endParaRPr lang="en-US" altLang="zh-CN" sz="1900" dirty="0"/>
          </a:p>
          <a:p>
            <a:pPr lvl="1"/>
            <a:r>
              <a:rPr lang="en-US" altLang="zh-CN" sz="1900" dirty="0"/>
              <a:t>The database designer needs to interact extensively with domain</a:t>
            </a:r>
            <a:r>
              <a:rPr lang="zh-CN" altLang="en-US" sz="1900" dirty="0"/>
              <a:t> </a:t>
            </a:r>
            <a:r>
              <a:rPr lang="en-US" altLang="zh-CN" sz="1900" dirty="0"/>
              <a:t>experts and users to carry out this task. </a:t>
            </a:r>
          </a:p>
          <a:p>
            <a:pPr lvl="1"/>
            <a:endParaRPr lang="en-US" altLang="zh-CN" sz="1900" dirty="0"/>
          </a:p>
          <a:p>
            <a:pPr lvl="1"/>
            <a:r>
              <a:rPr lang="en-US" altLang="zh-CN" sz="1900" dirty="0"/>
              <a:t>outcome of this phase</a:t>
            </a:r>
            <a:r>
              <a:rPr lang="zh-CN" altLang="en-US" sz="1900" dirty="0"/>
              <a:t>：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a specification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of user requirements.</a:t>
            </a:r>
          </a:p>
          <a:p>
            <a:endParaRPr lang="en-US" altLang="zh-CN" sz="19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5A712-2173-448C-969F-99A1CD22E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Design</a:t>
            </a:r>
            <a:br>
              <a:rPr lang="en-US" altLang="zh-CN"/>
            </a:b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The process of  database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design</a:t>
            </a:r>
            <a:r>
              <a:rPr lang="en-US" altLang="zh-CN"/>
              <a:t>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A2600F-CACE-4A27-A030-F921FE896B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9783" y="1409350"/>
            <a:ext cx="11311157" cy="53724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900" dirty="0"/>
              <a:t>Phase</a:t>
            </a:r>
            <a:r>
              <a:rPr lang="zh-CN" altLang="en-US" sz="1900" dirty="0"/>
              <a:t> </a:t>
            </a:r>
            <a:r>
              <a:rPr lang="en-US" altLang="zh-CN" sz="1900" dirty="0"/>
              <a:t>2 </a:t>
            </a:r>
            <a:r>
              <a:rPr lang="zh-CN" altLang="en-US" sz="1900" dirty="0"/>
              <a:t>： </a:t>
            </a:r>
            <a:r>
              <a:rPr lang="en-US" altLang="zh-CN" sz="1900" dirty="0">
                <a:solidFill>
                  <a:srgbClr val="FF0000"/>
                </a:solidFill>
              </a:rPr>
              <a:t>Concept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Database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Design——</a:t>
            </a:r>
            <a:r>
              <a:rPr lang="en-US" altLang="zh-CN" sz="1900" dirty="0"/>
              <a:t>chooses a data model, and by applying the concepts of</a:t>
            </a:r>
            <a:r>
              <a:rPr lang="zh-CN" altLang="en-US" sz="1900" dirty="0"/>
              <a:t> </a:t>
            </a:r>
            <a:r>
              <a:rPr lang="en-US" altLang="zh-CN" sz="1900" dirty="0"/>
              <a:t>the chosen data</a:t>
            </a:r>
            <a:r>
              <a:rPr lang="zh-CN" altLang="en-US" sz="1900" dirty="0"/>
              <a:t> </a:t>
            </a:r>
            <a:r>
              <a:rPr lang="en-US" altLang="zh-CN" sz="1900" dirty="0"/>
              <a:t>model, translates these requirements into </a:t>
            </a:r>
            <a:r>
              <a:rPr lang="en-US" altLang="zh-CN" sz="1900" dirty="0">
                <a:solidFill>
                  <a:srgbClr val="FF0000"/>
                </a:solidFill>
              </a:rPr>
              <a:t>a conceptual schema of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the database</a:t>
            </a:r>
          </a:p>
          <a:p>
            <a:pPr lvl="1"/>
            <a:endParaRPr lang="en-US" altLang="zh-CN" sz="1900" dirty="0"/>
          </a:p>
          <a:p>
            <a:pPr lvl="1"/>
            <a:r>
              <a:rPr lang="en-US" altLang="zh-CN" sz="1900" dirty="0"/>
              <a:t>The schema developed at this phase provides a</a:t>
            </a:r>
            <a:r>
              <a:rPr lang="zh-CN" altLang="en-US" sz="1900" dirty="0"/>
              <a:t> </a:t>
            </a:r>
            <a:r>
              <a:rPr lang="en-US" altLang="zh-CN" sz="1900" dirty="0"/>
              <a:t>detailed overview of the enterprise. </a:t>
            </a:r>
          </a:p>
          <a:p>
            <a:pPr lvl="1"/>
            <a:r>
              <a:rPr lang="en-US" altLang="zh-CN" sz="1900" dirty="0"/>
              <a:t>The designer reviews the schema to confirm</a:t>
            </a:r>
            <a:r>
              <a:rPr lang="zh-CN" altLang="en-US" sz="1900" dirty="0"/>
              <a:t> </a:t>
            </a:r>
            <a:r>
              <a:rPr lang="en-US" altLang="zh-CN" sz="1900" dirty="0"/>
              <a:t>that all data requirements are indeed satisfied and are not in conflict with one</a:t>
            </a:r>
            <a:r>
              <a:rPr lang="zh-CN" altLang="en-US" sz="1900" dirty="0"/>
              <a:t> </a:t>
            </a:r>
            <a:r>
              <a:rPr lang="en-US" altLang="zh-CN" sz="1900" dirty="0"/>
              <a:t>another.</a:t>
            </a:r>
          </a:p>
          <a:p>
            <a:pPr lvl="1"/>
            <a:r>
              <a:rPr lang="en-US" altLang="zh-CN" sz="1900" dirty="0"/>
              <a:t>The designer can also examine the design to remove any redundant</a:t>
            </a:r>
            <a:r>
              <a:rPr lang="zh-CN" altLang="en-US" sz="1900" dirty="0"/>
              <a:t> </a:t>
            </a:r>
            <a:r>
              <a:rPr lang="en-US" altLang="zh-CN" sz="1900" dirty="0"/>
              <a:t>features. </a:t>
            </a:r>
          </a:p>
          <a:p>
            <a:pPr lvl="1"/>
            <a:r>
              <a:rPr lang="en-US" altLang="zh-CN" sz="1900" dirty="0">
                <a:solidFill>
                  <a:srgbClr val="7030A0"/>
                </a:solidFill>
              </a:rPr>
              <a:t>The focus at this point is on describing the data and their </a:t>
            </a:r>
            <a:r>
              <a:rPr lang="en-US" altLang="zh-CN" sz="1900" dirty="0" err="1">
                <a:solidFill>
                  <a:srgbClr val="7030A0"/>
                </a:solidFill>
              </a:rPr>
              <a:t>relationships,rather</a:t>
            </a:r>
            <a:r>
              <a:rPr lang="en-US" altLang="zh-CN" sz="1900" dirty="0">
                <a:solidFill>
                  <a:srgbClr val="7030A0"/>
                </a:solidFill>
              </a:rPr>
              <a:t> than on specifying physical storage details</a:t>
            </a:r>
            <a:r>
              <a:rPr lang="en-US" altLang="zh-CN" sz="1900" dirty="0"/>
              <a:t>.</a:t>
            </a:r>
          </a:p>
          <a:p>
            <a:pPr lvl="1"/>
            <a:r>
              <a:rPr lang="en-US" altLang="zh-CN" sz="1900" dirty="0">
                <a:solidFill>
                  <a:srgbClr val="0070C0"/>
                </a:solidFill>
              </a:rPr>
              <a:t>In terms of the relational model</a:t>
            </a:r>
            <a:r>
              <a:rPr lang="en-US" altLang="zh-CN" sz="1900" dirty="0"/>
              <a:t>, this phase involves decisions</a:t>
            </a:r>
            <a:r>
              <a:rPr lang="zh-CN" altLang="en-US" sz="1900" dirty="0"/>
              <a:t> </a:t>
            </a:r>
            <a:r>
              <a:rPr lang="en-US" altLang="zh-CN" sz="1900" dirty="0"/>
              <a:t>on :</a:t>
            </a:r>
          </a:p>
          <a:p>
            <a:pPr lvl="2"/>
            <a:r>
              <a:rPr lang="en-US" altLang="zh-CN" sz="1900" dirty="0"/>
              <a:t>what attributes captured in the database (</a:t>
            </a:r>
            <a:r>
              <a:rPr lang="en-US" altLang="zh-CN" sz="1900" dirty="0">
                <a:solidFill>
                  <a:srgbClr val="FF0000"/>
                </a:solidFill>
              </a:rPr>
              <a:t>a business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decision</a:t>
            </a:r>
            <a:r>
              <a:rPr lang="en-US" altLang="zh-CN" sz="1900" dirty="0"/>
              <a:t>)</a:t>
            </a:r>
          </a:p>
          <a:p>
            <a:pPr lvl="2"/>
            <a:r>
              <a:rPr lang="en-US" altLang="zh-CN" sz="1900" dirty="0"/>
              <a:t>how to group</a:t>
            </a:r>
            <a:r>
              <a:rPr lang="zh-CN" altLang="en-US" sz="1900" dirty="0"/>
              <a:t> </a:t>
            </a:r>
            <a:r>
              <a:rPr lang="en-US" altLang="zh-CN" sz="1900" dirty="0"/>
              <a:t>these attributes to form the various tables. (</a:t>
            </a:r>
            <a:r>
              <a:rPr lang="en-US" altLang="zh-CN" sz="1900" dirty="0">
                <a:solidFill>
                  <a:srgbClr val="FF0000"/>
                </a:solidFill>
              </a:rPr>
              <a:t>a</a:t>
            </a:r>
            <a:r>
              <a:rPr lang="zh-CN" altLang="en-US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computer-science problem</a:t>
            </a:r>
            <a:r>
              <a:rPr lang="en-US" altLang="zh-CN" sz="1900" dirty="0"/>
              <a:t>)</a:t>
            </a:r>
          </a:p>
          <a:p>
            <a:pPr lvl="2"/>
            <a:r>
              <a:rPr lang="en-US" altLang="zh-CN" sz="1700" dirty="0"/>
              <a:t>outcome of this phase</a:t>
            </a:r>
            <a:r>
              <a:rPr lang="zh-CN" altLang="en-US" sz="1700" dirty="0"/>
              <a:t>： </a:t>
            </a:r>
            <a:r>
              <a:rPr lang="en-US" altLang="zh-CN" sz="1700" dirty="0">
                <a:solidFill>
                  <a:srgbClr val="FF0000"/>
                </a:solidFill>
              </a:rPr>
              <a:t>E-R diagram</a:t>
            </a:r>
          </a:p>
          <a:p>
            <a:pPr lvl="1"/>
            <a:r>
              <a:rPr lang="en-US" altLang="zh-CN" sz="1800" dirty="0"/>
              <a:t>A fully developed conceptual schema indicates the functional requirements</a:t>
            </a:r>
            <a:r>
              <a:rPr lang="zh-CN" altLang="en-US" sz="1800" dirty="0"/>
              <a:t> </a:t>
            </a:r>
            <a:r>
              <a:rPr lang="en-US" altLang="zh-CN" sz="1800" dirty="0"/>
              <a:t>of the enterprise. </a:t>
            </a:r>
          </a:p>
          <a:p>
            <a:pPr lvl="1"/>
            <a:r>
              <a:rPr lang="en-US" altLang="zh-CN" sz="1800" dirty="0"/>
              <a:t>In a specification of functional requirements, users describe the</a:t>
            </a:r>
            <a:r>
              <a:rPr lang="zh-CN" altLang="en-US" sz="1800" dirty="0"/>
              <a:t> </a:t>
            </a:r>
            <a:r>
              <a:rPr lang="en-US" altLang="zh-CN" sz="1800" dirty="0"/>
              <a:t>kinds of operations (or transactions) that will be performed on the data:</a:t>
            </a:r>
          </a:p>
          <a:p>
            <a:pPr lvl="2"/>
            <a:r>
              <a:rPr lang="en-US" altLang="zh-CN" sz="1800" dirty="0"/>
              <a:t>modifying or updating data</a:t>
            </a:r>
          </a:p>
          <a:p>
            <a:pPr lvl="2"/>
            <a:r>
              <a:rPr lang="en-US" altLang="zh-CN" sz="1800" dirty="0"/>
              <a:t> searching for and retrieving</a:t>
            </a:r>
            <a:r>
              <a:rPr lang="zh-CN" altLang="en-US" sz="1800" dirty="0"/>
              <a:t> </a:t>
            </a:r>
            <a:r>
              <a:rPr lang="en-US" altLang="zh-CN" sz="1800" dirty="0"/>
              <a:t>specific data</a:t>
            </a:r>
          </a:p>
          <a:p>
            <a:pPr lvl="2"/>
            <a:r>
              <a:rPr lang="en-US" altLang="zh-CN" sz="1800" dirty="0"/>
              <a:t>deleting data</a:t>
            </a:r>
          </a:p>
          <a:p>
            <a:pPr lvl="1"/>
            <a:r>
              <a:rPr lang="en-US" altLang="zh-CN" sz="1800" dirty="0"/>
              <a:t>At this stage of conceptual design, the designer</a:t>
            </a:r>
            <a:r>
              <a:rPr lang="zh-CN" altLang="en-US" sz="1800" dirty="0"/>
              <a:t> </a:t>
            </a:r>
            <a:r>
              <a:rPr lang="en-US" altLang="zh-CN" sz="1800" dirty="0"/>
              <a:t>can review the</a:t>
            </a:r>
            <a:r>
              <a:rPr lang="zh-CN" altLang="en-US" sz="1800" dirty="0"/>
              <a:t> </a:t>
            </a:r>
            <a:r>
              <a:rPr lang="en-US" altLang="zh-CN" sz="1800" dirty="0"/>
              <a:t>schema to ensure it meets functional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2941815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683574-E711-46B3-82A9-7DF5A1DEA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Design</a:t>
            </a:r>
            <a:br>
              <a:rPr lang="en-US" altLang="zh-CN"/>
            </a:b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The process of  database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design</a:t>
            </a:r>
            <a:r>
              <a:rPr lang="en-US" altLang="zh-CN"/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1BF0B77-B42B-4EE1-83C9-835907EABC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4951" y="1401908"/>
            <a:ext cx="11459361" cy="5183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/>
              <a:t>Phase</a:t>
            </a:r>
            <a:r>
              <a:rPr lang="zh-CN" altLang="en-US" sz="1800" dirty="0"/>
              <a:t> </a:t>
            </a:r>
            <a:r>
              <a:rPr lang="en-US" altLang="zh-CN" sz="1800" dirty="0"/>
              <a:t>3 </a:t>
            </a:r>
            <a:r>
              <a:rPr lang="zh-CN" altLang="en-US" sz="1800" dirty="0"/>
              <a:t>：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logical-design phase —— </a:t>
            </a:r>
            <a:r>
              <a:rPr lang="en-US" altLang="zh-CN" sz="1800" dirty="0"/>
              <a:t>Deciding on the database schema</a:t>
            </a:r>
          </a:p>
          <a:p>
            <a:pPr lvl="1">
              <a:defRPr/>
            </a:pPr>
            <a:r>
              <a:rPr lang="en-US" altLang="zh-CN" sz="1800" dirty="0"/>
              <a:t>the designer maps the high-level conceptual schema onto the implementation data model of </a:t>
            </a:r>
            <a:r>
              <a:rPr lang="en-US" altLang="zh-CN" sz="1800" dirty="0">
                <a:solidFill>
                  <a:srgbClr val="FF0000"/>
                </a:solidFill>
              </a:rPr>
              <a:t>the database system </a:t>
            </a:r>
            <a:r>
              <a:rPr lang="en-US" altLang="zh-CN" sz="1800" dirty="0"/>
              <a:t>that will be used. </a:t>
            </a:r>
          </a:p>
          <a:p>
            <a:pPr lvl="2">
              <a:defRPr/>
            </a:pPr>
            <a:r>
              <a:rPr lang="en-US" altLang="zh-CN" sz="1800" dirty="0">
                <a:cs typeface="+mn-cs"/>
              </a:rPr>
              <a:t>Such as Relation Database</a:t>
            </a:r>
          </a:p>
          <a:p>
            <a:pPr lvl="1">
              <a:defRPr/>
            </a:pPr>
            <a:r>
              <a:rPr lang="en-US" altLang="zh-CN" sz="1800" dirty="0"/>
              <a:t>outcome of this phase</a:t>
            </a:r>
            <a:r>
              <a:rPr lang="zh-CN" altLang="en-US" sz="1800" dirty="0"/>
              <a:t>： </a:t>
            </a:r>
            <a:r>
              <a:rPr lang="en-US" altLang="zh-CN" sz="1800" dirty="0">
                <a:solidFill>
                  <a:srgbClr val="FF0000"/>
                </a:solidFill>
              </a:rPr>
              <a:t>database schema </a:t>
            </a:r>
          </a:p>
          <a:p>
            <a:pPr>
              <a:defRPr/>
            </a:pPr>
            <a:r>
              <a:rPr lang="en-US" altLang="zh-CN" sz="1800" dirty="0"/>
              <a:t>Phase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：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physical-design phase ——</a:t>
            </a:r>
            <a:r>
              <a:rPr lang="en-US" altLang="zh-CN" sz="1800" dirty="0"/>
              <a:t>Deciding on the physical layout of the database </a:t>
            </a:r>
          </a:p>
          <a:p>
            <a:pPr lvl="1">
              <a:defRPr/>
            </a:pPr>
            <a:r>
              <a:rPr lang="en-US" altLang="zh-CN" sz="1800" dirty="0"/>
              <a:t>The designer implement Database Schema on DBMS</a:t>
            </a:r>
          </a:p>
          <a:p>
            <a:pPr lvl="2">
              <a:defRPr/>
            </a:pPr>
            <a:r>
              <a:rPr lang="en-US" altLang="zh-CN" sz="1800" dirty="0"/>
              <a:t>Oracle</a:t>
            </a:r>
          </a:p>
          <a:p>
            <a:pPr lvl="2">
              <a:defRPr/>
            </a:pPr>
            <a:r>
              <a:rPr lang="en-US" altLang="zh-CN" sz="1800" dirty="0"/>
              <a:t>MS SQL Server</a:t>
            </a:r>
          </a:p>
          <a:p>
            <a:pPr lvl="2">
              <a:defRPr/>
            </a:pPr>
            <a:r>
              <a:rPr lang="en-US" altLang="zh-CN" sz="1800" dirty="0"/>
              <a:t>MySQL</a:t>
            </a:r>
          </a:p>
          <a:p>
            <a:pPr lvl="2">
              <a:defRPr/>
            </a:pPr>
            <a:r>
              <a:rPr lang="en-US" altLang="zh-CN" sz="1800" dirty="0"/>
              <a:t>……</a:t>
            </a:r>
          </a:p>
          <a:p>
            <a:pPr lvl="1">
              <a:defRPr/>
            </a:pPr>
            <a:r>
              <a:rPr lang="en-US" altLang="zh-CN" sz="1800" dirty="0"/>
              <a:t>On DBMS(Oracle</a:t>
            </a:r>
            <a:r>
              <a:rPr lang="zh-CN" altLang="en-US" sz="1800" dirty="0"/>
              <a:t>、</a:t>
            </a:r>
            <a:r>
              <a:rPr lang="en-US" altLang="zh-CN" sz="1800" dirty="0"/>
              <a:t>MS SQL Server</a:t>
            </a:r>
            <a:r>
              <a:rPr lang="zh-CN" altLang="en-US" sz="1800" dirty="0"/>
              <a:t>、</a:t>
            </a:r>
            <a:r>
              <a:rPr lang="en-US" altLang="zh-CN" sz="1800" dirty="0"/>
              <a:t>MySQL)</a:t>
            </a:r>
            <a:r>
              <a:rPr lang="zh-CN" altLang="en-US" sz="1800" dirty="0"/>
              <a:t> </a:t>
            </a:r>
            <a:r>
              <a:rPr lang="en-US" altLang="zh-CN" sz="1800" dirty="0"/>
              <a:t>you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specify</a:t>
            </a:r>
            <a:r>
              <a:rPr lang="zh-CN" altLang="en-US" sz="1800" dirty="0"/>
              <a:t> </a:t>
            </a:r>
            <a:r>
              <a:rPr lang="en-US" altLang="zh-CN" sz="1800" dirty="0"/>
              <a:t>the physical features of the database</a:t>
            </a:r>
          </a:p>
          <a:p>
            <a:pPr lvl="2">
              <a:defRPr/>
            </a:pPr>
            <a:r>
              <a:rPr lang="en-US" altLang="zh-CN" sz="1800" dirty="0"/>
              <a:t>the form of file organization </a:t>
            </a:r>
            <a:r>
              <a:rPr lang="zh-CN" altLang="en-US" sz="1800" dirty="0"/>
              <a:t>（</a:t>
            </a:r>
            <a:r>
              <a:rPr lang="en-US" altLang="zh-CN" sz="1800" dirty="0"/>
              <a:t>File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Locaion</a:t>
            </a:r>
            <a:r>
              <a:rPr lang="en-US" altLang="zh-CN" sz="1800" dirty="0"/>
              <a:t>——On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Disk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>
              <a:defRPr/>
            </a:pPr>
            <a:r>
              <a:rPr lang="en-US" altLang="zh-CN" sz="1800" dirty="0"/>
              <a:t>the internal storage structures</a:t>
            </a:r>
            <a:r>
              <a:rPr lang="zh-CN" altLang="en-US" sz="1800" dirty="0"/>
              <a:t>（</a:t>
            </a:r>
            <a:r>
              <a:rPr lang="en-US" altLang="zh-CN" sz="1800" dirty="0"/>
              <a:t>IOT</a:t>
            </a:r>
            <a:r>
              <a:rPr lang="zh-CN" altLang="en-US" sz="1800" dirty="0"/>
              <a:t>、</a:t>
            </a:r>
            <a:r>
              <a:rPr lang="en-US" altLang="zh-CN" sz="1800" dirty="0"/>
              <a:t>Cluster</a:t>
            </a:r>
            <a:r>
              <a:rPr lang="zh-CN" altLang="en-US" sz="1800" dirty="0"/>
              <a:t>）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FE463B-301F-4DEE-846E-BA8525D63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59B9FAD-B591-4CC3-B863-55BBE74F0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64443"/>
            <a:ext cx="9980681" cy="4941887"/>
          </a:xfrm>
        </p:spPr>
        <p:txBody>
          <a:bodyPr>
            <a:normAutofit/>
          </a:bodyPr>
          <a:lstStyle/>
          <a:p>
            <a:r>
              <a:rPr lang="en-US" altLang="zh-CN" b="1" dirty="0"/>
              <a:t>specification of user requirements (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university is organized into departments. Each department is identified</a:t>
            </a:r>
            <a:r>
              <a:rPr lang="zh-CN" altLang="en-US" sz="2000" dirty="0"/>
              <a:t> </a:t>
            </a:r>
            <a:r>
              <a:rPr lang="en-US" altLang="zh-CN" sz="2000" dirty="0"/>
              <a:t>by a unique name (dept name), is located in a particular building, and has a</a:t>
            </a:r>
            <a:r>
              <a:rPr lang="zh-CN" altLang="en-US" sz="2000" dirty="0"/>
              <a:t> </a:t>
            </a:r>
            <a:r>
              <a:rPr lang="en-US" altLang="zh-CN" sz="2000" dirty="0"/>
              <a:t>budget.</a:t>
            </a:r>
          </a:p>
          <a:p>
            <a:pPr lvl="1"/>
            <a:r>
              <a:rPr lang="en-US" altLang="zh-CN" sz="2000" dirty="0"/>
              <a:t>Each department has a list of courses it offers. Each course has associated with</a:t>
            </a:r>
            <a:r>
              <a:rPr lang="zh-CN" altLang="en-US" sz="2000" dirty="0"/>
              <a:t> </a:t>
            </a:r>
            <a:r>
              <a:rPr lang="en-US" altLang="zh-CN" sz="2000" dirty="0"/>
              <a:t>it a course id, title, dept name, and credits, and may also have </a:t>
            </a:r>
            <a:r>
              <a:rPr lang="en-US" altLang="zh-CN" sz="2000" dirty="0" err="1"/>
              <a:t>have</a:t>
            </a:r>
            <a:r>
              <a:rPr lang="en-US" altLang="zh-CN" sz="2000" dirty="0"/>
              <a:t> associated</a:t>
            </a:r>
            <a:r>
              <a:rPr lang="zh-CN" altLang="en-US" sz="2000" dirty="0"/>
              <a:t> </a:t>
            </a:r>
            <a:r>
              <a:rPr lang="en-US" altLang="zh-CN" sz="2000" dirty="0"/>
              <a:t>prerequisites.</a:t>
            </a:r>
          </a:p>
          <a:p>
            <a:pPr lvl="1"/>
            <a:r>
              <a:rPr lang="en-US" altLang="zh-CN" sz="2000" dirty="0"/>
              <a:t>Instructors are identified by their unique ID. Each instructor has name, associated</a:t>
            </a:r>
            <a:r>
              <a:rPr lang="zh-CN" altLang="en-US" sz="2000" dirty="0"/>
              <a:t> </a:t>
            </a:r>
            <a:r>
              <a:rPr lang="en-US" altLang="zh-CN" sz="2000" dirty="0"/>
              <a:t>department (dept name), and salary.</a:t>
            </a:r>
          </a:p>
          <a:p>
            <a:pPr lvl="1"/>
            <a:r>
              <a:rPr lang="en-US" altLang="zh-CN" sz="2000" dirty="0"/>
              <a:t>Students are identified by their unique ID. Each student has a name, an associated</a:t>
            </a:r>
            <a:r>
              <a:rPr lang="zh-CN" altLang="en-US" sz="2000" dirty="0"/>
              <a:t> </a:t>
            </a:r>
            <a:r>
              <a:rPr lang="en-US" altLang="zh-CN" sz="2000" dirty="0"/>
              <a:t>major department (dept name), and tot cred (total credit hours the student</a:t>
            </a:r>
            <a:r>
              <a:rPr lang="zh-CN" altLang="en-US" sz="2000" dirty="0"/>
              <a:t> </a:t>
            </a:r>
            <a:r>
              <a:rPr lang="en-US" altLang="zh-CN" sz="2000" dirty="0"/>
              <a:t>earned thus far).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AFEA4DB-E984-44E4-B66C-DFD8CF6C5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18D0C0-8959-437A-B5DB-F72EEDB5D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30219"/>
            <a:ext cx="9980682" cy="4941887"/>
          </a:xfrm>
        </p:spPr>
        <p:txBody>
          <a:bodyPr>
            <a:normAutofit/>
          </a:bodyPr>
          <a:lstStyle/>
          <a:p>
            <a:r>
              <a:rPr lang="en-US" altLang="zh-CN" b="1" dirty="0"/>
              <a:t>specification of user requirements (</a:t>
            </a:r>
            <a:r>
              <a:rPr lang="en-US" altLang="zh-CN" dirty="0">
                <a:solidFill>
                  <a:srgbClr val="FF0000"/>
                </a:solidFill>
              </a:rPr>
              <a:t>Phrase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university maintains a list of classrooms, specifying the name of the</a:t>
            </a:r>
            <a:r>
              <a:rPr lang="zh-CN" altLang="en-US" sz="2000" dirty="0"/>
              <a:t> </a:t>
            </a:r>
            <a:r>
              <a:rPr lang="en-US" altLang="zh-CN" sz="2000" dirty="0"/>
              <a:t>building, room number, and room capacity.</a:t>
            </a:r>
          </a:p>
          <a:p>
            <a:pPr lvl="1"/>
            <a:r>
              <a:rPr lang="en-US" altLang="zh-CN" sz="2000" dirty="0"/>
              <a:t>The university maintains a list of all classes (sections) taught. Each section is</a:t>
            </a:r>
            <a:r>
              <a:rPr lang="zh-CN" altLang="en-US" sz="2000" dirty="0"/>
              <a:t> </a:t>
            </a:r>
            <a:r>
              <a:rPr lang="en-US" altLang="zh-CN" sz="2000" dirty="0"/>
              <a:t>identified by a course id, sec id, year, and semester, and has associated with it</a:t>
            </a:r>
            <a:r>
              <a:rPr lang="zh-CN" altLang="en-US" sz="2000" dirty="0"/>
              <a:t> </a:t>
            </a:r>
            <a:r>
              <a:rPr lang="en-US" altLang="zh-CN" sz="2000" dirty="0"/>
              <a:t>a semester, year, building, room number, and time slot id (the time slot when the</a:t>
            </a:r>
            <a:r>
              <a:rPr lang="zh-CN" altLang="en-US" sz="2000" dirty="0"/>
              <a:t> </a:t>
            </a:r>
            <a:r>
              <a:rPr lang="en-US" altLang="zh-CN" sz="2000" dirty="0"/>
              <a:t>class meets).</a:t>
            </a:r>
          </a:p>
          <a:p>
            <a:pPr lvl="1"/>
            <a:r>
              <a:rPr lang="en-US" altLang="zh-CN" sz="2000" dirty="0"/>
              <a:t>The department has a list of teaching assignments specifying, for each instructor,</a:t>
            </a:r>
            <a:r>
              <a:rPr lang="zh-CN" altLang="en-US" sz="2000" dirty="0"/>
              <a:t> </a:t>
            </a:r>
            <a:r>
              <a:rPr lang="en-US" altLang="zh-CN" sz="2000" dirty="0"/>
              <a:t>the sections the instructor is teaching.</a:t>
            </a:r>
          </a:p>
          <a:p>
            <a:pPr lvl="1"/>
            <a:r>
              <a:rPr lang="en-US" altLang="zh-CN" sz="2000" dirty="0"/>
              <a:t>The university has a list of all student course registrations, specifying, for</a:t>
            </a:r>
            <a:r>
              <a:rPr lang="zh-CN" altLang="en-US" sz="2000" dirty="0"/>
              <a:t> </a:t>
            </a:r>
            <a:r>
              <a:rPr lang="en-US" altLang="zh-CN" sz="2000" dirty="0"/>
              <a:t>each student, the courses and the associated sections that the student has</a:t>
            </a:r>
            <a:r>
              <a:rPr lang="zh-CN" altLang="en-US" sz="2000" dirty="0"/>
              <a:t> </a:t>
            </a:r>
            <a:r>
              <a:rPr lang="en-US" altLang="zh-CN" sz="2000" dirty="0"/>
              <a:t>taken (registered for).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00B6F0-5279-4604-85B2-BC6DC9E8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543DBAC-E2F7-4217-8E1E-C9FF67EE68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14109"/>
            <a:ext cx="9980681" cy="4941887"/>
          </a:xfrm>
        </p:spPr>
        <p:txBody>
          <a:bodyPr/>
          <a:lstStyle/>
          <a:p>
            <a:r>
              <a:rPr lang="en-US" altLang="zh-CN" sz="2400" b="1" dirty="0"/>
              <a:t>Conceptual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Database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Design</a:t>
            </a:r>
            <a:r>
              <a:rPr lang="zh-CN" altLang="en-US" sz="2400" b="1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 Phrase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The Entity-Relationship Model</a:t>
            </a:r>
            <a:endParaRPr lang="en-US" altLang="zh-CN" sz="2400" dirty="0"/>
          </a:p>
          <a:p>
            <a:pPr lvl="2"/>
            <a:r>
              <a:rPr lang="en-US" altLang="zh-CN" sz="2000" dirty="0"/>
              <a:t>Models an enterprise as a collection of </a:t>
            </a:r>
            <a:r>
              <a:rPr lang="en-US" altLang="zh-CN" sz="2000" i="1" dirty="0"/>
              <a:t>entities </a:t>
            </a:r>
            <a:r>
              <a:rPr lang="en-US" altLang="zh-CN" sz="2000" dirty="0"/>
              <a:t>and </a:t>
            </a:r>
            <a:r>
              <a:rPr lang="en-US" altLang="zh-CN" sz="2000" i="1" dirty="0"/>
              <a:t>relationships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Entity</a:t>
            </a:r>
            <a:r>
              <a:rPr lang="en-US" altLang="zh-CN" dirty="0"/>
              <a:t>: a “thing” or “object” in the enterprise that is distinguishable from other objects</a:t>
            </a:r>
          </a:p>
          <a:p>
            <a:pPr lvl="4"/>
            <a:r>
              <a:rPr lang="en-US" altLang="zh-CN" dirty="0"/>
              <a:t>Described by a set of </a:t>
            </a:r>
            <a:r>
              <a:rPr lang="en-US" altLang="zh-CN" i="1" dirty="0">
                <a:solidFill>
                  <a:srgbClr val="FF0000"/>
                </a:solidFill>
              </a:rPr>
              <a:t>attributes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Entity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 The set of all entities</a:t>
            </a:r>
            <a:r>
              <a:rPr lang="zh-CN" altLang="en-US" dirty="0"/>
              <a:t> </a:t>
            </a:r>
            <a:r>
              <a:rPr lang="en-US" altLang="zh-CN" dirty="0"/>
              <a:t>of the same type </a:t>
            </a:r>
          </a:p>
          <a:p>
            <a:pPr lvl="3">
              <a:buFont typeface="Times New Roman" panose="02020603050405020304" pitchFamily="18" charset="0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Relationship</a:t>
            </a:r>
            <a:r>
              <a:rPr lang="en-US" altLang="zh-CN" dirty="0"/>
              <a:t>: an association among several entities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Relationship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the set of all relationships of the same type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AA3EC4C-7C29-46FC-9B57-EA9AB1B51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6689B0-EC28-437A-B9AC-97A17D8DF3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30219"/>
            <a:ext cx="9980682" cy="4941887"/>
          </a:xfrm>
        </p:spPr>
        <p:txBody>
          <a:bodyPr/>
          <a:lstStyle/>
          <a:p>
            <a:r>
              <a:rPr lang="en-US" altLang="zh-CN" sz="2400" b="1" dirty="0"/>
              <a:t>Conceptual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Database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Design</a:t>
            </a:r>
            <a:r>
              <a:rPr lang="zh-CN" altLang="en-US" sz="2400" b="1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 Phrase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The Entity-Relationship </a:t>
            </a:r>
            <a:r>
              <a:rPr lang="en-US" altLang="zh-CN" sz="2400" b="1" dirty="0" err="1"/>
              <a:t>Model:</a:t>
            </a:r>
            <a:r>
              <a:rPr lang="en-US" altLang="zh-CN" sz="2400" b="1" dirty="0" err="1">
                <a:solidFill>
                  <a:srgbClr val="FF0000"/>
                </a:solidFill>
              </a:rPr>
              <a:t>E-R</a:t>
            </a:r>
            <a:r>
              <a:rPr lang="en-US" altLang="zh-CN" sz="2400" b="1" dirty="0">
                <a:solidFill>
                  <a:srgbClr val="FF0000"/>
                </a:solidFill>
              </a:rPr>
              <a:t> diagram(UML)</a:t>
            </a:r>
          </a:p>
          <a:p>
            <a:pPr lvl="2"/>
            <a:r>
              <a:rPr lang="en-US" altLang="zh-CN" sz="2000" b="1" dirty="0"/>
              <a:t>Entity sets </a:t>
            </a:r>
            <a:r>
              <a:rPr lang="en-US" altLang="zh-CN" sz="2000" dirty="0"/>
              <a:t>are represented by a rectangular box with the entity set name in</a:t>
            </a:r>
            <a:r>
              <a:rPr lang="zh-CN" altLang="en-US" sz="2000" dirty="0"/>
              <a:t> </a:t>
            </a:r>
            <a:r>
              <a:rPr lang="en-US" altLang="zh-CN" sz="2000" dirty="0"/>
              <a:t>the header and the attributes listed below it.</a:t>
            </a:r>
          </a:p>
          <a:p>
            <a:pPr lvl="2"/>
            <a:r>
              <a:rPr lang="en-US" altLang="zh-CN" sz="2000" b="1" dirty="0"/>
              <a:t>Relationship sets </a:t>
            </a:r>
            <a:r>
              <a:rPr lang="en-US" altLang="zh-CN" sz="2000" dirty="0"/>
              <a:t>are represented by a diamond connecting a pair of related</a:t>
            </a:r>
            <a:r>
              <a:rPr lang="zh-CN" altLang="en-US" sz="2000" dirty="0"/>
              <a:t> </a:t>
            </a:r>
            <a:r>
              <a:rPr lang="en-US" altLang="zh-CN" sz="2000" dirty="0"/>
              <a:t>entity sets. The name of the relationship is placed inside the diamond.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3"/>
            <a:r>
              <a:rPr lang="en-US" altLang="zh-CN" sz="1600" b="1" dirty="0"/>
              <a:t>two entity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sets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en-US" altLang="zh-CN" sz="1600" i="1" dirty="0"/>
              <a:t>instructor and department</a:t>
            </a:r>
            <a:endParaRPr lang="en-US" altLang="zh-CN" sz="1600" dirty="0"/>
          </a:p>
          <a:p>
            <a:pPr lvl="3"/>
            <a:r>
              <a:rPr lang="en-US" altLang="zh-CN" sz="1600" b="1" dirty="0"/>
              <a:t>a relationship </a:t>
            </a:r>
            <a:r>
              <a:rPr lang="zh-CN" altLang="en-US" sz="1600" b="1" dirty="0"/>
              <a:t>：</a:t>
            </a:r>
            <a:r>
              <a:rPr lang="en-US" altLang="zh-CN" sz="1600" i="1" dirty="0"/>
              <a:t>member between instructor and department</a:t>
            </a:r>
          </a:p>
        </p:txBody>
      </p:sp>
      <p:pic>
        <p:nvPicPr>
          <p:cNvPr id="13316" name="Picture 9">
            <a:extLst>
              <a:ext uri="{FF2B5EF4-FFF2-40B4-BE49-F238E27FC236}">
                <a16:creationId xmlns:a16="http://schemas.microsoft.com/office/drawing/2014/main" id="{1924CFA1-E086-4E80-A191-305102D8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27" y="4159861"/>
            <a:ext cx="37576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55AAE40-D412-4065-823D-48EBE3025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Database Design</a:t>
            </a:r>
            <a:br>
              <a:rPr lang="en-US" altLang="zh-CN" sz="3200"/>
            </a:br>
            <a:r>
              <a:rPr lang="zh-CN" altLang="en-US" sz="3200"/>
              <a:t>        </a:t>
            </a:r>
            <a:r>
              <a:rPr lang="en-US" altLang="zh-CN" sz="3200">
                <a:solidFill>
                  <a:srgbClr val="FF0000"/>
                </a:solidFill>
              </a:rPr>
              <a:t>Example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for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a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University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04FCBA-ED73-4202-87DF-3C5A351609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97331"/>
            <a:ext cx="9980682" cy="4941887"/>
          </a:xfrm>
        </p:spPr>
        <p:txBody>
          <a:bodyPr/>
          <a:lstStyle/>
          <a:p>
            <a:r>
              <a:rPr lang="en-US" altLang="zh-CN" sz="2400" b="1" dirty="0"/>
              <a:t>Conceptual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Database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Design</a:t>
            </a:r>
            <a:r>
              <a:rPr lang="zh-CN" altLang="en-US" sz="2400" b="1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 Phrase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The Entity-Relationship </a:t>
            </a:r>
            <a:r>
              <a:rPr lang="en-US" altLang="zh-CN" sz="2400" b="1" dirty="0" err="1"/>
              <a:t>Model:</a:t>
            </a:r>
            <a:r>
              <a:rPr lang="en-US" altLang="zh-CN" sz="2400" b="1" dirty="0" err="1">
                <a:solidFill>
                  <a:srgbClr val="FF0000"/>
                </a:solidFill>
              </a:rPr>
              <a:t>E-R</a:t>
            </a:r>
            <a:r>
              <a:rPr lang="en-US" altLang="zh-CN" sz="2400" b="1" dirty="0">
                <a:solidFill>
                  <a:srgbClr val="FF0000"/>
                </a:solidFill>
              </a:rPr>
              <a:t> diagram(UML)</a:t>
            </a:r>
          </a:p>
          <a:p>
            <a:pPr lvl="2"/>
            <a:r>
              <a:rPr lang="en-US" altLang="zh-CN" sz="1800" b="1" dirty="0"/>
              <a:t>Can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represents certain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constraints</a:t>
            </a:r>
            <a:endParaRPr lang="en-US" altLang="zh-CN" sz="1800" dirty="0"/>
          </a:p>
          <a:p>
            <a:pPr lvl="2"/>
            <a:r>
              <a:rPr lang="en-US" altLang="zh-CN" sz="1800" b="1" dirty="0" err="1"/>
              <a:t>Example:mapping</a:t>
            </a:r>
            <a:r>
              <a:rPr lang="en-US" altLang="zh-CN" sz="1800" b="1" dirty="0"/>
              <a:t> cardinalities</a:t>
            </a:r>
            <a:r>
              <a:rPr lang="zh-CN" altLang="en-US" sz="1800" dirty="0"/>
              <a:t> </a:t>
            </a:r>
            <a:r>
              <a:rPr lang="en-US" altLang="zh-CN" sz="1800" dirty="0"/>
              <a:t>:which express the number of entities to</a:t>
            </a:r>
            <a:r>
              <a:rPr lang="zh-CN" altLang="en-US" sz="1800" dirty="0"/>
              <a:t> </a:t>
            </a:r>
            <a:r>
              <a:rPr lang="en-US" altLang="zh-CN" sz="1800" dirty="0"/>
              <a:t>which another entity can be associated via a relationship set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6D3EEAA-8979-4F32-A58F-1827A9D0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20" y="3535668"/>
            <a:ext cx="356393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1441</Words>
  <Application>Microsoft Office PowerPoint</Application>
  <PresentationFormat>宽屏</PresentationFormat>
  <Paragraphs>164</Paragraphs>
  <Slides>17</Slides>
  <Notes>17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Euphemia</vt:lpstr>
      <vt:lpstr>Tahoma</vt:lpstr>
      <vt:lpstr>Times New Roman</vt:lpstr>
      <vt:lpstr>Wingdings</vt:lpstr>
      <vt:lpstr>学术文献 16x9</vt:lpstr>
      <vt:lpstr>Database Design (The process of  database design) SDLC：System Development Life Cycle </vt:lpstr>
      <vt:lpstr>Database Design (The process of  database design)</vt:lpstr>
      <vt:lpstr>Database Design (The process of  database design)</vt:lpstr>
      <vt:lpstr>Database Design (The process of  database design)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        Example：for a University Organization</vt:lpstr>
      <vt:lpstr>Database Design Example：for a University Organization</vt:lpstr>
      <vt:lpstr>Database Design Example：for a University Organization</vt:lpstr>
      <vt:lpstr>Database Design Example：for a University Organization</vt:lpstr>
      <vt:lpstr>Database Design Example：for a University Organization</vt:lpstr>
      <vt:lpstr>Database Design Example：for a University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2019-01-09T00:28:18Z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