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51" r:id="rId5"/>
    <p:sldId id="381" r:id="rId6"/>
    <p:sldId id="352" r:id="rId7"/>
    <p:sldId id="353" r:id="rId8"/>
    <p:sldId id="383" r:id="rId9"/>
    <p:sldId id="354" r:id="rId10"/>
    <p:sldId id="355" r:id="rId11"/>
    <p:sldId id="357" r:id="rId12"/>
    <p:sldId id="358" r:id="rId13"/>
    <p:sldId id="359" r:id="rId14"/>
    <p:sldId id="360" r:id="rId15"/>
    <p:sldId id="361" r:id="rId16"/>
    <p:sldId id="362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2018/11/17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0C313B6-7451-4250-B4E1-7821C9217D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F49FDFF-02F9-43AC-BE82-905D3C84993A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26EDE9B-AE16-45DD-A993-3EDC029C7D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FD97D66-8827-43C7-89A5-9E8B24A32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CA11D8C-A003-4F7D-ABB8-A12060E0E68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1F9C9D0-6DAD-42DF-94BE-3635A76B2AB0}" type="slidenum">
              <a:rPr lang="en-US" altLang="zh-CN" sz="1200"/>
              <a:pPr algn="r" eaLnBrk="1" hangingPunct="1"/>
              <a:t>10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CF0D734-742D-451B-8B13-1AD23EAA10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1C49675-47B9-44EC-A0AC-68B3269B4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325C032-F926-4E3F-8210-E20BAE05D0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33ED574-2A01-437F-B073-EA3B8EB25143}" type="slidenum">
              <a:rPr lang="en-US" altLang="zh-CN" sz="1200"/>
              <a:pPr algn="r" eaLnBrk="1" hangingPunct="1"/>
              <a:t>11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34D2044-3254-48BA-8FCA-1B7D146001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3FC49A5-02A4-404D-82BA-35D0FC074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2F98543-0A2A-468C-A325-296C2B3BA8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571CC86-6BF2-46CD-97AE-CF0BD41A3354}" type="slidenum">
              <a:rPr lang="en-US" altLang="zh-CN" sz="1200"/>
              <a:pPr algn="r" eaLnBrk="1" hangingPunct="1"/>
              <a:t>12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AF1F830-BCE5-4B8E-9FFD-95FA7A99D1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17594A7-51A5-4DE6-BEB0-8D7F44ABE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B501710-7F2B-4BBF-A29D-26771FF471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189424B-9E94-49FA-9CBB-6AB46D23CF3F}" type="slidenum">
              <a:rPr lang="en-US" altLang="zh-CN" sz="1200"/>
              <a:pPr algn="r" eaLnBrk="1" hangingPunct="1"/>
              <a:t>13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E512CCC-3AAB-4F54-AAE8-C5FF57A3B1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3B8037B-204E-4398-AE01-B13760166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DAE8ACD-9B8B-49F3-BDDB-41B03DE35A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D52B65-38A1-4949-9B39-B00128CB96AE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F6D0DFA-EB67-494A-9FCC-4E832A62F3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F3F9ABB-FC38-46D4-8B76-65F7B8B32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C9632BB-1AAE-4E0A-A990-DFFAACEBF9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1B7CCB2-83E4-4170-AE73-A6C761C675F1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0EDF198-7C95-4473-B4D8-16488985D0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7F9363C-E8A2-4181-8C2F-D2EEF54BA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1771193-3A36-4AF7-ACF4-9E99639F7C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7BA1ED4-50A0-42B9-B952-F8E1F6367C42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CF9E45C-C600-44D9-8AC5-DD1109D508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3DEFBD8-AFC0-433C-B037-059BDB255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679A936-423E-470D-B081-D50F5754E9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8DB457-FFDA-4908-9AFC-C9D72BAEB07D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4C9EB19-215E-4DC4-9858-E7E229FBC6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7AF3FF0-4C06-47BD-8874-B213DA71E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FC6544B-ED30-41CF-9EDE-CA5C1AA3A7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EA72E09-F3F7-4AC2-9BA3-94B56E75AF5D}" type="slidenum">
              <a:rPr lang="en-US" altLang="zh-CN" sz="1200"/>
              <a:pPr algn="r" eaLnBrk="1" hangingPunct="1"/>
              <a:t>6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4CDD04B-0BBC-4F76-87B4-854428AAF8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F92D949-B172-4D23-8004-5641B79E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20DDADC-C0EA-492D-9C26-3A6C80FA52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C932848-C1B2-4272-9E69-0519103C484A}" type="slidenum">
              <a:rPr lang="en-US" altLang="zh-CN" sz="1200"/>
              <a:pPr algn="r" eaLnBrk="1" hangingPunct="1"/>
              <a:t>7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4D72CB5-59F6-4B3F-B370-D661A799EF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0921C9-A69C-49FB-BA62-72D8F8703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D05BA55-D21A-4C57-B9E4-830F9AFF9F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CFAA397-B2A7-4832-AC58-34E007CD0475}" type="slidenum">
              <a:rPr lang="en-US" altLang="zh-CN" sz="1200"/>
              <a:pPr algn="r" eaLnBrk="1" hangingPunct="1"/>
              <a:t>8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BBD2490-C5AD-4E21-9CBC-E580D4CE89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D01248E-FEA9-4EDE-A921-EFD5956E1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CB18999-3FE6-46CF-A7E7-81BDF38AC0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F18F66D-AFCF-4A94-A85F-A6D13AF18B59}" type="slidenum">
              <a:rPr lang="en-US" altLang="zh-CN" sz="1200"/>
              <a:pPr algn="r" eaLnBrk="1" hangingPunct="1"/>
              <a:t>9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9B2F6A1-DC34-48FB-894E-85B7487B70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2E116BB-53BA-4585-B73E-3F9F06BCF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132189B-82B6-4421-810B-BB98FE0EA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System Architecture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48DFFF-F5F1-4E16-92A8-3DA62E460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469" y="1854551"/>
            <a:ext cx="7803917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b="1" dirty="0"/>
              <a:t>Database systems can be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/>
            </a:pPr>
            <a:endParaRPr lang="en-US" altLang="zh-CN" sz="2000" dirty="0"/>
          </a:p>
          <a:p>
            <a:pPr marL="685800" lvl="1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dirty="0"/>
              <a:t>Centralized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dirty="0"/>
              <a:t>Client-server 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dirty="0"/>
              <a:t>Parallel computer architectures. 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dirty="0"/>
              <a:t>Distributed databases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730301-8B6E-4058-AC02-9550FCDF5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DBMS System Structure </a:t>
            </a:r>
            <a:br>
              <a:rPr lang="en-US" altLang="zh-CN" sz="3600"/>
            </a:br>
            <a:r>
              <a:rPr lang="en-US" altLang="zh-CN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（</a:t>
            </a:r>
            <a:r>
              <a:rPr lang="en-US" altLang="zh-CN" sz="3600">
                <a:solidFill>
                  <a:srgbClr val="FF0000"/>
                </a:solidFill>
              </a:rPr>
              <a:t>Transaction Management</a:t>
            </a:r>
            <a:r>
              <a:rPr lang="zh-CN" altLang="en-US" sz="3600">
                <a:solidFill>
                  <a:srgbClr val="FF0000"/>
                </a:solidFill>
              </a:rPr>
              <a:t>） </a:t>
            </a:r>
            <a:r>
              <a:rPr lang="en-US" altLang="zh-CN"/>
              <a:t>	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17A2674-3EBD-4486-BE95-A4A640B056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33404"/>
            <a:ext cx="9980682" cy="3921125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000099"/>
                </a:solidFill>
              </a:rPr>
              <a:t>ACID</a:t>
            </a:r>
            <a:r>
              <a:rPr lang="en-US" altLang="zh-CN" sz="2400" dirty="0"/>
              <a:t> of A </a:t>
            </a:r>
            <a:r>
              <a:rPr lang="en-US" altLang="zh-CN" sz="2400" b="1" dirty="0">
                <a:solidFill>
                  <a:srgbClr val="000099"/>
                </a:solidFill>
              </a:rPr>
              <a:t>Transaction——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consistency</a:t>
            </a:r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It is essential that the execution of the</a:t>
            </a:r>
            <a:r>
              <a:rPr lang="zh-CN" altLang="en-US" sz="2000" dirty="0"/>
              <a:t> </a:t>
            </a:r>
            <a:r>
              <a:rPr lang="en-US" altLang="zh-CN" sz="2000" dirty="0"/>
              <a:t>funds transfer preserve the consistency of the database.</a:t>
            </a:r>
          </a:p>
          <a:p>
            <a:pPr lvl="1">
              <a:defRPr/>
            </a:pPr>
            <a:r>
              <a:rPr lang="en-US" altLang="zh-CN" sz="2000" dirty="0"/>
              <a:t>That is, the value of the</a:t>
            </a:r>
            <a:r>
              <a:rPr lang="zh-CN" altLang="en-US" sz="2000" dirty="0"/>
              <a:t> </a:t>
            </a:r>
            <a:r>
              <a:rPr lang="en-US" altLang="zh-CN" sz="2000" dirty="0"/>
              <a:t>sum of the balances of </a:t>
            </a:r>
            <a:r>
              <a:rPr lang="en-US" altLang="zh-CN" sz="2000" i="1" dirty="0"/>
              <a:t>A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and B must be preserved.</a:t>
            </a:r>
          </a:p>
          <a:p>
            <a:pPr lvl="1">
              <a:defRPr/>
            </a:pPr>
            <a:endParaRPr lang="en-US" altLang="zh-CN" sz="2000" i="1" dirty="0"/>
          </a:p>
          <a:p>
            <a:pPr lvl="1">
              <a:defRPr/>
            </a:pPr>
            <a:r>
              <a:rPr lang="en-US" altLang="zh-CN" sz="2000" i="1" dirty="0"/>
              <a:t>This correctness requirement</a:t>
            </a:r>
            <a:r>
              <a:rPr lang="zh-CN" altLang="en-US" sz="2000" i="1" dirty="0"/>
              <a:t> </a:t>
            </a:r>
            <a:r>
              <a:rPr lang="en-US" altLang="zh-CN" sz="2000" dirty="0"/>
              <a:t>is called </a:t>
            </a:r>
            <a:r>
              <a:rPr lang="en-US" altLang="zh-CN" sz="2000" b="1" dirty="0">
                <a:solidFill>
                  <a:srgbClr val="FF0000"/>
                </a:solidFill>
              </a:rPr>
              <a:t>consistency</a:t>
            </a:r>
            <a:r>
              <a:rPr lang="en-US" altLang="zh-CN" sz="2000" b="1" dirty="0"/>
              <a:t>.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EB18D73-45A8-4A11-AA6E-AAE79638B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DBMS System Structure </a:t>
            </a:r>
            <a:br>
              <a:rPr lang="en-US" altLang="zh-CN" sz="3600"/>
            </a:br>
            <a:r>
              <a:rPr lang="en-US" altLang="zh-CN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（</a:t>
            </a:r>
            <a:r>
              <a:rPr lang="en-US" altLang="zh-CN" sz="3600">
                <a:solidFill>
                  <a:srgbClr val="FF0000"/>
                </a:solidFill>
              </a:rPr>
              <a:t>Transaction Management</a:t>
            </a:r>
            <a:r>
              <a:rPr lang="zh-CN" altLang="en-US" sz="3600">
                <a:solidFill>
                  <a:srgbClr val="FF0000"/>
                </a:solidFill>
              </a:rPr>
              <a:t>） </a:t>
            </a:r>
            <a:r>
              <a:rPr lang="en-US" altLang="zh-CN"/>
              <a:t>	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91D95C2-2E2E-4F8F-8418-85118ECADA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98708"/>
            <a:ext cx="9980682" cy="3025630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000099"/>
                </a:solidFill>
              </a:rPr>
              <a:t>ACID</a:t>
            </a:r>
            <a:r>
              <a:rPr lang="en-US" altLang="zh-CN" sz="2400" dirty="0"/>
              <a:t> of A </a:t>
            </a:r>
            <a:r>
              <a:rPr lang="en-US" altLang="zh-CN" sz="2400" b="1" dirty="0">
                <a:solidFill>
                  <a:srgbClr val="000099"/>
                </a:solidFill>
              </a:rPr>
              <a:t>Transaction——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durability</a:t>
            </a:r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Finally, after the successful execution of a funds </a:t>
            </a:r>
            <a:r>
              <a:rPr lang="en-US" altLang="zh-CN" sz="2000" dirty="0" err="1"/>
              <a:t>transfer,the</a:t>
            </a:r>
            <a:r>
              <a:rPr lang="en-US" altLang="zh-CN" sz="2000" dirty="0"/>
              <a:t> new values of the balances of accounts </a:t>
            </a:r>
            <a:r>
              <a:rPr lang="en-US" altLang="zh-CN" sz="2000" i="1" dirty="0"/>
              <a:t>A and B must persist, despite the</a:t>
            </a:r>
            <a:r>
              <a:rPr lang="zh-CN" altLang="en-US" sz="2000" i="1" dirty="0"/>
              <a:t> </a:t>
            </a:r>
            <a:r>
              <a:rPr lang="en-US" altLang="zh-CN" sz="2000" dirty="0"/>
              <a:t>possibility of system failure. </a:t>
            </a:r>
          </a:p>
          <a:p>
            <a:pPr lvl="1">
              <a:defRPr/>
            </a:pP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This persistence requirement is called </a:t>
            </a:r>
            <a:r>
              <a:rPr lang="en-US" altLang="zh-CN" sz="2000" b="1" dirty="0">
                <a:solidFill>
                  <a:srgbClr val="FF0000"/>
                </a:solidFill>
              </a:rPr>
              <a:t>durability.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E7EB7A0-6120-492F-A2DA-90C5DEA98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DBMS System Structure </a:t>
            </a:r>
            <a:br>
              <a:rPr lang="en-US" altLang="zh-CN" sz="3600"/>
            </a:br>
            <a:r>
              <a:rPr lang="en-US" altLang="zh-CN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（</a:t>
            </a:r>
            <a:r>
              <a:rPr lang="en-US" altLang="zh-CN" sz="3600">
                <a:solidFill>
                  <a:srgbClr val="FF0000"/>
                </a:solidFill>
              </a:rPr>
              <a:t>Transaction Management</a:t>
            </a:r>
            <a:r>
              <a:rPr lang="zh-CN" altLang="en-US" sz="3600">
                <a:solidFill>
                  <a:srgbClr val="FF0000"/>
                </a:solidFill>
              </a:rPr>
              <a:t>）</a:t>
            </a:r>
            <a:endParaRPr lang="en-US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CCB100B-5031-4843-A027-E036D4AD0D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653578"/>
            <a:ext cx="9980682" cy="4868862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000099"/>
                </a:solidFill>
              </a:rPr>
              <a:t>ACID</a:t>
            </a:r>
            <a:r>
              <a:rPr lang="en-US" altLang="zh-CN" sz="2400" dirty="0"/>
              <a:t> of A </a:t>
            </a:r>
            <a:r>
              <a:rPr lang="en-US" altLang="zh-CN" sz="2400" b="1" dirty="0">
                <a:solidFill>
                  <a:srgbClr val="000099"/>
                </a:solidFill>
              </a:rPr>
              <a:t>Transaction——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Isolation</a:t>
            </a:r>
          </a:p>
          <a:p>
            <a:pPr lvl="1">
              <a:defRPr/>
            </a:pPr>
            <a:endParaRPr lang="en-US" altLang="zh-CN" sz="1800" dirty="0"/>
          </a:p>
          <a:p>
            <a:pPr lvl="1">
              <a:defRPr/>
            </a:pPr>
            <a:r>
              <a:rPr lang="en-US" altLang="zh-CN" sz="1800" dirty="0"/>
              <a:t>Even if the consistency and atomicity properties are ensured for</a:t>
            </a:r>
            <a:r>
              <a:rPr lang="zh-CN" altLang="en-US" sz="1800" dirty="0"/>
              <a:t> </a:t>
            </a:r>
            <a:r>
              <a:rPr lang="en-US" altLang="zh-CN" sz="1800" dirty="0"/>
              <a:t>each transaction, if several transactions are executed concurrently, their operations</a:t>
            </a:r>
            <a:r>
              <a:rPr lang="zh-CN" altLang="en-US" sz="1800" dirty="0"/>
              <a:t> </a:t>
            </a:r>
            <a:r>
              <a:rPr lang="en-US" altLang="zh-CN" sz="1800" dirty="0"/>
              <a:t>may interleave in some undesirable way, resulting in an inconsistent</a:t>
            </a:r>
            <a:r>
              <a:rPr lang="zh-CN" altLang="en-US" sz="1800" dirty="0"/>
              <a:t> </a:t>
            </a:r>
            <a:r>
              <a:rPr lang="en-US" altLang="zh-CN" sz="1800" dirty="0"/>
              <a:t>state.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lvl="1">
              <a:defRPr/>
            </a:pPr>
            <a:endParaRPr lang="en-US" altLang="zh-CN" sz="1800" dirty="0"/>
          </a:p>
          <a:p>
            <a:pPr lvl="1">
              <a:defRPr/>
            </a:pPr>
            <a:r>
              <a:rPr lang="en-US" altLang="zh-CN" sz="1800" dirty="0"/>
              <a:t>For example, as we saw earlier, the database is temporarily inconsistent</a:t>
            </a:r>
            <a:r>
              <a:rPr lang="zh-CN" altLang="en-US" sz="1800" dirty="0"/>
              <a:t> </a:t>
            </a:r>
            <a:r>
              <a:rPr lang="en-US" altLang="zh-CN" sz="1800" dirty="0"/>
              <a:t>while the transaction to </a:t>
            </a:r>
            <a:r>
              <a:rPr lang="en-US" altLang="zh-CN" sz="1800" dirty="0">
                <a:solidFill>
                  <a:srgbClr val="FF0000"/>
                </a:solidFill>
              </a:rPr>
              <a:t>transfer funds from A to B </a:t>
            </a:r>
            <a:r>
              <a:rPr lang="en-US" altLang="zh-CN" sz="1800" dirty="0"/>
              <a:t>is executing, with the</a:t>
            </a:r>
            <a:r>
              <a:rPr lang="zh-CN" altLang="en-US" sz="1800" dirty="0"/>
              <a:t> </a:t>
            </a:r>
            <a:r>
              <a:rPr lang="en-US" altLang="zh-CN" sz="1800" dirty="0"/>
              <a:t>deducted total written to A</a:t>
            </a:r>
            <a:r>
              <a:rPr lang="zh-CN" altLang="en-US" sz="1800" dirty="0"/>
              <a:t> </a:t>
            </a:r>
            <a:r>
              <a:rPr lang="en-US" altLang="zh-CN" sz="1800" dirty="0"/>
              <a:t>and the increased total yet to be written to B. </a:t>
            </a:r>
          </a:p>
          <a:p>
            <a:pPr lvl="1">
              <a:defRPr/>
            </a:pP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If a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second concurrently running transaction reads A and B at this intermediate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point and computes A+B, it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will observe an inconsistent value.</a:t>
            </a:r>
            <a:r>
              <a:rPr lang="en-US" altLang="zh-CN" sz="1800" dirty="0"/>
              <a:t> </a:t>
            </a:r>
          </a:p>
          <a:p>
            <a:pPr lvl="1">
              <a:defRPr/>
            </a:pPr>
            <a:endParaRPr lang="en-US" altLang="zh-CN" sz="1800" dirty="0"/>
          </a:p>
          <a:p>
            <a:pPr lvl="1">
              <a:defRPr/>
            </a:pPr>
            <a:r>
              <a:rPr lang="en-US" altLang="zh-CN" sz="1800" dirty="0"/>
              <a:t>Furthermore,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if this second transaction then performs updates on A and B based on the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inconsistent values that it read, the database may be left in an inconsistent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state even after both transactions have completed.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1FF8E77-1780-4D5E-BF7A-0776EFDFB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DBMS System Structure </a:t>
            </a:r>
            <a:br>
              <a:rPr lang="en-US" altLang="zh-CN" sz="3600"/>
            </a:br>
            <a:r>
              <a:rPr lang="en-US" altLang="zh-CN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（</a:t>
            </a:r>
            <a:r>
              <a:rPr lang="en-US" altLang="zh-CN" sz="3600">
                <a:solidFill>
                  <a:srgbClr val="FF0000"/>
                </a:solidFill>
              </a:rPr>
              <a:t>Transaction Management</a:t>
            </a:r>
            <a:r>
              <a:rPr lang="zh-CN" altLang="en-US" sz="3600">
                <a:solidFill>
                  <a:srgbClr val="FF0000"/>
                </a:solidFill>
              </a:rPr>
              <a:t>）</a:t>
            </a:r>
            <a:endParaRPr lang="en-US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5CBC3E-8AA1-49EA-AFA3-BBFF48F1D2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8290" y="1762635"/>
            <a:ext cx="10087292" cy="4294216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000099"/>
                </a:solidFill>
              </a:rPr>
              <a:t>ACID</a:t>
            </a:r>
            <a:r>
              <a:rPr lang="en-US" altLang="zh-CN" sz="2400" dirty="0"/>
              <a:t> of A </a:t>
            </a:r>
            <a:r>
              <a:rPr lang="en-US" altLang="zh-CN" sz="2400" b="1" dirty="0">
                <a:solidFill>
                  <a:srgbClr val="000099"/>
                </a:solidFill>
              </a:rPr>
              <a:t>Transaction——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Isolation</a:t>
            </a:r>
          </a:p>
          <a:p>
            <a:pPr lvl="1">
              <a:defRPr/>
            </a:pPr>
            <a:r>
              <a:rPr lang="en-US" altLang="zh-CN" sz="2000" dirty="0"/>
              <a:t>A way to avoid the problem of concurrently executing transactions is </a:t>
            </a:r>
            <a:r>
              <a:rPr lang="en-US" altLang="zh-CN" sz="2000" dirty="0">
                <a:solidFill>
                  <a:srgbClr val="FF0000"/>
                </a:solidFill>
              </a:rPr>
              <a:t>to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execute transactions serially</a:t>
            </a:r>
            <a:r>
              <a:rPr lang="en-US" altLang="zh-CN" sz="2000" dirty="0"/>
              <a:t>—that is, one after the other. However, concurrent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 of transactions provides significant performance benefits.</a:t>
            </a:r>
          </a:p>
          <a:p>
            <a:pPr lvl="1">
              <a:defRPr/>
            </a:pPr>
            <a:r>
              <a:rPr lang="en-US" altLang="zh-CN" sz="2000" dirty="0"/>
              <a:t>Other solutions have therefore been </a:t>
            </a:r>
            <a:r>
              <a:rPr lang="en-US" altLang="zh-CN" sz="2000" dirty="0" err="1"/>
              <a:t>developed;they</a:t>
            </a:r>
            <a:r>
              <a:rPr lang="en-US" altLang="zh-CN" sz="2000" dirty="0"/>
              <a:t> allow multiple transactions to execute </a:t>
            </a:r>
            <a:r>
              <a:rPr lang="en-US" altLang="zh-CN" sz="2000" dirty="0" err="1"/>
              <a:t>concurrently.We</a:t>
            </a:r>
            <a:r>
              <a:rPr lang="en-US" altLang="zh-CN" sz="2000" dirty="0"/>
              <a:t> discuss the problems caused by concurrently executing transactions</a:t>
            </a:r>
            <a:r>
              <a:rPr lang="zh-CN" altLang="en-US" sz="2000" dirty="0"/>
              <a:t> </a:t>
            </a:r>
            <a:r>
              <a:rPr lang="en-US" altLang="zh-CN" sz="2000" dirty="0"/>
              <a:t>in Section 14.5.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The isolation property of a transaction ensures that the concurrent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execution of transactions results in a system state that is equivalent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to a state that could have been obtained had these transactions executed one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at a time in some order</a:t>
            </a:r>
            <a:r>
              <a:rPr lang="en-US" altLang="zh-CN" sz="2000" dirty="0"/>
              <a:t>. Ensuring the isolation property is the responsibility of a component</a:t>
            </a:r>
            <a:r>
              <a:rPr lang="zh-CN" altLang="en-US" sz="2000" dirty="0"/>
              <a:t> </a:t>
            </a:r>
            <a:r>
              <a:rPr lang="en-US" altLang="zh-CN" sz="2000" dirty="0"/>
              <a:t>of the database system called the </a:t>
            </a:r>
            <a:r>
              <a:rPr lang="en-US" altLang="zh-CN" sz="2000" b="1" dirty="0">
                <a:solidFill>
                  <a:srgbClr val="7030A0"/>
                </a:solidFill>
              </a:rPr>
              <a:t>concurrency-control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ADEDEC1-5FDE-4237-BC98-D6C6BB3A2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System Architecture</a:t>
            </a:r>
            <a:endParaRPr lang="en-US" altLang="zh-CN" sz="32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6427E4E-0E8D-47C4-BECC-27B56779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268" y="1477411"/>
            <a:ext cx="3240597" cy="156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FF0000"/>
                </a:solidFill>
              </a:rPr>
              <a:t>Two-tier architecture</a:t>
            </a:r>
          </a:p>
          <a:p>
            <a:pPr marL="742950" lvl="1" indent="-285750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b="1" dirty="0"/>
              <a:t>Client  </a:t>
            </a:r>
          </a:p>
          <a:p>
            <a:pPr marL="742950" lvl="1" indent="-285750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b="1" dirty="0"/>
              <a:t>Database Server</a:t>
            </a:r>
          </a:p>
          <a:p>
            <a:pPr marL="2000250" lvl="4" indent="-285750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1800" b="1" dirty="0"/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972580B-8DF8-4DE8-86AD-189D342E2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53" y="3129092"/>
            <a:ext cx="5351738" cy="336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C24738C-E189-45B9-9019-18B3AC0DE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349" y="1443780"/>
            <a:ext cx="3511406" cy="156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FF0000"/>
                </a:solidFill>
              </a:rPr>
              <a:t>Tree-tier architecture</a:t>
            </a:r>
          </a:p>
          <a:p>
            <a:pPr marL="742950" lvl="1" indent="-285750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b="1" dirty="0"/>
              <a:t>Client  </a:t>
            </a:r>
          </a:p>
          <a:p>
            <a:pPr marL="742950" lvl="1" indent="-285750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b="1" dirty="0"/>
              <a:t>Application server</a:t>
            </a:r>
          </a:p>
          <a:p>
            <a:pPr marL="742950" lvl="1" indent="-285750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1800" b="1" dirty="0"/>
              <a:t>Database Server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48B470-53E6-466A-AF23-C598D1B9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5239" y="1477411"/>
            <a:ext cx="25923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FF0000"/>
                </a:solidFill>
              </a:rPr>
              <a:t>并行数据库系统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285750" indent="-285750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FF0000"/>
                </a:solidFill>
              </a:rPr>
              <a:t>分布式数据库系统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4F4E0A6-D755-45D2-B01F-8772C49C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93" y="1597796"/>
            <a:ext cx="3712989" cy="518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>
            <a:extLst>
              <a:ext uri="{FF2B5EF4-FFF2-40B4-BE49-F238E27FC236}">
                <a16:creationId xmlns:a16="http://schemas.microsoft.com/office/drawing/2014/main" id="{E42D0140-5CFC-4B60-A052-3AF41FD6A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DBMS System Structure</a:t>
            </a:r>
            <a:br>
              <a:rPr lang="en-US" altLang="zh-CN" sz="3200"/>
            </a:br>
            <a:r>
              <a:rPr lang="zh-CN" altLang="en-US" sz="3200">
                <a:solidFill>
                  <a:srgbClr val="FF0000"/>
                </a:solidFill>
              </a:rPr>
              <a:t> （</a:t>
            </a:r>
            <a:r>
              <a:rPr lang="en-US" altLang="zh-CN" sz="3200">
                <a:solidFill>
                  <a:srgbClr val="FF0000"/>
                </a:solidFill>
              </a:rPr>
              <a:t>Storage Management</a:t>
            </a:r>
            <a:r>
              <a:rPr lang="zh-CN" altLang="en-US" sz="3200">
                <a:solidFill>
                  <a:srgbClr val="FF0000"/>
                </a:solidFill>
              </a:rPr>
              <a:t>）</a:t>
            </a:r>
            <a:endParaRPr lang="en-US" altLang="zh-CN" sz="32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A9FB10-3608-420B-820A-0D3C6830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235" y="1874633"/>
            <a:ext cx="6199464" cy="347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Storage Manager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Authorization and Integrity Manager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Transaction Manager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File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Manager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Buffer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Manager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1600" b="1" kern="0" dirty="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Storage Manager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implements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the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following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Data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Structure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Data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file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Data</a:t>
            </a:r>
            <a:r>
              <a:rPr lang="zh-CN" altLang="en-US" sz="1600" b="1" kern="0" dirty="0"/>
              <a:t> </a:t>
            </a:r>
            <a:r>
              <a:rPr lang="en-US" altLang="zh-CN" sz="1600" b="1" kern="0" dirty="0"/>
              <a:t>Dictionary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1600" b="1" kern="0" dirty="0"/>
              <a:t>index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2000" b="1" kern="0" dirty="0"/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lang="en-US" altLang="zh-CN" sz="2000" b="1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D64FC20-5324-4277-86AE-B5171F179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DBMS System Structure </a:t>
            </a:r>
            <a:br>
              <a:rPr lang="en-US" altLang="zh-CN" sz="3600"/>
            </a:br>
            <a:r>
              <a:rPr lang="zh-CN" altLang="en-US" sz="3200">
                <a:solidFill>
                  <a:srgbClr val="FF0000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Storage Management</a:t>
            </a:r>
            <a:r>
              <a:rPr lang="zh-CN" altLang="en-US" sz="3200">
                <a:solidFill>
                  <a:srgbClr val="FF0000"/>
                </a:solidFill>
              </a:rPr>
              <a:t>）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A99E0D5-A00B-4CA0-9C27-2264BF0E18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380150"/>
            <a:ext cx="9980681" cy="4840287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99"/>
                </a:solidFill>
              </a:rPr>
              <a:t>Storage manager</a:t>
            </a:r>
            <a:r>
              <a:rPr lang="en-US" altLang="zh-CN" dirty="0"/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zh-CN" dirty="0"/>
              <a:t>The storage manager is responsible to the following tasks: </a:t>
            </a:r>
          </a:p>
          <a:p>
            <a:pPr lvl="1"/>
            <a:r>
              <a:rPr lang="en-US" altLang="zh-CN" sz="2000" dirty="0"/>
              <a:t>Interaction with the file manager </a:t>
            </a:r>
          </a:p>
          <a:p>
            <a:pPr lvl="1"/>
            <a:r>
              <a:rPr lang="en-US" altLang="zh-CN" sz="2000" dirty="0"/>
              <a:t>Efficient storing, retrieving and updating of data</a:t>
            </a:r>
          </a:p>
          <a:p>
            <a:r>
              <a:rPr lang="en-US" altLang="zh-CN" dirty="0"/>
              <a:t>Issues:</a:t>
            </a:r>
          </a:p>
          <a:p>
            <a:pPr lvl="1"/>
            <a:r>
              <a:rPr lang="en-US" altLang="zh-CN" sz="2000" dirty="0"/>
              <a:t>Storage access</a:t>
            </a:r>
          </a:p>
          <a:p>
            <a:pPr lvl="1"/>
            <a:r>
              <a:rPr lang="en-US" altLang="zh-CN" sz="2000" dirty="0"/>
              <a:t>File organization</a:t>
            </a:r>
          </a:p>
          <a:p>
            <a:pPr lvl="1"/>
            <a:r>
              <a:rPr lang="en-US" altLang="zh-CN" sz="2000" dirty="0"/>
              <a:t>Indexing and hashing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D1B7F508-438D-430A-A62C-30B14BB4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11" y="2905210"/>
            <a:ext cx="2776756" cy="387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F33BA41-B3A3-4CD3-944F-C1390F8B3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DBMS System Structure</a:t>
            </a:r>
            <a:br>
              <a:rPr lang="en-US" altLang="zh-CN" sz="3200"/>
            </a:br>
            <a:r>
              <a:rPr lang="zh-CN" altLang="en-US" sz="3200">
                <a:solidFill>
                  <a:srgbClr val="FF0000"/>
                </a:solidFill>
              </a:rPr>
              <a:t> （</a:t>
            </a:r>
            <a:r>
              <a:rPr lang="en-US" altLang="zh-CN" sz="3200">
                <a:solidFill>
                  <a:srgbClr val="FF0000"/>
                </a:solidFill>
              </a:rPr>
              <a:t>Query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Processor</a:t>
            </a:r>
            <a:r>
              <a:rPr lang="zh-CN" altLang="en-US" sz="3200">
                <a:solidFill>
                  <a:srgbClr val="FF0000"/>
                </a:solidFill>
              </a:rPr>
              <a:t>）</a:t>
            </a:r>
            <a:endParaRPr lang="en-US" altLang="zh-CN" sz="32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6AF45D-1ACA-4850-B9A3-2E211763B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339" y="1848489"/>
            <a:ext cx="4500563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lang="en-US" altLang="zh-CN" b="1" kern="0" dirty="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2000" b="1" kern="0" dirty="0"/>
              <a:t>Query Processor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lang="en-US" altLang="zh-CN" sz="2000" b="1" kern="0" dirty="0"/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2000" b="1" kern="0" dirty="0"/>
              <a:t>DDL</a:t>
            </a:r>
            <a:r>
              <a:rPr lang="zh-CN" altLang="en-US" sz="2000" b="1" kern="0" dirty="0"/>
              <a:t> </a:t>
            </a:r>
            <a:r>
              <a:rPr lang="en-US" altLang="zh-CN" sz="2000" b="1" kern="0" dirty="0"/>
              <a:t>interpreter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2000" b="1" kern="0" dirty="0"/>
              <a:t>DML</a:t>
            </a:r>
            <a:r>
              <a:rPr lang="zh-CN" altLang="en-US" sz="2000" b="1" kern="0" dirty="0"/>
              <a:t> </a:t>
            </a:r>
            <a:r>
              <a:rPr lang="en-US" altLang="zh-CN" sz="2000" b="1" kern="0" dirty="0"/>
              <a:t>Compiler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lang="en-US" altLang="zh-CN" sz="2000" b="1" kern="0" dirty="0"/>
              <a:t>Query</a:t>
            </a:r>
            <a:r>
              <a:rPr lang="zh-CN" altLang="en-US" sz="2000" b="1" kern="0" dirty="0"/>
              <a:t> </a:t>
            </a:r>
            <a:r>
              <a:rPr lang="en-US" altLang="zh-CN" sz="2000" b="1" kern="0" dirty="0"/>
              <a:t>Evaluation</a:t>
            </a:r>
            <a:r>
              <a:rPr lang="zh-CN" altLang="en-US" sz="2000" b="1" kern="0" dirty="0"/>
              <a:t> </a:t>
            </a:r>
            <a:r>
              <a:rPr lang="en-US" altLang="zh-CN" sz="2000" b="1" kern="0" dirty="0"/>
              <a:t>Engine</a:t>
            </a:r>
          </a:p>
        </p:txBody>
      </p:sp>
      <p:pic>
        <p:nvPicPr>
          <p:cNvPr id="9223" name="Picture 2">
            <a:extLst>
              <a:ext uri="{FF2B5EF4-FFF2-40B4-BE49-F238E27FC236}">
                <a16:creationId xmlns:a16="http://schemas.microsoft.com/office/drawing/2014/main" id="{BC9A7427-F92C-48B7-9845-93765D94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60" y="1551962"/>
            <a:ext cx="3572182" cy="498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E2AD5BD-C70B-43DA-9594-3E3836A50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DBMS System Structure</a:t>
            </a:r>
            <a:br>
              <a:rPr lang="en-US" altLang="zh-CN" sz="3600" dirty="0"/>
            </a:br>
            <a:r>
              <a:rPr lang="zh-CN" altLang="en-US" sz="3200" dirty="0">
                <a:solidFill>
                  <a:srgbClr val="FF0000"/>
                </a:solidFill>
              </a:rPr>
              <a:t> （</a:t>
            </a:r>
            <a:r>
              <a:rPr lang="en-US" altLang="zh-CN" sz="3200" dirty="0">
                <a:solidFill>
                  <a:srgbClr val="FF0000"/>
                </a:solidFill>
              </a:rPr>
              <a:t>Query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Processor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>
                <a:solidFill>
                  <a:srgbClr val="FF0000"/>
                </a:solidFill>
              </a:rPr>
              <a:t>Query Processing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endParaRPr lang="en-US" altLang="zh-CN" sz="32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3C9114F-5950-4E2C-9CD2-3F13AD3B31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8850" y="2379992"/>
            <a:ext cx="3920106" cy="153766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zh-CN" dirty="0"/>
              <a:t>3.	Evaluation</a:t>
            </a:r>
          </a:p>
        </p:txBody>
      </p:sp>
      <p:pic>
        <p:nvPicPr>
          <p:cNvPr id="10244" name="Picture 8">
            <a:extLst>
              <a:ext uri="{FF2B5EF4-FFF2-40B4-BE49-F238E27FC236}">
                <a16:creationId xmlns:a16="http://schemas.microsoft.com/office/drawing/2014/main" id="{EA130A3D-407E-4308-B9B5-0D972D46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43" y="1811776"/>
            <a:ext cx="48069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65937E1-1918-4D1D-B27D-E771B8ED9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DBMS System Structure</a:t>
            </a:r>
            <a:br>
              <a:rPr lang="en-US" altLang="zh-CN" sz="4000"/>
            </a:br>
            <a:r>
              <a:rPr lang="zh-CN" altLang="en-US" sz="3200">
                <a:solidFill>
                  <a:srgbClr val="FF0000"/>
                </a:solidFill>
              </a:rPr>
              <a:t> （</a:t>
            </a:r>
            <a:r>
              <a:rPr lang="en-US" altLang="zh-CN" sz="3200">
                <a:solidFill>
                  <a:srgbClr val="FF0000"/>
                </a:solidFill>
              </a:rPr>
              <a:t>Query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Processor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Query Processing</a:t>
            </a:r>
            <a:r>
              <a:rPr lang="zh-CN" altLang="en-US" sz="3200">
                <a:solidFill>
                  <a:srgbClr val="FF0000"/>
                </a:solidFill>
              </a:rPr>
              <a:t>）</a:t>
            </a:r>
            <a:endParaRPr lang="en-US" altLang="zh-CN" sz="32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92BA790-F87A-436F-B6EA-3BF2A81EF6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47665"/>
            <a:ext cx="9884678" cy="4400550"/>
          </a:xfrm>
        </p:spPr>
        <p:txBody>
          <a:bodyPr/>
          <a:lstStyle/>
          <a:p>
            <a:r>
              <a:rPr lang="en-US" altLang="zh-CN" sz="2800" dirty="0"/>
              <a:t>Alternative ways of evaluating a given query</a:t>
            </a:r>
          </a:p>
          <a:p>
            <a:pPr lvl="1"/>
            <a:r>
              <a:rPr lang="en-US" altLang="zh-CN" dirty="0"/>
              <a:t>Equivalent expressions</a:t>
            </a:r>
          </a:p>
          <a:p>
            <a:pPr lvl="1"/>
            <a:r>
              <a:rPr lang="en-US" altLang="zh-CN" dirty="0"/>
              <a:t>Different algorithms for each operation</a:t>
            </a:r>
          </a:p>
          <a:p>
            <a:r>
              <a:rPr lang="en-US" altLang="zh-CN" sz="2800" dirty="0"/>
              <a:t>Cost difference between a good and a bad way of evaluating a query can be enormous</a:t>
            </a:r>
          </a:p>
          <a:p>
            <a:r>
              <a:rPr lang="en-US" altLang="zh-CN" sz="2800" dirty="0"/>
              <a:t>Need to estimate the cost of operations</a:t>
            </a:r>
          </a:p>
          <a:p>
            <a:pPr lvl="1"/>
            <a:r>
              <a:rPr lang="en-US" altLang="zh-CN" dirty="0"/>
              <a:t>Depends critically on statistical information about relations which the database must maintain</a:t>
            </a:r>
          </a:p>
          <a:p>
            <a:pPr lvl="1"/>
            <a:r>
              <a:rPr lang="en-US" altLang="zh-CN" dirty="0"/>
              <a:t>Need to estimate statistics for intermediate results to compute cost of complex expressions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BE8FD3-E2E4-4C26-BE28-09FFEAB4F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DBMS System Structure </a:t>
            </a:r>
            <a:br>
              <a:rPr lang="en-US" altLang="zh-CN" sz="3600"/>
            </a:br>
            <a:r>
              <a:rPr lang="en-US" altLang="zh-CN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（</a:t>
            </a:r>
            <a:r>
              <a:rPr lang="en-US" altLang="zh-CN" sz="3600">
                <a:solidFill>
                  <a:srgbClr val="FF0000"/>
                </a:solidFill>
              </a:rPr>
              <a:t>Transaction Management</a:t>
            </a:r>
            <a:r>
              <a:rPr lang="zh-CN" altLang="en-US" sz="3600">
                <a:solidFill>
                  <a:srgbClr val="FF0000"/>
                </a:solidFill>
              </a:rPr>
              <a:t>）</a:t>
            </a:r>
            <a:r>
              <a:rPr lang="en-US" altLang="zh-CN" sz="360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B15089F-8EB3-4559-9301-F8A3F3E057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83738"/>
            <a:ext cx="9980682" cy="4113723"/>
          </a:xfrm>
        </p:spPr>
        <p:txBody>
          <a:bodyPr>
            <a:normAutofit/>
          </a:bodyPr>
          <a:lstStyle/>
          <a:p>
            <a:r>
              <a:rPr lang="en-US" altLang="zh-CN" dirty="0"/>
              <a:t>What if the system fails?</a:t>
            </a:r>
          </a:p>
          <a:p>
            <a:r>
              <a:rPr lang="en-US" altLang="zh-CN" dirty="0"/>
              <a:t>What if more than one user is concurrently updating the same data?</a:t>
            </a:r>
          </a:p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000099"/>
                </a:solidFill>
              </a:rPr>
              <a:t>transaction</a:t>
            </a:r>
            <a:r>
              <a:rPr lang="en-US" altLang="zh-CN" dirty="0"/>
              <a:t> is a collection of operations that performs a single logical function in a database application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Transaction-management component</a:t>
            </a:r>
            <a:r>
              <a:rPr lang="en-US" altLang="zh-CN" dirty="0"/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Concurrency-control manager</a:t>
            </a:r>
            <a:r>
              <a:rPr lang="en-US" altLang="zh-CN" dirty="0"/>
              <a:t> controls the interaction among the concurrent transactions, to ensure the consistency of the database.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FB2CEB4-09EC-4D37-9F73-655FF1D98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DBMS System Structure </a:t>
            </a:r>
            <a:br>
              <a:rPr lang="en-US" altLang="zh-CN" sz="3600"/>
            </a:br>
            <a:r>
              <a:rPr lang="en-US" altLang="zh-CN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（</a:t>
            </a:r>
            <a:r>
              <a:rPr lang="en-US" altLang="zh-CN" sz="3600">
                <a:solidFill>
                  <a:srgbClr val="FF0000"/>
                </a:solidFill>
              </a:rPr>
              <a:t>Transaction Management</a:t>
            </a:r>
            <a:r>
              <a:rPr lang="zh-CN" altLang="en-US" sz="3600">
                <a:solidFill>
                  <a:srgbClr val="FF0000"/>
                </a:solidFill>
              </a:rPr>
              <a:t>）</a:t>
            </a:r>
            <a:endParaRPr lang="en-US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B210B29-16EB-4B39-A444-F8AED88640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82402"/>
            <a:ext cx="9980682" cy="4247947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000099"/>
                </a:solidFill>
              </a:rPr>
              <a:t>ACID</a:t>
            </a:r>
            <a:r>
              <a:rPr lang="en-US" altLang="zh-CN" sz="2400" dirty="0"/>
              <a:t> of A </a:t>
            </a:r>
            <a:r>
              <a:rPr lang="en-US" altLang="zh-CN" sz="2400" b="1" dirty="0">
                <a:solidFill>
                  <a:srgbClr val="000099"/>
                </a:solidFill>
              </a:rPr>
              <a:t>Transaction——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Atomicity</a:t>
            </a:r>
          </a:p>
          <a:p>
            <a:pPr lvl="1">
              <a:defRPr/>
            </a:pPr>
            <a:r>
              <a:rPr lang="en-US" altLang="zh-CN" sz="2000" dirty="0"/>
              <a:t>Often, several operations on the database form a single logical unit of work.(</a:t>
            </a:r>
            <a:r>
              <a:rPr lang="en-US" altLang="zh-CN" sz="2000" b="1" dirty="0">
                <a:solidFill>
                  <a:srgbClr val="000099"/>
                </a:solidFill>
              </a:rPr>
              <a:t>Transaction</a:t>
            </a:r>
            <a:r>
              <a:rPr lang="en-US" altLang="zh-CN" sz="2000" dirty="0"/>
              <a:t>)</a:t>
            </a:r>
          </a:p>
          <a:p>
            <a:pPr lvl="1">
              <a:defRPr/>
            </a:pP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 An example is </a:t>
            </a:r>
            <a:r>
              <a:rPr lang="en-US" altLang="zh-CN" sz="2000" b="1" dirty="0">
                <a:solidFill>
                  <a:srgbClr val="FF0000"/>
                </a:solidFill>
              </a:rPr>
              <a:t>a funds transfer </a:t>
            </a:r>
          </a:p>
          <a:p>
            <a:pPr lvl="2">
              <a:defRPr/>
            </a:pPr>
            <a:r>
              <a:rPr lang="en-US" altLang="zh-CN" sz="1800" dirty="0"/>
              <a:t>one department account (say A) is debited </a:t>
            </a:r>
          </a:p>
          <a:p>
            <a:pPr lvl="2">
              <a:defRPr/>
            </a:pPr>
            <a:r>
              <a:rPr lang="en-US" altLang="zh-CN" sz="1800" dirty="0"/>
              <a:t>another department account (say B) is credited. </a:t>
            </a:r>
          </a:p>
          <a:p>
            <a:pPr lvl="2">
              <a:defRPr/>
            </a:pPr>
            <a:r>
              <a:rPr lang="en-US" altLang="zh-CN" sz="1800" dirty="0"/>
              <a:t>Clearly, it is essential that either both the credit and debit occur, or that neither occur. That is, the funds transfer must happen in its entirety or not at all. </a:t>
            </a:r>
          </a:p>
          <a:p>
            <a:pPr lvl="1">
              <a:defRPr/>
            </a:pP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This all-or-none requirement is called </a:t>
            </a:r>
            <a:r>
              <a:rPr lang="en-US" altLang="zh-CN" sz="2400" b="1" dirty="0">
                <a:solidFill>
                  <a:srgbClr val="FF0000"/>
                </a:solidFill>
              </a:rPr>
              <a:t>Atomicity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786</Words>
  <Application>Microsoft Office PowerPoint</Application>
  <PresentationFormat>宽屏</PresentationFormat>
  <Paragraphs>113</Paragraphs>
  <Slides>13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Euphemia</vt:lpstr>
      <vt:lpstr>Monotype Sorts</vt:lpstr>
      <vt:lpstr>Tahoma</vt:lpstr>
      <vt:lpstr>Wingdings</vt:lpstr>
      <vt:lpstr>学术文献 16x9</vt:lpstr>
      <vt:lpstr>Database System Architecture</vt:lpstr>
      <vt:lpstr>Database System Architecture</vt:lpstr>
      <vt:lpstr>DBMS System Structure  （Storage Management）</vt:lpstr>
      <vt:lpstr>DBMS System Structure  （Storage Management）</vt:lpstr>
      <vt:lpstr>DBMS System Structure  （Query Processor）</vt:lpstr>
      <vt:lpstr>DBMS System Structure  （Query Processor：Query Processing）</vt:lpstr>
      <vt:lpstr>DBMS System Structure  （Query Processor：Query Processing）</vt:lpstr>
      <vt:lpstr>DBMS System Structure   （Transaction Management） </vt:lpstr>
      <vt:lpstr>DBMS System Structure   （Transaction Management）</vt:lpstr>
      <vt:lpstr>DBMS System Structure   （Transaction Management）  </vt:lpstr>
      <vt:lpstr>DBMS System Structure   （Transaction Management）  </vt:lpstr>
      <vt:lpstr>DBMS System Structure   （Transaction Management）</vt:lpstr>
      <vt:lpstr>DBMS System Structure   （Transaction Management）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2018-11-17T12:03:36Z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