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370" r:id="rId5"/>
    <p:sldId id="369" r:id="rId6"/>
    <p:sldId id="367" r:id="rId7"/>
    <p:sldId id="368" r:id="rId8"/>
    <p:sldId id="371" r:id="rId9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357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91C0301E-2321-4F52-B85E-5901506D265C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2020/2/25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6834459-7356-44BF-850D-8B30C4FB3B6B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29B22C3-6CB1-491B-AD00-E0837F23A3F3}" type="datetime1">
              <a:rPr lang="zh-CN" altLang="en-US" smtClean="0"/>
              <a:pPr/>
              <a:t>2020/2/25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A3C37BE-C303-496D-B5CD-85F2937540FC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14E1AD7B-9E4D-457B-9A75-963B26E8254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 anchor="b"/>
          <a:lstStyle>
            <a:lvl1pPr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0949497C-4977-4A31-A8A4-F1874BCCDC59}" type="slidenum">
              <a:rPr lang="en-US" altLang="zh-CN" sz="1200"/>
              <a:pPr algn="r" eaLnBrk="1" hangingPunct="1"/>
              <a:t>1</a:t>
            </a:fld>
            <a:endParaRPr lang="en-US" altLang="zh-CN" sz="12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A9F1477A-3EB7-44E5-9314-B4939ADCF2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332965B0-E6FC-400D-A1EA-5C093CBA95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04D332B9-0E7E-4251-B02A-F57A2EA7E4D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 anchor="b"/>
          <a:lstStyle>
            <a:lvl1pPr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A190B76D-68CC-4A32-BC78-852CE391D9A3}" type="slidenum">
              <a:rPr lang="en-US" altLang="zh-CN" sz="1200"/>
              <a:pPr algn="r" eaLnBrk="1" hangingPunct="1"/>
              <a:t>2</a:t>
            </a:fld>
            <a:endParaRPr lang="en-US" altLang="zh-CN" sz="12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86B51068-E634-45E7-872A-7C79B35DBB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201D2549-1322-4727-8E73-F133971A42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707D8CA9-BE75-40DD-958D-D49109EC819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 anchor="b"/>
          <a:lstStyle>
            <a:lvl1pPr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B7F48AEF-45BF-49E1-A28A-F201B8A5B021}" type="slidenum">
              <a:rPr lang="en-US" altLang="zh-CN" sz="1200"/>
              <a:pPr algn="r" eaLnBrk="1" hangingPunct="1"/>
              <a:t>3</a:t>
            </a:fld>
            <a:endParaRPr lang="en-US" altLang="zh-CN" sz="12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278B6518-E285-410E-B3FE-A91D279CEE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DC1C8CAA-DAD5-45B4-867E-06C1A144A4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1D0E02F8-D88B-47C3-8BD7-B002A3F66CA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 anchor="b"/>
          <a:lstStyle>
            <a:lvl1pPr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870CAFDA-ED60-4E7C-B803-DBD7474340D2}" type="slidenum">
              <a:rPr lang="en-US" altLang="zh-CN" sz="1200"/>
              <a:pPr algn="r" eaLnBrk="1" hangingPunct="1"/>
              <a:t>4</a:t>
            </a:fld>
            <a:endParaRPr lang="en-US" altLang="zh-CN" sz="120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077BF0BD-6379-4A26-93ED-240A66A193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F6B4DADB-A29B-4679-AA82-C667BD723F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0CE59704-6A42-4D5F-8D22-03E4A8C2EB8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 anchor="b"/>
          <a:lstStyle>
            <a:lvl1pPr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9ED8D8C3-5D2D-4FD2-8138-D0187E839D39}" type="slidenum">
              <a:rPr lang="en-US" altLang="zh-CN" sz="1200"/>
              <a:pPr algn="r" eaLnBrk="1" hangingPunct="1"/>
              <a:t>5</a:t>
            </a:fld>
            <a:endParaRPr lang="en-US" altLang="zh-CN" sz="120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4CC2C02A-45DB-4AC3-A675-88F6A560ED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ADE00A88-9C19-4EEC-BDA4-BDE80A2EB6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392AAC-879E-4B39-8824-AF6B730A809E}" type="datetime1">
              <a:rPr lang="zh-CN" altLang="en-US" smtClean="0"/>
              <a:pPr/>
              <a:t>2020/2/25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1" name="图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 rtl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118C275-B304-48F5-8C4F-015CBCF4E7C1}" type="datetime1">
              <a:rPr lang="zh-CN" altLang="en-US" smtClean="0"/>
              <a:pPr/>
              <a:t>2020/2/25</a:t>
            </a:fld>
            <a:r>
              <a:rPr lang="zh-CN" altLang="en-US" dirty="0"/>
              <a:t>​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8791AA9-DDCB-4BA8-AD1D-963A3AA00622}" type="datetime1">
              <a:rPr lang="zh-CN" altLang="en-US" smtClean="0"/>
              <a:pPr/>
              <a:t>2020/2/25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170426F-E661-472B-BE42-25E072CD46D9}" type="datetime1">
              <a:rPr lang="zh-CN" altLang="en-US" smtClean="0"/>
              <a:pPr/>
              <a:t>2020/2/25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grpSp>
        <p:nvGrpSpPr>
          <p:cNvPr id="7" name="组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直接连接符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​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BA78444-6099-4C0A-A3A9-C6F3C5D7F289}" type="datetime1">
              <a:rPr lang="zh-CN" altLang="en-US" smtClean="0"/>
              <a:pPr/>
              <a:t>2020/2/25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包含图片的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直接连接符​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pic>
        <p:nvPicPr>
          <p:cNvPr id="10" name="图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 rtl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19" name="说明文字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zh-CN" altLang="en-US" sz="1200" b="1" i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注意：</a:t>
            </a:r>
          </a:p>
          <a:p>
            <a:pPr rtl="0"/>
            <a:r>
              <a:rPr lang="zh-CN" altLang="en-US" sz="1200" i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若要更改此幻灯片上的图像，请选择该图片，并将其删除。然后单击占位符中的图片图标以插入自己的图像。</a:t>
            </a: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组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直接连接符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​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矩形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组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直接连接符​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​​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F5F6A19-70BF-4380-9A40-68C9536408C6}" type="datetime1">
              <a:rPr lang="zh-CN" altLang="en-US" smtClean="0"/>
              <a:pPr/>
              <a:t>2020/2/25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017EB90-196C-4C15-BD31-13E0E0436C73}" type="datetime1">
              <a:rPr lang="zh-CN" altLang="en-US" smtClean="0"/>
              <a:pPr/>
              <a:t>2020/2/25</a:t>
            </a:fld>
            <a:r>
              <a:rPr lang="zh-CN" altLang="en-US" dirty="0"/>
              <a:t>​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2EC0F41-B48F-4298-A7F6-618EB9D22195}" type="datetime1">
              <a:rPr lang="zh-CN" altLang="en-US" smtClean="0"/>
              <a:pPr/>
              <a:t>2020/2/25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DB2D836-56E8-4B15-857C-14B1A5B3B67B}" type="datetime1">
              <a:rPr lang="zh-CN" altLang="en-US" smtClean="0"/>
              <a:pPr/>
              <a:t>2020/2/25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38D929F-7D8C-4CC3-8AC7-BB9B8FE2DEBF}" type="datetime1">
              <a:rPr lang="zh-CN" altLang="en-US" smtClean="0"/>
              <a:pPr/>
              <a:t>2020/2/25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6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892ACC-8BC8-4C9E-9D2B-0669DA5038B6}" type="datetime1">
              <a:rPr lang="zh-CN" altLang="en-US" smtClean="0"/>
              <a:pPr/>
              <a:t>2020/2/25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  <a:p>
            <a:pPr lvl="5" rtl="0"/>
            <a:r>
              <a:rPr lang="zh-CN" altLang="en-US" noProof="0" dirty="0"/>
              <a:t>第六级</a:t>
            </a:r>
          </a:p>
          <a:p>
            <a:pPr lvl="6" rtl="0"/>
            <a:r>
              <a:rPr lang="zh-CN" altLang="en-US" noProof="0" dirty="0"/>
              <a:t>第七级</a:t>
            </a:r>
          </a:p>
          <a:p>
            <a:pPr lvl="7" rtl="0"/>
            <a:r>
              <a:rPr lang="zh-CN" altLang="en-US" noProof="0" dirty="0"/>
              <a:t>第八级</a:t>
            </a:r>
          </a:p>
          <a:p>
            <a:pPr lvl="8" rtl="0"/>
            <a:r>
              <a:rPr lang="zh-CN" altLang="en-US" noProof="0" dirty="0"/>
              <a:t>第九级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60B6A15-7713-4A08-BBFD-F297CCC2B976}" type="datetime1">
              <a:rPr lang="zh-CN" altLang="en-US" smtClean="0"/>
              <a:pPr/>
              <a:t>2020/2/25</a:t>
            </a:fld>
            <a:r>
              <a:rPr lang="zh-CN" altLang="en-US" dirty="0"/>
              <a:t>​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fld id="{0FF54DE5-C571-48E8-A5BC-B369434E2F44}" type="slidenum">
              <a:rPr lang="en-US" altLang="zh-CN" noProof="0" smtClean="0"/>
              <a:pPr algn="r"/>
              <a:t>‹#›</a:t>
            </a:fld>
            <a:endParaRPr lang="zh-CN" altLang="en-US" noProof="0" dirty="0"/>
          </a:p>
        </p:txBody>
      </p:sp>
      <p:grpSp>
        <p:nvGrpSpPr>
          <p:cNvPr id="15" name="组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直接连接符​​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b-engines.com/en/ranking_trend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7C7E099A-D01D-4C92-9D31-FE870A2147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History of Database Systems</a:t>
            </a:r>
          </a:p>
        </p:txBody>
      </p:sp>
      <p:pic>
        <p:nvPicPr>
          <p:cNvPr id="3075" name="Picture 4">
            <a:extLst>
              <a:ext uri="{FF2B5EF4-FFF2-40B4-BE49-F238E27FC236}">
                <a16:creationId xmlns:a16="http://schemas.microsoft.com/office/drawing/2014/main" id="{CF0D1A5C-3994-494E-AE33-F1C9A927E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2852257"/>
            <a:ext cx="4649804" cy="2230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2">
            <a:extLst>
              <a:ext uri="{FF2B5EF4-FFF2-40B4-BE49-F238E27FC236}">
                <a16:creationId xmlns:a16="http://schemas.microsoft.com/office/drawing/2014/main" id="{18D4BDD4-02F0-4631-A594-04EAEB9FC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297" y="1501628"/>
            <a:ext cx="5118285" cy="5138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40AEF23-99CD-4F1C-9702-90221F6E90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History of Database Systems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62ACF16F-A12B-4ED5-8BF8-4D85509AABB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35783" y="1507645"/>
            <a:ext cx="9980681" cy="4840287"/>
          </a:xfrm>
        </p:spPr>
        <p:txBody>
          <a:bodyPr/>
          <a:lstStyle/>
          <a:p>
            <a:r>
              <a:rPr lang="en-US" altLang="zh-CN" sz="2400" dirty="0"/>
              <a:t>1950s and early 1960s:</a:t>
            </a:r>
          </a:p>
          <a:p>
            <a:pPr lvl="1"/>
            <a:r>
              <a:rPr lang="en-US" altLang="zh-CN" sz="2000" dirty="0"/>
              <a:t>Data processing using magnetic tapes for storage</a:t>
            </a:r>
          </a:p>
          <a:p>
            <a:pPr lvl="2"/>
            <a:r>
              <a:rPr lang="en-US" altLang="zh-CN" sz="2000" dirty="0"/>
              <a:t>Tapes provided only sequential access</a:t>
            </a:r>
          </a:p>
          <a:p>
            <a:pPr lvl="1"/>
            <a:r>
              <a:rPr lang="en-US" altLang="zh-CN" sz="2000" dirty="0"/>
              <a:t>Punched cards for input</a:t>
            </a:r>
          </a:p>
          <a:p>
            <a:r>
              <a:rPr lang="en-US" altLang="zh-CN" sz="2400" dirty="0"/>
              <a:t>Late 1960s and 1970s:</a:t>
            </a:r>
          </a:p>
          <a:p>
            <a:pPr lvl="1"/>
            <a:r>
              <a:rPr lang="en-US" altLang="zh-CN" sz="2000" dirty="0"/>
              <a:t>Hard disks allowed direct access to data</a:t>
            </a:r>
          </a:p>
          <a:p>
            <a:pPr lvl="1"/>
            <a:r>
              <a:rPr lang="en-US" altLang="zh-CN" sz="2000" dirty="0"/>
              <a:t>Network and hierarchical data models in widespread use</a:t>
            </a:r>
          </a:p>
          <a:p>
            <a:pPr lvl="1"/>
            <a:r>
              <a:rPr lang="en-US" altLang="zh-CN" sz="2000" dirty="0"/>
              <a:t>Ted Codd defines the relational data model</a:t>
            </a:r>
          </a:p>
          <a:p>
            <a:pPr lvl="2"/>
            <a:r>
              <a:rPr lang="en-US" altLang="zh-CN" sz="2000" dirty="0"/>
              <a:t>Would win the ACM Turing Award for this work</a:t>
            </a:r>
          </a:p>
          <a:p>
            <a:pPr lvl="2"/>
            <a:r>
              <a:rPr lang="en-US" altLang="zh-CN" sz="2000" dirty="0"/>
              <a:t>IBM Research begins System R prototype</a:t>
            </a:r>
          </a:p>
          <a:p>
            <a:pPr lvl="2"/>
            <a:r>
              <a:rPr lang="en-US" altLang="zh-CN" sz="2000" dirty="0"/>
              <a:t>UC Berkeley begins Ingres prototype</a:t>
            </a:r>
          </a:p>
          <a:p>
            <a:pPr lvl="1"/>
            <a:r>
              <a:rPr lang="en-US" altLang="zh-CN" sz="2000" dirty="0"/>
              <a:t>High-performance (for the era) transaction processing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B439615-895C-409F-BB48-D2D2F361D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0895" y="1574785"/>
            <a:ext cx="3028282" cy="1452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1F98D0F6-BF6C-499B-967E-6533AC90E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0327" y="3428999"/>
            <a:ext cx="2621088" cy="2631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F5C03BA-0C6A-44AF-A690-394E44E83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History of Database Systems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0A7A72A6-7B91-4314-A784-BEAE6469453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04900" y="1378853"/>
            <a:ext cx="9980682" cy="45815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1980s: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Research relational prototypes evolve into commercial systems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/>
              <a:t>SQL becomes industrial standard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Parallel and distributed database systems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Object-oriented database systems</a:t>
            </a:r>
          </a:p>
          <a:p>
            <a:pPr>
              <a:lnSpc>
                <a:spcPct val="90000"/>
              </a:lnSpc>
            </a:pPr>
            <a:endParaRPr lang="en-US" altLang="zh-CN" dirty="0"/>
          </a:p>
          <a:p>
            <a:pPr>
              <a:lnSpc>
                <a:spcPct val="90000"/>
              </a:lnSpc>
            </a:pPr>
            <a:r>
              <a:rPr lang="en-US" altLang="zh-CN" dirty="0"/>
              <a:t>1990s: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Large decision support and data-mining applications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Large multi-terabyte data warehouses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Emergence of Web commerce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0E573F4-3590-46DD-B325-F18F79CB3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300" y="2141523"/>
            <a:ext cx="3028282" cy="1452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5C6530F0-AF08-4E2F-AD7E-BC0A671AF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213" y="3931339"/>
            <a:ext cx="2780479" cy="2791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258B8BA-B952-439A-8CBA-84FF920EBD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History of Database Systems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2341C65-BFA1-4B0E-B81C-D3ECF8CED90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04900" y="1544521"/>
            <a:ext cx="9036050" cy="4868862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endParaRPr lang="en-US" altLang="zh-CN" dirty="0"/>
          </a:p>
          <a:p>
            <a:pPr>
              <a:lnSpc>
                <a:spcPct val="90000"/>
              </a:lnSpc>
            </a:pPr>
            <a:r>
              <a:rPr lang="en-US" altLang="zh-CN" dirty="0"/>
              <a:t>Early 2000s: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XML and XQuery standards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Automated database administration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Later 2000s: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Giant data storage systems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/>
              <a:t>Google </a:t>
            </a:r>
            <a:r>
              <a:rPr lang="en-US" altLang="zh-CN" sz="2000" dirty="0" err="1"/>
              <a:t>BigTable</a:t>
            </a:r>
            <a:r>
              <a:rPr lang="en-US" altLang="zh-CN" sz="2000" dirty="0"/>
              <a:t>, Yahoo </a:t>
            </a:r>
            <a:r>
              <a:rPr lang="en-US" altLang="zh-CN" sz="2000" dirty="0" err="1"/>
              <a:t>PNuts</a:t>
            </a:r>
            <a:r>
              <a:rPr lang="en-US" altLang="zh-CN" sz="2000" dirty="0"/>
              <a:t>, Amazon, .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Now: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Relation</a:t>
            </a:r>
            <a:r>
              <a:rPr lang="zh-CN" altLang="en-US" sz="2000" dirty="0"/>
              <a:t> </a:t>
            </a:r>
            <a:r>
              <a:rPr lang="en-US" altLang="zh-CN" sz="2000" dirty="0"/>
              <a:t>Database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NoSQL</a:t>
            </a:r>
          </a:p>
          <a:p>
            <a:pPr lvl="2">
              <a:lnSpc>
                <a:spcPct val="90000"/>
              </a:lnSpc>
            </a:pPr>
            <a:r>
              <a:rPr lang="en-US" altLang="zh-CN" sz="1600" dirty="0"/>
              <a:t>KV</a:t>
            </a:r>
            <a:r>
              <a:rPr lang="zh-CN" altLang="en-US" sz="1600" dirty="0"/>
              <a:t>：</a:t>
            </a:r>
            <a:r>
              <a:rPr lang="en-US" altLang="zh-CN" sz="1600" dirty="0"/>
              <a:t>Redis</a:t>
            </a:r>
          </a:p>
          <a:p>
            <a:pPr lvl="2">
              <a:lnSpc>
                <a:spcPct val="90000"/>
              </a:lnSpc>
            </a:pPr>
            <a:r>
              <a:rPr lang="en-US" altLang="zh-CN" sz="1600" dirty="0"/>
              <a:t>Document</a:t>
            </a:r>
            <a:r>
              <a:rPr lang="zh-CN" altLang="en-US" sz="1600" dirty="0"/>
              <a:t>：</a:t>
            </a:r>
            <a:r>
              <a:rPr lang="en-US" altLang="zh-CN" sz="1600" dirty="0"/>
              <a:t>MongoDB</a:t>
            </a:r>
          </a:p>
          <a:p>
            <a:pPr lvl="2">
              <a:lnSpc>
                <a:spcPct val="90000"/>
              </a:lnSpc>
            </a:pPr>
            <a:r>
              <a:rPr lang="en-US" altLang="zh-CN" sz="1600" dirty="0"/>
              <a:t>Column</a:t>
            </a:r>
            <a:r>
              <a:rPr lang="zh-CN" altLang="en-US" sz="1600" dirty="0"/>
              <a:t> </a:t>
            </a:r>
            <a:r>
              <a:rPr lang="en-US" altLang="zh-CN" sz="1600" dirty="0"/>
              <a:t>Family</a:t>
            </a:r>
            <a:r>
              <a:rPr lang="zh-CN" altLang="en-US" sz="1600" dirty="0"/>
              <a:t>：</a:t>
            </a:r>
            <a:r>
              <a:rPr lang="en-US" altLang="zh-CN" sz="1600" dirty="0" err="1"/>
              <a:t>Hbase</a:t>
            </a:r>
            <a:endParaRPr lang="en-US" altLang="zh-CN" sz="1600" dirty="0"/>
          </a:p>
          <a:p>
            <a:pPr lvl="2">
              <a:lnSpc>
                <a:spcPct val="90000"/>
              </a:lnSpc>
            </a:pPr>
            <a:r>
              <a:rPr lang="en-US" altLang="zh-CN" sz="1600" dirty="0"/>
              <a:t>Graph</a:t>
            </a:r>
            <a:r>
              <a:rPr lang="zh-CN" altLang="en-US" sz="1600" dirty="0"/>
              <a:t>：</a:t>
            </a:r>
            <a:r>
              <a:rPr lang="en-US" altLang="zh-CN" sz="1600" dirty="0"/>
              <a:t>Neo4J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7A0E5CF-2424-4C96-A6D7-E15DB80BE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300" y="1663351"/>
            <a:ext cx="3028282" cy="1452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B52E542B-AFDD-4EFD-BBFD-C00840DBF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301" y="3668820"/>
            <a:ext cx="3028282" cy="304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B61DFE6E-FEF1-43DD-B06B-8555E9F159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Trend   </a:t>
            </a:r>
            <a:r>
              <a:rPr lang="en-US" altLang="zh-CN" dirty="0">
                <a:hlinkClick r:id="rId3"/>
              </a:rPr>
              <a:t>http://db-engines.com/en/ranking_trend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914040F-7A98-4342-B86C-EC52E9A33F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4576" y="1440005"/>
            <a:ext cx="7624783" cy="54179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学术文献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9411639_TF03431380_TF03431380" id="{9AE2BD50-F2AD-48C6-8A81-F7D7390F9E40}" vid="{822244C9-F44A-41EE-AAAB-DAE7A533DA64}"/>
    </a:ext>
  </a:extLst>
</a:theme>
</file>

<file path=ppt/theme/theme2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DDBB83-77C1-4099-A0AA-289882E745E2}">
  <ds:schemaRefs>
    <ds:schemaRef ds:uri="http://schemas.microsoft.com/office/infopath/2007/PartnerControls"/>
    <ds:schemaRef ds:uri="http://schemas.microsoft.com/office/2006/documentManagement/types"/>
    <ds:schemaRef ds:uri="http://purl.org/dc/dcmitype/"/>
    <ds:schemaRef ds:uri="4873beb7-5857-4685-be1f-d57550cc96cc"/>
    <ds:schemaRef ds:uri="http://purl.org/dc/terms/"/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学术演示文稿、细条纹和丝带设计（宽屏）</Template>
  <TotalTime>0</TotalTime>
  <Words>190</Words>
  <Application>Microsoft Office PowerPoint</Application>
  <PresentationFormat>宽屏</PresentationFormat>
  <Paragraphs>46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微软雅黑</vt:lpstr>
      <vt:lpstr>Euphemia</vt:lpstr>
      <vt:lpstr>Tahoma</vt:lpstr>
      <vt:lpstr>Wingdings</vt:lpstr>
      <vt:lpstr>学术文献 16x9</vt:lpstr>
      <vt:lpstr>History of Database Systems</vt:lpstr>
      <vt:lpstr>History of Database Systems</vt:lpstr>
      <vt:lpstr>History of Database Systems</vt:lpstr>
      <vt:lpstr>History of Database Systems</vt:lpstr>
      <vt:lpstr>Trend   http://db-engines.com/en/ranking_trend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2018-11-16T01:00:21Z</dcterms:created>
  <dcterms:modified xsi:type="dcterms:W3CDTF">2020-02-25T14:12:36Z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