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3"/>
  </p:notesMasterIdLst>
  <p:handoutMasterIdLst>
    <p:handoutMasterId r:id="rId14"/>
  </p:handoutMasterIdLst>
  <p:sldIdLst>
    <p:sldId id="351" r:id="rId5"/>
    <p:sldId id="331" r:id="rId6"/>
    <p:sldId id="353" r:id="rId7"/>
    <p:sldId id="352" r:id="rId8"/>
    <p:sldId id="354" r:id="rId9"/>
    <p:sldId id="356" r:id="rId10"/>
    <p:sldId id="357" r:id="rId11"/>
    <p:sldId id="355" r:id="rId12"/>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showGuides="1">
      <p:cViewPr varScale="1">
        <p:scale>
          <a:sx n="92" d="100"/>
          <a:sy n="92" d="100"/>
        </p:scale>
        <p:origin x="78" y="468"/>
      </p:cViewPr>
      <p:guideLst>
        <p:guide orient="horz" pos="2160"/>
        <p:guide pos="3840"/>
      </p:guideLst>
    </p:cSldViewPr>
  </p:slideViewPr>
  <p:notesTextViewPr>
    <p:cViewPr>
      <p:scale>
        <a:sx n="1" d="1"/>
        <a:sy n="1" d="1"/>
      </p:scale>
      <p:origin x="0" y="0"/>
    </p:cViewPr>
  </p:notesTextViewPr>
  <p:notesViewPr>
    <p:cSldViewPr snapToGrid="0" showGuides="1">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1C0301E-2321-4F52-B85E-5901506D265C}" type="datetime1">
              <a:rPr lang="zh-CN" altLang="en-US" smtClean="0">
                <a:latin typeface="微软雅黑" panose="020B0503020204020204" pitchFamily="34" charset="-122"/>
                <a:ea typeface="微软雅黑" panose="020B0503020204020204" pitchFamily="34" charset="-122"/>
              </a:rPr>
              <a:pPr algn="r" rtl="0"/>
              <a:t>2019/3/18</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n-US" altLang="zh-CN" smtClean="0">
                <a:latin typeface="微软雅黑" panose="020B0503020204020204" pitchFamily="34" charset="-122"/>
                <a:ea typeface="微软雅黑" panose="020B0503020204020204" pitchFamily="34" charset="-122"/>
              </a:rPr>
              <a:pPr algn="r" rtl="0"/>
              <a:t>‹#›</a:t>
            </a:fld>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229B22C3-6CB1-491B-AD00-E0837F23A3F3}" type="datetime1">
              <a:rPr lang="zh-CN" altLang="en-US" smtClean="0"/>
              <a:pPr/>
              <a:t>2019/3/18</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0A3C37BE-C303-496D-B5CD-85F2937540FC}" type="slidenum">
              <a:rPr lang="en-US" altLang="zh-CN" smtClean="0"/>
              <a:pPr/>
              <a:t>‹#›</a:t>
            </a:fld>
            <a:endParaRPr lang="en-US" altLang="zh-CN"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60C313B6-7451-4250-B4E1-7821C9217D9A}"/>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12813"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12813"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12813"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12813"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r" eaLnBrk="1" hangingPunct="1"/>
            <a:fld id="{6F49FDFF-02F9-43AC-BE82-905D3C84993A}" type="slidenum">
              <a:rPr lang="en-US" altLang="zh-CN" sz="1200"/>
              <a:pPr algn="r" eaLnBrk="1" hangingPunct="1"/>
              <a:t>1</a:t>
            </a:fld>
            <a:endParaRPr lang="en-US" altLang="zh-CN" sz="1200"/>
          </a:p>
        </p:txBody>
      </p:sp>
      <p:sp>
        <p:nvSpPr>
          <p:cNvPr id="19459" name="Rectangle 2">
            <a:extLst>
              <a:ext uri="{FF2B5EF4-FFF2-40B4-BE49-F238E27FC236}">
                <a16:creationId xmlns:a16="http://schemas.microsoft.com/office/drawing/2014/main" id="{626EDE9B-AE16-45DD-A993-3EDC029C7DAE}"/>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AFD97D66-8827-43C7-89A5-9E8B24A324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5CA28776-7FC0-41DC-B7CF-9243FE9378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D5BE62-7D66-4CBD-977F-70052558E144}" type="slidenum">
              <a:rPr lang="en-US" altLang="zh-CN" sz="1200">
                <a:latin typeface="Times New Roman" panose="02020603050405020304" pitchFamily="18" charset="0"/>
              </a:rPr>
              <a:pPr eaLnBrk="1" hangingPunct="1"/>
              <a:t>2</a:t>
            </a:fld>
            <a:endParaRPr lang="en-US" altLang="zh-CN" sz="1200">
              <a:latin typeface="Times New Roman" panose="02020603050405020304" pitchFamily="18" charset="0"/>
            </a:endParaRPr>
          </a:p>
        </p:txBody>
      </p:sp>
      <p:sp>
        <p:nvSpPr>
          <p:cNvPr id="93187" name="Rectangle 2">
            <a:extLst>
              <a:ext uri="{FF2B5EF4-FFF2-40B4-BE49-F238E27FC236}">
                <a16:creationId xmlns:a16="http://schemas.microsoft.com/office/drawing/2014/main" id="{02BDF88B-59AA-4692-AB0E-619F109F60B1}"/>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4900EB33-F42D-4887-A874-566D164343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60C313B6-7451-4250-B4E1-7821C9217D9A}"/>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12813"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12813"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12813"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12813"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r" eaLnBrk="1" hangingPunct="1"/>
            <a:fld id="{6F49FDFF-02F9-43AC-BE82-905D3C84993A}" type="slidenum">
              <a:rPr lang="en-US" altLang="zh-CN" sz="1200"/>
              <a:pPr algn="r" eaLnBrk="1" hangingPunct="1"/>
              <a:t>3</a:t>
            </a:fld>
            <a:endParaRPr lang="en-US" altLang="zh-CN" sz="1200"/>
          </a:p>
        </p:txBody>
      </p:sp>
      <p:sp>
        <p:nvSpPr>
          <p:cNvPr id="19459" name="Rectangle 2">
            <a:extLst>
              <a:ext uri="{FF2B5EF4-FFF2-40B4-BE49-F238E27FC236}">
                <a16:creationId xmlns:a16="http://schemas.microsoft.com/office/drawing/2014/main" id="{626EDE9B-AE16-45DD-A993-3EDC029C7DAE}"/>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AFD97D66-8827-43C7-89A5-9E8B24A324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extLst>
      <p:ext uri="{BB962C8B-B14F-4D97-AF65-F5344CB8AC3E}">
        <p14:creationId xmlns:p14="http://schemas.microsoft.com/office/powerpoint/2010/main" val="4095988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60C313B6-7451-4250-B4E1-7821C9217D9A}"/>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12813"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12813"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12813"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12813"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r" eaLnBrk="1" hangingPunct="1"/>
            <a:fld id="{6F49FDFF-02F9-43AC-BE82-905D3C84993A}" type="slidenum">
              <a:rPr lang="en-US" altLang="zh-CN" sz="1200"/>
              <a:pPr algn="r" eaLnBrk="1" hangingPunct="1"/>
              <a:t>4</a:t>
            </a:fld>
            <a:endParaRPr lang="en-US" altLang="zh-CN" sz="1200"/>
          </a:p>
        </p:txBody>
      </p:sp>
      <p:sp>
        <p:nvSpPr>
          <p:cNvPr id="19459" name="Rectangle 2">
            <a:extLst>
              <a:ext uri="{FF2B5EF4-FFF2-40B4-BE49-F238E27FC236}">
                <a16:creationId xmlns:a16="http://schemas.microsoft.com/office/drawing/2014/main" id="{626EDE9B-AE16-45DD-A993-3EDC029C7DAE}"/>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AFD97D66-8827-43C7-89A5-9E8B24A324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extLst>
      <p:ext uri="{BB962C8B-B14F-4D97-AF65-F5344CB8AC3E}">
        <p14:creationId xmlns:p14="http://schemas.microsoft.com/office/powerpoint/2010/main" val="1159072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60C313B6-7451-4250-B4E1-7821C9217D9A}"/>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12813"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12813"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12813"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12813"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r" eaLnBrk="1" hangingPunct="1"/>
            <a:fld id="{6F49FDFF-02F9-43AC-BE82-905D3C84993A}" type="slidenum">
              <a:rPr lang="en-US" altLang="zh-CN" sz="1200"/>
              <a:pPr algn="r" eaLnBrk="1" hangingPunct="1"/>
              <a:t>5</a:t>
            </a:fld>
            <a:endParaRPr lang="en-US" altLang="zh-CN" sz="1200"/>
          </a:p>
        </p:txBody>
      </p:sp>
      <p:sp>
        <p:nvSpPr>
          <p:cNvPr id="19459" name="Rectangle 2">
            <a:extLst>
              <a:ext uri="{FF2B5EF4-FFF2-40B4-BE49-F238E27FC236}">
                <a16:creationId xmlns:a16="http://schemas.microsoft.com/office/drawing/2014/main" id="{626EDE9B-AE16-45DD-A993-3EDC029C7DAE}"/>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AFD97D66-8827-43C7-89A5-9E8B24A324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extLst>
      <p:ext uri="{BB962C8B-B14F-4D97-AF65-F5344CB8AC3E}">
        <p14:creationId xmlns:p14="http://schemas.microsoft.com/office/powerpoint/2010/main" val="290449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60C313B6-7451-4250-B4E1-7821C9217D9A}"/>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12813"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12813"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12813"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12813"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r" eaLnBrk="1" hangingPunct="1"/>
            <a:fld id="{6F49FDFF-02F9-43AC-BE82-905D3C84993A}" type="slidenum">
              <a:rPr lang="en-US" altLang="zh-CN" sz="1200"/>
              <a:pPr algn="r" eaLnBrk="1" hangingPunct="1"/>
              <a:t>6</a:t>
            </a:fld>
            <a:endParaRPr lang="en-US" altLang="zh-CN" sz="1200"/>
          </a:p>
        </p:txBody>
      </p:sp>
      <p:sp>
        <p:nvSpPr>
          <p:cNvPr id="19459" name="Rectangle 2">
            <a:extLst>
              <a:ext uri="{FF2B5EF4-FFF2-40B4-BE49-F238E27FC236}">
                <a16:creationId xmlns:a16="http://schemas.microsoft.com/office/drawing/2014/main" id="{626EDE9B-AE16-45DD-A993-3EDC029C7DAE}"/>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AFD97D66-8827-43C7-89A5-9E8B24A324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extLst>
      <p:ext uri="{BB962C8B-B14F-4D97-AF65-F5344CB8AC3E}">
        <p14:creationId xmlns:p14="http://schemas.microsoft.com/office/powerpoint/2010/main" val="3116639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60C313B6-7451-4250-B4E1-7821C9217D9A}"/>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12813"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12813"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12813"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12813"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r" eaLnBrk="1" hangingPunct="1"/>
            <a:fld id="{6F49FDFF-02F9-43AC-BE82-905D3C84993A}" type="slidenum">
              <a:rPr lang="en-US" altLang="zh-CN" sz="1200"/>
              <a:pPr algn="r" eaLnBrk="1" hangingPunct="1"/>
              <a:t>7</a:t>
            </a:fld>
            <a:endParaRPr lang="en-US" altLang="zh-CN" sz="1200"/>
          </a:p>
        </p:txBody>
      </p:sp>
      <p:sp>
        <p:nvSpPr>
          <p:cNvPr id="19459" name="Rectangle 2">
            <a:extLst>
              <a:ext uri="{FF2B5EF4-FFF2-40B4-BE49-F238E27FC236}">
                <a16:creationId xmlns:a16="http://schemas.microsoft.com/office/drawing/2014/main" id="{626EDE9B-AE16-45DD-A993-3EDC029C7DAE}"/>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AFD97D66-8827-43C7-89A5-9E8B24A324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extLst>
      <p:ext uri="{BB962C8B-B14F-4D97-AF65-F5344CB8AC3E}">
        <p14:creationId xmlns:p14="http://schemas.microsoft.com/office/powerpoint/2010/main" val="849961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60C313B6-7451-4250-B4E1-7821C9217D9A}"/>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12813"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12813"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12813"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12813"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r" eaLnBrk="1" hangingPunct="1"/>
            <a:fld id="{6F49FDFF-02F9-43AC-BE82-905D3C84993A}" type="slidenum">
              <a:rPr lang="en-US" altLang="zh-CN" sz="1200"/>
              <a:pPr algn="r" eaLnBrk="1" hangingPunct="1"/>
              <a:t>8</a:t>
            </a:fld>
            <a:endParaRPr lang="en-US" altLang="zh-CN" sz="1200"/>
          </a:p>
        </p:txBody>
      </p:sp>
      <p:sp>
        <p:nvSpPr>
          <p:cNvPr id="19459" name="Rectangle 2">
            <a:extLst>
              <a:ext uri="{FF2B5EF4-FFF2-40B4-BE49-F238E27FC236}">
                <a16:creationId xmlns:a16="http://schemas.microsoft.com/office/drawing/2014/main" id="{626EDE9B-AE16-45DD-A993-3EDC029C7DAE}"/>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AFD97D66-8827-43C7-89A5-9E8B24A324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extLst>
      <p:ext uri="{BB962C8B-B14F-4D97-AF65-F5344CB8AC3E}">
        <p14:creationId xmlns:p14="http://schemas.microsoft.com/office/powerpoint/2010/main" val="205431209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8" name="矩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2" name="标题 1"/>
          <p:cNvSpPr>
            <a:spLocks noGrp="1"/>
          </p:cNvSpPr>
          <p:nvPr>
            <p:ph type="ctrTitle"/>
          </p:nvPr>
        </p:nvSpPr>
        <p:spPr>
          <a:xfrm>
            <a:off x="1104900" y="2292094"/>
            <a:ext cx="10096500" cy="2219691"/>
          </a:xfrm>
        </p:spPr>
        <p:txBody>
          <a:bodyPr rtlCol="0" anchor="ctr">
            <a:normAutofit/>
          </a:bodyPr>
          <a:lstStyle>
            <a:lvl1pPr algn="l" rtl="0">
              <a:defRPr sz="4400" cap="all"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898" y="4511784"/>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7392AAC-879E-4B39-8824-AF6B730A809E}" type="datetime1">
              <a:rPr lang="zh-CN" altLang="en-US" smtClean="0"/>
              <a:pPr/>
              <a:t>2019/3/18</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pic>
        <p:nvPicPr>
          <p:cNvPr id="11" name="图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4654671" y="1600199"/>
            <a:ext cx="6430912" cy="4572001"/>
          </a:xfrm>
        </p:spPr>
        <p:txBody>
          <a:bodyPr tIns="1188720" rtlCol="0">
            <a:normAutofit/>
          </a:bodyPr>
          <a:lstStyle>
            <a:lvl1pPr marL="0" indent="0" algn="ctr" rtl="0">
              <a:buNone/>
              <a:defRPr sz="20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1104900" y="1600200"/>
            <a:ext cx="3396996" cy="4572000"/>
          </a:xfrm>
        </p:spPr>
        <p:txBody>
          <a:bodyPr rtlCol="0">
            <a:normAutofit/>
          </a:bodyPr>
          <a:lstStyle>
            <a:lvl1pPr marL="0" indent="0" algn="l" rtl="0">
              <a:spcBef>
                <a:spcPts val="1200"/>
              </a:spcBef>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7118C275-B304-48F5-8C4F-015CBCF4E7C1}" type="datetime1">
              <a:rPr lang="zh-CN" altLang="en-US" smtClean="0"/>
              <a:pPr/>
              <a:t>2019/3/18</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8791AA9-DDCB-4BA8-AD1D-963A3AA00622}" type="datetime1">
              <a:rPr lang="zh-CN" altLang="en-US" smtClean="0"/>
              <a:pPr/>
              <a:t>2019/3/18</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372600" y="365125"/>
            <a:ext cx="1714500" cy="5811838"/>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1104900" y="365125"/>
            <a:ext cx="8098896" cy="5811838"/>
          </a:xfrm>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170426F-E661-472B-BE42-25E072CD46D9}" type="datetime1">
              <a:rPr lang="zh-CN" altLang="en-US" smtClean="0"/>
              <a:pPr/>
              <a:t>2019/3/18</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grpSp>
        <p:nvGrpSpPr>
          <p:cNvPr id="7" name="组 6"/>
          <p:cNvGrpSpPr/>
          <p:nvPr/>
        </p:nvGrpSpPr>
        <p:grpSpPr>
          <a:xfrm rot="5400000">
            <a:off x="6514047" y="3228843"/>
            <a:ext cx="5632704" cy="84403"/>
            <a:chOff x="1073150" y="1219201"/>
            <a:chExt cx="10058400" cy="63125"/>
          </a:xfrm>
        </p:grpSpPr>
        <p:cxnSp>
          <p:nvCxnSpPr>
            <p:cNvPr id="8" name="直接连接符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9BA78444-6099-4C0A-A3A9-C6F3C5D7F289}" type="datetime1">
              <a:rPr lang="zh-CN" altLang="en-US" smtClean="0"/>
              <a:pPr/>
              <a:t>2019/3/18</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包含图片的标题幻灯片">
    <p:spTree>
      <p:nvGrpSpPr>
        <p:cNvPr id="1" name=""/>
        <p:cNvGrpSpPr/>
        <p:nvPr/>
      </p:nvGrpSpPr>
      <p:grpSpPr>
        <a:xfrm>
          <a:off x="0" y="0"/>
          <a:ext cx="0" cy="0"/>
          <a:chOff x="0" y="0"/>
          <a:chExt cx="0" cy="0"/>
        </a:xfrm>
      </p:grpSpPr>
      <p:grpSp>
        <p:nvGrpSpPr>
          <p:cNvPr id="13" name="组 12"/>
          <p:cNvGrpSpPr/>
          <p:nvPr/>
        </p:nvGrpSpPr>
        <p:grpSpPr>
          <a:xfrm rot="10800000">
            <a:off x="0" y="5645510"/>
            <a:ext cx="12192000" cy="63125"/>
            <a:chOff x="507492" y="1501519"/>
            <a:chExt cx="8129016" cy="63125"/>
          </a:xfrm>
        </p:grpSpPr>
        <p:cxnSp>
          <p:nvCxnSpPr>
            <p:cNvPr id="17" name="直接连接符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p:nvGrpSpPr>
        <p:grpSpPr>
          <a:xfrm>
            <a:off x="0" y="1143000"/>
            <a:ext cx="12192000" cy="63125"/>
            <a:chOff x="507492" y="1501519"/>
            <a:chExt cx="8129016" cy="63125"/>
          </a:xfrm>
        </p:grpSpPr>
        <p:cxnSp>
          <p:nvCxnSpPr>
            <p:cNvPr id="15"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8" name="矩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1104900" y="2292094"/>
            <a:ext cx="5734050" cy="2219691"/>
          </a:xfrm>
        </p:spPr>
        <p:txBody>
          <a:bodyPr rtlCol="0" anchor="ctr">
            <a:normAutofit/>
          </a:bodyPr>
          <a:lstStyle>
            <a:lvl1pPr algn="l" rtl="0">
              <a:defRPr sz="4400" cap="all"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900" y="4511784"/>
            <a:ext cx="5734050" cy="955565"/>
          </a:xfrm>
        </p:spPr>
        <p:txBody>
          <a:bodyPr rtlCol="0">
            <a:normAutofit/>
          </a:bodyPr>
          <a:lstStyle>
            <a:lvl1pPr marL="0" indent="0" algn="l" rtl="0">
              <a:spcBef>
                <a:spcPts val="0"/>
              </a:spcBef>
              <a:buNone/>
              <a:defRPr sz="1800">
                <a:latin typeface="微软雅黑" panose="020B0503020204020204" pitchFamily="34" charset="-122"/>
                <a:ea typeface="微软雅黑" panose="020B0503020204020204" pitchFamily="34" charset="-122"/>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pic>
        <p:nvPicPr>
          <p:cNvPr id="10" name="图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图片占位符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noProof="0"/>
              <a:t>单击图标添加图片</a:t>
            </a:r>
            <a:endParaRPr lang="zh-CN" altLang="en-US" noProof="0" dirty="0"/>
          </a:p>
        </p:txBody>
      </p:sp>
      <p:sp>
        <p:nvSpPr>
          <p:cNvPr id="19" name="说明文字"/>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zh-CN" altLang="en-US" sz="1200" b="1" i="1" noProof="0" dirty="0">
                <a:latin typeface="微软雅黑" panose="020B0503020204020204" pitchFamily="34" charset="-122"/>
                <a:ea typeface="微软雅黑" panose="020B0503020204020204" pitchFamily="34" charset="-122"/>
                <a:cs typeface="Arial" pitchFamily="34" charset="0"/>
              </a:rPr>
              <a:t>注意：</a:t>
            </a:r>
          </a:p>
          <a:p>
            <a:pPr rtl="0"/>
            <a:r>
              <a:rPr lang="zh-CN" altLang="en-US" sz="1200" i="1" noProof="0" dirty="0">
                <a:latin typeface="微软雅黑" panose="020B0503020204020204" pitchFamily="34" charset="-122"/>
                <a:ea typeface="微软雅黑" panose="020B0503020204020204" pitchFamily="34" charset="-122"/>
                <a:cs typeface="Arial" pitchFamily="34" charset="0"/>
              </a:rPr>
              <a:t>若要更改此幻灯片上的图像，请选择该图片，并将其删除。然后单击占位符中的图片图标以插入自己的图像。</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组 7"/>
          <p:cNvGrpSpPr/>
          <p:nvPr/>
        </p:nvGrpSpPr>
        <p:grpSpPr>
          <a:xfrm>
            <a:off x="0" y="2514600"/>
            <a:ext cx="12192000" cy="3194035"/>
            <a:chOff x="647402" y="2514600"/>
            <a:chExt cx="10838688" cy="3194035"/>
          </a:xfrm>
        </p:grpSpPr>
        <p:grpSp>
          <p:nvGrpSpPr>
            <p:cNvPr id="9" name="组 8"/>
            <p:cNvGrpSpPr/>
            <p:nvPr/>
          </p:nvGrpSpPr>
          <p:grpSpPr>
            <a:xfrm>
              <a:off x="647402" y="2514600"/>
              <a:ext cx="10838688" cy="63125"/>
              <a:chOff x="507492" y="1501519"/>
              <a:chExt cx="8129016" cy="63125"/>
            </a:xfrm>
          </p:grpSpPr>
          <p:cxnSp>
            <p:nvCxnSpPr>
              <p:cNvPr id="14" name="直接连接符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grpSp>
          <p:nvGrpSpPr>
            <p:cNvPr id="11" name="组 10"/>
            <p:cNvGrpSpPr/>
            <p:nvPr/>
          </p:nvGrpSpPr>
          <p:grpSpPr>
            <a:xfrm rot="10800000">
              <a:off x="647402" y="5645510"/>
              <a:ext cx="10838688" cy="63125"/>
              <a:chOff x="507492" y="1501519"/>
              <a:chExt cx="8129016" cy="63125"/>
            </a:xfrm>
          </p:grpSpPr>
          <p:cxnSp>
            <p:nvCxnSpPr>
              <p:cNvPr id="12" name="直接连接符​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104899" y="2971806"/>
            <a:ext cx="10071099" cy="1684150"/>
          </a:xfrm>
        </p:spPr>
        <p:txBody>
          <a:bodyPr rtlCol="0" anchor="ctr">
            <a:normAutofit/>
          </a:bodyPr>
          <a:lstStyle>
            <a:lvl1pPr algn="l" rtl="0">
              <a:defRPr sz="440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104899" y="4655956"/>
            <a:ext cx="10071099" cy="509750"/>
          </a:xfrm>
        </p:spPr>
        <p:txBody>
          <a:bodyPr rtlCol="0">
            <a:normAutofit/>
          </a:bodyPr>
          <a:lstStyle>
            <a:lvl1pPr marL="0" indent="0" algn="l" rtl="0">
              <a:spcBef>
                <a:spcPts val="0"/>
              </a:spcBef>
              <a:buNone/>
              <a:defRPr sz="1600">
                <a:solidFill>
                  <a:schemeClr val="bg1"/>
                </a:solidFill>
                <a:latin typeface="微软雅黑" panose="020B0503020204020204" pitchFamily="34" charset="-122"/>
                <a:ea typeface="微软雅黑" panose="020B0503020204020204" pitchFamily="34" charset="-122"/>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AF5F6A19-70BF-4380-9A40-68C9536408C6}" type="datetime1">
              <a:rPr lang="zh-CN" altLang="en-US" smtClean="0"/>
              <a:pPr/>
              <a:t>2019/3/18</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pic>
        <p:nvPicPr>
          <p:cNvPr id="7" name="图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104900" y="1600200"/>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6172200" y="1600200"/>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dirty="0"/>
              <a:t>​</a:t>
            </a:r>
            <a:fld id="{6017EB90-196C-4C15-BD31-13E0E0436C73}" type="datetime1">
              <a:rPr lang="zh-CN" altLang="en-US" smtClean="0"/>
              <a:pPr/>
              <a:t>2019/3/18</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104900" y="1600200"/>
            <a:ext cx="4919472"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4" name="内容占位符 3"/>
          <p:cNvSpPr>
            <a:spLocks noGrp="1"/>
          </p:cNvSpPr>
          <p:nvPr>
            <p:ph sz="half" idx="2"/>
          </p:nvPr>
        </p:nvSpPr>
        <p:spPr>
          <a:xfrm>
            <a:off x="1104900" y="2424112"/>
            <a:ext cx="4919472"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6166110" y="1600200"/>
            <a:ext cx="4919472"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6" name="内容占位符 5"/>
          <p:cNvSpPr>
            <a:spLocks noGrp="1"/>
          </p:cNvSpPr>
          <p:nvPr>
            <p:ph sz="quarter" idx="4"/>
          </p:nvPr>
        </p:nvSpPr>
        <p:spPr>
          <a:xfrm>
            <a:off x="6166110" y="2424112"/>
            <a:ext cx="4919472"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2EC0F41-B48F-4298-A7F6-618EB9D22195}" type="datetime1">
              <a:rPr lang="zh-CN" altLang="en-US" smtClean="0"/>
              <a:pPr/>
              <a:t>2019/3/18</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9" name="灯片编号占位符 8"/>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7DB2D836-56E8-4B15-857C-14B1A5B3B67B}" type="datetime1">
              <a:rPr lang="zh-CN" altLang="en-US" smtClean="0"/>
              <a:pPr/>
              <a:t>2019/3/18</a:t>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038D929F-7D8C-4CC3-8AC7-BB9B8FE2DEBF}" type="datetime1">
              <a:rPr lang="zh-CN" altLang="en-US" smtClean="0"/>
              <a:pPr/>
              <a:t>2019/3/18</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641848" y="1600199"/>
            <a:ext cx="5445252"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1104900" y="1600200"/>
            <a:ext cx="4384548"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vl1pPr>
          </a:lstStyle>
          <a:p>
            <a:fld id="{F7892ACC-8BC8-4C9E-9D2B-0669DA5038B6}" type="datetime1">
              <a:rPr lang="zh-CN" altLang="en-US" smtClean="0"/>
              <a:pPr/>
              <a:t>2019/3/18</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4" name="日期占位符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a:t>
            </a:r>
            <a:fld id="{660B6A15-7713-4A08-BBFD-F297CCC2B976}" type="datetime1">
              <a:rPr lang="zh-CN" altLang="en-US" smtClean="0"/>
              <a:pPr/>
              <a:t>2019/3/18</a:t>
            </a:fld>
            <a:r>
              <a:rPr lang="zh-CN" altLang="en-US" dirty="0"/>
              <a:t>​</a:t>
            </a:r>
          </a:p>
        </p:txBody>
      </p:sp>
      <p:sp>
        <p:nvSpPr>
          <p:cNvPr id="5" name="页脚占位符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lgn="r"/>
            <a:fld id="{0FF54DE5-C571-48E8-A5BC-B369434E2F44}" type="slidenum">
              <a:rPr lang="en-US" altLang="zh-CN" noProof="0" smtClean="0"/>
              <a:pPr algn="r"/>
              <a:t>‹#›</a:t>
            </a:fld>
            <a:endParaRPr lang="zh-CN" altLang="en-US" noProof="0" dirty="0"/>
          </a:p>
        </p:txBody>
      </p:sp>
      <p:grpSp>
        <p:nvGrpSpPr>
          <p:cNvPr id="15" name="组 14"/>
          <p:cNvGrpSpPr/>
          <p:nvPr/>
        </p:nvGrpSpPr>
        <p:grpSpPr>
          <a:xfrm>
            <a:off x="1103376" y="1219201"/>
            <a:ext cx="9985248" cy="84403"/>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132189B-82B6-4421-810B-BB98FE0EA99B}"/>
              </a:ext>
            </a:extLst>
          </p:cNvPr>
          <p:cNvSpPr>
            <a:spLocks noGrp="1" noChangeArrowheads="1"/>
          </p:cNvSpPr>
          <p:nvPr>
            <p:ph type="title"/>
          </p:nvPr>
        </p:nvSpPr>
        <p:spPr/>
        <p:txBody>
          <a:bodyPr>
            <a:normAutofit/>
          </a:bodyPr>
          <a:lstStyle/>
          <a:p>
            <a:r>
              <a:rPr lang="en-US" altLang="zh-CN" b="1" dirty="0"/>
              <a:t>Relational Model Concepts</a:t>
            </a:r>
            <a:endParaRPr lang="en-US" altLang="zh-CN" dirty="0">
              <a:solidFill>
                <a:srgbClr val="FF0000"/>
              </a:solidFill>
            </a:endParaRPr>
          </a:p>
        </p:txBody>
      </p:sp>
      <p:sp>
        <p:nvSpPr>
          <p:cNvPr id="5" name="Rectangle 3">
            <a:extLst>
              <a:ext uri="{FF2B5EF4-FFF2-40B4-BE49-F238E27FC236}">
                <a16:creationId xmlns:a16="http://schemas.microsoft.com/office/drawing/2014/main" id="{1848DFFF-F5F1-4E16-92A8-3DA62E460368}"/>
              </a:ext>
            </a:extLst>
          </p:cNvPr>
          <p:cNvSpPr txBox="1">
            <a:spLocks noChangeArrowheads="1"/>
          </p:cNvSpPr>
          <p:nvPr/>
        </p:nvSpPr>
        <p:spPr bwMode="auto">
          <a:xfrm>
            <a:off x="363681" y="1472831"/>
            <a:ext cx="11378045" cy="4733285"/>
          </a:xfrm>
          <a:prstGeom prst="rect">
            <a:avLst/>
          </a:prstGeom>
          <a:noFill/>
          <a:ln w="9525">
            <a:noFill/>
            <a:miter lim="800000"/>
            <a:headEnd/>
            <a:tailEnd/>
          </a:ln>
        </p:spPr>
        <p:txBody>
          <a:bodyPr/>
          <a:lstStyle/>
          <a:p>
            <a:pPr marL="342900" indent="-342900" eaLnBrk="0" hangingPunct="0">
              <a:spcBef>
                <a:spcPct val="20000"/>
              </a:spcBef>
              <a:buClr>
                <a:schemeClr val="folHlink"/>
              </a:buClr>
              <a:buSzPct val="60000"/>
              <a:buFont typeface="Wingdings" pitchFamily="2" charset="2"/>
              <a:buChar char="n"/>
              <a:defRPr/>
            </a:pPr>
            <a:r>
              <a:rPr lang="zh-CN" altLang="en-US" sz="2800" b="1" dirty="0">
                <a:solidFill>
                  <a:srgbClr val="FF0000"/>
                </a:solidFill>
              </a:rPr>
              <a:t>数据库（</a:t>
            </a:r>
            <a:r>
              <a:rPr lang="en-US" altLang="zh-CN" sz="2800" b="1" dirty="0">
                <a:solidFill>
                  <a:srgbClr val="FF0000"/>
                </a:solidFill>
              </a:rPr>
              <a:t>Database</a:t>
            </a:r>
            <a:r>
              <a:rPr lang="zh-CN" altLang="en-US" sz="2800" b="1" dirty="0">
                <a:solidFill>
                  <a:srgbClr val="FF0000"/>
                </a:solidFill>
              </a:rPr>
              <a:t>）</a:t>
            </a:r>
            <a:endParaRPr lang="en-US" altLang="zh-CN" sz="2800" b="1" dirty="0">
              <a:solidFill>
                <a:srgbClr val="FF0000"/>
              </a:solidFill>
            </a:endParaRPr>
          </a:p>
          <a:p>
            <a:pPr marL="800100" lvl="1" indent="-342900" eaLnBrk="0" hangingPunct="0">
              <a:spcBef>
                <a:spcPct val="20000"/>
              </a:spcBef>
              <a:buClr>
                <a:schemeClr val="folHlink"/>
              </a:buClr>
              <a:buSzPct val="60000"/>
              <a:buFont typeface="Wingdings" pitchFamily="2" charset="2"/>
              <a:buChar char="n"/>
              <a:defRPr/>
            </a:pPr>
            <a:endParaRPr lang="en-US" altLang="zh-CN" sz="2800" b="1" dirty="0"/>
          </a:p>
          <a:p>
            <a:pPr marL="800100" lvl="1" indent="-342900" eaLnBrk="0" hangingPunct="0">
              <a:spcBef>
                <a:spcPct val="20000"/>
              </a:spcBef>
              <a:buClr>
                <a:schemeClr val="folHlink"/>
              </a:buClr>
              <a:buSzPct val="60000"/>
              <a:buFont typeface="Wingdings" pitchFamily="2" charset="2"/>
              <a:buChar char="n"/>
              <a:defRPr/>
            </a:pPr>
            <a:r>
              <a:rPr lang="zh-CN" altLang="en-US" sz="2400" b="1" dirty="0"/>
              <a:t>存储在硬盘上的用户数据</a:t>
            </a:r>
            <a:endParaRPr lang="en-US" altLang="zh-CN" sz="2400" b="1" dirty="0"/>
          </a:p>
          <a:p>
            <a:pPr marL="800100" lvl="1" indent="-342900" eaLnBrk="0" hangingPunct="0">
              <a:spcBef>
                <a:spcPct val="20000"/>
              </a:spcBef>
              <a:buClr>
                <a:schemeClr val="folHlink"/>
              </a:buClr>
              <a:buSzPct val="60000"/>
              <a:buFont typeface="Wingdings" pitchFamily="2" charset="2"/>
              <a:buChar char="n"/>
              <a:defRPr/>
            </a:pPr>
            <a:endParaRPr lang="en-US" altLang="zh-CN" sz="2400" dirty="0"/>
          </a:p>
          <a:p>
            <a:pPr marL="800100" lvl="1" indent="-342900" eaLnBrk="0" hangingPunct="0">
              <a:spcBef>
                <a:spcPct val="20000"/>
              </a:spcBef>
              <a:buClr>
                <a:schemeClr val="folHlink"/>
              </a:buClr>
              <a:buSzPct val="60000"/>
              <a:buFont typeface="Wingdings" pitchFamily="2" charset="2"/>
              <a:buChar char="n"/>
              <a:defRPr/>
            </a:pPr>
            <a:r>
              <a:rPr lang="zh-CN" altLang="en-US" sz="2400" dirty="0">
                <a:solidFill>
                  <a:srgbClr val="7030A0"/>
                </a:solidFill>
              </a:rPr>
              <a:t>数据库是一个相关联的数据集合，其中包含了关于某个企业的信息</a:t>
            </a:r>
            <a:endParaRPr lang="en-US" altLang="zh-CN" sz="2400" b="1" dirty="0">
              <a:solidFill>
                <a:srgbClr val="7030A0"/>
              </a:solidFill>
            </a:endParaRPr>
          </a:p>
          <a:p>
            <a:pPr marL="800100" lvl="1" indent="-342900" eaLnBrk="0" hangingPunct="0">
              <a:spcBef>
                <a:spcPct val="20000"/>
              </a:spcBef>
              <a:buClr>
                <a:schemeClr val="folHlink"/>
              </a:buClr>
              <a:buSzPct val="60000"/>
              <a:buFont typeface="Wingdings" pitchFamily="2" charset="2"/>
              <a:buChar char="n"/>
              <a:defRPr/>
            </a:pPr>
            <a:endParaRPr lang="en-US" altLang="zh-CN" sz="2400" dirty="0">
              <a:solidFill>
                <a:srgbClr val="7030A0"/>
              </a:solidFill>
            </a:endParaRPr>
          </a:p>
          <a:p>
            <a:pPr marL="800100" lvl="1" indent="-342900" eaLnBrk="0" hangingPunct="0">
              <a:spcBef>
                <a:spcPct val="20000"/>
              </a:spcBef>
              <a:buClr>
                <a:schemeClr val="folHlink"/>
              </a:buClr>
              <a:buSzPct val="60000"/>
              <a:buFont typeface="Wingdings" pitchFamily="2" charset="2"/>
              <a:buChar char="n"/>
              <a:defRPr/>
            </a:pPr>
            <a:r>
              <a:rPr lang="zh-CN" altLang="en-US" sz="2400" dirty="0">
                <a:solidFill>
                  <a:srgbClr val="7030A0"/>
                </a:solidFill>
              </a:rPr>
              <a:t>为满足某个组织机构的信息要求而设计的一个逻辑相关数据及其描述的共享集</a:t>
            </a:r>
            <a:endParaRPr lang="en-US" altLang="zh-CN" sz="2400" b="1" dirty="0">
              <a:solidFill>
                <a:srgbClr val="7030A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9CA84AB8-C363-4668-BCF1-48843A49E871}"/>
              </a:ext>
            </a:extLst>
          </p:cNvPr>
          <p:cNvSpPr>
            <a:spLocks noGrp="1" noChangeArrowheads="1"/>
          </p:cNvSpPr>
          <p:nvPr>
            <p:ph type="title"/>
          </p:nvPr>
        </p:nvSpPr>
        <p:spPr/>
        <p:txBody>
          <a:bodyPr/>
          <a:lstStyle/>
          <a:p>
            <a:r>
              <a:rPr lang="en-US" altLang="zh-CN" b="1" dirty="0"/>
              <a:t>Relational Model Concepts</a:t>
            </a:r>
            <a:endParaRPr lang="en-US" altLang="zh-CN" dirty="0"/>
          </a:p>
        </p:txBody>
      </p:sp>
      <p:sp>
        <p:nvSpPr>
          <p:cNvPr id="14339" name="Rectangle 3">
            <a:extLst>
              <a:ext uri="{FF2B5EF4-FFF2-40B4-BE49-F238E27FC236}">
                <a16:creationId xmlns:a16="http://schemas.microsoft.com/office/drawing/2014/main" id="{CFA16A17-2D88-4806-B97B-46A2E5A32AA3}"/>
              </a:ext>
            </a:extLst>
          </p:cNvPr>
          <p:cNvSpPr>
            <a:spLocks noGrp="1" noChangeArrowheads="1"/>
          </p:cNvSpPr>
          <p:nvPr>
            <p:ph type="body" idx="4294967295"/>
          </p:nvPr>
        </p:nvSpPr>
        <p:spPr>
          <a:xfrm>
            <a:off x="1104900" y="1709738"/>
            <a:ext cx="9144000" cy="4456112"/>
          </a:xfrm>
        </p:spPr>
        <p:txBody>
          <a:bodyPr/>
          <a:lstStyle/>
          <a:p>
            <a:pPr>
              <a:spcBef>
                <a:spcPct val="60000"/>
              </a:spcBef>
              <a:defRPr/>
            </a:pPr>
            <a:r>
              <a:rPr lang="en-US" altLang="zh-CN" sz="3200" b="1" dirty="0">
                <a:solidFill>
                  <a:srgbClr val="FF0000"/>
                </a:solidFill>
                <a:latin typeface="+mj-lt"/>
                <a:ea typeface="+mj-ea"/>
                <a:cs typeface="+mj-cs"/>
              </a:rPr>
              <a:t>Database Schema</a:t>
            </a:r>
          </a:p>
          <a:p>
            <a:pPr>
              <a:spcBef>
                <a:spcPct val="60000"/>
              </a:spcBef>
              <a:defRPr/>
            </a:pPr>
            <a:endParaRPr lang="en-US" altLang="zh-CN" sz="2400" b="1" dirty="0">
              <a:solidFill>
                <a:schemeClr val="tx2"/>
              </a:solidFill>
              <a:latin typeface="+mj-lt"/>
              <a:ea typeface="+mj-ea"/>
              <a:cs typeface="+mj-cs"/>
            </a:endParaRPr>
          </a:p>
          <a:p>
            <a:pPr>
              <a:spcBef>
                <a:spcPct val="60000"/>
              </a:spcBef>
              <a:defRPr/>
            </a:pPr>
            <a:endParaRPr lang="en-US" altLang="zh-CN" sz="2400" b="1" dirty="0">
              <a:solidFill>
                <a:schemeClr val="tx2"/>
              </a:solidFill>
              <a:latin typeface="+mj-lt"/>
              <a:ea typeface="+mj-ea"/>
              <a:cs typeface="+mj-cs"/>
            </a:endParaRPr>
          </a:p>
          <a:p>
            <a:pPr>
              <a:spcBef>
                <a:spcPct val="60000"/>
              </a:spcBef>
              <a:defRPr/>
            </a:pPr>
            <a:endParaRPr lang="en-US" altLang="zh-CN" sz="2400" b="1" dirty="0">
              <a:solidFill>
                <a:schemeClr val="tx2"/>
              </a:solidFill>
              <a:latin typeface="+mj-lt"/>
              <a:ea typeface="+mj-ea"/>
              <a:cs typeface="+mj-cs"/>
            </a:endParaRPr>
          </a:p>
          <a:p>
            <a:pPr>
              <a:spcBef>
                <a:spcPct val="60000"/>
              </a:spcBef>
              <a:defRPr/>
            </a:pPr>
            <a:endParaRPr lang="en-US" altLang="zh-CN" sz="2400" b="1" dirty="0">
              <a:solidFill>
                <a:schemeClr val="tx2"/>
              </a:solidFill>
              <a:latin typeface="+mj-lt"/>
              <a:ea typeface="+mj-ea"/>
              <a:cs typeface="+mj-cs"/>
            </a:endParaRPr>
          </a:p>
          <a:p>
            <a:pPr>
              <a:spcBef>
                <a:spcPct val="60000"/>
              </a:spcBef>
              <a:defRPr/>
            </a:pPr>
            <a:endParaRPr lang="en-US" altLang="zh-CN" sz="2400" b="1" dirty="0">
              <a:solidFill>
                <a:schemeClr val="tx2"/>
              </a:solidFill>
              <a:latin typeface="+mj-lt"/>
              <a:ea typeface="+mj-ea"/>
              <a:cs typeface="+mj-cs"/>
            </a:endParaRPr>
          </a:p>
          <a:p>
            <a:pPr>
              <a:spcBef>
                <a:spcPct val="60000"/>
              </a:spcBef>
              <a:defRPr/>
            </a:pPr>
            <a:endParaRPr lang="en-US" altLang="zh-CN" b="1" dirty="0">
              <a:solidFill>
                <a:schemeClr val="tx2"/>
              </a:solidFill>
              <a:latin typeface="+mj-lt"/>
              <a:ea typeface="+mj-ea"/>
              <a:cs typeface="+mj-cs"/>
            </a:endParaRPr>
          </a:p>
          <a:p>
            <a:pPr>
              <a:spcBef>
                <a:spcPct val="60000"/>
              </a:spcBef>
              <a:defRPr/>
            </a:pPr>
            <a:r>
              <a:rPr lang="zh-CN" altLang="en-US" b="1" dirty="0">
                <a:solidFill>
                  <a:schemeClr val="tx2"/>
                </a:solidFill>
                <a:latin typeface="+mj-lt"/>
                <a:ea typeface="+mj-ea"/>
                <a:cs typeface="+mj-cs"/>
              </a:rPr>
              <a:t>在模式图中，带箭头的线段表示两个实体集之间的联系（外码参照关系）</a:t>
            </a:r>
            <a:endParaRPr lang="en-US" altLang="zh-CN" b="1" dirty="0">
              <a:solidFill>
                <a:schemeClr val="tx2"/>
              </a:solidFill>
              <a:latin typeface="+mj-lt"/>
              <a:ea typeface="+mj-ea"/>
              <a:cs typeface="+mj-cs"/>
            </a:endParaRPr>
          </a:p>
        </p:txBody>
      </p:sp>
      <p:pic>
        <p:nvPicPr>
          <p:cNvPr id="47108" name="图片 5">
            <a:extLst>
              <a:ext uri="{FF2B5EF4-FFF2-40B4-BE49-F238E27FC236}">
                <a16:creationId xmlns:a16="http://schemas.microsoft.com/office/drawing/2014/main" id="{FBAD7817-9B96-4EC4-BF15-2D0CE46728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4100" y="2411413"/>
            <a:ext cx="5058900" cy="2778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2">
            <a:extLst>
              <a:ext uri="{FF2B5EF4-FFF2-40B4-BE49-F238E27FC236}">
                <a16:creationId xmlns:a16="http://schemas.microsoft.com/office/drawing/2014/main" id="{5A57D175-832F-431F-B40D-0166AB0F32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9743" y="2265364"/>
            <a:ext cx="4505839"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132189B-82B6-4421-810B-BB98FE0EA99B}"/>
              </a:ext>
            </a:extLst>
          </p:cNvPr>
          <p:cNvSpPr>
            <a:spLocks noGrp="1" noChangeArrowheads="1"/>
          </p:cNvSpPr>
          <p:nvPr>
            <p:ph type="title"/>
          </p:nvPr>
        </p:nvSpPr>
        <p:spPr/>
        <p:txBody>
          <a:bodyPr>
            <a:normAutofit/>
          </a:bodyPr>
          <a:lstStyle/>
          <a:p>
            <a:r>
              <a:rPr lang="en-US" altLang="zh-CN" b="1" dirty="0"/>
              <a:t>Relational Model Concepts</a:t>
            </a:r>
            <a:endParaRPr lang="en-US" altLang="zh-CN" dirty="0">
              <a:solidFill>
                <a:srgbClr val="FF0000"/>
              </a:solidFill>
            </a:endParaRPr>
          </a:p>
        </p:txBody>
      </p:sp>
      <p:sp>
        <p:nvSpPr>
          <p:cNvPr id="5" name="Rectangle 3">
            <a:extLst>
              <a:ext uri="{FF2B5EF4-FFF2-40B4-BE49-F238E27FC236}">
                <a16:creationId xmlns:a16="http://schemas.microsoft.com/office/drawing/2014/main" id="{1848DFFF-F5F1-4E16-92A8-3DA62E460368}"/>
              </a:ext>
            </a:extLst>
          </p:cNvPr>
          <p:cNvSpPr txBox="1">
            <a:spLocks noChangeArrowheads="1"/>
          </p:cNvSpPr>
          <p:nvPr/>
        </p:nvSpPr>
        <p:spPr bwMode="auto">
          <a:xfrm>
            <a:off x="1104900" y="1384047"/>
            <a:ext cx="9980682" cy="4733285"/>
          </a:xfrm>
          <a:prstGeom prst="rect">
            <a:avLst/>
          </a:prstGeom>
          <a:noFill/>
          <a:ln w="9525">
            <a:noFill/>
            <a:miter lim="800000"/>
            <a:headEnd/>
            <a:tailEnd/>
          </a:ln>
        </p:spPr>
        <p:txBody>
          <a:bodyPr/>
          <a:lstStyle/>
          <a:p>
            <a:pPr marL="342900" indent="-342900" eaLnBrk="0" hangingPunct="0">
              <a:spcBef>
                <a:spcPct val="20000"/>
              </a:spcBef>
              <a:buClr>
                <a:schemeClr val="folHlink"/>
              </a:buClr>
              <a:buSzPct val="60000"/>
              <a:buFont typeface="Wingdings" pitchFamily="2" charset="2"/>
              <a:buChar char="n"/>
              <a:defRPr/>
            </a:pPr>
            <a:r>
              <a:rPr lang="zh-CN" altLang="en-US" sz="2400" b="1" dirty="0">
                <a:solidFill>
                  <a:srgbClr val="FF0000"/>
                </a:solidFill>
              </a:rPr>
              <a:t>关系数据库（</a:t>
            </a:r>
            <a:r>
              <a:rPr lang="en-US" altLang="zh-CN" sz="2400" b="1" dirty="0">
                <a:solidFill>
                  <a:srgbClr val="FF0000"/>
                </a:solidFill>
              </a:rPr>
              <a:t>Relational Database</a:t>
            </a:r>
            <a:r>
              <a:rPr lang="zh-CN" altLang="en-US" sz="2400" b="1" dirty="0">
                <a:solidFill>
                  <a:srgbClr val="FF0000"/>
                </a:solidFill>
              </a:rPr>
              <a:t>）</a:t>
            </a:r>
            <a:endParaRPr lang="en-US" altLang="zh-CN" sz="2400" b="1" dirty="0">
              <a:solidFill>
                <a:srgbClr val="FF0000"/>
              </a:solidFill>
            </a:endParaRPr>
          </a:p>
          <a:p>
            <a:pPr marL="800100" lvl="1" indent="-342900" eaLnBrk="0" hangingPunct="0">
              <a:spcBef>
                <a:spcPct val="20000"/>
              </a:spcBef>
              <a:buClr>
                <a:schemeClr val="folHlink"/>
              </a:buClr>
              <a:buSzPct val="60000"/>
              <a:buFont typeface="Wingdings" pitchFamily="2" charset="2"/>
              <a:buChar char="n"/>
              <a:defRPr/>
            </a:pPr>
            <a:r>
              <a:rPr lang="zh-CN" altLang="en-US" sz="2000" b="1" dirty="0"/>
              <a:t>由一些关系表构成</a:t>
            </a:r>
            <a:endParaRPr lang="en-US" altLang="zh-CN" sz="2000" dirty="0"/>
          </a:p>
        </p:txBody>
      </p:sp>
      <p:pic>
        <p:nvPicPr>
          <p:cNvPr id="2" name="图片 1">
            <a:extLst>
              <a:ext uri="{FF2B5EF4-FFF2-40B4-BE49-F238E27FC236}">
                <a16:creationId xmlns:a16="http://schemas.microsoft.com/office/drawing/2014/main" id="{9464B3BB-A712-46D2-8F77-B5D23C2822AD}"/>
              </a:ext>
            </a:extLst>
          </p:cNvPr>
          <p:cNvPicPr>
            <a:picLocks noChangeAspect="1"/>
          </p:cNvPicPr>
          <p:nvPr/>
        </p:nvPicPr>
        <p:blipFill>
          <a:blip r:embed="rId3"/>
          <a:stretch>
            <a:fillRect/>
          </a:stretch>
        </p:blipFill>
        <p:spPr>
          <a:xfrm>
            <a:off x="138913" y="2894887"/>
            <a:ext cx="2088875" cy="1326512"/>
          </a:xfrm>
          <a:prstGeom prst="rect">
            <a:avLst/>
          </a:prstGeom>
        </p:spPr>
      </p:pic>
      <p:pic>
        <p:nvPicPr>
          <p:cNvPr id="3" name="图片 2">
            <a:extLst>
              <a:ext uri="{FF2B5EF4-FFF2-40B4-BE49-F238E27FC236}">
                <a16:creationId xmlns:a16="http://schemas.microsoft.com/office/drawing/2014/main" id="{D7F9116D-1540-41C7-ABC1-ABA3D7B73F88}"/>
              </a:ext>
            </a:extLst>
          </p:cNvPr>
          <p:cNvPicPr>
            <a:picLocks noChangeAspect="1"/>
          </p:cNvPicPr>
          <p:nvPr/>
        </p:nvPicPr>
        <p:blipFill>
          <a:blip r:embed="rId4"/>
          <a:stretch>
            <a:fillRect/>
          </a:stretch>
        </p:blipFill>
        <p:spPr>
          <a:xfrm>
            <a:off x="104417" y="5068250"/>
            <a:ext cx="2125028" cy="1713550"/>
          </a:xfrm>
          <a:prstGeom prst="rect">
            <a:avLst/>
          </a:prstGeom>
        </p:spPr>
      </p:pic>
      <p:pic>
        <p:nvPicPr>
          <p:cNvPr id="4" name="图片 3">
            <a:extLst>
              <a:ext uri="{FF2B5EF4-FFF2-40B4-BE49-F238E27FC236}">
                <a16:creationId xmlns:a16="http://schemas.microsoft.com/office/drawing/2014/main" id="{7D76252B-61F5-487A-AB1F-71064E0601E7}"/>
              </a:ext>
            </a:extLst>
          </p:cNvPr>
          <p:cNvPicPr>
            <a:picLocks noChangeAspect="1"/>
          </p:cNvPicPr>
          <p:nvPr/>
        </p:nvPicPr>
        <p:blipFill>
          <a:blip r:embed="rId5"/>
          <a:stretch>
            <a:fillRect/>
          </a:stretch>
        </p:blipFill>
        <p:spPr>
          <a:xfrm>
            <a:off x="2304077" y="2435923"/>
            <a:ext cx="2631838" cy="1785476"/>
          </a:xfrm>
          <a:prstGeom prst="rect">
            <a:avLst/>
          </a:prstGeom>
        </p:spPr>
      </p:pic>
      <p:pic>
        <p:nvPicPr>
          <p:cNvPr id="6" name="图片 5">
            <a:extLst>
              <a:ext uri="{FF2B5EF4-FFF2-40B4-BE49-F238E27FC236}">
                <a16:creationId xmlns:a16="http://schemas.microsoft.com/office/drawing/2014/main" id="{AE0C9D1B-E65B-42A4-A60D-83FB821D87F5}"/>
              </a:ext>
            </a:extLst>
          </p:cNvPr>
          <p:cNvPicPr>
            <a:picLocks noChangeAspect="1"/>
          </p:cNvPicPr>
          <p:nvPr/>
        </p:nvPicPr>
        <p:blipFill>
          <a:blip r:embed="rId6"/>
          <a:stretch>
            <a:fillRect/>
          </a:stretch>
        </p:blipFill>
        <p:spPr>
          <a:xfrm>
            <a:off x="5099181" y="2426009"/>
            <a:ext cx="2005623" cy="1795390"/>
          </a:xfrm>
          <a:prstGeom prst="rect">
            <a:avLst/>
          </a:prstGeom>
        </p:spPr>
      </p:pic>
      <p:pic>
        <p:nvPicPr>
          <p:cNvPr id="7" name="图片 6">
            <a:extLst>
              <a:ext uri="{FF2B5EF4-FFF2-40B4-BE49-F238E27FC236}">
                <a16:creationId xmlns:a16="http://schemas.microsoft.com/office/drawing/2014/main" id="{EB00E876-5281-4649-BA33-A9005244530E}"/>
              </a:ext>
            </a:extLst>
          </p:cNvPr>
          <p:cNvPicPr>
            <a:picLocks noChangeAspect="1"/>
          </p:cNvPicPr>
          <p:nvPr/>
        </p:nvPicPr>
        <p:blipFill>
          <a:blip r:embed="rId7"/>
          <a:stretch>
            <a:fillRect/>
          </a:stretch>
        </p:blipFill>
        <p:spPr>
          <a:xfrm>
            <a:off x="2347901" y="4843333"/>
            <a:ext cx="2799697" cy="1713550"/>
          </a:xfrm>
          <a:prstGeom prst="rect">
            <a:avLst/>
          </a:prstGeom>
        </p:spPr>
      </p:pic>
      <p:pic>
        <p:nvPicPr>
          <p:cNvPr id="8" name="图片 7">
            <a:extLst>
              <a:ext uri="{FF2B5EF4-FFF2-40B4-BE49-F238E27FC236}">
                <a16:creationId xmlns:a16="http://schemas.microsoft.com/office/drawing/2014/main" id="{C6265AD8-1EB6-4180-B56F-F2D2D9F7A51C}"/>
              </a:ext>
            </a:extLst>
          </p:cNvPr>
          <p:cNvPicPr>
            <a:picLocks noChangeAspect="1"/>
          </p:cNvPicPr>
          <p:nvPr/>
        </p:nvPicPr>
        <p:blipFill>
          <a:blip r:embed="rId8"/>
          <a:stretch>
            <a:fillRect/>
          </a:stretch>
        </p:blipFill>
        <p:spPr>
          <a:xfrm>
            <a:off x="5338026" y="4846076"/>
            <a:ext cx="1706378" cy="1733250"/>
          </a:xfrm>
          <a:prstGeom prst="rect">
            <a:avLst/>
          </a:prstGeom>
        </p:spPr>
      </p:pic>
      <p:pic>
        <p:nvPicPr>
          <p:cNvPr id="9" name="图片 8">
            <a:extLst>
              <a:ext uri="{FF2B5EF4-FFF2-40B4-BE49-F238E27FC236}">
                <a16:creationId xmlns:a16="http://schemas.microsoft.com/office/drawing/2014/main" id="{45D64166-5222-4E90-BB9F-F90478416BF4}"/>
              </a:ext>
            </a:extLst>
          </p:cNvPr>
          <p:cNvPicPr>
            <a:picLocks noChangeAspect="1"/>
          </p:cNvPicPr>
          <p:nvPr/>
        </p:nvPicPr>
        <p:blipFill>
          <a:blip r:embed="rId9"/>
          <a:stretch>
            <a:fillRect/>
          </a:stretch>
        </p:blipFill>
        <p:spPr>
          <a:xfrm>
            <a:off x="7325526" y="4894914"/>
            <a:ext cx="1762189" cy="1713551"/>
          </a:xfrm>
          <a:prstGeom prst="rect">
            <a:avLst/>
          </a:prstGeom>
        </p:spPr>
      </p:pic>
      <p:pic>
        <p:nvPicPr>
          <p:cNvPr id="10" name="图片 9">
            <a:extLst>
              <a:ext uri="{FF2B5EF4-FFF2-40B4-BE49-F238E27FC236}">
                <a16:creationId xmlns:a16="http://schemas.microsoft.com/office/drawing/2014/main" id="{C83FD682-E619-49EE-BD39-27DB4CCB3A88}"/>
              </a:ext>
            </a:extLst>
          </p:cNvPr>
          <p:cNvPicPr>
            <a:picLocks noChangeAspect="1"/>
          </p:cNvPicPr>
          <p:nvPr/>
        </p:nvPicPr>
        <p:blipFill>
          <a:blip r:embed="rId10"/>
          <a:stretch>
            <a:fillRect/>
          </a:stretch>
        </p:blipFill>
        <p:spPr>
          <a:xfrm>
            <a:off x="7272677" y="2138929"/>
            <a:ext cx="1799592" cy="2082470"/>
          </a:xfrm>
          <a:prstGeom prst="rect">
            <a:avLst/>
          </a:prstGeom>
        </p:spPr>
      </p:pic>
      <p:pic>
        <p:nvPicPr>
          <p:cNvPr id="11" name="图片 10">
            <a:extLst>
              <a:ext uri="{FF2B5EF4-FFF2-40B4-BE49-F238E27FC236}">
                <a16:creationId xmlns:a16="http://schemas.microsoft.com/office/drawing/2014/main" id="{5B7B633D-FC52-4306-B856-9C707808A904}"/>
              </a:ext>
            </a:extLst>
          </p:cNvPr>
          <p:cNvPicPr>
            <a:picLocks noChangeAspect="1"/>
          </p:cNvPicPr>
          <p:nvPr/>
        </p:nvPicPr>
        <p:blipFill>
          <a:blip r:embed="rId11"/>
          <a:stretch>
            <a:fillRect/>
          </a:stretch>
        </p:blipFill>
        <p:spPr>
          <a:xfrm>
            <a:off x="10522458" y="5274780"/>
            <a:ext cx="1204863" cy="1333685"/>
          </a:xfrm>
          <a:prstGeom prst="rect">
            <a:avLst/>
          </a:prstGeom>
        </p:spPr>
      </p:pic>
      <p:pic>
        <p:nvPicPr>
          <p:cNvPr id="12" name="图片 11">
            <a:extLst>
              <a:ext uri="{FF2B5EF4-FFF2-40B4-BE49-F238E27FC236}">
                <a16:creationId xmlns:a16="http://schemas.microsoft.com/office/drawing/2014/main" id="{59A27283-D1E9-4FE7-A00D-381863AE81CB}"/>
              </a:ext>
            </a:extLst>
          </p:cNvPr>
          <p:cNvPicPr>
            <a:picLocks noChangeAspect="1"/>
          </p:cNvPicPr>
          <p:nvPr/>
        </p:nvPicPr>
        <p:blipFill>
          <a:blip r:embed="rId12"/>
          <a:stretch>
            <a:fillRect/>
          </a:stretch>
        </p:blipFill>
        <p:spPr>
          <a:xfrm>
            <a:off x="9240142" y="2132511"/>
            <a:ext cx="1493946" cy="2082470"/>
          </a:xfrm>
          <a:prstGeom prst="rect">
            <a:avLst/>
          </a:prstGeom>
        </p:spPr>
      </p:pic>
      <p:pic>
        <p:nvPicPr>
          <p:cNvPr id="13" name="图片 12">
            <a:extLst>
              <a:ext uri="{FF2B5EF4-FFF2-40B4-BE49-F238E27FC236}">
                <a16:creationId xmlns:a16="http://schemas.microsoft.com/office/drawing/2014/main" id="{3A288E86-26D1-4510-9486-3C1E9345C919}"/>
              </a:ext>
            </a:extLst>
          </p:cNvPr>
          <p:cNvPicPr>
            <a:picLocks noChangeAspect="1"/>
          </p:cNvPicPr>
          <p:nvPr/>
        </p:nvPicPr>
        <p:blipFill>
          <a:blip r:embed="rId13"/>
          <a:stretch>
            <a:fillRect/>
          </a:stretch>
        </p:blipFill>
        <p:spPr>
          <a:xfrm>
            <a:off x="9241593" y="5326298"/>
            <a:ext cx="1280865" cy="1333685"/>
          </a:xfrm>
          <a:prstGeom prst="rect">
            <a:avLst/>
          </a:prstGeom>
        </p:spPr>
      </p:pic>
    </p:spTree>
    <p:extLst>
      <p:ext uri="{BB962C8B-B14F-4D97-AF65-F5344CB8AC3E}">
        <p14:creationId xmlns:p14="http://schemas.microsoft.com/office/powerpoint/2010/main" val="3400759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132189B-82B6-4421-810B-BB98FE0EA99B}"/>
              </a:ext>
            </a:extLst>
          </p:cNvPr>
          <p:cNvSpPr>
            <a:spLocks noGrp="1" noChangeArrowheads="1"/>
          </p:cNvSpPr>
          <p:nvPr>
            <p:ph type="title"/>
          </p:nvPr>
        </p:nvSpPr>
        <p:spPr/>
        <p:txBody>
          <a:bodyPr>
            <a:normAutofit/>
          </a:bodyPr>
          <a:lstStyle/>
          <a:p>
            <a:r>
              <a:rPr lang="en-US" altLang="zh-CN" b="1" dirty="0"/>
              <a:t>Relational Model Concepts</a:t>
            </a:r>
            <a:endParaRPr lang="en-US" altLang="zh-CN" dirty="0">
              <a:solidFill>
                <a:srgbClr val="FF0000"/>
              </a:solidFill>
            </a:endParaRPr>
          </a:p>
        </p:txBody>
      </p:sp>
      <p:sp>
        <p:nvSpPr>
          <p:cNvPr id="5" name="Rectangle 3">
            <a:extLst>
              <a:ext uri="{FF2B5EF4-FFF2-40B4-BE49-F238E27FC236}">
                <a16:creationId xmlns:a16="http://schemas.microsoft.com/office/drawing/2014/main" id="{1848DFFF-F5F1-4E16-92A8-3DA62E460368}"/>
              </a:ext>
            </a:extLst>
          </p:cNvPr>
          <p:cNvSpPr txBox="1">
            <a:spLocks noChangeArrowheads="1"/>
          </p:cNvSpPr>
          <p:nvPr/>
        </p:nvSpPr>
        <p:spPr bwMode="auto">
          <a:xfrm>
            <a:off x="1002907" y="1524345"/>
            <a:ext cx="10082675" cy="5257455"/>
          </a:xfrm>
          <a:prstGeom prst="rect">
            <a:avLst/>
          </a:prstGeom>
          <a:noFill/>
          <a:ln w="9525">
            <a:noFill/>
            <a:miter lim="800000"/>
            <a:headEnd/>
            <a:tailEnd/>
          </a:ln>
        </p:spPr>
        <p:txBody>
          <a:bodyPr/>
          <a:lstStyle/>
          <a:p>
            <a:pPr marL="342900" indent="-342900" eaLnBrk="0" hangingPunct="0">
              <a:spcBef>
                <a:spcPct val="20000"/>
              </a:spcBef>
              <a:buClr>
                <a:schemeClr val="folHlink"/>
              </a:buClr>
              <a:buSzPct val="60000"/>
              <a:buFont typeface="Wingdings" pitchFamily="2" charset="2"/>
              <a:buChar char="n"/>
              <a:defRPr/>
            </a:pPr>
            <a:r>
              <a:rPr lang="zh-CN" altLang="en-US" sz="2400" b="1" dirty="0">
                <a:solidFill>
                  <a:srgbClr val="FF0000"/>
                </a:solidFill>
              </a:rPr>
              <a:t>数据库管理系统（</a:t>
            </a:r>
            <a:r>
              <a:rPr lang="en-US" altLang="zh-CN" sz="2400" b="1" dirty="0" err="1">
                <a:solidFill>
                  <a:srgbClr val="FF0000"/>
                </a:solidFill>
              </a:rPr>
              <a:t>DataBase</a:t>
            </a:r>
            <a:r>
              <a:rPr lang="en-US" altLang="zh-CN" sz="2400" b="1" dirty="0">
                <a:solidFill>
                  <a:srgbClr val="FF0000"/>
                </a:solidFill>
              </a:rPr>
              <a:t> Management System</a:t>
            </a:r>
            <a:r>
              <a:rPr lang="zh-CN" altLang="en-US" sz="2400" b="1" dirty="0">
                <a:solidFill>
                  <a:srgbClr val="FF0000"/>
                </a:solidFill>
              </a:rPr>
              <a:t>，</a:t>
            </a:r>
            <a:r>
              <a:rPr lang="en-US" altLang="zh-CN" sz="2400" b="1" dirty="0">
                <a:solidFill>
                  <a:srgbClr val="FF0000"/>
                </a:solidFill>
              </a:rPr>
              <a:t>DBMS</a:t>
            </a:r>
            <a:r>
              <a:rPr lang="zh-CN" altLang="en-US" sz="2400" b="1" dirty="0">
                <a:solidFill>
                  <a:srgbClr val="FF0000"/>
                </a:solidFill>
              </a:rPr>
              <a:t>）</a:t>
            </a:r>
            <a:endParaRPr lang="en-US" altLang="zh-CN" sz="2400" b="1" dirty="0">
              <a:solidFill>
                <a:srgbClr val="FF0000"/>
              </a:solidFill>
            </a:endParaRPr>
          </a:p>
          <a:p>
            <a:pPr marL="800100" lvl="1" indent="-342900" eaLnBrk="0" hangingPunct="0">
              <a:spcBef>
                <a:spcPct val="20000"/>
              </a:spcBef>
              <a:buClr>
                <a:schemeClr val="folHlink"/>
              </a:buClr>
              <a:buSzPct val="60000"/>
              <a:buFont typeface="Wingdings" pitchFamily="2" charset="2"/>
              <a:buChar char="n"/>
              <a:defRPr/>
            </a:pPr>
            <a:endParaRPr lang="en-US" altLang="zh-CN" sz="2000" dirty="0"/>
          </a:p>
          <a:p>
            <a:pPr marL="800100" lvl="1" indent="-342900" eaLnBrk="0" hangingPunct="0">
              <a:spcBef>
                <a:spcPct val="20000"/>
              </a:spcBef>
              <a:buClr>
                <a:schemeClr val="folHlink"/>
              </a:buClr>
              <a:buSzPct val="60000"/>
              <a:buFont typeface="Wingdings" pitchFamily="2" charset="2"/>
              <a:buChar char="n"/>
              <a:defRPr/>
            </a:pPr>
            <a:r>
              <a:rPr lang="en-US" altLang="zh-CN" sz="2000" dirty="0">
                <a:solidFill>
                  <a:srgbClr val="0070C0"/>
                </a:solidFill>
              </a:rPr>
              <a:t>DBMS </a:t>
            </a:r>
            <a:r>
              <a:rPr lang="zh-CN" altLang="en-US" sz="2000" dirty="0">
                <a:solidFill>
                  <a:srgbClr val="0070C0"/>
                </a:solidFill>
              </a:rPr>
              <a:t>的组成</a:t>
            </a:r>
            <a:endParaRPr lang="en-US" altLang="zh-CN" sz="2000" dirty="0"/>
          </a:p>
          <a:p>
            <a:pPr marL="1257300" lvl="2" indent="-342900" eaLnBrk="0" hangingPunct="0">
              <a:spcBef>
                <a:spcPct val="20000"/>
              </a:spcBef>
              <a:buClr>
                <a:schemeClr val="folHlink"/>
              </a:buClr>
              <a:buSzPct val="60000"/>
              <a:buFont typeface="Wingdings" pitchFamily="2" charset="2"/>
              <a:buChar char="n"/>
              <a:defRPr/>
            </a:pPr>
            <a:r>
              <a:rPr lang="zh-CN" altLang="en-US" sz="2000" dirty="0">
                <a:solidFill>
                  <a:srgbClr val="7030A0"/>
                </a:solidFill>
              </a:rPr>
              <a:t>一个互相关联的数据的集合（数据库）</a:t>
            </a:r>
            <a:endParaRPr lang="en-US" altLang="zh-CN" sz="2000" dirty="0">
              <a:solidFill>
                <a:srgbClr val="7030A0"/>
              </a:solidFill>
            </a:endParaRPr>
          </a:p>
          <a:p>
            <a:pPr marL="1257300" lvl="2" indent="-342900" eaLnBrk="0" hangingPunct="0">
              <a:spcBef>
                <a:spcPct val="20000"/>
              </a:spcBef>
              <a:buClr>
                <a:schemeClr val="folHlink"/>
              </a:buClr>
              <a:buSzPct val="60000"/>
              <a:buFont typeface="Wingdings" pitchFamily="2" charset="2"/>
              <a:buChar char="n"/>
              <a:defRPr/>
            </a:pPr>
            <a:r>
              <a:rPr lang="zh-CN" altLang="en-US" sz="2000" dirty="0">
                <a:solidFill>
                  <a:srgbClr val="7030A0"/>
                </a:solidFill>
              </a:rPr>
              <a:t>一组用以访问这些数据的程序</a:t>
            </a:r>
            <a:endParaRPr lang="en-US" altLang="zh-CN" sz="2000" dirty="0"/>
          </a:p>
          <a:p>
            <a:pPr marL="800100" lvl="1" indent="-342900" eaLnBrk="0" hangingPunct="0">
              <a:spcBef>
                <a:spcPct val="20000"/>
              </a:spcBef>
              <a:buClr>
                <a:schemeClr val="folHlink"/>
              </a:buClr>
              <a:buSzPct val="60000"/>
              <a:buFont typeface="Wingdings" pitchFamily="2" charset="2"/>
              <a:buChar char="n"/>
              <a:defRPr/>
            </a:pPr>
            <a:r>
              <a:rPr lang="en-US" altLang="zh-CN" sz="2000" dirty="0">
                <a:solidFill>
                  <a:srgbClr val="0070C0"/>
                </a:solidFill>
              </a:rPr>
              <a:t>DBMS </a:t>
            </a:r>
            <a:r>
              <a:rPr lang="zh-CN" altLang="en-US" sz="2000" dirty="0">
                <a:solidFill>
                  <a:srgbClr val="0070C0"/>
                </a:solidFill>
              </a:rPr>
              <a:t>的主要目标</a:t>
            </a:r>
            <a:r>
              <a:rPr lang="zh-CN" altLang="en-US" sz="2000" dirty="0"/>
              <a:t>是要提供一种可以方便、高效地存取数据库信息的途径。</a:t>
            </a:r>
            <a:endParaRPr lang="en-US" altLang="zh-CN" sz="2000" dirty="0"/>
          </a:p>
          <a:p>
            <a:pPr marL="800100" lvl="1" indent="-342900" eaLnBrk="0" hangingPunct="0">
              <a:spcBef>
                <a:spcPct val="20000"/>
              </a:spcBef>
              <a:buClr>
                <a:schemeClr val="folHlink"/>
              </a:buClr>
              <a:buSzPct val="60000"/>
              <a:buFont typeface="Wingdings" pitchFamily="2" charset="2"/>
              <a:buChar char="n"/>
              <a:defRPr/>
            </a:pPr>
            <a:endParaRPr lang="en-US" altLang="zh-CN" sz="2000" b="1" dirty="0"/>
          </a:p>
          <a:p>
            <a:pPr marL="342900" indent="-342900" eaLnBrk="0" hangingPunct="0">
              <a:spcBef>
                <a:spcPct val="20000"/>
              </a:spcBef>
              <a:buClr>
                <a:schemeClr val="folHlink"/>
              </a:buClr>
              <a:buSzPct val="60000"/>
              <a:buFont typeface="Wingdings" pitchFamily="2" charset="2"/>
              <a:buChar char="n"/>
              <a:defRPr/>
            </a:pPr>
            <a:r>
              <a:rPr lang="zh-CN" altLang="en-US" sz="2000" b="1" dirty="0">
                <a:solidFill>
                  <a:srgbClr val="FF0000"/>
                </a:solidFill>
              </a:rPr>
              <a:t>关系数据库管理系统（</a:t>
            </a:r>
            <a:r>
              <a:rPr lang="en-US" altLang="zh-CN" sz="2000" b="1" dirty="0">
                <a:solidFill>
                  <a:srgbClr val="FF0000"/>
                </a:solidFill>
              </a:rPr>
              <a:t>Relational </a:t>
            </a:r>
            <a:r>
              <a:rPr lang="en-US" altLang="zh-CN" sz="2000" b="1" dirty="0" err="1">
                <a:solidFill>
                  <a:srgbClr val="FF0000"/>
                </a:solidFill>
              </a:rPr>
              <a:t>DataBase</a:t>
            </a:r>
            <a:r>
              <a:rPr lang="en-US" altLang="zh-CN" sz="2000" b="1" dirty="0">
                <a:solidFill>
                  <a:srgbClr val="FF0000"/>
                </a:solidFill>
              </a:rPr>
              <a:t> Management System</a:t>
            </a:r>
            <a:r>
              <a:rPr lang="zh-CN" altLang="en-US" sz="2000" b="1" dirty="0">
                <a:solidFill>
                  <a:srgbClr val="FF0000"/>
                </a:solidFill>
              </a:rPr>
              <a:t>，</a:t>
            </a:r>
            <a:r>
              <a:rPr lang="en-US" altLang="zh-CN" sz="2000" b="1" dirty="0">
                <a:solidFill>
                  <a:srgbClr val="FF0000"/>
                </a:solidFill>
              </a:rPr>
              <a:t>RDBMS </a:t>
            </a:r>
            <a:r>
              <a:rPr lang="zh-CN" altLang="en-US" sz="2000" b="1" dirty="0">
                <a:solidFill>
                  <a:srgbClr val="FF0000"/>
                </a:solidFill>
              </a:rPr>
              <a:t>）</a:t>
            </a:r>
            <a:endParaRPr lang="en-US" altLang="zh-CN" sz="2000" b="1" dirty="0">
              <a:solidFill>
                <a:srgbClr val="FF0000"/>
              </a:solidFill>
            </a:endParaRPr>
          </a:p>
          <a:p>
            <a:pPr marL="800100" lvl="1" indent="-342900" eaLnBrk="0" hangingPunct="0">
              <a:spcBef>
                <a:spcPct val="20000"/>
              </a:spcBef>
              <a:buClr>
                <a:schemeClr val="folHlink"/>
              </a:buClr>
              <a:buSzPct val="60000"/>
              <a:buFont typeface="Wingdings" pitchFamily="2" charset="2"/>
              <a:buChar char="n"/>
              <a:defRPr/>
            </a:pPr>
            <a:endParaRPr lang="en-US" altLang="zh-CN" sz="2000" b="1" dirty="0">
              <a:solidFill>
                <a:srgbClr val="FF0000"/>
              </a:solidFill>
            </a:endParaRPr>
          </a:p>
          <a:p>
            <a:pPr marL="800100" lvl="1" indent="-342900" eaLnBrk="0" hangingPunct="0">
              <a:spcBef>
                <a:spcPct val="20000"/>
              </a:spcBef>
              <a:buClr>
                <a:schemeClr val="folHlink"/>
              </a:buClr>
              <a:buSzPct val="60000"/>
              <a:buFont typeface="Wingdings" pitchFamily="2" charset="2"/>
              <a:buChar char="n"/>
              <a:defRPr/>
            </a:pPr>
            <a:r>
              <a:rPr lang="zh-CN" altLang="en-US" sz="2000" b="1" dirty="0">
                <a:solidFill>
                  <a:schemeClr val="tx2"/>
                </a:solidFill>
              </a:rPr>
              <a:t>实现了</a:t>
            </a:r>
            <a:r>
              <a:rPr lang="zh-CN" altLang="en-US" sz="2000" b="1" dirty="0">
                <a:solidFill>
                  <a:srgbClr val="00B0F0"/>
                </a:solidFill>
              </a:rPr>
              <a:t>关系模型</a:t>
            </a:r>
            <a:r>
              <a:rPr lang="zh-CN" altLang="en-US" sz="2000" b="1" dirty="0">
                <a:solidFill>
                  <a:schemeClr val="tx2"/>
                </a:solidFill>
              </a:rPr>
              <a:t>的</a:t>
            </a:r>
            <a:r>
              <a:rPr lang="zh-CN" altLang="en-US" sz="2000" b="1" dirty="0">
                <a:solidFill>
                  <a:srgbClr val="00B0F0"/>
                </a:solidFill>
              </a:rPr>
              <a:t>数据库管理系统</a:t>
            </a:r>
            <a:endParaRPr lang="en-US" altLang="zh-CN" sz="2000" b="1" dirty="0">
              <a:solidFill>
                <a:srgbClr val="00B0F0"/>
              </a:solidFill>
            </a:endParaRPr>
          </a:p>
          <a:p>
            <a:pPr marL="800100" lvl="1" indent="-342900" eaLnBrk="0" hangingPunct="0">
              <a:spcBef>
                <a:spcPct val="20000"/>
              </a:spcBef>
              <a:buClr>
                <a:schemeClr val="folHlink"/>
              </a:buClr>
              <a:buSzPct val="60000"/>
              <a:buFont typeface="Wingdings" pitchFamily="2" charset="2"/>
              <a:buChar char="n"/>
              <a:defRPr/>
            </a:pPr>
            <a:r>
              <a:rPr lang="en-US" altLang="zh-CN" sz="2000" b="1" dirty="0">
                <a:solidFill>
                  <a:schemeClr val="tx2"/>
                </a:solidFill>
              </a:rPr>
              <a:t>Oracle</a:t>
            </a:r>
            <a:r>
              <a:rPr lang="zh-CN" altLang="en-US" sz="2000" b="1" dirty="0">
                <a:solidFill>
                  <a:schemeClr val="tx2"/>
                </a:solidFill>
              </a:rPr>
              <a:t>关系数据库管理系统</a:t>
            </a:r>
            <a:endParaRPr lang="en-US" altLang="zh-CN" sz="2000" b="1" dirty="0">
              <a:solidFill>
                <a:schemeClr val="tx2"/>
              </a:solidFill>
            </a:endParaRPr>
          </a:p>
          <a:p>
            <a:pPr marL="800100" lvl="1" indent="-342900" eaLnBrk="0" hangingPunct="0">
              <a:spcBef>
                <a:spcPct val="20000"/>
              </a:spcBef>
              <a:buClr>
                <a:schemeClr val="folHlink"/>
              </a:buClr>
              <a:buSzPct val="60000"/>
              <a:buFont typeface="Wingdings" pitchFamily="2" charset="2"/>
              <a:buChar char="n"/>
              <a:defRPr/>
            </a:pPr>
            <a:r>
              <a:rPr lang="en-US" altLang="zh-CN" sz="2000" b="1" dirty="0">
                <a:solidFill>
                  <a:schemeClr val="tx2"/>
                </a:solidFill>
              </a:rPr>
              <a:t>MS SQL</a:t>
            </a:r>
            <a:r>
              <a:rPr lang="zh-CN" altLang="en-US" sz="2000" b="1" dirty="0">
                <a:solidFill>
                  <a:schemeClr val="tx2"/>
                </a:solidFill>
              </a:rPr>
              <a:t>关系数据库管理系统</a:t>
            </a:r>
            <a:endParaRPr lang="en-US" altLang="zh-CN" sz="2000" b="1" dirty="0">
              <a:solidFill>
                <a:schemeClr val="tx2"/>
              </a:solidFill>
            </a:endParaRPr>
          </a:p>
          <a:p>
            <a:pPr marL="800100" lvl="1" indent="-342900" eaLnBrk="0" hangingPunct="0">
              <a:spcBef>
                <a:spcPct val="20000"/>
              </a:spcBef>
              <a:buClr>
                <a:schemeClr val="folHlink"/>
              </a:buClr>
              <a:buSzPct val="60000"/>
              <a:buFont typeface="Wingdings" pitchFamily="2" charset="2"/>
              <a:buChar char="n"/>
              <a:defRPr/>
            </a:pPr>
            <a:r>
              <a:rPr lang="en-US" altLang="zh-CN" sz="2000" b="1" dirty="0">
                <a:solidFill>
                  <a:schemeClr val="tx2"/>
                </a:solidFill>
              </a:rPr>
              <a:t>MySQL</a:t>
            </a:r>
            <a:r>
              <a:rPr lang="zh-CN" altLang="en-US" sz="2000" b="1" dirty="0">
                <a:solidFill>
                  <a:schemeClr val="tx2"/>
                </a:solidFill>
              </a:rPr>
              <a:t>关系数据库管理系统</a:t>
            </a:r>
            <a:endParaRPr lang="en-US" altLang="zh-CN" sz="2000" b="1" dirty="0">
              <a:solidFill>
                <a:schemeClr val="tx2"/>
              </a:solidFill>
            </a:endParaRPr>
          </a:p>
          <a:p>
            <a:pPr marL="800100" lvl="1" indent="-342900" eaLnBrk="0" hangingPunct="0">
              <a:spcBef>
                <a:spcPct val="20000"/>
              </a:spcBef>
              <a:buClr>
                <a:schemeClr val="folHlink"/>
              </a:buClr>
              <a:buSzPct val="60000"/>
              <a:buFont typeface="Wingdings" pitchFamily="2" charset="2"/>
              <a:buChar char="n"/>
              <a:defRPr/>
            </a:pPr>
            <a:endParaRPr lang="en-US" altLang="zh-CN" sz="2000" b="1" dirty="0"/>
          </a:p>
        </p:txBody>
      </p:sp>
    </p:spTree>
    <p:extLst>
      <p:ext uri="{BB962C8B-B14F-4D97-AF65-F5344CB8AC3E}">
        <p14:creationId xmlns:p14="http://schemas.microsoft.com/office/powerpoint/2010/main" val="3035362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132189B-82B6-4421-810B-BB98FE0EA99B}"/>
              </a:ext>
            </a:extLst>
          </p:cNvPr>
          <p:cNvSpPr>
            <a:spLocks noGrp="1" noChangeArrowheads="1"/>
          </p:cNvSpPr>
          <p:nvPr>
            <p:ph type="title"/>
          </p:nvPr>
        </p:nvSpPr>
        <p:spPr/>
        <p:txBody>
          <a:bodyPr>
            <a:normAutofit/>
          </a:bodyPr>
          <a:lstStyle/>
          <a:p>
            <a:r>
              <a:rPr lang="en-US" altLang="zh-CN" b="1" dirty="0"/>
              <a:t>Relational Model Concepts</a:t>
            </a:r>
            <a:endParaRPr lang="en-US" altLang="zh-CN" dirty="0">
              <a:solidFill>
                <a:srgbClr val="FF0000"/>
              </a:solidFill>
            </a:endParaRPr>
          </a:p>
        </p:txBody>
      </p:sp>
      <p:sp>
        <p:nvSpPr>
          <p:cNvPr id="5" name="Rectangle 3">
            <a:extLst>
              <a:ext uri="{FF2B5EF4-FFF2-40B4-BE49-F238E27FC236}">
                <a16:creationId xmlns:a16="http://schemas.microsoft.com/office/drawing/2014/main" id="{1848DFFF-F5F1-4E16-92A8-3DA62E460368}"/>
              </a:ext>
            </a:extLst>
          </p:cNvPr>
          <p:cNvSpPr txBox="1">
            <a:spLocks noChangeArrowheads="1"/>
          </p:cNvSpPr>
          <p:nvPr/>
        </p:nvSpPr>
        <p:spPr bwMode="auto">
          <a:xfrm>
            <a:off x="1104901" y="1617863"/>
            <a:ext cx="9980682" cy="4733285"/>
          </a:xfrm>
          <a:prstGeom prst="rect">
            <a:avLst/>
          </a:prstGeom>
          <a:noFill/>
          <a:ln w="9525">
            <a:noFill/>
            <a:miter lim="800000"/>
            <a:headEnd/>
            <a:tailEnd/>
          </a:ln>
        </p:spPr>
        <p:txBody>
          <a:bodyPr/>
          <a:lstStyle/>
          <a:p>
            <a:pPr marL="342900" indent="-342900" eaLnBrk="0" hangingPunct="0">
              <a:spcBef>
                <a:spcPct val="20000"/>
              </a:spcBef>
              <a:buClr>
                <a:schemeClr val="folHlink"/>
              </a:buClr>
              <a:buSzPct val="60000"/>
              <a:buFont typeface="Wingdings" pitchFamily="2" charset="2"/>
              <a:buChar char="n"/>
              <a:defRPr/>
            </a:pPr>
            <a:r>
              <a:rPr lang="zh-CN" altLang="en-US" sz="2400" b="1" dirty="0">
                <a:solidFill>
                  <a:srgbClr val="FF0000"/>
                </a:solidFill>
              </a:rPr>
              <a:t>数据库系统（</a:t>
            </a:r>
            <a:r>
              <a:rPr lang="en-US" altLang="zh-CN" sz="2400" b="1" dirty="0" err="1">
                <a:solidFill>
                  <a:srgbClr val="FF0000"/>
                </a:solidFill>
              </a:rPr>
              <a:t>DataBase</a:t>
            </a:r>
            <a:r>
              <a:rPr lang="en-US" altLang="zh-CN" sz="2400" b="1" dirty="0">
                <a:solidFill>
                  <a:srgbClr val="FF0000"/>
                </a:solidFill>
              </a:rPr>
              <a:t> System</a:t>
            </a:r>
            <a:r>
              <a:rPr lang="zh-CN" altLang="en-US" sz="2400" b="1" dirty="0">
                <a:solidFill>
                  <a:srgbClr val="FF0000"/>
                </a:solidFill>
              </a:rPr>
              <a:t>，</a:t>
            </a:r>
            <a:r>
              <a:rPr lang="en-US" altLang="zh-CN" sz="2400" b="1" dirty="0">
                <a:solidFill>
                  <a:srgbClr val="FF0000"/>
                </a:solidFill>
              </a:rPr>
              <a:t>DBS</a:t>
            </a:r>
            <a:r>
              <a:rPr lang="zh-CN" altLang="en-US" sz="2400" b="1" dirty="0">
                <a:solidFill>
                  <a:srgbClr val="FF0000"/>
                </a:solidFill>
              </a:rPr>
              <a:t>）</a:t>
            </a:r>
            <a:endParaRPr lang="en-US" altLang="zh-CN" sz="2400" b="1" dirty="0">
              <a:solidFill>
                <a:srgbClr val="FF0000"/>
              </a:solidFill>
            </a:endParaRPr>
          </a:p>
          <a:p>
            <a:pPr marL="800100" lvl="1" indent="-342900" eaLnBrk="0" hangingPunct="0">
              <a:spcBef>
                <a:spcPct val="20000"/>
              </a:spcBef>
              <a:buClr>
                <a:schemeClr val="folHlink"/>
              </a:buClr>
              <a:buSzPct val="60000"/>
              <a:buFont typeface="Wingdings" pitchFamily="2" charset="2"/>
              <a:buChar char="n"/>
              <a:defRPr/>
            </a:pPr>
            <a:endParaRPr lang="en-US" altLang="zh-CN" sz="2400" b="1" dirty="0">
              <a:solidFill>
                <a:srgbClr val="7030A0"/>
              </a:solidFill>
            </a:endParaRPr>
          </a:p>
          <a:p>
            <a:pPr marL="800100" lvl="1" indent="-342900" eaLnBrk="0" hangingPunct="0">
              <a:spcBef>
                <a:spcPct val="20000"/>
              </a:spcBef>
              <a:buClr>
                <a:schemeClr val="folHlink"/>
              </a:buClr>
              <a:buSzPct val="60000"/>
              <a:buFont typeface="Wingdings" pitchFamily="2" charset="2"/>
              <a:buChar char="n"/>
              <a:defRPr/>
            </a:pPr>
            <a:r>
              <a:rPr lang="zh-CN" altLang="en-US" sz="2400" b="1" dirty="0">
                <a:solidFill>
                  <a:srgbClr val="7030A0"/>
                </a:solidFill>
              </a:rPr>
              <a:t>用户</a:t>
            </a:r>
            <a:endParaRPr lang="en-US" altLang="zh-CN" sz="2400" b="1" dirty="0">
              <a:solidFill>
                <a:srgbClr val="7030A0"/>
              </a:solidFill>
            </a:endParaRPr>
          </a:p>
          <a:p>
            <a:pPr marL="800100" lvl="1" indent="-342900" eaLnBrk="0" hangingPunct="0">
              <a:spcBef>
                <a:spcPct val="20000"/>
              </a:spcBef>
              <a:buClr>
                <a:schemeClr val="folHlink"/>
              </a:buClr>
              <a:buSzPct val="60000"/>
              <a:buFont typeface="Wingdings" pitchFamily="2" charset="2"/>
              <a:buChar char="n"/>
              <a:defRPr/>
            </a:pPr>
            <a:r>
              <a:rPr lang="zh-CN" altLang="en-US" sz="2400" b="1" dirty="0">
                <a:solidFill>
                  <a:srgbClr val="7030A0"/>
                </a:solidFill>
              </a:rPr>
              <a:t>应用系统</a:t>
            </a:r>
            <a:endParaRPr lang="en-US" altLang="zh-CN" sz="2400" b="1" dirty="0">
              <a:solidFill>
                <a:srgbClr val="7030A0"/>
              </a:solidFill>
            </a:endParaRPr>
          </a:p>
          <a:p>
            <a:pPr marL="800100" lvl="1" indent="-342900" eaLnBrk="0" hangingPunct="0">
              <a:spcBef>
                <a:spcPct val="20000"/>
              </a:spcBef>
              <a:buClr>
                <a:schemeClr val="folHlink"/>
              </a:buClr>
              <a:buSzPct val="60000"/>
              <a:buFont typeface="Wingdings" pitchFamily="2" charset="2"/>
              <a:buChar char="n"/>
              <a:defRPr/>
            </a:pPr>
            <a:r>
              <a:rPr lang="zh-CN" altLang="en-US" sz="2400" b="1" dirty="0">
                <a:solidFill>
                  <a:srgbClr val="7030A0"/>
                </a:solidFill>
              </a:rPr>
              <a:t>应用开发工具</a:t>
            </a:r>
            <a:endParaRPr lang="en-US" altLang="zh-CN" sz="2400" b="1" dirty="0">
              <a:solidFill>
                <a:srgbClr val="7030A0"/>
              </a:solidFill>
            </a:endParaRPr>
          </a:p>
          <a:p>
            <a:pPr marL="800100" lvl="1" indent="-342900" eaLnBrk="0" hangingPunct="0">
              <a:spcBef>
                <a:spcPct val="20000"/>
              </a:spcBef>
              <a:buClr>
                <a:schemeClr val="folHlink"/>
              </a:buClr>
              <a:buSzPct val="60000"/>
              <a:buFont typeface="Wingdings" pitchFamily="2" charset="2"/>
              <a:buChar char="n"/>
              <a:defRPr/>
            </a:pPr>
            <a:r>
              <a:rPr lang="zh-CN" altLang="en-US" sz="2400" b="1" dirty="0">
                <a:solidFill>
                  <a:srgbClr val="7030A0"/>
                </a:solidFill>
              </a:rPr>
              <a:t>数据库管理系统</a:t>
            </a:r>
            <a:r>
              <a:rPr lang="en-US" altLang="zh-CN" sz="2400" b="1" dirty="0">
                <a:solidFill>
                  <a:srgbClr val="7030A0"/>
                </a:solidFill>
              </a:rPr>
              <a:t>(DBMS)</a:t>
            </a:r>
          </a:p>
          <a:p>
            <a:pPr marL="800100" lvl="1" indent="-342900" eaLnBrk="0" hangingPunct="0">
              <a:spcBef>
                <a:spcPct val="20000"/>
              </a:spcBef>
              <a:buClr>
                <a:schemeClr val="folHlink"/>
              </a:buClr>
              <a:buSzPct val="60000"/>
              <a:buFont typeface="Wingdings" pitchFamily="2" charset="2"/>
              <a:buChar char="n"/>
              <a:defRPr/>
            </a:pPr>
            <a:r>
              <a:rPr lang="zh-CN" altLang="en-US" sz="2400" b="1" dirty="0">
                <a:solidFill>
                  <a:srgbClr val="7030A0"/>
                </a:solidFill>
              </a:rPr>
              <a:t>数据库管理员</a:t>
            </a:r>
            <a:r>
              <a:rPr lang="en-US" altLang="zh-CN" sz="2400" b="1" dirty="0">
                <a:solidFill>
                  <a:srgbClr val="7030A0"/>
                </a:solidFill>
              </a:rPr>
              <a:t>(DBA)</a:t>
            </a:r>
          </a:p>
          <a:p>
            <a:pPr marL="800100" lvl="1" indent="-342900" eaLnBrk="0" hangingPunct="0">
              <a:spcBef>
                <a:spcPct val="20000"/>
              </a:spcBef>
              <a:buClr>
                <a:schemeClr val="folHlink"/>
              </a:buClr>
              <a:buSzPct val="60000"/>
              <a:buFont typeface="Wingdings" pitchFamily="2" charset="2"/>
              <a:buChar char="n"/>
              <a:defRPr/>
            </a:pPr>
            <a:r>
              <a:rPr lang="zh-CN" altLang="en-US" sz="2400" b="1" dirty="0">
                <a:solidFill>
                  <a:srgbClr val="7030A0"/>
                </a:solidFill>
              </a:rPr>
              <a:t>操作系统</a:t>
            </a:r>
            <a:endParaRPr lang="en-US" altLang="zh-CN" sz="2400" b="1" dirty="0">
              <a:solidFill>
                <a:srgbClr val="7030A0"/>
              </a:solidFill>
            </a:endParaRPr>
          </a:p>
          <a:p>
            <a:pPr marL="800100" lvl="1" indent="-342900" eaLnBrk="0" hangingPunct="0">
              <a:spcBef>
                <a:spcPct val="20000"/>
              </a:spcBef>
              <a:buClr>
                <a:schemeClr val="folHlink"/>
              </a:buClr>
              <a:buSzPct val="60000"/>
              <a:buFont typeface="Wingdings" pitchFamily="2" charset="2"/>
              <a:buChar char="n"/>
              <a:defRPr/>
            </a:pPr>
            <a:r>
              <a:rPr lang="zh-CN" altLang="en-US" sz="2400" b="1" dirty="0">
                <a:solidFill>
                  <a:srgbClr val="7030A0"/>
                </a:solidFill>
              </a:rPr>
              <a:t>数据库</a:t>
            </a:r>
            <a:r>
              <a:rPr lang="en-US" altLang="zh-CN" sz="2400" b="1" dirty="0">
                <a:solidFill>
                  <a:srgbClr val="7030A0"/>
                </a:solidFill>
              </a:rPr>
              <a:t>(DB)</a:t>
            </a:r>
          </a:p>
          <a:p>
            <a:pPr marL="800100" lvl="1" indent="-342900" eaLnBrk="0" hangingPunct="0">
              <a:spcBef>
                <a:spcPct val="20000"/>
              </a:spcBef>
              <a:buClr>
                <a:schemeClr val="folHlink"/>
              </a:buClr>
              <a:buSzPct val="60000"/>
              <a:buFont typeface="Wingdings" pitchFamily="2" charset="2"/>
              <a:buChar char="n"/>
              <a:defRPr/>
            </a:pPr>
            <a:endParaRPr lang="en-US" altLang="zh-CN" sz="2000" dirty="0"/>
          </a:p>
          <a:p>
            <a:pPr marL="800100" lvl="1" indent="-342900" eaLnBrk="0" hangingPunct="0">
              <a:spcBef>
                <a:spcPct val="20000"/>
              </a:spcBef>
              <a:buClr>
                <a:schemeClr val="folHlink"/>
              </a:buClr>
              <a:buSzPct val="60000"/>
              <a:buFont typeface="Wingdings" pitchFamily="2" charset="2"/>
              <a:buChar char="n"/>
              <a:defRPr/>
            </a:pPr>
            <a:endParaRPr lang="en-US" altLang="zh-CN" sz="2000" b="1" dirty="0"/>
          </a:p>
        </p:txBody>
      </p:sp>
      <p:pic>
        <p:nvPicPr>
          <p:cNvPr id="2" name="图片 1">
            <a:extLst>
              <a:ext uri="{FF2B5EF4-FFF2-40B4-BE49-F238E27FC236}">
                <a16:creationId xmlns:a16="http://schemas.microsoft.com/office/drawing/2014/main" id="{BDF561FC-87AE-4E8A-B6F8-1E6A59EC1541}"/>
              </a:ext>
            </a:extLst>
          </p:cNvPr>
          <p:cNvPicPr>
            <a:picLocks noChangeAspect="1"/>
          </p:cNvPicPr>
          <p:nvPr/>
        </p:nvPicPr>
        <p:blipFill>
          <a:blip r:embed="rId3"/>
          <a:stretch>
            <a:fillRect/>
          </a:stretch>
        </p:blipFill>
        <p:spPr>
          <a:xfrm>
            <a:off x="7357085" y="2193136"/>
            <a:ext cx="3912829" cy="3958151"/>
          </a:xfrm>
          <a:prstGeom prst="rect">
            <a:avLst/>
          </a:prstGeom>
        </p:spPr>
      </p:pic>
    </p:spTree>
    <p:extLst>
      <p:ext uri="{BB962C8B-B14F-4D97-AF65-F5344CB8AC3E}">
        <p14:creationId xmlns:p14="http://schemas.microsoft.com/office/powerpoint/2010/main" val="2816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132189B-82B6-4421-810B-BB98FE0EA99B}"/>
              </a:ext>
            </a:extLst>
          </p:cNvPr>
          <p:cNvSpPr>
            <a:spLocks noGrp="1" noChangeArrowheads="1"/>
          </p:cNvSpPr>
          <p:nvPr>
            <p:ph type="title"/>
          </p:nvPr>
        </p:nvSpPr>
        <p:spPr/>
        <p:txBody>
          <a:bodyPr>
            <a:normAutofit/>
          </a:bodyPr>
          <a:lstStyle/>
          <a:p>
            <a:r>
              <a:rPr lang="en-US" altLang="zh-CN" b="1" dirty="0"/>
              <a:t>Relational Model Concepts</a:t>
            </a:r>
            <a:endParaRPr lang="en-US" altLang="zh-CN" dirty="0">
              <a:solidFill>
                <a:srgbClr val="FF0000"/>
              </a:solidFill>
            </a:endParaRPr>
          </a:p>
        </p:txBody>
      </p:sp>
      <p:sp>
        <p:nvSpPr>
          <p:cNvPr id="5" name="Rectangle 3">
            <a:extLst>
              <a:ext uri="{FF2B5EF4-FFF2-40B4-BE49-F238E27FC236}">
                <a16:creationId xmlns:a16="http://schemas.microsoft.com/office/drawing/2014/main" id="{1848DFFF-F5F1-4E16-92A8-3DA62E460368}"/>
              </a:ext>
            </a:extLst>
          </p:cNvPr>
          <p:cNvSpPr txBox="1">
            <a:spLocks noChangeArrowheads="1"/>
          </p:cNvSpPr>
          <p:nvPr/>
        </p:nvSpPr>
        <p:spPr bwMode="auto">
          <a:xfrm>
            <a:off x="1095482" y="1309779"/>
            <a:ext cx="10927772" cy="5208964"/>
          </a:xfrm>
          <a:prstGeom prst="rect">
            <a:avLst/>
          </a:prstGeom>
          <a:noFill/>
          <a:ln w="9525">
            <a:noFill/>
            <a:miter lim="800000"/>
            <a:headEnd/>
            <a:tailEnd/>
          </a:ln>
        </p:spPr>
        <p:txBody>
          <a:bodyPr/>
          <a:lstStyle/>
          <a:p>
            <a:pPr marL="342900" indent="-342900" eaLnBrk="0" hangingPunct="0">
              <a:spcBef>
                <a:spcPct val="20000"/>
              </a:spcBef>
              <a:buClr>
                <a:schemeClr val="folHlink"/>
              </a:buClr>
              <a:buSzPct val="60000"/>
              <a:buFont typeface="Wingdings" pitchFamily="2" charset="2"/>
              <a:buChar char="n"/>
              <a:defRPr/>
            </a:pPr>
            <a:r>
              <a:rPr lang="zh-CN" altLang="en-US" sz="2400" b="1" dirty="0">
                <a:solidFill>
                  <a:srgbClr val="FF0000"/>
                </a:solidFill>
              </a:rPr>
              <a:t>数据库系统（</a:t>
            </a:r>
            <a:r>
              <a:rPr lang="en-US" altLang="zh-CN" sz="2400" b="1" dirty="0" err="1">
                <a:solidFill>
                  <a:srgbClr val="FF0000"/>
                </a:solidFill>
              </a:rPr>
              <a:t>DataBase</a:t>
            </a:r>
            <a:r>
              <a:rPr lang="en-US" altLang="zh-CN" sz="2400" b="1" dirty="0">
                <a:solidFill>
                  <a:srgbClr val="FF0000"/>
                </a:solidFill>
              </a:rPr>
              <a:t> System</a:t>
            </a:r>
            <a:r>
              <a:rPr lang="zh-CN" altLang="en-US" sz="2400" b="1" dirty="0">
                <a:solidFill>
                  <a:srgbClr val="FF0000"/>
                </a:solidFill>
              </a:rPr>
              <a:t>，</a:t>
            </a:r>
            <a:r>
              <a:rPr lang="en-US" altLang="zh-CN" sz="2400" b="1" dirty="0">
                <a:solidFill>
                  <a:srgbClr val="FF0000"/>
                </a:solidFill>
              </a:rPr>
              <a:t>DBS</a:t>
            </a:r>
            <a:r>
              <a:rPr lang="zh-CN" altLang="en-US" sz="2400" b="1" dirty="0">
                <a:solidFill>
                  <a:srgbClr val="FF0000"/>
                </a:solidFill>
              </a:rPr>
              <a:t>）</a:t>
            </a:r>
            <a:endParaRPr lang="en-US" altLang="zh-CN" sz="2400" b="1" dirty="0">
              <a:solidFill>
                <a:srgbClr val="FF0000"/>
              </a:solidFill>
            </a:endParaRPr>
          </a:p>
          <a:p>
            <a:pPr marL="800100" lvl="1" indent="-342900" eaLnBrk="0" hangingPunct="0">
              <a:spcBef>
                <a:spcPct val="20000"/>
              </a:spcBef>
              <a:buClr>
                <a:schemeClr val="folHlink"/>
              </a:buClr>
              <a:buSzPct val="60000"/>
              <a:buFont typeface="Wingdings" pitchFamily="2" charset="2"/>
              <a:buChar char="n"/>
              <a:defRPr/>
            </a:pPr>
            <a:r>
              <a:rPr lang="zh-CN" altLang="en-US" sz="2400" b="1" dirty="0">
                <a:solidFill>
                  <a:srgbClr val="7030A0"/>
                </a:solidFill>
              </a:rPr>
              <a:t>用户</a:t>
            </a:r>
            <a:endParaRPr lang="en-US" altLang="zh-CN" sz="2400" b="1" dirty="0">
              <a:solidFill>
                <a:srgbClr val="7030A0"/>
              </a:solidFill>
            </a:endParaRPr>
          </a:p>
          <a:p>
            <a:pPr marL="1257300" lvl="2" indent="-342900" eaLnBrk="0" hangingPunct="0">
              <a:spcBef>
                <a:spcPct val="20000"/>
              </a:spcBef>
              <a:buClr>
                <a:schemeClr val="folHlink"/>
              </a:buClr>
              <a:buSzPct val="60000"/>
              <a:buFont typeface="Wingdings" pitchFamily="2" charset="2"/>
              <a:buChar char="n"/>
              <a:defRPr/>
            </a:pPr>
            <a:r>
              <a:rPr lang="zh-CN" altLang="zh-CN" sz="1600" b="1" dirty="0">
                <a:solidFill>
                  <a:srgbClr val="0070C0"/>
                </a:solidFill>
              </a:rPr>
              <a:t>无经验的用户</a:t>
            </a:r>
            <a:r>
              <a:rPr lang="en-US" altLang="zh-CN" sz="1600" b="1" dirty="0">
                <a:solidFill>
                  <a:srgbClr val="0070C0"/>
                </a:solidFill>
              </a:rPr>
              <a:t>( naive user) </a:t>
            </a:r>
            <a:r>
              <a:rPr lang="zh-CN" altLang="en-US" sz="1600" dirty="0"/>
              <a:t>：</a:t>
            </a:r>
            <a:r>
              <a:rPr lang="zh-CN" altLang="zh-CN" sz="1600" dirty="0">
                <a:solidFill>
                  <a:srgbClr val="C00000"/>
                </a:solidFill>
              </a:rPr>
              <a:t>通过激活事先已经写好的应用程序同系统进行交互</a:t>
            </a:r>
            <a:endParaRPr lang="en-US" altLang="zh-CN" sz="1600" dirty="0">
              <a:solidFill>
                <a:srgbClr val="C00000"/>
              </a:solidFill>
            </a:endParaRPr>
          </a:p>
          <a:p>
            <a:pPr marL="1714500" lvl="3" indent="-342900" eaLnBrk="0" hangingPunct="0">
              <a:spcBef>
                <a:spcPct val="20000"/>
              </a:spcBef>
              <a:buClr>
                <a:schemeClr val="folHlink"/>
              </a:buClr>
              <a:buSzPct val="60000"/>
              <a:buFont typeface="Wingdings" pitchFamily="2" charset="2"/>
              <a:buChar char="n"/>
              <a:defRPr/>
            </a:pPr>
            <a:r>
              <a:rPr lang="zh-CN" altLang="zh-CN" dirty="0"/>
              <a:t>例子</a:t>
            </a:r>
            <a:r>
              <a:rPr lang="zh-CN" altLang="en-US" dirty="0"/>
              <a:t>：</a:t>
            </a:r>
            <a:r>
              <a:rPr lang="zh-CN" altLang="zh-CN" dirty="0"/>
              <a:t>大学的一位职员</a:t>
            </a:r>
            <a:r>
              <a:rPr lang="zh-CN" altLang="en-US" dirty="0"/>
              <a:t>：</a:t>
            </a:r>
            <a:r>
              <a:rPr lang="zh-CN" altLang="zh-CN" dirty="0"/>
              <a:t>往</a:t>
            </a:r>
            <a:r>
              <a:rPr lang="en-US" altLang="zh-CN" dirty="0"/>
              <a:t>A </a:t>
            </a:r>
            <a:r>
              <a:rPr lang="zh-CN" altLang="zh-CN" dirty="0"/>
              <a:t>系中添加一位新的教师时，激活一个叫做</a:t>
            </a:r>
            <a:r>
              <a:rPr lang="en-US" altLang="zh-CN" dirty="0" err="1"/>
              <a:t>new_hire</a:t>
            </a:r>
            <a:r>
              <a:rPr lang="en-US" altLang="zh-CN" dirty="0"/>
              <a:t> </a:t>
            </a:r>
            <a:r>
              <a:rPr lang="zh-CN" altLang="zh-CN" dirty="0"/>
              <a:t>的程序</a:t>
            </a:r>
            <a:endParaRPr lang="en-US" altLang="zh-CN" dirty="0"/>
          </a:p>
          <a:p>
            <a:pPr marL="2171700" lvl="4" indent="-342900" eaLnBrk="0" hangingPunct="0">
              <a:spcBef>
                <a:spcPct val="20000"/>
              </a:spcBef>
              <a:buClr>
                <a:schemeClr val="folHlink"/>
              </a:buClr>
              <a:buSzPct val="60000"/>
              <a:buFont typeface="Wingdings" pitchFamily="2" charset="2"/>
              <a:buChar char="n"/>
              <a:defRPr/>
            </a:pPr>
            <a:r>
              <a:rPr lang="zh-CN" altLang="zh-CN" dirty="0"/>
              <a:t>该程序要求这位职员输入新教师的名字、她的新</a:t>
            </a:r>
            <a:r>
              <a:rPr lang="en-US" altLang="zh-CN" dirty="0" err="1"/>
              <a:t>lD</a:t>
            </a:r>
            <a:r>
              <a:rPr lang="en-US" altLang="zh-CN" dirty="0"/>
              <a:t> </a:t>
            </a:r>
            <a:r>
              <a:rPr lang="zh-CN" altLang="zh-CN" dirty="0"/>
              <a:t>、系的名字</a:t>
            </a:r>
            <a:r>
              <a:rPr lang="en-US" altLang="zh-CN" dirty="0"/>
              <a:t>(</a:t>
            </a:r>
            <a:r>
              <a:rPr lang="zh-CN" altLang="zh-CN" dirty="0"/>
              <a:t>即</a:t>
            </a:r>
            <a:r>
              <a:rPr lang="en-US" altLang="zh-CN" dirty="0"/>
              <a:t>A) </a:t>
            </a:r>
            <a:r>
              <a:rPr lang="zh-CN" altLang="zh-CN" dirty="0"/>
              <a:t>以及她的工资额</a:t>
            </a:r>
            <a:endParaRPr lang="en-US" altLang="zh-CN" dirty="0"/>
          </a:p>
          <a:p>
            <a:pPr marL="1714500" lvl="3" indent="-342900" eaLnBrk="0" hangingPunct="0">
              <a:spcBef>
                <a:spcPct val="20000"/>
              </a:spcBef>
              <a:buClr>
                <a:schemeClr val="folHlink"/>
              </a:buClr>
              <a:buSzPct val="60000"/>
              <a:buFont typeface="Wingdings" pitchFamily="2" charset="2"/>
              <a:buChar char="n"/>
              <a:defRPr/>
            </a:pPr>
            <a:endParaRPr lang="en-US" altLang="zh-CN" dirty="0"/>
          </a:p>
          <a:p>
            <a:pPr marL="1714500" lvl="3" indent="-342900" eaLnBrk="0" hangingPunct="0">
              <a:spcBef>
                <a:spcPct val="20000"/>
              </a:spcBef>
              <a:buClr>
                <a:schemeClr val="folHlink"/>
              </a:buClr>
              <a:buSzPct val="60000"/>
              <a:buFont typeface="Wingdings" pitchFamily="2" charset="2"/>
              <a:buChar char="n"/>
              <a:defRPr/>
            </a:pPr>
            <a:r>
              <a:rPr lang="zh-CN" altLang="zh-CN" dirty="0"/>
              <a:t>此类用户的典型用户界面是表格界面，用户只需填写表格的相应项就可以了。</a:t>
            </a:r>
            <a:endParaRPr lang="en-US" altLang="zh-CN" dirty="0"/>
          </a:p>
          <a:p>
            <a:pPr marL="1714500" lvl="3" indent="-342900" eaLnBrk="0" hangingPunct="0">
              <a:spcBef>
                <a:spcPct val="20000"/>
              </a:spcBef>
              <a:buClr>
                <a:schemeClr val="folHlink"/>
              </a:buClr>
              <a:buSzPct val="60000"/>
              <a:buFont typeface="Wingdings" pitchFamily="2" charset="2"/>
              <a:buChar char="n"/>
              <a:defRPr/>
            </a:pPr>
            <a:r>
              <a:rPr lang="zh-CN" altLang="zh-CN" dirty="0"/>
              <a:t>无经验的用户也可以很简单地阅读数据库产生的报</a:t>
            </a:r>
            <a:r>
              <a:rPr lang="zh-CN" altLang="en-US" dirty="0"/>
              <a:t>表</a:t>
            </a:r>
            <a:endParaRPr lang="en-US" altLang="zh-CN" dirty="0"/>
          </a:p>
          <a:p>
            <a:pPr marL="1714500" lvl="3" indent="-342900" eaLnBrk="0" hangingPunct="0">
              <a:spcBef>
                <a:spcPct val="20000"/>
              </a:spcBef>
              <a:buClr>
                <a:schemeClr val="folHlink"/>
              </a:buClr>
              <a:buSzPct val="60000"/>
              <a:buFont typeface="Wingdings" pitchFamily="2" charset="2"/>
              <a:buChar char="n"/>
              <a:defRPr/>
            </a:pPr>
            <a:endParaRPr lang="en-US" altLang="zh-CN" dirty="0"/>
          </a:p>
          <a:p>
            <a:pPr marL="1714500" lvl="3" indent="-342900" eaLnBrk="0" hangingPunct="0">
              <a:spcBef>
                <a:spcPct val="20000"/>
              </a:spcBef>
              <a:buClr>
                <a:schemeClr val="folHlink"/>
              </a:buClr>
              <a:buSzPct val="60000"/>
              <a:buFont typeface="Wingdings" pitchFamily="2" charset="2"/>
              <a:buChar char="n"/>
              <a:defRPr/>
            </a:pPr>
            <a:r>
              <a:rPr lang="zh-CN" altLang="zh-CN" dirty="0"/>
              <a:t>例子</a:t>
            </a:r>
            <a:r>
              <a:rPr lang="zh-CN" altLang="en-US" dirty="0"/>
              <a:t>：</a:t>
            </a:r>
            <a:r>
              <a:rPr lang="zh-CN" altLang="zh-CN" dirty="0"/>
              <a:t>一个学生，</a:t>
            </a:r>
            <a:r>
              <a:rPr lang="zh-CN" altLang="en-US" dirty="0"/>
              <a:t>她</a:t>
            </a:r>
            <a:r>
              <a:rPr lang="zh-CN" altLang="zh-CN" dirty="0"/>
              <a:t>在课程注册的过程中想通过</a:t>
            </a:r>
            <a:r>
              <a:rPr lang="en-US" altLang="zh-CN" dirty="0"/>
              <a:t>Web </a:t>
            </a:r>
            <a:r>
              <a:rPr lang="zh-CN" altLang="zh-CN" dirty="0"/>
              <a:t>界面来注册一门课程。</a:t>
            </a:r>
            <a:endParaRPr lang="en-US" altLang="zh-CN" dirty="0"/>
          </a:p>
          <a:p>
            <a:pPr marL="2171700" lvl="4" indent="-342900" eaLnBrk="0" hangingPunct="0">
              <a:spcBef>
                <a:spcPct val="20000"/>
              </a:spcBef>
              <a:buClr>
                <a:schemeClr val="folHlink"/>
              </a:buClr>
              <a:buSzPct val="60000"/>
              <a:buFont typeface="Wingdings" pitchFamily="2" charset="2"/>
              <a:buChar char="n"/>
              <a:defRPr/>
            </a:pPr>
            <a:r>
              <a:rPr lang="zh-CN" altLang="zh-CN" dirty="0"/>
              <a:t>应用程序首先验证该用户的身份，然后允许她去访问一个表格</a:t>
            </a:r>
            <a:endParaRPr lang="en-US" altLang="zh-CN" dirty="0"/>
          </a:p>
          <a:p>
            <a:pPr marL="2171700" lvl="4" indent="-342900" eaLnBrk="0" hangingPunct="0">
              <a:spcBef>
                <a:spcPct val="20000"/>
              </a:spcBef>
              <a:buClr>
                <a:schemeClr val="folHlink"/>
              </a:buClr>
              <a:buSzPct val="60000"/>
              <a:buFont typeface="Wingdings" pitchFamily="2" charset="2"/>
              <a:buChar char="n"/>
              <a:defRPr/>
            </a:pPr>
            <a:r>
              <a:rPr lang="zh-CN" altLang="zh-CN" dirty="0"/>
              <a:t>她可以在表格中填人想填的信息。</a:t>
            </a:r>
            <a:endParaRPr lang="en-US" altLang="zh-CN" dirty="0"/>
          </a:p>
          <a:p>
            <a:pPr marL="2171700" lvl="4" indent="-342900" eaLnBrk="0" hangingPunct="0">
              <a:spcBef>
                <a:spcPct val="20000"/>
              </a:spcBef>
              <a:buClr>
                <a:schemeClr val="folHlink"/>
              </a:buClr>
              <a:buSzPct val="60000"/>
              <a:buFont typeface="Wingdings" pitchFamily="2" charset="2"/>
              <a:buChar char="n"/>
              <a:defRPr/>
            </a:pPr>
            <a:r>
              <a:rPr lang="zh-CN" altLang="zh-CN" dirty="0"/>
              <a:t>表格信息被送回给服务器上的</a:t>
            </a:r>
            <a:r>
              <a:rPr lang="en-US" altLang="zh-CN" dirty="0"/>
              <a:t>Web </a:t>
            </a:r>
            <a:r>
              <a:rPr lang="zh-CN" altLang="zh-CN" dirty="0"/>
              <a:t>应用程序，然后应用程序确定该课程是否还有空额</a:t>
            </a:r>
            <a:r>
              <a:rPr lang="en-US" altLang="zh-CN" dirty="0"/>
              <a:t>(</a:t>
            </a:r>
            <a:r>
              <a:rPr lang="zh-CN" altLang="zh-CN" dirty="0"/>
              <a:t>通过从数据库中检索信息</a:t>
            </a:r>
            <a:r>
              <a:rPr lang="en-US" altLang="zh-CN" dirty="0"/>
              <a:t>) </a:t>
            </a:r>
            <a:r>
              <a:rPr lang="zh-CN" altLang="zh-CN" dirty="0"/>
              <a:t>，如果有，就把这位学生的信息添加到数据库中的该课程花名册中。</a:t>
            </a:r>
          </a:p>
          <a:p>
            <a:pPr marL="800100" lvl="1" indent="-342900" eaLnBrk="0" hangingPunct="0">
              <a:spcBef>
                <a:spcPct val="20000"/>
              </a:spcBef>
              <a:buClr>
                <a:schemeClr val="folHlink"/>
              </a:buClr>
              <a:buSzPct val="60000"/>
              <a:buFont typeface="Wingdings" pitchFamily="2" charset="2"/>
              <a:buChar char="n"/>
              <a:defRPr/>
            </a:pPr>
            <a:endParaRPr lang="en-US" altLang="zh-CN" sz="2000" b="1" dirty="0"/>
          </a:p>
        </p:txBody>
      </p:sp>
      <p:pic>
        <p:nvPicPr>
          <p:cNvPr id="2" name="图片 1">
            <a:extLst>
              <a:ext uri="{FF2B5EF4-FFF2-40B4-BE49-F238E27FC236}">
                <a16:creationId xmlns:a16="http://schemas.microsoft.com/office/drawing/2014/main" id="{BDF561FC-87AE-4E8A-B6F8-1E6A59EC1541}"/>
              </a:ext>
            </a:extLst>
          </p:cNvPr>
          <p:cNvPicPr>
            <a:picLocks noChangeAspect="1"/>
          </p:cNvPicPr>
          <p:nvPr/>
        </p:nvPicPr>
        <p:blipFill>
          <a:blip r:embed="rId3"/>
          <a:stretch>
            <a:fillRect/>
          </a:stretch>
        </p:blipFill>
        <p:spPr>
          <a:xfrm>
            <a:off x="-1" y="3252374"/>
            <a:ext cx="2524991" cy="2554238"/>
          </a:xfrm>
          <a:prstGeom prst="rect">
            <a:avLst/>
          </a:prstGeom>
        </p:spPr>
      </p:pic>
    </p:spTree>
    <p:extLst>
      <p:ext uri="{BB962C8B-B14F-4D97-AF65-F5344CB8AC3E}">
        <p14:creationId xmlns:p14="http://schemas.microsoft.com/office/powerpoint/2010/main" val="1088859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132189B-82B6-4421-810B-BB98FE0EA99B}"/>
              </a:ext>
            </a:extLst>
          </p:cNvPr>
          <p:cNvSpPr>
            <a:spLocks noGrp="1" noChangeArrowheads="1"/>
          </p:cNvSpPr>
          <p:nvPr>
            <p:ph type="title"/>
          </p:nvPr>
        </p:nvSpPr>
        <p:spPr/>
        <p:txBody>
          <a:bodyPr>
            <a:normAutofit/>
          </a:bodyPr>
          <a:lstStyle/>
          <a:p>
            <a:r>
              <a:rPr lang="en-US" altLang="zh-CN" b="1" dirty="0"/>
              <a:t>Relational Model Concepts</a:t>
            </a:r>
            <a:endParaRPr lang="en-US" altLang="zh-CN" dirty="0">
              <a:solidFill>
                <a:srgbClr val="FF0000"/>
              </a:solidFill>
            </a:endParaRPr>
          </a:p>
        </p:txBody>
      </p:sp>
      <p:sp>
        <p:nvSpPr>
          <p:cNvPr id="5" name="Rectangle 3">
            <a:extLst>
              <a:ext uri="{FF2B5EF4-FFF2-40B4-BE49-F238E27FC236}">
                <a16:creationId xmlns:a16="http://schemas.microsoft.com/office/drawing/2014/main" id="{1848DFFF-F5F1-4E16-92A8-3DA62E460368}"/>
              </a:ext>
            </a:extLst>
          </p:cNvPr>
          <p:cNvSpPr txBox="1">
            <a:spLocks noChangeArrowheads="1"/>
          </p:cNvSpPr>
          <p:nvPr/>
        </p:nvSpPr>
        <p:spPr bwMode="auto">
          <a:xfrm>
            <a:off x="1264228" y="1339417"/>
            <a:ext cx="10927772" cy="5208964"/>
          </a:xfrm>
          <a:prstGeom prst="rect">
            <a:avLst/>
          </a:prstGeom>
          <a:noFill/>
          <a:ln w="9525">
            <a:noFill/>
            <a:miter lim="800000"/>
            <a:headEnd/>
            <a:tailEnd/>
          </a:ln>
        </p:spPr>
        <p:txBody>
          <a:bodyPr/>
          <a:lstStyle/>
          <a:p>
            <a:pPr marL="342900" indent="-342900" eaLnBrk="0" hangingPunct="0">
              <a:spcBef>
                <a:spcPct val="20000"/>
              </a:spcBef>
              <a:buClr>
                <a:schemeClr val="folHlink"/>
              </a:buClr>
              <a:buSzPct val="60000"/>
              <a:buFont typeface="Wingdings" pitchFamily="2" charset="2"/>
              <a:buChar char="n"/>
              <a:defRPr/>
            </a:pPr>
            <a:r>
              <a:rPr lang="zh-CN" altLang="en-US" sz="2400" b="1" dirty="0">
                <a:solidFill>
                  <a:srgbClr val="FF0000"/>
                </a:solidFill>
              </a:rPr>
              <a:t>数据库系统（</a:t>
            </a:r>
            <a:r>
              <a:rPr lang="en-US" altLang="zh-CN" sz="2400" b="1" dirty="0" err="1">
                <a:solidFill>
                  <a:srgbClr val="FF0000"/>
                </a:solidFill>
              </a:rPr>
              <a:t>DataBase</a:t>
            </a:r>
            <a:r>
              <a:rPr lang="en-US" altLang="zh-CN" sz="2400" b="1" dirty="0">
                <a:solidFill>
                  <a:srgbClr val="FF0000"/>
                </a:solidFill>
              </a:rPr>
              <a:t> System</a:t>
            </a:r>
            <a:r>
              <a:rPr lang="zh-CN" altLang="en-US" sz="2400" b="1" dirty="0">
                <a:solidFill>
                  <a:srgbClr val="FF0000"/>
                </a:solidFill>
              </a:rPr>
              <a:t>，</a:t>
            </a:r>
            <a:r>
              <a:rPr lang="en-US" altLang="zh-CN" sz="2400" b="1" dirty="0">
                <a:solidFill>
                  <a:srgbClr val="FF0000"/>
                </a:solidFill>
              </a:rPr>
              <a:t>DBS</a:t>
            </a:r>
            <a:r>
              <a:rPr lang="zh-CN" altLang="en-US" sz="2400" b="1" dirty="0">
                <a:solidFill>
                  <a:srgbClr val="FF0000"/>
                </a:solidFill>
              </a:rPr>
              <a:t>）</a:t>
            </a:r>
            <a:endParaRPr lang="en-US" altLang="zh-CN" sz="2400" b="1" dirty="0">
              <a:solidFill>
                <a:srgbClr val="FF0000"/>
              </a:solidFill>
            </a:endParaRPr>
          </a:p>
          <a:p>
            <a:pPr marL="800100" lvl="1" indent="-342900" eaLnBrk="0" hangingPunct="0">
              <a:spcBef>
                <a:spcPct val="20000"/>
              </a:spcBef>
              <a:buClr>
                <a:schemeClr val="folHlink"/>
              </a:buClr>
              <a:buSzPct val="60000"/>
              <a:buFont typeface="Wingdings" pitchFamily="2" charset="2"/>
              <a:buChar char="n"/>
              <a:defRPr/>
            </a:pPr>
            <a:r>
              <a:rPr lang="zh-CN" altLang="en-US" sz="2400" b="1" dirty="0">
                <a:solidFill>
                  <a:srgbClr val="7030A0"/>
                </a:solidFill>
              </a:rPr>
              <a:t>用户</a:t>
            </a:r>
            <a:endParaRPr lang="en-US" altLang="zh-CN" sz="2400" b="1" dirty="0">
              <a:solidFill>
                <a:srgbClr val="7030A0"/>
              </a:solidFill>
            </a:endParaRPr>
          </a:p>
          <a:p>
            <a:pPr marL="1257300" lvl="2" indent="-342900" eaLnBrk="0" hangingPunct="0">
              <a:spcBef>
                <a:spcPct val="20000"/>
              </a:spcBef>
              <a:buClr>
                <a:schemeClr val="folHlink"/>
              </a:buClr>
              <a:buSzPct val="60000"/>
              <a:buFont typeface="Wingdings" pitchFamily="2" charset="2"/>
              <a:buChar char="n"/>
              <a:defRPr/>
            </a:pPr>
            <a:r>
              <a:rPr lang="zh-CN" altLang="en-US" b="1" dirty="0">
                <a:solidFill>
                  <a:srgbClr val="0070C0"/>
                </a:solidFill>
              </a:rPr>
              <a:t>应用程序员</a:t>
            </a:r>
            <a:r>
              <a:rPr lang="en-US" altLang="zh-CN" b="1" dirty="0">
                <a:solidFill>
                  <a:srgbClr val="0070C0"/>
                </a:solidFill>
              </a:rPr>
              <a:t>(application </a:t>
            </a:r>
            <a:r>
              <a:rPr lang="en-US" altLang="zh-CN" b="1" dirty="0" err="1">
                <a:solidFill>
                  <a:srgbClr val="0070C0"/>
                </a:solidFill>
              </a:rPr>
              <a:t>programrner</a:t>
            </a:r>
            <a:r>
              <a:rPr lang="en-US" altLang="zh-CN" b="1" dirty="0">
                <a:solidFill>
                  <a:srgbClr val="0070C0"/>
                </a:solidFill>
              </a:rPr>
              <a:t>) </a:t>
            </a:r>
            <a:r>
              <a:rPr lang="zh-CN" altLang="en-US" dirty="0"/>
              <a:t>：编写应用程序的计算机专业人员。</a:t>
            </a:r>
            <a:endParaRPr lang="en-US" altLang="zh-CN" dirty="0"/>
          </a:p>
          <a:p>
            <a:pPr marL="1714500" lvl="3" indent="-342900" eaLnBrk="0" hangingPunct="0">
              <a:spcBef>
                <a:spcPct val="20000"/>
              </a:spcBef>
              <a:buClr>
                <a:schemeClr val="folHlink"/>
              </a:buClr>
              <a:buSzPct val="60000"/>
              <a:buFont typeface="Wingdings" pitchFamily="2" charset="2"/>
              <a:buChar char="n"/>
              <a:defRPr/>
            </a:pPr>
            <a:r>
              <a:rPr lang="zh-CN" altLang="en-US" dirty="0"/>
              <a:t>有很多工具可以供应用程序员选择来开发用户界面。快速应用开发</a:t>
            </a:r>
            <a:r>
              <a:rPr lang="en-US" altLang="zh-CN" dirty="0"/>
              <a:t>( Rapid Application Development , RAD ) </a:t>
            </a:r>
            <a:r>
              <a:rPr lang="zh-CN" altLang="en-US" dirty="0"/>
              <a:t>工具是使应用程序员能够尽量少编写程序就可以构造出表格和报表的工具。</a:t>
            </a:r>
          </a:p>
          <a:p>
            <a:pPr marL="1257300" lvl="2" indent="-342900" eaLnBrk="0" hangingPunct="0">
              <a:spcBef>
                <a:spcPct val="20000"/>
              </a:spcBef>
              <a:buClr>
                <a:schemeClr val="folHlink"/>
              </a:buClr>
              <a:buSzPct val="60000"/>
              <a:buFont typeface="Wingdings" pitchFamily="2" charset="2"/>
              <a:buChar char="n"/>
              <a:defRPr/>
            </a:pPr>
            <a:r>
              <a:rPr lang="zh-CN" altLang="en-US" b="1" dirty="0">
                <a:solidFill>
                  <a:srgbClr val="0070C0"/>
                </a:solidFill>
              </a:rPr>
              <a:t>老练的用户</a:t>
            </a:r>
            <a:r>
              <a:rPr lang="en-US" altLang="zh-CN" b="1" dirty="0">
                <a:solidFill>
                  <a:srgbClr val="0070C0"/>
                </a:solidFill>
              </a:rPr>
              <a:t>(sophisticated user ) </a:t>
            </a:r>
            <a:r>
              <a:rPr lang="zh-CN" altLang="en-US" dirty="0"/>
              <a:t>：不通过编写程序来同系统交互，而是用</a:t>
            </a:r>
            <a:r>
              <a:rPr lang="zh-CN" altLang="en-US" dirty="0">
                <a:solidFill>
                  <a:srgbClr val="00B050"/>
                </a:solidFill>
              </a:rPr>
              <a:t>数据库查询语言</a:t>
            </a:r>
            <a:r>
              <a:rPr lang="zh-CN" altLang="en-US" dirty="0"/>
              <a:t>或</a:t>
            </a:r>
            <a:r>
              <a:rPr lang="zh-CN" altLang="en-US" dirty="0">
                <a:solidFill>
                  <a:srgbClr val="00B050"/>
                </a:solidFill>
              </a:rPr>
              <a:t>数据分析软件</a:t>
            </a:r>
            <a:r>
              <a:rPr lang="zh-CN" altLang="en-US" dirty="0"/>
              <a:t>这样的工具来表达他们的要求。</a:t>
            </a:r>
            <a:endParaRPr lang="en-US" altLang="zh-CN" dirty="0"/>
          </a:p>
          <a:p>
            <a:pPr marL="1714500" lvl="3" indent="-342900" eaLnBrk="0" hangingPunct="0">
              <a:spcBef>
                <a:spcPct val="20000"/>
              </a:spcBef>
              <a:buClr>
                <a:schemeClr val="folHlink"/>
              </a:buClr>
              <a:buSzPct val="60000"/>
              <a:buFont typeface="Wingdings" pitchFamily="2" charset="2"/>
              <a:buChar char="n"/>
              <a:defRPr/>
            </a:pPr>
            <a:r>
              <a:rPr lang="zh-CN" altLang="en-US" dirty="0"/>
              <a:t>分析员通过提交查询来研究数据库中的数据，所以属于这一类用户。</a:t>
            </a:r>
          </a:p>
          <a:p>
            <a:pPr marL="1257300" lvl="2" indent="-342900" eaLnBrk="0" hangingPunct="0">
              <a:spcBef>
                <a:spcPct val="20000"/>
              </a:spcBef>
              <a:buClr>
                <a:schemeClr val="folHlink"/>
              </a:buClr>
              <a:buSzPct val="60000"/>
              <a:buFont typeface="Wingdings" pitchFamily="2" charset="2"/>
              <a:buChar char="n"/>
              <a:defRPr/>
            </a:pPr>
            <a:r>
              <a:rPr lang="zh-CN" altLang="en-US" b="1" dirty="0">
                <a:solidFill>
                  <a:srgbClr val="0070C0"/>
                </a:solidFill>
              </a:rPr>
              <a:t>专门的用户</a:t>
            </a:r>
            <a:r>
              <a:rPr lang="en-US" altLang="zh-CN" b="1" dirty="0">
                <a:solidFill>
                  <a:srgbClr val="0070C0"/>
                </a:solidFill>
              </a:rPr>
              <a:t>(specialized user) </a:t>
            </a:r>
            <a:r>
              <a:rPr lang="zh-CN" altLang="en-US" dirty="0"/>
              <a:t>：是编写</a:t>
            </a:r>
            <a:r>
              <a:rPr lang="zh-CN" altLang="en-US" dirty="0">
                <a:solidFill>
                  <a:srgbClr val="00B050"/>
                </a:solidFill>
              </a:rPr>
              <a:t>专门的、不适合于传统数据处理框架的数据库应用</a:t>
            </a:r>
            <a:r>
              <a:rPr lang="zh-CN" altLang="en-US" dirty="0"/>
              <a:t>的富有经验的用户。</a:t>
            </a:r>
            <a:endParaRPr lang="en-US" altLang="zh-CN" dirty="0"/>
          </a:p>
          <a:p>
            <a:pPr marL="1714500" lvl="3" indent="-342900" eaLnBrk="0" hangingPunct="0">
              <a:spcBef>
                <a:spcPct val="20000"/>
              </a:spcBef>
              <a:buClr>
                <a:schemeClr val="folHlink"/>
              </a:buClr>
              <a:buSzPct val="60000"/>
              <a:buFont typeface="Wingdings" pitchFamily="2" charset="2"/>
              <a:buChar char="n"/>
              <a:defRPr/>
            </a:pPr>
            <a:r>
              <a:rPr lang="zh-CN" altLang="en-US" dirty="0"/>
              <a:t>这样的应用包括</a:t>
            </a:r>
            <a:endParaRPr lang="en-US" altLang="zh-CN" dirty="0"/>
          </a:p>
          <a:p>
            <a:pPr marL="2171700" lvl="4" indent="-342900" eaLnBrk="0" hangingPunct="0">
              <a:spcBef>
                <a:spcPct val="20000"/>
              </a:spcBef>
              <a:buClr>
                <a:schemeClr val="folHlink"/>
              </a:buClr>
              <a:buSzPct val="60000"/>
              <a:buFont typeface="Wingdings" pitchFamily="2" charset="2"/>
              <a:buChar char="n"/>
              <a:defRPr/>
            </a:pPr>
            <a:r>
              <a:rPr lang="zh-CN" altLang="en-US" dirty="0"/>
              <a:t>计算机辅助设计系统</a:t>
            </a:r>
            <a:endParaRPr lang="en-US" altLang="zh-CN" dirty="0"/>
          </a:p>
          <a:p>
            <a:pPr marL="2171700" lvl="4" indent="-342900" eaLnBrk="0" hangingPunct="0">
              <a:spcBef>
                <a:spcPct val="20000"/>
              </a:spcBef>
              <a:buClr>
                <a:schemeClr val="folHlink"/>
              </a:buClr>
              <a:buSzPct val="60000"/>
              <a:buFont typeface="Wingdings" pitchFamily="2" charset="2"/>
              <a:buChar char="n"/>
              <a:defRPr/>
            </a:pPr>
            <a:r>
              <a:rPr lang="zh-CN" altLang="en-US" dirty="0"/>
              <a:t>知识库和专家系统</a:t>
            </a:r>
            <a:endParaRPr lang="en-US" altLang="zh-CN" dirty="0"/>
          </a:p>
          <a:p>
            <a:pPr marL="2171700" lvl="4" indent="-342900" eaLnBrk="0" hangingPunct="0">
              <a:spcBef>
                <a:spcPct val="20000"/>
              </a:spcBef>
              <a:buClr>
                <a:schemeClr val="folHlink"/>
              </a:buClr>
              <a:buSzPct val="60000"/>
              <a:buFont typeface="Wingdings" pitchFamily="2" charset="2"/>
              <a:buChar char="n"/>
              <a:defRPr/>
            </a:pPr>
            <a:r>
              <a:rPr lang="zh-CN" altLang="en-US" dirty="0"/>
              <a:t>存储复杂结构数据</a:t>
            </a:r>
            <a:r>
              <a:rPr lang="en-US" altLang="zh-CN" dirty="0"/>
              <a:t>(</a:t>
            </a:r>
            <a:r>
              <a:rPr lang="zh-CN" altLang="en-US" dirty="0"/>
              <a:t>如图形数据和声音数据</a:t>
            </a:r>
            <a:r>
              <a:rPr lang="en-US" altLang="zh-CN" dirty="0"/>
              <a:t>)</a:t>
            </a:r>
            <a:r>
              <a:rPr lang="zh-CN" altLang="en-US" dirty="0"/>
              <a:t>的系统</a:t>
            </a:r>
            <a:endParaRPr lang="en-US" altLang="zh-CN" dirty="0"/>
          </a:p>
          <a:p>
            <a:pPr marL="2171700" lvl="4" indent="-342900" eaLnBrk="0" hangingPunct="0">
              <a:spcBef>
                <a:spcPct val="20000"/>
              </a:spcBef>
              <a:buClr>
                <a:schemeClr val="folHlink"/>
              </a:buClr>
              <a:buSzPct val="60000"/>
              <a:buFont typeface="Wingdings" pitchFamily="2" charset="2"/>
              <a:buChar char="n"/>
              <a:defRPr/>
            </a:pPr>
            <a:r>
              <a:rPr lang="zh-CN" altLang="en-US" dirty="0"/>
              <a:t>环境建模系统</a:t>
            </a:r>
            <a:endParaRPr lang="en-US" altLang="zh-CN" sz="2000" b="1" dirty="0"/>
          </a:p>
        </p:txBody>
      </p:sp>
      <p:pic>
        <p:nvPicPr>
          <p:cNvPr id="2" name="图片 1">
            <a:extLst>
              <a:ext uri="{FF2B5EF4-FFF2-40B4-BE49-F238E27FC236}">
                <a16:creationId xmlns:a16="http://schemas.microsoft.com/office/drawing/2014/main" id="{BDF561FC-87AE-4E8A-B6F8-1E6A59EC1541}"/>
              </a:ext>
            </a:extLst>
          </p:cNvPr>
          <p:cNvPicPr>
            <a:picLocks noChangeAspect="1"/>
          </p:cNvPicPr>
          <p:nvPr/>
        </p:nvPicPr>
        <p:blipFill>
          <a:blip r:embed="rId3"/>
          <a:stretch>
            <a:fillRect/>
          </a:stretch>
        </p:blipFill>
        <p:spPr>
          <a:xfrm>
            <a:off x="-20782" y="3830935"/>
            <a:ext cx="2244436" cy="2270432"/>
          </a:xfrm>
          <a:prstGeom prst="rect">
            <a:avLst/>
          </a:prstGeom>
        </p:spPr>
      </p:pic>
    </p:spTree>
    <p:extLst>
      <p:ext uri="{BB962C8B-B14F-4D97-AF65-F5344CB8AC3E}">
        <p14:creationId xmlns:p14="http://schemas.microsoft.com/office/powerpoint/2010/main" val="2008739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132189B-82B6-4421-810B-BB98FE0EA99B}"/>
              </a:ext>
            </a:extLst>
          </p:cNvPr>
          <p:cNvSpPr>
            <a:spLocks noGrp="1" noChangeArrowheads="1"/>
          </p:cNvSpPr>
          <p:nvPr>
            <p:ph type="title"/>
          </p:nvPr>
        </p:nvSpPr>
        <p:spPr/>
        <p:txBody>
          <a:bodyPr>
            <a:normAutofit/>
          </a:bodyPr>
          <a:lstStyle/>
          <a:p>
            <a:r>
              <a:rPr lang="en-US" altLang="zh-CN" b="1" dirty="0"/>
              <a:t>Relational Model Concepts</a:t>
            </a:r>
            <a:endParaRPr lang="en-US" altLang="zh-CN" dirty="0">
              <a:solidFill>
                <a:srgbClr val="FF0000"/>
              </a:solidFill>
            </a:endParaRPr>
          </a:p>
        </p:txBody>
      </p:sp>
      <p:sp>
        <p:nvSpPr>
          <p:cNvPr id="5" name="Rectangle 3">
            <a:extLst>
              <a:ext uri="{FF2B5EF4-FFF2-40B4-BE49-F238E27FC236}">
                <a16:creationId xmlns:a16="http://schemas.microsoft.com/office/drawing/2014/main" id="{1848DFFF-F5F1-4E16-92A8-3DA62E460368}"/>
              </a:ext>
            </a:extLst>
          </p:cNvPr>
          <p:cNvSpPr txBox="1">
            <a:spLocks noChangeArrowheads="1"/>
          </p:cNvSpPr>
          <p:nvPr/>
        </p:nvSpPr>
        <p:spPr bwMode="auto">
          <a:xfrm>
            <a:off x="-759" y="1802545"/>
            <a:ext cx="12191999" cy="5055455"/>
          </a:xfrm>
          <a:prstGeom prst="rect">
            <a:avLst/>
          </a:prstGeom>
          <a:noFill/>
          <a:ln w="9525">
            <a:noFill/>
            <a:miter lim="800000"/>
            <a:headEnd/>
            <a:tailEnd/>
          </a:ln>
        </p:spPr>
        <p:txBody>
          <a:bodyPr/>
          <a:lstStyle/>
          <a:p>
            <a:pPr marL="342900" indent="-342900" eaLnBrk="0" hangingPunct="0">
              <a:spcBef>
                <a:spcPct val="20000"/>
              </a:spcBef>
              <a:buClr>
                <a:schemeClr val="folHlink"/>
              </a:buClr>
              <a:buSzPct val="60000"/>
              <a:buFont typeface="Wingdings" pitchFamily="2" charset="2"/>
              <a:buChar char="n"/>
              <a:defRPr/>
            </a:pPr>
            <a:r>
              <a:rPr lang="zh-CN" altLang="en-US" sz="2400" b="1" dirty="0">
                <a:solidFill>
                  <a:srgbClr val="FF0000"/>
                </a:solidFill>
              </a:rPr>
              <a:t>数据库系统（</a:t>
            </a:r>
            <a:r>
              <a:rPr lang="en-US" altLang="zh-CN" sz="2400" b="1" dirty="0" err="1">
                <a:solidFill>
                  <a:srgbClr val="FF0000"/>
                </a:solidFill>
              </a:rPr>
              <a:t>DataBase</a:t>
            </a:r>
            <a:r>
              <a:rPr lang="en-US" altLang="zh-CN" sz="2400" b="1" dirty="0">
                <a:solidFill>
                  <a:srgbClr val="FF0000"/>
                </a:solidFill>
              </a:rPr>
              <a:t> System</a:t>
            </a:r>
            <a:r>
              <a:rPr lang="zh-CN" altLang="en-US" sz="2400" b="1" dirty="0">
                <a:solidFill>
                  <a:srgbClr val="FF0000"/>
                </a:solidFill>
              </a:rPr>
              <a:t>，</a:t>
            </a:r>
            <a:r>
              <a:rPr lang="en-US" altLang="zh-CN" sz="2400" b="1" dirty="0">
                <a:solidFill>
                  <a:srgbClr val="FF0000"/>
                </a:solidFill>
              </a:rPr>
              <a:t>DBS</a:t>
            </a:r>
            <a:r>
              <a:rPr lang="zh-CN" altLang="en-US" sz="2400" b="1" dirty="0">
                <a:solidFill>
                  <a:srgbClr val="FF0000"/>
                </a:solidFill>
              </a:rPr>
              <a:t>）</a:t>
            </a:r>
            <a:endParaRPr lang="en-US" altLang="zh-CN" sz="2400" b="1" dirty="0">
              <a:solidFill>
                <a:srgbClr val="FF0000"/>
              </a:solidFill>
            </a:endParaRPr>
          </a:p>
          <a:p>
            <a:pPr marL="800100" lvl="1" indent="-342900" eaLnBrk="0" hangingPunct="0">
              <a:spcBef>
                <a:spcPct val="20000"/>
              </a:spcBef>
              <a:buClr>
                <a:schemeClr val="folHlink"/>
              </a:buClr>
              <a:buSzPct val="60000"/>
              <a:buFont typeface="Wingdings" pitchFamily="2" charset="2"/>
              <a:buChar char="n"/>
              <a:defRPr/>
            </a:pPr>
            <a:r>
              <a:rPr lang="zh-CN" altLang="en-US" sz="2400" b="1" dirty="0">
                <a:solidFill>
                  <a:srgbClr val="7030A0"/>
                </a:solidFill>
              </a:rPr>
              <a:t>数据库管理员</a:t>
            </a:r>
            <a:r>
              <a:rPr lang="en-US" altLang="zh-CN" sz="2400" b="1" dirty="0">
                <a:solidFill>
                  <a:srgbClr val="7030A0"/>
                </a:solidFill>
              </a:rPr>
              <a:t>(DBA)</a:t>
            </a:r>
          </a:p>
          <a:p>
            <a:pPr marL="1257300" lvl="2" indent="-342900" eaLnBrk="0" hangingPunct="0">
              <a:spcBef>
                <a:spcPct val="20000"/>
              </a:spcBef>
              <a:buClr>
                <a:schemeClr val="folHlink"/>
              </a:buClr>
              <a:buSzPct val="60000"/>
              <a:buFont typeface="Wingdings" pitchFamily="2" charset="2"/>
              <a:buChar char="n"/>
              <a:defRPr/>
            </a:pPr>
            <a:r>
              <a:rPr lang="zh-CN" altLang="zh-CN" dirty="0">
                <a:solidFill>
                  <a:srgbClr val="0070C0"/>
                </a:solidFill>
              </a:rPr>
              <a:t>模式定义</a:t>
            </a:r>
            <a:r>
              <a:rPr lang="en-US" altLang="zh-CN" dirty="0">
                <a:solidFill>
                  <a:srgbClr val="0070C0"/>
                </a:solidFill>
              </a:rPr>
              <a:t>(schema definition) </a:t>
            </a:r>
            <a:r>
              <a:rPr lang="zh-CN" altLang="en-US" dirty="0"/>
              <a:t>：</a:t>
            </a:r>
            <a:r>
              <a:rPr lang="en-US" altLang="zh-CN" dirty="0"/>
              <a:t> </a:t>
            </a:r>
            <a:r>
              <a:rPr lang="zh-CN" altLang="en-US" dirty="0"/>
              <a:t>执行</a:t>
            </a:r>
            <a:r>
              <a:rPr lang="en-US" altLang="zh-CN" dirty="0"/>
              <a:t>DDL</a:t>
            </a:r>
            <a:r>
              <a:rPr lang="zh-CN" altLang="zh-CN" dirty="0"/>
              <a:t>创建最初的数据库模式</a:t>
            </a:r>
            <a:endParaRPr lang="en-US" altLang="zh-CN" dirty="0"/>
          </a:p>
          <a:p>
            <a:pPr marL="1257300" lvl="2" indent="-342900" eaLnBrk="0" hangingPunct="0">
              <a:spcBef>
                <a:spcPct val="20000"/>
              </a:spcBef>
              <a:buClr>
                <a:schemeClr val="folHlink"/>
              </a:buClr>
              <a:buSzPct val="60000"/>
              <a:buFont typeface="Wingdings" pitchFamily="2" charset="2"/>
              <a:buChar char="n"/>
              <a:defRPr/>
            </a:pPr>
            <a:r>
              <a:rPr lang="zh-CN" altLang="zh-CN" dirty="0">
                <a:solidFill>
                  <a:srgbClr val="0070C0"/>
                </a:solidFill>
              </a:rPr>
              <a:t>存储结构及存取方法定义</a:t>
            </a:r>
            <a:r>
              <a:rPr lang="en-US" altLang="zh-CN" dirty="0">
                <a:solidFill>
                  <a:srgbClr val="0070C0"/>
                </a:solidFill>
              </a:rPr>
              <a:t>(storage structure and access- method definition) </a:t>
            </a:r>
          </a:p>
          <a:p>
            <a:pPr marL="1257300" lvl="2" indent="-342900" eaLnBrk="0" hangingPunct="0">
              <a:spcBef>
                <a:spcPct val="20000"/>
              </a:spcBef>
              <a:buClr>
                <a:schemeClr val="folHlink"/>
              </a:buClr>
              <a:buSzPct val="60000"/>
              <a:buFont typeface="Wingdings" pitchFamily="2" charset="2"/>
              <a:buChar char="n"/>
              <a:defRPr/>
            </a:pPr>
            <a:r>
              <a:rPr lang="zh-CN" altLang="zh-CN" dirty="0">
                <a:solidFill>
                  <a:srgbClr val="0070C0"/>
                </a:solidFill>
              </a:rPr>
              <a:t>模式及物理组织的修改</a:t>
            </a:r>
            <a:r>
              <a:rPr lang="en-US" altLang="zh-CN" dirty="0">
                <a:solidFill>
                  <a:srgbClr val="0070C0"/>
                </a:solidFill>
              </a:rPr>
              <a:t>(schema and physical-organization modification ) </a:t>
            </a:r>
          </a:p>
          <a:p>
            <a:pPr marL="1714500" lvl="3" indent="-342900" eaLnBrk="0" hangingPunct="0">
              <a:spcBef>
                <a:spcPct val="20000"/>
              </a:spcBef>
              <a:buClr>
                <a:schemeClr val="folHlink"/>
              </a:buClr>
              <a:buSzPct val="60000"/>
              <a:buFont typeface="Wingdings" pitchFamily="2" charset="2"/>
              <a:buChar char="n"/>
              <a:defRPr/>
            </a:pPr>
            <a:r>
              <a:rPr lang="zh-CN" altLang="zh-CN" dirty="0"/>
              <a:t>对模式和物理组织进行修改，以反映机构的需求变化，或为提高性能选择不同的物理组织</a:t>
            </a:r>
            <a:endParaRPr lang="en-US" altLang="zh-CN" dirty="0"/>
          </a:p>
          <a:p>
            <a:pPr marL="1257300" lvl="2" indent="-342900" eaLnBrk="0" hangingPunct="0">
              <a:spcBef>
                <a:spcPct val="20000"/>
              </a:spcBef>
              <a:buClr>
                <a:schemeClr val="folHlink"/>
              </a:buClr>
              <a:buSzPct val="60000"/>
              <a:buFont typeface="Wingdings" pitchFamily="2" charset="2"/>
              <a:buChar char="n"/>
              <a:defRPr/>
            </a:pPr>
            <a:r>
              <a:rPr lang="zh-CN" altLang="zh-CN" dirty="0">
                <a:solidFill>
                  <a:srgbClr val="0070C0"/>
                </a:solidFill>
              </a:rPr>
              <a:t>数据访问</a:t>
            </a:r>
            <a:r>
              <a:rPr lang="zh-CN" altLang="en-US" dirty="0">
                <a:solidFill>
                  <a:srgbClr val="0070C0"/>
                </a:solidFill>
              </a:rPr>
              <a:t>授</a:t>
            </a:r>
            <a:r>
              <a:rPr lang="zh-CN" altLang="zh-CN" dirty="0">
                <a:solidFill>
                  <a:srgbClr val="0070C0"/>
                </a:solidFill>
              </a:rPr>
              <a:t>权</a:t>
            </a:r>
            <a:r>
              <a:rPr lang="en-US" altLang="zh-CN" dirty="0">
                <a:solidFill>
                  <a:srgbClr val="0070C0"/>
                </a:solidFill>
              </a:rPr>
              <a:t>(granting of authorization for data access ) </a:t>
            </a:r>
          </a:p>
          <a:p>
            <a:pPr marL="1714500" lvl="3" indent="-342900" eaLnBrk="0" hangingPunct="0">
              <a:spcBef>
                <a:spcPct val="20000"/>
              </a:spcBef>
              <a:buClr>
                <a:schemeClr val="folHlink"/>
              </a:buClr>
              <a:buSzPct val="60000"/>
              <a:buFont typeface="Wingdings" pitchFamily="2" charset="2"/>
              <a:buChar char="n"/>
              <a:defRPr/>
            </a:pPr>
            <a:r>
              <a:rPr lang="zh-CN" altLang="zh-CN" dirty="0"/>
              <a:t>通过授予不同类型的权限，数据库管理员可以规定不同的用户各自可以访问的数据库的部分。</a:t>
            </a:r>
            <a:endParaRPr lang="en-US" altLang="zh-CN" dirty="0"/>
          </a:p>
          <a:p>
            <a:pPr marL="1714500" lvl="3" indent="-342900" eaLnBrk="0" hangingPunct="0">
              <a:spcBef>
                <a:spcPct val="20000"/>
              </a:spcBef>
              <a:buClr>
                <a:schemeClr val="folHlink"/>
              </a:buClr>
              <a:buSzPct val="60000"/>
              <a:buFont typeface="Wingdings" pitchFamily="2" charset="2"/>
              <a:buChar char="n"/>
              <a:defRPr/>
            </a:pPr>
            <a:r>
              <a:rPr lang="zh-CN" altLang="zh-CN" dirty="0"/>
              <a:t>授权信息保存在一个特殊的系统结构中，一旦系统中有访问数据的要求，数据库系统就去查阅这些信息</a:t>
            </a:r>
            <a:endParaRPr lang="en-US" altLang="zh-CN" dirty="0"/>
          </a:p>
          <a:p>
            <a:pPr marL="1257300" lvl="2" indent="-342900" eaLnBrk="0" hangingPunct="0">
              <a:spcBef>
                <a:spcPct val="20000"/>
              </a:spcBef>
              <a:buClr>
                <a:schemeClr val="folHlink"/>
              </a:buClr>
              <a:buSzPct val="60000"/>
              <a:buFont typeface="Wingdings" pitchFamily="2" charset="2"/>
              <a:buChar char="n"/>
              <a:defRPr/>
            </a:pPr>
            <a:r>
              <a:rPr lang="zh-CN" altLang="zh-CN" dirty="0">
                <a:solidFill>
                  <a:srgbClr val="0070C0"/>
                </a:solidFill>
              </a:rPr>
              <a:t>日常维护</a:t>
            </a:r>
            <a:r>
              <a:rPr lang="en-US" altLang="zh-CN" dirty="0">
                <a:solidFill>
                  <a:srgbClr val="0070C0"/>
                </a:solidFill>
              </a:rPr>
              <a:t>( routine maintenance) </a:t>
            </a:r>
            <a:r>
              <a:rPr lang="zh-CN" altLang="en-US" dirty="0"/>
              <a:t>：</a:t>
            </a:r>
            <a:endParaRPr lang="en-US" altLang="zh-CN" dirty="0"/>
          </a:p>
          <a:p>
            <a:pPr marL="1714500" lvl="3" indent="-342900" eaLnBrk="0" hangingPunct="0">
              <a:spcBef>
                <a:spcPct val="20000"/>
              </a:spcBef>
              <a:buClr>
                <a:schemeClr val="folHlink"/>
              </a:buClr>
              <a:buSzPct val="60000"/>
              <a:buFont typeface="Wingdings" pitchFamily="2" charset="2"/>
              <a:buChar char="n"/>
              <a:defRPr/>
            </a:pPr>
            <a:r>
              <a:rPr lang="zh-CN" altLang="zh-CN" dirty="0"/>
              <a:t>定期备份数据库，或者在磁带上或者在远程服务器上，以防止像洪水之类的灾难发生时数据丢失。</a:t>
            </a:r>
            <a:endParaRPr lang="en-US" altLang="zh-CN" dirty="0"/>
          </a:p>
          <a:p>
            <a:pPr marL="1714500" lvl="3" indent="-342900" eaLnBrk="0" hangingPunct="0">
              <a:spcBef>
                <a:spcPct val="20000"/>
              </a:spcBef>
              <a:buClr>
                <a:schemeClr val="folHlink"/>
              </a:buClr>
              <a:buSzPct val="60000"/>
              <a:buFont typeface="Wingdings" pitchFamily="2" charset="2"/>
              <a:buChar char="n"/>
              <a:defRPr/>
            </a:pPr>
            <a:r>
              <a:rPr lang="zh-CN" altLang="zh-CN" dirty="0"/>
              <a:t>确保正常运转时所需的空余磁盘空间，并且在需要时升级磁盘空间。</a:t>
            </a:r>
            <a:endParaRPr lang="en-US" altLang="zh-CN" dirty="0"/>
          </a:p>
          <a:p>
            <a:pPr marL="1714500" lvl="3" indent="-342900" eaLnBrk="0" hangingPunct="0">
              <a:spcBef>
                <a:spcPct val="20000"/>
              </a:spcBef>
              <a:buClr>
                <a:schemeClr val="folHlink"/>
              </a:buClr>
              <a:buSzPct val="60000"/>
              <a:buFont typeface="Wingdings" pitchFamily="2" charset="2"/>
              <a:buChar char="n"/>
              <a:defRPr/>
            </a:pPr>
            <a:r>
              <a:rPr lang="zh-CN" altLang="zh-CN" dirty="0"/>
              <a:t>监视数据库的运行，并确保数据库的性能不因一些用户提交了花费时间较多的任务就下降很多</a:t>
            </a:r>
          </a:p>
          <a:p>
            <a:pPr marL="800100" lvl="1" indent="-342900" eaLnBrk="0" hangingPunct="0">
              <a:spcBef>
                <a:spcPct val="20000"/>
              </a:spcBef>
              <a:buClr>
                <a:schemeClr val="folHlink"/>
              </a:buClr>
              <a:buSzPct val="60000"/>
              <a:buFont typeface="Wingdings" pitchFamily="2" charset="2"/>
              <a:buChar char="n"/>
              <a:defRPr/>
            </a:pPr>
            <a:endParaRPr lang="en-US" altLang="zh-CN" sz="2000" b="1" dirty="0"/>
          </a:p>
        </p:txBody>
      </p:sp>
      <p:pic>
        <p:nvPicPr>
          <p:cNvPr id="2" name="图片 1">
            <a:extLst>
              <a:ext uri="{FF2B5EF4-FFF2-40B4-BE49-F238E27FC236}">
                <a16:creationId xmlns:a16="http://schemas.microsoft.com/office/drawing/2014/main" id="{BDF561FC-87AE-4E8A-B6F8-1E6A59EC1541}"/>
              </a:ext>
            </a:extLst>
          </p:cNvPr>
          <p:cNvPicPr>
            <a:picLocks noChangeAspect="1"/>
          </p:cNvPicPr>
          <p:nvPr/>
        </p:nvPicPr>
        <p:blipFill>
          <a:blip r:embed="rId3"/>
          <a:stretch>
            <a:fillRect/>
          </a:stretch>
        </p:blipFill>
        <p:spPr>
          <a:xfrm>
            <a:off x="9455727" y="1346784"/>
            <a:ext cx="2254826" cy="2280943"/>
          </a:xfrm>
          <a:prstGeom prst="rect">
            <a:avLst/>
          </a:prstGeom>
        </p:spPr>
      </p:pic>
    </p:spTree>
    <p:extLst>
      <p:ext uri="{BB962C8B-B14F-4D97-AF65-F5344CB8AC3E}">
        <p14:creationId xmlns:p14="http://schemas.microsoft.com/office/powerpoint/2010/main" val="4109682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学术文献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39_TF03431380_TF03431380" id="{9AE2BD50-F2AD-48C6-8A81-F7D7390F9E40}" vid="{822244C9-F44A-41EE-AAAB-DAE7A533DA64}"/>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8CDDBB83-77C1-4099-A0AA-289882E745E2}">
  <ds:schemaRefs>
    <ds:schemaRef ds:uri="http://schemas.microsoft.com/office/infopath/2007/PartnerControls"/>
    <ds:schemaRef ds:uri="http://schemas.microsoft.com/office/2006/documentManagement/types"/>
    <ds:schemaRef ds:uri="http://purl.org/dc/dcmitype/"/>
    <ds:schemaRef ds:uri="4873beb7-5857-4685-be1f-d57550cc96cc"/>
    <ds:schemaRef ds:uri="http://purl.org/dc/terms/"/>
    <ds:schemaRef ds:uri="http://purl.org/dc/elements/1.1/"/>
    <ds:schemaRef ds:uri="http://www.w3.org/XML/1998/namespace"/>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学术演示文稿、细条纹和丝带设计（宽屏）</Template>
  <TotalTime>0</TotalTime>
  <Words>816</Words>
  <Application>Microsoft Office PowerPoint</Application>
  <PresentationFormat>宽屏</PresentationFormat>
  <Paragraphs>93</Paragraphs>
  <Slides>8</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微软雅黑</vt:lpstr>
      <vt:lpstr>Euphemia</vt:lpstr>
      <vt:lpstr>Plantagenet Cherokee</vt:lpstr>
      <vt:lpstr>Tahoma</vt:lpstr>
      <vt:lpstr>Times New Roman</vt:lpstr>
      <vt:lpstr>Wingdings</vt:lpstr>
      <vt:lpstr>学术文献 16x9</vt:lpstr>
      <vt:lpstr>Relational Model Concepts</vt:lpstr>
      <vt:lpstr>Relational Model Concepts</vt:lpstr>
      <vt:lpstr>Relational Model Concepts</vt:lpstr>
      <vt:lpstr>Relational Model Concepts</vt:lpstr>
      <vt:lpstr>Relational Model Concepts</vt:lpstr>
      <vt:lpstr>Relational Model Concepts</vt:lpstr>
      <vt:lpstr>Relational Model Concepts</vt:lpstr>
      <vt:lpstr>Relational Model Concepts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2018-11-16T01:00:21Z</dcterms:created>
  <dcterms:modified xsi:type="dcterms:W3CDTF">2019-03-18T15:08:58Z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