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55"/>
  </p:notesMasterIdLst>
  <p:handoutMasterIdLst>
    <p:handoutMasterId r:id="rId56"/>
  </p:handoutMasterIdLst>
  <p:sldIdLst>
    <p:sldId id="256" r:id="rId5"/>
    <p:sldId id="318" r:id="rId6"/>
    <p:sldId id="283" r:id="rId7"/>
    <p:sldId id="333" r:id="rId8"/>
    <p:sldId id="285" r:id="rId9"/>
    <p:sldId id="335" r:id="rId10"/>
    <p:sldId id="338" r:id="rId11"/>
    <p:sldId id="337" r:id="rId12"/>
    <p:sldId id="339" r:id="rId13"/>
    <p:sldId id="340" r:id="rId14"/>
    <p:sldId id="289" r:id="rId15"/>
    <p:sldId id="293" r:id="rId16"/>
    <p:sldId id="291" r:id="rId17"/>
    <p:sldId id="297" r:id="rId18"/>
    <p:sldId id="314" r:id="rId19"/>
    <p:sldId id="341" r:id="rId20"/>
    <p:sldId id="301" r:id="rId21"/>
    <p:sldId id="304" r:id="rId22"/>
    <p:sldId id="295" r:id="rId23"/>
    <p:sldId id="296" r:id="rId24"/>
    <p:sldId id="298" r:id="rId25"/>
    <p:sldId id="305" r:id="rId26"/>
    <p:sldId id="306" r:id="rId27"/>
    <p:sldId id="307" r:id="rId28"/>
    <p:sldId id="312" r:id="rId29"/>
    <p:sldId id="313" r:id="rId30"/>
    <p:sldId id="358" r:id="rId31"/>
    <p:sldId id="315" r:id="rId32"/>
    <p:sldId id="317" r:id="rId33"/>
    <p:sldId id="309" r:id="rId34"/>
    <p:sldId id="310" r:id="rId35"/>
    <p:sldId id="311" r:id="rId36"/>
    <p:sldId id="319" r:id="rId37"/>
    <p:sldId id="320" r:id="rId38"/>
    <p:sldId id="321" r:id="rId39"/>
    <p:sldId id="322" r:id="rId40"/>
    <p:sldId id="325" r:id="rId41"/>
    <p:sldId id="324" r:id="rId42"/>
    <p:sldId id="326" r:id="rId43"/>
    <p:sldId id="327" r:id="rId44"/>
    <p:sldId id="328" r:id="rId45"/>
    <p:sldId id="329" r:id="rId46"/>
    <p:sldId id="330" r:id="rId47"/>
    <p:sldId id="331" r:id="rId48"/>
    <p:sldId id="351" r:id="rId49"/>
    <p:sldId id="352" r:id="rId50"/>
    <p:sldId id="354" r:id="rId51"/>
    <p:sldId id="356" r:id="rId52"/>
    <p:sldId id="357" r:id="rId53"/>
    <p:sldId id="355" r:id="rId5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86" d="100"/>
          <a:sy n="86" d="100"/>
        </p:scale>
        <p:origin x="562" y="62"/>
      </p:cViewPr>
      <p:guideLst>
        <p:guide orient="horz" pos="2160"/>
        <p:guide pos="3840"/>
      </p:guideLst>
    </p:cSldViewPr>
  </p:slideViewPr>
  <p:notesTextViewPr>
    <p:cViewPr>
      <p:scale>
        <a:sx n="3" d="2"/>
        <a:sy n="3" d="2"/>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2020/2/21</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2020/2/21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5659071-84C1-41FB-BA33-2D9DA48B1E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782008-DBD8-4A86-937B-4421D6CEE171}" type="slidenum">
              <a:rPr lang="en-US" altLang="zh-CN" sz="1200">
                <a:latin typeface="Times New Roman" panose="02020603050405020304" pitchFamily="18" charset="0"/>
              </a:rPr>
              <a:pPr eaLnBrk="1" hangingPunct="1"/>
              <a:t>10</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4AAA2BE0-216B-47A2-8708-15284915080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D661016-ED18-49EE-AB2F-9E2C40C100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2310721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73C87C1D-D107-44F0-BA8A-D8A8A54D9E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8009559-4123-4F41-B726-A6A2C8AFD4BD}" type="slidenum">
              <a:rPr lang="en-US" altLang="zh-CN" sz="1200">
                <a:latin typeface="Times New Roman" panose="02020603050405020304" pitchFamily="18" charset="0"/>
              </a:rPr>
              <a:pPr eaLnBrk="1" hangingPunct="1"/>
              <a:t>11</a:t>
            </a:fld>
            <a:endParaRPr lang="en-US" altLang="zh-CN" sz="1200">
              <a:latin typeface="Times New Roman" panose="02020603050405020304" pitchFamily="18" charset="0"/>
            </a:endParaRPr>
          </a:p>
        </p:txBody>
      </p:sp>
      <p:sp>
        <p:nvSpPr>
          <p:cNvPr id="55299" name="Rectangle 2">
            <a:extLst>
              <a:ext uri="{FF2B5EF4-FFF2-40B4-BE49-F238E27FC236}">
                <a16:creationId xmlns:a16="http://schemas.microsoft.com/office/drawing/2014/main" id="{37C77AF0-E51C-4DB1-9C75-412AFB6E3F1F}"/>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9FA9FAF-2A57-45D1-980B-40DC8FA04B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F51558E-DFF5-4E74-ACA7-833E960D2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2DCB777-7B44-449C-B916-FFAFD933B8D6}" type="slidenum">
              <a:rPr lang="en-US" altLang="zh-CN" sz="1200">
                <a:latin typeface="Times New Roman" panose="02020603050405020304" pitchFamily="18" charset="0"/>
              </a:rPr>
              <a:pPr eaLnBrk="1" hangingPunct="1"/>
              <a:t>12</a:t>
            </a:fld>
            <a:endParaRPr lang="en-US" altLang="zh-CN" sz="1200">
              <a:latin typeface="Times New Roman" panose="02020603050405020304" pitchFamily="18" charset="0"/>
            </a:endParaRPr>
          </a:p>
        </p:txBody>
      </p:sp>
      <p:sp>
        <p:nvSpPr>
          <p:cNvPr id="56323" name="Rectangle 2">
            <a:extLst>
              <a:ext uri="{FF2B5EF4-FFF2-40B4-BE49-F238E27FC236}">
                <a16:creationId xmlns:a16="http://schemas.microsoft.com/office/drawing/2014/main" id="{89300394-4C3A-49C6-8FFC-62ABB11E7E1E}"/>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7D6E1871-5FCF-4C1F-B451-373887CC55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D3EDE915-2301-4AE2-ABFC-A3C4270C42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3B1A25A-4DF9-4D63-A139-0F2B697E4447}" type="slidenum">
              <a:rPr lang="en-US" altLang="zh-CN" sz="1200">
                <a:latin typeface="Times New Roman" panose="02020603050405020304" pitchFamily="18" charset="0"/>
              </a:rPr>
              <a:pPr eaLnBrk="1" hangingPunct="1"/>
              <a:t>13</a:t>
            </a:fld>
            <a:endParaRPr lang="en-US" altLang="zh-CN" sz="1200">
              <a:latin typeface="Times New Roman" panose="02020603050405020304" pitchFamily="18" charset="0"/>
            </a:endParaRPr>
          </a:p>
        </p:txBody>
      </p:sp>
      <p:sp>
        <p:nvSpPr>
          <p:cNvPr id="58371" name="Rectangle 2">
            <a:extLst>
              <a:ext uri="{FF2B5EF4-FFF2-40B4-BE49-F238E27FC236}">
                <a16:creationId xmlns:a16="http://schemas.microsoft.com/office/drawing/2014/main" id="{01DF9206-E2F3-4287-B63F-48FAE04BA0AD}"/>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1C9DE2E-87D0-4562-BBF0-C6276E7040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93296327-13EB-486D-BEAF-2AA34D281E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71227F8-04C7-46C5-AF27-62656C810B20}" type="slidenum">
              <a:rPr lang="en-US" altLang="zh-CN" sz="1200">
                <a:latin typeface="Times New Roman" panose="02020603050405020304" pitchFamily="18" charset="0"/>
              </a:rPr>
              <a:pPr eaLnBrk="1" hangingPunct="1"/>
              <a:t>14</a:t>
            </a:fld>
            <a:endParaRPr lang="en-US" altLang="zh-CN" sz="1200">
              <a:latin typeface="Times New Roman" panose="02020603050405020304" pitchFamily="18" charset="0"/>
            </a:endParaRPr>
          </a:p>
        </p:txBody>
      </p:sp>
      <p:sp>
        <p:nvSpPr>
          <p:cNvPr id="59395" name="Rectangle 2">
            <a:extLst>
              <a:ext uri="{FF2B5EF4-FFF2-40B4-BE49-F238E27FC236}">
                <a16:creationId xmlns:a16="http://schemas.microsoft.com/office/drawing/2014/main" id="{32878E50-B75D-476B-BB44-6716E13702B6}"/>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AA7424DB-ED34-4696-8794-073166AAAA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57D05C6-B49B-4AD6-8E0D-7E2C4517ED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B821EA8-9128-46EE-8572-F71A62BB8E90}" type="slidenum">
              <a:rPr lang="en-US" altLang="zh-CN" sz="1200">
                <a:latin typeface="Times New Roman" panose="02020603050405020304" pitchFamily="18" charset="0"/>
              </a:rPr>
              <a:pPr eaLnBrk="1" hangingPunct="1"/>
              <a:t>15</a:t>
            </a:fld>
            <a:endParaRPr lang="en-US" altLang="zh-CN" sz="1200">
              <a:latin typeface="Times New Roman" panose="02020603050405020304" pitchFamily="18" charset="0"/>
            </a:endParaRPr>
          </a:p>
        </p:txBody>
      </p:sp>
      <p:sp>
        <p:nvSpPr>
          <p:cNvPr id="61443" name="Rectangle 2">
            <a:extLst>
              <a:ext uri="{FF2B5EF4-FFF2-40B4-BE49-F238E27FC236}">
                <a16:creationId xmlns:a16="http://schemas.microsoft.com/office/drawing/2014/main" id="{6A75396E-8D34-48C3-BC20-AA33A7DEA055}"/>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048637BD-BD43-4F2B-8A04-7E4A152D27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6DC62AD-CC97-487D-AA00-313746FF05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45165D2-784A-4124-9F16-B15E16D353BF}" type="slidenum">
              <a:rPr lang="en-US" altLang="zh-CN" sz="1200">
                <a:latin typeface="Times New Roman" panose="02020603050405020304" pitchFamily="18" charset="0"/>
              </a:rPr>
              <a:pPr eaLnBrk="1" hangingPunct="1"/>
              <a:t>16</a:t>
            </a:fld>
            <a:endParaRPr lang="en-US" altLang="zh-CN" sz="1200">
              <a:latin typeface="Times New Roman" panose="02020603050405020304" pitchFamily="18" charset="0"/>
            </a:endParaRPr>
          </a:p>
        </p:txBody>
      </p:sp>
      <p:sp>
        <p:nvSpPr>
          <p:cNvPr id="62467" name="Rectangle 2">
            <a:extLst>
              <a:ext uri="{FF2B5EF4-FFF2-40B4-BE49-F238E27FC236}">
                <a16:creationId xmlns:a16="http://schemas.microsoft.com/office/drawing/2014/main" id="{4C49F2A1-3A83-4D6C-9F4A-60326AB2043C}"/>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3797C46-9935-419C-9AD7-8ABBC7B8F2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26689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69DF4F4-E226-4C40-A9D3-D16C8A84EA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565ADA7-5364-4611-AEBD-BB7EFB8304D7}" type="slidenum">
              <a:rPr lang="en-US" altLang="zh-CN" sz="1200">
                <a:latin typeface="Times New Roman" panose="02020603050405020304" pitchFamily="18" charset="0"/>
              </a:rPr>
              <a:pPr eaLnBrk="1" hangingPunct="1"/>
              <a:t>17</a:t>
            </a:fld>
            <a:endParaRPr lang="en-US" altLang="zh-CN" sz="1200">
              <a:latin typeface="Times New Roman" panose="02020603050405020304" pitchFamily="18" charset="0"/>
            </a:endParaRPr>
          </a:p>
        </p:txBody>
      </p:sp>
      <p:sp>
        <p:nvSpPr>
          <p:cNvPr id="66563" name="Rectangle 2">
            <a:extLst>
              <a:ext uri="{FF2B5EF4-FFF2-40B4-BE49-F238E27FC236}">
                <a16:creationId xmlns:a16="http://schemas.microsoft.com/office/drawing/2014/main" id="{A7E9E58C-D834-4903-994A-DA6D10E2C1BD}"/>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293158A-380D-4CAB-B322-733B64C049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3529738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003BBEC-C0C7-4F8E-ABD8-4366086AEA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50E3250-3F60-4827-AECE-6DAB922BF1FB}" type="slidenum">
              <a:rPr lang="en-US" altLang="zh-CN" sz="1200">
                <a:latin typeface="Times New Roman" panose="02020603050405020304" pitchFamily="18" charset="0"/>
              </a:rPr>
              <a:pPr eaLnBrk="1" hangingPunct="1"/>
              <a:t>18</a:t>
            </a:fld>
            <a:endParaRPr lang="en-US" altLang="zh-CN" sz="1200">
              <a:latin typeface="Times New Roman" panose="02020603050405020304" pitchFamily="18" charset="0"/>
            </a:endParaRPr>
          </a:p>
        </p:txBody>
      </p:sp>
      <p:sp>
        <p:nvSpPr>
          <p:cNvPr id="68611" name="Rectangle 2">
            <a:extLst>
              <a:ext uri="{FF2B5EF4-FFF2-40B4-BE49-F238E27FC236}">
                <a16:creationId xmlns:a16="http://schemas.microsoft.com/office/drawing/2014/main" id="{76E14C2D-5E7E-4747-8696-2DE86EB90C45}"/>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758897EB-DC2E-452C-8BA0-66AF248D61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1899019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B916C6F-6907-4468-9345-A365CB65A3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4707B19-FBDA-4BB3-A36B-9293723AC32D}" type="slidenum">
              <a:rPr lang="en-US" altLang="zh-CN" sz="1200">
                <a:latin typeface="Times New Roman" panose="02020603050405020304" pitchFamily="18" charset="0"/>
              </a:rPr>
              <a:pPr eaLnBrk="1" hangingPunct="1"/>
              <a:t>19</a:t>
            </a:fld>
            <a:endParaRPr lang="en-US" altLang="zh-CN" sz="1200">
              <a:latin typeface="Times New Roman" panose="02020603050405020304" pitchFamily="18" charset="0"/>
            </a:endParaRPr>
          </a:p>
        </p:txBody>
      </p:sp>
      <p:sp>
        <p:nvSpPr>
          <p:cNvPr id="63491" name="Rectangle 2">
            <a:extLst>
              <a:ext uri="{FF2B5EF4-FFF2-40B4-BE49-F238E27FC236}">
                <a16:creationId xmlns:a16="http://schemas.microsoft.com/office/drawing/2014/main" id="{55417A5A-43DF-4E1A-AD3B-C321861FBC65}"/>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A2BCA5CD-E0CC-452E-B97F-22BF1CB6FA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DD15D59-2D44-4282-B586-D8F923385C7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D56064F7-DEBE-490B-843C-91A87D211261}" type="slidenum">
              <a:rPr lang="en-US" altLang="zh-CN" sz="1200"/>
              <a:pPr algn="r" eaLnBrk="1" hangingPunct="1"/>
              <a:t>2</a:t>
            </a:fld>
            <a:endParaRPr lang="en-US" altLang="zh-CN" sz="1200"/>
          </a:p>
        </p:txBody>
      </p:sp>
      <p:sp>
        <p:nvSpPr>
          <p:cNvPr id="49155" name="Rectangle 2">
            <a:extLst>
              <a:ext uri="{FF2B5EF4-FFF2-40B4-BE49-F238E27FC236}">
                <a16:creationId xmlns:a16="http://schemas.microsoft.com/office/drawing/2014/main" id="{96170482-3C7D-442E-9F03-992FFFADB89E}"/>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8DF5726-DE09-4BAC-A1EA-9160F4886D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A806543-7022-420C-AB97-FC92A9B2D3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F857F29-CD9B-4E15-BC36-4F81B5789A51}" type="slidenum">
              <a:rPr lang="en-US" altLang="zh-CN" sz="1200">
                <a:latin typeface="Times New Roman" panose="02020603050405020304" pitchFamily="18" charset="0"/>
              </a:rPr>
              <a:pPr eaLnBrk="1" hangingPunct="1"/>
              <a:t>20</a:t>
            </a:fld>
            <a:endParaRPr lang="en-US" altLang="zh-CN" sz="1200">
              <a:latin typeface="Times New Roman" panose="02020603050405020304" pitchFamily="18" charset="0"/>
            </a:endParaRPr>
          </a:p>
        </p:txBody>
      </p:sp>
      <p:sp>
        <p:nvSpPr>
          <p:cNvPr id="64515" name="Rectangle 2">
            <a:extLst>
              <a:ext uri="{FF2B5EF4-FFF2-40B4-BE49-F238E27FC236}">
                <a16:creationId xmlns:a16="http://schemas.microsoft.com/office/drawing/2014/main" id="{455F440F-104D-4C25-AFC7-42826A5B430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A9379276-D9BE-4A14-91FB-ED1CFC5E95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963A29DE-056E-4CB1-BFF0-B8AD08E107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A7FB4D3-783D-4369-A0BD-9F1C4EDE91C6}" type="slidenum">
              <a:rPr lang="en-US" altLang="zh-CN" sz="1200">
                <a:latin typeface="Times New Roman" panose="02020603050405020304" pitchFamily="18" charset="0"/>
              </a:rPr>
              <a:pPr eaLnBrk="1" hangingPunct="1"/>
              <a:t>21</a:t>
            </a:fld>
            <a:endParaRPr lang="en-US" altLang="zh-CN" sz="1200">
              <a:latin typeface="Times New Roman" panose="02020603050405020304" pitchFamily="18" charset="0"/>
            </a:endParaRPr>
          </a:p>
        </p:txBody>
      </p:sp>
      <p:sp>
        <p:nvSpPr>
          <p:cNvPr id="65539" name="Rectangle 2">
            <a:extLst>
              <a:ext uri="{FF2B5EF4-FFF2-40B4-BE49-F238E27FC236}">
                <a16:creationId xmlns:a16="http://schemas.microsoft.com/office/drawing/2014/main" id="{FBAEC450-57C5-4470-9599-AFAB701CB81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1521D5B9-4B6A-4B3D-A19F-92030FFC78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3B2A995B-BAD1-412B-994D-0B8FAF1589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FE7125B-4007-40E5-AD39-1F6053C0583C}" type="slidenum">
              <a:rPr lang="en-US" altLang="zh-CN" sz="1200">
                <a:latin typeface="Times New Roman" panose="02020603050405020304" pitchFamily="18" charset="0"/>
              </a:rPr>
              <a:pPr eaLnBrk="1" hangingPunct="1"/>
              <a:t>22</a:t>
            </a:fld>
            <a:endParaRPr lang="en-US" altLang="zh-CN" sz="1200">
              <a:latin typeface="Times New Roman" panose="02020603050405020304" pitchFamily="18" charset="0"/>
            </a:endParaRPr>
          </a:p>
        </p:txBody>
      </p:sp>
      <p:sp>
        <p:nvSpPr>
          <p:cNvPr id="69635" name="Rectangle 2">
            <a:extLst>
              <a:ext uri="{FF2B5EF4-FFF2-40B4-BE49-F238E27FC236}">
                <a16:creationId xmlns:a16="http://schemas.microsoft.com/office/drawing/2014/main" id="{7487CF1D-BC81-444E-AF93-77E37E51A440}"/>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6291168A-3047-4470-A947-81A8280C02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610BC584-4608-4FBC-A18C-3566644F74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681E501-BD12-466A-B313-B87DEF7426C6}" type="slidenum">
              <a:rPr lang="en-US" altLang="zh-CN" sz="1200">
                <a:latin typeface="Times New Roman" panose="02020603050405020304" pitchFamily="18" charset="0"/>
              </a:rPr>
              <a:pPr eaLnBrk="1" hangingPunct="1"/>
              <a:t>23</a:t>
            </a:fld>
            <a:endParaRPr lang="en-US" altLang="zh-CN" sz="1200">
              <a:latin typeface="Times New Roman" panose="02020603050405020304" pitchFamily="18" charset="0"/>
            </a:endParaRPr>
          </a:p>
        </p:txBody>
      </p:sp>
      <p:sp>
        <p:nvSpPr>
          <p:cNvPr id="70659" name="Rectangle 2">
            <a:extLst>
              <a:ext uri="{FF2B5EF4-FFF2-40B4-BE49-F238E27FC236}">
                <a16:creationId xmlns:a16="http://schemas.microsoft.com/office/drawing/2014/main" id="{6ADE2E96-9942-480A-A3DC-76793CD019FF}"/>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6A091355-828C-4FD1-810C-C6DDF7986F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72B9008-213A-4C96-95AC-E44784CFC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B01C96C-EAF3-4FCB-988E-0270A948A97E}" type="slidenum">
              <a:rPr lang="en-US" altLang="zh-CN" sz="1200">
                <a:latin typeface="Times New Roman" panose="02020603050405020304" pitchFamily="18" charset="0"/>
              </a:rPr>
              <a:pPr eaLnBrk="1" hangingPunct="1"/>
              <a:t>24</a:t>
            </a:fld>
            <a:endParaRPr lang="en-US" altLang="zh-CN" sz="1200">
              <a:latin typeface="Times New Roman" panose="02020603050405020304" pitchFamily="18" charset="0"/>
            </a:endParaRPr>
          </a:p>
        </p:txBody>
      </p:sp>
      <p:sp>
        <p:nvSpPr>
          <p:cNvPr id="71683" name="Rectangle 2">
            <a:extLst>
              <a:ext uri="{FF2B5EF4-FFF2-40B4-BE49-F238E27FC236}">
                <a16:creationId xmlns:a16="http://schemas.microsoft.com/office/drawing/2014/main" id="{3D166584-1B3A-47D3-B0FB-8C2CAE2EE6A7}"/>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6CC39B19-70BA-4835-87E7-82C987AD2B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E6B8134-7AE0-4D2B-9277-E2F40F722E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654886B-B446-4BD7-8324-F96E3FB579FC}" type="slidenum">
              <a:rPr lang="en-US" altLang="zh-CN" sz="1200">
                <a:latin typeface="Times New Roman" panose="02020603050405020304" pitchFamily="18" charset="0"/>
              </a:rPr>
              <a:pPr eaLnBrk="1" hangingPunct="1"/>
              <a:t>25</a:t>
            </a:fld>
            <a:endParaRPr lang="en-US" altLang="zh-CN" sz="1200">
              <a:latin typeface="Times New Roman" panose="02020603050405020304" pitchFamily="18" charset="0"/>
            </a:endParaRPr>
          </a:p>
        </p:txBody>
      </p:sp>
      <p:sp>
        <p:nvSpPr>
          <p:cNvPr id="73731" name="Rectangle 2">
            <a:extLst>
              <a:ext uri="{FF2B5EF4-FFF2-40B4-BE49-F238E27FC236}">
                <a16:creationId xmlns:a16="http://schemas.microsoft.com/office/drawing/2014/main" id="{FE9AF2CD-D64C-42E4-8A65-02F09072C305}"/>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E5069D1D-5A72-4610-AA48-B12D19FE8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D00E581-8CD5-4435-BA0F-F2229A2B4F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C0C93CD-13BE-4C42-9209-5D21C7E9869A}" type="slidenum">
              <a:rPr lang="en-US" altLang="zh-CN" sz="1200">
                <a:latin typeface="Times New Roman" panose="02020603050405020304" pitchFamily="18" charset="0"/>
              </a:rPr>
              <a:pPr eaLnBrk="1" hangingPunct="1"/>
              <a:t>26</a:t>
            </a:fld>
            <a:endParaRPr lang="en-US" altLang="zh-CN" sz="1200">
              <a:latin typeface="Times New Roman" panose="02020603050405020304" pitchFamily="18" charset="0"/>
            </a:endParaRPr>
          </a:p>
        </p:txBody>
      </p:sp>
      <p:sp>
        <p:nvSpPr>
          <p:cNvPr id="74755" name="Rectangle 2">
            <a:extLst>
              <a:ext uri="{FF2B5EF4-FFF2-40B4-BE49-F238E27FC236}">
                <a16:creationId xmlns:a16="http://schemas.microsoft.com/office/drawing/2014/main" id="{421EB274-6685-4216-915C-07D675D1042D}"/>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2A82EA88-8707-4A18-AFD7-BCB8D2A432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D00E581-8CD5-4435-BA0F-F2229A2B4F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C0C93CD-13BE-4C42-9209-5D21C7E9869A}" type="slidenum">
              <a:rPr lang="en-US" altLang="zh-CN" sz="1200">
                <a:latin typeface="Times New Roman" panose="02020603050405020304" pitchFamily="18" charset="0"/>
              </a:rPr>
              <a:pPr eaLnBrk="1" hangingPunct="1"/>
              <a:t>27</a:t>
            </a:fld>
            <a:endParaRPr lang="en-US" altLang="zh-CN" sz="1200">
              <a:latin typeface="Times New Roman" panose="02020603050405020304" pitchFamily="18" charset="0"/>
            </a:endParaRPr>
          </a:p>
        </p:txBody>
      </p:sp>
      <p:sp>
        <p:nvSpPr>
          <p:cNvPr id="74755" name="Rectangle 2">
            <a:extLst>
              <a:ext uri="{FF2B5EF4-FFF2-40B4-BE49-F238E27FC236}">
                <a16:creationId xmlns:a16="http://schemas.microsoft.com/office/drawing/2014/main" id="{421EB274-6685-4216-915C-07D675D1042D}"/>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2A82EA88-8707-4A18-AFD7-BCB8D2A432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1932979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C123E79-8CAB-4863-ACF9-6D5C93F867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C2BFDEC-2F51-4EB5-B5A2-10B403422265}" type="slidenum">
              <a:rPr lang="en-US" altLang="zh-CN" sz="1200">
                <a:latin typeface="Times New Roman" panose="02020603050405020304" pitchFamily="18" charset="0"/>
              </a:rPr>
              <a:pPr eaLnBrk="1" hangingPunct="1"/>
              <a:t>28</a:t>
            </a:fld>
            <a:endParaRPr lang="en-US" altLang="zh-CN" sz="1200">
              <a:latin typeface="Times New Roman" panose="02020603050405020304" pitchFamily="18" charset="0"/>
            </a:endParaRPr>
          </a:p>
        </p:txBody>
      </p:sp>
      <p:sp>
        <p:nvSpPr>
          <p:cNvPr id="75779" name="Rectangle 2">
            <a:extLst>
              <a:ext uri="{FF2B5EF4-FFF2-40B4-BE49-F238E27FC236}">
                <a16:creationId xmlns:a16="http://schemas.microsoft.com/office/drawing/2014/main" id="{C51C1FAA-1648-4399-9172-8CEC05E88B5A}"/>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6F9D1B66-8689-42B8-BFA1-07DE5BF858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6E9BE02-E6E7-4F1A-AB60-78A96B711C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C510D25-3589-441A-BE8C-44641DED471F}" type="slidenum">
              <a:rPr lang="en-US" altLang="zh-CN" sz="1200">
                <a:latin typeface="Times New Roman" panose="02020603050405020304" pitchFamily="18" charset="0"/>
              </a:rPr>
              <a:pPr eaLnBrk="1" hangingPunct="1"/>
              <a:t>29</a:t>
            </a:fld>
            <a:endParaRPr lang="en-US" altLang="zh-CN" sz="1200">
              <a:latin typeface="Times New Roman" panose="02020603050405020304" pitchFamily="18" charset="0"/>
            </a:endParaRPr>
          </a:p>
        </p:txBody>
      </p:sp>
      <p:sp>
        <p:nvSpPr>
          <p:cNvPr id="77827" name="Rectangle 2">
            <a:extLst>
              <a:ext uri="{FF2B5EF4-FFF2-40B4-BE49-F238E27FC236}">
                <a16:creationId xmlns:a16="http://schemas.microsoft.com/office/drawing/2014/main" id="{88B49F68-320B-45E9-B7C4-7D5C870CD403}"/>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652A11A6-C0E5-4F55-A280-15D620CE43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8B4F42D-919E-445B-BDC0-76B157D3E3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576908-7214-4321-B799-CC07DD1AD11D}" type="slidenum">
              <a:rPr lang="en-US" altLang="zh-CN" sz="1200">
                <a:latin typeface="Times New Roman" panose="02020603050405020304" pitchFamily="18" charset="0"/>
              </a:rPr>
              <a:pPr eaLnBrk="1" hangingPunct="1"/>
              <a:t>3</a:t>
            </a:fld>
            <a:endParaRPr lang="en-US" altLang="zh-CN" sz="1200">
              <a:latin typeface="Times New Roman" panose="02020603050405020304" pitchFamily="18" charset="0"/>
            </a:endParaRPr>
          </a:p>
        </p:txBody>
      </p:sp>
      <p:sp>
        <p:nvSpPr>
          <p:cNvPr id="50179" name="Rectangle 2">
            <a:extLst>
              <a:ext uri="{FF2B5EF4-FFF2-40B4-BE49-F238E27FC236}">
                <a16:creationId xmlns:a16="http://schemas.microsoft.com/office/drawing/2014/main" id="{F80844F9-0C56-48A8-BD5A-C2576698949A}"/>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7E0D334-1E29-4E6A-9177-55C46429A7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B017189-DBA5-4099-AD32-CD9E7BEA6E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D6A2FC3-422E-4F69-A61A-4074314F473D}" type="slidenum">
              <a:rPr lang="en-US" altLang="zh-CN" sz="1200">
                <a:latin typeface="Times New Roman" panose="02020603050405020304" pitchFamily="18" charset="0"/>
              </a:rPr>
              <a:pPr eaLnBrk="1" hangingPunct="1"/>
              <a:t>30</a:t>
            </a:fld>
            <a:endParaRPr lang="en-US" altLang="zh-CN" sz="1200">
              <a:latin typeface="Times New Roman" panose="02020603050405020304" pitchFamily="18" charset="0"/>
            </a:endParaRPr>
          </a:p>
        </p:txBody>
      </p:sp>
      <p:sp>
        <p:nvSpPr>
          <p:cNvPr id="78851" name="Rectangle 2">
            <a:extLst>
              <a:ext uri="{FF2B5EF4-FFF2-40B4-BE49-F238E27FC236}">
                <a16:creationId xmlns:a16="http://schemas.microsoft.com/office/drawing/2014/main" id="{87FB9073-F663-4B03-80A0-E5AD8855CFA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C5566F22-CE38-4B99-8A34-B943C2CDB0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859AD31-D9CC-4895-B741-674F61E69F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C6D236C-4CDF-4FB2-B1AD-70C21D1BF5A5}" type="slidenum">
              <a:rPr lang="en-US" altLang="zh-CN" sz="1200">
                <a:latin typeface="Times New Roman" panose="02020603050405020304" pitchFamily="18" charset="0"/>
              </a:rPr>
              <a:pPr eaLnBrk="1" hangingPunct="1"/>
              <a:t>31</a:t>
            </a:fld>
            <a:endParaRPr lang="en-US" altLang="zh-CN" sz="1200">
              <a:latin typeface="Times New Roman" panose="02020603050405020304" pitchFamily="18" charset="0"/>
            </a:endParaRPr>
          </a:p>
        </p:txBody>
      </p:sp>
      <p:sp>
        <p:nvSpPr>
          <p:cNvPr id="79875" name="Rectangle 2">
            <a:extLst>
              <a:ext uri="{FF2B5EF4-FFF2-40B4-BE49-F238E27FC236}">
                <a16:creationId xmlns:a16="http://schemas.microsoft.com/office/drawing/2014/main" id="{CD3FFAFE-8A67-4F32-B00D-4EAA4FA4D57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0FE11B5F-6CD3-4A7A-9FAC-0133057269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93C1C69-0229-47C7-9156-4307B7D111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45EC4C3-FE05-4EB5-A0F7-79BE3FDF552E}" type="slidenum">
              <a:rPr lang="en-US" altLang="zh-CN" sz="1200">
                <a:latin typeface="Times New Roman" panose="02020603050405020304" pitchFamily="18" charset="0"/>
              </a:rPr>
              <a:pPr eaLnBrk="1" hangingPunct="1"/>
              <a:t>32</a:t>
            </a:fld>
            <a:endParaRPr lang="en-US" altLang="zh-CN" sz="1200">
              <a:latin typeface="Times New Roman" panose="02020603050405020304" pitchFamily="18" charset="0"/>
            </a:endParaRPr>
          </a:p>
        </p:txBody>
      </p:sp>
      <p:sp>
        <p:nvSpPr>
          <p:cNvPr id="80899" name="Rectangle 2">
            <a:extLst>
              <a:ext uri="{FF2B5EF4-FFF2-40B4-BE49-F238E27FC236}">
                <a16:creationId xmlns:a16="http://schemas.microsoft.com/office/drawing/2014/main" id="{B7436E5B-CA4A-4859-AC8C-3DF440FBF51C}"/>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5AAC341A-C2BF-4F16-B371-831BC49D1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94953DC1-F1D3-4FDA-92CC-436062A54F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A1B8630-E59D-4F1F-856E-25D8CCE025A4}" type="slidenum">
              <a:rPr lang="en-US" altLang="zh-CN" sz="1200">
                <a:latin typeface="Times New Roman" panose="02020603050405020304" pitchFamily="18" charset="0"/>
              </a:rPr>
              <a:pPr eaLnBrk="1" hangingPunct="1"/>
              <a:t>33</a:t>
            </a:fld>
            <a:endParaRPr lang="en-US" altLang="zh-CN" sz="1200">
              <a:latin typeface="Times New Roman" panose="02020603050405020304" pitchFamily="18" charset="0"/>
            </a:endParaRPr>
          </a:p>
        </p:txBody>
      </p:sp>
      <p:sp>
        <p:nvSpPr>
          <p:cNvPr id="81923" name="Rectangle 2">
            <a:extLst>
              <a:ext uri="{FF2B5EF4-FFF2-40B4-BE49-F238E27FC236}">
                <a16:creationId xmlns:a16="http://schemas.microsoft.com/office/drawing/2014/main" id="{853C4BFF-4308-4281-A5DB-D4E83AF1E2A2}"/>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81568AD-5589-4269-9F4A-1CDD74BD7D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B4B2CCE-CAF2-4EF5-BED4-1F0075BDE9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001E375-DA96-40E4-B32F-CC07E0E523B5}" type="slidenum">
              <a:rPr lang="en-US" altLang="zh-CN" sz="1200">
                <a:latin typeface="Times New Roman" panose="02020603050405020304" pitchFamily="18" charset="0"/>
              </a:rPr>
              <a:pPr eaLnBrk="1" hangingPunct="1"/>
              <a:t>34</a:t>
            </a:fld>
            <a:endParaRPr lang="en-US" altLang="zh-CN" sz="1200">
              <a:latin typeface="Times New Roman" panose="02020603050405020304" pitchFamily="18" charset="0"/>
            </a:endParaRPr>
          </a:p>
        </p:txBody>
      </p:sp>
      <p:sp>
        <p:nvSpPr>
          <p:cNvPr id="82947" name="Rectangle 2">
            <a:extLst>
              <a:ext uri="{FF2B5EF4-FFF2-40B4-BE49-F238E27FC236}">
                <a16:creationId xmlns:a16="http://schemas.microsoft.com/office/drawing/2014/main" id="{524A8B43-C2D4-4612-B353-91BBC57F52FE}"/>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C0CBACCA-2613-4BB1-A605-50C229C540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A1E5C5E-3BFF-4DE9-95CE-2DC834D714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3EFD74F-86DF-4DB8-B41C-49319C9D341A}" type="slidenum">
              <a:rPr lang="en-US" altLang="zh-CN" sz="1200">
                <a:latin typeface="Times New Roman" panose="02020603050405020304" pitchFamily="18" charset="0"/>
              </a:rPr>
              <a:pPr eaLnBrk="1" hangingPunct="1"/>
              <a:t>35</a:t>
            </a:fld>
            <a:endParaRPr lang="en-US" altLang="zh-CN" sz="1200">
              <a:latin typeface="Times New Roman" panose="02020603050405020304" pitchFamily="18" charset="0"/>
            </a:endParaRPr>
          </a:p>
        </p:txBody>
      </p:sp>
      <p:sp>
        <p:nvSpPr>
          <p:cNvPr id="83971" name="Rectangle 2">
            <a:extLst>
              <a:ext uri="{FF2B5EF4-FFF2-40B4-BE49-F238E27FC236}">
                <a16:creationId xmlns:a16="http://schemas.microsoft.com/office/drawing/2014/main" id="{7CFD5F32-6424-4E2D-ABDE-E0BB65C1377C}"/>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AB45677A-A139-4BFE-8183-6B12639842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5F4817DA-9D48-4AAD-B4E2-F80FFA711D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4C9DCDC-821C-4E35-A578-F0F44742027C}" type="slidenum">
              <a:rPr lang="en-US" altLang="zh-CN" sz="1200">
                <a:latin typeface="Times New Roman" panose="02020603050405020304" pitchFamily="18" charset="0"/>
              </a:rPr>
              <a:pPr eaLnBrk="1" hangingPunct="1"/>
              <a:t>36</a:t>
            </a:fld>
            <a:endParaRPr lang="en-US" altLang="zh-CN" sz="1200">
              <a:latin typeface="Times New Roman" panose="02020603050405020304" pitchFamily="18" charset="0"/>
            </a:endParaRPr>
          </a:p>
        </p:txBody>
      </p:sp>
      <p:sp>
        <p:nvSpPr>
          <p:cNvPr id="84995" name="Rectangle 2">
            <a:extLst>
              <a:ext uri="{FF2B5EF4-FFF2-40B4-BE49-F238E27FC236}">
                <a16:creationId xmlns:a16="http://schemas.microsoft.com/office/drawing/2014/main" id="{2B659C30-DEBA-4088-8983-F694E5CB859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1AA84D46-3317-4FBC-8928-327DE74774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8285401-8A89-4E0D-B1A5-703ED5E9B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BD50D5-97A6-41A2-AD72-582363DE3760}" type="slidenum">
              <a:rPr lang="en-US" altLang="zh-CN" sz="1200">
                <a:latin typeface="Times New Roman" panose="02020603050405020304" pitchFamily="18" charset="0"/>
              </a:rPr>
              <a:pPr eaLnBrk="1" hangingPunct="1"/>
              <a:t>37</a:t>
            </a:fld>
            <a:endParaRPr lang="en-US" altLang="zh-CN" sz="1200">
              <a:latin typeface="Times New Roman" panose="02020603050405020304" pitchFamily="18" charset="0"/>
            </a:endParaRPr>
          </a:p>
        </p:txBody>
      </p:sp>
      <p:sp>
        <p:nvSpPr>
          <p:cNvPr id="86019" name="Rectangle 2">
            <a:extLst>
              <a:ext uri="{FF2B5EF4-FFF2-40B4-BE49-F238E27FC236}">
                <a16:creationId xmlns:a16="http://schemas.microsoft.com/office/drawing/2014/main" id="{38C2DF7F-9C0E-4673-8A92-F238A86EF747}"/>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2020C8ED-7733-4C31-8D05-88F6D90BD1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65570A6-BF1D-4F8B-8EDE-1504C13210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0CC8A83-26D9-4D97-8810-04FA52B7747F}" type="slidenum">
              <a:rPr lang="en-US" altLang="zh-CN" sz="1200">
                <a:latin typeface="Times New Roman" panose="02020603050405020304" pitchFamily="18" charset="0"/>
              </a:rPr>
              <a:pPr eaLnBrk="1" hangingPunct="1"/>
              <a:t>38</a:t>
            </a:fld>
            <a:endParaRPr lang="en-US" altLang="zh-CN" sz="1200">
              <a:latin typeface="Times New Roman" panose="02020603050405020304" pitchFamily="18" charset="0"/>
            </a:endParaRPr>
          </a:p>
        </p:txBody>
      </p:sp>
      <p:sp>
        <p:nvSpPr>
          <p:cNvPr id="87043" name="Rectangle 2">
            <a:extLst>
              <a:ext uri="{FF2B5EF4-FFF2-40B4-BE49-F238E27FC236}">
                <a16:creationId xmlns:a16="http://schemas.microsoft.com/office/drawing/2014/main" id="{25D19CB7-ACA4-4A8E-858A-EC4CA47E7E0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BA6C27A5-C20C-4C08-A560-8D82305232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ABEF801-7847-4B52-BC07-3D5D268B82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53ACE4D-C729-451D-8F22-D925CA502DF3}" type="slidenum">
              <a:rPr lang="en-US" altLang="zh-CN" sz="1200">
                <a:latin typeface="Times New Roman" panose="02020603050405020304" pitchFamily="18" charset="0"/>
              </a:rPr>
              <a:pPr eaLnBrk="1" hangingPunct="1"/>
              <a:t>39</a:t>
            </a:fld>
            <a:endParaRPr lang="en-US" altLang="zh-CN" sz="1200">
              <a:latin typeface="Times New Roman" panose="02020603050405020304" pitchFamily="18" charset="0"/>
            </a:endParaRPr>
          </a:p>
        </p:txBody>
      </p:sp>
      <p:sp>
        <p:nvSpPr>
          <p:cNvPr id="88067" name="Rectangle 2">
            <a:extLst>
              <a:ext uri="{FF2B5EF4-FFF2-40B4-BE49-F238E27FC236}">
                <a16:creationId xmlns:a16="http://schemas.microsoft.com/office/drawing/2014/main" id="{C5D8E2F5-6A22-4511-B203-DBECBF1A27CF}"/>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D4EDFC87-6188-4AEE-BFF9-34C05E7B41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8B4F42D-919E-445B-BDC0-76B157D3E3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576908-7214-4321-B799-CC07DD1AD11D}" type="slidenum">
              <a:rPr lang="en-US" altLang="zh-CN" sz="1200">
                <a:latin typeface="Times New Roman" panose="02020603050405020304" pitchFamily="18" charset="0"/>
              </a:rPr>
              <a:pPr eaLnBrk="1" hangingPunct="1"/>
              <a:t>4</a:t>
            </a:fld>
            <a:endParaRPr lang="en-US" altLang="zh-CN" sz="1200">
              <a:latin typeface="Times New Roman" panose="02020603050405020304" pitchFamily="18" charset="0"/>
            </a:endParaRPr>
          </a:p>
        </p:txBody>
      </p:sp>
      <p:sp>
        <p:nvSpPr>
          <p:cNvPr id="50179" name="Rectangle 2">
            <a:extLst>
              <a:ext uri="{FF2B5EF4-FFF2-40B4-BE49-F238E27FC236}">
                <a16:creationId xmlns:a16="http://schemas.microsoft.com/office/drawing/2014/main" id="{F80844F9-0C56-48A8-BD5A-C2576698949A}"/>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7E0D334-1E29-4E6A-9177-55C46429A7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3293267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7FC401A-0A20-424B-A655-1F3DFB08B5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6F717AB-15D2-4FF4-BAAB-C0E79618980B}" type="slidenum">
              <a:rPr lang="en-US" altLang="zh-CN" sz="1200">
                <a:latin typeface="Times New Roman" panose="02020603050405020304" pitchFamily="18" charset="0"/>
              </a:rPr>
              <a:pPr eaLnBrk="1" hangingPunct="1"/>
              <a:t>40</a:t>
            </a:fld>
            <a:endParaRPr lang="en-US" altLang="zh-CN" sz="1200">
              <a:latin typeface="Times New Roman" panose="02020603050405020304" pitchFamily="18" charset="0"/>
            </a:endParaRPr>
          </a:p>
        </p:txBody>
      </p:sp>
      <p:sp>
        <p:nvSpPr>
          <p:cNvPr id="89091" name="Rectangle 2">
            <a:extLst>
              <a:ext uri="{FF2B5EF4-FFF2-40B4-BE49-F238E27FC236}">
                <a16:creationId xmlns:a16="http://schemas.microsoft.com/office/drawing/2014/main" id="{F7A640CC-49B9-48E5-BB09-AB8F20CA0AB8}"/>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95FB8484-C266-4EBB-9F52-BE5D23589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8C982C8-5C2B-485B-A1CF-7B34013F13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618AA51-1156-4706-96BF-EE960887A37D}" type="slidenum">
              <a:rPr lang="en-US" altLang="zh-CN" sz="1200">
                <a:latin typeface="Times New Roman" panose="02020603050405020304" pitchFamily="18" charset="0"/>
              </a:rPr>
              <a:pPr eaLnBrk="1" hangingPunct="1"/>
              <a:t>41</a:t>
            </a:fld>
            <a:endParaRPr lang="en-US" altLang="zh-CN" sz="1200">
              <a:latin typeface="Times New Roman" panose="02020603050405020304" pitchFamily="18" charset="0"/>
            </a:endParaRPr>
          </a:p>
        </p:txBody>
      </p:sp>
      <p:sp>
        <p:nvSpPr>
          <p:cNvPr id="90115" name="Rectangle 2">
            <a:extLst>
              <a:ext uri="{FF2B5EF4-FFF2-40B4-BE49-F238E27FC236}">
                <a16:creationId xmlns:a16="http://schemas.microsoft.com/office/drawing/2014/main" id="{8D84B6DF-D303-4F12-A1FB-DF74F2E40FE5}"/>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FE1F7AF-83B6-4D71-B569-A6940471AA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3FA40AF-8CE8-4DE7-9698-C0115D4E3B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A66185D-EB7E-415C-88A1-50F5AA3A49A5}" type="slidenum">
              <a:rPr lang="en-US" altLang="zh-CN" sz="1200">
                <a:latin typeface="Times New Roman" panose="02020603050405020304" pitchFamily="18" charset="0"/>
              </a:rPr>
              <a:pPr eaLnBrk="1" hangingPunct="1"/>
              <a:t>42</a:t>
            </a:fld>
            <a:endParaRPr lang="en-US" altLang="zh-CN" sz="1200">
              <a:latin typeface="Times New Roman" panose="02020603050405020304" pitchFamily="18" charset="0"/>
            </a:endParaRPr>
          </a:p>
        </p:txBody>
      </p:sp>
      <p:sp>
        <p:nvSpPr>
          <p:cNvPr id="91139" name="Rectangle 2">
            <a:extLst>
              <a:ext uri="{FF2B5EF4-FFF2-40B4-BE49-F238E27FC236}">
                <a16:creationId xmlns:a16="http://schemas.microsoft.com/office/drawing/2014/main" id="{43B44CCA-8971-4EA7-8D98-772461F9261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DB778AAF-130E-443B-BBFE-4977990669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F522CF83-F26B-4396-A7B0-DE69CB791F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4F4FACA-3FE2-4652-9A89-C16676E2F406}" type="slidenum">
              <a:rPr lang="en-US" altLang="zh-CN" sz="1200">
                <a:latin typeface="Times New Roman" panose="02020603050405020304" pitchFamily="18" charset="0"/>
              </a:rPr>
              <a:pPr eaLnBrk="1" hangingPunct="1"/>
              <a:t>43</a:t>
            </a:fld>
            <a:endParaRPr lang="en-US" altLang="zh-CN" sz="1200">
              <a:latin typeface="Times New Roman" panose="02020603050405020304" pitchFamily="18" charset="0"/>
            </a:endParaRPr>
          </a:p>
        </p:txBody>
      </p:sp>
      <p:sp>
        <p:nvSpPr>
          <p:cNvPr id="92163" name="Rectangle 2">
            <a:extLst>
              <a:ext uri="{FF2B5EF4-FFF2-40B4-BE49-F238E27FC236}">
                <a16:creationId xmlns:a16="http://schemas.microsoft.com/office/drawing/2014/main" id="{9A310E51-CBDC-401E-977A-98CE9C689C4E}"/>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226DEDC8-71CD-49B4-AAFE-CABA8371AA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CA28776-7FC0-41DC-B7CF-9243FE9378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D5BE62-7D66-4CBD-977F-70052558E144}" type="slidenum">
              <a:rPr lang="en-US" altLang="zh-CN" sz="1200">
                <a:latin typeface="Times New Roman" panose="02020603050405020304" pitchFamily="18" charset="0"/>
              </a:rPr>
              <a:pPr eaLnBrk="1" hangingPunct="1"/>
              <a:t>44</a:t>
            </a:fld>
            <a:endParaRPr lang="en-US" altLang="zh-CN" sz="1200">
              <a:latin typeface="Times New Roman" panose="02020603050405020304" pitchFamily="18" charset="0"/>
            </a:endParaRPr>
          </a:p>
        </p:txBody>
      </p:sp>
      <p:sp>
        <p:nvSpPr>
          <p:cNvPr id="93187" name="Rectangle 2">
            <a:extLst>
              <a:ext uri="{FF2B5EF4-FFF2-40B4-BE49-F238E27FC236}">
                <a16:creationId xmlns:a16="http://schemas.microsoft.com/office/drawing/2014/main" id="{02BDF88B-59AA-4692-AB0E-619F109F60B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900EB33-F42D-4887-A874-566D164343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45</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46</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1159072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47</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2904491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48</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3116639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49</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84996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5659071-84C1-41FB-BA33-2D9DA48B1E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782008-DBD8-4A86-937B-4421D6CEE171}" type="slidenum">
              <a:rPr lang="en-US" altLang="zh-CN" sz="1200">
                <a:latin typeface="Times New Roman" panose="02020603050405020304" pitchFamily="18" charset="0"/>
              </a:rPr>
              <a:pPr eaLnBrk="1" hangingPunct="1"/>
              <a:t>5</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4AAA2BE0-216B-47A2-8708-15284915080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D661016-ED18-49EE-AB2F-9E2C40C100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50</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2054312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5659071-84C1-41FB-BA33-2D9DA48B1E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782008-DBD8-4A86-937B-4421D6CEE171}" type="slidenum">
              <a:rPr lang="en-US" altLang="zh-CN" sz="1200">
                <a:latin typeface="Times New Roman" panose="02020603050405020304" pitchFamily="18" charset="0"/>
              </a:rPr>
              <a:pPr eaLnBrk="1" hangingPunct="1"/>
              <a:t>6</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4AAA2BE0-216B-47A2-8708-15284915080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D661016-ED18-49EE-AB2F-9E2C40C100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134117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9FC60BC0-BE8E-4CB8-8496-762E516573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86FD8BA-C749-42A3-90F6-BAEBB8772486}" type="slidenum">
              <a:rPr lang="en-US" altLang="zh-CN" sz="1200">
                <a:latin typeface="Times New Roman" panose="02020603050405020304" pitchFamily="18" charset="0"/>
              </a:rPr>
              <a:pPr eaLnBrk="1" hangingPunct="1"/>
              <a:t>7</a:t>
            </a:fld>
            <a:endParaRPr lang="en-US" altLang="zh-CN" sz="1200">
              <a:latin typeface="Times New Roman" panose="02020603050405020304" pitchFamily="18" charset="0"/>
            </a:endParaRPr>
          </a:p>
        </p:txBody>
      </p:sp>
      <p:sp>
        <p:nvSpPr>
          <p:cNvPr id="76803" name="Rectangle 2">
            <a:extLst>
              <a:ext uri="{FF2B5EF4-FFF2-40B4-BE49-F238E27FC236}">
                <a16:creationId xmlns:a16="http://schemas.microsoft.com/office/drawing/2014/main" id="{CA5401EB-BE68-4638-A206-5137B1EE5683}"/>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639213C-4D7F-434D-8AE7-5FE292A6C4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294155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5659071-84C1-41FB-BA33-2D9DA48B1E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782008-DBD8-4A86-937B-4421D6CEE171}" type="slidenum">
              <a:rPr lang="en-US" altLang="zh-CN" sz="1200">
                <a:latin typeface="Times New Roman" panose="02020603050405020304" pitchFamily="18" charset="0"/>
              </a:rPr>
              <a:pPr eaLnBrk="1" hangingPunct="1"/>
              <a:t>8</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4AAA2BE0-216B-47A2-8708-15284915080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D661016-ED18-49EE-AB2F-9E2C40C100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582752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5659071-84C1-41FB-BA33-2D9DA48B1E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782008-DBD8-4A86-937B-4421D6CEE171}" type="slidenum">
              <a:rPr lang="en-US" altLang="zh-CN" sz="1200">
                <a:latin typeface="Times New Roman" panose="02020603050405020304" pitchFamily="18" charset="0"/>
              </a:rPr>
              <a:pPr eaLnBrk="1" hangingPunct="1"/>
              <a:t>9</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4AAA2BE0-216B-47A2-8708-15284915080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D661016-ED18-49EE-AB2F-9E2C40C100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15066591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2020/2/21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2020/2/21</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2020/2/21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2020/2/21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2020/2/21</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2020/2/21</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2020/2/21</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2020/2/21</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2020/2/21</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2020/2/21</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2020/2/21</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2020/2/21</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292094"/>
            <a:ext cx="5734050" cy="2219691"/>
          </a:xfrm>
        </p:spPr>
        <p:txBody>
          <a:bodyPr rtlCol="0" anchor="ctr"/>
          <a:lstStyle/>
          <a:p>
            <a:pPr rtl="0"/>
            <a:r>
              <a:rPr lang="zh-CN" altLang="en-US" dirty="0"/>
              <a:t>数据库系统原理</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r>
              <a:rPr lang="en-US" altLang="zh-CN" dirty="0">
                <a:effectLst>
                  <a:outerShdw blurRad="38100" dist="38100" dir="2700000" algn="tl">
                    <a:srgbClr val="C0C0C0"/>
                  </a:outerShdw>
                </a:effectLst>
              </a:rPr>
              <a:t>Chapter 2:  </a:t>
            </a:r>
            <a:r>
              <a:rPr lang="en-US" altLang="zh-CN" dirty="0">
                <a:solidFill>
                  <a:srgbClr val="FF0000"/>
                </a:solidFill>
                <a:latin typeface="微软雅黑" panose="020B0503020204020204" pitchFamily="34" charset="-122"/>
                <a:ea typeface="微软雅黑" panose="020B0503020204020204" pitchFamily="34" charset="-122"/>
              </a:rPr>
              <a:t>Relation Model</a:t>
            </a:r>
          </a:p>
          <a:p>
            <a:endParaRPr lang="en-US" dirty="0">
              <a:solidFill>
                <a:srgbClr val="FF0000"/>
              </a:solidFill>
            </a:endParaRPr>
          </a:p>
          <a:p>
            <a:r>
              <a:rPr lang="en-US" dirty="0">
                <a:solidFill>
                  <a:srgbClr val="FF0000"/>
                </a:solidFill>
                <a:latin typeface="微软雅黑" panose="020B0503020204020204" pitchFamily="34" charset="-122"/>
                <a:ea typeface="微软雅黑" panose="020B0503020204020204" pitchFamily="34" charset="-122"/>
              </a:rPr>
              <a:t>             </a:t>
            </a:r>
            <a:r>
              <a:rPr lang="en-US" dirty="0">
                <a:solidFill>
                  <a:srgbClr val="7030A0"/>
                </a:solidFill>
                <a:latin typeface="微软雅黑" panose="020B0503020204020204" pitchFamily="34" charset="-122"/>
                <a:ea typeface="微软雅黑" panose="020B0503020204020204" pitchFamily="34" charset="-122"/>
              </a:rPr>
              <a:t>Data Structure</a:t>
            </a: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04F3B75-1548-4E22-83A6-45C358E8954D}"/>
              </a:ext>
            </a:extLst>
          </p:cNvPr>
          <p:cNvSpPr>
            <a:spLocks noGrp="1" noChangeArrowheads="1"/>
          </p:cNvSpPr>
          <p:nvPr>
            <p:ph type="title"/>
          </p:nvPr>
        </p:nvSpPr>
        <p:spPr/>
        <p:txBody>
          <a:bodyPr/>
          <a:lstStyle/>
          <a:p>
            <a:r>
              <a:rPr lang="en-US" altLang="zh-CN" b="1"/>
              <a:t>Relational Model Concepts</a:t>
            </a:r>
            <a:endParaRPr lang="en-US" altLang="zh-CN"/>
          </a:p>
        </p:txBody>
      </p:sp>
      <p:sp>
        <p:nvSpPr>
          <p:cNvPr id="5123" name="Rectangle 3">
            <a:extLst>
              <a:ext uri="{FF2B5EF4-FFF2-40B4-BE49-F238E27FC236}">
                <a16:creationId xmlns:a16="http://schemas.microsoft.com/office/drawing/2014/main" id="{0A6BA620-D282-4340-BB7F-67CDA0157A2C}"/>
              </a:ext>
            </a:extLst>
          </p:cNvPr>
          <p:cNvSpPr>
            <a:spLocks noGrp="1" noChangeArrowheads="1"/>
          </p:cNvSpPr>
          <p:nvPr>
            <p:ph type="body" idx="4294967295"/>
          </p:nvPr>
        </p:nvSpPr>
        <p:spPr>
          <a:xfrm>
            <a:off x="745725" y="1432219"/>
            <a:ext cx="10804124" cy="5047956"/>
          </a:xfrm>
        </p:spPr>
        <p:txBody>
          <a:bodyPr>
            <a:normAutofit/>
          </a:bodyPr>
          <a:lstStyle/>
          <a:p>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）的解释</a:t>
            </a:r>
            <a:endParaRPr lang="en-US" altLang="zh-CN" sz="2800" dirty="0"/>
          </a:p>
          <a:p>
            <a:pPr lvl="1"/>
            <a:r>
              <a:rPr lang="zh-CN" altLang="en-US" sz="2400" b="1" dirty="0">
                <a:solidFill>
                  <a:srgbClr val="FF0000"/>
                </a:solidFill>
              </a:rPr>
              <a:t>关系的属性（</a:t>
            </a:r>
            <a:r>
              <a:rPr lang="en-US" altLang="zh-CN" sz="2400" b="1" dirty="0">
                <a:solidFill>
                  <a:srgbClr val="FF0000"/>
                </a:solidFill>
              </a:rPr>
              <a:t>Attribute</a:t>
            </a:r>
            <a:r>
              <a:rPr lang="zh-CN" altLang="en-US" sz="2400" b="1" dirty="0">
                <a:solidFill>
                  <a:srgbClr val="FF0000"/>
                </a:solidFill>
              </a:rPr>
              <a:t>）</a:t>
            </a:r>
            <a:endParaRPr lang="en-US" altLang="zh-CN" sz="2400" b="1" dirty="0"/>
          </a:p>
          <a:p>
            <a:pPr lvl="2"/>
            <a:r>
              <a:rPr lang="zh-CN" altLang="en-US" sz="1800" dirty="0">
                <a:solidFill>
                  <a:srgbClr val="C00000"/>
                </a:solidFill>
              </a:rPr>
              <a:t>在表示多对多联系的关系中，属性可以表示</a:t>
            </a:r>
            <a:endParaRPr lang="en-US" altLang="zh-CN" sz="1800" dirty="0">
              <a:solidFill>
                <a:srgbClr val="C00000"/>
              </a:solidFill>
            </a:endParaRPr>
          </a:p>
          <a:p>
            <a:pPr lvl="3"/>
            <a:endParaRPr lang="en-US" altLang="zh-CN" sz="2000" dirty="0">
              <a:solidFill>
                <a:srgbClr val="7030A0"/>
              </a:solidFill>
            </a:endParaRPr>
          </a:p>
          <a:p>
            <a:pPr lvl="3"/>
            <a:r>
              <a:rPr lang="zh-CN" altLang="en-US" sz="2000" dirty="0">
                <a:solidFill>
                  <a:srgbClr val="7030A0"/>
                </a:solidFill>
              </a:rPr>
              <a:t>联系的特征</a:t>
            </a:r>
            <a:endParaRPr lang="en-US" altLang="zh-CN" sz="2000" dirty="0">
              <a:solidFill>
                <a:srgbClr val="7030A0"/>
              </a:solidFill>
            </a:endParaRPr>
          </a:p>
          <a:p>
            <a:pPr lvl="4"/>
            <a:r>
              <a:rPr lang="zh-CN" altLang="en-US" sz="2000" dirty="0"/>
              <a:t>例：</a:t>
            </a:r>
            <a:r>
              <a:rPr lang="en-US" altLang="zh-CN" sz="2000" dirty="0"/>
              <a:t>teaches</a:t>
            </a:r>
            <a:r>
              <a:rPr lang="zh-CN" altLang="en-US" sz="2000" dirty="0"/>
              <a:t>关系记录教师讲授课程分段</a:t>
            </a:r>
            <a:endParaRPr lang="en-US" altLang="zh-CN" sz="2000" dirty="0"/>
          </a:p>
          <a:p>
            <a:pPr lvl="5"/>
            <a:r>
              <a:rPr lang="zh-CN" altLang="en-US" sz="2000" dirty="0"/>
              <a:t>这是一个多对多的联系集</a:t>
            </a:r>
            <a:endParaRPr lang="en-US" altLang="zh-CN" sz="2000" dirty="0"/>
          </a:p>
          <a:p>
            <a:pPr lvl="5"/>
            <a:r>
              <a:rPr lang="zh-CN" altLang="en-US" sz="2000" dirty="0">
                <a:solidFill>
                  <a:srgbClr val="00B0F0"/>
                </a:solidFill>
              </a:rPr>
              <a:t>属性</a:t>
            </a:r>
            <a:r>
              <a:rPr lang="en-US" altLang="zh-CN" sz="2000" dirty="0">
                <a:solidFill>
                  <a:srgbClr val="00B0F0"/>
                </a:solidFill>
              </a:rPr>
              <a:t>ID</a:t>
            </a:r>
            <a:r>
              <a:rPr lang="zh-CN" altLang="en-US" sz="2000" dirty="0"/>
              <a:t>：表示教师的工号</a:t>
            </a:r>
            <a:endParaRPr lang="en-US" altLang="zh-CN" sz="2000" dirty="0"/>
          </a:p>
          <a:p>
            <a:pPr lvl="5"/>
            <a:r>
              <a:rPr lang="zh-CN" altLang="en-US" sz="2000" dirty="0">
                <a:solidFill>
                  <a:srgbClr val="00B0F0"/>
                </a:solidFill>
              </a:rPr>
              <a:t>属性</a:t>
            </a:r>
            <a:r>
              <a:rPr lang="en-US" altLang="zh-CN" sz="2000" dirty="0" err="1">
                <a:solidFill>
                  <a:srgbClr val="00B0F0"/>
                </a:solidFill>
              </a:rPr>
              <a:t>course_id</a:t>
            </a:r>
            <a:r>
              <a:rPr lang="zh-CN" altLang="en-US" sz="2000" dirty="0"/>
              <a:t>：表示课程编号</a:t>
            </a:r>
            <a:endParaRPr lang="en-US" altLang="zh-CN" sz="2000" dirty="0"/>
          </a:p>
          <a:p>
            <a:pPr lvl="5"/>
            <a:r>
              <a:rPr lang="zh-CN" altLang="en-US" sz="2000" dirty="0">
                <a:solidFill>
                  <a:srgbClr val="00B0F0"/>
                </a:solidFill>
              </a:rPr>
              <a:t>属性</a:t>
            </a:r>
            <a:r>
              <a:rPr lang="en-US" altLang="zh-CN" sz="2000" dirty="0" err="1">
                <a:solidFill>
                  <a:srgbClr val="00B0F0"/>
                </a:solidFill>
              </a:rPr>
              <a:t>sec_id</a:t>
            </a:r>
            <a:r>
              <a:rPr lang="zh-CN" altLang="en-US" sz="2000" dirty="0"/>
              <a:t>：表示课程分段编号</a:t>
            </a:r>
            <a:endParaRPr lang="en-US" altLang="zh-CN" sz="2000" dirty="0"/>
          </a:p>
          <a:p>
            <a:pPr lvl="5"/>
            <a:r>
              <a:rPr lang="zh-CN" altLang="en-US" sz="2000" b="1" dirty="0"/>
              <a:t>以上三个属性构成了联系</a:t>
            </a:r>
            <a:r>
              <a:rPr lang="en-US" altLang="zh-CN" sz="2000" b="1" dirty="0"/>
              <a:t>teaches</a:t>
            </a:r>
            <a:r>
              <a:rPr lang="zh-CN" altLang="en-US" sz="2000" b="1" dirty="0"/>
              <a:t>的主码</a:t>
            </a:r>
            <a:endParaRPr lang="en-US" altLang="zh-CN" sz="2000" b="1" dirty="0"/>
          </a:p>
          <a:p>
            <a:pPr lvl="5"/>
            <a:endParaRPr lang="en-US" altLang="zh-CN" sz="2000" b="1" dirty="0"/>
          </a:p>
          <a:p>
            <a:pPr lvl="5"/>
            <a:r>
              <a:rPr lang="zh-CN" altLang="en-US" sz="2000" dirty="0">
                <a:solidFill>
                  <a:srgbClr val="00B0F0"/>
                </a:solidFill>
              </a:rPr>
              <a:t>属性</a:t>
            </a:r>
            <a:r>
              <a:rPr lang="en-US" altLang="zh-CN" sz="2000" dirty="0">
                <a:solidFill>
                  <a:srgbClr val="00B0F0"/>
                </a:solidFill>
              </a:rPr>
              <a:t>semester</a:t>
            </a:r>
            <a:r>
              <a:rPr lang="zh-CN" altLang="en-US" sz="2000" b="1" dirty="0"/>
              <a:t>和</a:t>
            </a:r>
            <a:r>
              <a:rPr lang="zh-CN" altLang="en-US" sz="2000" dirty="0">
                <a:solidFill>
                  <a:srgbClr val="00B0F0"/>
                </a:solidFill>
              </a:rPr>
              <a:t>属性</a:t>
            </a:r>
            <a:r>
              <a:rPr lang="en-US" altLang="zh-CN" sz="2000" dirty="0">
                <a:solidFill>
                  <a:srgbClr val="00B0F0"/>
                </a:solidFill>
              </a:rPr>
              <a:t>year</a:t>
            </a:r>
            <a:r>
              <a:rPr lang="zh-CN" altLang="en-US" sz="2000" b="1" dirty="0"/>
              <a:t>表示课程分段是在哪一年的那个教学季开课</a:t>
            </a:r>
            <a:endParaRPr lang="en-US" altLang="zh-CN" sz="2400" b="1" dirty="0"/>
          </a:p>
        </p:txBody>
      </p:sp>
      <p:pic>
        <p:nvPicPr>
          <p:cNvPr id="7" name="图片 6">
            <a:extLst>
              <a:ext uri="{FF2B5EF4-FFF2-40B4-BE49-F238E27FC236}">
                <a16:creationId xmlns:a16="http://schemas.microsoft.com/office/drawing/2014/main" id="{FC62349A-5AA7-40FA-A52F-7C6AF7A67F2A}"/>
              </a:ext>
            </a:extLst>
          </p:cNvPr>
          <p:cNvPicPr>
            <a:picLocks noChangeAspect="1"/>
          </p:cNvPicPr>
          <p:nvPr/>
        </p:nvPicPr>
        <p:blipFill>
          <a:blip r:embed="rId3"/>
          <a:stretch>
            <a:fillRect/>
          </a:stretch>
        </p:blipFill>
        <p:spPr>
          <a:xfrm>
            <a:off x="7951434" y="1621736"/>
            <a:ext cx="3598415" cy="3614527"/>
          </a:xfrm>
          <a:prstGeom prst="rect">
            <a:avLst/>
          </a:prstGeom>
        </p:spPr>
      </p:pic>
    </p:spTree>
    <p:extLst>
      <p:ext uri="{BB962C8B-B14F-4D97-AF65-F5344CB8AC3E}">
        <p14:creationId xmlns:p14="http://schemas.microsoft.com/office/powerpoint/2010/main" val="190491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B86085E-32CE-4959-8C29-9D55061BB3BA}"/>
              </a:ext>
            </a:extLst>
          </p:cNvPr>
          <p:cNvSpPr>
            <a:spLocks noGrp="1" noChangeArrowheads="1"/>
          </p:cNvSpPr>
          <p:nvPr>
            <p:ph type="title"/>
          </p:nvPr>
        </p:nvSpPr>
        <p:spPr/>
        <p:txBody>
          <a:bodyPr/>
          <a:lstStyle/>
          <a:p>
            <a:r>
              <a:rPr lang="en-US" altLang="zh-CN" b="1"/>
              <a:t>Relational Model Concepts</a:t>
            </a:r>
            <a:endParaRPr lang="en-US" altLang="zh-CN"/>
          </a:p>
        </p:txBody>
      </p:sp>
      <p:sp>
        <p:nvSpPr>
          <p:cNvPr id="9219" name="Rectangle 3">
            <a:extLst>
              <a:ext uri="{FF2B5EF4-FFF2-40B4-BE49-F238E27FC236}">
                <a16:creationId xmlns:a16="http://schemas.microsoft.com/office/drawing/2014/main" id="{23F055B7-279F-45BA-A132-1EEF254638EC}"/>
              </a:ext>
            </a:extLst>
          </p:cNvPr>
          <p:cNvSpPr>
            <a:spLocks noGrp="1" noChangeArrowheads="1"/>
          </p:cNvSpPr>
          <p:nvPr>
            <p:ph type="body" idx="4294967295"/>
          </p:nvPr>
        </p:nvSpPr>
        <p:spPr>
          <a:xfrm>
            <a:off x="1104900" y="1535113"/>
            <a:ext cx="9980682" cy="4805362"/>
          </a:xfrm>
        </p:spPr>
        <p:txBody>
          <a:bodyPr>
            <a:normAutofit fontScale="92500" lnSpcReduction="10000"/>
          </a:bodyPr>
          <a:lstStyle/>
          <a:p>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）的解释</a:t>
            </a:r>
            <a:endParaRPr lang="en-US" altLang="zh-CN" sz="2800" dirty="0"/>
          </a:p>
          <a:p>
            <a:pPr lvl="1"/>
            <a:r>
              <a:rPr lang="zh-CN" altLang="en-US" sz="2400" b="1" dirty="0">
                <a:solidFill>
                  <a:srgbClr val="FF0000"/>
                </a:solidFill>
              </a:rPr>
              <a:t>属性的域（</a:t>
            </a:r>
            <a:r>
              <a:rPr lang="en-US" altLang="zh-CN" sz="2400" b="1" dirty="0">
                <a:solidFill>
                  <a:srgbClr val="FF0000"/>
                </a:solidFill>
              </a:rPr>
              <a:t>domain</a:t>
            </a:r>
            <a:r>
              <a:rPr lang="zh-CN" altLang="en-US" sz="2400" b="1" dirty="0">
                <a:solidFill>
                  <a:srgbClr val="FF0000"/>
                </a:solidFill>
              </a:rPr>
              <a:t>）</a:t>
            </a:r>
            <a:endParaRPr lang="en-US" altLang="zh-CN" sz="2400" b="1" dirty="0">
              <a:solidFill>
                <a:srgbClr val="FF0000"/>
              </a:solidFill>
            </a:endParaRPr>
          </a:p>
          <a:p>
            <a:pPr lvl="2"/>
            <a:r>
              <a:rPr lang="zh-CN" altLang="en-US" sz="2000" dirty="0"/>
              <a:t>数据类型，描述了值的类型</a:t>
            </a:r>
            <a:endParaRPr lang="en-US" altLang="zh-CN" sz="2000" dirty="0"/>
          </a:p>
          <a:p>
            <a:pPr lvl="2"/>
            <a:r>
              <a:rPr lang="zh-CN" altLang="en-US" sz="2000" dirty="0"/>
              <a:t>取值范围，描述了可能的取值</a:t>
            </a:r>
            <a:endParaRPr lang="en-US" altLang="zh-CN" sz="2000" dirty="0"/>
          </a:p>
          <a:p>
            <a:pPr lvl="2"/>
            <a:r>
              <a:rPr lang="zh-CN" altLang="en-US" sz="2000" dirty="0">
                <a:solidFill>
                  <a:srgbClr val="7030A0"/>
                </a:solidFill>
              </a:rPr>
              <a:t>例如：表示活着的人的年龄的属性</a:t>
            </a:r>
            <a:r>
              <a:rPr lang="en-US" altLang="zh-CN" sz="2000" dirty="0">
                <a:solidFill>
                  <a:srgbClr val="7030A0"/>
                </a:solidFill>
              </a:rPr>
              <a:t>age</a:t>
            </a:r>
            <a:r>
              <a:rPr lang="zh-CN" altLang="en-US" sz="2000" dirty="0">
                <a:solidFill>
                  <a:srgbClr val="7030A0"/>
                </a:solidFill>
              </a:rPr>
              <a:t>：</a:t>
            </a:r>
            <a:endParaRPr lang="en-US" altLang="zh-CN" sz="2000" dirty="0">
              <a:solidFill>
                <a:srgbClr val="7030A0"/>
              </a:solidFill>
            </a:endParaRPr>
          </a:p>
          <a:p>
            <a:pPr lvl="3"/>
            <a:r>
              <a:rPr lang="zh-CN" altLang="en-US" sz="2000" dirty="0">
                <a:solidFill>
                  <a:srgbClr val="0070C0"/>
                </a:solidFill>
              </a:rPr>
              <a:t>数据类型：整数</a:t>
            </a:r>
            <a:endParaRPr lang="en-US" altLang="zh-CN" sz="2000" dirty="0">
              <a:solidFill>
                <a:srgbClr val="0070C0"/>
              </a:solidFill>
            </a:endParaRPr>
          </a:p>
          <a:p>
            <a:pPr lvl="3"/>
            <a:r>
              <a:rPr lang="zh-CN" altLang="en-US" sz="2000" dirty="0">
                <a:solidFill>
                  <a:srgbClr val="0070C0"/>
                </a:solidFill>
              </a:rPr>
              <a:t>取值范围：</a:t>
            </a:r>
            <a:r>
              <a:rPr lang="en-US" altLang="zh-CN" sz="2000" dirty="0">
                <a:solidFill>
                  <a:srgbClr val="0070C0"/>
                </a:solidFill>
              </a:rPr>
              <a:t>0~200</a:t>
            </a:r>
            <a:r>
              <a:rPr lang="zh-CN" altLang="en-US" sz="2000" dirty="0">
                <a:solidFill>
                  <a:srgbClr val="0070C0"/>
                </a:solidFill>
              </a:rPr>
              <a:t>（人目前不可能活过</a:t>
            </a:r>
            <a:r>
              <a:rPr lang="en-US" altLang="zh-CN" sz="2000" dirty="0">
                <a:solidFill>
                  <a:srgbClr val="0070C0"/>
                </a:solidFill>
              </a:rPr>
              <a:t>200</a:t>
            </a:r>
            <a:r>
              <a:rPr lang="zh-CN" altLang="en-US" sz="2000" dirty="0">
                <a:solidFill>
                  <a:srgbClr val="0070C0"/>
                </a:solidFill>
              </a:rPr>
              <a:t>岁）</a:t>
            </a:r>
            <a:endParaRPr lang="en-US" altLang="zh-CN" sz="2000" dirty="0">
              <a:solidFill>
                <a:srgbClr val="0070C0"/>
              </a:solidFill>
            </a:endParaRPr>
          </a:p>
          <a:p>
            <a:pPr lvl="2"/>
            <a:endParaRPr lang="en-US" altLang="zh-CN" sz="2200" dirty="0"/>
          </a:p>
          <a:p>
            <a:pPr lvl="2"/>
            <a:r>
              <a:rPr lang="zh-CN" altLang="en-US" sz="2200" b="1" dirty="0">
                <a:solidFill>
                  <a:srgbClr val="FF0000"/>
                </a:solidFill>
              </a:rPr>
              <a:t>域</a:t>
            </a:r>
            <a:r>
              <a:rPr lang="en-US" altLang="zh-CN" sz="2200" b="1" dirty="0">
                <a:solidFill>
                  <a:srgbClr val="FF0000"/>
                </a:solidFill>
              </a:rPr>
              <a:t>D </a:t>
            </a:r>
            <a:r>
              <a:rPr lang="zh-CN" altLang="en-US" sz="2200" b="1" dirty="0">
                <a:solidFill>
                  <a:srgbClr val="FF0000"/>
                </a:solidFill>
              </a:rPr>
              <a:t>是原子值的集合</a:t>
            </a:r>
            <a:endParaRPr lang="en-US" altLang="zh-CN" sz="2200" b="1" dirty="0">
              <a:solidFill>
                <a:srgbClr val="FF0000"/>
              </a:solidFill>
            </a:endParaRPr>
          </a:p>
          <a:p>
            <a:pPr lvl="3"/>
            <a:r>
              <a:rPr lang="zh-CN" altLang="en-US" sz="2200" b="1" dirty="0">
                <a:solidFill>
                  <a:srgbClr val="FF0000"/>
                </a:solidFill>
              </a:rPr>
              <a:t>原子（</a:t>
            </a:r>
            <a:r>
              <a:rPr lang="en-US" altLang="zh-CN" sz="2200" b="1" dirty="0">
                <a:solidFill>
                  <a:srgbClr val="FF0000"/>
                </a:solidFill>
              </a:rPr>
              <a:t>atomic</a:t>
            </a:r>
            <a:r>
              <a:rPr lang="zh-CN" altLang="en-US" sz="2200" b="1" dirty="0">
                <a:solidFill>
                  <a:srgbClr val="FF0000"/>
                </a:solidFill>
              </a:rPr>
              <a:t>）</a:t>
            </a:r>
            <a:r>
              <a:rPr lang="zh-CN" altLang="en-US" sz="2200" dirty="0"/>
              <a:t>的含义是指域中的每个值是不可分的</a:t>
            </a:r>
            <a:endParaRPr lang="en-US" altLang="zh-CN" sz="2200" dirty="0"/>
          </a:p>
          <a:p>
            <a:pPr lvl="4"/>
            <a:r>
              <a:rPr lang="zh-CN" altLang="zh-CN" sz="2000" dirty="0"/>
              <a:t>多值</a:t>
            </a:r>
            <a:r>
              <a:rPr lang="zh-CN" altLang="en-US" sz="2000" dirty="0"/>
              <a:t>属性</a:t>
            </a:r>
            <a:r>
              <a:rPr lang="zh-CN" altLang="zh-CN" sz="2000" dirty="0"/>
              <a:t>不是原子的</a:t>
            </a:r>
            <a:endParaRPr lang="en-US" altLang="zh-CN" sz="2000" dirty="0"/>
          </a:p>
          <a:p>
            <a:pPr lvl="5"/>
            <a:r>
              <a:rPr lang="zh-CN" altLang="en-US" dirty="0"/>
              <a:t>属性</a:t>
            </a:r>
            <a:r>
              <a:rPr lang="zh-CN" altLang="zh-CN" dirty="0"/>
              <a:t>电话号码（有多个电话号码：</a:t>
            </a:r>
            <a:r>
              <a:rPr lang="zh-CN" altLang="en-US" dirty="0"/>
              <a:t>家庭</a:t>
            </a:r>
            <a:r>
              <a:rPr lang="zh-CN" altLang="zh-CN" dirty="0"/>
              <a:t>电话、</a:t>
            </a:r>
            <a:r>
              <a:rPr lang="zh-CN" altLang="en-US" dirty="0"/>
              <a:t>办公电话、</a:t>
            </a:r>
            <a:r>
              <a:rPr lang="zh-CN" altLang="zh-CN" dirty="0"/>
              <a:t>移动电话）</a:t>
            </a:r>
          </a:p>
          <a:p>
            <a:pPr lvl="4"/>
            <a:r>
              <a:rPr lang="zh-CN" altLang="zh-CN" sz="2000" dirty="0"/>
              <a:t>复合属性不是原子的</a:t>
            </a:r>
            <a:endParaRPr lang="en-US" altLang="zh-CN" sz="2000" dirty="0"/>
          </a:p>
          <a:p>
            <a:pPr lvl="5"/>
            <a:r>
              <a:rPr lang="zh-CN" altLang="en-US" dirty="0"/>
              <a:t>属性</a:t>
            </a:r>
            <a:r>
              <a:rPr lang="zh-CN" altLang="zh-CN" dirty="0"/>
              <a:t>地址（北京市海淀区学院路</a:t>
            </a:r>
            <a:r>
              <a:rPr lang="en-US" altLang="zh-CN" dirty="0"/>
              <a:t>30</a:t>
            </a:r>
            <a:r>
              <a:rPr lang="zh-CN" altLang="zh-CN" dirty="0"/>
              <a:t>号院）</a:t>
            </a:r>
          </a:p>
          <a:p>
            <a:pPr lvl="6"/>
            <a:r>
              <a:rPr lang="zh-CN" altLang="zh-CN" dirty="0"/>
              <a:t>如果是 城市 区县 街道 门牌；</a:t>
            </a:r>
          </a:p>
          <a:p>
            <a:pPr lvl="6"/>
            <a:r>
              <a:rPr lang="zh-CN" altLang="zh-CN" dirty="0"/>
              <a:t>如果作为一个字符串，是原子的；</a:t>
            </a:r>
          </a:p>
          <a:p>
            <a:pPr lvl="1"/>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6D6517B-31F1-44EE-AB11-8D6A4C2F1043}"/>
              </a:ext>
            </a:extLst>
          </p:cNvPr>
          <p:cNvSpPr>
            <a:spLocks noGrp="1" noChangeArrowheads="1"/>
          </p:cNvSpPr>
          <p:nvPr>
            <p:ph type="title"/>
          </p:nvPr>
        </p:nvSpPr>
        <p:spPr/>
        <p:txBody>
          <a:bodyPr/>
          <a:lstStyle/>
          <a:p>
            <a:r>
              <a:rPr lang="en-US" altLang="zh-CN" b="1"/>
              <a:t>Relational Model Concepts</a:t>
            </a:r>
            <a:endParaRPr lang="en-US" altLang="zh-CN"/>
          </a:p>
        </p:txBody>
      </p:sp>
      <p:sp>
        <p:nvSpPr>
          <p:cNvPr id="10243" name="Rectangle 3">
            <a:extLst>
              <a:ext uri="{FF2B5EF4-FFF2-40B4-BE49-F238E27FC236}">
                <a16:creationId xmlns:a16="http://schemas.microsoft.com/office/drawing/2014/main" id="{874F6D3E-407B-4F3B-9C77-4A3893D5AAE4}"/>
              </a:ext>
            </a:extLst>
          </p:cNvPr>
          <p:cNvSpPr>
            <a:spLocks noGrp="1" noChangeArrowheads="1"/>
          </p:cNvSpPr>
          <p:nvPr>
            <p:ph type="body" idx="4294967295"/>
          </p:nvPr>
        </p:nvSpPr>
        <p:spPr>
          <a:xfrm>
            <a:off x="466799" y="1418228"/>
            <a:ext cx="11256884" cy="5172425"/>
          </a:xfrm>
        </p:spPr>
        <p:txBody>
          <a:bodyPr>
            <a:normAutofit fontScale="92500" lnSpcReduction="10000"/>
          </a:bodyPr>
          <a:lstStyle/>
          <a:p>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）的解释</a:t>
            </a:r>
            <a:endParaRPr lang="en-US" altLang="zh-CN" sz="2800" dirty="0"/>
          </a:p>
          <a:p>
            <a:pPr lvl="1"/>
            <a:r>
              <a:rPr lang="zh-CN" altLang="en-US" sz="2400" b="1" dirty="0">
                <a:solidFill>
                  <a:srgbClr val="FF0000"/>
                </a:solidFill>
              </a:rPr>
              <a:t>属性的域（</a:t>
            </a:r>
            <a:r>
              <a:rPr lang="en-US" altLang="zh-CN" sz="2400" b="1" dirty="0">
                <a:solidFill>
                  <a:srgbClr val="FF0000"/>
                </a:solidFill>
              </a:rPr>
              <a:t>domain</a:t>
            </a:r>
            <a:r>
              <a:rPr lang="zh-CN" altLang="en-US" sz="2400" b="1" dirty="0">
                <a:solidFill>
                  <a:srgbClr val="FF0000"/>
                </a:solidFill>
              </a:rPr>
              <a:t>）</a:t>
            </a:r>
            <a:endParaRPr lang="en-US" altLang="zh-CN" sz="2400" b="1" dirty="0">
              <a:solidFill>
                <a:srgbClr val="FF0000"/>
              </a:solidFill>
            </a:endParaRPr>
          </a:p>
          <a:p>
            <a:pPr lvl="2"/>
            <a:r>
              <a:rPr lang="zh-CN" altLang="en-US" sz="2200" b="1" dirty="0">
                <a:solidFill>
                  <a:srgbClr val="FF0000"/>
                </a:solidFill>
              </a:rPr>
              <a:t>定义一个域（</a:t>
            </a:r>
            <a:r>
              <a:rPr lang="en-US" altLang="zh-CN" sz="2200" b="1" dirty="0">
                <a:solidFill>
                  <a:srgbClr val="FF0000"/>
                </a:solidFill>
              </a:rPr>
              <a:t>domain</a:t>
            </a:r>
            <a:r>
              <a:rPr lang="zh-CN" altLang="en-US" sz="2200" b="1" dirty="0">
                <a:solidFill>
                  <a:srgbClr val="FF0000"/>
                </a:solidFill>
              </a:rPr>
              <a:t>）的通常方法</a:t>
            </a:r>
            <a:endParaRPr lang="en-US" altLang="zh-CN" sz="2200" b="1" dirty="0">
              <a:solidFill>
                <a:srgbClr val="FF0000"/>
              </a:solidFill>
            </a:endParaRPr>
          </a:p>
          <a:p>
            <a:pPr lvl="3"/>
            <a:r>
              <a:rPr lang="zh-CN" altLang="en-US" sz="1800" dirty="0"/>
              <a:t>给域定义一个名字，通过域名用来解释域中的值</a:t>
            </a:r>
            <a:endParaRPr lang="en-US" altLang="zh-CN" sz="1800" dirty="0"/>
          </a:p>
          <a:p>
            <a:pPr lvl="3"/>
            <a:r>
              <a:rPr lang="zh-CN" altLang="en-US" sz="1800" dirty="0"/>
              <a:t>定义一个数据类型和格式，构成该域的数据值都来自该数据类型，并限定域的取值范围</a:t>
            </a:r>
            <a:endParaRPr lang="en-US" altLang="zh-CN" sz="1800" dirty="0"/>
          </a:p>
          <a:p>
            <a:pPr lvl="3"/>
            <a:r>
              <a:rPr lang="zh-CN" altLang="en-US" sz="1800" dirty="0"/>
              <a:t>定义其他信息（如添加计量单位），用于解释域中的值</a:t>
            </a:r>
            <a:endParaRPr lang="en-US" altLang="zh-CN" sz="1800" dirty="0"/>
          </a:p>
          <a:p>
            <a:pPr lvl="2"/>
            <a:endParaRPr lang="en-US" altLang="zh-CN" sz="2200" b="1" dirty="0">
              <a:solidFill>
                <a:srgbClr val="FF0000"/>
              </a:solidFill>
            </a:endParaRPr>
          </a:p>
          <a:p>
            <a:pPr lvl="2"/>
            <a:r>
              <a:rPr lang="zh-CN" altLang="en-US" sz="2200" b="1" dirty="0">
                <a:solidFill>
                  <a:srgbClr val="FF0000"/>
                </a:solidFill>
              </a:rPr>
              <a:t>域的示例</a:t>
            </a:r>
            <a:endParaRPr lang="en-US" altLang="zh-CN" sz="2200" b="1" dirty="0">
              <a:solidFill>
                <a:srgbClr val="FF0000"/>
              </a:solidFill>
            </a:endParaRPr>
          </a:p>
          <a:p>
            <a:pPr lvl="3"/>
            <a:r>
              <a:rPr lang="en-US" altLang="zh-CN" sz="1600" b="1" dirty="0" err="1">
                <a:solidFill>
                  <a:srgbClr val="0070C0"/>
                </a:solidFill>
              </a:rPr>
              <a:t>Usa_phone_numbers</a:t>
            </a:r>
            <a:r>
              <a:rPr lang="en-US" altLang="zh-CN" sz="1600" dirty="0"/>
              <a:t>: </a:t>
            </a:r>
            <a:r>
              <a:rPr lang="zh-CN" altLang="en-US" sz="1600" dirty="0"/>
              <a:t>在美国的</a:t>
            </a:r>
            <a:r>
              <a:rPr lang="en-US" altLang="zh-CN" sz="1600" dirty="0"/>
              <a:t>10 </a:t>
            </a:r>
            <a:r>
              <a:rPr lang="zh-CN" altLang="en-US" sz="1600" dirty="0"/>
              <a:t>位有效电话号码集合。</a:t>
            </a:r>
          </a:p>
          <a:p>
            <a:pPr lvl="3"/>
            <a:r>
              <a:rPr lang="en-US" altLang="zh-CN" sz="1600" b="1" dirty="0" err="1">
                <a:solidFill>
                  <a:srgbClr val="0070C0"/>
                </a:solidFill>
              </a:rPr>
              <a:t>Local_phone_numbers</a:t>
            </a:r>
            <a:r>
              <a:rPr lang="en-US" altLang="zh-CN" sz="1600" dirty="0"/>
              <a:t>: </a:t>
            </a:r>
            <a:r>
              <a:rPr lang="zh-CN" altLang="en-US" sz="1600" dirty="0"/>
              <a:t>在美国的一个特定区域内的</a:t>
            </a:r>
            <a:r>
              <a:rPr lang="en-US" altLang="zh-CN" sz="1600" dirty="0"/>
              <a:t>7 </a:t>
            </a:r>
            <a:r>
              <a:rPr lang="zh-CN" altLang="en-US" sz="1600" dirty="0"/>
              <a:t>位有效电话号码集合，这种本地号码的使用正变得越来越少，并逐渐被标准的十位号码所代替。</a:t>
            </a:r>
          </a:p>
          <a:p>
            <a:pPr lvl="3"/>
            <a:r>
              <a:rPr lang="en-US" altLang="zh-CN" sz="1600" b="1" dirty="0">
                <a:solidFill>
                  <a:srgbClr val="0070C0"/>
                </a:solidFill>
              </a:rPr>
              <a:t>Social_ </a:t>
            </a:r>
            <a:r>
              <a:rPr lang="en-US" altLang="zh-CN" sz="1600" b="1" dirty="0" err="1">
                <a:solidFill>
                  <a:srgbClr val="0070C0"/>
                </a:solidFill>
              </a:rPr>
              <a:t>security_numbers</a:t>
            </a:r>
            <a:r>
              <a:rPr lang="en-US" altLang="zh-CN" sz="1600" dirty="0"/>
              <a:t>: </a:t>
            </a:r>
            <a:r>
              <a:rPr lang="zh-CN" altLang="en-US" sz="1600" dirty="0"/>
              <a:t>有效的</a:t>
            </a:r>
            <a:r>
              <a:rPr lang="en-US" altLang="zh-CN" sz="1600" dirty="0"/>
              <a:t>9 </a:t>
            </a:r>
            <a:r>
              <a:rPr lang="zh-CN" altLang="en-US" sz="1600" dirty="0"/>
              <a:t>位社会保险号码集合。</a:t>
            </a:r>
            <a:r>
              <a:rPr lang="en-US" altLang="zh-CN" sz="1600" dirty="0"/>
              <a:t>(</a:t>
            </a:r>
            <a:r>
              <a:rPr lang="zh-CN" altLang="en-US" sz="1600" dirty="0"/>
              <a:t>在美国，这是分配给每个人的唯一标识符。社会保险号码用于就业、纳税和福利等。</a:t>
            </a:r>
            <a:r>
              <a:rPr lang="en-US" altLang="zh-CN" sz="1600" dirty="0"/>
              <a:t>)</a:t>
            </a:r>
          </a:p>
          <a:p>
            <a:pPr lvl="3"/>
            <a:r>
              <a:rPr lang="en-US" altLang="zh-CN" sz="1600" b="1" dirty="0">
                <a:solidFill>
                  <a:srgbClr val="0070C0"/>
                </a:solidFill>
              </a:rPr>
              <a:t>Names</a:t>
            </a:r>
            <a:r>
              <a:rPr lang="en-US" altLang="zh-CN" sz="1600" dirty="0"/>
              <a:t>: </a:t>
            </a:r>
            <a:r>
              <a:rPr lang="zh-CN" altLang="en-US" sz="1600" dirty="0"/>
              <a:t>表示人的姓名的字符串集合。</a:t>
            </a:r>
          </a:p>
          <a:p>
            <a:pPr lvl="3"/>
            <a:r>
              <a:rPr lang="en-US" altLang="zh-CN" sz="1600" b="1" dirty="0" err="1">
                <a:solidFill>
                  <a:srgbClr val="0070C0"/>
                </a:solidFill>
              </a:rPr>
              <a:t>Grade_point_averages</a:t>
            </a:r>
            <a:r>
              <a:rPr lang="en-US" altLang="zh-CN" sz="1600" dirty="0"/>
              <a:t>: </a:t>
            </a:r>
            <a:r>
              <a:rPr lang="zh-CN" altLang="en-US" sz="1600" dirty="0"/>
              <a:t>计算平均成绩的可能值</a:t>
            </a:r>
            <a:r>
              <a:rPr lang="en-US" altLang="zh-CN" sz="1600" dirty="0"/>
              <a:t>:</a:t>
            </a:r>
            <a:r>
              <a:rPr lang="zh-CN" altLang="en-US" sz="1600" dirty="0"/>
              <a:t>每个值必须是</a:t>
            </a:r>
            <a:r>
              <a:rPr lang="en-US" altLang="zh-CN" sz="1600" dirty="0"/>
              <a:t>0~4 </a:t>
            </a:r>
            <a:r>
              <a:rPr lang="zh-CN" altLang="en-US" sz="1600" dirty="0"/>
              <a:t>范围内的实数</a:t>
            </a:r>
            <a:r>
              <a:rPr lang="en-US" altLang="zh-CN" sz="1600" dirty="0"/>
              <a:t>(</a:t>
            </a:r>
            <a:r>
              <a:rPr lang="zh-CN" altLang="en-US" sz="1600" dirty="0"/>
              <a:t>浮点数</a:t>
            </a:r>
            <a:r>
              <a:rPr lang="en-US" altLang="zh-CN" sz="1600" dirty="0"/>
              <a:t>)</a:t>
            </a:r>
            <a:r>
              <a:rPr lang="zh-CN" altLang="en-US" sz="1600" dirty="0"/>
              <a:t>。</a:t>
            </a:r>
          </a:p>
          <a:p>
            <a:pPr lvl="3"/>
            <a:r>
              <a:rPr lang="en-US" altLang="zh-CN" sz="1600" b="1" dirty="0" err="1">
                <a:solidFill>
                  <a:srgbClr val="0070C0"/>
                </a:solidFill>
              </a:rPr>
              <a:t>Employee_ages</a:t>
            </a:r>
            <a:r>
              <a:rPr lang="en-US" altLang="zh-CN" sz="1600" dirty="0"/>
              <a:t>: </a:t>
            </a:r>
            <a:r>
              <a:rPr lang="zh-CN" altLang="en-US" sz="1600" dirty="0"/>
              <a:t>公司中雇员的可能年龄</a:t>
            </a:r>
            <a:r>
              <a:rPr lang="en-US" altLang="zh-CN" sz="1600" dirty="0"/>
              <a:t>:</a:t>
            </a:r>
            <a:r>
              <a:rPr lang="zh-CN" altLang="en-US" sz="1600" dirty="0"/>
              <a:t>每个值必须是</a:t>
            </a:r>
            <a:r>
              <a:rPr lang="en-US" altLang="zh-CN" sz="1600" dirty="0"/>
              <a:t>15~80 </a:t>
            </a:r>
            <a:r>
              <a:rPr lang="zh-CN" altLang="en-US" sz="1600" dirty="0"/>
              <a:t>岁之间的一个值</a:t>
            </a:r>
          </a:p>
          <a:p>
            <a:pPr lvl="3"/>
            <a:r>
              <a:rPr lang="en-US" altLang="zh-CN" sz="1600" b="1" dirty="0" err="1">
                <a:solidFill>
                  <a:srgbClr val="0070C0"/>
                </a:solidFill>
              </a:rPr>
              <a:t>Academic_department_names</a:t>
            </a:r>
            <a:r>
              <a:rPr lang="en-US" altLang="zh-CN" sz="1600" dirty="0"/>
              <a:t>: </a:t>
            </a:r>
            <a:r>
              <a:rPr lang="zh-CN" altLang="en-US" sz="1600" dirty="0"/>
              <a:t>大学内院系名称的集合，例如一所大学中的计算机科学系、经济系和物理系。</a:t>
            </a:r>
          </a:p>
          <a:p>
            <a:pPr lvl="3"/>
            <a:r>
              <a:rPr lang="en-US" altLang="zh-CN" sz="1600" b="1" dirty="0" err="1">
                <a:solidFill>
                  <a:srgbClr val="0070C0"/>
                </a:solidFill>
              </a:rPr>
              <a:t>Academic_department_codes</a:t>
            </a:r>
            <a:r>
              <a:rPr lang="en-US" altLang="zh-CN" sz="1600" dirty="0"/>
              <a:t>: </a:t>
            </a:r>
            <a:r>
              <a:rPr lang="zh-CN" altLang="en-US" sz="1600" dirty="0"/>
              <a:t>大学内院系代码集合，例如大学中的</a:t>
            </a:r>
            <a:r>
              <a:rPr lang="en-US" altLang="zh-CN" sz="1600" dirty="0"/>
              <a:t>"CS"</a:t>
            </a:r>
            <a:r>
              <a:rPr lang="zh-CN" altLang="en-US" sz="1600" dirty="0"/>
              <a:t>、</a:t>
            </a:r>
            <a:r>
              <a:rPr lang="en-US" altLang="zh-CN" sz="1600" dirty="0"/>
              <a:t>"ECON”</a:t>
            </a:r>
            <a:r>
              <a:rPr lang="zh-CN" altLang="en-US" sz="1600" dirty="0"/>
              <a:t>和</a:t>
            </a:r>
            <a:r>
              <a:rPr lang="en-US" altLang="zh-CN" sz="1600" dirty="0"/>
              <a:t>"PHYS" </a:t>
            </a:r>
            <a:r>
              <a:rPr lang="zh-CN" altLang="en-US" sz="1600" dirty="0"/>
              <a:t>。</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F905FFA-99BF-4C0A-8912-45FA9E6E9037}"/>
              </a:ext>
            </a:extLst>
          </p:cNvPr>
          <p:cNvSpPr>
            <a:spLocks noGrp="1" noChangeArrowheads="1"/>
          </p:cNvSpPr>
          <p:nvPr>
            <p:ph type="title"/>
          </p:nvPr>
        </p:nvSpPr>
        <p:spPr/>
        <p:txBody>
          <a:bodyPr/>
          <a:lstStyle/>
          <a:p>
            <a:r>
              <a:rPr lang="en-US" altLang="zh-CN" b="1"/>
              <a:t>Relational Model Concepts</a:t>
            </a:r>
            <a:endParaRPr lang="en-US" altLang="zh-CN"/>
          </a:p>
        </p:txBody>
      </p:sp>
      <p:sp>
        <p:nvSpPr>
          <p:cNvPr id="12291" name="Rectangle 3">
            <a:extLst>
              <a:ext uri="{FF2B5EF4-FFF2-40B4-BE49-F238E27FC236}">
                <a16:creationId xmlns:a16="http://schemas.microsoft.com/office/drawing/2014/main" id="{8B1EDD54-D50F-45E1-AC4F-12275AC1B0F5}"/>
              </a:ext>
            </a:extLst>
          </p:cNvPr>
          <p:cNvSpPr>
            <a:spLocks noGrp="1" noChangeArrowheads="1"/>
          </p:cNvSpPr>
          <p:nvPr>
            <p:ph type="body" idx="4294967295"/>
          </p:nvPr>
        </p:nvSpPr>
        <p:spPr>
          <a:xfrm>
            <a:off x="594804" y="1484851"/>
            <a:ext cx="11034944" cy="5135024"/>
          </a:xfrm>
        </p:spPr>
        <p:txBody>
          <a:bodyPr>
            <a:normAutofit/>
          </a:bodyPr>
          <a:lstStyle/>
          <a:p>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）的解释</a:t>
            </a:r>
            <a:endParaRPr lang="en-US" altLang="zh-CN" sz="2800" dirty="0"/>
          </a:p>
          <a:p>
            <a:pPr lvl="1"/>
            <a:r>
              <a:rPr lang="zh-CN" altLang="en-US" sz="2400" b="1" dirty="0">
                <a:solidFill>
                  <a:srgbClr val="FF0000"/>
                </a:solidFill>
              </a:rPr>
              <a:t>属性的域（</a:t>
            </a:r>
            <a:r>
              <a:rPr lang="en-US" altLang="zh-CN" sz="2400" b="1" dirty="0">
                <a:solidFill>
                  <a:srgbClr val="FF0000"/>
                </a:solidFill>
              </a:rPr>
              <a:t>domain</a:t>
            </a:r>
            <a:r>
              <a:rPr lang="zh-CN" altLang="en-US" sz="2400" b="1" dirty="0">
                <a:solidFill>
                  <a:srgbClr val="FF0000"/>
                </a:solidFill>
              </a:rPr>
              <a:t>）</a:t>
            </a:r>
            <a:endParaRPr lang="en-US" altLang="zh-CN" sz="2400" b="1" dirty="0">
              <a:solidFill>
                <a:srgbClr val="FF0000"/>
              </a:solidFill>
            </a:endParaRPr>
          </a:p>
          <a:p>
            <a:pPr marL="1371600" lvl="3" indent="0">
              <a:buNone/>
            </a:pPr>
            <a:endParaRPr lang="en-US" altLang="zh-CN" sz="2200" b="1" dirty="0">
              <a:solidFill>
                <a:srgbClr val="FF0000"/>
              </a:solidFill>
            </a:endParaRPr>
          </a:p>
          <a:p>
            <a:pPr lvl="2"/>
            <a:r>
              <a:rPr lang="zh-CN" altLang="en-US" sz="2200" b="1" dirty="0">
                <a:solidFill>
                  <a:srgbClr val="FF0000"/>
                </a:solidFill>
              </a:rPr>
              <a:t>为域（</a:t>
            </a:r>
            <a:r>
              <a:rPr lang="en-US" altLang="zh-CN" sz="2200" b="1" dirty="0">
                <a:solidFill>
                  <a:srgbClr val="FF0000"/>
                </a:solidFill>
              </a:rPr>
              <a:t>domain</a:t>
            </a:r>
            <a:r>
              <a:rPr lang="zh-CN" altLang="en-US" sz="2200" b="1" dirty="0">
                <a:solidFill>
                  <a:srgbClr val="FF0000"/>
                </a:solidFill>
              </a:rPr>
              <a:t>）定义数据类型或格式</a:t>
            </a:r>
            <a:endParaRPr lang="en-US" altLang="zh-CN" dirty="0"/>
          </a:p>
          <a:p>
            <a:pPr lvl="3"/>
            <a:r>
              <a:rPr lang="zh-CN" altLang="en-US" sz="2000" dirty="0"/>
              <a:t>声明域</a:t>
            </a:r>
            <a:r>
              <a:rPr lang="en-US" altLang="zh-CN" sz="2000" b="1" dirty="0" err="1">
                <a:solidFill>
                  <a:srgbClr val="0070C0"/>
                </a:solidFill>
              </a:rPr>
              <a:t>Usa_phone_numbers</a:t>
            </a:r>
            <a:r>
              <a:rPr lang="en-US" altLang="zh-CN" sz="2000" dirty="0"/>
              <a:t> </a:t>
            </a:r>
            <a:r>
              <a:rPr lang="zh-CN" altLang="en-US" sz="2000" dirty="0"/>
              <a:t>的数据类型是一个</a:t>
            </a:r>
            <a:r>
              <a:rPr lang="zh-CN" altLang="en-US" sz="2000" dirty="0">
                <a:solidFill>
                  <a:srgbClr val="7030A0"/>
                </a:solidFill>
              </a:rPr>
              <a:t>形式为</a:t>
            </a:r>
            <a:r>
              <a:rPr lang="en-US" altLang="zh-CN" sz="2000" dirty="0">
                <a:solidFill>
                  <a:srgbClr val="7030A0"/>
                </a:solidFill>
              </a:rPr>
              <a:t>(</a:t>
            </a:r>
            <a:r>
              <a:rPr lang="en-US" altLang="zh-CN" sz="2000" dirty="0" err="1">
                <a:solidFill>
                  <a:srgbClr val="7030A0"/>
                </a:solidFill>
              </a:rPr>
              <a:t>ddd</a:t>
            </a:r>
            <a:r>
              <a:rPr lang="en-US" altLang="zh-CN" sz="2000" dirty="0">
                <a:solidFill>
                  <a:srgbClr val="7030A0"/>
                </a:solidFill>
              </a:rPr>
              <a:t>)</a:t>
            </a:r>
            <a:r>
              <a:rPr lang="en-US" altLang="zh-CN" sz="2000" dirty="0" err="1">
                <a:solidFill>
                  <a:srgbClr val="7030A0"/>
                </a:solidFill>
              </a:rPr>
              <a:t>ddd-dddd</a:t>
            </a:r>
            <a:r>
              <a:rPr lang="zh-CN" altLang="en-US" sz="2000" dirty="0">
                <a:solidFill>
                  <a:srgbClr val="7030A0"/>
                </a:solidFill>
              </a:rPr>
              <a:t>的字符串</a:t>
            </a:r>
            <a:r>
              <a:rPr lang="zh-CN" altLang="en-US" sz="2000" dirty="0"/>
              <a:t>，其中每个</a:t>
            </a:r>
            <a:r>
              <a:rPr lang="en-US" altLang="zh-CN" sz="2000" dirty="0"/>
              <a:t>d </a:t>
            </a:r>
            <a:r>
              <a:rPr lang="zh-CN" altLang="en-US" sz="2000" dirty="0"/>
              <a:t>是一个数值型</a:t>
            </a:r>
            <a:r>
              <a:rPr lang="en-US" altLang="zh-CN" sz="2000" dirty="0"/>
              <a:t>(</a:t>
            </a:r>
            <a:r>
              <a:rPr lang="zh-CN" altLang="en-US" sz="2000" dirty="0"/>
              <a:t>十进制</a:t>
            </a:r>
            <a:r>
              <a:rPr lang="en-US" altLang="zh-CN" sz="2000" dirty="0"/>
              <a:t>)</a:t>
            </a:r>
            <a:r>
              <a:rPr lang="zh-CN" altLang="en-US" sz="2000" dirty="0"/>
              <a:t>数字，且前三个数字构成一个有效的电话区号。</a:t>
            </a:r>
            <a:endParaRPr lang="en-US" altLang="zh-CN" sz="2000" dirty="0"/>
          </a:p>
          <a:p>
            <a:pPr lvl="3"/>
            <a:r>
              <a:rPr lang="zh-CN" altLang="en-US" sz="2000" dirty="0"/>
              <a:t>声明域</a:t>
            </a:r>
            <a:r>
              <a:rPr lang="en-US" altLang="zh-CN" sz="2000" b="1" dirty="0" err="1">
                <a:solidFill>
                  <a:srgbClr val="0070C0"/>
                </a:solidFill>
              </a:rPr>
              <a:t>Employee_ages</a:t>
            </a:r>
            <a:r>
              <a:rPr lang="en-US" altLang="zh-CN" sz="2000" dirty="0"/>
              <a:t> </a:t>
            </a:r>
            <a:r>
              <a:rPr lang="zh-CN" altLang="en-US" sz="2000" dirty="0"/>
              <a:t>的数据类型是一个</a:t>
            </a:r>
            <a:r>
              <a:rPr lang="en-US" altLang="zh-CN" sz="2000" dirty="0">
                <a:solidFill>
                  <a:srgbClr val="7030A0"/>
                </a:solidFill>
              </a:rPr>
              <a:t>15~80 </a:t>
            </a:r>
            <a:r>
              <a:rPr lang="zh-CN" altLang="en-US" sz="2000" dirty="0">
                <a:solidFill>
                  <a:srgbClr val="7030A0"/>
                </a:solidFill>
              </a:rPr>
              <a:t>的整数</a:t>
            </a:r>
            <a:r>
              <a:rPr lang="zh-CN" altLang="en-US" sz="2000" dirty="0"/>
              <a:t>。</a:t>
            </a:r>
            <a:endParaRPr lang="en-US" altLang="zh-CN" sz="2000" dirty="0"/>
          </a:p>
          <a:p>
            <a:pPr lvl="3"/>
            <a:r>
              <a:rPr lang="zh-CN" altLang="en-US" sz="2000" dirty="0"/>
              <a:t>声明域</a:t>
            </a:r>
            <a:r>
              <a:rPr lang="en-US" altLang="zh-CN" sz="2000" b="1" dirty="0" err="1">
                <a:solidFill>
                  <a:srgbClr val="0070C0"/>
                </a:solidFill>
              </a:rPr>
              <a:t>Academic_department_names</a:t>
            </a:r>
            <a:r>
              <a:rPr lang="en-US" altLang="zh-CN" sz="2000" dirty="0"/>
              <a:t> </a:t>
            </a:r>
            <a:r>
              <a:rPr lang="zh-CN" altLang="en-US" sz="2000" dirty="0"/>
              <a:t>的数据类型是</a:t>
            </a:r>
            <a:r>
              <a:rPr lang="zh-CN" altLang="en-US" sz="2000" dirty="0">
                <a:solidFill>
                  <a:srgbClr val="7030A0"/>
                </a:solidFill>
              </a:rPr>
              <a:t>表示有效系名称的所有字符串集合</a:t>
            </a:r>
            <a:r>
              <a:rPr lang="zh-CN" altLang="en-US" sz="2000" dirty="0"/>
              <a:t>。</a:t>
            </a:r>
            <a:endParaRPr lang="en-US" altLang="zh-CN" sz="2000" dirty="0"/>
          </a:p>
          <a:p>
            <a:pPr lvl="2"/>
            <a:endParaRPr lang="en-US" altLang="zh-CN" sz="2200" b="1" dirty="0">
              <a:solidFill>
                <a:srgbClr val="FF0000"/>
              </a:solidFill>
            </a:endParaRPr>
          </a:p>
          <a:p>
            <a:pPr lvl="2"/>
            <a:r>
              <a:rPr lang="zh-CN" altLang="en-US" sz="2200" b="1" dirty="0">
                <a:solidFill>
                  <a:srgbClr val="FF0000"/>
                </a:solidFill>
              </a:rPr>
              <a:t>为域（</a:t>
            </a:r>
            <a:r>
              <a:rPr lang="en-US" altLang="zh-CN" sz="2200" b="1" dirty="0">
                <a:solidFill>
                  <a:srgbClr val="FF0000"/>
                </a:solidFill>
              </a:rPr>
              <a:t>domain</a:t>
            </a:r>
            <a:r>
              <a:rPr lang="zh-CN" altLang="en-US" sz="2200" b="1" dirty="0">
                <a:solidFill>
                  <a:srgbClr val="FF0000"/>
                </a:solidFill>
              </a:rPr>
              <a:t>）定义其他信息（添加计量单位）</a:t>
            </a:r>
            <a:endParaRPr lang="en-US" altLang="zh-CN" dirty="0"/>
          </a:p>
          <a:p>
            <a:pPr lvl="3"/>
            <a:r>
              <a:rPr lang="en-US" altLang="zh-CN" sz="2000" b="1" dirty="0" err="1">
                <a:solidFill>
                  <a:srgbClr val="0070C0"/>
                </a:solidFill>
              </a:rPr>
              <a:t>Person_weights</a:t>
            </a:r>
            <a:r>
              <a:rPr lang="zh-CN" altLang="en-US" sz="2000" dirty="0"/>
              <a:t>是数值型的域，以磅或千克作为计量单位</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C104A23-1E59-4EAE-8AAE-4E1ADA520CC0}"/>
              </a:ext>
            </a:extLst>
          </p:cNvPr>
          <p:cNvSpPr>
            <a:spLocks noGrp="1" noChangeArrowheads="1"/>
          </p:cNvSpPr>
          <p:nvPr>
            <p:ph type="title"/>
          </p:nvPr>
        </p:nvSpPr>
        <p:spPr/>
        <p:txBody>
          <a:bodyPr/>
          <a:lstStyle/>
          <a:p>
            <a:r>
              <a:rPr lang="en-US" altLang="zh-CN" b="1"/>
              <a:t>Relational Model Concepts</a:t>
            </a:r>
            <a:endParaRPr lang="en-US" altLang="zh-CN"/>
          </a:p>
        </p:txBody>
      </p:sp>
      <p:sp>
        <p:nvSpPr>
          <p:cNvPr id="13315" name="Rectangle 3">
            <a:extLst>
              <a:ext uri="{FF2B5EF4-FFF2-40B4-BE49-F238E27FC236}">
                <a16:creationId xmlns:a16="http://schemas.microsoft.com/office/drawing/2014/main" id="{6D800B30-2848-46A3-A0E0-D6DC731F6585}"/>
              </a:ext>
            </a:extLst>
          </p:cNvPr>
          <p:cNvSpPr>
            <a:spLocks noGrp="1" noChangeArrowheads="1"/>
          </p:cNvSpPr>
          <p:nvPr>
            <p:ph type="body" idx="4294967295"/>
          </p:nvPr>
        </p:nvSpPr>
        <p:spPr>
          <a:xfrm>
            <a:off x="1104900" y="1420428"/>
            <a:ext cx="10433891" cy="5016372"/>
          </a:xfrm>
        </p:spPr>
        <p:txBody>
          <a:bodyPr>
            <a:normAutofit/>
          </a:bodyPr>
          <a:lstStyle/>
          <a:p>
            <a:r>
              <a:rPr lang="zh-CN" altLang="en-US" sz="2400" b="1" dirty="0">
                <a:solidFill>
                  <a:srgbClr val="FF0000"/>
                </a:solidFill>
              </a:rPr>
              <a:t>关系（</a:t>
            </a:r>
            <a:r>
              <a:rPr lang="en-US" altLang="zh-CN" sz="2400" b="1" dirty="0">
                <a:solidFill>
                  <a:srgbClr val="FF0000"/>
                </a:solidFill>
              </a:rPr>
              <a:t>Relation</a:t>
            </a:r>
            <a:r>
              <a:rPr lang="zh-CN" altLang="en-US" sz="2400" b="1" dirty="0">
                <a:solidFill>
                  <a:srgbClr val="FF0000"/>
                </a:solidFill>
              </a:rPr>
              <a:t>）的解释</a:t>
            </a:r>
            <a:endParaRPr lang="en-US" altLang="zh-CN" sz="2400" dirty="0"/>
          </a:p>
          <a:p>
            <a:pPr lvl="1"/>
            <a:r>
              <a:rPr lang="zh-CN" altLang="en-US" sz="2400" b="1" dirty="0">
                <a:solidFill>
                  <a:srgbClr val="FF0000"/>
                </a:solidFill>
              </a:rPr>
              <a:t>属性的域（</a:t>
            </a:r>
            <a:r>
              <a:rPr lang="en-US" altLang="zh-CN" sz="2400" b="1" dirty="0">
                <a:solidFill>
                  <a:srgbClr val="FF0000"/>
                </a:solidFill>
              </a:rPr>
              <a:t>domain</a:t>
            </a:r>
            <a:r>
              <a:rPr lang="zh-CN" altLang="en-US" sz="2400" b="1" dirty="0">
                <a:solidFill>
                  <a:srgbClr val="FF0000"/>
                </a:solidFill>
              </a:rPr>
              <a:t>）</a:t>
            </a:r>
            <a:endParaRPr lang="en-US" altLang="zh-CN" sz="2400" b="1" dirty="0">
              <a:solidFill>
                <a:srgbClr val="FF0000"/>
              </a:solidFill>
            </a:endParaRPr>
          </a:p>
          <a:p>
            <a:pPr lvl="2"/>
            <a:r>
              <a:rPr lang="zh-CN" altLang="en-US" sz="2200" b="1" dirty="0">
                <a:solidFill>
                  <a:srgbClr val="7030A0"/>
                </a:solidFill>
              </a:rPr>
              <a:t>关系模式</a:t>
            </a:r>
            <a:r>
              <a:rPr lang="en-US" altLang="zh-CN" sz="2200" dirty="0">
                <a:solidFill>
                  <a:srgbClr val="7030A0"/>
                </a:solidFill>
              </a:rPr>
              <a:t>R(A</a:t>
            </a:r>
            <a:r>
              <a:rPr lang="en-US" altLang="zh-CN" sz="2200" baseline="-25000" dirty="0">
                <a:solidFill>
                  <a:srgbClr val="7030A0"/>
                </a:solidFill>
              </a:rPr>
              <a:t>1</a:t>
            </a:r>
            <a:r>
              <a:rPr lang="en-US" altLang="zh-CN" sz="2200" dirty="0">
                <a:solidFill>
                  <a:srgbClr val="7030A0"/>
                </a:solidFill>
              </a:rPr>
              <a:t>, A</a:t>
            </a:r>
            <a:r>
              <a:rPr lang="en-US" altLang="zh-CN" sz="2200" baseline="-25000" dirty="0">
                <a:solidFill>
                  <a:srgbClr val="7030A0"/>
                </a:solidFill>
              </a:rPr>
              <a:t>2</a:t>
            </a:r>
            <a:r>
              <a:rPr lang="en-US" altLang="zh-CN" sz="2200" dirty="0">
                <a:solidFill>
                  <a:srgbClr val="7030A0"/>
                </a:solidFill>
              </a:rPr>
              <a:t>, …, A</a:t>
            </a:r>
            <a:r>
              <a:rPr lang="en-US" altLang="zh-CN" sz="2200" baseline="-25000" dirty="0">
                <a:solidFill>
                  <a:srgbClr val="7030A0"/>
                </a:solidFill>
              </a:rPr>
              <a:t>n</a:t>
            </a:r>
            <a:r>
              <a:rPr lang="en-US" altLang="zh-CN" sz="2200" dirty="0">
                <a:solidFill>
                  <a:srgbClr val="7030A0"/>
                </a:solidFill>
              </a:rPr>
              <a:t>)</a:t>
            </a:r>
            <a:r>
              <a:rPr lang="zh-CN" altLang="en-US" sz="2200" dirty="0">
                <a:solidFill>
                  <a:srgbClr val="7030A0"/>
                </a:solidFill>
              </a:rPr>
              <a:t>中，</a:t>
            </a:r>
            <a:r>
              <a:rPr lang="en-US" altLang="zh-CN" sz="2200" dirty="0">
                <a:solidFill>
                  <a:srgbClr val="7030A0"/>
                </a:solidFill>
              </a:rPr>
              <a:t> </a:t>
            </a:r>
            <a:r>
              <a:rPr lang="zh-CN" altLang="en-US" sz="2200" dirty="0">
                <a:solidFill>
                  <a:srgbClr val="00B0F0"/>
                </a:solidFill>
              </a:rPr>
              <a:t>属性</a:t>
            </a:r>
            <a:r>
              <a:rPr lang="en-US" altLang="zh-CN" sz="2200" dirty="0">
                <a:solidFill>
                  <a:srgbClr val="00B0F0"/>
                </a:solidFill>
              </a:rPr>
              <a:t>A</a:t>
            </a:r>
            <a:r>
              <a:rPr lang="en-US" altLang="zh-CN" sz="2200" baseline="-25000" dirty="0">
                <a:solidFill>
                  <a:srgbClr val="00B0F0"/>
                </a:solidFill>
              </a:rPr>
              <a:t>i</a:t>
            </a:r>
            <a:r>
              <a:rPr lang="zh-CN" altLang="en-US" sz="2200" dirty="0">
                <a:solidFill>
                  <a:srgbClr val="FF0000"/>
                </a:solidFill>
              </a:rPr>
              <a:t>的域</a:t>
            </a:r>
            <a:r>
              <a:rPr lang="en-US" altLang="zh-CN" sz="2200" dirty="0">
                <a:solidFill>
                  <a:srgbClr val="FF0000"/>
                </a:solidFill>
              </a:rPr>
              <a:t>D</a:t>
            </a:r>
            <a:r>
              <a:rPr lang="en-US" altLang="zh-CN" sz="1800" baseline="-25000" dirty="0">
                <a:solidFill>
                  <a:srgbClr val="FF0000"/>
                </a:solidFill>
              </a:rPr>
              <a:t>i</a:t>
            </a:r>
            <a:endParaRPr lang="en-US" altLang="zh-CN" sz="1800" dirty="0"/>
          </a:p>
          <a:p>
            <a:pPr lvl="3"/>
            <a:r>
              <a:rPr lang="zh-CN" altLang="en-US" sz="1800" dirty="0"/>
              <a:t>关系模式用</a:t>
            </a:r>
            <a:r>
              <a:rPr lang="en-US" altLang="zh-CN" sz="1800" dirty="0">
                <a:solidFill>
                  <a:srgbClr val="FF0000"/>
                </a:solidFill>
              </a:rPr>
              <a:t>R(A</a:t>
            </a:r>
            <a:r>
              <a:rPr lang="en-US" altLang="zh-CN" sz="1800" baseline="-25000" dirty="0">
                <a:solidFill>
                  <a:srgbClr val="FF0000"/>
                </a:solidFill>
              </a:rPr>
              <a:t>1</a:t>
            </a:r>
            <a:r>
              <a:rPr lang="en-US" altLang="zh-CN" sz="1800" dirty="0">
                <a:solidFill>
                  <a:srgbClr val="FF0000"/>
                </a:solidFill>
              </a:rPr>
              <a:t>, A</a:t>
            </a:r>
            <a:r>
              <a:rPr lang="en-US" altLang="zh-CN" sz="1800" baseline="-25000" dirty="0">
                <a:solidFill>
                  <a:srgbClr val="FF0000"/>
                </a:solidFill>
              </a:rPr>
              <a:t>2</a:t>
            </a:r>
            <a:r>
              <a:rPr lang="en-US" altLang="zh-CN" sz="1800" dirty="0">
                <a:solidFill>
                  <a:srgbClr val="FF0000"/>
                </a:solidFill>
              </a:rPr>
              <a:t>, …, A</a:t>
            </a:r>
            <a:r>
              <a:rPr lang="en-US" altLang="zh-CN" sz="1800" baseline="-25000" dirty="0">
                <a:solidFill>
                  <a:srgbClr val="FF0000"/>
                </a:solidFill>
              </a:rPr>
              <a:t>n</a:t>
            </a:r>
            <a:r>
              <a:rPr lang="en-US" altLang="zh-CN" sz="1800" dirty="0">
                <a:solidFill>
                  <a:srgbClr val="FF0000"/>
                </a:solidFill>
              </a:rPr>
              <a:t>)</a:t>
            </a:r>
            <a:r>
              <a:rPr lang="zh-CN" altLang="en-US" sz="1800" dirty="0"/>
              <a:t>表示，由</a:t>
            </a:r>
            <a:r>
              <a:rPr lang="zh-CN" altLang="en-US" sz="1800" dirty="0">
                <a:solidFill>
                  <a:srgbClr val="FF0000"/>
                </a:solidFill>
              </a:rPr>
              <a:t>关系名</a:t>
            </a:r>
            <a:r>
              <a:rPr lang="en-US" altLang="zh-CN" sz="1800" dirty="0">
                <a:solidFill>
                  <a:srgbClr val="FF0000"/>
                </a:solidFill>
              </a:rPr>
              <a:t>R</a:t>
            </a:r>
            <a:r>
              <a:rPr lang="zh-CN" altLang="en-US" sz="1800" dirty="0"/>
              <a:t>和</a:t>
            </a:r>
            <a:r>
              <a:rPr lang="zh-CN" altLang="en-US" sz="1800" dirty="0">
                <a:solidFill>
                  <a:srgbClr val="FF0000"/>
                </a:solidFill>
              </a:rPr>
              <a:t>属性集</a:t>
            </a:r>
            <a:r>
              <a:rPr lang="en-US" altLang="zh-CN" sz="1800" dirty="0">
                <a:solidFill>
                  <a:srgbClr val="FF0000"/>
                </a:solidFill>
              </a:rPr>
              <a:t>A</a:t>
            </a:r>
            <a:r>
              <a:rPr lang="en-US" altLang="zh-CN" sz="1800" baseline="-25000" dirty="0">
                <a:solidFill>
                  <a:srgbClr val="FF0000"/>
                </a:solidFill>
              </a:rPr>
              <a:t>1</a:t>
            </a:r>
            <a:r>
              <a:rPr lang="en-US" altLang="zh-CN" sz="1800" dirty="0">
                <a:solidFill>
                  <a:srgbClr val="FF0000"/>
                </a:solidFill>
              </a:rPr>
              <a:t>, A</a:t>
            </a:r>
            <a:r>
              <a:rPr lang="en-US" altLang="zh-CN" sz="1800" baseline="-25000" dirty="0">
                <a:solidFill>
                  <a:srgbClr val="FF0000"/>
                </a:solidFill>
              </a:rPr>
              <a:t>2</a:t>
            </a:r>
            <a:r>
              <a:rPr lang="en-US" altLang="zh-CN" sz="1800" dirty="0">
                <a:solidFill>
                  <a:srgbClr val="FF0000"/>
                </a:solidFill>
              </a:rPr>
              <a:t>, …, A</a:t>
            </a:r>
            <a:r>
              <a:rPr lang="en-US" altLang="zh-CN" sz="1800" baseline="-25000" dirty="0">
                <a:solidFill>
                  <a:srgbClr val="FF0000"/>
                </a:solidFill>
              </a:rPr>
              <a:t>n</a:t>
            </a:r>
            <a:r>
              <a:rPr lang="zh-CN" altLang="en-US" sz="1800" dirty="0"/>
              <a:t>组成</a:t>
            </a:r>
            <a:endParaRPr lang="en-US" altLang="zh-CN" sz="1800" dirty="0"/>
          </a:p>
          <a:p>
            <a:pPr lvl="3"/>
            <a:r>
              <a:rPr lang="zh-CN" altLang="en-US" sz="1800" dirty="0"/>
              <a:t>一些属性可能具有相同的域</a:t>
            </a:r>
            <a:r>
              <a:rPr lang="en-US" altLang="zh-CN" sz="1800" dirty="0"/>
              <a:t>(same domain)</a:t>
            </a:r>
          </a:p>
          <a:p>
            <a:pPr lvl="3"/>
            <a:r>
              <a:rPr lang="zh-CN" altLang="en-US" sz="1800" dirty="0"/>
              <a:t>每个属性名</a:t>
            </a:r>
            <a:r>
              <a:rPr lang="en-US" altLang="zh-CN" sz="1800" dirty="0">
                <a:solidFill>
                  <a:srgbClr val="FF0000"/>
                </a:solidFill>
              </a:rPr>
              <a:t>A</a:t>
            </a:r>
            <a:r>
              <a:rPr lang="en-US" altLang="zh-CN" sz="1800" baseline="-25000" dirty="0">
                <a:solidFill>
                  <a:srgbClr val="FF0000"/>
                </a:solidFill>
              </a:rPr>
              <a:t>i</a:t>
            </a:r>
            <a:r>
              <a:rPr lang="zh-CN" altLang="en-US" sz="1800" dirty="0"/>
              <a:t>是一个</a:t>
            </a:r>
            <a:r>
              <a:rPr lang="zh-CN" altLang="en-US" sz="1800" b="1" dirty="0">
                <a:solidFill>
                  <a:srgbClr val="FF0000"/>
                </a:solidFill>
              </a:rPr>
              <a:t>角色名</a:t>
            </a:r>
            <a:r>
              <a:rPr lang="zh-CN" altLang="en-US" sz="1800" dirty="0"/>
              <a:t>，这个角色由关系模式</a:t>
            </a:r>
            <a:r>
              <a:rPr lang="en-US" altLang="zh-CN" sz="1800" dirty="0"/>
              <a:t>R</a:t>
            </a:r>
            <a:r>
              <a:rPr lang="zh-CN" altLang="en-US" sz="1800" dirty="0"/>
              <a:t>的某个</a:t>
            </a:r>
            <a:r>
              <a:rPr lang="zh-CN" altLang="en-US" sz="1800" dirty="0">
                <a:solidFill>
                  <a:srgbClr val="FF0000"/>
                </a:solidFill>
              </a:rPr>
              <a:t>域</a:t>
            </a:r>
            <a:r>
              <a:rPr lang="en-US" altLang="zh-CN" sz="1800" dirty="0">
                <a:solidFill>
                  <a:srgbClr val="FF0000"/>
                </a:solidFill>
              </a:rPr>
              <a:t>D</a:t>
            </a:r>
            <a:r>
              <a:rPr lang="en-US" altLang="zh-CN" sz="1800" baseline="-25000" dirty="0">
                <a:solidFill>
                  <a:srgbClr val="FF0000"/>
                </a:solidFill>
              </a:rPr>
              <a:t>i</a:t>
            </a:r>
            <a:r>
              <a:rPr lang="zh-CN" altLang="en-US" sz="1800" dirty="0"/>
              <a:t>扮演</a:t>
            </a:r>
            <a:endParaRPr lang="en-US" altLang="zh-CN" sz="1800" dirty="0"/>
          </a:p>
          <a:p>
            <a:pPr lvl="4"/>
            <a:r>
              <a:rPr lang="en-US" altLang="zh-CN" sz="1800" dirty="0">
                <a:solidFill>
                  <a:srgbClr val="FF0000"/>
                </a:solidFill>
              </a:rPr>
              <a:t>D</a:t>
            </a:r>
            <a:r>
              <a:rPr lang="en-US" altLang="zh-CN" sz="1800" baseline="-25000" dirty="0">
                <a:solidFill>
                  <a:srgbClr val="FF0000"/>
                </a:solidFill>
              </a:rPr>
              <a:t>i</a:t>
            </a:r>
            <a:r>
              <a:rPr lang="zh-CN" altLang="en-US" sz="1800" dirty="0"/>
              <a:t>称为</a:t>
            </a:r>
            <a:r>
              <a:rPr lang="en-US" altLang="zh-CN" sz="1800" dirty="0">
                <a:solidFill>
                  <a:srgbClr val="FF0000"/>
                </a:solidFill>
              </a:rPr>
              <a:t>A</a:t>
            </a:r>
            <a:r>
              <a:rPr lang="en-US" altLang="zh-CN" sz="1800" baseline="-25000" dirty="0">
                <a:solidFill>
                  <a:srgbClr val="FF0000"/>
                </a:solidFill>
              </a:rPr>
              <a:t>i</a:t>
            </a:r>
            <a:r>
              <a:rPr lang="zh-CN" altLang="en-US" sz="1800" dirty="0">
                <a:solidFill>
                  <a:srgbClr val="FF0000"/>
                </a:solidFill>
              </a:rPr>
              <a:t>的域</a:t>
            </a:r>
            <a:r>
              <a:rPr lang="zh-CN" altLang="en-US" sz="1800" dirty="0"/>
              <a:t>，用</a:t>
            </a:r>
            <a:r>
              <a:rPr lang="en-US" altLang="zh-CN" sz="1800" dirty="0" err="1">
                <a:solidFill>
                  <a:srgbClr val="FF0000"/>
                </a:solidFill>
              </a:rPr>
              <a:t>dom</a:t>
            </a:r>
            <a:r>
              <a:rPr lang="en-US" altLang="zh-CN" sz="1800" dirty="0">
                <a:solidFill>
                  <a:srgbClr val="FF0000"/>
                </a:solidFill>
              </a:rPr>
              <a:t>(A</a:t>
            </a:r>
            <a:r>
              <a:rPr lang="en-US" altLang="zh-CN" sz="1800" baseline="-25000" dirty="0">
                <a:solidFill>
                  <a:srgbClr val="FF0000"/>
                </a:solidFill>
              </a:rPr>
              <a:t>i</a:t>
            </a:r>
            <a:r>
              <a:rPr lang="en-US" altLang="zh-CN" sz="1800" dirty="0">
                <a:solidFill>
                  <a:srgbClr val="FF0000"/>
                </a:solidFill>
              </a:rPr>
              <a:t>)</a:t>
            </a:r>
            <a:r>
              <a:rPr lang="zh-CN" altLang="en-US" sz="1800" dirty="0"/>
              <a:t>表示（</a:t>
            </a:r>
            <a:r>
              <a:rPr lang="zh-CN" altLang="en-US" sz="1800" dirty="0">
                <a:solidFill>
                  <a:srgbClr val="00B0F0"/>
                </a:solidFill>
              </a:rPr>
              <a:t>读法：属性</a:t>
            </a:r>
            <a:r>
              <a:rPr lang="en-US" altLang="zh-CN" sz="1800" dirty="0">
                <a:solidFill>
                  <a:srgbClr val="00B0F0"/>
                </a:solidFill>
              </a:rPr>
              <a:t>Ai</a:t>
            </a:r>
            <a:r>
              <a:rPr lang="zh-CN" altLang="en-US" sz="1800" dirty="0">
                <a:solidFill>
                  <a:srgbClr val="00B0F0"/>
                </a:solidFill>
              </a:rPr>
              <a:t>的域</a:t>
            </a:r>
            <a:r>
              <a:rPr lang="en-US" altLang="zh-CN" sz="1800" dirty="0">
                <a:solidFill>
                  <a:srgbClr val="00B0F0"/>
                </a:solidFill>
              </a:rPr>
              <a:t>D</a:t>
            </a:r>
            <a:r>
              <a:rPr lang="en-US" altLang="zh-CN" sz="1800" baseline="-25000" dirty="0">
                <a:solidFill>
                  <a:srgbClr val="00B0F0"/>
                </a:solidFill>
              </a:rPr>
              <a:t>i</a:t>
            </a:r>
            <a:r>
              <a:rPr lang="zh-CN" altLang="en-US" sz="1800" dirty="0"/>
              <a:t>）</a:t>
            </a:r>
            <a:endParaRPr lang="en-US" altLang="zh-CN" sz="1800" dirty="0"/>
          </a:p>
          <a:p>
            <a:pPr lvl="2"/>
            <a:r>
              <a:rPr lang="zh-CN" altLang="en-US" sz="1800" dirty="0">
                <a:solidFill>
                  <a:srgbClr val="7030A0"/>
                </a:solidFill>
              </a:rPr>
              <a:t>例：</a:t>
            </a:r>
            <a:r>
              <a:rPr lang="zh-CN" altLang="en-US" sz="1800" dirty="0"/>
              <a:t>在</a:t>
            </a:r>
            <a:r>
              <a:rPr lang="en-US" altLang="zh-CN" sz="1800" dirty="0"/>
              <a:t>STUDENT </a:t>
            </a:r>
            <a:r>
              <a:rPr lang="zh-CN" altLang="en-US" sz="1800" dirty="0"/>
              <a:t>关系中，</a:t>
            </a:r>
            <a:r>
              <a:rPr lang="zh-CN" altLang="en-US" sz="1800" dirty="0">
                <a:solidFill>
                  <a:srgbClr val="0070C0"/>
                </a:solidFill>
              </a:rPr>
              <a:t>域</a:t>
            </a:r>
            <a:r>
              <a:rPr lang="en-US" altLang="zh-CN" sz="1800" dirty="0" err="1">
                <a:solidFill>
                  <a:srgbClr val="0070C0"/>
                </a:solidFill>
              </a:rPr>
              <a:t>USA_phone_numbers</a:t>
            </a:r>
            <a:r>
              <a:rPr lang="en-US" altLang="zh-CN" sz="1800" dirty="0"/>
              <a:t> </a:t>
            </a:r>
          </a:p>
          <a:p>
            <a:pPr lvl="3"/>
            <a:r>
              <a:rPr lang="zh-CN" altLang="en-US" dirty="0"/>
              <a:t>用于属性   </a:t>
            </a:r>
            <a:r>
              <a:rPr lang="en-US" altLang="zh-CN" dirty="0" err="1"/>
              <a:t>Home_phone</a:t>
            </a:r>
            <a:r>
              <a:rPr lang="zh-CN" altLang="en-US" dirty="0"/>
              <a:t>，扮演了  </a:t>
            </a:r>
            <a:r>
              <a:rPr lang="en-US" altLang="zh-CN" dirty="0" err="1"/>
              <a:t>Home_phone</a:t>
            </a:r>
            <a:r>
              <a:rPr lang="zh-CN" altLang="en-US" dirty="0"/>
              <a:t>的角色，指学生的家庭电话</a:t>
            </a:r>
            <a:endParaRPr lang="en-US" altLang="zh-CN" dirty="0"/>
          </a:p>
          <a:p>
            <a:pPr lvl="3"/>
            <a:r>
              <a:rPr lang="zh-CN" altLang="en-US" dirty="0"/>
              <a:t>用于属性   </a:t>
            </a:r>
            <a:r>
              <a:rPr lang="en-US" altLang="zh-CN" dirty="0" err="1"/>
              <a:t>Office_phone</a:t>
            </a:r>
            <a:r>
              <a:rPr lang="zh-CN" altLang="en-US" dirty="0"/>
              <a:t>，扮演了  </a:t>
            </a:r>
            <a:r>
              <a:rPr lang="en-US" altLang="zh-CN" dirty="0" err="1"/>
              <a:t>Office_phone</a:t>
            </a:r>
            <a:r>
              <a:rPr lang="en-US" altLang="zh-CN" dirty="0"/>
              <a:t> </a:t>
            </a:r>
            <a:r>
              <a:rPr lang="zh-CN" altLang="en-US" dirty="0"/>
              <a:t>的角色，指学生的办公室电话</a:t>
            </a:r>
            <a:endParaRPr lang="en-US" altLang="zh-CN" dirty="0"/>
          </a:p>
          <a:p>
            <a:pPr lvl="3"/>
            <a:r>
              <a:rPr lang="zh-CN" altLang="en-US" dirty="0"/>
              <a:t>用于属性 </a:t>
            </a:r>
            <a:r>
              <a:rPr lang="en-US" altLang="zh-CN" dirty="0" err="1"/>
              <a:t>Mobile_phone</a:t>
            </a:r>
            <a:r>
              <a:rPr lang="en-US" altLang="zh-CN" dirty="0"/>
              <a:t> </a:t>
            </a:r>
            <a:r>
              <a:rPr lang="zh-CN" altLang="en-US" dirty="0"/>
              <a:t>（</a:t>
            </a:r>
            <a:r>
              <a:rPr lang="zh-CN" altLang="en-US" dirty="0">
                <a:solidFill>
                  <a:srgbClr val="7030A0"/>
                </a:solidFill>
              </a:rPr>
              <a:t>未显示</a:t>
            </a:r>
            <a:r>
              <a:rPr lang="zh-CN" altLang="en-US" dirty="0"/>
              <a:t>），扮演了</a:t>
            </a:r>
            <a:r>
              <a:rPr lang="en-US" altLang="zh-CN" dirty="0" err="1"/>
              <a:t>Mobile_phone</a:t>
            </a:r>
            <a:r>
              <a:rPr lang="en-US" altLang="zh-CN" dirty="0"/>
              <a:t> </a:t>
            </a:r>
            <a:r>
              <a:rPr lang="zh-CN" altLang="en-US" dirty="0"/>
              <a:t>的角色，指学生的移动电话</a:t>
            </a:r>
            <a:endParaRPr lang="en-US" altLang="zh-CN" dirty="0"/>
          </a:p>
          <a:p>
            <a:pPr lvl="4"/>
            <a:endParaRPr lang="en-US" altLang="zh-CN" sz="1800" dirty="0"/>
          </a:p>
          <a:p>
            <a:pPr lvl="4"/>
            <a:endParaRPr lang="en-US" altLang="zh-CN" sz="1800" dirty="0"/>
          </a:p>
          <a:p>
            <a:pPr lvl="2"/>
            <a:endParaRPr lang="en-US" altLang="zh-CN" sz="1800" dirty="0"/>
          </a:p>
        </p:txBody>
      </p:sp>
      <p:pic>
        <p:nvPicPr>
          <p:cNvPr id="4" name="Picture 2">
            <a:extLst>
              <a:ext uri="{FF2B5EF4-FFF2-40B4-BE49-F238E27FC236}">
                <a16:creationId xmlns:a16="http://schemas.microsoft.com/office/drawing/2014/main" id="{E58EB4EA-8CE4-4FC2-ACC9-DF598AE442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1573" y="5051688"/>
            <a:ext cx="4631197" cy="173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9BEAEEE-6F0A-4E31-95D8-54007E952889}"/>
              </a:ext>
            </a:extLst>
          </p:cNvPr>
          <p:cNvSpPr>
            <a:spLocks noGrp="1" noChangeArrowheads="1"/>
          </p:cNvSpPr>
          <p:nvPr>
            <p:ph type="title"/>
          </p:nvPr>
        </p:nvSpPr>
        <p:spPr/>
        <p:txBody>
          <a:bodyPr/>
          <a:lstStyle/>
          <a:p>
            <a:r>
              <a:rPr lang="en-US" altLang="zh-CN" b="1"/>
              <a:t>Relational Model Concepts</a:t>
            </a:r>
            <a:endParaRPr lang="en-US" altLang="zh-CN"/>
          </a:p>
        </p:txBody>
      </p:sp>
      <p:sp>
        <p:nvSpPr>
          <p:cNvPr id="15363" name="Rectangle 3">
            <a:extLst>
              <a:ext uri="{FF2B5EF4-FFF2-40B4-BE49-F238E27FC236}">
                <a16:creationId xmlns:a16="http://schemas.microsoft.com/office/drawing/2014/main" id="{6FB93684-6A29-4E04-9E73-E09AC4124754}"/>
              </a:ext>
            </a:extLst>
          </p:cNvPr>
          <p:cNvSpPr>
            <a:spLocks noGrp="1" noChangeArrowheads="1"/>
          </p:cNvSpPr>
          <p:nvPr>
            <p:ph type="body" idx="4294967295"/>
          </p:nvPr>
        </p:nvSpPr>
        <p:spPr>
          <a:xfrm>
            <a:off x="1104900" y="1725613"/>
            <a:ext cx="10507092" cy="4805362"/>
          </a:xfrm>
        </p:spPr>
        <p:txBody>
          <a:bodyPr/>
          <a:lstStyle/>
          <a:p>
            <a:r>
              <a:rPr lang="zh-CN" altLang="en-US" sz="2400" b="1" dirty="0">
                <a:solidFill>
                  <a:srgbClr val="FF0000"/>
                </a:solidFill>
              </a:rPr>
              <a:t>关系（</a:t>
            </a:r>
            <a:r>
              <a:rPr lang="en-US" altLang="zh-CN" sz="2400" b="1" dirty="0">
                <a:solidFill>
                  <a:srgbClr val="FF0000"/>
                </a:solidFill>
              </a:rPr>
              <a:t>Relation</a:t>
            </a:r>
            <a:r>
              <a:rPr lang="zh-CN" altLang="en-US" sz="2400" b="1" dirty="0">
                <a:solidFill>
                  <a:srgbClr val="FF0000"/>
                </a:solidFill>
              </a:rPr>
              <a:t>）的解释</a:t>
            </a:r>
            <a:endParaRPr lang="en-US" altLang="zh-CN" sz="2400" dirty="0"/>
          </a:p>
          <a:p>
            <a:pPr lvl="1"/>
            <a:endParaRPr lang="en-US" altLang="zh-CN" sz="2400" b="1" dirty="0">
              <a:solidFill>
                <a:srgbClr val="FF0000"/>
              </a:solidFill>
            </a:endParaRPr>
          </a:p>
          <a:p>
            <a:pPr lvl="1"/>
            <a:r>
              <a:rPr lang="zh-CN" altLang="en-US" sz="2400" b="1" dirty="0">
                <a:solidFill>
                  <a:srgbClr val="FF0000"/>
                </a:solidFill>
              </a:rPr>
              <a:t>属性的域（</a:t>
            </a:r>
            <a:r>
              <a:rPr lang="en-US" altLang="zh-CN" sz="2400" b="1" dirty="0">
                <a:solidFill>
                  <a:srgbClr val="FF0000"/>
                </a:solidFill>
              </a:rPr>
              <a:t>domain</a:t>
            </a:r>
            <a:r>
              <a:rPr lang="zh-CN" altLang="en-US" sz="2400" b="1" dirty="0">
                <a:solidFill>
                  <a:srgbClr val="FF0000"/>
                </a:solidFill>
              </a:rPr>
              <a:t>）</a:t>
            </a:r>
            <a:endParaRPr lang="en-US" altLang="zh-CN" sz="2400" b="1" dirty="0">
              <a:solidFill>
                <a:srgbClr val="FF0000"/>
              </a:solidFill>
            </a:endParaRPr>
          </a:p>
          <a:p>
            <a:pPr lvl="1"/>
            <a:endParaRPr lang="en-US" altLang="zh-CN" sz="2400" b="1" dirty="0">
              <a:solidFill>
                <a:srgbClr val="FF0000"/>
              </a:solidFill>
            </a:endParaRPr>
          </a:p>
          <a:p>
            <a:pPr lvl="2"/>
            <a:r>
              <a:rPr lang="zh-CN" altLang="en-US" sz="2200" b="1" dirty="0">
                <a:solidFill>
                  <a:srgbClr val="FF0000"/>
                </a:solidFill>
              </a:rPr>
              <a:t>关于域（</a:t>
            </a:r>
            <a:r>
              <a:rPr lang="en-US" altLang="zh-CN" sz="2200" b="1" dirty="0">
                <a:solidFill>
                  <a:srgbClr val="FF0000"/>
                </a:solidFill>
              </a:rPr>
              <a:t>Domain</a:t>
            </a:r>
            <a:r>
              <a:rPr lang="zh-CN" altLang="en-US" sz="2200" b="1" dirty="0">
                <a:solidFill>
                  <a:srgbClr val="FF0000"/>
                </a:solidFill>
              </a:rPr>
              <a:t>）的其他说明</a:t>
            </a:r>
            <a:endParaRPr lang="en-US" altLang="zh-CN" sz="2200" b="1" dirty="0">
              <a:solidFill>
                <a:srgbClr val="FF0000"/>
              </a:solidFill>
            </a:endParaRPr>
          </a:p>
          <a:p>
            <a:pPr lvl="3"/>
            <a:endParaRPr lang="en-US" altLang="zh-CN" sz="1800" dirty="0"/>
          </a:p>
          <a:p>
            <a:pPr lvl="3"/>
            <a:r>
              <a:rPr lang="zh-CN" altLang="en-US" sz="1600" dirty="0"/>
              <a:t>两个相同的域不一定能进行比较</a:t>
            </a:r>
            <a:r>
              <a:rPr lang="zh-CN" altLang="zh-CN" sz="1600" dirty="0"/>
              <a:t>：</a:t>
            </a:r>
            <a:r>
              <a:rPr lang="zh-CN" altLang="en-US" sz="1600" dirty="0"/>
              <a:t>地址和电话都是字符串，无法进行比较</a:t>
            </a:r>
            <a:endParaRPr lang="en-US" altLang="zh-CN" sz="1600" dirty="0"/>
          </a:p>
          <a:p>
            <a:pPr lvl="3"/>
            <a:endParaRPr lang="en-US" altLang="zh-CN" sz="1600" dirty="0"/>
          </a:p>
          <a:p>
            <a:pPr lvl="3"/>
            <a:r>
              <a:rPr lang="zh-CN" altLang="en-US" sz="1600" dirty="0"/>
              <a:t>两个不同的域可以进行计算：价格（实数类型）可以和数量（整数类型）进行乘法计算，计算总价</a:t>
            </a:r>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051699E-DE1D-4C0A-8EF1-309BA096BB51}"/>
              </a:ext>
            </a:extLst>
          </p:cNvPr>
          <p:cNvSpPr>
            <a:spLocks noGrp="1" noChangeArrowheads="1"/>
          </p:cNvSpPr>
          <p:nvPr>
            <p:ph type="title"/>
          </p:nvPr>
        </p:nvSpPr>
        <p:spPr/>
        <p:txBody>
          <a:bodyPr/>
          <a:lstStyle/>
          <a:p>
            <a:r>
              <a:rPr lang="en-US" altLang="zh-CN" b="1"/>
              <a:t>Relational Model Concepts</a:t>
            </a:r>
            <a:endParaRPr lang="en-US" altLang="zh-CN"/>
          </a:p>
        </p:txBody>
      </p:sp>
      <p:sp>
        <p:nvSpPr>
          <p:cNvPr id="16387" name="Rectangle 3">
            <a:extLst>
              <a:ext uri="{FF2B5EF4-FFF2-40B4-BE49-F238E27FC236}">
                <a16:creationId xmlns:a16="http://schemas.microsoft.com/office/drawing/2014/main" id="{A3083FA2-CAAC-4EAA-8AAC-F95E68F76CDF}"/>
              </a:ext>
            </a:extLst>
          </p:cNvPr>
          <p:cNvSpPr>
            <a:spLocks noGrp="1" noChangeArrowheads="1"/>
          </p:cNvSpPr>
          <p:nvPr>
            <p:ph type="body" idx="4294967295"/>
          </p:nvPr>
        </p:nvSpPr>
        <p:spPr>
          <a:xfrm>
            <a:off x="446638" y="1454858"/>
            <a:ext cx="10638944" cy="5172075"/>
          </a:xfrm>
        </p:spPr>
        <p:txBody>
          <a:bodyPr>
            <a:normAutofit/>
          </a:bodyPr>
          <a:lstStyle/>
          <a:p>
            <a:r>
              <a:rPr lang="zh-CN" altLang="en-US" sz="2800" b="1" dirty="0">
                <a:solidFill>
                  <a:srgbClr val="FF0000"/>
                </a:solidFill>
              </a:rPr>
              <a:t>关系的度（</a:t>
            </a:r>
            <a:r>
              <a:rPr lang="en-US" altLang="zh-CN" sz="2800" b="1" dirty="0">
                <a:solidFill>
                  <a:srgbClr val="FF0000"/>
                </a:solidFill>
              </a:rPr>
              <a:t>Degree of Relation</a:t>
            </a:r>
            <a:r>
              <a:rPr lang="zh-CN" altLang="en-US" sz="2800" b="1" dirty="0">
                <a:solidFill>
                  <a:srgbClr val="FF0000"/>
                </a:solidFill>
              </a:rPr>
              <a:t>）</a:t>
            </a:r>
            <a:endParaRPr lang="en-US" altLang="zh-CN" sz="2800" b="1" dirty="0">
              <a:solidFill>
                <a:srgbClr val="FF0000"/>
              </a:solidFill>
            </a:endParaRPr>
          </a:p>
          <a:p>
            <a:pPr lvl="1"/>
            <a:r>
              <a:rPr lang="zh-CN" altLang="en-US" sz="2400" dirty="0">
                <a:solidFill>
                  <a:srgbClr val="7030A0"/>
                </a:solidFill>
              </a:rPr>
              <a:t>关系模式（</a:t>
            </a:r>
            <a:r>
              <a:rPr lang="en-US" altLang="zh-CN" sz="2400" dirty="0">
                <a:solidFill>
                  <a:srgbClr val="7030A0"/>
                </a:solidFill>
              </a:rPr>
              <a:t>Relation Schema</a:t>
            </a:r>
            <a:r>
              <a:rPr lang="zh-CN" altLang="en-US" sz="2400" dirty="0">
                <a:solidFill>
                  <a:srgbClr val="7030A0"/>
                </a:solidFill>
              </a:rPr>
              <a:t>）的属性的个数，称为</a:t>
            </a:r>
            <a:r>
              <a:rPr lang="zh-CN" altLang="en-US" sz="2400" dirty="0">
                <a:solidFill>
                  <a:srgbClr val="FF0000"/>
                </a:solidFill>
              </a:rPr>
              <a:t>关系的度</a:t>
            </a:r>
            <a:r>
              <a:rPr lang="zh-CN" altLang="en-US" sz="2400" dirty="0">
                <a:solidFill>
                  <a:srgbClr val="7030A0"/>
                </a:solidFill>
              </a:rPr>
              <a:t>，</a:t>
            </a:r>
            <a:endParaRPr lang="en-US" altLang="zh-CN" sz="2400" dirty="0">
              <a:solidFill>
                <a:srgbClr val="7030A0"/>
              </a:solidFill>
            </a:endParaRPr>
          </a:p>
          <a:p>
            <a:pPr lvl="2"/>
            <a:r>
              <a:rPr lang="zh-CN" altLang="en-US" sz="2200" dirty="0"/>
              <a:t>也可以称为</a:t>
            </a:r>
            <a:r>
              <a:rPr lang="zh-CN" altLang="en-US" sz="2200" b="1" dirty="0">
                <a:solidFill>
                  <a:srgbClr val="FF0000"/>
                </a:solidFill>
              </a:rPr>
              <a:t>关系的元数</a:t>
            </a:r>
            <a:endParaRPr lang="en-US" altLang="zh-CN" sz="2200" b="1" dirty="0">
              <a:solidFill>
                <a:srgbClr val="7030A0"/>
              </a:solidFill>
            </a:endParaRPr>
          </a:p>
          <a:p>
            <a:pPr lvl="2"/>
            <a:r>
              <a:rPr lang="zh-CN" altLang="en-US" sz="2200" dirty="0"/>
              <a:t>也可以称为</a:t>
            </a:r>
            <a:r>
              <a:rPr lang="zh-CN" altLang="en-US" sz="2200" b="1" dirty="0">
                <a:solidFill>
                  <a:srgbClr val="FF0000"/>
                </a:solidFill>
              </a:rPr>
              <a:t>关系的维数</a:t>
            </a:r>
            <a:endParaRPr lang="en-US" altLang="zh-CN" sz="2200" dirty="0"/>
          </a:p>
          <a:p>
            <a:pPr lvl="1"/>
            <a:endParaRPr lang="en-US" altLang="zh-CN" sz="2400" dirty="0">
              <a:solidFill>
                <a:srgbClr val="7030A0"/>
              </a:solidFill>
            </a:endParaRPr>
          </a:p>
          <a:p>
            <a:pPr lvl="1"/>
            <a:r>
              <a:rPr lang="zh-CN" altLang="en-US" sz="2400" dirty="0"/>
              <a:t>例：描述大学生信息的关系模式</a:t>
            </a:r>
            <a:endParaRPr lang="en-US" altLang="zh-CN" sz="2400" dirty="0"/>
          </a:p>
          <a:p>
            <a:pPr marL="914400" lvl="2" indent="0">
              <a:buNone/>
            </a:pPr>
            <a:endParaRPr lang="en-US" altLang="zh-CN" sz="2200" dirty="0"/>
          </a:p>
          <a:p>
            <a:pPr lvl="2"/>
            <a:r>
              <a:rPr lang="zh-CN" altLang="en-US" sz="2200" dirty="0"/>
              <a:t>每个学生有</a:t>
            </a:r>
            <a:r>
              <a:rPr lang="en-US" altLang="zh-CN" sz="2200" dirty="0"/>
              <a:t>7</a:t>
            </a:r>
            <a:r>
              <a:rPr lang="zh-CN" altLang="en-US" sz="2200" dirty="0"/>
              <a:t>个属性，因此是一个度为</a:t>
            </a:r>
            <a:r>
              <a:rPr lang="en-US" altLang="zh-CN" sz="2200" dirty="0"/>
              <a:t>7 </a:t>
            </a:r>
            <a:r>
              <a:rPr lang="zh-CN" altLang="en-US" sz="2200" dirty="0"/>
              <a:t>的关系</a:t>
            </a:r>
            <a:endParaRPr lang="en-US" altLang="zh-CN" sz="2200" dirty="0"/>
          </a:p>
          <a:p>
            <a:pPr lvl="2"/>
            <a:endParaRPr lang="en-US" altLang="zh-CN" sz="2400" dirty="0"/>
          </a:p>
          <a:p>
            <a:pPr lvl="2"/>
            <a:r>
              <a:rPr lang="zh-CN" altLang="en-US" sz="2400" dirty="0"/>
              <a:t>如果为每个属性加上数据类型，该关系模式也可以写为：</a:t>
            </a:r>
            <a:endParaRPr lang="en-US" altLang="zh-CN" sz="2400" dirty="0"/>
          </a:p>
        </p:txBody>
      </p:sp>
      <p:pic>
        <p:nvPicPr>
          <p:cNvPr id="16388" name="Picture 2">
            <a:extLst>
              <a:ext uri="{FF2B5EF4-FFF2-40B4-BE49-F238E27FC236}">
                <a16:creationId xmlns:a16="http://schemas.microsoft.com/office/drawing/2014/main" id="{8E7F4830-272B-4EEE-AA8E-EBB491C44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516" y="3526809"/>
            <a:ext cx="5763570" cy="36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3">
            <a:extLst>
              <a:ext uri="{FF2B5EF4-FFF2-40B4-BE49-F238E27FC236}">
                <a16:creationId xmlns:a16="http://schemas.microsoft.com/office/drawing/2014/main" id="{9D20A15C-026C-486D-A23B-A99DF2B1EF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5641598"/>
            <a:ext cx="10235935" cy="40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96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91C0E5F-CDA6-4EB1-A7BC-FE85A5D1169F}"/>
              </a:ext>
            </a:extLst>
          </p:cNvPr>
          <p:cNvSpPr>
            <a:spLocks noGrp="1" noChangeArrowheads="1"/>
          </p:cNvSpPr>
          <p:nvPr>
            <p:ph type="title"/>
          </p:nvPr>
        </p:nvSpPr>
        <p:spPr/>
        <p:txBody>
          <a:bodyPr/>
          <a:lstStyle/>
          <a:p>
            <a:r>
              <a:rPr lang="en-US" altLang="zh-CN" b="1"/>
              <a:t>Relational Model Concepts</a:t>
            </a:r>
            <a:endParaRPr lang="en-US" altLang="zh-CN"/>
          </a:p>
        </p:txBody>
      </p:sp>
      <p:sp>
        <p:nvSpPr>
          <p:cNvPr id="20483" name="Rectangle 3">
            <a:extLst>
              <a:ext uri="{FF2B5EF4-FFF2-40B4-BE49-F238E27FC236}">
                <a16:creationId xmlns:a16="http://schemas.microsoft.com/office/drawing/2014/main" id="{D44CB1DA-7156-4848-8FD1-AC95D7F44E4F}"/>
              </a:ext>
            </a:extLst>
          </p:cNvPr>
          <p:cNvSpPr>
            <a:spLocks noGrp="1" noChangeArrowheads="1"/>
          </p:cNvSpPr>
          <p:nvPr>
            <p:ph type="body" idx="4294967295"/>
          </p:nvPr>
        </p:nvSpPr>
        <p:spPr>
          <a:xfrm>
            <a:off x="599961" y="1313284"/>
            <a:ext cx="10990555" cy="5389268"/>
          </a:xfrm>
        </p:spPr>
        <p:txBody>
          <a:bodyPr>
            <a:normAutofit/>
          </a:bodyPr>
          <a:lstStyle/>
          <a:p>
            <a:r>
              <a:rPr lang="zh-CN" altLang="en-US" sz="2800" b="1" dirty="0">
                <a:solidFill>
                  <a:srgbClr val="FF0000"/>
                </a:solidFill>
              </a:rPr>
              <a:t>关系</a:t>
            </a:r>
            <a:r>
              <a:rPr lang="en-US" altLang="zh-CN" sz="2800" b="1" dirty="0">
                <a:solidFill>
                  <a:srgbClr val="FF0000"/>
                </a:solidFill>
              </a:rPr>
              <a:t>r</a:t>
            </a:r>
            <a:r>
              <a:rPr lang="zh-CN" altLang="en-US" sz="2800" b="1" dirty="0">
                <a:solidFill>
                  <a:srgbClr val="FF0000"/>
                </a:solidFill>
              </a:rPr>
              <a:t>的形式化定义</a:t>
            </a:r>
            <a:endParaRPr lang="en-US" altLang="zh-CN" sz="2800" b="1" dirty="0">
              <a:solidFill>
                <a:srgbClr val="FF0000"/>
              </a:solidFill>
            </a:endParaRPr>
          </a:p>
          <a:p>
            <a:pPr lvl="1">
              <a:lnSpc>
                <a:spcPct val="120000"/>
              </a:lnSpc>
            </a:pPr>
            <a:r>
              <a:rPr lang="zh-CN" altLang="en-US" sz="2400" b="1" dirty="0">
                <a:solidFill>
                  <a:srgbClr val="FF0000"/>
                </a:solidFill>
              </a:rPr>
              <a:t>关系</a:t>
            </a:r>
            <a:r>
              <a:rPr lang="en-US" altLang="zh-CN" sz="2400" b="1" dirty="0">
                <a:solidFill>
                  <a:srgbClr val="FF0000"/>
                </a:solidFill>
              </a:rPr>
              <a:t>r</a:t>
            </a:r>
            <a:r>
              <a:rPr lang="zh-CN" altLang="en-US" sz="2400" b="1" dirty="0">
                <a:solidFill>
                  <a:srgbClr val="FF0000"/>
                </a:solidFill>
              </a:rPr>
              <a:t> </a:t>
            </a:r>
            <a:r>
              <a:rPr lang="zh-CN" altLang="en-US" sz="2400" dirty="0"/>
              <a:t>是定义在域</a:t>
            </a:r>
            <a:r>
              <a:rPr lang="en-US" altLang="zh-CN" sz="2400" dirty="0" err="1">
                <a:solidFill>
                  <a:srgbClr val="FF0000"/>
                </a:solidFill>
              </a:rPr>
              <a:t>dom</a:t>
            </a:r>
            <a:r>
              <a:rPr lang="en-US" altLang="zh-CN" sz="2400" dirty="0">
                <a:solidFill>
                  <a:srgbClr val="FF0000"/>
                </a:solidFill>
              </a:rPr>
              <a:t>(A</a:t>
            </a:r>
            <a:r>
              <a:rPr lang="en-US" altLang="zh-CN" sz="2400" baseline="-25000" dirty="0">
                <a:solidFill>
                  <a:srgbClr val="FF0000"/>
                </a:solidFill>
              </a:rPr>
              <a:t>1</a:t>
            </a:r>
            <a:r>
              <a:rPr lang="en-US" altLang="zh-CN" sz="2400" dirty="0">
                <a:solidFill>
                  <a:srgbClr val="FF0000"/>
                </a:solidFill>
              </a:rPr>
              <a:t>), </a:t>
            </a:r>
            <a:r>
              <a:rPr lang="en-US" altLang="zh-CN" sz="2400" dirty="0" err="1">
                <a:solidFill>
                  <a:srgbClr val="FF0000"/>
                </a:solidFill>
              </a:rPr>
              <a:t>dom</a:t>
            </a:r>
            <a:r>
              <a:rPr lang="en-US" altLang="zh-CN" sz="2400" dirty="0">
                <a:solidFill>
                  <a:srgbClr val="FF0000"/>
                </a:solidFill>
              </a:rPr>
              <a:t>(A</a:t>
            </a:r>
            <a:r>
              <a:rPr lang="en-US" altLang="zh-CN" sz="2400" baseline="-25000" dirty="0">
                <a:solidFill>
                  <a:srgbClr val="FF0000"/>
                </a:solidFill>
              </a:rPr>
              <a:t>2</a:t>
            </a:r>
            <a:r>
              <a:rPr lang="en-US" altLang="zh-CN" sz="2400" dirty="0">
                <a:solidFill>
                  <a:srgbClr val="FF0000"/>
                </a:solidFill>
              </a:rPr>
              <a:t>), …. , </a:t>
            </a:r>
            <a:r>
              <a:rPr lang="en-US" altLang="zh-CN" sz="2400" dirty="0" err="1">
                <a:solidFill>
                  <a:srgbClr val="FF0000"/>
                </a:solidFill>
              </a:rPr>
              <a:t>dom</a:t>
            </a:r>
            <a:r>
              <a:rPr lang="en-US" altLang="zh-CN" sz="2400" dirty="0">
                <a:solidFill>
                  <a:srgbClr val="FF0000"/>
                </a:solidFill>
              </a:rPr>
              <a:t>(A</a:t>
            </a:r>
            <a:r>
              <a:rPr lang="en-US" altLang="zh-CN" sz="2400" baseline="-25000" dirty="0">
                <a:solidFill>
                  <a:srgbClr val="FF0000"/>
                </a:solidFill>
              </a:rPr>
              <a:t>n</a:t>
            </a:r>
            <a:r>
              <a:rPr lang="en-US" altLang="zh-CN" sz="2400" dirty="0">
                <a:solidFill>
                  <a:srgbClr val="FF0000"/>
                </a:solidFill>
              </a:rPr>
              <a:t>) </a:t>
            </a:r>
            <a:r>
              <a:rPr lang="zh-CN" altLang="en-US" sz="2400" dirty="0"/>
              <a:t>上的，度为</a:t>
            </a:r>
            <a:r>
              <a:rPr lang="en-US" altLang="zh-CN" sz="2400" dirty="0"/>
              <a:t>n</a:t>
            </a:r>
            <a:r>
              <a:rPr lang="zh-CN" altLang="en-US" sz="2400" dirty="0"/>
              <a:t>的数学关系</a:t>
            </a:r>
            <a:r>
              <a:rPr lang="en-US" altLang="zh-CN" sz="2400" dirty="0"/>
              <a:t>(mathematical relation)</a:t>
            </a:r>
            <a:r>
              <a:rPr lang="zh-CN" altLang="en-US" sz="2400" dirty="0"/>
              <a:t>，它是这些域上的笛卡尔积</a:t>
            </a:r>
            <a:r>
              <a:rPr lang="en-US" altLang="zh-CN" sz="2400" dirty="0"/>
              <a:t>(Cartesian product</a:t>
            </a:r>
            <a:r>
              <a:rPr lang="zh-CN" altLang="en-US" sz="2400" dirty="0"/>
              <a:t>，由</a:t>
            </a:r>
            <a:r>
              <a:rPr lang="en-US" altLang="zh-CN" sz="2400" dirty="0"/>
              <a:t>×</a:t>
            </a:r>
            <a:r>
              <a:rPr lang="zh-CN" altLang="en-US" sz="2400" dirty="0"/>
              <a:t>表示</a:t>
            </a:r>
            <a:r>
              <a:rPr lang="en-US" altLang="zh-CN" sz="2400" dirty="0"/>
              <a:t>)</a:t>
            </a:r>
            <a:r>
              <a:rPr lang="zh-CN" altLang="en-US" sz="2400" dirty="0"/>
              <a:t>的子集：</a:t>
            </a:r>
            <a:endParaRPr lang="en-US" altLang="zh-CN" sz="2400" dirty="0"/>
          </a:p>
          <a:p>
            <a:pPr lvl="1"/>
            <a:r>
              <a:rPr lang="zh-CN" altLang="en-US" sz="2400" dirty="0">
                <a:solidFill>
                  <a:srgbClr val="7030A0"/>
                </a:solidFill>
              </a:rPr>
              <a:t>域</a:t>
            </a:r>
            <a:r>
              <a:rPr lang="en-US" altLang="zh-CN" sz="2400" dirty="0" err="1">
                <a:solidFill>
                  <a:srgbClr val="7030A0"/>
                </a:solidFill>
              </a:rPr>
              <a:t>dom</a:t>
            </a:r>
            <a:r>
              <a:rPr lang="en-US" altLang="zh-CN" sz="2400" dirty="0">
                <a:solidFill>
                  <a:srgbClr val="7030A0"/>
                </a:solidFill>
              </a:rPr>
              <a:t>(A</a:t>
            </a:r>
            <a:r>
              <a:rPr lang="en-US" altLang="zh-CN" sz="2400" baseline="-25000" dirty="0">
                <a:solidFill>
                  <a:srgbClr val="7030A0"/>
                </a:solidFill>
              </a:rPr>
              <a:t>i</a:t>
            </a:r>
            <a:r>
              <a:rPr lang="en-US" altLang="zh-CN" sz="2400" dirty="0">
                <a:solidFill>
                  <a:srgbClr val="7030A0"/>
                </a:solidFill>
              </a:rPr>
              <a:t>)</a:t>
            </a:r>
            <a:r>
              <a:rPr lang="zh-CN" altLang="en-US" sz="2400" dirty="0">
                <a:solidFill>
                  <a:srgbClr val="7030A0"/>
                </a:solidFill>
              </a:rPr>
              <a:t>的基数</a:t>
            </a:r>
            <a:r>
              <a:rPr lang="en-US" altLang="zh-CN" sz="2400" dirty="0">
                <a:solidFill>
                  <a:srgbClr val="7030A0"/>
                </a:solidFill>
              </a:rPr>
              <a:t>(cardinality)</a:t>
            </a:r>
            <a:r>
              <a:rPr lang="zh-CN" altLang="en-US" sz="2400" dirty="0"/>
              <a:t>表示成</a:t>
            </a:r>
            <a:r>
              <a:rPr lang="en-US" altLang="zh-CN" sz="2400" dirty="0">
                <a:solidFill>
                  <a:srgbClr val="FF0000"/>
                </a:solidFill>
              </a:rPr>
              <a:t>|</a:t>
            </a:r>
            <a:r>
              <a:rPr lang="en-US" altLang="zh-CN" sz="2400" dirty="0" err="1">
                <a:solidFill>
                  <a:srgbClr val="FF0000"/>
                </a:solidFill>
              </a:rPr>
              <a:t>dom</a:t>
            </a:r>
            <a:r>
              <a:rPr lang="en-US" altLang="zh-CN" sz="2400" dirty="0">
                <a:solidFill>
                  <a:srgbClr val="FF0000"/>
                </a:solidFill>
              </a:rPr>
              <a:t>(Ai)| </a:t>
            </a:r>
            <a:r>
              <a:rPr lang="en-US" altLang="zh-CN" sz="2400" dirty="0"/>
              <a:t>(</a:t>
            </a:r>
            <a:r>
              <a:rPr lang="zh-CN" altLang="en-US" sz="2400" dirty="0"/>
              <a:t>假设所有的域都是有限的</a:t>
            </a:r>
            <a:r>
              <a:rPr lang="en-US" altLang="zh-CN" sz="2400" dirty="0"/>
              <a:t>)</a:t>
            </a:r>
            <a:r>
              <a:rPr lang="zh-CN" altLang="en-US" sz="2400" dirty="0"/>
              <a:t>，那么在笛卡儿积中总的元组个数是</a:t>
            </a:r>
            <a:r>
              <a:rPr lang="en-US" altLang="zh-CN" sz="2400" dirty="0"/>
              <a:t>:</a:t>
            </a:r>
          </a:p>
          <a:p>
            <a:pPr lvl="1"/>
            <a:endParaRPr lang="en-US" altLang="zh-CN" sz="2400" dirty="0"/>
          </a:p>
          <a:p>
            <a:pPr marL="457200" lvl="1" indent="0">
              <a:buNone/>
            </a:pPr>
            <a:r>
              <a:rPr lang="zh-CN" altLang="en-US" sz="2400" dirty="0"/>
              <a:t>   在所有这些可能的组合中，当前时间下的元组集合（当前关系状态</a:t>
            </a:r>
            <a:r>
              <a:rPr lang="en-US" altLang="zh-CN" sz="2400" dirty="0"/>
              <a:t>current relation state</a:t>
            </a:r>
            <a:r>
              <a:rPr lang="zh-CN" altLang="en-US" sz="2400" dirty="0"/>
              <a:t>） ，其中的每个元组，逐一对应于当前的现实世界中的某个实体实例或者联系实例。</a:t>
            </a:r>
            <a:endParaRPr lang="en-US" altLang="zh-CN" sz="2400" dirty="0"/>
          </a:p>
          <a:p>
            <a:pPr lvl="1"/>
            <a:endParaRPr lang="en-US" altLang="zh-CN" sz="2400" dirty="0"/>
          </a:p>
          <a:p>
            <a:pPr lvl="1"/>
            <a:r>
              <a:rPr lang="zh-CN" altLang="en-US" sz="2400" dirty="0"/>
              <a:t>通俗的解释：这个世界一切皆有可能（用域的笛卡儿积来表示），当前时刻，在关系</a:t>
            </a:r>
            <a:r>
              <a:rPr lang="en-US" altLang="zh-CN" sz="2400" dirty="0"/>
              <a:t>r</a:t>
            </a:r>
            <a:r>
              <a:rPr lang="zh-CN" altLang="en-US" sz="2400" dirty="0"/>
              <a:t>中保存了一些元组（这是现实世界已经发生的事件或者存在的事物）</a:t>
            </a:r>
            <a:endParaRPr lang="en-US" altLang="zh-CN" sz="2400" dirty="0"/>
          </a:p>
        </p:txBody>
      </p:sp>
      <p:pic>
        <p:nvPicPr>
          <p:cNvPr id="7" name="Picture 3">
            <a:extLst>
              <a:ext uri="{FF2B5EF4-FFF2-40B4-BE49-F238E27FC236}">
                <a16:creationId xmlns:a16="http://schemas.microsoft.com/office/drawing/2014/main" id="{2C633317-5946-48A2-B790-E95A980D0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38" y="3760268"/>
            <a:ext cx="48672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a:extLst>
              <a:ext uri="{FF2B5EF4-FFF2-40B4-BE49-F238E27FC236}">
                <a16:creationId xmlns:a16="http://schemas.microsoft.com/office/drawing/2014/main" id="{7CE06C50-B723-4E41-8F78-E319336FE0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600" y="2667572"/>
            <a:ext cx="55911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14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8860CF5-DCAC-4C20-BF04-3911D7FBDBB7}"/>
              </a:ext>
            </a:extLst>
          </p:cNvPr>
          <p:cNvSpPr>
            <a:spLocks noGrp="1" noChangeArrowheads="1"/>
          </p:cNvSpPr>
          <p:nvPr>
            <p:ph type="title"/>
          </p:nvPr>
        </p:nvSpPr>
        <p:spPr/>
        <p:txBody>
          <a:bodyPr/>
          <a:lstStyle/>
          <a:p>
            <a:r>
              <a:rPr lang="en-US" altLang="zh-CN" b="1"/>
              <a:t>Relational Model Concepts</a:t>
            </a:r>
            <a:endParaRPr lang="en-US" altLang="zh-CN"/>
          </a:p>
        </p:txBody>
      </p:sp>
      <p:sp>
        <p:nvSpPr>
          <p:cNvPr id="22531" name="Rectangle 3">
            <a:extLst>
              <a:ext uri="{FF2B5EF4-FFF2-40B4-BE49-F238E27FC236}">
                <a16:creationId xmlns:a16="http://schemas.microsoft.com/office/drawing/2014/main" id="{51B48950-C93B-4839-BDCF-E27CB8EAC9EC}"/>
              </a:ext>
            </a:extLst>
          </p:cNvPr>
          <p:cNvSpPr>
            <a:spLocks noGrp="1" noChangeArrowheads="1"/>
          </p:cNvSpPr>
          <p:nvPr>
            <p:ph type="body" idx="4294967295"/>
          </p:nvPr>
        </p:nvSpPr>
        <p:spPr>
          <a:xfrm>
            <a:off x="1104900" y="1798638"/>
            <a:ext cx="9980682" cy="4732337"/>
          </a:xfrm>
        </p:spPr>
        <p:txBody>
          <a:bodyPr/>
          <a:lstStyle/>
          <a:p>
            <a:r>
              <a:rPr lang="zh-CN" altLang="en-US" sz="3200" b="1" dirty="0">
                <a:solidFill>
                  <a:srgbClr val="FF0000"/>
                </a:solidFill>
              </a:rPr>
              <a:t>对关系模式和关系的说明</a:t>
            </a:r>
            <a:endParaRPr lang="en-US" altLang="zh-CN" sz="3200" b="1" dirty="0">
              <a:solidFill>
                <a:srgbClr val="FF0000"/>
              </a:solidFill>
            </a:endParaRPr>
          </a:p>
          <a:p>
            <a:pPr lvl="1"/>
            <a:endParaRPr lang="en-US" altLang="zh-CN" sz="2400" dirty="0"/>
          </a:p>
          <a:p>
            <a:pPr lvl="1"/>
            <a:r>
              <a:rPr lang="zh-CN" altLang="en-US" sz="2400" dirty="0">
                <a:solidFill>
                  <a:srgbClr val="7030A0"/>
                </a:solidFill>
              </a:rPr>
              <a:t>关系状态</a:t>
            </a:r>
            <a:r>
              <a:rPr lang="en-US" altLang="zh-CN" sz="2400" dirty="0">
                <a:solidFill>
                  <a:srgbClr val="7030A0"/>
                </a:solidFill>
              </a:rPr>
              <a:t>r</a:t>
            </a:r>
            <a:r>
              <a:rPr lang="zh-CN" altLang="en-US" sz="2400" dirty="0">
                <a:solidFill>
                  <a:srgbClr val="7030A0"/>
                </a:solidFill>
              </a:rPr>
              <a:t>（或称关系实例</a:t>
            </a:r>
            <a:r>
              <a:rPr lang="en-US" altLang="zh-CN" sz="2400" dirty="0">
                <a:solidFill>
                  <a:srgbClr val="7030A0"/>
                </a:solidFill>
              </a:rPr>
              <a:t>r</a:t>
            </a:r>
            <a:r>
              <a:rPr lang="zh-CN" altLang="en-US" sz="2400" dirty="0">
                <a:solidFill>
                  <a:srgbClr val="7030A0"/>
                </a:solidFill>
              </a:rPr>
              <a:t>）</a:t>
            </a:r>
            <a:r>
              <a:rPr lang="zh-CN" altLang="en-US" sz="2400" dirty="0">
                <a:solidFill>
                  <a:srgbClr val="FF0000"/>
                </a:solidFill>
              </a:rPr>
              <a:t>经常发生改变</a:t>
            </a:r>
            <a:endParaRPr lang="en-US" altLang="zh-CN" sz="2400" dirty="0">
              <a:solidFill>
                <a:srgbClr val="FF0000"/>
              </a:solidFill>
            </a:endParaRPr>
          </a:p>
          <a:p>
            <a:pPr lvl="2"/>
            <a:r>
              <a:rPr lang="zh-CN" altLang="en-US" sz="2200" dirty="0"/>
              <a:t>一般来说，当现实世界的状态改变时，（用域记录现实世界的）关系状态</a:t>
            </a:r>
            <a:r>
              <a:rPr lang="en-US" altLang="zh-CN" sz="2200" dirty="0"/>
              <a:t>r</a:t>
            </a:r>
            <a:r>
              <a:rPr lang="zh-CN" altLang="en-US" sz="2200" dirty="0"/>
              <a:t>，也会随之改变</a:t>
            </a:r>
            <a:endParaRPr lang="en-US" altLang="zh-CN" sz="2200" dirty="0"/>
          </a:p>
          <a:p>
            <a:pPr lvl="1"/>
            <a:endParaRPr lang="en-US" altLang="zh-CN" sz="2400" dirty="0"/>
          </a:p>
          <a:p>
            <a:pPr lvl="1"/>
            <a:r>
              <a:rPr lang="zh-CN" altLang="en-US" sz="2400" dirty="0">
                <a:solidFill>
                  <a:srgbClr val="7030A0"/>
                </a:solidFill>
              </a:rPr>
              <a:t>关系模式</a:t>
            </a:r>
            <a:r>
              <a:rPr lang="en-US" altLang="zh-CN" sz="2400" dirty="0">
                <a:solidFill>
                  <a:srgbClr val="7030A0"/>
                </a:solidFill>
              </a:rPr>
              <a:t>R</a:t>
            </a:r>
            <a:r>
              <a:rPr lang="zh-CN" altLang="en-US" sz="2400" dirty="0">
                <a:solidFill>
                  <a:srgbClr val="FF0000"/>
                </a:solidFill>
              </a:rPr>
              <a:t>是相对静态的，不会经常发生变化</a:t>
            </a:r>
            <a:endParaRPr lang="en-US" altLang="zh-CN" sz="2400" dirty="0">
              <a:solidFill>
                <a:srgbClr val="FF0000"/>
              </a:solidFill>
            </a:endParaRPr>
          </a:p>
          <a:p>
            <a:pPr lvl="2"/>
            <a:r>
              <a:rPr lang="zh-CN" altLang="en-US" sz="2200" dirty="0"/>
              <a:t>例外的情况，为关系增加一个表示新信息的属性，而该信息原来没有存储在该关系中。</a:t>
            </a:r>
            <a:endParaRPr lang="en-US" altLang="zh-CN" sz="2200" dirty="0"/>
          </a:p>
        </p:txBody>
      </p:sp>
    </p:spTree>
    <p:extLst>
      <p:ext uri="{BB962C8B-B14F-4D97-AF65-F5344CB8AC3E}">
        <p14:creationId xmlns:p14="http://schemas.microsoft.com/office/powerpoint/2010/main" val="135620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EB4BDFB-A675-4284-B2C8-29331BDFC064}"/>
              </a:ext>
            </a:extLst>
          </p:cNvPr>
          <p:cNvSpPr>
            <a:spLocks noGrp="1" noChangeArrowheads="1"/>
          </p:cNvSpPr>
          <p:nvPr>
            <p:ph type="title"/>
          </p:nvPr>
        </p:nvSpPr>
        <p:spPr/>
        <p:txBody>
          <a:bodyPr/>
          <a:lstStyle/>
          <a:p>
            <a:r>
              <a:rPr lang="en-US" altLang="zh-CN" b="1"/>
              <a:t>Relational Model Concepts</a:t>
            </a:r>
            <a:endParaRPr lang="en-US" altLang="zh-CN"/>
          </a:p>
        </p:txBody>
      </p:sp>
      <p:sp>
        <p:nvSpPr>
          <p:cNvPr id="17411" name="Rectangle 3">
            <a:extLst>
              <a:ext uri="{FF2B5EF4-FFF2-40B4-BE49-F238E27FC236}">
                <a16:creationId xmlns:a16="http://schemas.microsoft.com/office/drawing/2014/main" id="{ACDF43D7-1C6F-4BAE-94D5-19CBD2B451C6}"/>
              </a:ext>
            </a:extLst>
          </p:cNvPr>
          <p:cNvSpPr>
            <a:spLocks noGrp="1" noChangeArrowheads="1"/>
          </p:cNvSpPr>
          <p:nvPr>
            <p:ph type="body" idx="4294967295"/>
          </p:nvPr>
        </p:nvSpPr>
        <p:spPr>
          <a:xfrm>
            <a:off x="1128712" y="1549401"/>
            <a:ext cx="9980682" cy="4948238"/>
          </a:xfrm>
        </p:spPr>
        <p:txBody>
          <a:bodyPr>
            <a:normAutofit lnSpcReduction="10000"/>
          </a:bodyPr>
          <a:lstStyle/>
          <a:p>
            <a:r>
              <a:rPr lang="zh-CN" altLang="en-US" sz="2800" b="1" dirty="0">
                <a:solidFill>
                  <a:srgbClr val="FF0000"/>
                </a:solidFill>
              </a:rPr>
              <a:t>关系模式的例子</a:t>
            </a:r>
            <a:endParaRPr lang="en-US" altLang="zh-CN" sz="2800" b="1" dirty="0">
              <a:solidFill>
                <a:srgbClr val="FF0000"/>
              </a:solidFill>
            </a:endParaRPr>
          </a:p>
          <a:p>
            <a:pPr lvl="1"/>
            <a:r>
              <a:rPr lang="zh-CN" altLang="en-US" sz="2400" dirty="0"/>
              <a:t>例：描述大学生信息的关系模式</a:t>
            </a:r>
            <a:endParaRPr lang="en-US" altLang="zh-CN" sz="2400" dirty="0"/>
          </a:p>
          <a:p>
            <a:pPr lvl="1"/>
            <a:endParaRPr lang="en-US" altLang="zh-CN" sz="2400" dirty="0"/>
          </a:p>
          <a:p>
            <a:pPr lvl="1"/>
            <a:endParaRPr lang="en-US" altLang="zh-CN" sz="2400" dirty="0"/>
          </a:p>
          <a:p>
            <a:pPr lvl="2"/>
            <a:endParaRPr lang="en-US" altLang="zh-CN" sz="2000" dirty="0"/>
          </a:p>
          <a:p>
            <a:pPr lvl="2"/>
            <a:r>
              <a:rPr lang="en-US" altLang="zh-CN" sz="1800" dirty="0"/>
              <a:t>STUDENT</a:t>
            </a:r>
            <a:r>
              <a:rPr lang="zh-CN" altLang="en-US" sz="1800" dirty="0"/>
              <a:t>是关系的名字，它有</a:t>
            </a:r>
            <a:r>
              <a:rPr lang="en-US" altLang="zh-CN" sz="1800" dirty="0"/>
              <a:t>7</a:t>
            </a:r>
            <a:r>
              <a:rPr lang="zh-CN" altLang="en-US" sz="1800" dirty="0"/>
              <a:t>个属性。</a:t>
            </a:r>
            <a:endParaRPr lang="en-US" altLang="zh-CN" sz="1800" dirty="0"/>
          </a:p>
          <a:p>
            <a:pPr lvl="2"/>
            <a:r>
              <a:rPr lang="zh-CN" altLang="en-US" sz="1800" dirty="0"/>
              <a:t>可以为属性分配诸如</a:t>
            </a:r>
            <a:r>
              <a:rPr lang="en-US" altLang="zh-CN" sz="1800" dirty="0"/>
              <a:t>string </a:t>
            </a:r>
            <a:r>
              <a:rPr lang="zh-CN" altLang="en-US" sz="1800" dirty="0"/>
              <a:t>和</a:t>
            </a:r>
            <a:r>
              <a:rPr lang="en-US" altLang="zh-CN" sz="1800" dirty="0"/>
              <a:t>integer </a:t>
            </a:r>
            <a:r>
              <a:rPr lang="zh-CN" altLang="en-US" sz="1800" dirty="0"/>
              <a:t>等通用类型</a:t>
            </a:r>
            <a:endParaRPr lang="en-US" altLang="zh-CN" sz="1800" dirty="0"/>
          </a:p>
          <a:p>
            <a:pPr lvl="2"/>
            <a:r>
              <a:rPr lang="en-US" altLang="zh-CN" sz="1600" dirty="0" err="1"/>
              <a:t>dom</a:t>
            </a:r>
            <a:r>
              <a:rPr lang="en-US" altLang="zh-CN" sz="1600" dirty="0"/>
              <a:t>(</a:t>
            </a:r>
            <a:r>
              <a:rPr lang="en-US" altLang="zh-CN" sz="1600" dirty="0">
                <a:solidFill>
                  <a:srgbClr val="FF0000"/>
                </a:solidFill>
              </a:rPr>
              <a:t>Name</a:t>
            </a:r>
            <a:r>
              <a:rPr lang="en-US" altLang="zh-CN" sz="1600" dirty="0"/>
              <a:t>)=</a:t>
            </a:r>
            <a:r>
              <a:rPr lang="en-US" altLang="zh-CN" sz="1600" b="1" dirty="0">
                <a:solidFill>
                  <a:srgbClr val="0070C0"/>
                </a:solidFill>
              </a:rPr>
              <a:t>Names</a:t>
            </a:r>
          </a:p>
          <a:p>
            <a:pPr lvl="2"/>
            <a:r>
              <a:rPr lang="en-US" altLang="zh-CN" sz="1600" dirty="0" err="1"/>
              <a:t>dom</a:t>
            </a:r>
            <a:r>
              <a:rPr lang="en-US" altLang="zh-CN" sz="1600" dirty="0"/>
              <a:t>(</a:t>
            </a:r>
            <a:r>
              <a:rPr lang="en-US" altLang="zh-CN" sz="1600" dirty="0" err="1">
                <a:solidFill>
                  <a:srgbClr val="FF0000"/>
                </a:solidFill>
              </a:rPr>
              <a:t>Ssn</a:t>
            </a:r>
            <a:r>
              <a:rPr lang="en-US" altLang="zh-CN" sz="1600" dirty="0"/>
              <a:t>)= </a:t>
            </a:r>
            <a:r>
              <a:rPr lang="en-US" altLang="zh-CN" sz="1600" b="1" dirty="0" err="1">
                <a:solidFill>
                  <a:srgbClr val="0070C0"/>
                </a:solidFill>
              </a:rPr>
              <a:t>Social_security_numbers</a:t>
            </a:r>
            <a:endParaRPr lang="en-US" altLang="zh-CN" sz="1600" b="1" dirty="0">
              <a:solidFill>
                <a:srgbClr val="0070C0"/>
              </a:solidFill>
            </a:endParaRPr>
          </a:p>
          <a:p>
            <a:pPr lvl="2"/>
            <a:r>
              <a:rPr lang="en-US" altLang="zh-CN" sz="1600" dirty="0" err="1"/>
              <a:t>dom</a:t>
            </a:r>
            <a:r>
              <a:rPr lang="en-US" altLang="zh-CN" sz="1600" dirty="0"/>
              <a:t>(</a:t>
            </a:r>
            <a:r>
              <a:rPr lang="en-US" altLang="zh-CN" sz="1600" dirty="0" err="1">
                <a:solidFill>
                  <a:srgbClr val="FF0000"/>
                </a:solidFill>
              </a:rPr>
              <a:t>Home_phone</a:t>
            </a:r>
            <a:r>
              <a:rPr lang="en-US" altLang="zh-CN" sz="1600" dirty="0"/>
              <a:t>) = </a:t>
            </a:r>
            <a:r>
              <a:rPr lang="en-US" altLang="zh-CN" sz="1600" b="1" dirty="0" err="1">
                <a:solidFill>
                  <a:srgbClr val="0070C0"/>
                </a:solidFill>
              </a:rPr>
              <a:t>USA_phone_numbers</a:t>
            </a:r>
            <a:endParaRPr lang="en-US" altLang="zh-CN" sz="1600" b="1" dirty="0">
              <a:solidFill>
                <a:srgbClr val="0070C0"/>
              </a:solidFill>
            </a:endParaRPr>
          </a:p>
          <a:p>
            <a:pPr lvl="2"/>
            <a:r>
              <a:rPr lang="en-US" altLang="zh-CN" sz="1600" dirty="0" err="1"/>
              <a:t>dom</a:t>
            </a:r>
            <a:r>
              <a:rPr lang="en-US" altLang="zh-CN" sz="1600" dirty="0"/>
              <a:t>(</a:t>
            </a:r>
            <a:r>
              <a:rPr lang="en-US" altLang="zh-CN" sz="1600" dirty="0" err="1">
                <a:solidFill>
                  <a:srgbClr val="FF0000"/>
                </a:solidFill>
              </a:rPr>
              <a:t>Office_phone</a:t>
            </a:r>
            <a:r>
              <a:rPr lang="en-US" altLang="zh-CN" sz="1600" dirty="0"/>
              <a:t>) = </a:t>
            </a:r>
            <a:r>
              <a:rPr lang="en-US" altLang="zh-CN" sz="1600" b="1" dirty="0" err="1">
                <a:solidFill>
                  <a:srgbClr val="0070C0"/>
                </a:solidFill>
              </a:rPr>
              <a:t>USA_phone_numbers</a:t>
            </a:r>
            <a:endParaRPr lang="en-US" altLang="zh-CN" sz="1600" b="1" dirty="0">
              <a:solidFill>
                <a:srgbClr val="0070C0"/>
              </a:solidFill>
            </a:endParaRPr>
          </a:p>
          <a:p>
            <a:pPr lvl="2"/>
            <a:r>
              <a:rPr lang="en-US" altLang="zh-CN" sz="1600" dirty="0" err="1"/>
              <a:t>dom</a:t>
            </a:r>
            <a:r>
              <a:rPr lang="en-US" altLang="zh-CN" sz="1600" dirty="0"/>
              <a:t>(</a:t>
            </a:r>
            <a:r>
              <a:rPr lang="en-US" altLang="zh-CN" sz="1600" dirty="0" err="1">
                <a:solidFill>
                  <a:srgbClr val="FF0000"/>
                </a:solidFill>
              </a:rPr>
              <a:t>Gpa</a:t>
            </a:r>
            <a:r>
              <a:rPr lang="en-US" altLang="zh-CN" sz="1600" dirty="0"/>
              <a:t>)=</a:t>
            </a:r>
            <a:r>
              <a:rPr lang="en-US" altLang="zh-CN" sz="1600" b="1" dirty="0" err="1">
                <a:solidFill>
                  <a:srgbClr val="0070C0"/>
                </a:solidFill>
              </a:rPr>
              <a:t>Grade_point</a:t>
            </a:r>
            <a:r>
              <a:rPr lang="en-US" altLang="zh-CN" sz="1600" b="1" dirty="0">
                <a:solidFill>
                  <a:srgbClr val="0070C0"/>
                </a:solidFill>
              </a:rPr>
              <a:t>_ averages </a:t>
            </a:r>
          </a:p>
          <a:p>
            <a:pPr lvl="2"/>
            <a:r>
              <a:rPr lang="zh-CN" altLang="en-US" sz="1800" dirty="0"/>
              <a:t>可以用属性在关系中所处的位置顺序来表示关系模式中的属性</a:t>
            </a:r>
            <a:endParaRPr lang="en-US" altLang="zh-CN" sz="1800" dirty="0"/>
          </a:p>
          <a:p>
            <a:pPr lvl="3"/>
            <a:r>
              <a:rPr lang="en-US" altLang="zh-CN" sz="1800" dirty="0"/>
              <a:t>STUDENT</a:t>
            </a:r>
            <a:r>
              <a:rPr lang="zh-CN" altLang="en-US" sz="1800" dirty="0"/>
              <a:t>关系的第</a:t>
            </a:r>
            <a:r>
              <a:rPr lang="en-US" altLang="zh-CN" sz="1800" dirty="0"/>
              <a:t>2</a:t>
            </a:r>
            <a:r>
              <a:rPr lang="zh-CN" altLang="en-US" sz="1800" dirty="0"/>
              <a:t>个属性是</a:t>
            </a:r>
            <a:r>
              <a:rPr lang="en-US" altLang="zh-CN" sz="1800" dirty="0" err="1"/>
              <a:t>Ssn</a:t>
            </a:r>
            <a:r>
              <a:rPr lang="en-US" altLang="zh-CN" sz="1800" dirty="0"/>
              <a:t> </a:t>
            </a:r>
          </a:p>
          <a:p>
            <a:pPr lvl="3"/>
            <a:r>
              <a:rPr lang="en-US" altLang="zh-CN" sz="1800" dirty="0"/>
              <a:t>STUDENT</a:t>
            </a:r>
            <a:r>
              <a:rPr lang="zh-CN" altLang="en-US" sz="1800" dirty="0"/>
              <a:t>关系的第</a:t>
            </a:r>
            <a:r>
              <a:rPr lang="en-US" altLang="zh-CN" sz="1800" dirty="0"/>
              <a:t>4</a:t>
            </a:r>
            <a:r>
              <a:rPr lang="zh-CN" altLang="en-US" sz="1800" dirty="0"/>
              <a:t>个属性是</a:t>
            </a:r>
            <a:r>
              <a:rPr lang="en-US" altLang="zh-CN" sz="1800" dirty="0"/>
              <a:t>Address </a:t>
            </a:r>
          </a:p>
          <a:p>
            <a:pPr lvl="3"/>
            <a:endParaRPr lang="en-US" altLang="zh-CN" sz="1600" dirty="0"/>
          </a:p>
          <a:p>
            <a:pPr lvl="3"/>
            <a:endParaRPr lang="en-US" altLang="zh-CN" sz="1600" dirty="0"/>
          </a:p>
        </p:txBody>
      </p:sp>
      <p:pic>
        <p:nvPicPr>
          <p:cNvPr id="17412" name="Picture 2">
            <a:extLst>
              <a:ext uri="{FF2B5EF4-FFF2-40B4-BE49-F238E27FC236}">
                <a16:creationId xmlns:a16="http://schemas.microsoft.com/office/drawing/2014/main" id="{60DCB797-7945-4428-B9A0-7443D1FE2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2536828"/>
            <a:ext cx="52689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
            <a:extLst>
              <a:ext uri="{FF2B5EF4-FFF2-40B4-BE49-F238E27FC236}">
                <a16:creationId xmlns:a16="http://schemas.microsoft.com/office/drawing/2014/main" id="{B0D0E5CB-7C90-4519-94FF-C94375AA3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509" y="2871790"/>
            <a:ext cx="870108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2CF0BCA-8841-49E1-9F38-B4A30162931B}"/>
              </a:ext>
            </a:extLst>
          </p:cNvPr>
          <p:cNvSpPr>
            <a:spLocks noGrp="1" noChangeArrowheads="1"/>
          </p:cNvSpPr>
          <p:nvPr>
            <p:ph type="title"/>
          </p:nvPr>
        </p:nvSpPr>
        <p:spPr/>
        <p:txBody>
          <a:bodyPr/>
          <a:lstStyle/>
          <a:p>
            <a:r>
              <a:rPr lang="en-US" altLang="zh-CN" b="1"/>
              <a:t>Relational Model Concepts</a:t>
            </a:r>
            <a:endParaRPr lang="en-US" altLang="zh-CN"/>
          </a:p>
        </p:txBody>
      </p:sp>
      <p:sp>
        <p:nvSpPr>
          <p:cNvPr id="3075" name="Rectangle 3">
            <a:extLst>
              <a:ext uri="{FF2B5EF4-FFF2-40B4-BE49-F238E27FC236}">
                <a16:creationId xmlns:a16="http://schemas.microsoft.com/office/drawing/2014/main" id="{262AB6B8-A9C9-46BC-B977-1786C0DCCF75}"/>
              </a:ext>
            </a:extLst>
          </p:cNvPr>
          <p:cNvSpPr>
            <a:spLocks noGrp="1" noChangeArrowheads="1"/>
          </p:cNvSpPr>
          <p:nvPr>
            <p:ph type="body" idx="4294967295"/>
          </p:nvPr>
        </p:nvSpPr>
        <p:spPr>
          <a:xfrm>
            <a:off x="1104900" y="1895475"/>
            <a:ext cx="9144000" cy="3375025"/>
          </a:xfrm>
        </p:spPr>
        <p:txBody>
          <a:bodyPr/>
          <a:lstStyle/>
          <a:p>
            <a:r>
              <a:rPr lang="zh-CN" altLang="en-US" sz="3200" dirty="0"/>
              <a:t>数据模型组成的三个要素</a:t>
            </a:r>
            <a:endParaRPr lang="en-US" altLang="zh-CN" sz="3200" dirty="0"/>
          </a:p>
          <a:p>
            <a:pPr lvl="1"/>
            <a:endParaRPr lang="en-US" altLang="zh-CN" sz="3200" dirty="0"/>
          </a:p>
          <a:p>
            <a:pPr lvl="1"/>
            <a:r>
              <a:rPr lang="en-US" altLang="zh-CN" sz="3200" dirty="0">
                <a:solidFill>
                  <a:srgbClr val="FF0000"/>
                </a:solidFill>
              </a:rPr>
              <a:t>Data</a:t>
            </a:r>
            <a:r>
              <a:rPr lang="zh-CN" altLang="en-US" sz="3200" dirty="0">
                <a:solidFill>
                  <a:srgbClr val="FF0000"/>
                </a:solidFill>
              </a:rPr>
              <a:t> </a:t>
            </a:r>
            <a:r>
              <a:rPr lang="en-US" altLang="zh-CN" sz="3200" dirty="0">
                <a:solidFill>
                  <a:srgbClr val="FF0000"/>
                </a:solidFill>
              </a:rPr>
              <a:t>Structure</a:t>
            </a:r>
            <a:r>
              <a:rPr lang="zh-CN" altLang="en-US" sz="3200" dirty="0">
                <a:solidFill>
                  <a:srgbClr val="FF0000"/>
                </a:solidFill>
              </a:rPr>
              <a:t>       （数据结构）</a:t>
            </a:r>
            <a:endParaRPr lang="en-US" altLang="zh-CN" sz="3200" dirty="0">
              <a:solidFill>
                <a:srgbClr val="FF0000"/>
              </a:solidFill>
            </a:endParaRPr>
          </a:p>
          <a:p>
            <a:pPr lvl="1"/>
            <a:r>
              <a:rPr lang="en-US" altLang="zh-CN" sz="3200" dirty="0"/>
              <a:t>Data</a:t>
            </a:r>
            <a:r>
              <a:rPr lang="zh-CN" altLang="en-US" sz="3200" dirty="0"/>
              <a:t> </a:t>
            </a:r>
            <a:r>
              <a:rPr lang="en-US" altLang="zh-CN" sz="3200" dirty="0"/>
              <a:t>Constraints </a:t>
            </a:r>
            <a:r>
              <a:rPr lang="zh-CN" altLang="en-US" sz="3200" dirty="0"/>
              <a:t>  （数据约束）</a:t>
            </a:r>
            <a:endParaRPr lang="en-US" altLang="zh-CN" sz="3200" dirty="0"/>
          </a:p>
          <a:p>
            <a:pPr lvl="1"/>
            <a:r>
              <a:rPr lang="en-US" altLang="zh-CN" sz="3200" dirty="0"/>
              <a:t>Data</a:t>
            </a:r>
            <a:r>
              <a:rPr lang="zh-CN" altLang="en-US" sz="3200" dirty="0"/>
              <a:t> </a:t>
            </a:r>
            <a:r>
              <a:rPr lang="en-US" altLang="zh-CN" sz="3200" dirty="0"/>
              <a:t>Operations </a:t>
            </a:r>
            <a:r>
              <a:rPr lang="zh-CN" altLang="en-US" sz="3200" dirty="0"/>
              <a:t>   （数据操作）</a:t>
            </a:r>
            <a:endParaRPr lang="en-US" altLang="zh-CN" sz="3200" dirty="0"/>
          </a:p>
          <a:p>
            <a:pPr lvl="2"/>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033DADD-A34B-43DA-830C-94410C57F2BE}"/>
              </a:ext>
            </a:extLst>
          </p:cNvPr>
          <p:cNvSpPr>
            <a:spLocks noGrp="1" noChangeArrowheads="1"/>
          </p:cNvSpPr>
          <p:nvPr>
            <p:ph type="title"/>
          </p:nvPr>
        </p:nvSpPr>
        <p:spPr/>
        <p:txBody>
          <a:bodyPr/>
          <a:lstStyle/>
          <a:p>
            <a:pPr algn="ctr"/>
            <a:r>
              <a:rPr lang="en-US" altLang="zh-CN" b="1" dirty="0"/>
              <a:t>Relational Model Concepts</a:t>
            </a:r>
            <a:br>
              <a:rPr lang="en-US" altLang="zh-CN" b="1" dirty="0"/>
            </a:br>
            <a:r>
              <a:rPr lang="zh-CN" altLang="en-US" sz="3200" b="1" dirty="0">
                <a:solidFill>
                  <a:srgbClr val="FF0000"/>
                </a:solidFill>
              </a:rPr>
              <a:t>关系模型表示方法</a:t>
            </a:r>
            <a:endParaRPr lang="en-US" altLang="zh-CN" sz="3200" dirty="0">
              <a:solidFill>
                <a:srgbClr val="FF0000"/>
              </a:solidFill>
            </a:endParaRPr>
          </a:p>
        </p:txBody>
      </p:sp>
      <p:sp>
        <p:nvSpPr>
          <p:cNvPr id="18435" name="Rectangle 3">
            <a:extLst>
              <a:ext uri="{FF2B5EF4-FFF2-40B4-BE49-F238E27FC236}">
                <a16:creationId xmlns:a16="http://schemas.microsoft.com/office/drawing/2014/main" id="{89CB4FD2-F426-42D7-9651-4E2C8181C1D3}"/>
              </a:ext>
            </a:extLst>
          </p:cNvPr>
          <p:cNvSpPr>
            <a:spLocks noGrp="1" noChangeArrowheads="1"/>
          </p:cNvSpPr>
          <p:nvPr>
            <p:ph type="body" idx="4294967295"/>
          </p:nvPr>
        </p:nvSpPr>
        <p:spPr>
          <a:xfrm>
            <a:off x="1104900" y="1422400"/>
            <a:ext cx="10414000" cy="5045075"/>
          </a:xfrm>
        </p:spPr>
        <p:txBody>
          <a:bodyPr>
            <a:normAutofit/>
          </a:bodyPr>
          <a:lstStyle/>
          <a:p>
            <a:r>
              <a:rPr lang="zh-CN" altLang="en-US" sz="1900" b="1" dirty="0">
                <a:solidFill>
                  <a:srgbClr val="FF0000"/>
                </a:solidFill>
              </a:rPr>
              <a:t>关系（</a:t>
            </a:r>
            <a:r>
              <a:rPr lang="en-US" altLang="zh-CN" sz="1900" b="1" dirty="0">
                <a:solidFill>
                  <a:srgbClr val="FF0000"/>
                </a:solidFill>
              </a:rPr>
              <a:t>Relation</a:t>
            </a:r>
            <a:r>
              <a:rPr lang="zh-CN" altLang="en-US" sz="1900" b="1" dirty="0">
                <a:solidFill>
                  <a:srgbClr val="FF0000"/>
                </a:solidFill>
              </a:rPr>
              <a:t>）：</a:t>
            </a:r>
            <a:r>
              <a:rPr lang="zh-CN" altLang="en-US" sz="1900" dirty="0"/>
              <a:t>关系模式</a:t>
            </a:r>
            <a:r>
              <a:rPr lang="en-US" altLang="zh-CN" sz="1900" dirty="0"/>
              <a:t>R(A</a:t>
            </a:r>
            <a:r>
              <a:rPr lang="en-US" altLang="zh-CN" sz="1900" baseline="-25000" dirty="0"/>
              <a:t>1</a:t>
            </a:r>
            <a:r>
              <a:rPr lang="en-US" altLang="zh-CN" sz="1900" dirty="0"/>
              <a:t>, A</a:t>
            </a:r>
            <a:r>
              <a:rPr lang="en-US" altLang="zh-CN" sz="1900" baseline="-25000" dirty="0"/>
              <a:t>2</a:t>
            </a:r>
            <a:r>
              <a:rPr lang="en-US" altLang="zh-CN" sz="1900" dirty="0"/>
              <a:t>, …, A</a:t>
            </a:r>
            <a:r>
              <a:rPr lang="en-US" altLang="zh-CN" sz="1900" baseline="-25000" dirty="0"/>
              <a:t>n</a:t>
            </a:r>
            <a:r>
              <a:rPr lang="en-US" altLang="zh-CN" sz="1900" dirty="0"/>
              <a:t>)</a:t>
            </a:r>
            <a:r>
              <a:rPr lang="zh-CN" altLang="en-US" sz="1900" dirty="0"/>
              <a:t>的一个</a:t>
            </a:r>
            <a:r>
              <a:rPr lang="zh-CN" altLang="en-US" sz="1900" dirty="0">
                <a:solidFill>
                  <a:srgbClr val="FF0000"/>
                </a:solidFill>
              </a:rPr>
              <a:t>关系</a:t>
            </a:r>
            <a:r>
              <a:rPr lang="en-US" altLang="zh-CN" sz="1900" dirty="0">
                <a:solidFill>
                  <a:srgbClr val="FF0000"/>
                </a:solidFill>
              </a:rPr>
              <a:t>r </a:t>
            </a:r>
            <a:r>
              <a:rPr lang="zh-CN" altLang="en-US" sz="1900" dirty="0"/>
              <a:t>，可以表示成</a:t>
            </a:r>
            <a:r>
              <a:rPr lang="en-US" altLang="zh-CN" sz="1900" dirty="0">
                <a:solidFill>
                  <a:srgbClr val="FF0000"/>
                </a:solidFill>
              </a:rPr>
              <a:t>r(R)</a:t>
            </a:r>
          </a:p>
          <a:p>
            <a:r>
              <a:rPr lang="zh-CN" altLang="en-US" sz="1900" b="1" dirty="0">
                <a:solidFill>
                  <a:srgbClr val="FF0000"/>
                </a:solidFill>
              </a:rPr>
              <a:t>关系实例（</a:t>
            </a:r>
            <a:r>
              <a:rPr lang="en-US" altLang="zh-CN" sz="1900" b="1" dirty="0">
                <a:solidFill>
                  <a:srgbClr val="FF0000"/>
                </a:solidFill>
              </a:rPr>
              <a:t>Relation</a:t>
            </a:r>
            <a:r>
              <a:rPr lang="zh-CN" altLang="en-US" sz="1900" b="1" dirty="0">
                <a:solidFill>
                  <a:srgbClr val="FF0000"/>
                </a:solidFill>
              </a:rPr>
              <a:t> </a:t>
            </a:r>
            <a:r>
              <a:rPr lang="en-US" altLang="zh-CN" sz="1900" b="1" dirty="0">
                <a:solidFill>
                  <a:srgbClr val="FF0000"/>
                </a:solidFill>
              </a:rPr>
              <a:t>Instance</a:t>
            </a:r>
            <a:r>
              <a:rPr lang="zh-CN" altLang="en-US" sz="1900" b="1" dirty="0">
                <a:solidFill>
                  <a:srgbClr val="FF0000"/>
                </a:solidFill>
              </a:rPr>
              <a:t>）：</a:t>
            </a:r>
            <a:r>
              <a:rPr lang="zh-CN" altLang="en-US" sz="1900" dirty="0"/>
              <a:t>关系模式</a:t>
            </a:r>
            <a:r>
              <a:rPr lang="en-US" altLang="zh-CN" sz="1900" dirty="0"/>
              <a:t>R(A</a:t>
            </a:r>
            <a:r>
              <a:rPr lang="en-US" altLang="zh-CN" sz="1900" baseline="-25000" dirty="0"/>
              <a:t>1</a:t>
            </a:r>
            <a:r>
              <a:rPr lang="en-US" altLang="zh-CN" sz="1900" dirty="0"/>
              <a:t>, A</a:t>
            </a:r>
            <a:r>
              <a:rPr lang="en-US" altLang="zh-CN" sz="1900" baseline="-25000" dirty="0"/>
              <a:t>2</a:t>
            </a:r>
            <a:r>
              <a:rPr lang="en-US" altLang="zh-CN" sz="1900" dirty="0"/>
              <a:t>, …, A</a:t>
            </a:r>
            <a:r>
              <a:rPr lang="en-US" altLang="zh-CN" sz="1900" baseline="-25000" dirty="0"/>
              <a:t>n</a:t>
            </a:r>
            <a:r>
              <a:rPr lang="en-US" altLang="zh-CN" sz="1900" dirty="0"/>
              <a:t>)</a:t>
            </a:r>
            <a:r>
              <a:rPr lang="zh-CN" altLang="en-US" sz="1900" dirty="0"/>
              <a:t>的一个</a:t>
            </a:r>
            <a:r>
              <a:rPr lang="zh-CN" altLang="en-US" sz="1900" dirty="0">
                <a:solidFill>
                  <a:srgbClr val="FF0000"/>
                </a:solidFill>
              </a:rPr>
              <a:t>关系实例</a:t>
            </a:r>
            <a:r>
              <a:rPr lang="en-US" altLang="zh-CN" sz="1900" dirty="0">
                <a:solidFill>
                  <a:srgbClr val="FF0000"/>
                </a:solidFill>
              </a:rPr>
              <a:t>r</a:t>
            </a:r>
            <a:r>
              <a:rPr lang="zh-CN" altLang="en-US" sz="1900" dirty="0"/>
              <a:t> ，可以表示成</a:t>
            </a:r>
            <a:r>
              <a:rPr lang="en-US" altLang="zh-CN" sz="1900" dirty="0">
                <a:solidFill>
                  <a:srgbClr val="FF0000"/>
                </a:solidFill>
              </a:rPr>
              <a:t>r(R)</a:t>
            </a:r>
          </a:p>
          <a:p>
            <a:r>
              <a:rPr lang="zh-CN" altLang="en-US" sz="1900" b="1" dirty="0">
                <a:solidFill>
                  <a:srgbClr val="FF0000"/>
                </a:solidFill>
              </a:rPr>
              <a:t>关系状态（</a:t>
            </a:r>
            <a:r>
              <a:rPr lang="en-US" altLang="zh-CN" sz="1900" b="1" dirty="0">
                <a:solidFill>
                  <a:srgbClr val="FF0000"/>
                </a:solidFill>
              </a:rPr>
              <a:t>Relation</a:t>
            </a:r>
            <a:r>
              <a:rPr lang="zh-CN" altLang="en-US" sz="1900" b="1" dirty="0">
                <a:solidFill>
                  <a:srgbClr val="FF0000"/>
                </a:solidFill>
              </a:rPr>
              <a:t> </a:t>
            </a:r>
            <a:r>
              <a:rPr lang="en-US" altLang="zh-CN" sz="1900" b="1" dirty="0">
                <a:solidFill>
                  <a:srgbClr val="FF0000"/>
                </a:solidFill>
              </a:rPr>
              <a:t>State</a:t>
            </a:r>
            <a:r>
              <a:rPr lang="zh-CN" altLang="en-US" sz="1900" b="1" dirty="0">
                <a:solidFill>
                  <a:srgbClr val="FF0000"/>
                </a:solidFill>
              </a:rPr>
              <a:t>）：</a:t>
            </a:r>
            <a:r>
              <a:rPr lang="zh-CN" altLang="en-US" sz="1900" dirty="0"/>
              <a:t>关系模式</a:t>
            </a:r>
            <a:r>
              <a:rPr lang="en-US" altLang="zh-CN" sz="1900" dirty="0"/>
              <a:t>R(A</a:t>
            </a:r>
            <a:r>
              <a:rPr lang="en-US" altLang="zh-CN" sz="1900" baseline="-25000" dirty="0"/>
              <a:t>1</a:t>
            </a:r>
            <a:r>
              <a:rPr lang="en-US" altLang="zh-CN" sz="1900" dirty="0"/>
              <a:t>, A</a:t>
            </a:r>
            <a:r>
              <a:rPr lang="en-US" altLang="zh-CN" sz="1900" baseline="-25000" dirty="0"/>
              <a:t>2</a:t>
            </a:r>
            <a:r>
              <a:rPr lang="en-US" altLang="zh-CN" sz="1900" dirty="0"/>
              <a:t>, …, A</a:t>
            </a:r>
            <a:r>
              <a:rPr lang="en-US" altLang="zh-CN" sz="1900" baseline="-25000" dirty="0"/>
              <a:t>n</a:t>
            </a:r>
            <a:r>
              <a:rPr lang="en-US" altLang="zh-CN" sz="1900" dirty="0"/>
              <a:t>)</a:t>
            </a:r>
            <a:r>
              <a:rPr lang="zh-CN" altLang="en-US" sz="1900" dirty="0"/>
              <a:t>的一个</a:t>
            </a:r>
            <a:r>
              <a:rPr lang="zh-CN" altLang="en-US" sz="1900" dirty="0">
                <a:solidFill>
                  <a:srgbClr val="FF0000"/>
                </a:solidFill>
              </a:rPr>
              <a:t>关系状态</a:t>
            </a:r>
            <a:r>
              <a:rPr lang="en-US" altLang="zh-CN" sz="1900" dirty="0">
                <a:solidFill>
                  <a:srgbClr val="FF0000"/>
                </a:solidFill>
              </a:rPr>
              <a:t>r</a:t>
            </a:r>
            <a:r>
              <a:rPr lang="zh-CN" altLang="en-US" sz="1900" dirty="0"/>
              <a:t> ，可以表示成</a:t>
            </a:r>
            <a:r>
              <a:rPr lang="en-US" altLang="zh-CN" sz="1900" dirty="0">
                <a:solidFill>
                  <a:srgbClr val="FF0000"/>
                </a:solidFill>
              </a:rPr>
              <a:t>r(R)</a:t>
            </a:r>
          </a:p>
          <a:p>
            <a:pPr lvl="1"/>
            <a:r>
              <a:rPr lang="zh-CN" altLang="en-US" sz="2000" dirty="0">
                <a:solidFill>
                  <a:srgbClr val="7030A0"/>
                </a:solidFill>
              </a:rPr>
              <a:t>以上的称呼都是等价的！</a:t>
            </a:r>
            <a:endParaRPr lang="en-US" altLang="zh-CN" sz="2000" dirty="0">
              <a:solidFill>
                <a:srgbClr val="7030A0"/>
              </a:solidFill>
            </a:endParaRPr>
          </a:p>
          <a:p>
            <a:pPr lvl="1"/>
            <a:r>
              <a:rPr lang="zh-CN" altLang="en-US" sz="2000" dirty="0"/>
              <a:t>都是一个</a:t>
            </a:r>
            <a:r>
              <a:rPr lang="en-US" altLang="zh-CN" sz="2000" dirty="0"/>
              <a:t>n</a:t>
            </a:r>
            <a:r>
              <a:rPr lang="zh-CN" altLang="en-US" sz="2000" dirty="0"/>
              <a:t>元元组的集合（具有</a:t>
            </a:r>
            <a:r>
              <a:rPr lang="en-US" altLang="zh-CN" sz="2000" dirty="0"/>
              <a:t>m</a:t>
            </a:r>
            <a:r>
              <a:rPr lang="zh-CN" altLang="en-US" sz="2000" dirty="0"/>
              <a:t>个元素），即</a:t>
            </a:r>
            <a:r>
              <a:rPr lang="en-US" altLang="zh-CN" sz="2000" dirty="0"/>
              <a:t>r= {t</a:t>
            </a:r>
            <a:r>
              <a:rPr lang="en-US" altLang="zh-CN" sz="2000" baseline="-25000" dirty="0"/>
              <a:t>1</a:t>
            </a:r>
            <a:r>
              <a:rPr lang="en-US" altLang="zh-CN" sz="2000" dirty="0"/>
              <a:t>,t</a:t>
            </a:r>
            <a:r>
              <a:rPr lang="en-US" altLang="zh-CN" sz="2000" baseline="-25000" dirty="0"/>
              <a:t>2</a:t>
            </a:r>
            <a:r>
              <a:rPr lang="en-US" altLang="zh-CN" sz="2000" dirty="0"/>
              <a:t>,...t</a:t>
            </a:r>
            <a:r>
              <a:rPr lang="en-US" altLang="zh-CN" sz="2000" baseline="-25000" dirty="0"/>
              <a:t>m</a:t>
            </a:r>
            <a:r>
              <a:rPr lang="en-US" altLang="zh-CN" sz="2000" dirty="0"/>
              <a:t>} </a:t>
            </a:r>
          </a:p>
          <a:p>
            <a:pPr lvl="2"/>
            <a:r>
              <a:rPr lang="zh-CN" altLang="en-US" sz="2000" dirty="0"/>
              <a:t>关系实例</a:t>
            </a:r>
            <a:r>
              <a:rPr lang="en-US" altLang="zh-CN" sz="2000" dirty="0"/>
              <a:t>r= {t</a:t>
            </a:r>
            <a:r>
              <a:rPr lang="en-US" altLang="zh-CN" sz="2000" baseline="-25000" dirty="0"/>
              <a:t>1</a:t>
            </a:r>
            <a:r>
              <a:rPr lang="en-US" altLang="zh-CN" sz="2000" dirty="0"/>
              <a:t>,t</a:t>
            </a:r>
            <a:r>
              <a:rPr lang="en-US" altLang="zh-CN" sz="2000" baseline="-25000" dirty="0"/>
              <a:t>2</a:t>
            </a:r>
            <a:r>
              <a:rPr lang="en-US" altLang="zh-CN" sz="2000" dirty="0"/>
              <a:t>,...t</a:t>
            </a:r>
            <a:r>
              <a:rPr lang="en-US" altLang="zh-CN" sz="2000" baseline="-25000" dirty="0"/>
              <a:t>m</a:t>
            </a:r>
            <a:r>
              <a:rPr lang="en-US" altLang="zh-CN" sz="2000" dirty="0"/>
              <a:t>}</a:t>
            </a:r>
            <a:r>
              <a:rPr lang="zh-CN" altLang="en-US" sz="2000" dirty="0"/>
              <a:t>中元组的个数</a:t>
            </a:r>
            <a:r>
              <a:rPr lang="en-US" altLang="zh-CN" sz="2000" dirty="0"/>
              <a:t>m</a:t>
            </a:r>
            <a:r>
              <a:rPr lang="zh-CN" altLang="en-US" sz="2000" dirty="0"/>
              <a:t>称为</a:t>
            </a:r>
            <a:r>
              <a:rPr lang="zh-CN" altLang="en-US" sz="2000" dirty="0">
                <a:solidFill>
                  <a:srgbClr val="FF0000"/>
                </a:solidFill>
              </a:rPr>
              <a:t>关系</a:t>
            </a:r>
            <a:r>
              <a:rPr lang="en-US" altLang="zh-CN" sz="2000" dirty="0">
                <a:solidFill>
                  <a:srgbClr val="FF0000"/>
                </a:solidFill>
              </a:rPr>
              <a:t>r</a:t>
            </a:r>
            <a:r>
              <a:rPr lang="zh-CN" altLang="en-US" sz="2000" dirty="0">
                <a:solidFill>
                  <a:srgbClr val="FF0000"/>
                </a:solidFill>
              </a:rPr>
              <a:t>的基数</a:t>
            </a:r>
            <a:r>
              <a:rPr lang="en-US" altLang="zh-CN" sz="2000" dirty="0">
                <a:solidFill>
                  <a:srgbClr val="FF0000"/>
                </a:solidFill>
              </a:rPr>
              <a:t>(cardinality)</a:t>
            </a:r>
          </a:p>
          <a:p>
            <a:pPr lvl="2"/>
            <a:r>
              <a:rPr lang="zh-CN" altLang="en-US" sz="2000" dirty="0"/>
              <a:t>每个</a:t>
            </a:r>
            <a:r>
              <a:rPr lang="en-US" altLang="zh-CN" sz="2000" dirty="0"/>
              <a:t>n </a:t>
            </a:r>
            <a:r>
              <a:rPr lang="zh-CN" altLang="en-US" sz="2000" dirty="0"/>
              <a:t>元元组 </a:t>
            </a:r>
            <a:r>
              <a:rPr lang="en-US" altLang="zh-CN" sz="2000" dirty="0" err="1"/>
              <a:t>t</a:t>
            </a:r>
            <a:r>
              <a:rPr lang="en-US" altLang="zh-CN" sz="2000" baseline="-25000" dirty="0" err="1"/>
              <a:t>i</a:t>
            </a:r>
            <a:r>
              <a:rPr lang="en-US" altLang="zh-CN" sz="2000" baseline="-25000" dirty="0"/>
              <a:t> </a:t>
            </a:r>
            <a:r>
              <a:rPr lang="zh-CN" altLang="en-US" sz="2000" dirty="0"/>
              <a:t>是</a:t>
            </a:r>
            <a:r>
              <a:rPr lang="en-US" altLang="zh-CN" sz="2000" dirty="0"/>
              <a:t>n</a:t>
            </a:r>
            <a:r>
              <a:rPr lang="zh-CN" altLang="en-US" sz="2000" dirty="0"/>
              <a:t>个值的有序列表 </a:t>
            </a:r>
            <a:r>
              <a:rPr lang="en-US" altLang="zh-CN" sz="2000" dirty="0" err="1"/>
              <a:t>t</a:t>
            </a:r>
            <a:r>
              <a:rPr lang="en-US" altLang="zh-CN" sz="2000" baseline="-25000" dirty="0" err="1"/>
              <a:t>i</a:t>
            </a:r>
            <a:r>
              <a:rPr lang="en-US" altLang="zh-CN" sz="2000" dirty="0"/>
              <a:t>=&lt;V</a:t>
            </a:r>
            <a:r>
              <a:rPr lang="en-US" altLang="zh-CN" sz="2000" baseline="-25000" dirty="0"/>
              <a:t>1</a:t>
            </a:r>
            <a:r>
              <a:rPr lang="en-US" altLang="zh-CN" sz="2000" dirty="0"/>
              <a:t>,V</a:t>
            </a:r>
            <a:r>
              <a:rPr lang="en-US" altLang="zh-CN" sz="2000" baseline="-25000" dirty="0"/>
              <a:t>2</a:t>
            </a:r>
            <a:r>
              <a:rPr lang="en-US" altLang="zh-CN" sz="2000" dirty="0"/>
              <a:t>,...</a:t>
            </a:r>
            <a:r>
              <a:rPr lang="en-US" altLang="zh-CN" sz="2000" dirty="0" err="1"/>
              <a:t>V</a:t>
            </a:r>
            <a:r>
              <a:rPr lang="en-US" altLang="zh-CN" sz="2000" baseline="-25000" dirty="0" err="1"/>
              <a:t>n</a:t>
            </a:r>
            <a:r>
              <a:rPr lang="en-US" altLang="zh-CN" sz="2000" dirty="0"/>
              <a:t> &gt;</a:t>
            </a:r>
          </a:p>
          <a:p>
            <a:pPr lvl="2"/>
            <a:r>
              <a:rPr lang="zh-CN" altLang="en-US" sz="2000" dirty="0"/>
              <a:t>值</a:t>
            </a:r>
            <a:r>
              <a:rPr lang="en-US" altLang="zh-CN" sz="2000" dirty="0"/>
              <a:t>V</a:t>
            </a:r>
            <a:r>
              <a:rPr lang="en-US" altLang="zh-CN" sz="2000" baseline="-25000" dirty="0"/>
              <a:t>i </a:t>
            </a:r>
            <a:r>
              <a:rPr lang="en-US" altLang="zh-CN" sz="2000" dirty="0"/>
              <a:t>(1&lt;= </a:t>
            </a:r>
            <a:r>
              <a:rPr lang="en-US" altLang="zh-CN" sz="2000" dirty="0" err="1"/>
              <a:t>i</a:t>
            </a:r>
            <a:r>
              <a:rPr lang="en-US" altLang="zh-CN" sz="2000" dirty="0"/>
              <a:t> &lt;=n) </a:t>
            </a:r>
            <a:r>
              <a:rPr lang="zh-CN" altLang="en-US" sz="2000" dirty="0"/>
              <a:t>是 </a:t>
            </a:r>
            <a:r>
              <a:rPr lang="en-US" altLang="zh-CN" sz="2000" dirty="0" err="1"/>
              <a:t>dom</a:t>
            </a:r>
            <a:r>
              <a:rPr lang="en-US" altLang="zh-CN" sz="2000" dirty="0"/>
              <a:t>(A</a:t>
            </a:r>
            <a:r>
              <a:rPr lang="en-US" altLang="zh-CN" sz="2000" baseline="-25000" dirty="0"/>
              <a:t>i</a:t>
            </a:r>
            <a:r>
              <a:rPr lang="en-US" altLang="zh-CN" sz="2000" dirty="0"/>
              <a:t>)</a:t>
            </a:r>
            <a:r>
              <a:rPr lang="zh-CN" altLang="en-US" sz="2000" dirty="0"/>
              <a:t>中的一个元素或者是一个特殊的空值</a:t>
            </a:r>
            <a:r>
              <a:rPr lang="en-US" altLang="zh-CN" sz="2000" dirty="0"/>
              <a:t>(NULL)</a:t>
            </a:r>
          </a:p>
          <a:p>
            <a:pPr lvl="2"/>
            <a:endParaRPr lang="en-US" altLang="zh-CN" sz="2000" dirty="0"/>
          </a:p>
          <a:p>
            <a:pPr lvl="2"/>
            <a:r>
              <a:rPr lang="zh-CN" altLang="en-US" sz="2000" dirty="0"/>
              <a:t>在元组</a:t>
            </a:r>
            <a:r>
              <a:rPr lang="en-US" altLang="zh-CN" sz="2000" dirty="0"/>
              <a:t>t </a:t>
            </a:r>
            <a:r>
              <a:rPr lang="zh-CN" altLang="en-US" sz="2000" dirty="0"/>
              <a:t>中的第</a:t>
            </a:r>
            <a:r>
              <a:rPr lang="en-US" altLang="zh-CN" sz="2000" dirty="0" err="1"/>
              <a:t>i</a:t>
            </a:r>
            <a:r>
              <a:rPr lang="zh-CN" altLang="en-US" sz="2000" dirty="0"/>
              <a:t>个值同属性</a:t>
            </a:r>
            <a:r>
              <a:rPr lang="en-US" altLang="zh-CN" sz="2000" dirty="0"/>
              <a:t>A</a:t>
            </a:r>
            <a:r>
              <a:rPr lang="en-US" altLang="zh-CN" sz="2000" baseline="-25000" dirty="0"/>
              <a:t>i</a:t>
            </a:r>
            <a:r>
              <a:rPr lang="zh-CN" altLang="en-US" sz="2000" dirty="0"/>
              <a:t>相对应，它可以表示为</a:t>
            </a:r>
            <a:endParaRPr lang="en-US" altLang="zh-CN" sz="2000" dirty="0"/>
          </a:p>
          <a:p>
            <a:pPr lvl="3"/>
            <a:r>
              <a:rPr lang="en-US" altLang="zh-CN" sz="2000" dirty="0"/>
              <a:t>t(A</a:t>
            </a:r>
            <a:r>
              <a:rPr lang="en-US" altLang="zh-CN" sz="2000" baseline="-25000" dirty="0"/>
              <a:t>i</a:t>
            </a:r>
            <a:r>
              <a:rPr lang="en-US" altLang="zh-CN" sz="2000" dirty="0"/>
              <a:t>)</a:t>
            </a:r>
          </a:p>
          <a:p>
            <a:pPr lvl="3"/>
            <a:r>
              <a:rPr lang="en-US" altLang="zh-CN" sz="2000" dirty="0" err="1"/>
              <a:t>t.A</a:t>
            </a:r>
            <a:r>
              <a:rPr lang="en-US" altLang="zh-CN" sz="2000" baseline="-25000" dirty="0" err="1"/>
              <a:t>i</a:t>
            </a:r>
            <a:r>
              <a:rPr lang="en-US" altLang="zh-CN" sz="2000" baseline="-25000" dirty="0"/>
              <a:t> </a:t>
            </a:r>
          </a:p>
          <a:p>
            <a:pPr lvl="3"/>
            <a:r>
              <a:rPr lang="en-US" altLang="zh-CN" sz="2000" dirty="0"/>
              <a:t>t[</a:t>
            </a:r>
            <a:r>
              <a:rPr lang="en-US" altLang="zh-CN" sz="2000" dirty="0" err="1"/>
              <a:t>i</a:t>
            </a:r>
            <a:r>
              <a:rPr lang="en-US" altLang="zh-CN" sz="2000" dirty="0"/>
              <a:t>]       (</a:t>
            </a:r>
            <a:r>
              <a:rPr lang="zh-CN" altLang="en-US" sz="2000" dirty="0"/>
              <a:t>位置表示法</a:t>
            </a:r>
            <a:r>
              <a:rPr lang="en-US" altLang="zh-CN" sz="2000" dirty="0"/>
              <a:t> )</a:t>
            </a:r>
          </a:p>
          <a:p>
            <a:pPr lvl="2"/>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940BA6A-0BBB-4D9E-9312-A4F53BFDB605}"/>
              </a:ext>
            </a:extLst>
          </p:cNvPr>
          <p:cNvSpPr>
            <a:spLocks noGrp="1" noChangeArrowheads="1"/>
          </p:cNvSpPr>
          <p:nvPr>
            <p:ph type="title"/>
          </p:nvPr>
        </p:nvSpPr>
        <p:spPr/>
        <p:txBody>
          <a:bodyPr/>
          <a:lstStyle/>
          <a:p>
            <a:pPr algn="ctr"/>
            <a:r>
              <a:rPr lang="en-US" altLang="zh-CN" b="1" dirty="0"/>
              <a:t>Relational Model Concepts</a:t>
            </a:r>
            <a:endParaRPr lang="en-US" altLang="zh-CN" sz="3200" dirty="0"/>
          </a:p>
        </p:txBody>
      </p:sp>
      <p:sp>
        <p:nvSpPr>
          <p:cNvPr id="19459" name="Rectangle 3">
            <a:extLst>
              <a:ext uri="{FF2B5EF4-FFF2-40B4-BE49-F238E27FC236}">
                <a16:creationId xmlns:a16="http://schemas.microsoft.com/office/drawing/2014/main" id="{6B950610-E7AF-4D1E-977F-E29B64649069}"/>
              </a:ext>
            </a:extLst>
          </p:cNvPr>
          <p:cNvSpPr>
            <a:spLocks noGrp="1" noChangeArrowheads="1"/>
          </p:cNvSpPr>
          <p:nvPr>
            <p:ph type="body" idx="4294967295"/>
          </p:nvPr>
        </p:nvSpPr>
        <p:spPr>
          <a:xfrm>
            <a:off x="550304" y="1552698"/>
            <a:ext cx="10432272" cy="4856979"/>
          </a:xfrm>
        </p:spPr>
        <p:txBody>
          <a:bodyPr>
            <a:normAutofit fontScale="92500" lnSpcReduction="10000"/>
          </a:bodyPr>
          <a:lstStyle/>
          <a:p>
            <a:r>
              <a:rPr lang="zh-CN" altLang="en-US" sz="2400" b="1" dirty="0">
                <a:solidFill>
                  <a:srgbClr val="FF0000"/>
                </a:solidFill>
              </a:rPr>
              <a:t>关系实例的例子</a:t>
            </a:r>
            <a:endParaRPr lang="en-US" altLang="zh-CN" sz="2400" b="1" dirty="0">
              <a:solidFill>
                <a:srgbClr val="FF0000"/>
              </a:solidFill>
            </a:endParaRPr>
          </a:p>
          <a:p>
            <a:r>
              <a:rPr lang="zh-CN" altLang="en-US" sz="2400" b="1" dirty="0">
                <a:solidFill>
                  <a:srgbClr val="FF0000"/>
                </a:solidFill>
              </a:rPr>
              <a:t>例：</a:t>
            </a:r>
            <a:r>
              <a:rPr lang="en-US" altLang="zh-CN" sz="2400" dirty="0"/>
              <a:t>STUDENT </a:t>
            </a:r>
            <a:r>
              <a:rPr lang="zh-CN" altLang="en-US" sz="2400" dirty="0"/>
              <a:t>模式下的</a:t>
            </a:r>
            <a:r>
              <a:rPr lang="en-US" altLang="zh-CN" sz="2400" dirty="0"/>
              <a:t>student</a:t>
            </a:r>
            <a:r>
              <a:rPr lang="zh-CN" altLang="en-US" sz="2400" dirty="0"/>
              <a:t>关系实例</a:t>
            </a:r>
            <a:endParaRPr lang="en-US" altLang="zh-CN" sz="2400" b="1" dirty="0">
              <a:solidFill>
                <a:srgbClr val="FF0000"/>
              </a:solidFill>
            </a:endParaRPr>
          </a:p>
          <a:p>
            <a:endParaRPr lang="en-US" altLang="zh-CN" sz="2800" b="1" dirty="0">
              <a:solidFill>
                <a:srgbClr val="FF0000"/>
              </a:solidFill>
            </a:endParaRPr>
          </a:p>
          <a:p>
            <a:endParaRPr lang="en-US" altLang="zh-CN" sz="2800" b="1" dirty="0">
              <a:solidFill>
                <a:srgbClr val="FF0000"/>
              </a:solidFill>
            </a:endParaRPr>
          </a:p>
          <a:p>
            <a:pPr lvl="1"/>
            <a:r>
              <a:rPr lang="zh-CN" altLang="en-US" dirty="0"/>
              <a:t>关系模式</a:t>
            </a:r>
            <a:r>
              <a:rPr lang="en-US" altLang="zh-CN" dirty="0"/>
              <a:t>STUDENT</a:t>
            </a:r>
            <a:r>
              <a:rPr lang="zh-CN" altLang="en-US" dirty="0"/>
              <a:t>表示现实世界中的学生实体</a:t>
            </a:r>
            <a:endParaRPr lang="en-US" altLang="zh-CN" dirty="0"/>
          </a:p>
          <a:p>
            <a:pPr lvl="1"/>
            <a:r>
              <a:rPr lang="zh-CN" altLang="en-US" dirty="0"/>
              <a:t>关系实例</a:t>
            </a:r>
            <a:r>
              <a:rPr lang="en-US" altLang="zh-CN" dirty="0"/>
              <a:t>student</a:t>
            </a:r>
            <a:r>
              <a:rPr lang="zh-CN" altLang="en-US" dirty="0"/>
              <a:t>中的每个元组，表示现实世界中的一个特定的学生</a:t>
            </a:r>
            <a:endParaRPr lang="en-US" altLang="zh-CN" dirty="0"/>
          </a:p>
          <a:p>
            <a:pPr lvl="1"/>
            <a:endParaRPr lang="en-US" altLang="zh-CN" dirty="0"/>
          </a:p>
          <a:p>
            <a:pPr lvl="1"/>
            <a:r>
              <a:rPr lang="zh-CN" altLang="en-US" dirty="0"/>
              <a:t>关系</a:t>
            </a:r>
            <a:r>
              <a:rPr lang="en-US" altLang="zh-CN" dirty="0"/>
              <a:t>student</a:t>
            </a:r>
            <a:r>
              <a:rPr lang="zh-CN" altLang="en-US" dirty="0"/>
              <a:t>被显示成一张表</a:t>
            </a:r>
            <a:endParaRPr lang="en-US" altLang="zh-CN" dirty="0"/>
          </a:p>
          <a:p>
            <a:pPr lvl="2"/>
            <a:r>
              <a:rPr lang="zh-CN" altLang="en-US" sz="1600" dirty="0"/>
              <a:t>每个元组显示成一行</a:t>
            </a:r>
            <a:r>
              <a:rPr lang="en-US" altLang="zh-CN" sz="1600" dirty="0"/>
              <a:t>(row) </a:t>
            </a:r>
          </a:p>
          <a:p>
            <a:pPr lvl="2"/>
            <a:r>
              <a:rPr lang="zh-CN" altLang="en-US" sz="1600" dirty="0"/>
              <a:t>每个属性对应于一个列标题</a:t>
            </a:r>
            <a:r>
              <a:rPr lang="en-US" altLang="zh-CN" sz="1600" dirty="0"/>
              <a:t>(column header) </a:t>
            </a:r>
            <a:r>
              <a:rPr lang="zh-CN" altLang="en-US" sz="1600" dirty="0"/>
              <a:t>，该标题表示了该列的值扮演的角色或者是对列中的值的解释</a:t>
            </a:r>
            <a:endParaRPr lang="en-US" altLang="zh-CN" sz="1600" dirty="0"/>
          </a:p>
          <a:p>
            <a:pPr lvl="2"/>
            <a:r>
              <a:rPr lang="zh-CN" altLang="en-US" sz="1600" dirty="0"/>
              <a:t>在关系</a:t>
            </a:r>
            <a:r>
              <a:rPr lang="en-US" altLang="zh-CN" sz="1600" dirty="0"/>
              <a:t>student</a:t>
            </a:r>
            <a:r>
              <a:rPr lang="zh-CN" altLang="en-US" sz="1600" dirty="0"/>
              <a:t>的某个元组中，某个属性的值为</a:t>
            </a:r>
            <a:r>
              <a:rPr lang="en-US" altLang="zh-CN" sz="1600" dirty="0"/>
              <a:t>NULL </a:t>
            </a:r>
            <a:r>
              <a:rPr lang="zh-CN" altLang="en-US" sz="1600" dirty="0"/>
              <a:t>值，表示该元组中，这个属性的值未知或不存在</a:t>
            </a:r>
            <a:endParaRPr lang="en-US" altLang="zh-CN" sz="1600" dirty="0"/>
          </a:p>
          <a:p>
            <a:pPr lvl="2"/>
            <a:endParaRPr lang="en-US" altLang="zh-CN" sz="1600" dirty="0"/>
          </a:p>
          <a:p>
            <a:pPr lvl="1"/>
            <a:r>
              <a:rPr lang="zh-CN" altLang="en-US" dirty="0"/>
              <a:t>关系模式</a:t>
            </a:r>
            <a:r>
              <a:rPr lang="en-US" altLang="zh-CN" dirty="0"/>
              <a:t>STUDENET</a:t>
            </a:r>
            <a:r>
              <a:rPr lang="zh-CN" altLang="en-US" dirty="0"/>
              <a:t>的</a:t>
            </a:r>
            <a:r>
              <a:rPr lang="zh-CN" altLang="en-US" dirty="0">
                <a:solidFill>
                  <a:srgbClr val="7030A0"/>
                </a:solidFill>
              </a:rPr>
              <a:t>度</a:t>
            </a:r>
            <a:r>
              <a:rPr lang="zh-CN" altLang="en-US" dirty="0"/>
              <a:t>（</a:t>
            </a:r>
            <a:r>
              <a:rPr lang="en-US" altLang="zh-CN" dirty="0"/>
              <a:t>Degree</a:t>
            </a:r>
            <a:r>
              <a:rPr lang="zh-CN" altLang="en-US" dirty="0"/>
              <a:t>，</a:t>
            </a:r>
            <a:r>
              <a:rPr lang="zh-CN" altLang="en-US" dirty="0">
                <a:solidFill>
                  <a:srgbClr val="7030A0"/>
                </a:solidFill>
              </a:rPr>
              <a:t>元数</a:t>
            </a:r>
            <a:r>
              <a:rPr lang="zh-CN" altLang="en-US" dirty="0"/>
              <a:t>或</a:t>
            </a:r>
            <a:r>
              <a:rPr lang="zh-CN" altLang="en-US" dirty="0">
                <a:solidFill>
                  <a:srgbClr val="7030A0"/>
                </a:solidFill>
              </a:rPr>
              <a:t>维数</a:t>
            </a:r>
            <a:r>
              <a:rPr lang="zh-CN" altLang="en-US" dirty="0"/>
              <a:t>）是</a:t>
            </a:r>
            <a:r>
              <a:rPr lang="en-US" altLang="zh-CN" dirty="0"/>
              <a:t>7</a:t>
            </a:r>
            <a:r>
              <a:rPr lang="zh-CN" altLang="en-US" dirty="0"/>
              <a:t>，也就是说</a:t>
            </a:r>
            <a:r>
              <a:rPr lang="en-US" altLang="zh-CN" dirty="0"/>
              <a:t>STUDENT</a:t>
            </a:r>
            <a:r>
              <a:rPr lang="zh-CN" altLang="en-US" dirty="0"/>
              <a:t>关系模式有</a:t>
            </a:r>
            <a:r>
              <a:rPr lang="en-US" altLang="zh-CN" dirty="0"/>
              <a:t>7</a:t>
            </a:r>
            <a:r>
              <a:rPr lang="zh-CN" altLang="en-US" dirty="0"/>
              <a:t>个属性列</a:t>
            </a:r>
            <a:endParaRPr lang="en-US" altLang="zh-CN" dirty="0"/>
          </a:p>
          <a:p>
            <a:pPr lvl="1"/>
            <a:endParaRPr lang="en-US" altLang="zh-CN" dirty="0"/>
          </a:p>
          <a:p>
            <a:pPr lvl="1"/>
            <a:r>
              <a:rPr lang="zh-CN" altLang="en-US" dirty="0"/>
              <a:t>关系实例</a:t>
            </a:r>
            <a:r>
              <a:rPr lang="en-US" altLang="zh-CN" dirty="0"/>
              <a:t>student</a:t>
            </a:r>
            <a:r>
              <a:rPr lang="zh-CN" altLang="en-US" dirty="0"/>
              <a:t>的</a:t>
            </a:r>
            <a:r>
              <a:rPr lang="zh-CN" altLang="en-US" dirty="0">
                <a:solidFill>
                  <a:srgbClr val="7030A0"/>
                </a:solidFill>
              </a:rPr>
              <a:t>基数（</a:t>
            </a:r>
            <a:r>
              <a:rPr lang="en-US" altLang="zh-CN" dirty="0">
                <a:solidFill>
                  <a:srgbClr val="7030A0"/>
                </a:solidFill>
              </a:rPr>
              <a:t>Cardinality</a:t>
            </a:r>
            <a:r>
              <a:rPr lang="zh-CN" altLang="en-US" dirty="0">
                <a:solidFill>
                  <a:srgbClr val="7030A0"/>
                </a:solidFill>
              </a:rPr>
              <a:t>）</a:t>
            </a:r>
            <a:r>
              <a:rPr lang="zh-CN" altLang="en-US" dirty="0"/>
              <a:t>是</a:t>
            </a:r>
            <a:r>
              <a:rPr lang="en-US" altLang="zh-CN" dirty="0"/>
              <a:t>5</a:t>
            </a:r>
            <a:r>
              <a:rPr lang="zh-CN" altLang="en-US" dirty="0"/>
              <a:t>（当前时间，关系</a:t>
            </a:r>
            <a:r>
              <a:rPr lang="en-US" altLang="zh-CN" dirty="0"/>
              <a:t>student</a:t>
            </a:r>
            <a:r>
              <a:rPr lang="zh-CN" altLang="en-US" dirty="0"/>
              <a:t>有</a:t>
            </a:r>
            <a:r>
              <a:rPr lang="en-US" altLang="zh-CN" dirty="0"/>
              <a:t>5</a:t>
            </a:r>
            <a:r>
              <a:rPr lang="zh-CN" altLang="en-US" dirty="0"/>
              <a:t>条元组）</a:t>
            </a:r>
          </a:p>
        </p:txBody>
      </p:sp>
      <p:pic>
        <p:nvPicPr>
          <p:cNvPr id="19461" name="Picture 2">
            <a:extLst>
              <a:ext uri="{FF2B5EF4-FFF2-40B4-BE49-F238E27FC236}">
                <a16:creationId xmlns:a16="http://schemas.microsoft.com/office/drawing/2014/main" id="{906FA6B1-38B4-461C-95E8-EC20F44B7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04" y="2604017"/>
            <a:ext cx="61610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34FA8967-0776-41E4-A15C-5BF788DCB1D6}"/>
              </a:ext>
            </a:extLst>
          </p:cNvPr>
          <p:cNvPicPr>
            <a:picLocks noChangeAspect="1"/>
          </p:cNvPicPr>
          <p:nvPr/>
        </p:nvPicPr>
        <p:blipFill>
          <a:blip r:embed="rId4"/>
          <a:stretch>
            <a:fillRect/>
          </a:stretch>
        </p:blipFill>
        <p:spPr>
          <a:xfrm>
            <a:off x="6782541" y="1778921"/>
            <a:ext cx="5001914" cy="18076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ECF42D5-2C38-446F-8B6D-1AF2328BE515}"/>
              </a:ext>
            </a:extLst>
          </p:cNvPr>
          <p:cNvSpPr>
            <a:spLocks noGrp="1" noChangeArrowheads="1"/>
          </p:cNvSpPr>
          <p:nvPr>
            <p:ph type="title"/>
          </p:nvPr>
        </p:nvSpPr>
        <p:spPr/>
        <p:txBody>
          <a:bodyPr/>
          <a:lstStyle/>
          <a:p>
            <a:pPr algn="ctr"/>
            <a:r>
              <a:rPr lang="en-US" altLang="zh-CN" b="1"/>
              <a:t>Relational Model Concepts</a:t>
            </a:r>
            <a:br>
              <a:rPr lang="en-US" altLang="zh-CN" b="1"/>
            </a:br>
            <a:endParaRPr lang="en-US" altLang="zh-CN" sz="3200"/>
          </a:p>
        </p:txBody>
      </p:sp>
      <p:sp>
        <p:nvSpPr>
          <p:cNvPr id="23555" name="Rectangle 3">
            <a:extLst>
              <a:ext uri="{FF2B5EF4-FFF2-40B4-BE49-F238E27FC236}">
                <a16:creationId xmlns:a16="http://schemas.microsoft.com/office/drawing/2014/main" id="{F2B3EE1D-CD97-47E4-A966-596FCD76083F}"/>
              </a:ext>
            </a:extLst>
          </p:cNvPr>
          <p:cNvSpPr>
            <a:spLocks noGrp="1" noChangeArrowheads="1"/>
          </p:cNvSpPr>
          <p:nvPr>
            <p:ph type="body" idx="4294967295"/>
          </p:nvPr>
        </p:nvSpPr>
        <p:spPr>
          <a:xfrm>
            <a:off x="388996" y="2282050"/>
            <a:ext cx="9980682" cy="3732518"/>
          </a:xfrm>
        </p:spPr>
        <p:txBody>
          <a:bodyPr>
            <a:normAutofit fontScale="85000" lnSpcReduction="20000"/>
          </a:bodyPr>
          <a:lstStyle/>
          <a:p>
            <a:r>
              <a:rPr lang="zh-CN" altLang="en-US" sz="2800" b="1" dirty="0">
                <a:solidFill>
                  <a:srgbClr val="FF0000"/>
                </a:solidFill>
              </a:rPr>
              <a:t>关系的性质</a:t>
            </a:r>
            <a:endParaRPr lang="en-US" altLang="zh-CN" sz="2800" b="1" dirty="0">
              <a:solidFill>
                <a:srgbClr val="FF0000"/>
              </a:solidFill>
            </a:endParaRPr>
          </a:p>
          <a:p>
            <a:endParaRPr lang="en-US" altLang="zh-CN" sz="2800" dirty="0"/>
          </a:p>
          <a:p>
            <a:pPr lvl="1"/>
            <a:r>
              <a:rPr lang="en-US" altLang="zh-CN" sz="2000" dirty="0"/>
              <a:t>1 )</a:t>
            </a:r>
            <a:r>
              <a:rPr lang="zh-CN" altLang="en-US" sz="2000" dirty="0"/>
              <a:t>数据库中的每个关系</a:t>
            </a:r>
            <a:r>
              <a:rPr lang="en-US" altLang="zh-CN" sz="2000" dirty="0"/>
              <a:t>(</a:t>
            </a:r>
            <a:r>
              <a:rPr lang="zh-CN" altLang="en-US" sz="2000" dirty="0"/>
              <a:t>或表格</a:t>
            </a:r>
            <a:r>
              <a:rPr lang="en-US" altLang="zh-CN" sz="2000" dirty="0"/>
              <a:t>)</a:t>
            </a:r>
            <a:r>
              <a:rPr lang="zh-CN" altLang="en-US" sz="2000" dirty="0"/>
              <a:t>都有唯一的名称</a:t>
            </a:r>
          </a:p>
          <a:p>
            <a:pPr lvl="1"/>
            <a:r>
              <a:rPr lang="en-US" altLang="zh-CN" sz="2000" dirty="0"/>
              <a:t>2 )</a:t>
            </a:r>
            <a:r>
              <a:rPr lang="zh-CN" altLang="en-US" sz="2000" dirty="0"/>
              <a:t>每行与每列交叉的单元格是原子的</a:t>
            </a:r>
            <a:r>
              <a:rPr lang="en-US" altLang="zh-CN" sz="2000" dirty="0"/>
              <a:t>(</a:t>
            </a:r>
            <a:r>
              <a:rPr lang="zh-CN" altLang="en-US" sz="2000" dirty="0"/>
              <a:t>或单值的</a:t>
            </a:r>
            <a:r>
              <a:rPr lang="en-US" altLang="zh-CN" sz="2000" dirty="0"/>
              <a:t>)</a:t>
            </a:r>
          </a:p>
          <a:p>
            <a:pPr lvl="2"/>
            <a:r>
              <a:rPr lang="zh-CN" altLang="en-US" sz="2000" dirty="0"/>
              <a:t>关系中每个属性在每一行只有一个值</a:t>
            </a:r>
            <a:endParaRPr lang="en-US" altLang="zh-CN" sz="2000" dirty="0"/>
          </a:p>
          <a:p>
            <a:pPr lvl="2"/>
            <a:r>
              <a:rPr lang="zh-CN" altLang="en-US" sz="2000" dirty="0"/>
              <a:t>关系中没有多值属性</a:t>
            </a:r>
            <a:endParaRPr lang="en-US" altLang="zh-CN" sz="2000" dirty="0"/>
          </a:p>
          <a:p>
            <a:pPr lvl="2"/>
            <a:r>
              <a:rPr lang="zh-CN" altLang="en-US" sz="2000" dirty="0"/>
              <a:t>关系中没有复合属性</a:t>
            </a:r>
          </a:p>
          <a:p>
            <a:pPr lvl="1"/>
            <a:r>
              <a:rPr lang="en-US" altLang="zh-CN" sz="2000" dirty="0"/>
              <a:t>3 )</a:t>
            </a:r>
            <a:r>
              <a:rPr lang="zh-CN" altLang="en-US" sz="2000" dirty="0"/>
              <a:t>每一行都是唯一的（关系中没有相同的两行）</a:t>
            </a:r>
          </a:p>
          <a:p>
            <a:pPr lvl="1"/>
            <a:r>
              <a:rPr lang="en-US" altLang="zh-CN" sz="2000" dirty="0"/>
              <a:t>4</a:t>
            </a:r>
            <a:r>
              <a:rPr lang="zh-CN" altLang="en-US" sz="2000" dirty="0"/>
              <a:t> </a:t>
            </a:r>
            <a:r>
              <a:rPr lang="en-US" altLang="zh-CN" sz="2000" dirty="0"/>
              <a:t>)</a:t>
            </a:r>
            <a:r>
              <a:rPr lang="zh-CN" altLang="en-US" sz="2000" dirty="0"/>
              <a:t>每个表格中的每个属性</a:t>
            </a:r>
            <a:r>
              <a:rPr lang="en-US" altLang="zh-CN" sz="2000" dirty="0"/>
              <a:t>(</a:t>
            </a:r>
            <a:r>
              <a:rPr lang="zh-CN" altLang="en-US" sz="2000" dirty="0"/>
              <a:t>或列</a:t>
            </a:r>
            <a:r>
              <a:rPr lang="en-US" altLang="zh-CN" sz="2000" dirty="0"/>
              <a:t>)</a:t>
            </a:r>
            <a:r>
              <a:rPr lang="zh-CN" altLang="en-US" sz="2000" dirty="0"/>
              <a:t>都有唯一的名称</a:t>
            </a:r>
          </a:p>
          <a:p>
            <a:pPr lvl="1"/>
            <a:r>
              <a:rPr lang="en-US" altLang="zh-CN" sz="2000" dirty="0"/>
              <a:t>5 )</a:t>
            </a:r>
            <a:r>
              <a:rPr lang="zh-CN" altLang="en-US" sz="2000" dirty="0"/>
              <a:t>列的顺序</a:t>
            </a:r>
            <a:r>
              <a:rPr lang="en-US" altLang="zh-CN" sz="2000" dirty="0"/>
              <a:t>(</a:t>
            </a:r>
            <a:r>
              <a:rPr lang="zh-CN" altLang="en-US" sz="2000" dirty="0"/>
              <a:t>从左到右</a:t>
            </a:r>
            <a:r>
              <a:rPr lang="en-US" altLang="zh-CN" sz="2000" dirty="0"/>
              <a:t>)</a:t>
            </a:r>
            <a:r>
              <a:rPr lang="zh-CN" altLang="en-US" sz="2000" dirty="0"/>
              <a:t>无关紧要</a:t>
            </a:r>
            <a:endParaRPr lang="en-US" altLang="zh-CN" sz="2000" dirty="0"/>
          </a:p>
          <a:p>
            <a:pPr lvl="2"/>
            <a:r>
              <a:rPr lang="zh-CN" altLang="en-US" sz="1800" dirty="0"/>
              <a:t>改变关系中列的顺序不会更改关系的意义或影响关系的使用</a:t>
            </a:r>
          </a:p>
          <a:p>
            <a:pPr lvl="1"/>
            <a:r>
              <a:rPr lang="en-US" altLang="zh-CN" sz="2000" dirty="0"/>
              <a:t>6 )</a:t>
            </a:r>
            <a:r>
              <a:rPr lang="zh-CN" altLang="en-US" sz="2000" dirty="0"/>
              <a:t>行的顺序</a:t>
            </a:r>
            <a:r>
              <a:rPr lang="en-US" altLang="zh-CN" sz="2000" dirty="0"/>
              <a:t>(</a:t>
            </a:r>
            <a:r>
              <a:rPr lang="zh-CN" altLang="en-US" sz="2000" dirty="0"/>
              <a:t>从上到下</a:t>
            </a:r>
            <a:r>
              <a:rPr lang="en-US" altLang="zh-CN" sz="2000" dirty="0"/>
              <a:t>)</a:t>
            </a:r>
            <a:r>
              <a:rPr lang="zh-CN" altLang="en-US" sz="2000" dirty="0"/>
              <a:t>无关紧要</a:t>
            </a:r>
            <a:endParaRPr lang="en-US" altLang="zh-CN" sz="2000" dirty="0"/>
          </a:p>
          <a:p>
            <a:pPr lvl="2"/>
            <a:r>
              <a:rPr lang="zh-CN" altLang="en-US" sz="1800" dirty="0"/>
              <a:t>改变关系中行的顺序不会更改关系的意义或影响关系的使用</a:t>
            </a:r>
            <a:endParaRPr lang="en-US" altLang="zh-CN" sz="2400" dirty="0"/>
          </a:p>
        </p:txBody>
      </p:sp>
      <p:pic>
        <p:nvPicPr>
          <p:cNvPr id="23556" name="Picture 2">
            <a:extLst>
              <a:ext uri="{FF2B5EF4-FFF2-40B4-BE49-F238E27FC236}">
                <a16:creationId xmlns:a16="http://schemas.microsoft.com/office/drawing/2014/main" id="{9E83F537-E569-4911-8C07-BC6828CF41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241" y="1489795"/>
            <a:ext cx="5707763" cy="213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0E89F9-DC3D-4EE0-B9DC-574394BEC654}"/>
              </a:ext>
            </a:extLst>
          </p:cNvPr>
          <p:cNvSpPr>
            <a:spLocks noGrp="1" noChangeArrowheads="1"/>
          </p:cNvSpPr>
          <p:nvPr>
            <p:ph type="title"/>
          </p:nvPr>
        </p:nvSpPr>
        <p:spPr/>
        <p:txBody>
          <a:bodyPr/>
          <a:lstStyle/>
          <a:p>
            <a:pPr algn="ctr"/>
            <a:r>
              <a:rPr lang="en-US" altLang="zh-CN" b="1" dirty="0"/>
              <a:t>Relational Model Concepts</a:t>
            </a:r>
            <a:br>
              <a:rPr lang="en-US" altLang="zh-CN" b="1" dirty="0"/>
            </a:br>
            <a:r>
              <a:rPr lang="zh-CN" altLang="en-US" sz="3200" b="1" dirty="0">
                <a:solidFill>
                  <a:srgbClr val="FF0000"/>
                </a:solidFill>
              </a:rPr>
              <a:t>关系的性质</a:t>
            </a:r>
            <a:endParaRPr lang="en-US" altLang="zh-CN" sz="3200" dirty="0"/>
          </a:p>
        </p:txBody>
      </p:sp>
      <p:sp>
        <p:nvSpPr>
          <p:cNvPr id="24579" name="Rectangle 3">
            <a:extLst>
              <a:ext uri="{FF2B5EF4-FFF2-40B4-BE49-F238E27FC236}">
                <a16:creationId xmlns:a16="http://schemas.microsoft.com/office/drawing/2014/main" id="{5607CD37-9803-4A6B-873F-74C57504BE99}"/>
              </a:ext>
            </a:extLst>
          </p:cNvPr>
          <p:cNvSpPr>
            <a:spLocks noGrp="1" noChangeArrowheads="1"/>
          </p:cNvSpPr>
          <p:nvPr>
            <p:ph type="body" idx="4294967295"/>
          </p:nvPr>
        </p:nvSpPr>
        <p:spPr>
          <a:xfrm>
            <a:off x="1135064" y="1646238"/>
            <a:ext cx="9980682" cy="4732337"/>
          </a:xfrm>
        </p:spPr>
        <p:txBody>
          <a:bodyPr/>
          <a:lstStyle/>
          <a:p>
            <a:r>
              <a:rPr lang="zh-CN" altLang="en-US" sz="2400" dirty="0">
                <a:solidFill>
                  <a:srgbClr val="FF0000"/>
                </a:solidFill>
              </a:rPr>
              <a:t>关系中元组的顺序（行的顺序）</a:t>
            </a:r>
            <a:endParaRPr lang="en-US" altLang="zh-CN" sz="2400" dirty="0">
              <a:solidFill>
                <a:srgbClr val="FF0000"/>
              </a:solidFill>
            </a:endParaRPr>
          </a:p>
          <a:p>
            <a:pPr lvl="1"/>
            <a:r>
              <a:rPr lang="zh-CN" altLang="en-US" sz="2000" dirty="0"/>
              <a:t>关系被定义为元组的集合。</a:t>
            </a:r>
            <a:endParaRPr lang="en-US" altLang="zh-CN" sz="2000" dirty="0"/>
          </a:p>
          <a:p>
            <a:pPr lvl="1"/>
            <a:r>
              <a:rPr lang="zh-CN" altLang="en-US" sz="2000" dirty="0">
                <a:solidFill>
                  <a:srgbClr val="7030A0"/>
                </a:solidFill>
              </a:rPr>
              <a:t>在数学上</a:t>
            </a:r>
            <a:r>
              <a:rPr lang="zh-CN" altLang="en-US" sz="2000" dirty="0"/>
              <a:t>，集合中的元素是无序</a:t>
            </a:r>
            <a:r>
              <a:rPr lang="en-US" altLang="zh-CN" sz="2000" dirty="0"/>
              <a:t> </a:t>
            </a:r>
            <a:r>
              <a:rPr lang="zh-CN" altLang="en-US" sz="2000" dirty="0"/>
              <a:t>的，因此关系中的元组没有任何特定的次序。换言之，关系对于元组的次序不敏感。</a:t>
            </a:r>
            <a:endParaRPr lang="en-US" altLang="zh-CN" sz="2000" dirty="0"/>
          </a:p>
          <a:p>
            <a:pPr lvl="1"/>
            <a:r>
              <a:rPr lang="zh-CN" altLang="en-US" sz="2000" dirty="0">
                <a:solidFill>
                  <a:srgbClr val="7030A0"/>
                </a:solidFill>
              </a:rPr>
              <a:t>在文件中</a:t>
            </a:r>
            <a:r>
              <a:rPr lang="zh-CN" altLang="en-US" sz="2000" dirty="0"/>
              <a:t>，记录被物理地存储在磁盘上</a:t>
            </a:r>
            <a:r>
              <a:rPr lang="en-US" altLang="zh-CN" sz="2000" dirty="0"/>
              <a:t>(</a:t>
            </a:r>
            <a:r>
              <a:rPr lang="zh-CN" altLang="en-US" sz="2000" dirty="0"/>
              <a:t>或内存中</a:t>
            </a:r>
            <a:r>
              <a:rPr lang="en-US" altLang="zh-CN" sz="2000" dirty="0"/>
              <a:t>)</a:t>
            </a:r>
            <a:r>
              <a:rPr lang="zh-CN" altLang="en-US" sz="2000" dirty="0"/>
              <a:t>，所以在记录间总会存在一个次序。这个排列次序指明了文件中的第</a:t>
            </a:r>
            <a:r>
              <a:rPr lang="en-US" altLang="zh-CN" sz="2000" dirty="0"/>
              <a:t>1</a:t>
            </a:r>
            <a:r>
              <a:rPr lang="zh-CN" altLang="en-US" sz="2000" dirty="0"/>
              <a:t>个、第</a:t>
            </a:r>
            <a:r>
              <a:rPr lang="en-US" altLang="zh-CN" sz="2000" dirty="0"/>
              <a:t>2</a:t>
            </a:r>
            <a:r>
              <a:rPr lang="zh-CN" altLang="en-US" sz="2000" dirty="0"/>
              <a:t>个、第</a:t>
            </a:r>
            <a:r>
              <a:rPr lang="en-US" altLang="zh-CN" sz="2000" dirty="0"/>
              <a:t>3</a:t>
            </a:r>
            <a:r>
              <a:rPr lang="zh-CN" altLang="en-US" sz="2000" dirty="0"/>
              <a:t>个和最后一个记录。</a:t>
            </a:r>
            <a:endParaRPr lang="en-US" altLang="zh-CN" sz="2000" dirty="0"/>
          </a:p>
          <a:p>
            <a:pPr lvl="1"/>
            <a:r>
              <a:rPr lang="zh-CN" altLang="en-US" sz="2000" dirty="0">
                <a:solidFill>
                  <a:srgbClr val="0070C0"/>
                </a:solidFill>
              </a:rPr>
              <a:t>当一个关系被表示成一张表时，表中的行将按某种次序显示</a:t>
            </a:r>
            <a:r>
              <a:rPr lang="zh-CN" altLang="en-US" sz="2000" dirty="0"/>
              <a:t>。</a:t>
            </a:r>
            <a:endParaRPr lang="en-US" altLang="zh-CN" sz="2000" dirty="0"/>
          </a:p>
          <a:p>
            <a:pPr lvl="1"/>
            <a:endParaRPr lang="en-US" altLang="zh-CN" sz="2000" dirty="0"/>
          </a:p>
          <a:p>
            <a:pPr lvl="1"/>
            <a:r>
              <a:rPr lang="zh-CN" altLang="en-US" sz="2000" dirty="0">
                <a:solidFill>
                  <a:srgbClr val="FF0000"/>
                </a:solidFill>
              </a:rPr>
              <a:t>可以认为图</a:t>
            </a:r>
            <a:r>
              <a:rPr lang="en-US" altLang="zh-CN" sz="2000" dirty="0">
                <a:solidFill>
                  <a:srgbClr val="FF0000"/>
                </a:solidFill>
              </a:rPr>
              <a:t>3.2 </a:t>
            </a:r>
            <a:r>
              <a:rPr lang="zh-CN" altLang="en-US" sz="2000" dirty="0">
                <a:solidFill>
                  <a:srgbClr val="FF0000"/>
                </a:solidFill>
              </a:rPr>
              <a:t>显示的关系与图</a:t>
            </a:r>
            <a:r>
              <a:rPr lang="en-US" altLang="zh-CN" sz="2000" dirty="0">
                <a:solidFill>
                  <a:srgbClr val="FF0000"/>
                </a:solidFill>
              </a:rPr>
              <a:t>3.1 </a:t>
            </a:r>
            <a:r>
              <a:rPr lang="zh-CN" altLang="en-US" sz="2000" dirty="0">
                <a:solidFill>
                  <a:srgbClr val="FF0000"/>
                </a:solidFill>
              </a:rPr>
              <a:t>显示的关系是相同的！</a:t>
            </a:r>
            <a:endParaRPr lang="en-US" altLang="zh-CN" sz="2000" dirty="0">
              <a:solidFill>
                <a:srgbClr val="FF0000"/>
              </a:solidFill>
            </a:endParaRPr>
          </a:p>
          <a:p>
            <a:endParaRPr lang="en-US" altLang="zh-CN" sz="2400" dirty="0"/>
          </a:p>
          <a:p>
            <a:endParaRPr lang="en-US" altLang="zh-CN" sz="2400" dirty="0"/>
          </a:p>
        </p:txBody>
      </p:sp>
      <p:pic>
        <p:nvPicPr>
          <p:cNvPr id="24580" name="Picture 2">
            <a:extLst>
              <a:ext uri="{FF2B5EF4-FFF2-40B4-BE49-F238E27FC236}">
                <a16:creationId xmlns:a16="http://schemas.microsoft.com/office/drawing/2014/main" id="{B241BA23-9219-4663-BD34-B56F30CC4A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726" y="4741205"/>
            <a:ext cx="5301338" cy="198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2">
            <a:extLst>
              <a:ext uri="{FF2B5EF4-FFF2-40B4-BE49-F238E27FC236}">
                <a16:creationId xmlns:a16="http://schemas.microsoft.com/office/drawing/2014/main" id="{16600E99-4F92-4900-8536-44B1A40627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725" y="5211762"/>
            <a:ext cx="4496022" cy="140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AEDEDB3-3E68-4032-955B-5DE092B05560}"/>
              </a:ext>
            </a:extLst>
          </p:cNvPr>
          <p:cNvSpPr>
            <a:spLocks noGrp="1" noChangeArrowheads="1"/>
          </p:cNvSpPr>
          <p:nvPr>
            <p:ph type="title"/>
          </p:nvPr>
        </p:nvSpPr>
        <p:spPr>
          <a:xfrm>
            <a:off x="1042757" y="76200"/>
            <a:ext cx="9980682" cy="1096962"/>
          </a:xfrm>
        </p:spPr>
        <p:txBody>
          <a:bodyPr/>
          <a:lstStyle/>
          <a:p>
            <a:pPr algn="ctr"/>
            <a:r>
              <a:rPr lang="en-US" altLang="zh-CN" b="1"/>
              <a:t>Relational Model Concepts</a:t>
            </a:r>
            <a:br>
              <a:rPr lang="en-US" altLang="zh-CN" b="1"/>
            </a:br>
            <a:r>
              <a:rPr lang="zh-CN" altLang="en-US" sz="3200" b="1">
                <a:solidFill>
                  <a:srgbClr val="FF0000"/>
                </a:solidFill>
              </a:rPr>
              <a:t>关系的性质</a:t>
            </a:r>
            <a:endParaRPr lang="en-US" altLang="zh-CN" sz="3200"/>
          </a:p>
        </p:txBody>
      </p:sp>
      <p:sp>
        <p:nvSpPr>
          <p:cNvPr id="25603" name="Rectangle 3">
            <a:extLst>
              <a:ext uri="{FF2B5EF4-FFF2-40B4-BE49-F238E27FC236}">
                <a16:creationId xmlns:a16="http://schemas.microsoft.com/office/drawing/2014/main" id="{662F6BB9-958C-4001-9A0E-6D5564C93AF3}"/>
              </a:ext>
            </a:extLst>
          </p:cNvPr>
          <p:cNvSpPr>
            <a:spLocks noGrp="1" noChangeArrowheads="1"/>
          </p:cNvSpPr>
          <p:nvPr>
            <p:ph type="body" idx="4294967295"/>
          </p:nvPr>
        </p:nvSpPr>
        <p:spPr>
          <a:xfrm>
            <a:off x="52931" y="1455939"/>
            <a:ext cx="11692225" cy="5325861"/>
          </a:xfrm>
        </p:spPr>
        <p:txBody>
          <a:bodyPr>
            <a:normAutofit/>
          </a:bodyPr>
          <a:lstStyle/>
          <a:p>
            <a:r>
              <a:rPr lang="zh-CN" altLang="en-US" sz="2400" dirty="0">
                <a:solidFill>
                  <a:srgbClr val="FF0000"/>
                </a:solidFill>
              </a:rPr>
              <a:t>关系中属性的顺序（列的顺序）</a:t>
            </a:r>
            <a:endParaRPr lang="en-US" altLang="zh-CN" sz="2400" dirty="0">
              <a:solidFill>
                <a:srgbClr val="FF0000"/>
              </a:solidFill>
            </a:endParaRPr>
          </a:p>
          <a:p>
            <a:pPr lvl="1"/>
            <a:r>
              <a:rPr lang="zh-CN" altLang="en-US" sz="1800" dirty="0">
                <a:solidFill>
                  <a:srgbClr val="7030A0"/>
                </a:solidFill>
              </a:rPr>
              <a:t>关系的定义</a:t>
            </a:r>
            <a:r>
              <a:rPr lang="en-US" altLang="zh-CN" sz="1800" dirty="0">
                <a:solidFill>
                  <a:srgbClr val="7030A0"/>
                </a:solidFill>
              </a:rPr>
              <a:t>1</a:t>
            </a:r>
            <a:r>
              <a:rPr lang="zh-CN" altLang="en-US" sz="1800" dirty="0"/>
              <a:t>：</a:t>
            </a:r>
            <a:r>
              <a:rPr lang="zh-CN" altLang="en-US" sz="1800" dirty="0">
                <a:solidFill>
                  <a:srgbClr val="00B0F0"/>
                </a:solidFill>
              </a:rPr>
              <a:t>关系是</a:t>
            </a:r>
            <a:r>
              <a:rPr lang="en-US" altLang="zh-CN" sz="1800" dirty="0">
                <a:solidFill>
                  <a:srgbClr val="00B0F0"/>
                </a:solidFill>
              </a:rPr>
              <a:t>n </a:t>
            </a:r>
            <a:r>
              <a:rPr lang="zh-CN" altLang="en-US" sz="1800" dirty="0">
                <a:solidFill>
                  <a:srgbClr val="00B0F0"/>
                </a:solidFill>
              </a:rPr>
              <a:t>元元组的集合</a:t>
            </a:r>
            <a:endParaRPr lang="en-US" altLang="zh-CN" sz="1800" dirty="0">
              <a:solidFill>
                <a:srgbClr val="00B0F0"/>
              </a:solidFill>
            </a:endParaRPr>
          </a:p>
          <a:p>
            <a:pPr lvl="2"/>
            <a:r>
              <a:rPr lang="zh-CN" altLang="en-US" sz="1600" dirty="0"/>
              <a:t>将元组看成是一个</a:t>
            </a:r>
            <a:r>
              <a:rPr lang="en-US" altLang="zh-CN" sz="1600" dirty="0"/>
              <a:t>n</a:t>
            </a:r>
            <a:r>
              <a:rPr lang="zh-CN" altLang="en-US" sz="1600" dirty="0"/>
              <a:t>个值的有序列表（</a:t>
            </a:r>
            <a:r>
              <a:rPr lang="en-US" altLang="zh-CN" sz="1600" dirty="0"/>
              <a:t>n</a:t>
            </a:r>
            <a:r>
              <a:rPr lang="zh-CN" altLang="en-US" sz="1600" dirty="0"/>
              <a:t>元元组），元组内值的排列次序，即关系模式定义中属性的次序是很重要的！</a:t>
            </a:r>
            <a:endParaRPr lang="en-US" altLang="zh-CN" sz="1600" dirty="0"/>
          </a:p>
          <a:p>
            <a:pPr lvl="2"/>
            <a:r>
              <a:rPr lang="zh-CN" altLang="en-US" sz="1600" dirty="0"/>
              <a:t>当把关系作为文件实现时，关系中的属性就会在物理上排序而成为记录中的字段</a:t>
            </a:r>
            <a:r>
              <a:rPr lang="en-US" altLang="zh-CN" sz="1600" dirty="0"/>
              <a:t> </a:t>
            </a:r>
            <a:r>
              <a:rPr lang="zh-CN" altLang="en-US" sz="1600" dirty="0"/>
              <a:t>，元组内的属性和值是有序的</a:t>
            </a:r>
            <a:endParaRPr lang="en-US" altLang="zh-CN" sz="1600" dirty="0"/>
          </a:p>
          <a:p>
            <a:pPr lvl="1"/>
            <a:endParaRPr lang="en-US" altLang="zh-CN" sz="1800" dirty="0"/>
          </a:p>
          <a:p>
            <a:pPr lvl="1"/>
            <a:r>
              <a:rPr lang="zh-CN" altLang="en-US" sz="1800" dirty="0">
                <a:solidFill>
                  <a:srgbClr val="7030A0"/>
                </a:solidFill>
              </a:rPr>
              <a:t>关系的定义</a:t>
            </a:r>
            <a:r>
              <a:rPr lang="en-US" altLang="zh-CN" sz="1800" dirty="0">
                <a:solidFill>
                  <a:srgbClr val="7030A0"/>
                </a:solidFill>
              </a:rPr>
              <a:t>2</a:t>
            </a:r>
            <a:r>
              <a:rPr lang="zh-CN" altLang="en-US" sz="1800" dirty="0"/>
              <a:t>：</a:t>
            </a:r>
            <a:endParaRPr lang="en-US" altLang="zh-CN" sz="1800" dirty="0"/>
          </a:p>
          <a:p>
            <a:pPr lvl="2"/>
            <a:r>
              <a:rPr lang="zh-CN" altLang="en-US" sz="1800" dirty="0">
                <a:solidFill>
                  <a:srgbClr val="00B0F0"/>
                </a:solidFill>
              </a:rPr>
              <a:t>关系模式</a:t>
            </a:r>
            <a:r>
              <a:rPr lang="en-US" altLang="zh-CN" sz="1800" dirty="0">
                <a:solidFill>
                  <a:srgbClr val="00B0F0"/>
                </a:solidFill>
              </a:rPr>
              <a:t>R = {A</a:t>
            </a:r>
            <a:r>
              <a:rPr lang="en-US" altLang="zh-CN" sz="1800" baseline="-25000" dirty="0">
                <a:solidFill>
                  <a:srgbClr val="00B0F0"/>
                </a:solidFill>
              </a:rPr>
              <a:t>1</a:t>
            </a:r>
            <a:r>
              <a:rPr lang="en-US" altLang="zh-CN" sz="1800" dirty="0">
                <a:solidFill>
                  <a:srgbClr val="00B0F0"/>
                </a:solidFill>
              </a:rPr>
              <a:t>, A</a:t>
            </a:r>
            <a:r>
              <a:rPr lang="en-US" altLang="zh-CN" sz="1800" baseline="-25000" dirty="0">
                <a:solidFill>
                  <a:srgbClr val="00B0F0"/>
                </a:solidFill>
              </a:rPr>
              <a:t>2</a:t>
            </a:r>
            <a:r>
              <a:rPr lang="en-US" altLang="zh-CN" sz="1800" dirty="0">
                <a:solidFill>
                  <a:srgbClr val="00B0F0"/>
                </a:solidFill>
              </a:rPr>
              <a:t>, …, A</a:t>
            </a:r>
            <a:r>
              <a:rPr lang="en-US" altLang="zh-CN" sz="1800" baseline="-25000" dirty="0">
                <a:solidFill>
                  <a:srgbClr val="00B0F0"/>
                </a:solidFill>
              </a:rPr>
              <a:t>n</a:t>
            </a:r>
            <a:r>
              <a:rPr lang="en-US" altLang="zh-CN" sz="1800" dirty="0">
                <a:solidFill>
                  <a:srgbClr val="00B0F0"/>
                </a:solidFill>
              </a:rPr>
              <a:t> } </a:t>
            </a:r>
            <a:r>
              <a:rPr lang="zh-CN" altLang="en-US" sz="1800" dirty="0">
                <a:solidFill>
                  <a:srgbClr val="00B0F0"/>
                </a:solidFill>
              </a:rPr>
              <a:t>是属性的集合</a:t>
            </a:r>
            <a:r>
              <a:rPr lang="en-US" altLang="zh-CN" sz="1800" dirty="0">
                <a:solidFill>
                  <a:srgbClr val="00B0F0"/>
                </a:solidFill>
              </a:rPr>
              <a:t>(</a:t>
            </a:r>
            <a:r>
              <a:rPr lang="zh-CN" altLang="en-US" sz="1800" dirty="0">
                <a:solidFill>
                  <a:srgbClr val="00B0F0"/>
                </a:solidFill>
              </a:rPr>
              <a:t>而不是列表</a:t>
            </a:r>
            <a:r>
              <a:rPr lang="en-US" altLang="zh-CN" sz="1800" dirty="0">
                <a:solidFill>
                  <a:srgbClr val="00B0F0"/>
                </a:solidFill>
              </a:rPr>
              <a:t>)</a:t>
            </a:r>
            <a:r>
              <a:rPr lang="zh-CN" altLang="en-US" sz="1800" dirty="0">
                <a:solidFill>
                  <a:srgbClr val="00B0F0"/>
                </a:solidFill>
              </a:rPr>
              <a:t>，</a:t>
            </a:r>
            <a:endParaRPr lang="en-US" altLang="zh-CN" sz="1800" dirty="0">
              <a:solidFill>
                <a:srgbClr val="00B0F0"/>
              </a:solidFill>
            </a:endParaRPr>
          </a:p>
          <a:p>
            <a:pPr lvl="2"/>
            <a:r>
              <a:rPr lang="zh-CN" altLang="en-US" sz="1800" dirty="0">
                <a:solidFill>
                  <a:srgbClr val="00B0F0"/>
                </a:solidFill>
              </a:rPr>
              <a:t>关系状态</a:t>
            </a:r>
            <a:r>
              <a:rPr lang="en-US" altLang="zh-CN" sz="1800" dirty="0">
                <a:solidFill>
                  <a:srgbClr val="00B0F0"/>
                </a:solidFill>
              </a:rPr>
              <a:t>r(R)</a:t>
            </a:r>
            <a:r>
              <a:rPr lang="zh-CN" altLang="en-US" sz="1800" dirty="0">
                <a:solidFill>
                  <a:srgbClr val="00B0F0"/>
                </a:solidFill>
              </a:rPr>
              <a:t>是映射</a:t>
            </a:r>
            <a:r>
              <a:rPr lang="en-US" altLang="zh-CN" sz="1800" dirty="0">
                <a:solidFill>
                  <a:srgbClr val="00B0F0"/>
                </a:solidFill>
              </a:rPr>
              <a:t>(mapping) r = {t</a:t>
            </a:r>
            <a:r>
              <a:rPr lang="en-US" altLang="zh-CN" sz="1800" baseline="-25000" dirty="0">
                <a:solidFill>
                  <a:srgbClr val="00B0F0"/>
                </a:solidFill>
              </a:rPr>
              <a:t>1</a:t>
            </a:r>
            <a:r>
              <a:rPr lang="en-US" altLang="zh-CN" sz="1800" dirty="0">
                <a:solidFill>
                  <a:srgbClr val="00B0F0"/>
                </a:solidFill>
              </a:rPr>
              <a:t>,t</a:t>
            </a:r>
            <a:r>
              <a:rPr lang="en-US" altLang="zh-CN" sz="1800" baseline="-25000" dirty="0">
                <a:solidFill>
                  <a:srgbClr val="00B0F0"/>
                </a:solidFill>
              </a:rPr>
              <a:t>2</a:t>
            </a:r>
            <a:r>
              <a:rPr lang="en-US" altLang="zh-CN" sz="1800" dirty="0">
                <a:solidFill>
                  <a:srgbClr val="00B0F0"/>
                </a:solidFill>
              </a:rPr>
              <a:t>,...t</a:t>
            </a:r>
            <a:r>
              <a:rPr lang="en-US" altLang="zh-CN" sz="1800" baseline="-25000" dirty="0">
                <a:solidFill>
                  <a:srgbClr val="00B0F0"/>
                </a:solidFill>
              </a:rPr>
              <a:t>m</a:t>
            </a:r>
            <a:r>
              <a:rPr lang="en-US" altLang="zh-CN" sz="1800" dirty="0">
                <a:solidFill>
                  <a:srgbClr val="00B0F0"/>
                </a:solidFill>
              </a:rPr>
              <a:t>}</a:t>
            </a:r>
            <a:r>
              <a:rPr lang="zh-CN" altLang="en-US" sz="1800" dirty="0">
                <a:solidFill>
                  <a:srgbClr val="00B0F0"/>
                </a:solidFill>
              </a:rPr>
              <a:t>的有限集合，其中</a:t>
            </a:r>
            <a:endParaRPr lang="en-US" altLang="zh-CN" sz="1800" dirty="0">
              <a:solidFill>
                <a:srgbClr val="00B0F0"/>
              </a:solidFill>
            </a:endParaRPr>
          </a:p>
          <a:p>
            <a:pPr lvl="3"/>
            <a:r>
              <a:rPr lang="zh-CN" altLang="en-US" sz="1800" dirty="0">
                <a:solidFill>
                  <a:srgbClr val="00B0F0"/>
                </a:solidFill>
              </a:rPr>
              <a:t>元组</a:t>
            </a:r>
            <a:r>
              <a:rPr lang="en-US" altLang="zh-CN" sz="1800" dirty="0" err="1">
                <a:solidFill>
                  <a:srgbClr val="00B0F0"/>
                </a:solidFill>
              </a:rPr>
              <a:t>t</a:t>
            </a:r>
            <a:r>
              <a:rPr lang="en-US" altLang="zh-CN" sz="1800" baseline="-25000" dirty="0" err="1">
                <a:solidFill>
                  <a:srgbClr val="00B0F0"/>
                </a:solidFill>
              </a:rPr>
              <a:t>i</a:t>
            </a:r>
            <a:r>
              <a:rPr lang="zh-CN" altLang="en-US" sz="1800" dirty="0">
                <a:solidFill>
                  <a:srgbClr val="00B0F0"/>
                </a:solidFill>
              </a:rPr>
              <a:t>是一个从</a:t>
            </a:r>
            <a:r>
              <a:rPr lang="en-US" altLang="zh-CN" sz="1800" dirty="0">
                <a:solidFill>
                  <a:srgbClr val="00B0F0"/>
                </a:solidFill>
              </a:rPr>
              <a:t>R</a:t>
            </a:r>
            <a:r>
              <a:rPr lang="zh-CN" altLang="en-US" sz="1800" dirty="0">
                <a:solidFill>
                  <a:srgbClr val="00B0F0"/>
                </a:solidFill>
              </a:rPr>
              <a:t>到</a:t>
            </a:r>
            <a:r>
              <a:rPr lang="en-US" altLang="zh-CN" sz="1800" dirty="0">
                <a:solidFill>
                  <a:srgbClr val="00B0F0"/>
                </a:solidFill>
              </a:rPr>
              <a:t>D</a:t>
            </a:r>
            <a:r>
              <a:rPr lang="zh-CN" altLang="en-US" sz="1800" dirty="0">
                <a:solidFill>
                  <a:srgbClr val="00B0F0"/>
                </a:solidFill>
              </a:rPr>
              <a:t>的映射</a:t>
            </a:r>
            <a:endParaRPr lang="en-US" altLang="zh-CN" sz="1800" dirty="0">
              <a:solidFill>
                <a:srgbClr val="00B0F0"/>
              </a:solidFill>
            </a:endParaRPr>
          </a:p>
          <a:p>
            <a:pPr lvl="3"/>
            <a:r>
              <a:rPr lang="en-US" altLang="zh-CN" sz="1800" dirty="0">
                <a:solidFill>
                  <a:srgbClr val="00B0F0"/>
                </a:solidFill>
              </a:rPr>
              <a:t>D</a:t>
            </a:r>
            <a:r>
              <a:rPr lang="zh-CN" altLang="en-US" sz="1800" dirty="0">
                <a:solidFill>
                  <a:srgbClr val="00B0F0"/>
                </a:solidFill>
              </a:rPr>
              <a:t>是属性域的并集（用符号∪表示并集）</a:t>
            </a:r>
            <a:endParaRPr lang="en-US" altLang="zh-CN" sz="1800" dirty="0">
              <a:solidFill>
                <a:srgbClr val="00B0F0"/>
              </a:solidFill>
            </a:endParaRPr>
          </a:p>
          <a:p>
            <a:pPr lvl="3">
              <a:buFont typeface="Wingdings" panose="05000000000000000000" pitchFamily="2" charset="2"/>
              <a:buNone/>
            </a:pPr>
            <a:r>
              <a:rPr lang="zh-CN" altLang="en-US" sz="1800" dirty="0">
                <a:solidFill>
                  <a:srgbClr val="00B0F0"/>
                </a:solidFill>
              </a:rPr>
              <a:t>            </a:t>
            </a:r>
            <a:r>
              <a:rPr lang="en-US" altLang="zh-CN" sz="1800" dirty="0">
                <a:solidFill>
                  <a:srgbClr val="00B0F0"/>
                </a:solidFill>
              </a:rPr>
              <a:t>D = </a:t>
            </a:r>
            <a:r>
              <a:rPr lang="en-US" altLang="zh-CN" sz="1800" dirty="0" err="1">
                <a:solidFill>
                  <a:srgbClr val="00B0F0"/>
                </a:solidFill>
              </a:rPr>
              <a:t>dom</a:t>
            </a:r>
            <a:r>
              <a:rPr lang="en-US" altLang="zh-CN" sz="1800" dirty="0">
                <a:solidFill>
                  <a:srgbClr val="00B0F0"/>
                </a:solidFill>
              </a:rPr>
              <a:t>(A</a:t>
            </a:r>
            <a:r>
              <a:rPr lang="en-US" altLang="zh-CN" sz="1800" baseline="-25000" dirty="0">
                <a:solidFill>
                  <a:srgbClr val="00B0F0"/>
                </a:solidFill>
              </a:rPr>
              <a:t>1</a:t>
            </a:r>
            <a:r>
              <a:rPr lang="en-US" altLang="zh-CN" sz="1800" dirty="0">
                <a:solidFill>
                  <a:srgbClr val="00B0F0"/>
                </a:solidFill>
              </a:rPr>
              <a:t>) </a:t>
            </a:r>
            <a:r>
              <a:rPr lang="zh-CN" altLang="en-US" sz="1800" dirty="0">
                <a:solidFill>
                  <a:srgbClr val="00B0F0"/>
                </a:solidFill>
              </a:rPr>
              <a:t>∪</a:t>
            </a:r>
            <a:r>
              <a:rPr lang="en-US" altLang="zh-CN" sz="1800" dirty="0">
                <a:solidFill>
                  <a:srgbClr val="00B0F0"/>
                </a:solidFill>
              </a:rPr>
              <a:t> </a:t>
            </a:r>
            <a:r>
              <a:rPr lang="en-US" altLang="zh-CN" sz="1800" dirty="0" err="1">
                <a:solidFill>
                  <a:srgbClr val="00B0F0"/>
                </a:solidFill>
              </a:rPr>
              <a:t>dom</a:t>
            </a:r>
            <a:r>
              <a:rPr lang="en-US" altLang="zh-CN" sz="1800" dirty="0">
                <a:solidFill>
                  <a:srgbClr val="00B0F0"/>
                </a:solidFill>
              </a:rPr>
              <a:t>(A</a:t>
            </a:r>
            <a:r>
              <a:rPr lang="en-US" altLang="zh-CN" sz="1800" baseline="-25000" dirty="0">
                <a:solidFill>
                  <a:srgbClr val="00B0F0"/>
                </a:solidFill>
              </a:rPr>
              <a:t>2</a:t>
            </a:r>
            <a:r>
              <a:rPr lang="en-US" altLang="zh-CN" sz="1800" dirty="0">
                <a:solidFill>
                  <a:srgbClr val="00B0F0"/>
                </a:solidFill>
              </a:rPr>
              <a:t>) </a:t>
            </a:r>
            <a:r>
              <a:rPr lang="zh-CN" altLang="en-US" sz="1800" dirty="0">
                <a:solidFill>
                  <a:srgbClr val="00B0F0"/>
                </a:solidFill>
              </a:rPr>
              <a:t>∪</a:t>
            </a:r>
            <a:r>
              <a:rPr lang="en-US" altLang="zh-CN" sz="1800" dirty="0">
                <a:solidFill>
                  <a:srgbClr val="00B0F0"/>
                </a:solidFill>
              </a:rPr>
              <a:t>…</a:t>
            </a:r>
            <a:r>
              <a:rPr lang="zh-CN" altLang="en-US" sz="1800" dirty="0">
                <a:solidFill>
                  <a:srgbClr val="00B0F0"/>
                </a:solidFill>
              </a:rPr>
              <a:t>∪</a:t>
            </a:r>
            <a:r>
              <a:rPr lang="en-US" altLang="zh-CN" sz="1800" dirty="0">
                <a:solidFill>
                  <a:srgbClr val="00B0F0"/>
                </a:solidFill>
              </a:rPr>
              <a:t> </a:t>
            </a:r>
            <a:r>
              <a:rPr lang="en-US" altLang="zh-CN" sz="1800" dirty="0" err="1">
                <a:solidFill>
                  <a:srgbClr val="00B0F0"/>
                </a:solidFill>
              </a:rPr>
              <a:t>dom</a:t>
            </a:r>
            <a:r>
              <a:rPr lang="en-US" altLang="zh-CN" sz="1800" dirty="0">
                <a:solidFill>
                  <a:srgbClr val="00B0F0"/>
                </a:solidFill>
              </a:rPr>
              <a:t>(A</a:t>
            </a:r>
            <a:r>
              <a:rPr lang="en-US" altLang="zh-CN" sz="1800" baseline="-25000" dirty="0">
                <a:solidFill>
                  <a:srgbClr val="00B0F0"/>
                </a:solidFill>
              </a:rPr>
              <a:t>n</a:t>
            </a:r>
            <a:r>
              <a:rPr lang="en-US" altLang="zh-CN" sz="1800" dirty="0">
                <a:solidFill>
                  <a:srgbClr val="00B0F0"/>
                </a:solidFill>
              </a:rPr>
              <a:t>) </a:t>
            </a:r>
          </a:p>
          <a:p>
            <a:pPr lvl="3"/>
            <a:r>
              <a:rPr lang="en-US" altLang="zh-CN" sz="1800" dirty="0">
                <a:solidFill>
                  <a:srgbClr val="00B0F0"/>
                </a:solidFill>
              </a:rPr>
              <a:t>t[A</a:t>
            </a:r>
            <a:r>
              <a:rPr lang="en-US" altLang="zh-CN" sz="1800" baseline="-25000" dirty="0">
                <a:solidFill>
                  <a:srgbClr val="00B0F0"/>
                </a:solidFill>
              </a:rPr>
              <a:t>i</a:t>
            </a:r>
            <a:r>
              <a:rPr lang="en-US" altLang="zh-CN" sz="1800" dirty="0">
                <a:solidFill>
                  <a:srgbClr val="00B0F0"/>
                </a:solidFill>
              </a:rPr>
              <a:t>]</a:t>
            </a:r>
            <a:r>
              <a:rPr lang="zh-CN" altLang="en-US" sz="1800" dirty="0">
                <a:solidFill>
                  <a:srgbClr val="00B0F0"/>
                </a:solidFill>
              </a:rPr>
              <a:t>的取值必须在</a:t>
            </a:r>
            <a:r>
              <a:rPr lang="en-US" altLang="zh-CN" sz="1800" dirty="0" err="1">
                <a:solidFill>
                  <a:srgbClr val="00B0F0"/>
                </a:solidFill>
              </a:rPr>
              <a:t>dom</a:t>
            </a:r>
            <a:r>
              <a:rPr lang="en-US" altLang="zh-CN" sz="1800" dirty="0">
                <a:solidFill>
                  <a:srgbClr val="00B0F0"/>
                </a:solidFill>
              </a:rPr>
              <a:t>(A</a:t>
            </a:r>
            <a:r>
              <a:rPr lang="en-US" altLang="zh-CN" sz="1800" baseline="-25000" dirty="0">
                <a:solidFill>
                  <a:srgbClr val="00B0F0"/>
                </a:solidFill>
              </a:rPr>
              <a:t>i</a:t>
            </a:r>
            <a:r>
              <a:rPr lang="en-US" altLang="zh-CN" sz="1800" dirty="0">
                <a:solidFill>
                  <a:srgbClr val="00B0F0"/>
                </a:solidFill>
              </a:rPr>
              <a:t>) </a:t>
            </a:r>
            <a:r>
              <a:rPr lang="zh-CN" altLang="en-US" sz="1800" dirty="0">
                <a:solidFill>
                  <a:srgbClr val="00B0F0"/>
                </a:solidFill>
              </a:rPr>
              <a:t>中，其中</a:t>
            </a:r>
            <a:r>
              <a:rPr lang="en-US" altLang="zh-CN" sz="1800" dirty="0">
                <a:solidFill>
                  <a:srgbClr val="00B0F0"/>
                </a:solidFill>
              </a:rPr>
              <a:t>1 ≤</a:t>
            </a:r>
            <a:r>
              <a:rPr lang="zh-CN" altLang="en-US" sz="1800" dirty="0">
                <a:solidFill>
                  <a:srgbClr val="00B0F0"/>
                </a:solidFill>
              </a:rPr>
              <a:t> </a:t>
            </a:r>
            <a:r>
              <a:rPr lang="en-US" altLang="zh-CN" sz="1800" dirty="0" err="1">
                <a:solidFill>
                  <a:srgbClr val="00B0F0"/>
                </a:solidFill>
              </a:rPr>
              <a:t>i</a:t>
            </a:r>
            <a:r>
              <a:rPr lang="zh-CN" altLang="en-US" sz="1800" dirty="0">
                <a:solidFill>
                  <a:srgbClr val="00B0F0"/>
                </a:solidFill>
              </a:rPr>
              <a:t> </a:t>
            </a:r>
            <a:r>
              <a:rPr lang="en-US" altLang="zh-CN" sz="1800" dirty="0">
                <a:solidFill>
                  <a:srgbClr val="00B0F0"/>
                </a:solidFill>
              </a:rPr>
              <a:t>≤ n</a:t>
            </a:r>
          </a:p>
          <a:p>
            <a:pPr lvl="2"/>
            <a:endParaRPr lang="en-US" altLang="zh-CN" sz="1600" dirty="0"/>
          </a:p>
          <a:p>
            <a:pPr lvl="2"/>
            <a:r>
              <a:rPr lang="zh-CN" altLang="en-US" sz="1600" dirty="0"/>
              <a:t>将元组看作是一个映射的定义，元组可以被认为是一个</a:t>
            </a:r>
            <a:endParaRPr lang="en-US" altLang="zh-CN" sz="1600" dirty="0"/>
          </a:p>
          <a:p>
            <a:pPr lvl="2">
              <a:buNone/>
            </a:pPr>
            <a:r>
              <a:rPr lang="zh-CN" altLang="en-US" sz="1600" dirty="0">
                <a:solidFill>
                  <a:srgbClr val="7030A0"/>
                </a:solidFill>
              </a:rPr>
              <a:t>    </a:t>
            </a:r>
            <a:r>
              <a:rPr lang="en-US" altLang="zh-CN" sz="1600" dirty="0">
                <a:solidFill>
                  <a:srgbClr val="7030A0"/>
                </a:solidFill>
              </a:rPr>
              <a:t>(&lt;</a:t>
            </a:r>
            <a:r>
              <a:rPr lang="zh-CN" altLang="en-US" sz="1600" dirty="0">
                <a:solidFill>
                  <a:srgbClr val="7030A0"/>
                </a:solidFill>
              </a:rPr>
              <a:t>属性</a:t>
            </a:r>
            <a:r>
              <a:rPr lang="en-US" altLang="zh-CN" sz="1600" dirty="0">
                <a:solidFill>
                  <a:srgbClr val="7030A0"/>
                </a:solidFill>
              </a:rPr>
              <a:t>&gt;</a:t>
            </a:r>
            <a:r>
              <a:rPr lang="zh-CN" altLang="en-US" sz="1600" dirty="0">
                <a:solidFill>
                  <a:srgbClr val="7030A0"/>
                </a:solidFill>
              </a:rPr>
              <a:t>， </a:t>
            </a:r>
            <a:r>
              <a:rPr lang="en-US" altLang="zh-CN" sz="1600" dirty="0">
                <a:solidFill>
                  <a:srgbClr val="7030A0"/>
                </a:solidFill>
              </a:rPr>
              <a:t>&lt;</a:t>
            </a:r>
            <a:r>
              <a:rPr lang="zh-CN" altLang="en-US" sz="1600" dirty="0">
                <a:solidFill>
                  <a:srgbClr val="7030A0"/>
                </a:solidFill>
              </a:rPr>
              <a:t>值</a:t>
            </a:r>
            <a:r>
              <a:rPr lang="en-US" altLang="zh-CN" sz="1600" dirty="0">
                <a:solidFill>
                  <a:srgbClr val="7030A0"/>
                </a:solidFill>
              </a:rPr>
              <a:t>&gt;)</a:t>
            </a:r>
            <a:r>
              <a:rPr lang="zh-CN" altLang="en-US" sz="1600" dirty="0">
                <a:solidFill>
                  <a:srgbClr val="7030A0"/>
                </a:solidFill>
              </a:rPr>
              <a:t>  对</a:t>
            </a:r>
            <a:r>
              <a:rPr lang="zh-CN" altLang="en-US" sz="1600" dirty="0"/>
              <a:t>，其中每一个</a:t>
            </a:r>
            <a:r>
              <a:rPr lang="en-US" altLang="zh-CN" sz="1600" dirty="0">
                <a:solidFill>
                  <a:srgbClr val="7030A0"/>
                </a:solidFill>
              </a:rPr>
              <a:t>(&lt;</a:t>
            </a:r>
            <a:r>
              <a:rPr lang="zh-CN" altLang="en-US" sz="1600" dirty="0">
                <a:solidFill>
                  <a:srgbClr val="7030A0"/>
                </a:solidFill>
              </a:rPr>
              <a:t>属性</a:t>
            </a:r>
            <a:r>
              <a:rPr lang="en-US" altLang="zh-CN" sz="1600" dirty="0">
                <a:solidFill>
                  <a:srgbClr val="7030A0"/>
                </a:solidFill>
              </a:rPr>
              <a:t>&gt;</a:t>
            </a:r>
            <a:r>
              <a:rPr lang="zh-CN" altLang="en-US" sz="1600" dirty="0">
                <a:solidFill>
                  <a:srgbClr val="7030A0"/>
                </a:solidFill>
              </a:rPr>
              <a:t>， </a:t>
            </a:r>
            <a:r>
              <a:rPr lang="en-US" altLang="zh-CN" sz="1600" dirty="0">
                <a:solidFill>
                  <a:srgbClr val="7030A0"/>
                </a:solidFill>
              </a:rPr>
              <a:t>&lt;</a:t>
            </a:r>
            <a:r>
              <a:rPr lang="zh-CN" altLang="en-US" sz="1600" dirty="0">
                <a:solidFill>
                  <a:srgbClr val="7030A0"/>
                </a:solidFill>
              </a:rPr>
              <a:t>值</a:t>
            </a:r>
            <a:r>
              <a:rPr lang="en-US" altLang="zh-CN" sz="1600" dirty="0">
                <a:solidFill>
                  <a:srgbClr val="7030A0"/>
                </a:solidFill>
              </a:rPr>
              <a:t>&gt;)</a:t>
            </a:r>
            <a:r>
              <a:rPr lang="zh-CN" altLang="en-US" sz="1600" dirty="0">
                <a:solidFill>
                  <a:srgbClr val="7030A0"/>
                </a:solidFill>
              </a:rPr>
              <a:t>对 </a:t>
            </a:r>
            <a:r>
              <a:rPr lang="zh-CN" altLang="en-US" sz="1600" dirty="0"/>
              <a:t>给出一个从属性</a:t>
            </a:r>
            <a:r>
              <a:rPr lang="en-US" altLang="zh-CN" sz="1600" dirty="0"/>
              <a:t>A</a:t>
            </a:r>
            <a:r>
              <a:rPr lang="en-US" altLang="zh-CN" sz="1600" baseline="-25000" dirty="0"/>
              <a:t>i</a:t>
            </a:r>
            <a:r>
              <a:rPr lang="en-US" altLang="zh-CN" sz="1600" dirty="0"/>
              <a:t> </a:t>
            </a:r>
            <a:r>
              <a:rPr lang="zh-CN" altLang="en-US" sz="1600" dirty="0"/>
              <a:t>到</a:t>
            </a:r>
            <a:r>
              <a:rPr lang="en-US" altLang="zh-CN" sz="1600" dirty="0" err="1"/>
              <a:t>dom</a:t>
            </a:r>
            <a:r>
              <a:rPr lang="en-US" altLang="zh-CN" sz="1600" dirty="0"/>
              <a:t>(A</a:t>
            </a:r>
            <a:r>
              <a:rPr lang="en-US" altLang="zh-CN" sz="1600" baseline="-25000" dirty="0"/>
              <a:t>i</a:t>
            </a:r>
            <a:r>
              <a:rPr lang="en-US" altLang="zh-CN" sz="1600" dirty="0"/>
              <a:t>) </a:t>
            </a:r>
            <a:r>
              <a:rPr lang="zh-CN" altLang="en-US" sz="1600" dirty="0"/>
              <a:t>中值</a:t>
            </a:r>
            <a:r>
              <a:rPr lang="en-US" altLang="zh-CN" sz="1600" dirty="0"/>
              <a:t>V</a:t>
            </a:r>
            <a:r>
              <a:rPr lang="en-US" altLang="zh-CN" sz="1600" baseline="-25000" dirty="0"/>
              <a:t>i</a:t>
            </a:r>
            <a:r>
              <a:rPr lang="zh-CN" altLang="en-US" sz="1600" dirty="0"/>
              <a:t>的映射</a:t>
            </a:r>
            <a:endParaRPr lang="en-US" altLang="zh-CN" sz="1600" dirty="0"/>
          </a:p>
          <a:p>
            <a:pPr lvl="2"/>
            <a:r>
              <a:rPr lang="zh-CN" altLang="en-US" sz="1600" dirty="0"/>
              <a:t>因为属性名是同它的值一起出现的，所以属性的排列次序并不重要</a:t>
            </a:r>
            <a:endParaRPr lang="en-US" altLang="zh-CN" sz="1600" dirty="0"/>
          </a:p>
          <a:p>
            <a:pPr lvl="3"/>
            <a:endParaRPr lang="en-US" altLang="zh-CN" sz="1800" dirty="0"/>
          </a:p>
        </p:txBody>
      </p:sp>
      <p:pic>
        <p:nvPicPr>
          <p:cNvPr id="4" name="Picture 2">
            <a:extLst>
              <a:ext uri="{FF2B5EF4-FFF2-40B4-BE49-F238E27FC236}">
                <a16:creationId xmlns:a16="http://schemas.microsoft.com/office/drawing/2014/main" id="{D2CE8486-D7C5-4AA0-A45C-A36E3BEF0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661" y="4314177"/>
            <a:ext cx="5271847" cy="144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8345820-586E-49A1-BBE7-353455F587BA}"/>
              </a:ext>
            </a:extLst>
          </p:cNvPr>
          <p:cNvSpPr>
            <a:spLocks noGrp="1" noChangeArrowheads="1"/>
          </p:cNvSpPr>
          <p:nvPr>
            <p:ph type="title"/>
          </p:nvPr>
        </p:nvSpPr>
        <p:spPr/>
        <p:txBody>
          <a:bodyPr/>
          <a:lstStyle/>
          <a:p>
            <a:pPr algn="ctr"/>
            <a:r>
              <a:rPr lang="en-US" altLang="zh-CN" b="1" dirty="0"/>
              <a:t>Relational Model Concepts</a:t>
            </a:r>
            <a:br>
              <a:rPr lang="en-US" altLang="zh-CN" b="1" dirty="0"/>
            </a:br>
            <a:r>
              <a:rPr lang="zh-CN" altLang="en-US" sz="3200" b="1" dirty="0">
                <a:solidFill>
                  <a:srgbClr val="FF0000"/>
                </a:solidFill>
              </a:rPr>
              <a:t>关系的性质</a:t>
            </a:r>
            <a:endParaRPr lang="en-US" altLang="zh-CN" sz="3200" dirty="0"/>
          </a:p>
        </p:txBody>
      </p:sp>
      <p:sp>
        <p:nvSpPr>
          <p:cNvPr id="27651" name="Rectangle 3">
            <a:extLst>
              <a:ext uri="{FF2B5EF4-FFF2-40B4-BE49-F238E27FC236}">
                <a16:creationId xmlns:a16="http://schemas.microsoft.com/office/drawing/2014/main" id="{18316D42-070E-4987-B029-966B9B24CAED}"/>
              </a:ext>
            </a:extLst>
          </p:cNvPr>
          <p:cNvSpPr>
            <a:spLocks noGrp="1" noChangeArrowheads="1"/>
          </p:cNvSpPr>
          <p:nvPr>
            <p:ph type="body" idx="4294967295"/>
          </p:nvPr>
        </p:nvSpPr>
        <p:spPr>
          <a:xfrm>
            <a:off x="864066" y="1573213"/>
            <a:ext cx="10057934" cy="4733925"/>
          </a:xfrm>
        </p:spPr>
        <p:txBody>
          <a:bodyPr/>
          <a:lstStyle/>
          <a:p>
            <a:r>
              <a:rPr lang="zh-CN" altLang="en-US" sz="2400" dirty="0">
                <a:solidFill>
                  <a:srgbClr val="FF0000"/>
                </a:solidFill>
              </a:rPr>
              <a:t>关系中属性的值</a:t>
            </a:r>
            <a:endParaRPr lang="en-US" altLang="zh-CN" sz="2400" dirty="0">
              <a:solidFill>
                <a:srgbClr val="FF0000"/>
              </a:solidFill>
            </a:endParaRPr>
          </a:p>
          <a:p>
            <a:pPr lvl="1"/>
            <a:endParaRPr lang="en-US" altLang="zh-CN" sz="2400" dirty="0"/>
          </a:p>
          <a:p>
            <a:pPr lvl="1"/>
            <a:r>
              <a:rPr lang="zh-CN" altLang="en-US" sz="2400" dirty="0"/>
              <a:t>属性的值必须是原子的</a:t>
            </a:r>
            <a:endParaRPr lang="en-US" altLang="zh-CN" sz="2400" dirty="0"/>
          </a:p>
          <a:p>
            <a:pPr lvl="2"/>
            <a:endParaRPr lang="en-US" altLang="zh-CN" sz="2200" dirty="0"/>
          </a:p>
          <a:p>
            <a:pPr lvl="2"/>
            <a:r>
              <a:rPr lang="zh-CN" altLang="zh-CN" sz="2000" dirty="0"/>
              <a:t>多值</a:t>
            </a:r>
            <a:r>
              <a:rPr lang="zh-CN" altLang="en-US" sz="2000" dirty="0"/>
              <a:t>属性</a:t>
            </a:r>
            <a:r>
              <a:rPr lang="zh-CN" altLang="zh-CN" sz="2000" dirty="0"/>
              <a:t>不是原子的</a:t>
            </a:r>
            <a:endParaRPr lang="en-US" altLang="zh-CN" sz="2000" dirty="0"/>
          </a:p>
          <a:p>
            <a:pPr lvl="3"/>
            <a:r>
              <a:rPr lang="zh-CN" altLang="en-US" sz="2000" dirty="0"/>
              <a:t>例：</a:t>
            </a:r>
            <a:r>
              <a:rPr lang="zh-CN" altLang="zh-CN" sz="2000" dirty="0"/>
              <a:t>电话号码（有多个电话号码：</a:t>
            </a:r>
            <a:r>
              <a:rPr lang="zh-CN" altLang="en-US" sz="2000" dirty="0"/>
              <a:t>家庭</a:t>
            </a:r>
            <a:r>
              <a:rPr lang="zh-CN" altLang="zh-CN" sz="2000" dirty="0"/>
              <a:t>电话、</a:t>
            </a:r>
            <a:r>
              <a:rPr lang="zh-CN" altLang="en-US" sz="2000" dirty="0"/>
              <a:t>办公电话、</a:t>
            </a:r>
            <a:r>
              <a:rPr lang="zh-CN" altLang="zh-CN" sz="2000" dirty="0"/>
              <a:t>移动电话）</a:t>
            </a:r>
          </a:p>
          <a:p>
            <a:pPr lvl="2"/>
            <a:endParaRPr lang="en-US" altLang="zh-CN" sz="2000" dirty="0"/>
          </a:p>
          <a:p>
            <a:pPr lvl="2"/>
            <a:r>
              <a:rPr lang="zh-CN" altLang="zh-CN" sz="2000" dirty="0"/>
              <a:t>复合属性不是原子的</a:t>
            </a:r>
            <a:endParaRPr lang="en-US" altLang="zh-CN" sz="2000" dirty="0"/>
          </a:p>
          <a:p>
            <a:pPr lvl="3"/>
            <a:r>
              <a:rPr lang="zh-CN" altLang="en-US" sz="2000" dirty="0"/>
              <a:t>例</a:t>
            </a:r>
            <a:r>
              <a:rPr lang="zh-CN" altLang="zh-CN" sz="2000" dirty="0"/>
              <a:t>：地址（北京市海淀区学院路</a:t>
            </a:r>
            <a:r>
              <a:rPr lang="en-US" altLang="zh-CN" sz="2000" dirty="0"/>
              <a:t>30</a:t>
            </a:r>
            <a:r>
              <a:rPr lang="zh-CN" altLang="zh-CN" sz="2000" dirty="0"/>
              <a:t>号院）</a:t>
            </a:r>
          </a:p>
          <a:p>
            <a:pPr lvl="4"/>
            <a:r>
              <a:rPr lang="zh-CN" altLang="zh-CN" sz="2000" dirty="0"/>
              <a:t>如果</a:t>
            </a:r>
            <a:r>
              <a:rPr lang="zh-CN" altLang="en-US" sz="2000" dirty="0"/>
              <a:t>解释为</a:t>
            </a:r>
            <a:r>
              <a:rPr lang="zh-CN" altLang="zh-CN" sz="2000" dirty="0"/>
              <a:t>一个字符串，</a:t>
            </a:r>
            <a:r>
              <a:rPr lang="zh-CN" altLang="en-US" sz="2000" dirty="0"/>
              <a:t>则</a:t>
            </a:r>
            <a:r>
              <a:rPr lang="zh-CN" altLang="zh-CN" sz="2000" dirty="0"/>
              <a:t>是原子的；</a:t>
            </a:r>
            <a:endParaRPr lang="en-US" altLang="zh-CN" sz="2000" dirty="0"/>
          </a:p>
          <a:p>
            <a:pPr lvl="4"/>
            <a:r>
              <a:rPr lang="zh-CN" altLang="zh-CN" sz="2000" dirty="0"/>
              <a:t>如果</a:t>
            </a:r>
            <a:r>
              <a:rPr lang="zh-CN" altLang="en-US" sz="2000" dirty="0"/>
              <a:t>解释为多个分量的组合，</a:t>
            </a:r>
            <a:r>
              <a:rPr lang="zh-CN" altLang="zh-CN" sz="2000" dirty="0"/>
              <a:t>城市 区县 街道 门牌</a:t>
            </a:r>
            <a:r>
              <a:rPr lang="zh-CN" altLang="en-US" sz="2000" dirty="0"/>
              <a:t>，则不是院子的</a:t>
            </a:r>
            <a:r>
              <a:rPr lang="zh-CN" altLang="zh-CN" sz="20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22094A7-50BB-407C-BE8F-95603AA656C2}"/>
              </a:ext>
            </a:extLst>
          </p:cNvPr>
          <p:cNvSpPr>
            <a:spLocks noGrp="1" noChangeArrowheads="1"/>
          </p:cNvSpPr>
          <p:nvPr>
            <p:ph type="title"/>
          </p:nvPr>
        </p:nvSpPr>
        <p:spPr/>
        <p:txBody>
          <a:bodyPr/>
          <a:lstStyle/>
          <a:p>
            <a:pPr algn="ctr"/>
            <a:r>
              <a:rPr lang="en-US" altLang="zh-CN" b="1" dirty="0"/>
              <a:t>Relational Model Concepts</a:t>
            </a:r>
            <a:br>
              <a:rPr lang="en-US" altLang="zh-CN" b="1" dirty="0"/>
            </a:br>
            <a:r>
              <a:rPr lang="zh-CN" altLang="en-US" sz="3200" b="1" dirty="0">
                <a:solidFill>
                  <a:srgbClr val="FF0000"/>
                </a:solidFill>
              </a:rPr>
              <a:t>关系的性质</a:t>
            </a:r>
            <a:endParaRPr lang="en-US" altLang="zh-CN" sz="3200" dirty="0"/>
          </a:p>
        </p:txBody>
      </p:sp>
      <p:sp>
        <p:nvSpPr>
          <p:cNvPr id="28675" name="Rectangle 3">
            <a:extLst>
              <a:ext uri="{FF2B5EF4-FFF2-40B4-BE49-F238E27FC236}">
                <a16:creationId xmlns:a16="http://schemas.microsoft.com/office/drawing/2014/main" id="{BF8C6D1D-6A1D-41EB-8C3D-9C752B58F0E7}"/>
              </a:ext>
            </a:extLst>
          </p:cNvPr>
          <p:cNvSpPr>
            <a:spLocks noGrp="1" noChangeArrowheads="1"/>
          </p:cNvSpPr>
          <p:nvPr>
            <p:ph type="body" idx="4294967295"/>
          </p:nvPr>
        </p:nvSpPr>
        <p:spPr>
          <a:xfrm>
            <a:off x="1104900" y="1473200"/>
            <a:ext cx="9980682" cy="5308600"/>
          </a:xfrm>
        </p:spPr>
        <p:txBody>
          <a:bodyPr>
            <a:normAutofit/>
          </a:bodyPr>
          <a:lstStyle/>
          <a:p>
            <a:r>
              <a:rPr lang="zh-CN" altLang="en-US" sz="2400" dirty="0">
                <a:solidFill>
                  <a:srgbClr val="FF0000"/>
                </a:solidFill>
              </a:rPr>
              <a:t>关系中属性的值</a:t>
            </a:r>
            <a:r>
              <a:rPr lang="en-US" altLang="zh-CN" sz="2400" dirty="0"/>
              <a:t>——</a:t>
            </a:r>
            <a:r>
              <a:rPr lang="zh-CN" altLang="en-US" sz="2400" dirty="0">
                <a:solidFill>
                  <a:srgbClr val="0070C0"/>
                </a:solidFill>
              </a:rPr>
              <a:t>空值</a:t>
            </a:r>
            <a:r>
              <a:rPr lang="en-US" altLang="zh-CN" sz="2200" dirty="0">
                <a:solidFill>
                  <a:srgbClr val="0070C0"/>
                </a:solidFill>
              </a:rPr>
              <a:t>NULL</a:t>
            </a:r>
            <a:endParaRPr lang="zh-CN" altLang="zh-CN" sz="2200" dirty="0">
              <a:solidFill>
                <a:srgbClr val="0070C0"/>
              </a:solidFill>
            </a:endParaRPr>
          </a:p>
          <a:p>
            <a:pPr lvl="1"/>
            <a:endParaRPr lang="en-US" altLang="zh-CN" sz="2000" dirty="0">
              <a:solidFill>
                <a:srgbClr val="7030A0"/>
              </a:solidFill>
            </a:endParaRPr>
          </a:p>
          <a:p>
            <a:pPr lvl="1"/>
            <a:r>
              <a:rPr lang="zh-CN" altLang="en-US" sz="2000" dirty="0">
                <a:solidFill>
                  <a:srgbClr val="7030A0"/>
                </a:solidFill>
              </a:rPr>
              <a:t>空值</a:t>
            </a:r>
            <a:r>
              <a:rPr lang="en-US" altLang="zh-CN" sz="2000" dirty="0">
                <a:solidFill>
                  <a:srgbClr val="7030A0"/>
                </a:solidFill>
              </a:rPr>
              <a:t>NULL</a:t>
            </a:r>
            <a:r>
              <a:rPr lang="zh-CN" altLang="en-US" sz="2000" dirty="0">
                <a:solidFill>
                  <a:srgbClr val="7030A0"/>
                </a:solidFill>
              </a:rPr>
              <a:t>的含义</a:t>
            </a:r>
            <a:endParaRPr lang="en-US" altLang="zh-CN" sz="2000" dirty="0">
              <a:solidFill>
                <a:srgbClr val="7030A0"/>
              </a:solidFill>
            </a:endParaRPr>
          </a:p>
          <a:p>
            <a:pPr lvl="2"/>
            <a:endParaRPr lang="en-US" altLang="zh-CN" sz="1600" dirty="0"/>
          </a:p>
          <a:p>
            <a:pPr lvl="2"/>
            <a:r>
              <a:rPr lang="zh-CN" altLang="en-US" sz="1600" dirty="0"/>
              <a:t>不适用</a:t>
            </a:r>
            <a:endParaRPr lang="en-US" altLang="zh-CN" sz="1600" dirty="0"/>
          </a:p>
          <a:p>
            <a:pPr lvl="3"/>
            <a:r>
              <a:rPr lang="zh-CN" altLang="en-US" dirty="0"/>
              <a:t>人员表中保存教师和学生的信息，有一个属性</a:t>
            </a:r>
            <a:r>
              <a:rPr lang="en-US" altLang="zh-CN" dirty="0"/>
              <a:t>office</a:t>
            </a:r>
            <a:r>
              <a:rPr lang="zh-CN" altLang="en-US" dirty="0"/>
              <a:t>，教师有</a:t>
            </a:r>
            <a:r>
              <a:rPr lang="en-US" altLang="zh-CN" dirty="0"/>
              <a:t>office</a:t>
            </a:r>
            <a:r>
              <a:rPr lang="zh-CN" altLang="en-US" dirty="0"/>
              <a:t>，学生没有</a:t>
            </a:r>
            <a:endParaRPr lang="en-US" altLang="zh-CN" dirty="0"/>
          </a:p>
          <a:p>
            <a:pPr lvl="3"/>
            <a:r>
              <a:rPr lang="zh-CN" altLang="en-US" dirty="0"/>
              <a:t>对于没上过大学的人来说，简历中的最后大学学历没法填！</a:t>
            </a:r>
            <a:endParaRPr lang="en-US" altLang="zh-CN" dirty="0"/>
          </a:p>
          <a:p>
            <a:pPr lvl="3"/>
            <a:r>
              <a:rPr lang="zh-CN" altLang="en-US" dirty="0"/>
              <a:t>汽车的眼睛的颜色（汽车怎么会有眼睛呢！）</a:t>
            </a:r>
            <a:endParaRPr lang="en-US" altLang="zh-CN" dirty="0"/>
          </a:p>
          <a:p>
            <a:pPr lvl="2"/>
            <a:endParaRPr lang="en-US" altLang="zh-CN" sz="1600" dirty="0"/>
          </a:p>
          <a:p>
            <a:pPr lvl="2"/>
            <a:r>
              <a:rPr lang="zh-CN" altLang="en-US" sz="1600" dirty="0"/>
              <a:t>值存在但不知道</a:t>
            </a:r>
            <a:endParaRPr lang="en-US" altLang="zh-CN" sz="1600" dirty="0"/>
          </a:p>
          <a:p>
            <a:pPr lvl="3"/>
            <a:r>
              <a:rPr lang="zh-CN" altLang="en-US" dirty="0"/>
              <a:t>人的身高、年龄、体重</a:t>
            </a:r>
            <a:endParaRPr lang="en-US" altLang="zh-CN" dirty="0"/>
          </a:p>
          <a:p>
            <a:pPr lvl="3"/>
            <a:r>
              <a:rPr lang="zh-CN" altLang="en-US" dirty="0"/>
              <a:t>墨镜下的人的眼睛的颜色（人的眼睛肯定会有颜色的！）</a:t>
            </a:r>
            <a:endParaRPr lang="en-US" altLang="zh-CN" dirty="0"/>
          </a:p>
          <a:p>
            <a:pPr lvl="2"/>
            <a:endParaRPr lang="en-US" altLang="zh-CN" sz="1600" dirty="0"/>
          </a:p>
          <a:p>
            <a:pPr lvl="2"/>
            <a:r>
              <a:rPr lang="zh-CN" altLang="en-US" sz="1600" dirty="0"/>
              <a:t>是否有值不知道</a:t>
            </a:r>
            <a:endParaRPr lang="en-US" altLang="zh-CN" sz="1600" dirty="0"/>
          </a:p>
          <a:p>
            <a:pPr lvl="3"/>
            <a:r>
              <a:rPr lang="zh-CN" altLang="en-US" dirty="0"/>
              <a:t>家庭电话：安没安装电话不知道！</a:t>
            </a:r>
            <a:endParaRPr lang="en-US" altLang="zh-CN" dirty="0"/>
          </a:p>
          <a:p>
            <a:pPr lvl="4"/>
            <a:r>
              <a:rPr lang="zh-CN" altLang="en-US" dirty="0"/>
              <a:t>如果安装了，意味着值存在但不知道</a:t>
            </a:r>
            <a:endParaRPr lang="en-US" altLang="zh-CN" dirty="0"/>
          </a:p>
          <a:p>
            <a:pPr lvl="4"/>
            <a:r>
              <a:rPr lang="zh-CN" altLang="en-US" dirty="0"/>
              <a:t>如果没安装，就是不适用</a:t>
            </a:r>
            <a:endParaRPr lang="en-US" altLang="zh-CN" dirty="0"/>
          </a:p>
          <a:p>
            <a:pPr lvl="1"/>
            <a:endParaRPr lang="en-US" altLang="zh-CN" sz="2000"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22094A7-50BB-407C-BE8F-95603AA656C2}"/>
              </a:ext>
            </a:extLst>
          </p:cNvPr>
          <p:cNvSpPr>
            <a:spLocks noGrp="1" noChangeArrowheads="1"/>
          </p:cNvSpPr>
          <p:nvPr>
            <p:ph type="title"/>
          </p:nvPr>
        </p:nvSpPr>
        <p:spPr/>
        <p:txBody>
          <a:bodyPr/>
          <a:lstStyle/>
          <a:p>
            <a:pPr algn="ctr"/>
            <a:r>
              <a:rPr lang="en-US" altLang="zh-CN" b="1" dirty="0"/>
              <a:t>Relational Model Concepts</a:t>
            </a:r>
            <a:br>
              <a:rPr lang="en-US" altLang="zh-CN" b="1" dirty="0"/>
            </a:br>
            <a:r>
              <a:rPr lang="zh-CN" altLang="en-US" sz="3200" b="1" dirty="0">
                <a:solidFill>
                  <a:srgbClr val="FF0000"/>
                </a:solidFill>
              </a:rPr>
              <a:t>关系的性质</a:t>
            </a:r>
            <a:endParaRPr lang="en-US" altLang="zh-CN" sz="3200" dirty="0"/>
          </a:p>
        </p:txBody>
      </p:sp>
      <p:sp>
        <p:nvSpPr>
          <p:cNvPr id="28675" name="Rectangle 3">
            <a:extLst>
              <a:ext uri="{FF2B5EF4-FFF2-40B4-BE49-F238E27FC236}">
                <a16:creationId xmlns:a16="http://schemas.microsoft.com/office/drawing/2014/main" id="{BF8C6D1D-6A1D-41EB-8C3D-9C752B58F0E7}"/>
              </a:ext>
            </a:extLst>
          </p:cNvPr>
          <p:cNvSpPr>
            <a:spLocks noGrp="1" noChangeArrowheads="1"/>
          </p:cNvSpPr>
          <p:nvPr>
            <p:ph type="body" idx="4294967295"/>
          </p:nvPr>
        </p:nvSpPr>
        <p:spPr>
          <a:xfrm>
            <a:off x="1104900" y="1473200"/>
            <a:ext cx="9980682" cy="5308600"/>
          </a:xfrm>
        </p:spPr>
        <p:txBody>
          <a:bodyPr>
            <a:normAutofit lnSpcReduction="10000"/>
          </a:bodyPr>
          <a:lstStyle/>
          <a:p>
            <a:r>
              <a:rPr lang="zh-CN" altLang="en-US" sz="2400" dirty="0">
                <a:solidFill>
                  <a:srgbClr val="FF0000"/>
                </a:solidFill>
              </a:rPr>
              <a:t>关系中属性的值</a:t>
            </a:r>
            <a:r>
              <a:rPr lang="en-US" altLang="zh-CN" sz="2400" dirty="0"/>
              <a:t>——</a:t>
            </a:r>
            <a:r>
              <a:rPr lang="zh-CN" altLang="en-US" sz="2400" dirty="0">
                <a:solidFill>
                  <a:srgbClr val="0070C0"/>
                </a:solidFill>
              </a:rPr>
              <a:t>空值</a:t>
            </a:r>
            <a:r>
              <a:rPr lang="en-US" altLang="zh-CN" sz="2200" dirty="0">
                <a:solidFill>
                  <a:srgbClr val="0070C0"/>
                </a:solidFill>
              </a:rPr>
              <a:t>NULL</a:t>
            </a:r>
            <a:endParaRPr lang="zh-CN" altLang="zh-CN" sz="2200" dirty="0">
              <a:solidFill>
                <a:srgbClr val="0070C0"/>
              </a:solidFill>
            </a:endParaRPr>
          </a:p>
          <a:p>
            <a:pPr lvl="1"/>
            <a:endParaRPr lang="en-US" altLang="zh-CN" sz="2000" dirty="0"/>
          </a:p>
          <a:p>
            <a:pPr lvl="1"/>
            <a:r>
              <a:rPr lang="en-US" altLang="zh-CN" sz="2000" dirty="0"/>
              <a:t>NULL</a:t>
            </a:r>
            <a:r>
              <a:rPr lang="zh-CN" altLang="zh-CN" sz="2000" dirty="0"/>
              <a:t>值不是数字</a:t>
            </a:r>
            <a:r>
              <a:rPr lang="en-US" altLang="zh-CN" sz="2000" dirty="0"/>
              <a:t>0</a:t>
            </a:r>
            <a:r>
              <a:rPr lang="zh-CN" altLang="zh-CN" sz="2000" dirty="0"/>
              <a:t>；</a:t>
            </a:r>
          </a:p>
          <a:p>
            <a:pPr lvl="1"/>
            <a:r>
              <a:rPr lang="en-US" altLang="zh-CN" sz="2000" dirty="0"/>
              <a:t>NULL</a:t>
            </a:r>
            <a:r>
              <a:rPr lang="zh-CN" altLang="zh-CN" sz="2000" dirty="0"/>
              <a:t>值不是空格或者任意个空格组成的字符串；</a:t>
            </a:r>
          </a:p>
          <a:p>
            <a:pPr lvl="1"/>
            <a:r>
              <a:rPr lang="en-US" altLang="zh-CN" sz="2000" dirty="0"/>
              <a:t>NULL</a:t>
            </a:r>
            <a:r>
              <a:rPr lang="zh-CN" altLang="zh-CN" sz="2000" dirty="0"/>
              <a:t>值不是空字符串；</a:t>
            </a:r>
          </a:p>
          <a:p>
            <a:pPr lvl="1"/>
            <a:endParaRPr lang="en-US" altLang="zh-CN" sz="2000" dirty="0">
              <a:solidFill>
                <a:srgbClr val="7030A0"/>
              </a:solidFill>
            </a:endParaRPr>
          </a:p>
          <a:p>
            <a:pPr lvl="1"/>
            <a:r>
              <a:rPr lang="zh-CN" altLang="en-US" sz="2000" dirty="0">
                <a:solidFill>
                  <a:srgbClr val="7030A0"/>
                </a:solidFill>
              </a:rPr>
              <a:t>空值</a:t>
            </a:r>
            <a:r>
              <a:rPr lang="en-US" altLang="zh-CN" sz="2000" dirty="0">
                <a:solidFill>
                  <a:srgbClr val="7030A0"/>
                </a:solidFill>
              </a:rPr>
              <a:t>NULL</a:t>
            </a:r>
            <a:r>
              <a:rPr lang="zh-CN" altLang="en-US" sz="2000" dirty="0">
                <a:solidFill>
                  <a:srgbClr val="7030A0"/>
                </a:solidFill>
              </a:rPr>
              <a:t>是</a:t>
            </a:r>
            <a:r>
              <a:rPr lang="zh-CN" altLang="zh-CN" sz="2000" dirty="0">
                <a:solidFill>
                  <a:srgbClr val="7030A0"/>
                </a:solidFill>
              </a:rPr>
              <a:t>任何域的</a:t>
            </a:r>
            <a:r>
              <a:rPr lang="zh-CN" altLang="en-US" sz="2000" dirty="0">
                <a:solidFill>
                  <a:srgbClr val="7030A0"/>
                </a:solidFill>
              </a:rPr>
              <a:t>成员（因此空值</a:t>
            </a:r>
            <a:r>
              <a:rPr lang="en-US" altLang="zh-CN" sz="2000" dirty="0">
                <a:solidFill>
                  <a:srgbClr val="7030A0"/>
                </a:solidFill>
              </a:rPr>
              <a:t>NULL</a:t>
            </a:r>
            <a:r>
              <a:rPr lang="zh-CN" altLang="en-US" sz="2000" dirty="0">
                <a:solidFill>
                  <a:srgbClr val="7030A0"/>
                </a:solidFill>
              </a:rPr>
              <a:t>不是值！（反正法证明这一点））</a:t>
            </a:r>
            <a:endParaRPr lang="en-US" altLang="zh-CN" sz="2000" dirty="0">
              <a:solidFill>
                <a:srgbClr val="7030A0"/>
              </a:solidFill>
            </a:endParaRPr>
          </a:p>
          <a:p>
            <a:pPr lvl="2"/>
            <a:r>
              <a:rPr lang="zh-CN" altLang="zh-CN" sz="2000" dirty="0"/>
              <a:t>假设</a:t>
            </a:r>
            <a:r>
              <a:rPr lang="en-US" altLang="zh-CN" sz="2000" dirty="0"/>
              <a:t>NULL</a:t>
            </a:r>
            <a:r>
              <a:rPr lang="zh-CN" altLang="zh-CN" sz="2000" dirty="0"/>
              <a:t>是一个值，</a:t>
            </a:r>
            <a:endParaRPr lang="en-US" altLang="zh-CN" sz="2000" dirty="0"/>
          </a:p>
          <a:p>
            <a:pPr lvl="2"/>
            <a:r>
              <a:rPr lang="zh-CN" altLang="zh-CN" sz="2000" dirty="0"/>
              <a:t>那</a:t>
            </a:r>
            <a:r>
              <a:rPr lang="zh-CN" altLang="en-US" sz="2000" dirty="0"/>
              <a:t>么</a:t>
            </a:r>
            <a:r>
              <a:rPr lang="en-US" altLang="zh-CN" sz="2000" dirty="0"/>
              <a:t>NULL</a:t>
            </a:r>
            <a:r>
              <a:rPr lang="zh-CN" altLang="zh-CN" sz="2000" dirty="0"/>
              <a:t>必然有一个特定的数据类型，只能属于某个特定的域，这与</a:t>
            </a:r>
            <a:r>
              <a:rPr lang="en-US" altLang="zh-CN" sz="2000" dirty="0"/>
              <a:t>NULL</a:t>
            </a:r>
            <a:r>
              <a:rPr lang="zh-CN" altLang="zh-CN" sz="2000" dirty="0"/>
              <a:t>是所有域的成员相矛盾。</a:t>
            </a:r>
          </a:p>
          <a:p>
            <a:pPr lvl="1"/>
            <a:endParaRPr lang="zh-CN" altLang="zh-CN" sz="2000" dirty="0">
              <a:solidFill>
                <a:srgbClr val="7030A0"/>
              </a:solidFill>
            </a:endParaRPr>
          </a:p>
          <a:p>
            <a:pPr lvl="1"/>
            <a:endParaRPr lang="en-US" altLang="zh-CN" sz="2000" dirty="0">
              <a:solidFill>
                <a:srgbClr val="7030A0"/>
              </a:solidFill>
            </a:endParaRPr>
          </a:p>
          <a:p>
            <a:pPr lvl="1"/>
            <a:r>
              <a:rPr lang="zh-CN" altLang="zh-CN" sz="2000" dirty="0">
                <a:solidFill>
                  <a:srgbClr val="7030A0"/>
                </a:solidFill>
              </a:rPr>
              <a:t>空值</a:t>
            </a:r>
            <a:r>
              <a:rPr lang="zh-CN" altLang="en-US" sz="2000" dirty="0">
                <a:solidFill>
                  <a:srgbClr val="7030A0"/>
                </a:solidFill>
              </a:rPr>
              <a:t>会</a:t>
            </a:r>
            <a:r>
              <a:rPr lang="zh-CN" altLang="zh-CN" sz="2000" dirty="0">
                <a:solidFill>
                  <a:srgbClr val="7030A0"/>
                </a:solidFill>
              </a:rPr>
              <a:t>给数据库访问和更新带来困难</a:t>
            </a:r>
            <a:endParaRPr lang="en-US" altLang="zh-CN" sz="2000" dirty="0">
              <a:solidFill>
                <a:srgbClr val="7030A0"/>
              </a:solidFill>
            </a:endParaRPr>
          </a:p>
          <a:p>
            <a:pPr lvl="2"/>
            <a:r>
              <a:rPr lang="zh-CN" altLang="en-US" dirty="0"/>
              <a:t>两个属性的值为</a:t>
            </a:r>
            <a:r>
              <a:rPr lang="en-US" altLang="zh-CN" dirty="0"/>
              <a:t>null</a:t>
            </a:r>
            <a:r>
              <a:rPr lang="zh-CN" altLang="en-US" dirty="0"/>
              <a:t>，并不表示这两者相等  </a:t>
            </a:r>
            <a:r>
              <a:rPr lang="en-US" altLang="zh-CN" dirty="0"/>
              <a:t>null</a:t>
            </a:r>
            <a:r>
              <a:rPr lang="zh-CN" altLang="en-US" dirty="0"/>
              <a:t> ！</a:t>
            </a:r>
            <a:r>
              <a:rPr lang="en-US" altLang="zh-CN" dirty="0"/>
              <a:t>=</a:t>
            </a:r>
            <a:r>
              <a:rPr lang="zh-CN" altLang="en-US" dirty="0"/>
              <a:t> </a:t>
            </a:r>
            <a:r>
              <a:rPr lang="en-US" altLang="zh-CN" dirty="0"/>
              <a:t>null</a:t>
            </a:r>
          </a:p>
          <a:p>
            <a:pPr lvl="2"/>
            <a:r>
              <a:rPr lang="zh-CN" altLang="en-US" dirty="0"/>
              <a:t>在比较运算中包含</a:t>
            </a:r>
            <a:r>
              <a:rPr lang="en-US" altLang="zh-CN" dirty="0"/>
              <a:t>null</a:t>
            </a:r>
            <a:r>
              <a:rPr lang="zh-CN" altLang="en-US" dirty="0"/>
              <a:t>，结果为</a:t>
            </a:r>
            <a:r>
              <a:rPr lang="en-US" altLang="zh-CN" dirty="0"/>
              <a:t>null</a:t>
            </a:r>
          </a:p>
          <a:p>
            <a:pPr lvl="2"/>
            <a:r>
              <a:rPr lang="zh-CN" altLang="en-US" dirty="0"/>
              <a:t>在算数运算中包含</a:t>
            </a:r>
            <a:r>
              <a:rPr lang="en-US" altLang="zh-CN" dirty="0"/>
              <a:t>null</a:t>
            </a:r>
            <a:r>
              <a:rPr lang="zh-CN" altLang="en-US" dirty="0"/>
              <a:t>，结果为</a:t>
            </a:r>
            <a:r>
              <a:rPr lang="en-US" altLang="zh-CN" dirty="0"/>
              <a:t>null</a:t>
            </a:r>
          </a:p>
          <a:p>
            <a:pPr lvl="2"/>
            <a:r>
              <a:rPr lang="zh-CN" altLang="en-US" dirty="0"/>
              <a:t>在组函数中包含</a:t>
            </a:r>
            <a:r>
              <a:rPr lang="en-US" altLang="zh-CN" dirty="0"/>
              <a:t>null</a:t>
            </a:r>
            <a:r>
              <a:rPr lang="zh-CN" altLang="en-US" dirty="0"/>
              <a:t>：除</a:t>
            </a:r>
            <a:r>
              <a:rPr lang="en-US" altLang="zh-CN" dirty="0"/>
              <a:t>count</a:t>
            </a:r>
            <a:r>
              <a:rPr lang="zh-CN" altLang="en-US" dirty="0"/>
              <a:t>（*）外的组函数会忽略</a:t>
            </a:r>
            <a:r>
              <a:rPr lang="en-US" altLang="zh-CN" dirty="0"/>
              <a:t>null</a:t>
            </a:r>
            <a:r>
              <a:rPr lang="zh-CN" altLang="en-US" dirty="0"/>
              <a:t>值</a:t>
            </a:r>
            <a:endParaRPr lang="en-US" altLang="zh-CN" dirty="0"/>
          </a:p>
        </p:txBody>
      </p:sp>
    </p:spTree>
    <p:extLst>
      <p:ext uri="{BB962C8B-B14F-4D97-AF65-F5344CB8AC3E}">
        <p14:creationId xmlns:p14="http://schemas.microsoft.com/office/powerpoint/2010/main" val="241598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E71DF14-C492-4C73-AF96-580148987390}"/>
              </a:ext>
            </a:extLst>
          </p:cNvPr>
          <p:cNvSpPr>
            <a:spLocks noGrp="1" noChangeArrowheads="1"/>
          </p:cNvSpPr>
          <p:nvPr>
            <p:ph type="title"/>
          </p:nvPr>
        </p:nvSpPr>
        <p:spPr/>
        <p:txBody>
          <a:bodyPr/>
          <a:lstStyle/>
          <a:p>
            <a:r>
              <a:rPr lang="en-US" altLang="zh-CN" b="1" dirty="0"/>
              <a:t>Relational Model Concepts</a:t>
            </a:r>
            <a:endParaRPr lang="en-US" altLang="zh-CN" sz="3200" dirty="0"/>
          </a:p>
        </p:txBody>
      </p:sp>
      <p:sp>
        <p:nvSpPr>
          <p:cNvPr id="29699" name="Rectangle 3">
            <a:extLst>
              <a:ext uri="{FF2B5EF4-FFF2-40B4-BE49-F238E27FC236}">
                <a16:creationId xmlns:a16="http://schemas.microsoft.com/office/drawing/2014/main" id="{23EE4A0B-468E-4C08-BBE3-7FD08879F59B}"/>
              </a:ext>
            </a:extLst>
          </p:cNvPr>
          <p:cNvSpPr>
            <a:spLocks noGrp="1" noChangeArrowheads="1"/>
          </p:cNvSpPr>
          <p:nvPr>
            <p:ph type="body" idx="4294967295"/>
          </p:nvPr>
        </p:nvSpPr>
        <p:spPr>
          <a:xfrm>
            <a:off x="1104900" y="1476463"/>
            <a:ext cx="9855200" cy="5021176"/>
          </a:xfrm>
        </p:spPr>
        <p:txBody>
          <a:bodyPr/>
          <a:lstStyle/>
          <a:p>
            <a:r>
              <a:rPr lang="zh-CN" altLang="en-US" sz="2800" b="1" dirty="0">
                <a:solidFill>
                  <a:srgbClr val="FF0000"/>
                </a:solidFill>
              </a:rPr>
              <a:t>关系模式的解释（第一种解释）</a:t>
            </a:r>
            <a:endParaRPr lang="en-US" altLang="zh-CN" sz="2800" dirty="0"/>
          </a:p>
          <a:p>
            <a:pPr lvl="1"/>
            <a:r>
              <a:rPr lang="zh-CN" altLang="en-US" sz="2400" dirty="0">
                <a:solidFill>
                  <a:srgbClr val="7030A0"/>
                </a:solidFill>
              </a:rPr>
              <a:t>关系模式可以解释成一个声明或者一种断言 </a:t>
            </a:r>
            <a:r>
              <a:rPr lang="en-US" altLang="zh-CN" sz="2400" dirty="0">
                <a:solidFill>
                  <a:srgbClr val="7030A0"/>
                </a:solidFill>
              </a:rPr>
              <a:t>(assertion) </a:t>
            </a:r>
            <a:endParaRPr lang="zh-CN" altLang="en-US" sz="2400" dirty="0">
              <a:solidFill>
                <a:srgbClr val="7030A0"/>
              </a:solidFill>
            </a:endParaRPr>
          </a:p>
          <a:p>
            <a:pPr lvl="2"/>
            <a:r>
              <a:rPr lang="zh-CN" altLang="en-US" sz="1800" b="1" dirty="0"/>
              <a:t>断言是值为真的布尔表达式</a:t>
            </a:r>
            <a:endParaRPr lang="en-US" altLang="zh-CN" sz="1800" b="1" dirty="0"/>
          </a:p>
          <a:p>
            <a:pPr lvl="1"/>
            <a:r>
              <a:rPr lang="zh-CN" altLang="en-US" sz="2000" b="1" dirty="0"/>
              <a:t>例：</a:t>
            </a:r>
            <a:r>
              <a:rPr lang="zh-CN" altLang="en-US" sz="2000" dirty="0"/>
              <a:t>图</a:t>
            </a:r>
            <a:r>
              <a:rPr lang="en-US" altLang="zh-CN" sz="2000" dirty="0"/>
              <a:t>3.1 </a:t>
            </a:r>
            <a:r>
              <a:rPr lang="zh-CN" altLang="en-US" sz="2000" dirty="0"/>
              <a:t>中的</a:t>
            </a:r>
            <a:r>
              <a:rPr lang="en-US" altLang="zh-CN" sz="2000" dirty="0"/>
              <a:t>STUDENT</a:t>
            </a:r>
            <a:r>
              <a:rPr lang="zh-CN" altLang="en-US" sz="2000" dirty="0"/>
              <a:t>关系模式就是断言</a:t>
            </a:r>
            <a:endParaRPr lang="en-US" altLang="zh-CN" sz="2000" dirty="0"/>
          </a:p>
          <a:p>
            <a:pPr lvl="2"/>
            <a:r>
              <a:rPr lang="zh-CN" altLang="en-US" sz="2000" dirty="0"/>
              <a:t>通常情况下，一个学生实体会有</a:t>
            </a:r>
            <a:r>
              <a:rPr lang="en-US" altLang="zh-CN" sz="2000" dirty="0"/>
              <a:t>Name </a:t>
            </a:r>
            <a:r>
              <a:rPr lang="zh-CN" altLang="en-US" sz="2000" dirty="0"/>
              <a:t>、</a:t>
            </a:r>
            <a:r>
              <a:rPr lang="en-US" altLang="zh-CN" sz="2000" dirty="0" err="1"/>
              <a:t>Ssn</a:t>
            </a:r>
            <a:r>
              <a:rPr lang="en-US" altLang="zh-CN" sz="2000" dirty="0"/>
              <a:t> </a:t>
            </a:r>
            <a:r>
              <a:rPr lang="zh-CN" altLang="en-US" sz="2000" dirty="0"/>
              <a:t>、</a:t>
            </a:r>
            <a:r>
              <a:rPr lang="en-US" altLang="zh-CN" sz="2000" dirty="0" err="1"/>
              <a:t>Home_phone</a:t>
            </a:r>
            <a:r>
              <a:rPr lang="en-US" altLang="zh-CN" sz="2000" dirty="0"/>
              <a:t> </a:t>
            </a:r>
            <a:r>
              <a:rPr lang="zh-CN" altLang="en-US" sz="2000" dirty="0"/>
              <a:t>、</a:t>
            </a:r>
            <a:r>
              <a:rPr lang="en-US" altLang="zh-CN" sz="2000" dirty="0"/>
              <a:t>Address </a:t>
            </a:r>
            <a:r>
              <a:rPr lang="zh-CN" altLang="en-US" sz="2000" dirty="0"/>
              <a:t>、</a:t>
            </a:r>
            <a:r>
              <a:rPr lang="en-US" altLang="zh-CN" sz="2000" dirty="0" err="1"/>
              <a:t>Office_phone</a:t>
            </a:r>
            <a:r>
              <a:rPr lang="en-US" altLang="zh-CN" sz="2000" dirty="0"/>
              <a:t> </a:t>
            </a:r>
            <a:r>
              <a:rPr lang="zh-CN" altLang="en-US" sz="2000" dirty="0"/>
              <a:t>、</a:t>
            </a:r>
            <a:r>
              <a:rPr lang="en-US" altLang="zh-CN" sz="2000" dirty="0"/>
              <a:t>Age </a:t>
            </a:r>
            <a:r>
              <a:rPr lang="zh-CN" altLang="en-US" sz="2000" dirty="0"/>
              <a:t>和</a:t>
            </a:r>
            <a:r>
              <a:rPr lang="en-US" altLang="zh-CN" sz="2000" dirty="0" err="1"/>
              <a:t>Gpa</a:t>
            </a:r>
            <a:r>
              <a:rPr lang="en-US" altLang="zh-CN" sz="2000" dirty="0"/>
              <a:t> </a:t>
            </a:r>
            <a:r>
              <a:rPr lang="zh-CN" altLang="en-US" sz="2000" dirty="0"/>
              <a:t>等属性。</a:t>
            </a:r>
            <a:endParaRPr lang="en-US" altLang="zh-CN" sz="2000" dirty="0"/>
          </a:p>
          <a:p>
            <a:pPr lvl="2"/>
            <a:r>
              <a:rPr lang="zh-CN" altLang="en-US" sz="2000" dirty="0">
                <a:solidFill>
                  <a:srgbClr val="00B0F0"/>
                </a:solidFill>
              </a:rPr>
              <a:t>关系的每一个元组可以解释成一个事实</a:t>
            </a:r>
            <a:r>
              <a:rPr lang="en-US" altLang="zh-CN" sz="2000" dirty="0">
                <a:solidFill>
                  <a:srgbClr val="00B0F0"/>
                </a:solidFill>
              </a:rPr>
              <a:t>(fact) </a:t>
            </a:r>
            <a:r>
              <a:rPr lang="zh-CN" altLang="en-US" sz="2000" dirty="0">
                <a:solidFill>
                  <a:srgbClr val="00B0F0"/>
                </a:solidFill>
              </a:rPr>
              <a:t>或者断言的一个特定实例</a:t>
            </a:r>
            <a:endParaRPr lang="en-US" altLang="zh-CN" sz="2000" dirty="0">
              <a:solidFill>
                <a:srgbClr val="00B0F0"/>
              </a:solidFill>
            </a:endParaRPr>
          </a:p>
          <a:p>
            <a:pPr lvl="2"/>
            <a:r>
              <a:rPr lang="zh-CN" altLang="en-US" sz="2000" dirty="0"/>
              <a:t>第一个元组声明了一个事实：存在一个学生，他的名字是</a:t>
            </a:r>
            <a:r>
              <a:rPr lang="en-US" altLang="zh-CN" sz="2000" dirty="0"/>
              <a:t>Benjamin Bayer</a:t>
            </a:r>
            <a:r>
              <a:rPr lang="zh-CN" altLang="en-US" sz="2000" dirty="0"/>
              <a:t>，他的</a:t>
            </a:r>
            <a:r>
              <a:rPr lang="en-US" altLang="zh-CN" sz="2000" dirty="0" err="1"/>
              <a:t>Ssn</a:t>
            </a:r>
            <a:r>
              <a:rPr lang="en-US" altLang="zh-CN" sz="2000" dirty="0"/>
              <a:t> </a:t>
            </a:r>
            <a:r>
              <a:rPr lang="zh-CN" altLang="en-US" sz="2000" dirty="0"/>
              <a:t>是</a:t>
            </a:r>
            <a:r>
              <a:rPr lang="en-US" altLang="zh-CN" sz="2000" dirty="0"/>
              <a:t>305-61-2435 </a:t>
            </a:r>
            <a:r>
              <a:rPr lang="zh-CN" altLang="en-US" sz="2000" dirty="0"/>
              <a:t>，年龄是</a:t>
            </a:r>
            <a:r>
              <a:rPr lang="en-US" altLang="zh-CN" sz="2000" dirty="0"/>
              <a:t>19</a:t>
            </a:r>
            <a:r>
              <a:rPr lang="zh-CN" altLang="en-US" sz="2000" dirty="0"/>
              <a:t>岁</a:t>
            </a:r>
            <a:endParaRPr lang="en-US" altLang="zh-CN" sz="2000" dirty="0"/>
          </a:p>
        </p:txBody>
      </p:sp>
      <p:pic>
        <p:nvPicPr>
          <p:cNvPr id="29700" name="Picture 2">
            <a:extLst>
              <a:ext uri="{FF2B5EF4-FFF2-40B4-BE49-F238E27FC236}">
                <a16:creationId xmlns:a16="http://schemas.microsoft.com/office/drawing/2014/main" id="{13D93012-6E80-4FB3-B2B9-3AB0BB823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363" y="4719638"/>
            <a:ext cx="5722938"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0DCE7F3-A406-4512-80F2-8774C438B9AD}"/>
              </a:ext>
            </a:extLst>
          </p:cNvPr>
          <p:cNvSpPr>
            <a:spLocks noGrp="1" noChangeArrowheads="1"/>
          </p:cNvSpPr>
          <p:nvPr>
            <p:ph type="title"/>
          </p:nvPr>
        </p:nvSpPr>
        <p:spPr/>
        <p:txBody>
          <a:bodyPr/>
          <a:lstStyle/>
          <a:p>
            <a:r>
              <a:rPr lang="en-US" altLang="zh-CN" b="1" dirty="0"/>
              <a:t>Relational Model Concepts</a:t>
            </a:r>
            <a:endParaRPr lang="en-US" altLang="zh-CN" sz="3200" dirty="0"/>
          </a:p>
        </p:txBody>
      </p:sp>
      <p:sp>
        <p:nvSpPr>
          <p:cNvPr id="31747" name="Rectangle 3">
            <a:extLst>
              <a:ext uri="{FF2B5EF4-FFF2-40B4-BE49-F238E27FC236}">
                <a16:creationId xmlns:a16="http://schemas.microsoft.com/office/drawing/2014/main" id="{D3F933F7-667A-4268-BC68-85C4057D838F}"/>
              </a:ext>
            </a:extLst>
          </p:cNvPr>
          <p:cNvSpPr>
            <a:spLocks noGrp="1" noChangeArrowheads="1"/>
          </p:cNvSpPr>
          <p:nvPr>
            <p:ph type="body" idx="4294967295"/>
          </p:nvPr>
        </p:nvSpPr>
        <p:spPr>
          <a:xfrm>
            <a:off x="889234" y="1395413"/>
            <a:ext cx="10259736" cy="5072499"/>
          </a:xfrm>
        </p:spPr>
        <p:txBody>
          <a:bodyPr>
            <a:normAutofit/>
          </a:bodyPr>
          <a:lstStyle/>
          <a:p>
            <a:r>
              <a:rPr lang="zh-CN" altLang="en-US" sz="2400" b="1" dirty="0">
                <a:solidFill>
                  <a:srgbClr val="FF0000"/>
                </a:solidFill>
              </a:rPr>
              <a:t>关系模式的解释（第二种解释）</a:t>
            </a:r>
            <a:endParaRPr lang="en-US" altLang="zh-CN" sz="2400" dirty="0"/>
          </a:p>
          <a:p>
            <a:pPr lvl="1"/>
            <a:r>
              <a:rPr lang="zh-CN" altLang="en-US" sz="2000" dirty="0">
                <a:solidFill>
                  <a:srgbClr val="7030A0"/>
                </a:solidFill>
              </a:rPr>
              <a:t>关系模式的另一种解释是作为一个谓词</a:t>
            </a:r>
            <a:r>
              <a:rPr lang="en-US" altLang="zh-CN" sz="2000" dirty="0">
                <a:solidFill>
                  <a:srgbClr val="7030A0"/>
                </a:solidFill>
              </a:rPr>
              <a:t>( predicate )</a:t>
            </a:r>
            <a:r>
              <a:rPr lang="zh-CN" altLang="en-US" sz="2000" dirty="0">
                <a:solidFill>
                  <a:srgbClr val="7030A0"/>
                </a:solidFill>
              </a:rPr>
              <a:t>函数（函数返回</a:t>
            </a:r>
            <a:r>
              <a:rPr lang="en-US" altLang="zh-CN" sz="2000" dirty="0">
                <a:solidFill>
                  <a:srgbClr val="7030A0"/>
                </a:solidFill>
              </a:rPr>
              <a:t>True</a:t>
            </a:r>
            <a:r>
              <a:rPr lang="zh-CN" altLang="en-US" sz="2000" dirty="0">
                <a:solidFill>
                  <a:srgbClr val="7030A0"/>
                </a:solidFill>
              </a:rPr>
              <a:t>或者</a:t>
            </a:r>
            <a:r>
              <a:rPr lang="en-US" altLang="zh-CN" sz="2000" dirty="0">
                <a:solidFill>
                  <a:srgbClr val="7030A0"/>
                </a:solidFill>
              </a:rPr>
              <a:t>False</a:t>
            </a:r>
            <a:r>
              <a:rPr lang="zh-CN" altLang="en-US" sz="2000" dirty="0">
                <a:solidFill>
                  <a:srgbClr val="7030A0"/>
                </a:solidFill>
              </a:rPr>
              <a:t>），每个元组中的值被解释为满足</a:t>
            </a:r>
            <a:r>
              <a:rPr lang="en-US" altLang="zh-CN" sz="2000" dirty="0">
                <a:solidFill>
                  <a:srgbClr val="7030A0"/>
                </a:solidFill>
              </a:rPr>
              <a:t>(satisfy) </a:t>
            </a:r>
            <a:r>
              <a:rPr lang="zh-CN" altLang="en-US" sz="2000" dirty="0">
                <a:solidFill>
                  <a:srgbClr val="7030A0"/>
                </a:solidFill>
              </a:rPr>
              <a:t>此谓词的值。</a:t>
            </a:r>
            <a:endParaRPr lang="en-US" altLang="zh-CN" sz="2000" dirty="0">
              <a:solidFill>
                <a:srgbClr val="7030A0"/>
              </a:solidFill>
            </a:endParaRPr>
          </a:p>
          <a:p>
            <a:pPr lvl="1"/>
            <a:r>
              <a:rPr lang="zh-CN" altLang="en-US" sz="2000" dirty="0"/>
              <a:t>例：图</a:t>
            </a:r>
            <a:r>
              <a:rPr lang="en-US" altLang="zh-CN" sz="2000" dirty="0"/>
              <a:t>3.1</a:t>
            </a:r>
            <a:r>
              <a:rPr lang="zh-CN" altLang="en-US" sz="2000" dirty="0"/>
              <a:t>中的关系</a:t>
            </a:r>
            <a:r>
              <a:rPr lang="en-US" altLang="zh-CN" sz="2000" dirty="0"/>
              <a:t>STUDENT </a:t>
            </a:r>
            <a:r>
              <a:rPr lang="zh-CN" altLang="en-US" sz="2000" dirty="0"/>
              <a:t>中的</a:t>
            </a:r>
            <a:r>
              <a:rPr lang="en-US" altLang="zh-CN" sz="2000" dirty="0"/>
              <a:t>5</a:t>
            </a:r>
            <a:r>
              <a:rPr lang="zh-CN" altLang="en-US" sz="2000" dirty="0"/>
              <a:t>个元组来说，谓词</a:t>
            </a:r>
            <a:r>
              <a:rPr lang="en-US" altLang="zh-CN" sz="2000" dirty="0"/>
              <a:t>STUDENT(Name</a:t>
            </a:r>
            <a:r>
              <a:rPr lang="zh-CN" altLang="en-US" sz="2000" dirty="0"/>
              <a:t>， </a:t>
            </a:r>
            <a:r>
              <a:rPr lang="en-US" altLang="zh-CN" sz="2000" dirty="0" err="1"/>
              <a:t>Ssn</a:t>
            </a:r>
            <a:r>
              <a:rPr lang="zh-CN" altLang="en-US" sz="2000" dirty="0"/>
              <a:t>，</a:t>
            </a:r>
            <a:r>
              <a:rPr lang="en-US" altLang="zh-CN" sz="2000" dirty="0"/>
              <a:t>…)</a:t>
            </a:r>
            <a:r>
              <a:rPr lang="zh-CN" altLang="en-US" sz="2000" dirty="0"/>
              <a:t>为真</a:t>
            </a:r>
            <a:r>
              <a:rPr lang="en-US" altLang="zh-CN" sz="2000" dirty="0"/>
              <a:t>(true) </a:t>
            </a:r>
            <a:r>
              <a:rPr lang="zh-CN" altLang="en-US" sz="2000" dirty="0"/>
              <a:t>。这些元组表示了现实世界中</a:t>
            </a:r>
            <a:r>
              <a:rPr lang="en-US" altLang="zh-CN" sz="2000" dirty="0"/>
              <a:t>5 </a:t>
            </a:r>
            <a:r>
              <a:rPr lang="zh-CN" altLang="en-US" sz="2000" dirty="0"/>
              <a:t>个不同的命题或者事实</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endParaRPr lang="en-US" altLang="zh-CN" sz="2400" dirty="0"/>
          </a:p>
          <a:p>
            <a:pPr lvl="1"/>
            <a:endParaRPr lang="en-US" altLang="zh-CN" sz="2000" b="1" dirty="0">
              <a:solidFill>
                <a:srgbClr val="FF0000"/>
              </a:solidFill>
            </a:endParaRPr>
          </a:p>
          <a:p>
            <a:pPr lvl="1"/>
            <a:endParaRPr lang="en-US" altLang="zh-CN" sz="2000" b="1" dirty="0">
              <a:solidFill>
                <a:srgbClr val="FF0000"/>
              </a:solidFill>
            </a:endParaRPr>
          </a:p>
          <a:p>
            <a:pPr lvl="1"/>
            <a:r>
              <a:rPr lang="zh-CN" altLang="en-US" sz="2000" b="1" dirty="0">
                <a:solidFill>
                  <a:srgbClr val="FF0000"/>
                </a:solidFill>
              </a:rPr>
              <a:t>封闭世界假设</a:t>
            </a:r>
            <a:r>
              <a:rPr lang="en-US" altLang="zh-CN" sz="2000" b="1" dirty="0">
                <a:solidFill>
                  <a:srgbClr val="FF0000"/>
                </a:solidFill>
              </a:rPr>
              <a:t>(closed world assumption)</a:t>
            </a:r>
            <a:r>
              <a:rPr lang="zh-CN" altLang="en-US" sz="2000" dirty="0"/>
              <a:t>：宇宙中发生的客观事实都已经记录在</a:t>
            </a:r>
            <a:r>
              <a:rPr lang="zh-CN" altLang="en-US" sz="2000" dirty="0">
                <a:solidFill>
                  <a:srgbClr val="0070C0"/>
                </a:solidFill>
              </a:rPr>
              <a:t>关系</a:t>
            </a:r>
            <a:r>
              <a:rPr lang="zh-CN" altLang="en-US" sz="2000" dirty="0"/>
              <a:t>中了；未记录在</a:t>
            </a:r>
            <a:r>
              <a:rPr lang="zh-CN" altLang="en-US" sz="2000" dirty="0">
                <a:solidFill>
                  <a:srgbClr val="0070C0"/>
                </a:solidFill>
              </a:rPr>
              <a:t>关系</a:t>
            </a:r>
            <a:r>
              <a:rPr lang="zh-CN" altLang="en-US" sz="2000" dirty="0"/>
              <a:t>中的其他任何值的组合，都使得谓词函数返回值为假</a:t>
            </a:r>
            <a:r>
              <a:rPr lang="en-US" altLang="zh-CN" sz="2000" dirty="0"/>
              <a:t>(false)</a:t>
            </a:r>
          </a:p>
        </p:txBody>
      </p:sp>
      <p:pic>
        <p:nvPicPr>
          <p:cNvPr id="31748" name="Picture 2">
            <a:extLst>
              <a:ext uri="{FF2B5EF4-FFF2-40B4-BE49-F238E27FC236}">
                <a16:creationId xmlns:a16="http://schemas.microsoft.com/office/drawing/2014/main" id="{0E77D37B-1C21-468A-ACF2-0F7E66E1E6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5334" y="3269025"/>
            <a:ext cx="5620628" cy="209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BFA7E9F-98F2-476C-8F0E-15E65C182807}"/>
              </a:ext>
            </a:extLst>
          </p:cNvPr>
          <p:cNvSpPr>
            <a:spLocks noGrp="1" noChangeArrowheads="1"/>
          </p:cNvSpPr>
          <p:nvPr>
            <p:ph type="title"/>
          </p:nvPr>
        </p:nvSpPr>
        <p:spPr/>
        <p:txBody>
          <a:bodyPr/>
          <a:lstStyle/>
          <a:p>
            <a:r>
              <a:rPr lang="en-US" altLang="zh-CN" b="1" dirty="0"/>
              <a:t>Relational Model Concepts</a:t>
            </a:r>
            <a:endParaRPr lang="en-US" altLang="zh-CN" dirty="0"/>
          </a:p>
        </p:txBody>
      </p:sp>
      <p:sp>
        <p:nvSpPr>
          <p:cNvPr id="4099" name="Rectangle 3">
            <a:extLst>
              <a:ext uri="{FF2B5EF4-FFF2-40B4-BE49-F238E27FC236}">
                <a16:creationId xmlns:a16="http://schemas.microsoft.com/office/drawing/2014/main" id="{24D3E886-E52A-48C1-AC0C-F6A5E5055825}"/>
              </a:ext>
            </a:extLst>
          </p:cNvPr>
          <p:cNvSpPr>
            <a:spLocks noGrp="1" noChangeArrowheads="1"/>
          </p:cNvSpPr>
          <p:nvPr>
            <p:ph type="body" idx="4294967295"/>
          </p:nvPr>
        </p:nvSpPr>
        <p:spPr>
          <a:xfrm>
            <a:off x="1104900" y="1427935"/>
            <a:ext cx="9980682" cy="5114908"/>
          </a:xfrm>
        </p:spPr>
        <p:txBody>
          <a:bodyPr>
            <a:normAutofit/>
          </a:bodyPr>
          <a:lstStyle/>
          <a:p>
            <a:r>
              <a:rPr lang="zh-CN" altLang="en-US" sz="2800" b="1" dirty="0">
                <a:solidFill>
                  <a:srgbClr val="FF0000"/>
                </a:solidFill>
              </a:rPr>
              <a:t>关系模型</a:t>
            </a:r>
            <a:r>
              <a:rPr lang="zh-CN" altLang="en-US" sz="2800" dirty="0"/>
              <a:t>的基本数据结构</a:t>
            </a:r>
            <a:r>
              <a:rPr lang="en-US" altLang="zh-CN" sz="2800" dirty="0"/>
              <a:t>——</a:t>
            </a:r>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a:t>
            </a:r>
            <a:endParaRPr lang="en-US" altLang="zh-CN" sz="2800" b="1" dirty="0">
              <a:solidFill>
                <a:srgbClr val="FF0000"/>
              </a:solidFill>
            </a:endParaRPr>
          </a:p>
          <a:p>
            <a:endParaRPr lang="en-US" altLang="zh-CN" sz="2800" b="1" dirty="0">
              <a:solidFill>
                <a:srgbClr val="FF0000"/>
              </a:solidFill>
            </a:endParaRPr>
          </a:p>
          <a:p>
            <a:endParaRPr lang="en-US" altLang="zh-CN" sz="2800" b="1" dirty="0">
              <a:solidFill>
                <a:srgbClr val="FF0000"/>
              </a:solidFill>
            </a:endParaRPr>
          </a:p>
          <a:p>
            <a:endParaRPr lang="en-US" altLang="zh-CN" sz="2800" b="1" dirty="0">
              <a:solidFill>
                <a:srgbClr val="FF0000"/>
              </a:solidFill>
            </a:endParaRPr>
          </a:p>
          <a:p>
            <a:endParaRPr lang="en-US" altLang="zh-CN" sz="2800" b="1" dirty="0">
              <a:solidFill>
                <a:srgbClr val="FF0000"/>
              </a:solidFill>
            </a:endParaRPr>
          </a:p>
          <a:p>
            <a:pPr lvl="1"/>
            <a:r>
              <a:rPr lang="zh-CN" altLang="en-US" sz="2400" b="1" dirty="0">
                <a:solidFill>
                  <a:schemeClr val="tx2"/>
                </a:solidFill>
              </a:rPr>
              <a:t>关系是一个具有行和列的二维结构</a:t>
            </a:r>
            <a:endParaRPr lang="en-US" altLang="zh-CN" sz="2400" b="1" dirty="0">
              <a:solidFill>
                <a:schemeClr val="tx2"/>
              </a:solidFill>
            </a:endParaRPr>
          </a:p>
          <a:p>
            <a:pPr lvl="2"/>
            <a:r>
              <a:rPr lang="zh-CN" altLang="en-US" sz="2200" b="1" dirty="0">
                <a:solidFill>
                  <a:schemeClr val="tx2"/>
                </a:solidFill>
              </a:rPr>
              <a:t>二维结构的行（</a:t>
            </a:r>
            <a:r>
              <a:rPr lang="en-US" altLang="zh-CN" sz="2200" b="1" dirty="0">
                <a:solidFill>
                  <a:schemeClr val="tx2"/>
                </a:solidFill>
              </a:rPr>
              <a:t>row</a:t>
            </a:r>
            <a:r>
              <a:rPr lang="zh-CN" altLang="en-US" sz="2200" b="1" dirty="0">
                <a:solidFill>
                  <a:schemeClr val="tx2"/>
                </a:solidFill>
              </a:rPr>
              <a:t>）      ，称为</a:t>
            </a:r>
            <a:r>
              <a:rPr lang="zh-CN" altLang="en-US" sz="2200" b="1" dirty="0">
                <a:solidFill>
                  <a:srgbClr val="7030A0"/>
                </a:solidFill>
              </a:rPr>
              <a:t>元组</a:t>
            </a:r>
            <a:r>
              <a:rPr lang="zh-CN" altLang="en-US" sz="2200" b="1" dirty="0">
                <a:solidFill>
                  <a:schemeClr val="tx2"/>
                </a:solidFill>
              </a:rPr>
              <a:t>（</a:t>
            </a:r>
            <a:r>
              <a:rPr lang="en-US" altLang="zh-CN" sz="2200" b="1" dirty="0" err="1">
                <a:solidFill>
                  <a:srgbClr val="7030A0"/>
                </a:solidFill>
              </a:rPr>
              <a:t>Turple</a:t>
            </a:r>
            <a:r>
              <a:rPr lang="zh-CN" altLang="en-US" sz="2200" b="1" dirty="0">
                <a:solidFill>
                  <a:schemeClr val="tx2"/>
                </a:solidFill>
              </a:rPr>
              <a:t>）</a:t>
            </a:r>
            <a:endParaRPr lang="en-US" altLang="zh-CN" sz="2200" b="1" dirty="0">
              <a:solidFill>
                <a:schemeClr val="tx2"/>
              </a:solidFill>
            </a:endParaRPr>
          </a:p>
          <a:p>
            <a:pPr lvl="2"/>
            <a:r>
              <a:rPr lang="zh-CN" altLang="en-US" sz="2200" b="1" dirty="0">
                <a:solidFill>
                  <a:schemeClr val="tx2"/>
                </a:solidFill>
              </a:rPr>
              <a:t>二维结构的列（</a:t>
            </a:r>
            <a:r>
              <a:rPr lang="en-US" altLang="zh-CN" sz="2200" b="1" dirty="0">
                <a:solidFill>
                  <a:schemeClr val="tx2"/>
                </a:solidFill>
              </a:rPr>
              <a:t>column</a:t>
            </a:r>
            <a:r>
              <a:rPr lang="zh-CN" altLang="en-US" sz="2200" b="1" dirty="0">
                <a:solidFill>
                  <a:schemeClr val="tx2"/>
                </a:solidFill>
              </a:rPr>
              <a:t>），称为</a:t>
            </a:r>
            <a:r>
              <a:rPr lang="zh-CN" altLang="en-US" sz="2200" b="1" dirty="0">
                <a:solidFill>
                  <a:srgbClr val="7030A0"/>
                </a:solidFill>
              </a:rPr>
              <a:t>属性</a:t>
            </a:r>
            <a:r>
              <a:rPr lang="zh-CN" altLang="en-US" sz="2200" b="1" dirty="0">
                <a:solidFill>
                  <a:schemeClr val="tx2"/>
                </a:solidFill>
              </a:rPr>
              <a:t>（</a:t>
            </a:r>
            <a:r>
              <a:rPr lang="en-US" altLang="zh-CN" sz="2200" b="1" dirty="0">
                <a:solidFill>
                  <a:srgbClr val="7030A0"/>
                </a:solidFill>
              </a:rPr>
              <a:t>Attribute</a:t>
            </a:r>
            <a:r>
              <a:rPr lang="zh-CN" altLang="en-US" sz="2200" b="1" dirty="0">
                <a:solidFill>
                  <a:schemeClr val="tx2"/>
                </a:solidFill>
              </a:rPr>
              <a:t>）</a:t>
            </a:r>
            <a:endParaRPr lang="en-US" altLang="zh-CN" sz="2200" b="1" dirty="0">
              <a:solidFill>
                <a:schemeClr val="tx2"/>
              </a:solidFill>
            </a:endParaRPr>
          </a:p>
          <a:p>
            <a:pPr lvl="2"/>
            <a:r>
              <a:rPr lang="zh-CN" altLang="en-US" sz="2200" b="1" dirty="0">
                <a:solidFill>
                  <a:schemeClr val="tx2"/>
                </a:solidFill>
              </a:rPr>
              <a:t>行和列的交叉，称为</a:t>
            </a:r>
            <a:r>
              <a:rPr lang="zh-CN" altLang="en-US" sz="2200" b="1" dirty="0">
                <a:solidFill>
                  <a:srgbClr val="7030A0"/>
                </a:solidFill>
              </a:rPr>
              <a:t>单元格</a:t>
            </a:r>
            <a:r>
              <a:rPr lang="zh-CN" altLang="en-US" sz="2200" b="1" dirty="0">
                <a:solidFill>
                  <a:schemeClr val="tx2"/>
                </a:solidFill>
              </a:rPr>
              <a:t>（</a:t>
            </a:r>
            <a:r>
              <a:rPr lang="en-US" altLang="zh-CN" sz="2200" b="1" dirty="0">
                <a:solidFill>
                  <a:srgbClr val="7030A0"/>
                </a:solidFill>
              </a:rPr>
              <a:t>Cell</a:t>
            </a:r>
            <a:r>
              <a:rPr lang="zh-CN" altLang="en-US" sz="2200" b="1" dirty="0">
                <a:solidFill>
                  <a:schemeClr val="tx2"/>
                </a:solidFill>
              </a:rPr>
              <a:t>）</a:t>
            </a:r>
            <a:endParaRPr lang="en-US" altLang="zh-CN" sz="2200" b="1" dirty="0">
              <a:solidFill>
                <a:schemeClr val="tx2"/>
              </a:solidFill>
            </a:endParaRPr>
          </a:p>
          <a:p>
            <a:pPr lvl="3"/>
            <a:r>
              <a:rPr lang="zh-CN" altLang="en-US" sz="2200" b="1" dirty="0">
                <a:solidFill>
                  <a:schemeClr val="tx2"/>
                </a:solidFill>
              </a:rPr>
              <a:t>单元格的特殊值</a:t>
            </a:r>
            <a:r>
              <a:rPr lang="en-US" altLang="zh-CN" sz="2200" b="1" dirty="0">
                <a:solidFill>
                  <a:schemeClr val="tx2"/>
                </a:solidFill>
              </a:rPr>
              <a:t>NULL</a:t>
            </a:r>
          </a:p>
          <a:p>
            <a:endParaRPr lang="en-US" altLang="zh-CN" sz="2800" b="1" dirty="0">
              <a:solidFill>
                <a:srgbClr val="FF0000"/>
              </a:solidFill>
            </a:endParaRPr>
          </a:p>
        </p:txBody>
      </p:sp>
      <p:pic>
        <p:nvPicPr>
          <p:cNvPr id="5" name="Picture 2">
            <a:extLst>
              <a:ext uri="{FF2B5EF4-FFF2-40B4-BE49-F238E27FC236}">
                <a16:creationId xmlns:a16="http://schemas.microsoft.com/office/drawing/2014/main" id="{F699932F-46F3-49DC-9F2C-89666722F1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8619" y="1915437"/>
            <a:ext cx="5921613" cy="221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04F2A97-C622-44A2-9D17-6BA3A3CE8322}"/>
              </a:ext>
            </a:extLst>
          </p:cNvPr>
          <p:cNvSpPr>
            <a:spLocks noGrp="1" noChangeArrowheads="1"/>
          </p:cNvSpPr>
          <p:nvPr>
            <p:ph type="title"/>
          </p:nvPr>
        </p:nvSpPr>
        <p:spPr/>
        <p:txBody>
          <a:bodyPr/>
          <a:lstStyle/>
          <a:p>
            <a:pPr algn="ctr"/>
            <a:r>
              <a:rPr lang="en-US" altLang="zh-CN" b="1"/>
              <a:t>Relational Model Concepts</a:t>
            </a:r>
            <a:br>
              <a:rPr lang="en-US" altLang="zh-CN" b="1"/>
            </a:br>
            <a:r>
              <a:rPr lang="zh-CN" altLang="en-US" sz="3200" b="1">
                <a:solidFill>
                  <a:srgbClr val="FF0000"/>
                </a:solidFill>
              </a:rPr>
              <a:t>关系模型表示方法</a:t>
            </a:r>
            <a:endParaRPr lang="en-US" altLang="zh-CN" sz="3600">
              <a:solidFill>
                <a:srgbClr val="FF0000"/>
              </a:solidFill>
            </a:endParaRPr>
          </a:p>
        </p:txBody>
      </p:sp>
      <p:sp>
        <p:nvSpPr>
          <p:cNvPr id="32771" name="Rectangle 3">
            <a:extLst>
              <a:ext uri="{FF2B5EF4-FFF2-40B4-BE49-F238E27FC236}">
                <a16:creationId xmlns:a16="http://schemas.microsoft.com/office/drawing/2014/main" id="{C1D866B6-C900-4236-83FB-0D6121C47122}"/>
              </a:ext>
            </a:extLst>
          </p:cNvPr>
          <p:cNvSpPr>
            <a:spLocks noGrp="1" noChangeArrowheads="1"/>
          </p:cNvSpPr>
          <p:nvPr>
            <p:ph type="body" idx="4294967295"/>
          </p:nvPr>
        </p:nvSpPr>
        <p:spPr>
          <a:xfrm>
            <a:off x="1104900" y="1628775"/>
            <a:ext cx="9980682" cy="4660900"/>
          </a:xfrm>
        </p:spPr>
        <p:txBody>
          <a:bodyPr>
            <a:normAutofit/>
          </a:bodyPr>
          <a:lstStyle/>
          <a:p>
            <a:r>
              <a:rPr lang="zh-CN" altLang="en-US" sz="3200" dirty="0">
                <a:solidFill>
                  <a:srgbClr val="FF0000"/>
                </a:solidFill>
              </a:rPr>
              <a:t>术语和表示法</a:t>
            </a:r>
            <a:endParaRPr lang="en-US" altLang="zh-CN" sz="3200" dirty="0">
              <a:solidFill>
                <a:srgbClr val="FF0000"/>
              </a:solidFill>
            </a:endParaRPr>
          </a:p>
          <a:p>
            <a:pPr lvl="1"/>
            <a:endParaRPr lang="en-US" altLang="zh-CN" dirty="0"/>
          </a:p>
          <a:p>
            <a:pPr lvl="1"/>
            <a:r>
              <a:rPr lang="en-US" altLang="zh-CN" dirty="0"/>
              <a:t>R(A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a:t>
            </a:r>
            <a:r>
              <a:rPr lang="zh-CN" altLang="en-US" dirty="0"/>
              <a:t>表示度为</a:t>
            </a:r>
            <a:r>
              <a:rPr lang="en-US" altLang="zh-CN" dirty="0"/>
              <a:t>n</a:t>
            </a:r>
            <a:r>
              <a:rPr lang="zh-CN" altLang="en-US" dirty="0"/>
              <a:t>的</a:t>
            </a:r>
            <a:r>
              <a:rPr lang="zh-CN" altLang="en-US" b="1" dirty="0">
                <a:solidFill>
                  <a:srgbClr val="7030A0"/>
                </a:solidFill>
              </a:rPr>
              <a:t>关系模式</a:t>
            </a:r>
            <a:r>
              <a:rPr lang="en-US" altLang="zh-CN" b="1" dirty="0">
                <a:solidFill>
                  <a:srgbClr val="7030A0"/>
                </a:solidFill>
              </a:rPr>
              <a:t>R</a:t>
            </a:r>
          </a:p>
          <a:p>
            <a:pPr lvl="2"/>
            <a:r>
              <a:rPr lang="zh-CN" altLang="en-US" sz="1600" b="1" dirty="0">
                <a:solidFill>
                  <a:srgbClr val="7030A0"/>
                </a:solidFill>
              </a:rPr>
              <a:t>关系模式 </a:t>
            </a:r>
            <a:r>
              <a:rPr lang="zh-CN" altLang="en-US" sz="1600" dirty="0"/>
              <a:t>≡ </a:t>
            </a:r>
            <a:r>
              <a:rPr lang="zh-CN" altLang="en-US" sz="1600" b="1" dirty="0">
                <a:solidFill>
                  <a:srgbClr val="0070C0"/>
                </a:solidFill>
              </a:rPr>
              <a:t>关系内涵</a:t>
            </a:r>
            <a:r>
              <a:rPr lang="en-US" altLang="zh-CN" sz="1600" b="1" dirty="0">
                <a:solidFill>
                  <a:srgbClr val="0070C0"/>
                </a:solidFill>
              </a:rPr>
              <a:t>(relation intension)</a:t>
            </a:r>
          </a:p>
          <a:p>
            <a:pPr lvl="1"/>
            <a:r>
              <a:rPr lang="en-US" altLang="zh-CN" dirty="0"/>
              <a:t>R</a:t>
            </a:r>
            <a:r>
              <a:rPr lang="zh-CN" altLang="en-US" dirty="0"/>
              <a:t>表示：</a:t>
            </a:r>
            <a:endParaRPr lang="zh-CN" altLang="zh-CN" dirty="0"/>
          </a:p>
          <a:p>
            <a:pPr lvl="2"/>
            <a:r>
              <a:rPr lang="zh-CN" altLang="zh-CN" sz="1600" dirty="0"/>
              <a:t>（</a:t>
            </a:r>
            <a:r>
              <a:rPr lang="en-US" altLang="zh-CN" sz="1600" dirty="0"/>
              <a:t>1</a:t>
            </a:r>
            <a:r>
              <a:rPr lang="zh-CN" altLang="zh-CN" sz="1600" dirty="0"/>
              <a:t>）一组属性的集合，表示</a:t>
            </a:r>
            <a:r>
              <a:rPr lang="en-US" altLang="zh-CN" sz="1600" dirty="0"/>
              <a:t>R={A</a:t>
            </a:r>
            <a:r>
              <a:rPr lang="en-US" altLang="zh-CN" sz="1600" baseline="-25000" dirty="0"/>
              <a:t>1</a:t>
            </a:r>
            <a:r>
              <a:rPr lang="en-US" altLang="zh-CN" sz="1600" dirty="0"/>
              <a:t>, A</a:t>
            </a:r>
            <a:r>
              <a:rPr lang="en-US" altLang="zh-CN" sz="1600" baseline="-25000" dirty="0"/>
              <a:t>2</a:t>
            </a:r>
            <a:r>
              <a:rPr lang="en-US" altLang="zh-CN" sz="1600" dirty="0"/>
              <a:t>, …, A</a:t>
            </a:r>
            <a:r>
              <a:rPr lang="en-US" altLang="zh-CN" sz="1600" baseline="-25000" dirty="0"/>
              <a:t>n</a:t>
            </a:r>
            <a:r>
              <a:rPr lang="en-US" altLang="zh-CN" sz="1600" dirty="0"/>
              <a:t>}</a:t>
            </a:r>
            <a:endParaRPr lang="zh-CN" altLang="zh-CN" sz="1600" dirty="0"/>
          </a:p>
          <a:p>
            <a:pPr lvl="2"/>
            <a:r>
              <a:rPr lang="zh-CN" altLang="zh-CN" sz="1600" dirty="0"/>
              <a:t>（</a:t>
            </a:r>
            <a:r>
              <a:rPr lang="en-US" altLang="zh-CN" sz="1600" dirty="0"/>
              <a:t>2</a:t>
            </a:r>
            <a:r>
              <a:rPr lang="zh-CN" altLang="zh-CN" sz="1600" dirty="0"/>
              <a:t>）表示关系模式</a:t>
            </a:r>
            <a:r>
              <a:rPr lang="en-US" altLang="zh-CN" sz="1600" dirty="0"/>
              <a:t>R</a:t>
            </a:r>
            <a:r>
              <a:rPr lang="zh-CN" altLang="en-US" sz="1600" dirty="0"/>
              <a:t>的名字</a:t>
            </a:r>
            <a:endParaRPr lang="zh-CN" altLang="zh-CN" sz="1600" dirty="0"/>
          </a:p>
          <a:p>
            <a:pPr lvl="1"/>
            <a:r>
              <a:rPr lang="en-US" altLang="zh-CN" dirty="0"/>
              <a:t>r(R)</a:t>
            </a:r>
            <a:r>
              <a:rPr lang="zh-CN" altLang="en-US" dirty="0"/>
              <a:t>表示</a:t>
            </a:r>
            <a:r>
              <a:rPr lang="zh-CN" altLang="en-US" b="1" dirty="0">
                <a:solidFill>
                  <a:srgbClr val="7030A0"/>
                </a:solidFill>
              </a:rPr>
              <a:t>关系模式</a:t>
            </a:r>
            <a:r>
              <a:rPr lang="en-US" altLang="zh-CN" b="1" dirty="0">
                <a:solidFill>
                  <a:srgbClr val="7030A0"/>
                </a:solidFill>
              </a:rPr>
              <a:t>R</a:t>
            </a:r>
            <a:r>
              <a:rPr lang="zh-CN" altLang="en-US" dirty="0"/>
              <a:t>下的</a:t>
            </a:r>
            <a:r>
              <a:rPr lang="zh-CN" altLang="en-US" b="1" dirty="0">
                <a:solidFill>
                  <a:srgbClr val="FF0000"/>
                </a:solidFill>
              </a:rPr>
              <a:t>关系实例</a:t>
            </a:r>
            <a:r>
              <a:rPr lang="en-US" altLang="zh-CN" b="1" dirty="0">
                <a:solidFill>
                  <a:srgbClr val="FF0000"/>
                </a:solidFill>
              </a:rPr>
              <a:t>r</a:t>
            </a:r>
            <a:r>
              <a:rPr lang="en-US" altLang="zh-CN" dirty="0"/>
              <a:t>(</a:t>
            </a:r>
            <a:r>
              <a:rPr lang="zh-CN" altLang="en-US" dirty="0"/>
              <a:t>或者说是</a:t>
            </a:r>
            <a:r>
              <a:rPr lang="zh-CN" altLang="en-US" b="1" dirty="0">
                <a:solidFill>
                  <a:srgbClr val="00B050"/>
                </a:solidFill>
              </a:rPr>
              <a:t>关系状态</a:t>
            </a:r>
            <a:r>
              <a:rPr lang="en-US" altLang="zh-CN" b="1" dirty="0">
                <a:solidFill>
                  <a:srgbClr val="00B050"/>
                </a:solidFill>
              </a:rPr>
              <a:t>r</a:t>
            </a:r>
            <a:r>
              <a:rPr lang="en-US" altLang="zh-CN" dirty="0"/>
              <a:t>)</a:t>
            </a:r>
          </a:p>
          <a:p>
            <a:pPr lvl="2"/>
            <a:r>
              <a:rPr lang="zh-CN" altLang="en-US" sz="1600" b="1" dirty="0">
                <a:solidFill>
                  <a:srgbClr val="FF0000"/>
                </a:solidFill>
              </a:rPr>
              <a:t>关系实例 </a:t>
            </a:r>
            <a:r>
              <a:rPr lang="zh-CN" altLang="en-US" sz="1600" dirty="0"/>
              <a:t>≡ </a:t>
            </a:r>
            <a:r>
              <a:rPr lang="zh-CN" altLang="en-US" sz="1600" b="1" dirty="0">
                <a:solidFill>
                  <a:srgbClr val="00B050"/>
                </a:solidFill>
              </a:rPr>
              <a:t>关系状态 </a:t>
            </a:r>
            <a:r>
              <a:rPr lang="zh-CN" altLang="en-US" sz="1600" dirty="0"/>
              <a:t>≡</a:t>
            </a:r>
            <a:r>
              <a:rPr lang="zh-CN" altLang="en-US" sz="1600" b="1" dirty="0">
                <a:solidFill>
                  <a:srgbClr val="0070C0"/>
                </a:solidFill>
              </a:rPr>
              <a:t>关系外延</a:t>
            </a:r>
            <a:r>
              <a:rPr lang="en-US" altLang="zh-CN" sz="1600" b="1" dirty="0">
                <a:solidFill>
                  <a:srgbClr val="0070C0"/>
                </a:solidFill>
              </a:rPr>
              <a:t>(relation extension)</a:t>
            </a:r>
          </a:p>
          <a:p>
            <a:pPr lvl="1"/>
            <a:r>
              <a:rPr lang="zh-CN" altLang="en-US" dirty="0"/>
              <a:t>大写字母</a:t>
            </a:r>
            <a:r>
              <a:rPr lang="en-US" altLang="zh-CN" dirty="0"/>
              <a:t>Q</a:t>
            </a:r>
            <a:r>
              <a:rPr lang="zh-CN" altLang="en-US" dirty="0"/>
              <a:t>、</a:t>
            </a:r>
            <a:r>
              <a:rPr lang="en-US" altLang="zh-CN" dirty="0"/>
              <a:t>R</a:t>
            </a:r>
            <a:r>
              <a:rPr lang="zh-CN" altLang="en-US" dirty="0"/>
              <a:t>、</a:t>
            </a:r>
            <a:r>
              <a:rPr lang="en-US" altLang="zh-CN" dirty="0"/>
              <a:t>S </a:t>
            </a:r>
            <a:r>
              <a:rPr lang="zh-CN" altLang="en-US" dirty="0"/>
              <a:t>表示关系名</a:t>
            </a:r>
          </a:p>
          <a:p>
            <a:pPr lvl="1"/>
            <a:r>
              <a:rPr lang="zh-CN" altLang="en-US" dirty="0"/>
              <a:t>小写字母</a:t>
            </a:r>
            <a:r>
              <a:rPr lang="en-US" altLang="zh-CN" dirty="0"/>
              <a:t>q</a:t>
            </a:r>
            <a:r>
              <a:rPr lang="zh-CN" altLang="en-US" dirty="0"/>
              <a:t>、</a:t>
            </a:r>
            <a:r>
              <a:rPr lang="en-US" altLang="zh-CN" dirty="0"/>
              <a:t>r</a:t>
            </a:r>
            <a:r>
              <a:rPr lang="zh-CN" altLang="en-US" dirty="0"/>
              <a:t>、</a:t>
            </a:r>
            <a:r>
              <a:rPr lang="en-US" altLang="zh-CN" dirty="0"/>
              <a:t>s </a:t>
            </a:r>
            <a:r>
              <a:rPr lang="zh-CN" altLang="en-US" dirty="0"/>
              <a:t>表示关系状态</a:t>
            </a:r>
            <a:r>
              <a:rPr lang="en-US" altLang="zh-CN" dirty="0"/>
              <a:t>(</a:t>
            </a:r>
            <a:r>
              <a:rPr lang="zh-CN" altLang="en-US" dirty="0"/>
              <a:t>关系实例</a:t>
            </a:r>
            <a:r>
              <a:rPr lang="en-US" altLang="zh-CN" dirty="0"/>
              <a:t>)</a:t>
            </a:r>
            <a:endParaRPr lang="zh-CN" altLang="en-US" dirty="0"/>
          </a:p>
          <a:p>
            <a:pPr lvl="1"/>
            <a:r>
              <a:rPr lang="zh-CN" altLang="en-US" dirty="0"/>
              <a:t>字母</a:t>
            </a:r>
            <a:r>
              <a:rPr lang="en-US" altLang="zh-CN" dirty="0"/>
              <a:t>t</a:t>
            </a:r>
            <a:r>
              <a:rPr lang="zh-CN" altLang="en-US" dirty="0"/>
              <a:t>、</a:t>
            </a:r>
            <a:r>
              <a:rPr lang="en-US" altLang="zh-CN" dirty="0"/>
              <a:t>u </a:t>
            </a:r>
            <a:r>
              <a:rPr lang="zh-CN" altLang="en-US" dirty="0"/>
              <a:t>、</a:t>
            </a:r>
            <a:r>
              <a:rPr lang="en-US" altLang="zh-CN" dirty="0"/>
              <a:t>v </a:t>
            </a:r>
            <a:r>
              <a:rPr lang="zh-CN" altLang="en-US" dirty="0"/>
              <a:t>表示元组</a:t>
            </a:r>
            <a:endParaRPr lang="en-US" altLang="zh-CN" dirty="0"/>
          </a:p>
          <a:p>
            <a:pPr lvl="1"/>
            <a:r>
              <a:rPr lang="en-US" altLang="zh-CN" dirty="0"/>
              <a:t>K </a:t>
            </a:r>
            <a:r>
              <a:rPr lang="en-US" altLang="zh-CN" dirty="0">
                <a:sym typeface="Symbol" panose="05050102010706020507" pitchFamily="18" charset="2"/>
              </a:rPr>
              <a:t></a:t>
            </a:r>
            <a:r>
              <a:rPr lang="en-US" altLang="zh-CN" dirty="0"/>
              <a:t> R</a:t>
            </a:r>
            <a:r>
              <a:rPr lang="zh-CN" altLang="zh-CN" dirty="0"/>
              <a:t>，表示</a:t>
            </a:r>
            <a:r>
              <a:rPr lang="en-US" altLang="zh-CN" dirty="0"/>
              <a:t>K</a:t>
            </a:r>
            <a:r>
              <a:rPr lang="zh-CN" altLang="zh-CN" dirty="0"/>
              <a:t>是一组属性的集合，是</a:t>
            </a:r>
            <a:r>
              <a:rPr lang="en-US" altLang="zh-CN" dirty="0"/>
              <a:t>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zh-CN" altLang="zh-CN" dirty="0"/>
              <a:t>中的一部分属性（也许是全部，但至少是其中之一）</a:t>
            </a:r>
          </a:p>
          <a:p>
            <a:pPr lvl="1"/>
            <a:r>
              <a:rPr lang="en-US" altLang="zh-CN" dirty="0"/>
              <a:t>R-K</a:t>
            </a:r>
            <a:r>
              <a:rPr lang="zh-CN" altLang="zh-CN" dirty="0"/>
              <a:t>，表示那些在</a:t>
            </a:r>
            <a:r>
              <a:rPr lang="en-US" altLang="zh-CN" dirty="0"/>
              <a:t>R</a:t>
            </a:r>
            <a:r>
              <a:rPr lang="zh-CN" altLang="zh-CN" dirty="0"/>
              <a:t>（属性集合）中但不在</a:t>
            </a:r>
            <a:r>
              <a:rPr lang="en-US" altLang="zh-CN" dirty="0"/>
              <a:t>K</a:t>
            </a:r>
            <a:r>
              <a:rPr lang="zh-CN" altLang="zh-CN" dirty="0"/>
              <a:t>（属性集合）中的属性集</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7B30CEA-E016-4E77-9FC7-A398E9EA5846}"/>
              </a:ext>
            </a:extLst>
          </p:cNvPr>
          <p:cNvSpPr>
            <a:spLocks noGrp="1" noChangeArrowheads="1"/>
          </p:cNvSpPr>
          <p:nvPr>
            <p:ph type="title"/>
          </p:nvPr>
        </p:nvSpPr>
        <p:spPr/>
        <p:txBody>
          <a:bodyPr/>
          <a:lstStyle/>
          <a:p>
            <a:pPr algn="ctr"/>
            <a:r>
              <a:rPr lang="en-US" altLang="zh-CN" b="1" dirty="0"/>
              <a:t>Relational Model Concepts</a:t>
            </a:r>
            <a:br>
              <a:rPr lang="en-US" altLang="zh-CN" b="1" dirty="0"/>
            </a:br>
            <a:r>
              <a:rPr lang="zh-CN" altLang="en-US" sz="3200" b="1" dirty="0">
                <a:solidFill>
                  <a:srgbClr val="FF0000"/>
                </a:solidFill>
              </a:rPr>
              <a:t>关系模型表示方法</a:t>
            </a:r>
            <a:endParaRPr lang="en-US" altLang="zh-CN" sz="3600" dirty="0">
              <a:solidFill>
                <a:srgbClr val="FF0000"/>
              </a:solidFill>
            </a:endParaRPr>
          </a:p>
        </p:txBody>
      </p:sp>
      <p:sp>
        <p:nvSpPr>
          <p:cNvPr id="33795" name="Rectangle 3">
            <a:extLst>
              <a:ext uri="{FF2B5EF4-FFF2-40B4-BE49-F238E27FC236}">
                <a16:creationId xmlns:a16="http://schemas.microsoft.com/office/drawing/2014/main" id="{713DAF55-8874-4A25-91E0-087514F33B43}"/>
              </a:ext>
            </a:extLst>
          </p:cNvPr>
          <p:cNvSpPr>
            <a:spLocks noGrp="1" noChangeArrowheads="1"/>
          </p:cNvSpPr>
          <p:nvPr>
            <p:ph type="body" idx="4294967295"/>
          </p:nvPr>
        </p:nvSpPr>
        <p:spPr>
          <a:xfrm>
            <a:off x="1104900" y="1806575"/>
            <a:ext cx="9980682" cy="4660900"/>
          </a:xfrm>
        </p:spPr>
        <p:txBody>
          <a:bodyPr>
            <a:normAutofit fontScale="92500" lnSpcReduction="10000"/>
          </a:bodyPr>
          <a:lstStyle/>
          <a:p>
            <a:r>
              <a:rPr lang="zh-CN" altLang="en-US" sz="3200" dirty="0">
                <a:solidFill>
                  <a:srgbClr val="FF0000"/>
                </a:solidFill>
              </a:rPr>
              <a:t>术语和表示法</a:t>
            </a:r>
            <a:endParaRPr lang="en-US" altLang="zh-CN" sz="3200" dirty="0"/>
          </a:p>
          <a:p>
            <a:pPr lvl="1"/>
            <a:endParaRPr lang="en-US" altLang="zh-CN" sz="2000" dirty="0"/>
          </a:p>
          <a:p>
            <a:pPr lvl="1"/>
            <a:r>
              <a:rPr lang="zh-CN" altLang="en-US" sz="2000" dirty="0"/>
              <a:t>一般来说，关系模式的名字，如</a:t>
            </a:r>
            <a:r>
              <a:rPr lang="en-US" altLang="zh-CN" sz="2000" dirty="0">
                <a:solidFill>
                  <a:srgbClr val="7030A0"/>
                </a:solidFill>
              </a:rPr>
              <a:t>STUDENT</a:t>
            </a:r>
            <a:r>
              <a:rPr lang="en-US" altLang="zh-CN" sz="2000" dirty="0"/>
              <a:t> </a:t>
            </a:r>
            <a:r>
              <a:rPr lang="zh-CN" altLang="en-US" sz="2000" dirty="0"/>
              <a:t>，也表示对应关系的当前元组集合，即当前</a:t>
            </a:r>
            <a:r>
              <a:rPr lang="zh-CN" altLang="en-US" sz="2000" dirty="0">
                <a:solidFill>
                  <a:srgbClr val="FF0000"/>
                </a:solidFill>
              </a:rPr>
              <a:t>关系状态</a:t>
            </a:r>
            <a:r>
              <a:rPr lang="zh-CN" altLang="en-US" sz="2000" dirty="0"/>
              <a:t>（</a:t>
            </a:r>
            <a:r>
              <a:rPr lang="zh-CN" altLang="en-US" sz="2000" dirty="0">
                <a:solidFill>
                  <a:srgbClr val="FF0000"/>
                </a:solidFill>
              </a:rPr>
              <a:t>关系实例</a:t>
            </a:r>
            <a:r>
              <a:rPr lang="zh-CN" altLang="en-US" sz="2000" dirty="0"/>
              <a:t>），但</a:t>
            </a:r>
            <a:r>
              <a:rPr lang="en-US" altLang="zh-CN" sz="2000" dirty="0">
                <a:solidFill>
                  <a:srgbClr val="7030A0"/>
                </a:solidFill>
              </a:rPr>
              <a:t>STUDENT(Name </a:t>
            </a:r>
            <a:r>
              <a:rPr lang="zh-CN" altLang="en-US" sz="2000" dirty="0">
                <a:solidFill>
                  <a:srgbClr val="7030A0"/>
                </a:solidFill>
              </a:rPr>
              <a:t>， </a:t>
            </a:r>
            <a:r>
              <a:rPr lang="en-US" altLang="zh-CN" sz="2000" dirty="0" err="1">
                <a:solidFill>
                  <a:srgbClr val="7030A0"/>
                </a:solidFill>
              </a:rPr>
              <a:t>Ssn</a:t>
            </a:r>
            <a:r>
              <a:rPr lang="en-US" altLang="zh-CN" sz="2000" dirty="0">
                <a:solidFill>
                  <a:srgbClr val="7030A0"/>
                </a:solidFill>
              </a:rPr>
              <a:t> </a:t>
            </a:r>
            <a:r>
              <a:rPr lang="zh-CN" altLang="en-US" sz="2000" dirty="0">
                <a:solidFill>
                  <a:srgbClr val="7030A0"/>
                </a:solidFill>
              </a:rPr>
              <a:t>，</a:t>
            </a:r>
            <a:r>
              <a:rPr lang="en-US" altLang="zh-CN" sz="2000" dirty="0">
                <a:solidFill>
                  <a:srgbClr val="7030A0"/>
                </a:solidFill>
              </a:rPr>
              <a:t>…)</a:t>
            </a:r>
            <a:r>
              <a:rPr lang="zh-CN" altLang="en-US" sz="2000" dirty="0"/>
              <a:t>则仅表示</a:t>
            </a:r>
            <a:r>
              <a:rPr lang="zh-CN" altLang="en-US" sz="2000" dirty="0">
                <a:solidFill>
                  <a:srgbClr val="FF0000"/>
                </a:solidFill>
              </a:rPr>
              <a:t>关系模式</a:t>
            </a:r>
            <a:r>
              <a:rPr lang="zh-CN" altLang="en-US" sz="2000" dirty="0"/>
              <a:t>。</a:t>
            </a:r>
            <a:endParaRPr lang="en-US" altLang="zh-CN" sz="2000" dirty="0"/>
          </a:p>
          <a:p>
            <a:pPr lvl="2"/>
            <a:r>
              <a:rPr lang="zh-CN" altLang="en-US" sz="1800" dirty="0"/>
              <a:t>这需要根据上下文来做判断</a:t>
            </a:r>
            <a:r>
              <a:rPr lang="en-US" altLang="zh-CN" sz="1800" dirty="0"/>
              <a:t>STUDENT</a:t>
            </a:r>
            <a:r>
              <a:rPr lang="zh-CN" altLang="en-US" sz="1800" dirty="0"/>
              <a:t>代表的是关系模式还是关系实例</a:t>
            </a:r>
            <a:endParaRPr lang="en-US" altLang="zh-CN" sz="1800" dirty="0"/>
          </a:p>
          <a:p>
            <a:pPr lvl="1"/>
            <a:r>
              <a:rPr lang="zh-CN" altLang="en-US" sz="2000" dirty="0"/>
              <a:t>正规地：</a:t>
            </a:r>
            <a:endParaRPr lang="en-US" altLang="zh-CN" sz="2000" dirty="0"/>
          </a:p>
          <a:p>
            <a:pPr lvl="2"/>
            <a:r>
              <a:rPr lang="zh-CN" altLang="en-US" sz="1800" dirty="0"/>
              <a:t>关系模式的名字使用大写字母：如关系模式</a:t>
            </a:r>
            <a:r>
              <a:rPr lang="en-US" altLang="zh-CN" sz="1800" dirty="0"/>
              <a:t>STUDENT</a:t>
            </a:r>
          </a:p>
          <a:p>
            <a:pPr lvl="2"/>
            <a:r>
              <a:rPr lang="zh-CN" altLang="en-US" sz="1800" dirty="0"/>
              <a:t>关系实例的名字使用小写字母：如关系实例</a:t>
            </a:r>
            <a:r>
              <a:rPr lang="en-US" altLang="zh-CN" sz="1800" dirty="0"/>
              <a:t>student</a:t>
            </a:r>
            <a:endParaRPr lang="zh-CN" altLang="en-US" sz="1800" dirty="0"/>
          </a:p>
          <a:p>
            <a:pPr lvl="2"/>
            <a:endParaRPr lang="en-US" altLang="zh-CN" sz="1800" dirty="0"/>
          </a:p>
          <a:p>
            <a:pPr lvl="1"/>
            <a:r>
              <a:rPr lang="zh-CN" altLang="en-US" sz="2000" dirty="0"/>
              <a:t>在不同关系中的两个属性可以使用相同的名字</a:t>
            </a:r>
            <a:endParaRPr lang="en-US" altLang="zh-CN" sz="2000" dirty="0"/>
          </a:p>
          <a:p>
            <a:pPr lvl="1"/>
            <a:r>
              <a:rPr lang="zh-CN" altLang="en-US" sz="2000" dirty="0"/>
              <a:t>在一个特定关系中的所有属性名必须是不同的</a:t>
            </a:r>
            <a:endParaRPr lang="en-US" altLang="zh-CN" sz="2000" dirty="0"/>
          </a:p>
          <a:p>
            <a:pPr lvl="1"/>
            <a:endParaRPr lang="en-US" altLang="zh-CN" sz="2000" dirty="0"/>
          </a:p>
          <a:p>
            <a:pPr lvl="1"/>
            <a:r>
              <a:rPr lang="zh-CN" altLang="en-US" sz="2000" dirty="0"/>
              <a:t>使用关系名</a:t>
            </a:r>
            <a:r>
              <a:rPr lang="en-US" altLang="zh-CN" sz="2000" dirty="0"/>
              <a:t>r </a:t>
            </a:r>
            <a:r>
              <a:rPr lang="zh-CN" altLang="en-US" sz="2000" dirty="0"/>
              <a:t>来限定一个属于它的属性</a:t>
            </a:r>
            <a:r>
              <a:rPr lang="en-US" altLang="zh-CN" sz="2000" dirty="0"/>
              <a:t>A </a:t>
            </a:r>
            <a:r>
              <a:rPr lang="zh-CN" altLang="en-US" sz="2000" dirty="0"/>
              <a:t>（通过使用圆点记号</a:t>
            </a:r>
            <a:r>
              <a:rPr lang="en-US" altLang="zh-CN" sz="2000" dirty="0" err="1">
                <a:solidFill>
                  <a:srgbClr val="7030A0"/>
                </a:solidFill>
              </a:rPr>
              <a:t>r.A</a:t>
            </a:r>
            <a:r>
              <a:rPr lang="en-US" altLang="zh-CN" sz="2000" dirty="0"/>
              <a:t> </a:t>
            </a:r>
            <a:r>
              <a:rPr lang="zh-CN" altLang="en-US" sz="2000" dirty="0"/>
              <a:t>来表示）</a:t>
            </a:r>
            <a:endParaRPr lang="en-US" altLang="zh-CN" sz="2000" dirty="0"/>
          </a:p>
          <a:p>
            <a:pPr lvl="2"/>
            <a:endParaRPr lang="en-US" altLang="zh-CN" sz="1800" dirty="0"/>
          </a:p>
          <a:p>
            <a:pPr lvl="1"/>
            <a:r>
              <a:rPr lang="zh-CN" altLang="en-US" sz="2000" dirty="0"/>
              <a:t>例： </a:t>
            </a:r>
            <a:r>
              <a:rPr lang="en-US" altLang="zh-CN" sz="2000" dirty="0" err="1"/>
              <a:t>student.Name</a:t>
            </a:r>
            <a:r>
              <a:rPr lang="en-US" altLang="zh-CN" sz="2000" dirty="0"/>
              <a:t> </a:t>
            </a:r>
            <a:r>
              <a:rPr lang="zh-CN" altLang="en-US" sz="2000" dirty="0"/>
              <a:t>或</a:t>
            </a:r>
            <a:r>
              <a:rPr lang="en-US" altLang="zh-CN" sz="2000" dirty="0" err="1"/>
              <a:t>student.Age</a:t>
            </a:r>
            <a:r>
              <a:rPr lang="en-US" altLang="zh-CN" sz="2000" dirty="0"/>
              <a:t> </a:t>
            </a:r>
          </a:p>
          <a:p>
            <a:pPr lvl="1"/>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B99EF74-C7E7-42B9-BFB2-1FCF506C8C35}"/>
              </a:ext>
            </a:extLst>
          </p:cNvPr>
          <p:cNvSpPr>
            <a:spLocks noGrp="1" noChangeArrowheads="1"/>
          </p:cNvSpPr>
          <p:nvPr>
            <p:ph type="title"/>
          </p:nvPr>
        </p:nvSpPr>
        <p:spPr/>
        <p:txBody>
          <a:bodyPr/>
          <a:lstStyle/>
          <a:p>
            <a:pPr algn="ctr"/>
            <a:r>
              <a:rPr lang="en-US" altLang="zh-CN" b="1"/>
              <a:t>Relational Model Concepts</a:t>
            </a:r>
            <a:br>
              <a:rPr lang="en-US" altLang="zh-CN" b="1"/>
            </a:br>
            <a:r>
              <a:rPr lang="zh-CN" altLang="en-US" sz="3200" b="1">
                <a:solidFill>
                  <a:srgbClr val="FF0000"/>
                </a:solidFill>
              </a:rPr>
              <a:t>关系模型表示方法</a:t>
            </a:r>
            <a:endParaRPr lang="en-US" altLang="zh-CN" sz="3600">
              <a:solidFill>
                <a:srgbClr val="FF0000"/>
              </a:solidFill>
            </a:endParaRPr>
          </a:p>
        </p:txBody>
      </p:sp>
      <p:sp>
        <p:nvSpPr>
          <p:cNvPr id="34819" name="Rectangle 3">
            <a:extLst>
              <a:ext uri="{FF2B5EF4-FFF2-40B4-BE49-F238E27FC236}">
                <a16:creationId xmlns:a16="http://schemas.microsoft.com/office/drawing/2014/main" id="{701825EB-1B88-45E0-BFC4-B92D32E788AD}"/>
              </a:ext>
            </a:extLst>
          </p:cNvPr>
          <p:cNvSpPr>
            <a:spLocks noGrp="1" noChangeArrowheads="1"/>
          </p:cNvSpPr>
          <p:nvPr>
            <p:ph type="body" idx="4294967295"/>
          </p:nvPr>
        </p:nvSpPr>
        <p:spPr>
          <a:xfrm>
            <a:off x="1200149" y="1439863"/>
            <a:ext cx="8985251" cy="4900612"/>
          </a:xfrm>
        </p:spPr>
        <p:txBody>
          <a:bodyPr/>
          <a:lstStyle/>
          <a:p>
            <a:r>
              <a:rPr lang="zh-CN" altLang="en-US" sz="3200" dirty="0">
                <a:solidFill>
                  <a:srgbClr val="FF0000"/>
                </a:solidFill>
              </a:rPr>
              <a:t>术语和表示法</a:t>
            </a:r>
            <a:endParaRPr lang="en-US" altLang="zh-CN" sz="3200" dirty="0"/>
          </a:p>
          <a:p>
            <a:pPr lvl="1"/>
            <a:r>
              <a:rPr lang="zh-CN" altLang="en-US" sz="2000" dirty="0"/>
              <a:t>关系</a:t>
            </a:r>
            <a:r>
              <a:rPr lang="en-US" altLang="zh-CN" sz="2000" dirty="0"/>
              <a:t>r(R) </a:t>
            </a:r>
            <a:r>
              <a:rPr lang="zh-CN" altLang="en-US" sz="2000" dirty="0"/>
              <a:t>中</a:t>
            </a:r>
            <a:r>
              <a:rPr lang="en-US" altLang="zh-CN" sz="2000" dirty="0"/>
              <a:t>n </a:t>
            </a:r>
            <a:r>
              <a:rPr lang="zh-CN" altLang="en-US" sz="2000" dirty="0"/>
              <a:t>元元组</a:t>
            </a:r>
            <a:r>
              <a:rPr lang="en-US" altLang="zh-CN" sz="2000" dirty="0"/>
              <a:t>t </a:t>
            </a:r>
            <a:r>
              <a:rPr lang="zh-CN" altLang="en-US" sz="2000" dirty="0"/>
              <a:t>表示成  </a:t>
            </a:r>
            <a:r>
              <a:rPr lang="en-US" altLang="zh-CN" sz="2000" dirty="0"/>
              <a:t>t=&lt; V</a:t>
            </a:r>
            <a:r>
              <a:rPr lang="en-US" altLang="zh-CN" sz="2000" baseline="-25000" dirty="0"/>
              <a:t>1</a:t>
            </a:r>
            <a:r>
              <a:rPr lang="en-US" altLang="zh-CN" sz="2000" dirty="0"/>
              <a:t>,V</a:t>
            </a:r>
            <a:r>
              <a:rPr lang="en-US" altLang="zh-CN" sz="2000" baseline="-25000" dirty="0"/>
              <a:t>2</a:t>
            </a:r>
            <a:r>
              <a:rPr lang="en-US" altLang="zh-CN" sz="2000" dirty="0"/>
              <a:t>,...</a:t>
            </a:r>
            <a:r>
              <a:rPr lang="en-US" altLang="zh-CN" sz="2000" dirty="0" err="1"/>
              <a:t>V</a:t>
            </a:r>
            <a:r>
              <a:rPr lang="en-US" altLang="zh-CN" sz="2000" baseline="-25000" dirty="0" err="1"/>
              <a:t>n</a:t>
            </a:r>
            <a:r>
              <a:rPr lang="en-US" altLang="zh-CN" sz="2000" dirty="0"/>
              <a:t> &gt;</a:t>
            </a:r>
            <a:r>
              <a:rPr lang="zh-CN" altLang="en-US" sz="2000" dirty="0"/>
              <a:t>，其中</a:t>
            </a:r>
            <a:r>
              <a:rPr lang="en-US" altLang="zh-CN" sz="2000" dirty="0"/>
              <a:t>V</a:t>
            </a:r>
            <a:r>
              <a:rPr lang="en-US" altLang="zh-CN" sz="2000" baseline="-25000" dirty="0"/>
              <a:t>i</a:t>
            </a:r>
            <a:r>
              <a:rPr lang="zh-CN" altLang="en-US" sz="2000" dirty="0"/>
              <a:t>对应属性</a:t>
            </a:r>
            <a:r>
              <a:rPr lang="en-US" altLang="zh-CN" sz="2000" dirty="0"/>
              <a:t>A</a:t>
            </a:r>
            <a:r>
              <a:rPr lang="en-US" altLang="zh-CN" sz="2000" baseline="-25000" dirty="0"/>
              <a:t>i</a:t>
            </a:r>
            <a:r>
              <a:rPr lang="en-US" altLang="zh-CN" sz="2000" dirty="0"/>
              <a:t> </a:t>
            </a:r>
            <a:r>
              <a:rPr lang="zh-CN" altLang="en-US" sz="2000" dirty="0"/>
              <a:t>的值</a:t>
            </a:r>
            <a:endParaRPr lang="en-US" altLang="zh-CN" sz="2000" dirty="0"/>
          </a:p>
          <a:p>
            <a:pPr lvl="1"/>
            <a:r>
              <a:rPr lang="en-US" altLang="zh-CN" sz="2000" dirty="0">
                <a:solidFill>
                  <a:srgbClr val="7030A0"/>
                </a:solidFill>
              </a:rPr>
              <a:t>t[A</a:t>
            </a:r>
            <a:r>
              <a:rPr lang="en-US" altLang="zh-CN" sz="2000" baseline="-25000" dirty="0">
                <a:solidFill>
                  <a:srgbClr val="7030A0"/>
                </a:solidFill>
              </a:rPr>
              <a:t>i</a:t>
            </a:r>
            <a:r>
              <a:rPr lang="en-US" altLang="zh-CN" sz="2000" dirty="0">
                <a:solidFill>
                  <a:srgbClr val="7030A0"/>
                </a:solidFill>
              </a:rPr>
              <a:t>]</a:t>
            </a:r>
            <a:r>
              <a:rPr lang="en-US" altLang="zh-CN" sz="2000" dirty="0"/>
              <a:t> </a:t>
            </a:r>
            <a:r>
              <a:rPr lang="zh-CN" altLang="en-US" sz="2000" dirty="0"/>
              <a:t>、</a:t>
            </a:r>
            <a:r>
              <a:rPr lang="en-US" altLang="zh-CN" sz="2000" dirty="0" err="1">
                <a:solidFill>
                  <a:srgbClr val="7030A0"/>
                </a:solidFill>
              </a:rPr>
              <a:t>t.A</a:t>
            </a:r>
            <a:r>
              <a:rPr lang="en-US" altLang="zh-CN" sz="2000" baseline="-25000" dirty="0" err="1">
                <a:solidFill>
                  <a:srgbClr val="7030A0"/>
                </a:solidFill>
              </a:rPr>
              <a:t>i</a:t>
            </a:r>
            <a:r>
              <a:rPr lang="en-US" altLang="zh-CN" sz="2000" dirty="0">
                <a:solidFill>
                  <a:srgbClr val="7030A0"/>
                </a:solidFill>
              </a:rPr>
              <a:t> </a:t>
            </a:r>
            <a:r>
              <a:rPr lang="zh-CN" altLang="en-US" sz="2000" dirty="0">
                <a:solidFill>
                  <a:srgbClr val="7030A0"/>
                </a:solidFill>
              </a:rPr>
              <a:t>、</a:t>
            </a:r>
            <a:r>
              <a:rPr lang="en-US" altLang="zh-CN" sz="2000" dirty="0">
                <a:solidFill>
                  <a:srgbClr val="7030A0"/>
                </a:solidFill>
              </a:rPr>
              <a:t>t[</a:t>
            </a:r>
            <a:r>
              <a:rPr lang="en-US" altLang="zh-CN" sz="2000" dirty="0" err="1">
                <a:solidFill>
                  <a:srgbClr val="7030A0"/>
                </a:solidFill>
              </a:rPr>
              <a:t>i</a:t>
            </a:r>
            <a:r>
              <a:rPr lang="en-US" altLang="zh-CN" sz="2000" dirty="0">
                <a:solidFill>
                  <a:srgbClr val="7030A0"/>
                </a:solidFill>
              </a:rPr>
              <a:t>] </a:t>
            </a:r>
            <a:r>
              <a:rPr lang="zh-CN" altLang="en-US" sz="2000" dirty="0"/>
              <a:t>：都表示元组</a:t>
            </a:r>
            <a:r>
              <a:rPr lang="en-US" altLang="zh-CN" sz="2000" dirty="0"/>
              <a:t>t </a:t>
            </a:r>
            <a:r>
              <a:rPr lang="zh-CN" altLang="en-US" sz="2000" dirty="0"/>
              <a:t>中属性</a:t>
            </a:r>
            <a:r>
              <a:rPr lang="en-US" altLang="zh-CN" sz="2000" dirty="0"/>
              <a:t>A</a:t>
            </a:r>
            <a:r>
              <a:rPr lang="en-US" altLang="zh-CN" sz="2000" baseline="-25000" dirty="0"/>
              <a:t>i  </a:t>
            </a:r>
            <a:r>
              <a:rPr lang="zh-CN" altLang="en-US" sz="2000" dirty="0"/>
              <a:t>的值</a:t>
            </a:r>
            <a:r>
              <a:rPr lang="en-US" altLang="zh-CN" sz="2000" dirty="0"/>
              <a:t>V</a:t>
            </a:r>
            <a:r>
              <a:rPr lang="en-US" altLang="zh-CN" sz="2000" baseline="-25000" dirty="0"/>
              <a:t>i</a:t>
            </a:r>
            <a:endParaRPr lang="zh-CN" altLang="en-US" sz="2000" dirty="0"/>
          </a:p>
          <a:p>
            <a:pPr lvl="1"/>
            <a:r>
              <a:rPr lang="en-US" altLang="zh-CN" sz="2000" dirty="0">
                <a:solidFill>
                  <a:srgbClr val="7030A0"/>
                </a:solidFill>
              </a:rPr>
              <a:t>t[</a:t>
            </a:r>
            <a:r>
              <a:rPr lang="en-US" altLang="zh-CN" sz="2000" dirty="0" err="1">
                <a:solidFill>
                  <a:srgbClr val="7030A0"/>
                </a:solidFill>
              </a:rPr>
              <a:t>A</a:t>
            </a:r>
            <a:r>
              <a:rPr lang="en-US" altLang="zh-CN" sz="2000" baseline="-25000" dirty="0" err="1">
                <a:solidFill>
                  <a:srgbClr val="7030A0"/>
                </a:solidFill>
              </a:rPr>
              <a:t>u</a:t>
            </a:r>
            <a:r>
              <a:rPr lang="en-US" altLang="zh-CN" sz="2000" dirty="0" err="1">
                <a:solidFill>
                  <a:srgbClr val="7030A0"/>
                </a:solidFill>
              </a:rPr>
              <a:t>,A</a:t>
            </a:r>
            <a:r>
              <a:rPr lang="en-US" altLang="zh-CN" sz="2000" baseline="-25000" dirty="0" err="1">
                <a:solidFill>
                  <a:srgbClr val="7030A0"/>
                </a:solidFill>
              </a:rPr>
              <a:t>w</a:t>
            </a:r>
            <a:r>
              <a:rPr lang="en-US" altLang="zh-CN" sz="2000" dirty="0">
                <a:solidFill>
                  <a:srgbClr val="7030A0"/>
                </a:solidFill>
              </a:rPr>
              <a:t>,...A</a:t>
            </a:r>
            <a:r>
              <a:rPr lang="en-US" altLang="zh-CN" sz="2000" baseline="-25000" dirty="0">
                <a:solidFill>
                  <a:srgbClr val="7030A0"/>
                </a:solidFill>
              </a:rPr>
              <a:t>z</a:t>
            </a:r>
            <a:r>
              <a:rPr lang="en-US" altLang="zh-CN" sz="2000" dirty="0">
                <a:solidFill>
                  <a:srgbClr val="7030A0"/>
                </a:solidFill>
              </a:rPr>
              <a:t> ]  </a:t>
            </a:r>
            <a:r>
              <a:rPr lang="zh-CN" altLang="en-US" sz="2000" dirty="0"/>
              <a:t>和 </a:t>
            </a:r>
            <a:r>
              <a:rPr lang="en-US" altLang="zh-CN" sz="2000" dirty="0" err="1">
                <a:solidFill>
                  <a:srgbClr val="7030A0"/>
                </a:solidFill>
              </a:rPr>
              <a:t>t.A</a:t>
            </a:r>
            <a:r>
              <a:rPr lang="en-US" altLang="zh-CN" sz="2000" baseline="-25000" dirty="0" err="1">
                <a:solidFill>
                  <a:srgbClr val="7030A0"/>
                </a:solidFill>
              </a:rPr>
              <a:t>u</a:t>
            </a:r>
            <a:r>
              <a:rPr lang="en-US" altLang="zh-CN" sz="2000" dirty="0" err="1">
                <a:solidFill>
                  <a:srgbClr val="7030A0"/>
                </a:solidFill>
              </a:rPr>
              <a:t>,A</a:t>
            </a:r>
            <a:r>
              <a:rPr lang="en-US" altLang="zh-CN" sz="2000" baseline="-25000" dirty="0" err="1">
                <a:solidFill>
                  <a:srgbClr val="7030A0"/>
                </a:solidFill>
              </a:rPr>
              <a:t>w</a:t>
            </a:r>
            <a:r>
              <a:rPr lang="en-US" altLang="zh-CN" sz="2000" dirty="0">
                <a:solidFill>
                  <a:srgbClr val="7030A0"/>
                </a:solidFill>
              </a:rPr>
              <a:t>,...A</a:t>
            </a:r>
            <a:r>
              <a:rPr lang="en-US" altLang="zh-CN" sz="2000" baseline="-25000" dirty="0">
                <a:solidFill>
                  <a:srgbClr val="7030A0"/>
                </a:solidFill>
              </a:rPr>
              <a:t>z</a:t>
            </a:r>
            <a:r>
              <a:rPr lang="en-US" altLang="zh-CN" sz="2000" dirty="0">
                <a:solidFill>
                  <a:srgbClr val="7030A0"/>
                </a:solidFill>
              </a:rPr>
              <a:t>  </a:t>
            </a:r>
            <a:r>
              <a:rPr lang="zh-CN" altLang="en-US" sz="2000" dirty="0"/>
              <a:t>都表示在</a:t>
            </a:r>
            <a:r>
              <a:rPr lang="en-US" altLang="zh-CN" sz="2000" dirty="0"/>
              <a:t>t</a:t>
            </a:r>
            <a:r>
              <a:rPr lang="zh-CN" altLang="en-US" sz="2000" dirty="0"/>
              <a:t>中与列表中定义的属性相对应的子元组值</a:t>
            </a:r>
            <a:r>
              <a:rPr lang="en-US" altLang="zh-CN" sz="2000" dirty="0"/>
              <a:t>&lt; </a:t>
            </a:r>
            <a:r>
              <a:rPr lang="en-US" altLang="zh-CN" sz="2000" dirty="0" err="1"/>
              <a:t>V</a:t>
            </a:r>
            <a:r>
              <a:rPr lang="en-US" altLang="zh-CN" sz="2000" baseline="-25000" dirty="0" err="1"/>
              <a:t>u</a:t>
            </a:r>
            <a:r>
              <a:rPr lang="en-US" altLang="zh-CN" sz="2000" dirty="0" err="1"/>
              <a:t>,V</a:t>
            </a:r>
            <a:r>
              <a:rPr lang="en-US" altLang="zh-CN" sz="2000" baseline="-25000" dirty="0" err="1"/>
              <a:t>w</a:t>
            </a:r>
            <a:r>
              <a:rPr lang="en-US" altLang="zh-CN" sz="2000" dirty="0"/>
              <a:t>,...</a:t>
            </a:r>
            <a:r>
              <a:rPr lang="en-US" altLang="zh-CN" sz="2000" dirty="0" err="1"/>
              <a:t>V</a:t>
            </a:r>
            <a:r>
              <a:rPr lang="en-US" altLang="zh-CN" sz="2000" baseline="-25000" dirty="0" err="1"/>
              <a:t>z</a:t>
            </a:r>
            <a:r>
              <a:rPr lang="en-US" altLang="zh-CN" sz="2000" dirty="0"/>
              <a:t> &gt;</a:t>
            </a:r>
            <a:r>
              <a:rPr lang="zh-CN" altLang="en-US" sz="2000" dirty="0"/>
              <a:t>。其中，</a:t>
            </a:r>
            <a:r>
              <a:rPr lang="en-US" altLang="zh-CN" sz="2000" dirty="0"/>
              <a:t> </a:t>
            </a:r>
            <a:r>
              <a:rPr lang="en-US" altLang="zh-CN" sz="2000" dirty="0" err="1"/>
              <a:t>A</a:t>
            </a:r>
            <a:r>
              <a:rPr lang="en-US" altLang="zh-CN" sz="2000" baseline="-25000" dirty="0" err="1"/>
              <a:t>u</a:t>
            </a:r>
            <a:r>
              <a:rPr lang="en-US" altLang="zh-CN" sz="2000" dirty="0" err="1"/>
              <a:t>,A</a:t>
            </a:r>
            <a:r>
              <a:rPr lang="en-US" altLang="zh-CN" sz="2000" baseline="-25000" dirty="0" err="1"/>
              <a:t>w</a:t>
            </a:r>
            <a:r>
              <a:rPr lang="en-US" altLang="zh-CN" sz="2000" dirty="0"/>
              <a:t>,...A</a:t>
            </a:r>
            <a:r>
              <a:rPr lang="en-US" altLang="zh-CN" sz="2000" baseline="-25000" dirty="0"/>
              <a:t>z</a:t>
            </a:r>
            <a:r>
              <a:rPr lang="zh-CN" altLang="en-US" sz="2000" dirty="0"/>
              <a:t> 是来自</a:t>
            </a:r>
            <a:r>
              <a:rPr lang="en-US" altLang="zh-CN" sz="2000" dirty="0"/>
              <a:t>R </a:t>
            </a:r>
            <a:r>
              <a:rPr lang="zh-CN" altLang="en-US" sz="2000" dirty="0"/>
              <a:t>的属性列表。</a:t>
            </a:r>
            <a:endParaRPr lang="en-US" altLang="zh-CN" sz="2000" dirty="0"/>
          </a:p>
        </p:txBody>
      </p:sp>
      <p:pic>
        <p:nvPicPr>
          <p:cNvPr id="34820" name="Picture 2">
            <a:extLst>
              <a:ext uri="{FF2B5EF4-FFF2-40B4-BE49-F238E27FC236}">
                <a16:creationId xmlns:a16="http://schemas.microsoft.com/office/drawing/2014/main" id="{2914B6B4-DFBB-41CD-84FC-85CD165C66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4148" y="3551237"/>
            <a:ext cx="4995379"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2">
            <a:extLst>
              <a:ext uri="{FF2B5EF4-FFF2-40B4-BE49-F238E27FC236}">
                <a16:creationId xmlns:a16="http://schemas.microsoft.com/office/drawing/2014/main" id="{FF20B4EA-8CA2-4E78-849F-C2E8F118BC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148" y="5684838"/>
            <a:ext cx="8165182"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EAB05E4-8C96-43CA-B10E-9F602CC5FCC2}"/>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35843" name="Rectangle 3">
            <a:extLst>
              <a:ext uri="{FF2B5EF4-FFF2-40B4-BE49-F238E27FC236}">
                <a16:creationId xmlns:a16="http://schemas.microsoft.com/office/drawing/2014/main" id="{9CD497B1-E809-47CE-9C40-DDBB6DC15536}"/>
              </a:ext>
            </a:extLst>
          </p:cNvPr>
          <p:cNvSpPr>
            <a:spLocks noGrp="1" noChangeArrowheads="1"/>
          </p:cNvSpPr>
          <p:nvPr>
            <p:ph type="body" idx="4294967295"/>
          </p:nvPr>
        </p:nvSpPr>
        <p:spPr>
          <a:xfrm>
            <a:off x="1104900" y="1793875"/>
            <a:ext cx="9980682" cy="4660900"/>
          </a:xfrm>
        </p:spPr>
        <p:txBody>
          <a:bodyPr/>
          <a:lstStyle/>
          <a:p>
            <a:r>
              <a:rPr lang="zh-CN" altLang="en-US" sz="2800" b="1" dirty="0">
                <a:solidFill>
                  <a:srgbClr val="FF0000"/>
                </a:solidFill>
              </a:rPr>
              <a:t>关系数据库模式（</a:t>
            </a:r>
            <a:r>
              <a:rPr lang="en-US" altLang="zh-CN" sz="2800" b="1" dirty="0">
                <a:solidFill>
                  <a:srgbClr val="FF0000"/>
                </a:solidFill>
              </a:rPr>
              <a:t>Relational</a:t>
            </a:r>
            <a:r>
              <a:rPr lang="zh-CN" altLang="en-US" sz="2800" b="1" dirty="0">
                <a:solidFill>
                  <a:srgbClr val="FF0000"/>
                </a:solidFill>
              </a:rPr>
              <a:t> </a:t>
            </a:r>
            <a:r>
              <a:rPr lang="en-US" altLang="zh-CN" sz="2800" b="1" dirty="0">
                <a:solidFill>
                  <a:srgbClr val="FF0000"/>
                </a:solidFill>
              </a:rPr>
              <a:t>Database</a:t>
            </a:r>
            <a:r>
              <a:rPr lang="zh-CN" altLang="en-US" sz="2800" b="1" dirty="0">
                <a:solidFill>
                  <a:srgbClr val="FF0000"/>
                </a:solidFill>
              </a:rPr>
              <a:t> </a:t>
            </a:r>
            <a:r>
              <a:rPr lang="en-US" altLang="zh-CN" sz="2800" b="1" dirty="0">
                <a:solidFill>
                  <a:srgbClr val="FF0000"/>
                </a:solidFill>
              </a:rPr>
              <a:t>Schema</a:t>
            </a:r>
            <a:r>
              <a:rPr lang="zh-CN" altLang="en-US" sz="2800" b="1" dirty="0">
                <a:solidFill>
                  <a:srgbClr val="FF0000"/>
                </a:solidFill>
              </a:rPr>
              <a:t>）</a:t>
            </a:r>
            <a:endParaRPr lang="en-US" altLang="zh-CN" sz="2800" b="1" dirty="0">
              <a:solidFill>
                <a:srgbClr val="FF0000"/>
              </a:solidFill>
            </a:endParaRPr>
          </a:p>
          <a:p>
            <a:r>
              <a:rPr lang="zh-CN" altLang="en-US" sz="2800" b="1" dirty="0">
                <a:solidFill>
                  <a:srgbClr val="FF0000"/>
                </a:solidFill>
              </a:rPr>
              <a:t>关系数据库状态（</a:t>
            </a:r>
            <a:r>
              <a:rPr lang="en-US" altLang="zh-CN" sz="2800" b="1" dirty="0">
                <a:solidFill>
                  <a:srgbClr val="FF0000"/>
                </a:solidFill>
              </a:rPr>
              <a:t> Relational</a:t>
            </a:r>
            <a:r>
              <a:rPr lang="zh-CN" altLang="en-US" sz="2800" b="1" dirty="0">
                <a:solidFill>
                  <a:srgbClr val="FF0000"/>
                </a:solidFill>
              </a:rPr>
              <a:t> </a:t>
            </a:r>
            <a:r>
              <a:rPr lang="en-US" altLang="zh-CN" sz="2800" b="1" dirty="0">
                <a:solidFill>
                  <a:srgbClr val="FF0000"/>
                </a:solidFill>
              </a:rPr>
              <a:t>Database</a:t>
            </a:r>
            <a:r>
              <a:rPr lang="zh-CN" altLang="en-US" sz="2800" b="1" dirty="0">
                <a:solidFill>
                  <a:srgbClr val="FF0000"/>
                </a:solidFill>
              </a:rPr>
              <a:t> </a:t>
            </a:r>
            <a:r>
              <a:rPr lang="en-US" altLang="zh-CN" sz="2800" b="1" dirty="0">
                <a:solidFill>
                  <a:srgbClr val="FF0000"/>
                </a:solidFill>
              </a:rPr>
              <a:t>State</a:t>
            </a:r>
            <a:r>
              <a:rPr lang="zh-CN" altLang="en-US" sz="2800" b="1" dirty="0">
                <a:solidFill>
                  <a:srgbClr val="FF0000"/>
                </a:solidFill>
              </a:rPr>
              <a:t>）</a:t>
            </a:r>
            <a:endParaRPr lang="en-US" altLang="zh-CN" sz="2800" b="1" dirty="0">
              <a:solidFill>
                <a:srgbClr val="FF0000"/>
              </a:solidFill>
            </a:endParaRPr>
          </a:p>
          <a:p>
            <a:pPr lvl="1"/>
            <a:endParaRPr lang="en-US" altLang="zh-CN" sz="2400" dirty="0"/>
          </a:p>
          <a:p>
            <a:pPr lvl="1"/>
            <a:r>
              <a:rPr lang="zh-CN" altLang="en-US" sz="2400" b="1" dirty="0">
                <a:solidFill>
                  <a:srgbClr val="FF0000"/>
                </a:solidFill>
              </a:rPr>
              <a:t>关系数据库模式</a:t>
            </a:r>
            <a:r>
              <a:rPr lang="en-US" altLang="zh-CN" sz="2400" b="1" dirty="0">
                <a:solidFill>
                  <a:srgbClr val="FF0000"/>
                </a:solidFill>
              </a:rPr>
              <a:t>S </a:t>
            </a:r>
            <a:r>
              <a:rPr lang="zh-CN" altLang="en-US" sz="2400" dirty="0"/>
              <a:t>是</a:t>
            </a:r>
            <a:endParaRPr lang="en-US" altLang="zh-CN" sz="2400" dirty="0"/>
          </a:p>
          <a:p>
            <a:pPr lvl="2"/>
            <a:r>
              <a:rPr lang="zh-CN" altLang="en-US" sz="2000" dirty="0"/>
              <a:t>关系模式的集合    </a:t>
            </a:r>
            <a:r>
              <a:rPr lang="en-US" altLang="zh-CN" sz="2000" dirty="0"/>
              <a:t>S = {R</a:t>
            </a:r>
            <a:r>
              <a:rPr lang="en-US" altLang="zh-CN" sz="2000" baseline="-25000" dirty="0"/>
              <a:t>1</a:t>
            </a:r>
            <a:r>
              <a:rPr lang="en-US" altLang="zh-CN" sz="2000" dirty="0"/>
              <a:t>,R</a:t>
            </a:r>
            <a:r>
              <a:rPr lang="en-US" altLang="zh-CN" sz="2000" baseline="-25000" dirty="0"/>
              <a:t>2</a:t>
            </a:r>
            <a:r>
              <a:rPr lang="en-US" altLang="zh-CN" sz="2000" dirty="0"/>
              <a:t>,...</a:t>
            </a:r>
            <a:r>
              <a:rPr lang="en-US" altLang="zh-CN" sz="2000" dirty="0" err="1"/>
              <a:t>R</a:t>
            </a:r>
            <a:r>
              <a:rPr lang="en-US" altLang="zh-CN" sz="2000" baseline="-25000" dirty="0" err="1"/>
              <a:t>k</a:t>
            </a:r>
            <a:r>
              <a:rPr lang="en-US" altLang="zh-CN" sz="2000" dirty="0"/>
              <a:t>} </a:t>
            </a:r>
          </a:p>
          <a:p>
            <a:pPr lvl="2"/>
            <a:r>
              <a:rPr lang="zh-CN" altLang="en-US" sz="2000" dirty="0"/>
              <a:t>完整性约束的集合</a:t>
            </a:r>
            <a:r>
              <a:rPr lang="en-US" altLang="zh-CN" sz="2000" dirty="0"/>
              <a:t>IC</a:t>
            </a:r>
          </a:p>
          <a:p>
            <a:pPr lvl="1"/>
            <a:r>
              <a:rPr lang="zh-CN" altLang="en-US" sz="2400" dirty="0"/>
              <a:t>关系数据库模式</a:t>
            </a:r>
            <a:r>
              <a:rPr lang="en-US" altLang="zh-CN" sz="2400" dirty="0"/>
              <a:t>S</a:t>
            </a:r>
            <a:r>
              <a:rPr lang="zh-CN" altLang="en-US" sz="2400" dirty="0"/>
              <a:t>的一个</a:t>
            </a:r>
            <a:r>
              <a:rPr lang="zh-CN" altLang="en-US" sz="2400" b="1" dirty="0">
                <a:solidFill>
                  <a:srgbClr val="FF0000"/>
                </a:solidFill>
              </a:rPr>
              <a:t>关系数据库状态</a:t>
            </a:r>
            <a:r>
              <a:rPr lang="en-US" altLang="zh-CN" sz="2400" b="1" dirty="0">
                <a:solidFill>
                  <a:srgbClr val="FF0000"/>
                </a:solidFill>
              </a:rPr>
              <a:t>DB</a:t>
            </a:r>
            <a:r>
              <a:rPr lang="zh-CN" altLang="en-US" sz="2400" dirty="0"/>
              <a:t>是</a:t>
            </a:r>
            <a:endParaRPr lang="en-US" altLang="zh-CN" sz="2400" dirty="0"/>
          </a:p>
          <a:p>
            <a:pPr lvl="2"/>
            <a:r>
              <a:rPr lang="zh-CN" altLang="en-US" sz="2000" dirty="0"/>
              <a:t>关系状态的集合</a:t>
            </a:r>
            <a:r>
              <a:rPr lang="en-US" altLang="zh-CN" sz="2000" dirty="0"/>
              <a:t>DB={r</a:t>
            </a:r>
            <a:r>
              <a:rPr lang="en-US" altLang="zh-CN" sz="2000" baseline="-25000" dirty="0"/>
              <a:t>1</a:t>
            </a:r>
            <a:r>
              <a:rPr lang="en-US" altLang="zh-CN" sz="2000" dirty="0"/>
              <a:t>,r</a:t>
            </a:r>
            <a:r>
              <a:rPr lang="en-US" altLang="zh-CN" sz="2000" baseline="-25000" dirty="0"/>
              <a:t>2</a:t>
            </a:r>
            <a:r>
              <a:rPr lang="en-US" altLang="zh-CN" sz="2000" dirty="0"/>
              <a:t>,...</a:t>
            </a:r>
            <a:r>
              <a:rPr lang="en-US" altLang="zh-CN" sz="2000" dirty="0" err="1"/>
              <a:t>r</a:t>
            </a:r>
            <a:r>
              <a:rPr lang="en-US" altLang="zh-CN" sz="2000" baseline="-25000" dirty="0" err="1"/>
              <a:t>k</a:t>
            </a:r>
            <a:r>
              <a:rPr lang="zh-CN" altLang="en-US" sz="2000" dirty="0"/>
              <a:t> </a:t>
            </a:r>
            <a:r>
              <a:rPr lang="en-US" altLang="zh-CN" sz="2000" dirty="0"/>
              <a:t>} </a:t>
            </a:r>
            <a:r>
              <a:rPr lang="zh-CN" altLang="en-US" sz="2000" dirty="0"/>
              <a:t>，其中：</a:t>
            </a:r>
            <a:endParaRPr lang="en-US" altLang="zh-CN" sz="2000" dirty="0"/>
          </a:p>
          <a:p>
            <a:pPr lvl="2"/>
            <a:r>
              <a:rPr lang="en-US" altLang="zh-CN" sz="2000" dirty="0" err="1"/>
              <a:t>r</a:t>
            </a:r>
            <a:r>
              <a:rPr lang="en-US" altLang="zh-CN" sz="2000" baseline="-25000" dirty="0" err="1"/>
              <a:t>i</a:t>
            </a:r>
            <a:r>
              <a:rPr lang="zh-CN" altLang="en-US" sz="2000" dirty="0"/>
              <a:t>是</a:t>
            </a:r>
            <a:r>
              <a:rPr lang="en-US" altLang="zh-CN" sz="2000" dirty="0"/>
              <a:t>R</a:t>
            </a:r>
            <a:r>
              <a:rPr lang="en-US" altLang="zh-CN" sz="2000" baseline="-25000" dirty="0"/>
              <a:t>i</a:t>
            </a:r>
            <a:r>
              <a:rPr lang="zh-CN" altLang="en-US" sz="2000" dirty="0"/>
              <a:t>的一个状态</a:t>
            </a:r>
            <a:r>
              <a:rPr lang="en-US" altLang="zh-CN" sz="2000" dirty="0"/>
              <a:t>(</a:t>
            </a:r>
            <a:r>
              <a:rPr lang="en-US" altLang="zh-CN" sz="2000" dirty="0" err="1"/>
              <a:t>r</a:t>
            </a:r>
            <a:r>
              <a:rPr lang="en-US" altLang="zh-CN" sz="2000" baseline="-25000" dirty="0" err="1"/>
              <a:t>i</a:t>
            </a:r>
            <a:r>
              <a:rPr lang="zh-CN" altLang="en-US" sz="2000" dirty="0"/>
              <a:t>是</a:t>
            </a:r>
            <a:r>
              <a:rPr lang="en-US" altLang="zh-CN" sz="2000" dirty="0"/>
              <a:t>R</a:t>
            </a:r>
            <a:r>
              <a:rPr lang="en-US" altLang="zh-CN" sz="2000" baseline="-25000" dirty="0"/>
              <a:t>i</a:t>
            </a:r>
            <a:r>
              <a:rPr lang="zh-CN" altLang="en-US" sz="2000" dirty="0"/>
              <a:t>的一个实例</a:t>
            </a:r>
            <a:r>
              <a:rPr lang="en-US" altLang="zh-CN" sz="2000" dirty="0"/>
              <a:t>Instance)</a:t>
            </a:r>
          </a:p>
          <a:p>
            <a:pPr lvl="2"/>
            <a:r>
              <a:rPr lang="zh-CN" altLang="en-US" sz="2000" dirty="0"/>
              <a:t>关系状态</a:t>
            </a:r>
            <a:r>
              <a:rPr lang="en-US" altLang="zh-CN" sz="2000" dirty="0" err="1"/>
              <a:t>r</a:t>
            </a:r>
            <a:r>
              <a:rPr lang="en-US" altLang="zh-CN" sz="2000" baseline="-25000" dirty="0" err="1"/>
              <a:t>i</a:t>
            </a:r>
            <a:r>
              <a:rPr lang="zh-CN" altLang="en-US" sz="2000" dirty="0"/>
              <a:t>满足  </a:t>
            </a:r>
            <a:r>
              <a:rPr lang="en-US" altLang="zh-CN" sz="2000" dirty="0"/>
              <a:t>IC </a:t>
            </a:r>
            <a:r>
              <a:rPr lang="zh-CN" altLang="en-US" sz="2000" dirty="0"/>
              <a:t>中规定的完整性约束</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C8658BF-64C0-4DA6-AD3C-97A583CEC26D}"/>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36867" name="Rectangle 3">
            <a:extLst>
              <a:ext uri="{FF2B5EF4-FFF2-40B4-BE49-F238E27FC236}">
                <a16:creationId xmlns:a16="http://schemas.microsoft.com/office/drawing/2014/main" id="{ECD9C220-610A-495A-B3AA-249757F81603}"/>
              </a:ext>
            </a:extLst>
          </p:cNvPr>
          <p:cNvSpPr>
            <a:spLocks noGrp="1" noChangeArrowheads="1"/>
          </p:cNvSpPr>
          <p:nvPr>
            <p:ph type="body" idx="4294967295"/>
          </p:nvPr>
        </p:nvSpPr>
        <p:spPr>
          <a:xfrm>
            <a:off x="1523241" y="1563687"/>
            <a:ext cx="9144000" cy="5013325"/>
          </a:xfrm>
        </p:spPr>
        <p:txBody>
          <a:bodyPr/>
          <a:lstStyle/>
          <a:p>
            <a:r>
              <a:rPr lang="zh-CN" altLang="en-US" sz="2800" b="1" dirty="0">
                <a:solidFill>
                  <a:srgbClr val="FF0000"/>
                </a:solidFill>
              </a:rPr>
              <a:t>关系数据库模式</a:t>
            </a:r>
            <a:endParaRPr lang="en-US" altLang="zh-CN" sz="2800" b="1" dirty="0">
              <a:solidFill>
                <a:srgbClr val="FF0000"/>
              </a:solidFill>
            </a:endParaRPr>
          </a:p>
          <a:p>
            <a:r>
              <a:rPr lang="zh-CN" altLang="en-US" sz="2800" b="1" dirty="0">
                <a:solidFill>
                  <a:srgbClr val="FF0000"/>
                </a:solidFill>
              </a:rPr>
              <a:t>关系数据库状态</a:t>
            </a:r>
            <a:endParaRPr lang="en-US" altLang="zh-CN" sz="2800" b="1" dirty="0">
              <a:solidFill>
                <a:srgbClr val="FF0000"/>
              </a:solidFill>
            </a:endParaRPr>
          </a:p>
          <a:p>
            <a:pPr lvl="1"/>
            <a:r>
              <a:rPr lang="zh-CN" altLang="en-US" sz="2400" dirty="0"/>
              <a:t>例：</a:t>
            </a:r>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b="1" dirty="0">
              <a:solidFill>
                <a:srgbClr val="FF0000"/>
              </a:solidFill>
            </a:endParaRPr>
          </a:p>
          <a:p>
            <a:pPr lvl="1"/>
            <a:r>
              <a:rPr lang="zh-CN" altLang="en-US" sz="2400" b="1" dirty="0">
                <a:solidFill>
                  <a:srgbClr val="FF0000"/>
                </a:solidFill>
              </a:rPr>
              <a:t>注</a:t>
            </a:r>
            <a:r>
              <a:rPr lang="zh-CN" altLang="en-US" sz="2400" dirty="0">
                <a:solidFill>
                  <a:srgbClr val="FF0000"/>
                </a:solidFill>
              </a:rPr>
              <a:t>：例子中没有将约束表示出来！</a:t>
            </a:r>
            <a:endParaRPr lang="en-US" altLang="zh-CN" sz="2400" dirty="0">
              <a:solidFill>
                <a:srgbClr val="FF0000"/>
              </a:solidFill>
            </a:endParaRPr>
          </a:p>
        </p:txBody>
      </p:sp>
      <p:pic>
        <p:nvPicPr>
          <p:cNvPr id="36868" name="Picture 2">
            <a:extLst>
              <a:ext uri="{FF2B5EF4-FFF2-40B4-BE49-F238E27FC236}">
                <a16:creationId xmlns:a16="http://schemas.microsoft.com/office/drawing/2014/main" id="{29475B90-0037-470B-BB82-CF7E47FE7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479" y="3228181"/>
            <a:ext cx="39417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3">
            <a:extLst>
              <a:ext uri="{FF2B5EF4-FFF2-40B4-BE49-F238E27FC236}">
                <a16:creationId xmlns:a16="http://schemas.microsoft.com/office/drawing/2014/main" id="{E8EEAD6F-5B23-4356-AE20-BBE16A98A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25" y="1563688"/>
            <a:ext cx="396875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BB1D24D-58B5-4157-9955-E694D185D5E0}"/>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37891" name="Rectangle 3">
            <a:extLst>
              <a:ext uri="{FF2B5EF4-FFF2-40B4-BE49-F238E27FC236}">
                <a16:creationId xmlns:a16="http://schemas.microsoft.com/office/drawing/2014/main" id="{781C9026-90CF-4A48-8859-7E9BABE29A6D}"/>
              </a:ext>
            </a:extLst>
          </p:cNvPr>
          <p:cNvSpPr>
            <a:spLocks noGrp="1" noChangeArrowheads="1"/>
          </p:cNvSpPr>
          <p:nvPr>
            <p:ph type="body" idx="4294967295"/>
          </p:nvPr>
        </p:nvSpPr>
        <p:spPr>
          <a:xfrm>
            <a:off x="1104900" y="1635126"/>
            <a:ext cx="9144000" cy="4660900"/>
          </a:xfrm>
        </p:spPr>
        <p:txBody>
          <a:bodyPr/>
          <a:lstStyle/>
          <a:p>
            <a:r>
              <a:rPr lang="zh-CN" altLang="en-US" sz="2800" b="1">
                <a:solidFill>
                  <a:srgbClr val="FF0000"/>
                </a:solidFill>
              </a:rPr>
              <a:t>关系数据库模式的两种表示方法</a:t>
            </a:r>
            <a:endParaRPr lang="en-US" altLang="zh-CN" sz="2800" b="1">
              <a:solidFill>
                <a:srgbClr val="FF0000"/>
              </a:solidFill>
            </a:endParaRPr>
          </a:p>
        </p:txBody>
      </p:sp>
      <p:pic>
        <p:nvPicPr>
          <p:cNvPr id="37892" name="Picture 2">
            <a:extLst>
              <a:ext uri="{FF2B5EF4-FFF2-40B4-BE49-F238E27FC236}">
                <a16:creationId xmlns:a16="http://schemas.microsoft.com/office/drawing/2014/main" id="{325ADD10-D817-49A6-9F34-309CECA5B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2395539"/>
            <a:ext cx="6192838" cy="36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1C525C9-C991-4504-8194-2B82A1A58953}"/>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38915" name="Rectangle 3">
            <a:extLst>
              <a:ext uri="{FF2B5EF4-FFF2-40B4-BE49-F238E27FC236}">
                <a16:creationId xmlns:a16="http://schemas.microsoft.com/office/drawing/2014/main" id="{99B93ABA-82FD-47CF-91E7-B08F245EFC79}"/>
              </a:ext>
            </a:extLst>
          </p:cNvPr>
          <p:cNvSpPr>
            <a:spLocks noGrp="1" noChangeArrowheads="1"/>
          </p:cNvSpPr>
          <p:nvPr>
            <p:ph type="body" idx="4294967295"/>
          </p:nvPr>
        </p:nvSpPr>
        <p:spPr>
          <a:xfrm>
            <a:off x="1104900" y="1730375"/>
            <a:ext cx="9144000" cy="4660900"/>
          </a:xfrm>
        </p:spPr>
        <p:txBody>
          <a:bodyPr/>
          <a:lstStyle/>
          <a:p>
            <a:r>
              <a:rPr lang="zh-CN" altLang="en-US" sz="2800" b="1" dirty="0">
                <a:solidFill>
                  <a:srgbClr val="FF0000"/>
                </a:solidFill>
              </a:rPr>
              <a:t>关系的码</a:t>
            </a:r>
            <a:endParaRPr lang="en-US" altLang="zh-CN" sz="2800" b="1" dirty="0">
              <a:solidFill>
                <a:srgbClr val="FF0000"/>
              </a:solidFill>
            </a:endParaRPr>
          </a:p>
          <a:p>
            <a:pPr lvl="1"/>
            <a:endParaRPr lang="en-US" altLang="zh-CN" dirty="0"/>
          </a:p>
          <a:p>
            <a:pPr lvl="1"/>
            <a:r>
              <a:rPr lang="zh-CN" altLang="en-US" sz="2400" dirty="0"/>
              <a:t>超码    （</a:t>
            </a:r>
            <a:r>
              <a:rPr lang="en-US" altLang="zh-CN" sz="2400" dirty="0"/>
              <a:t>Supper</a:t>
            </a:r>
            <a:r>
              <a:rPr lang="zh-CN" altLang="en-US" sz="2400" dirty="0"/>
              <a:t> </a:t>
            </a:r>
            <a:r>
              <a:rPr lang="en-US" altLang="zh-CN" sz="2400" dirty="0"/>
              <a:t>Key</a:t>
            </a:r>
            <a:r>
              <a:rPr lang="zh-CN" altLang="en-US" sz="2400" dirty="0"/>
              <a:t>）</a:t>
            </a:r>
            <a:endParaRPr lang="en-US" altLang="zh-CN" sz="2400" dirty="0"/>
          </a:p>
          <a:p>
            <a:pPr lvl="1"/>
            <a:endParaRPr lang="en-US" altLang="zh-CN" sz="2400" dirty="0"/>
          </a:p>
          <a:p>
            <a:pPr lvl="1"/>
            <a:r>
              <a:rPr lang="zh-CN" altLang="en-US" sz="2400" dirty="0"/>
              <a:t>候选码</a:t>
            </a:r>
            <a:r>
              <a:rPr lang="zh-CN" altLang="zh-CN" sz="2400" dirty="0"/>
              <a:t>（</a:t>
            </a:r>
            <a:r>
              <a:rPr lang="en-US" altLang="zh-CN" sz="2400" dirty="0"/>
              <a:t>Candidate Key</a:t>
            </a:r>
            <a:r>
              <a:rPr lang="zh-CN" altLang="zh-CN" sz="2400" dirty="0"/>
              <a:t>）</a:t>
            </a:r>
            <a:endParaRPr lang="en-US" altLang="zh-CN" sz="2400" dirty="0"/>
          </a:p>
          <a:p>
            <a:pPr lvl="1"/>
            <a:endParaRPr lang="en-US" altLang="zh-CN" sz="2400" dirty="0"/>
          </a:p>
          <a:p>
            <a:pPr lvl="1"/>
            <a:r>
              <a:rPr lang="zh-CN" altLang="zh-CN" sz="2400" dirty="0"/>
              <a:t>主码</a:t>
            </a:r>
            <a:r>
              <a:rPr lang="en-US" altLang="zh-CN" sz="2400" dirty="0"/>
              <a:t>    </a:t>
            </a:r>
            <a:r>
              <a:rPr lang="zh-CN" altLang="zh-CN" sz="2400" dirty="0"/>
              <a:t>（</a:t>
            </a:r>
            <a:r>
              <a:rPr lang="en-US" altLang="zh-CN" sz="2400" dirty="0"/>
              <a:t>Primary Key</a:t>
            </a:r>
            <a:r>
              <a:rPr lang="zh-CN" altLang="zh-CN" sz="2400" dirty="0"/>
              <a:t>）</a:t>
            </a:r>
            <a:endParaRPr lang="en-US" altLang="zh-CN" sz="2400" dirty="0"/>
          </a:p>
          <a:p>
            <a:pPr lvl="1"/>
            <a:endParaRPr lang="en-US" altLang="zh-CN" sz="2400" dirty="0"/>
          </a:p>
          <a:p>
            <a:pPr lvl="1"/>
            <a:r>
              <a:rPr lang="zh-CN" altLang="zh-CN" sz="2400" dirty="0"/>
              <a:t>外码</a:t>
            </a:r>
            <a:r>
              <a:rPr lang="en-US" altLang="zh-CN" sz="2400" dirty="0"/>
              <a:t>    </a:t>
            </a:r>
            <a:r>
              <a:rPr lang="zh-CN" altLang="zh-CN" sz="2400" dirty="0"/>
              <a:t>（</a:t>
            </a:r>
            <a:r>
              <a:rPr lang="en-US" altLang="zh-CN" sz="2400" dirty="0"/>
              <a:t>Foreign Key</a:t>
            </a:r>
            <a:r>
              <a:rPr lang="zh-CN" altLang="zh-CN" sz="2400" dirty="0"/>
              <a:t>）</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0EF3715-4C1E-43DD-A404-FDD3E8443A6E}"/>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39939" name="Rectangle 3">
            <a:extLst>
              <a:ext uri="{FF2B5EF4-FFF2-40B4-BE49-F238E27FC236}">
                <a16:creationId xmlns:a16="http://schemas.microsoft.com/office/drawing/2014/main" id="{37D15FC5-CE84-4330-AC78-FDFEA1F2B2EB}"/>
              </a:ext>
            </a:extLst>
          </p:cNvPr>
          <p:cNvSpPr>
            <a:spLocks noGrp="1" noChangeArrowheads="1"/>
          </p:cNvSpPr>
          <p:nvPr>
            <p:ph type="body" idx="4294967295"/>
          </p:nvPr>
        </p:nvSpPr>
        <p:spPr>
          <a:xfrm>
            <a:off x="1104900" y="1755775"/>
            <a:ext cx="9980682" cy="4660900"/>
          </a:xfrm>
        </p:spPr>
        <p:txBody>
          <a:bodyPr/>
          <a:lstStyle/>
          <a:p>
            <a:r>
              <a:rPr lang="zh-CN" altLang="en-US" sz="2800" b="1" dirty="0">
                <a:solidFill>
                  <a:srgbClr val="FF0000"/>
                </a:solidFill>
              </a:rPr>
              <a:t>关系的码：一些表示方法的含义（复习！）</a:t>
            </a:r>
            <a:endParaRPr lang="en-US" altLang="zh-CN" sz="2800" b="1" dirty="0">
              <a:solidFill>
                <a:srgbClr val="FF0000"/>
              </a:solidFill>
            </a:endParaRPr>
          </a:p>
          <a:p>
            <a:pPr lvl="1"/>
            <a:endParaRPr lang="en-US" altLang="zh-CN" sz="2000" dirty="0"/>
          </a:p>
          <a:p>
            <a:pPr lvl="1"/>
            <a:r>
              <a:rPr lang="zh-CN" altLang="zh-CN" sz="2000" dirty="0"/>
              <a:t>给定关系模式</a:t>
            </a:r>
            <a:r>
              <a:rPr lang="en-US" altLang="zh-CN" sz="2000" dirty="0"/>
              <a:t>R (A</a:t>
            </a:r>
            <a:r>
              <a:rPr lang="en-US" altLang="zh-CN" sz="2000" baseline="-25000" dirty="0"/>
              <a:t>1</a:t>
            </a:r>
            <a:r>
              <a:rPr lang="en-US" altLang="zh-CN" sz="2000" dirty="0"/>
              <a:t>, A</a:t>
            </a:r>
            <a:r>
              <a:rPr lang="en-US" altLang="zh-CN" sz="2000" baseline="-25000" dirty="0"/>
              <a:t>2</a:t>
            </a:r>
            <a:r>
              <a:rPr lang="en-US" altLang="zh-CN" sz="2000" dirty="0"/>
              <a:t>, …, A</a:t>
            </a:r>
            <a:r>
              <a:rPr lang="en-US" altLang="zh-CN" sz="2000" baseline="-25000" dirty="0"/>
              <a:t>n</a:t>
            </a:r>
            <a:r>
              <a:rPr lang="en-US" altLang="zh-CN" sz="2000" dirty="0"/>
              <a:t> ) </a:t>
            </a:r>
            <a:endParaRPr lang="zh-CN" altLang="zh-CN" sz="2000" dirty="0"/>
          </a:p>
          <a:p>
            <a:pPr lvl="1"/>
            <a:r>
              <a:rPr lang="en-US" altLang="zh-CN" sz="2000" dirty="0"/>
              <a:t>R</a:t>
            </a:r>
            <a:r>
              <a:rPr lang="zh-CN" altLang="zh-CN" sz="2000" dirty="0"/>
              <a:t>：</a:t>
            </a:r>
            <a:r>
              <a:rPr lang="zh-CN" altLang="en-US" sz="2000" dirty="0"/>
              <a:t>两种含义</a:t>
            </a:r>
            <a:endParaRPr lang="zh-CN" altLang="zh-CN" sz="2000" dirty="0"/>
          </a:p>
          <a:p>
            <a:pPr lvl="2"/>
            <a:r>
              <a:rPr lang="zh-CN" altLang="zh-CN" sz="1600" dirty="0"/>
              <a:t>（</a:t>
            </a:r>
            <a:r>
              <a:rPr lang="en-US" altLang="zh-CN" sz="1600" dirty="0"/>
              <a:t>1</a:t>
            </a:r>
            <a:r>
              <a:rPr lang="zh-CN" altLang="zh-CN" sz="1600" dirty="0"/>
              <a:t>）一组属性的集合，表示</a:t>
            </a:r>
            <a:r>
              <a:rPr lang="en-US" altLang="zh-CN" sz="1600" dirty="0"/>
              <a:t>R={A</a:t>
            </a:r>
            <a:r>
              <a:rPr lang="en-US" altLang="zh-CN" sz="1600" baseline="-25000" dirty="0"/>
              <a:t>1</a:t>
            </a:r>
            <a:r>
              <a:rPr lang="en-US" altLang="zh-CN" sz="1600" dirty="0"/>
              <a:t>, A</a:t>
            </a:r>
            <a:r>
              <a:rPr lang="en-US" altLang="zh-CN" sz="1600" baseline="-25000" dirty="0"/>
              <a:t>2</a:t>
            </a:r>
            <a:r>
              <a:rPr lang="en-US" altLang="zh-CN" sz="1600" dirty="0"/>
              <a:t>, …, A</a:t>
            </a:r>
            <a:r>
              <a:rPr lang="en-US" altLang="zh-CN" sz="1600" baseline="-25000" dirty="0"/>
              <a:t>n</a:t>
            </a:r>
            <a:r>
              <a:rPr lang="en-US" altLang="zh-CN" sz="1600" dirty="0"/>
              <a:t>}</a:t>
            </a:r>
            <a:endParaRPr lang="zh-CN" altLang="zh-CN" sz="1600" dirty="0"/>
          </a:p>
          <a:p>
            <a:pPr lvl="2"/>
            <a:r>
              <a:rPr lang="zh-CN" altLang="zh-CN" sz="1600" dirty="0"/>
              <a:t>（</a:t>
            </a:r>
            <a:r>
              <a:rPr lang="en-US" altLang="zh-CN" sz="1600" dirty="0"/>
              <a:t>2</a:t>
            </a:r>
            <a:r>
              <a:rPr lang="zh-CN" altLang="zh-CN" sz="1600" dirty="0"/>
              <a:t>）表示关系模式</a:t>
            </a:r>
            <a:r>
              <a:rPr lang="en-US" altLang="zh-CN" sz="1600" dirty="0"/>
              <a:t>R</a:t>
            </a:r>
            <a:endParaRPr lang="zh-CN" altLang="zh-CN" sz="1600" dirty="0"/>
          </a:p>
          <a:p>
            <a:pPr lvl="1"/>
            <a:r>
              <a:rPr lang="en-US" altLang="zh-CN" sz="2000" dirty="0"/>
              <a:t>r</a:t>
            </a:r>
            <a:r>
              <a:rPr lang="zh-CN" altLang="zh-CN" sz="2000" dirty="0"/>
              <a:t>（</a:t>
            </a:r>
            <a:r>
              <a:rPr lang="en-US" altLang="zh-CN" sz="2000" dirty="0"/>
              <a:t>R</a:t>
            </a:r>
            <a:r>
              <a:rPr lang="zh-CN" altLang="zh-CN" sz="2000" dirty="0"/>
              <a:t>）：在关系模式</a:t>
            </a:r>
            <a:r>
              <a:rPr lang="en-US" altLang="zh-CN" sz="2000" dirty="0"/>
              <a:t>R</a:t>
            </a:r>
            <a:r>
              <a:rPr lang="zh-CN" altLang="zh-CN" sz="2000" dirty="0"/>
              <a:t>下</a:t>
            </a:r>
            <a:r>
              <a:rPr lang="zh-CN" altLang="en-US" sz="2000" dirty="0"/>
              <a:t>的</a:t>
            </a:r>
            <a:r>
              <a:rPr lang="zh-CN" altLang="zh-CN" sz="2000" dirty="0"/>
              <a:t>一个关系</a:t>
            </a:r>
            <a:r>
              <a:rPr lang="en-US" altLang="zh-CN" sz="2000" dirty="0"/>
              <a:t>r</a:t>
            </a:r>
            <a:r>
              <a:rPr lang="zh-CN" altLang="zh-CN" sz="2000" dirty="0"/>
              <a:t>（关系</a:t>
            </a:r>
            <a:r>
              <a:rPr lang="zh-CN" altLang="en-US" sz="2000" dirty="0"/>
              <a:t>实例</a:t>
            </a:r>
            <a:r>
              <a:rPr lang="en-US" altLang="zh-CN" sz="2000" dirty="0"/>
              <a:t>r </a:t>
            </a:r>
            <a:r>
              <a:rPr lang="zh-CN" altLang="zh-CN" sz="2000" dirty="0"/>
              <a:t>）</a:t>
            </a:r>
          </a:p>
          <a:p>
            <a:pPr lvl="1"/>
            <a:r>
              <a:rPr lang="en-US" altLang="zh-CN" sz="2000" dirty="0"/>
              <a:t>K </a:t>
            </a:r>
            <a:r>
              <a:rPr lang="en-US" altLang="zh-CN" sz="2000" dirty="0">
                <a:sym typeface="Symbol" panose="05050102010706020507" pitchFamily="18" charset="2"/>
              </a:rPr>
              <a:t></a:t>
            </a:r>
            <a:r>
              <a:rPr lang="en-US" altLang="zh-CN" sz="2000" dirty="0"/>
              <a:t> R</a:t>
            </a:r>
            <a:r>
              <a:rPr lang="zh-CN" altLang="zh-CN" sz="2000" dirty="0"/>
              <a:t>，表示</a:t>
            </a:r>
            <a:r>
              <a:rPr lang="en-US" altLang="zh-CN" sz="2000" dirty="0"/>
              <a:t>K</a:t>
            </a:r>
            <a:r>
              <a:rPr lang="zh-CN" altLang="zh-CN" sz="2000" dirty="0"/>
              <a:t>是一组属性的集合，是</a:t>
            </a:r>
            <a:r>
              <a:rPr lang="zh-CN" altLang="en-US" sz="2000" dirty="0"/>
              <a:t>属性集 </a:t>
            </a:r>
            <a:r>
              <a:rPr lang="en-US" altLang="zh-CN" sz="2000" dirty="0"/>
              <a:t>{A</a:t>
            </a:r>
            <a:r>
              <a:rPr lang="en-US" altLang="zh-CN" sz="2000" baseline="-25000" dirty="0"/>
              <a:t>1</a:t>
            </a:r>
            <a:r>
              <a:rPr lang="en-US" altLang="zh-CN" sz="2000" dirty="0"/>
              <a:t>, A</a:t>
            </a:r>
            <a:r>
              <a:rPr lang="en-US" altLang="zh-CN" sz="2000" baseline="-25000" dirty="0"/>
              <a:t>2</a:t>
            </a:r>
            <a:r>
              <a:rPr lang="en-US" altLang="zh-CN" sz="2000" dirty="0"/>
              <a:t>, …, A</a:t>
            </a:r>
            <a:r>
              <a:rPr lang="en-US" altLang="zh-CN" sz="2000" baseline="-25000" dirty="0"/>
              <a:t>n</a:t>
            </a:r>
            <a:r>
              <a:rPr lang="en-US" altLang="zh-CN" sz="2000" dirty="0"/>
              <a:t>}</a:t>
            </a:r>
            <a:r>
              <a:rPr lang="zh-CN" altLang="zh-CN" sz="2000" dirty="0"/>
              <a:t>中的一部分属性（也许是全部，但至少是其中之一）</a:t>
            </a:r>
          </a:p>
          <a:p>
            <a:pPr lvl="1"/>
            <a:r>
              <a:rPr lang="en-US" altLang="zh-CN" sz="2000" dirty="0"/>
              <a:t>R-K</a:t>
            </a:r>
            <a:r>
              <a:rPr lang="zh-CN" altLang="zh-CN" sz="2000" dirty="0"/>
              <a:t>，表示那些在</a:t>
            </a:r>
            <a:r>
              <a:rPr lang="en-US" altLang="zh-CN" sz="2000" dirty="0"/>
              <a:t>R</a:t>
            </a:r>
            <a:r>
              <a:rPr lang="zh-CN" altLang="zh-CN" sz="2000" dirty="0"/>
              <a:t>（属性集合）中但不在</a:t>
            </a:r>
            <a:r>
              <a:rPr lang="en-US" altLang="zh-CN" sz="2000" dirty="0"/>
              <a:t>K</a:t>
            </a:r>
            <a:r>
              <a:rPr lang="zh-CN" altLang="zh-CN" sz="2000" dirty="0"/>
              <a:t>（属性集合）中的属性集</a:t>
            </a:r>
          </a:p>
          <a:p>
            <a:pPr lvl="2"/>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818A748-0E75-4C55-AECF-A309D03D596E}"/>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40963" name="Rectangle 3">
            <a:extLst>
              <a:ext uri="{FF2B5EF4-FFF2-40B4-BE49-F238E27FC236}">
                <a16:creationId xmlns:a16="http://schemas.microsoft.com/office/drawing/2014/main" id="{405331BD-76A2-4CAB-B5F0-2DD14D12681B}"/>
              </a:ext>
            </a:extLst>
          </p:cNvPr>
          <p:cNvSpPr>
            <a:spLocks noGrp="1" noChangeArrowheads="1"/>
          </p:cNvSpPr>
          <p:nvPr>
            <p:ph type="body" idx="4294967295"/>
          </p:nvPr>
        </p:nvSpPr>
        <p:spPr>
          <a:xfrm>
            <a:off x="901700" y="1465262"/>
            <a:ext cx="9980682" cy="3927475"/>
          </a:xfrm>
        </p:spPr>
        <p:txBody>
          <a:bodyPr/>
          <a:lstStyle/>
          <a:p>
            <a:r>
              <a:rPr lang="zh-CN" altLang="en-US" sz="2800" b="1" dirty="0">
                <a:solidFill>
                  <a:srgbClr val="FF0000"/>
                </a:solidFill>
              </a:rPr>
              <a:t>关系的码（</a:t>
            </a:r>
            <a:r>
              <a:rPr lang="en-US" altLang="zh-CN" sz="2800" b="1" dirty="0">
                <a:solidFill>
                  <a:srgbClr val="FF0000"/>
                </a:solidFill>
              </a:rPr>
              <a:t>Key</a:t>
            </a:r>
            <a:r>
              <a:rPr lang="zh-CN" altLang="en-US" sz="2800" b="1" dirty="0">
                <a:solidFill>
                  <a:srgbClr val="FF0000"/>
                </a:solidFill>
              </a:rPr>
              <a:t>）</a:t>
            </a:r>
            <a:endParaRPr lang="en-US" altLang="zh-CN" sz="2800" b="1" dirty="0">
              <a:solidFill>
                <a:srgbClr val="FF0000"/>
              </a:solidFill>
            </a:endParaRPr>
          </a:p>
          <a:p>
            <a:pPr lvl="1"/>
            <a:r>
              <a:rPr lang="zh-CN" altLang="en-US" sz="2400" dirty="0"/>
              <a:t>超码（</a:t>
            </a:r>
            <a:r>
              <a:rPr lang="en-US" altLang="zh-CN" sz="2400" dirty="0"/>
              <a:t>Supper</a:t>
            </a:r>
            <a:r>
              <a:rPr lang="zh-CN" altLang="en-US" sz="2400" dirty="0"/>
              <a:t> </a:t>
            </a:r>
            <a:r>
              <a:rPr lang="en-US" altLang="zh-CN" sz="2400" dirty="0"/>
              <a:t>Key</a:t>
            </a:r>
            <a:r>
              <a:rPr lang="zh-CN" altLang="en-US" sz="2400" dirty="0"/>
              <a:t>）</a:t>
            </a:r>
            <a:endParaRPr lang="en-US" altLang="zh-CN" sz="2400" dirty="0"/>
          </a:p>
          <a:p>
            <a:pPr lvl="2"/>
            <a:r>
              <a:rPr lang="zh-CN" altLang="zh-CN" sz="2400" dirty="0"/>
              <a:t>当一组属性</a:t>
            </a:r>
            <a:r>
              <a:rPr lang="en-US" altLang="zh-CN" sz="2400" dirty="0"/>
              <a:t>K </a:t>
            </a:r>
            <a:r>
              <a:rPr lang="en-US" altLang="zh-CN" sz="2400" dirty="0">
                <a:sym typeface="Symbol" panose="05050102010706020507" pitchFamily="18" charset="2"/>
              </a:rPr>
              <a:t></a:t>
            </a:r>
            <a:r>
              <a:rPr lang="en-US" altLang="zh-CN" sz="2400" dirty="0"/>
              <a:t> R</a:t>
            </a:r>
            <a:r>
              <a:rPr lang="zh-CN" altLang="zh-CN" sz="2400" dirty="0"/>
              <a:t>，当</a:t>
            </a:r>
            <a:r>
              <a:rPr lang="en-US" altLang="zh-CN" sz="2400" dirty="0"/>
              <a:t>K</a:t>
            </a:r>
            <a:r>
              <a:rPr lang="zh-CN" altLang="zh-CN" sz="2400" dirty="0"/>
              <a:t>部分的属性值，可以确定</a:t>
            </a:r>
            <a:r>
              <a:rPr lang="en-US" altLang="zh-CN" sz="2400" dirty="0"/>
              <a:t>R-K</a:t>
            </a:r>
            <a:r>
              <a:rPr lang="zh-CN" altLang="zh-CN" sz="2400" dirty="0"/>
              <a:t>部分的属性值</a:t>
            </a:r>
          </a:p>
          <a:p>
            <a:pPr lvl="2"/>
            <a:r>
              <a:rPr lang="zh-CN" altLang="zh-CN" sz="2400" dirty="0"/>
              <a:t>也就是</a:t>
            </a:r>
            <a:r>
              <a:rPr lang="en-US" altLang="zh-CN" sz="2400" dirty="0"/>
              <a:t> </a:t>
            </a:r>
            <a:r>
              <a:rPr lang="zh-CN" altLang="en-US" sz="2400" dirty="0"/>
              <a:t>：</a:t>
            </a:r>
            <a:r>
              <a:rPr lang="en-US" altLang="zh-CN" sz="2400" dirty="0"/>
              <a:t>K</a:t>
            </a:r>
            <a:r>
              <a:rPr lang="zh-CN" altLang="zh-CN" sz="2400" dirty="0"/>
              <a:t>→</a:t>
            </a:r>
            <a:r>
              <a:rPr lang="en-US" altLang="zh-CN" sz="2400" dirty="0"/>
              <a:t>R-K</a:t>
            </a:r>
            <a:r>
              <a:rPr lang="zh-CN" altLang="zh-CN" sz="2400" dirty="0"/>
              <a:t>，</a:t>
            </a:r>
            <a:r>
              <a:rPr lang="zh-CN" altLang="en-US" sz="2400" dirty="0"/>
              <a:t>即 </a:t>
            </a:r>
            <a:r>
              <a:rPr lang="en-US" altLang="zh-CN" sz="2400" dirty="0"/>
              <a:t>K</a:t>
            </a:r>
            <a:r>
              <a:rPr lang="zh-CN" altLang="zh-CN" sz="2400" dirty="0"/>
              <a:t>→</a:t>
            </a:r>
            <a:r>
              <a:rPr lang="en-US" altLang="zh-CN" sz="2400" dirty="0"/>
              <a:t>R</a:t>
            </a:r>
            <a:r>
              <a:rPr lang="zh-CN" altLang="zh-CN" sz="2400" dirty="0"/>
              <a:t>（其中→表示确定）</a:t>
            </a:r>
          </a:p>
          <a:p>
            <a:pPr lvl="2"/>
            <a:r>
              <a:rPr lang="zh-CN" altLang="zh-CN" sz="2400" dirty="0"/>
              <a:t>那么我们说</a:t>
            </a:r>
            <a:r>
              <a:rPr lang="en-US" altLang="zh-CN" sz="2400" b="1" dirty="0">
                <a:solidFill>
                  <a:srgbClr val="FF0000"/>
                </a:solidFill>
              </a:rPr>
              <a:t>K</a:t>
            </a:r>
            <a:r>
              <a:rPr lang="zh-CN" altLang="zh-CN" sz="2400" b="1" dirty="0">
                <a:solidFill>
                  <a:srgbClr val="FF0000"/>
                </a:solidFill>
              </a:rPr>
              <a:t>是超码</a:t>
            </a:r>
          </a:p>
          <a:p>
            <a:pPr lvl="2"/>
            <a:endParaRPr lang="en-US" altLang="zh-CN" sz="2400" b="1" dirty="0"/>
          </a:p>
          <a:p>
            <a:pPr lvl="1"/>
            <a:r>
              <a:rPr lang="zh-CN" altLang="zh-CN" sz="2600" b="1" dirty="0"/>
              <a:t>例：</a:t>
            </a:r>
            <a:r>
              <a:rPr lang="en-US" altLang="zh-CN" sz="2600" dirty="0"/>
              <a:t>{</a:t>
            </a:r>
            <a:r>
              <a:rPr lang="en-US" altLang="zh-CN" sz="2600" i="1" dirty="0"/>
              <a:t>ID</a:t>
            </a:r>
            <a:r>
              <a:rPr lang="en-US" altLang="zh-CN" sz="2600" dirty="0"/>
              <a:t>} </a:t>
            </a:r>
            <a:r>
              <a:rPr lang="zh-CN" altLang="zh-CN" sz="2600" dirty="0"/>
              <a:t>和</a:t>
            </a:r>
            <a:r>
              <a:rPr lang="en-US" altLang="zh-CN" sz="2600" dirty="0"/>
              <a:t> {</a:t>
            </a:r>
            <a:r>
              <a:rPr lang="en-US" altLang="zh-CN" sz="2600" dirty="0" err="1"/>
              <a:t>ID,name</a:t>
            </a:r>
            <a:r>
              <a:rPr lang="en-US" altLang="zh-CN" sz="2600" dirty="0"/>
              <a:t>}</a:t>
            </a:r>
            <a:r>
              <a:rPr lang="zh-CN" altLang="zh-CN" sz="2600" dirty="0"/>
              <a:t>都是关系</a:t>
            </a:r>
            <a:r>
              <a:rPr lang="en-US" altLang="zh-CN" sz="2600" i="1" dirty="0"/>
              <a:t>instructor</a:t>
            </a:r>
            <a:r>
              <a:rPr lang="zh-CN" altLang="zh-CN" sz="2600" dirty="0"/>
              <a:t>的超码 </a:t>
            </a:r>
          </a:p>
          <a:p>
            <a:pPr lvl="3"/>
            <a:endParaRPr lang="en-US" altLang="zh-CN" dirty="0"/>
          </a:p>
        </p:txBody>
      </p:sp>
      <p:pic>
        <p:nvPicPr>
          <p:cNvPr id="40964" name="图片 3">
            <a:extLst>
              <a:ext uri="{FF2B5EF4-FFF2-40B4-BE49-F238E27FC236}">
                <a16:creationId xmlns:a16="http://schemas.microsoft.com/office/drawing/2014/main" id="{C478E0E1-4323-4287-A4A5-2DE31193B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099" y="4511046"/>
            <a:ext cx="2919107" cy="234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1E80F9F-3CDD-47E6-BECC-A1EEB8A3662D}"/>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41987" name="Rectangle 3">
            <a:extLst>
              <a:ext uri="{FF2B5EF4-FFF2-40B4-BE49-F238E27FC236}">
                <a16:creationId xmlns:a16="http://schemas.microsoft.com/office/drawing/2014/main" id="{A732859D-F453-4517-A384-218DC19AC882}"/>
              </a:ext>
            </a:extLst>
          </p:cNvPr>
          <p:cNvSpPr>
            <a:spLocks noGrp="1" noChangeArrowheads="1"/>
          </p:cNvSpPr>
          <p:nvPr>
            <p:ph type="body" idx="4294967295"/>
          </p:nvPr>
        </p:nvSpPr>
        <p:spPr>
          <a:xfrm>
            <a:off x="1104900" y="1409701"/>
            <a:ext cx="9790182" cy="4724400"/>
          </a:xfrm>
        </p:spPr>
        <p:txBody>
          <a:bodyPr>
            <a:normAutofit lnSpcReduction="10000"/>
          </a:bodyPr>
          <a:lstStyle/>
          <a:p>
            <a:r>
              <a:rPr lang="zh-CN" altLang="en-US" sz="2800" b="1" dirty="0">
                <a:solidFill>
                  <a:srgbClr val="FF0000"/>
                </a:solidFill>
              </a:rPr>
              <a:t>关系的码（</a:t>
            </a:r>
            <a:r>
              <a:rPr lang="en-US" altLang="zh-CN" sz="2800" b="1" dirty="0">
                <a:solidFill>
                  <a:srgbClr val="FF0000"/>
                </a:solidFill>
              </a:rPr>
              <a:t>Key</a:t>
            </a:r>
            <a:r>
              <a:rPr lang="zh-CN" altLang="en-US" sz="2800" b="1" dirty="0">
                <a:solidFill>
                  <a:srgbClr val="FF0000"/>
                </a:solidFill>
              </a:rPr>
              <a:t>）</a:t>
            </a:r>
            <a:endParaRPr lang="en-US" altLang="zh-CN" sz="2800" b="1" dirty="0">
              <a:solidFill>
                <a:srgbClr val="FF0000"/>
              </a:solidFill>
            </a:endParaRPr>
          </a:p>
          <a:p>
            <a:pPr lvl="1"/>
            <a:r>
              <a:rPr lang="zh-CN" altLang="zh-CN" sz="2400" dirty="0"/>
              <a:t>候选码（</a:t>
            </a:r>
            <a:r>
              <a:rPr lang="en-US" altLang="zh-CN" sz="2400" dirty="0"/>
              <a:t>Candidate Key</a:t>
            </a:r>
            <a:r>
              <a:rPr lang="zh-CN" altLang="zh-CN" sz="2400" dirty="0"/>
              <a:t>）</a:t>
            </a:r>
            <a:endParaRPr lang="en-US" altLang="zh-CN" sz="2400" dirty="0"/>
          </a:p>
          <a:p>
            <a:pPr lvl="2"/>
            <a:r>
              <a:rPr lang="en-US" altLang="zh-CN" sz="2000" dirty="0"/>
              <a:t>K</a:t>
            </a:r>
            <a:r>
              <a:rPr lang="zh-CN" altLang="zh-CN" sz="2000" dirty="0"/>
              <a:t>是超码，即</a:t>
            </a:r>
            <a:r>
              <a:rPr lang="en-US" altLang="zh-CN" sz="2000" dirty="0"/>
              <a:t>K</a:t>
            </a:r>
            <a:r>
              <a:rPr lang="zh-CN" altLang="zh-CN" sz="2000" dirty="0"/>
              <a:t>→</a:t>
            </a:r>
            <a:r>
              <a:rPr lang="en-US" altLang="zh-CN" sz="2000" dirty="0"/>
              <a:t>R</a:t>
            </a:r>
            <a:r>
              <a:rPr lang="zh-CN" altLang="zh-CN" sz="2000" dirty="0"/>
              <a:t>；</a:t>
            </a:r>
            <a:endParaRPr lang="en-US" altLang="zh-CN" sz="2000" dirty="0"/>
          </a:p>
          <a:p>
            <a:pPr lvl="2"/>
            <a:r>
              <a:rPr lang="zh-CN" altLang="zh-CN" sz="2000" dirty="0"/>
              <a:t>如果减少</a:t>
            </a:r>
            <a:r>
              <a:rPr lang="en-US" altLang="zh-CN" sz="2000" dirty="0"/>
              <a:t>K</a:t>
            </a:r>
            <a:r>
              <a:rPr lang="zh-CN" altLang="zh-CN" sz="2000" dirty="0"/>
              <a:t>中的任何一个属性形成的子集</a:t>
            </a:r>
            <a:r>
              <a:rPr lang="en-US" altLang="zh-CN" sz="2000" dirty="0"/>
              <a:t>K’</a:t>
            </a:r>
            <a:r>
              <a:rPr lang="zh-CN" altLang="zh-CN" sz="2000" dirty="0"/>
              <a:t>，不再能确定</a:t>
            </a:r>
            <a:r>
              <a:rPr lang="zh-CN" altLang="en-US" sz="2000" dirty="0"/>
              <a:t>属性集</a:t>
            </a:r>
            <a:r>
              <a:rPr lang="en-US" altLang="zh-CN" sz="2000" dirty="0"/>
              <a:t>R</a:t>
            </a:r>
            <a:r>
              <a:rPr lang="zh-CN" altLang="zh-CN" sz="2000" dirty="0"/>
              <a:t>，</a:t>
            </a:r>
            <a:endParaRPr lang="en-US" altLang="zh-CN" sz="2000" dirty="0"/>
          </a:p>
          <a:p>
            <a:pPr lvl="2"/>
            <a:r>
              <a:rPr lang="zh-CN" altLang="en-US" sz="2000" dirty="0"/>
              <a:t>也就是即  </a:t>
            </a:r>
            <a:r>
              <a:rPr lang="en-US" altLang="zh-CN" sz="2000" dirty="0"/>
              <a:t>K’</a:t>
            </a:r>
            <a:r>
              <a:rPr lang="zh-CN" altLang="zh-CN" sz="2000" dirty="0"/>
              <a:t> </a:t>
            </a:r>
            <a:r>
              <a:rPr lang="zh-CN" altLang="en-US" sz="2000" dirty="0"/>
              <a:t>     </a:t>
            </a:r>
            <a:r>
              <a:rPr lang="en-US" altLang="zh-CN" sz="2000" dirty="0"/>
              <a:t>R</a:t>
            </a:r>
          </a:p>
          <a:p>
            <a:pPr lvl="2"/>
            <a:r>
              <a:rPr lang="zh-CN" altLang="en-US" sz="2000" dirty="0"/>
              <a:t>那么</a:t>
            </a:r>
            <a:r>
              <a:rPr lang="zh-CN" altLang="zh-CN" sz="2000" dirty="0"/>
              <a:t>我们称</a:t>
            </a:r>
            <a:r>
              <a:rPr lang="en-US" altLang="zh-CN" sz="2000" dirty="0"/>
              <a:t>K</a:t>
            </a:r>
            <a:r>
              <a:rPr lang="zh-CN" altLang="zh-CN" sz="2000" dirty="0"/>
              <a:t>是</a:t>
            </a:r>
            <a:r>
              <a:rPr lang="zh-CN" altLang="zh-CN" sz="2000" b="1" dirty="0"/>
              <a:t>候选码</a:t>
            </a:r>
            <a:endParaRPr lang="en-US" altLang="zh-CN" sz="2000" b="1" dirty="0"/>
          </a:p>
          <a:p>
            <a:pPr lvl="2"/>
            <a:endParaRPr lang="en-US" altLang="zh-CN" sz="2000" b="1" dirty="0"/>
          </a:p>
          <a:p>
            <a:pPr lvl="2"/>
            <a:r>
              <a:rPr lang="zh-CN" altLang="en-US" sz="2000" b="1" dirty="0">
                <a:solidFill>
                  <a:srgbClr val="00B0F0"/>
                </a:solidFill>
              </a:rPr>
              <a:t>另一种说法是</a:t>
            </a:r>
            <a:r>
              <a:rPr lang="en-US" altLang="zh-CN" sz="2000" b="1" dirty="0">
                <a:solidFill>
                  <a:srgbClr val="00B0F0"/>
                </a:solidFill>
              </a:rPr>
              <a:t>K</a:t>
            </a:r>
            <a:r>
              <a:rPr lang="zh-CN" altLang="en-US" sz="2000" b="1" dirty="0">
                <a:solidFill>
                  <a:srgbClr val="00B0F0"/>
                </a:solidFill>
              </a:rPr>
              <a:t>是超码且不可约（不能去掉任何一个属性）</a:t>
            </a:r>
            <a:endParaRPr lang="en-US" altLang="zh-CN" sz="2000" b="1" dirty="0">
              <a:solidFill>
                <a:srgbClr val="00B0F0"/>
              </a:solidFill>
            </a:endParaRPr>
          </a:p>
          <a:p>
            <a:pPr lvl="2"/>
            <a:endParaRPr lang="en-US" altLang="zh-CN" sz="2000" b="1" dirty="0"/>
          </a:p>
          <a:p>
            <a:pPr lvl="2"/>
            <a:r>
              <a:rPr lang="zh-CN" altLang="en-US" sz="2000" b="1" dirty="0"/>
              <a:t>候选码的两个性质：</a:t>
            </a:r>
            <a:endParaRPr lang="en-US" altLang="zh-CN" sz="2000" b="1" dirty="0"/>
          </a:p>
          <a:p>
            <a:pPr lvl="3"/>
            <a:r>
              <a:rPr lang="zh-CN" altLang="en-US" sz="1600" b="1" dirty="0"/>
              <a:t>唯一性：</a:t>
            </a:r>
            <a:r>
              <a:rPr lang="en-US" altLang="zh-CN" sz="1600" b="1" dirty="0"/>
              <a:t>R</a:t>
            </a:r>
            <a:r>
              <a:rPr lang="zh-CN" altLang="en-US" sz="1600" b="1" dirty="0"/>
              <a:t>中的每个元组在</a:t>
            </a:r>
            <a:r>
              <a:rPr lang="en-US" altLang="zh-CN" sz="1600" b="1" dirty="0"/>
              <a:t>K</a:t>
            </a:r>
            <a:r>
              <a:rPr lang="zh-CN" altLang="en-US" sz="1600" b="1" dirty="0"/>
              <a:t>上的值都可以唯一地标识该元组</a:t>
            </a:r>
            <a:endParaRPr lang="en-US" altLang="zh-CN" sz="1600" b="1" dirty="0"/>
          </a:p>
          <a:p>
            <a:pPr lvl="3"/>
            <a:r>
              <a:rPr lang="zh-CN" altLang="en-US" sz="1600" b="1" dirty="0"/>
              <a:t>不可以约性：</a:t>
            </a:r>
            <a:r>
              <a:rPr lang="en-US" altLang="zh-CN" sz="1600" b="1" dirty="0"/>
              <a:t>K</a:t>
            </a:r>
            <a:r>
              <a:rPr lang="zh-CN" altLang="en-US" sz="1600" b="1" dirty="0"/>
              <a:t>的任何一个真子集都不具有唯一性</a:t>
            </a:r>
            <a:endParaRPr lang="en-US" altLang="zh-CN" sz="1600" dirty="0"/>
          </a:p>
          <a:p>
            <a:pPr lvl="2"/>
            <a:endParaRPr lang="zh-CN" altLang="zh-CN" sz="1600" dirty="0"/>
          </a:p>
          <a:p>
            <a:pPr lvl="2"/>
            <a:r>
              <a:rPr lang="zh-CN" altLang="zh-CN" sz="2000" b="1" dirty="0"/>
              <a:t>例：</a:t>
            </a:r>
            <a:r>
              <a:rPr lang="zh-CN" altLang="zh-CN" sz="2000" dirty="0"/>
              <a:t> </a:t>
            </a:r>
            <a:r>
              <a:rPr lang="en-US" altLang="zh-CN" sz="2000" dirty="0"/>
              <a:t>{</a:t>
            </a:r>
            <a:r>
              <a:rPr lang="en-US" altLang="zh-CN" sz="2000" i="1" dirty="0"/>
              <a:t>ID </a:t>
            </a:r>
            <a:r>
              <a:rPr lang="en-US" altLang="zh-CN" sz="2000" dirty="0"/>
              <a:t>} </a:t>
            </a:r>
            <a:r>
              <a:rPr lang="zh-CN" altLang="zh-CN" sz="2000" dirty="0"/>
              <a:t>是关系</a:t>
            </a:r>
            <a:r>
              <a:rPr lang="en-US" altLang="zh-CN" sz="2000" dirty="0"/>
              <a:t> </a:t>
            </a:r>
            <a:r>
              <a:rPr lang="en-US" altLang="zh-CN" sz="2000" i="1" dirty="0"/>
              <a:t>instructor  </a:t>
            </a:r>
            <a:r>
              <a:rPr lang="zh-CN" altLang="zh-CN" sz="2000" dirty="0"/>
              <a:t>的候选码</a:t>
            </a:r>
          </a:p>
        </p:txBody>
      </p:sp>
      <p:pic>
        <p:nvPicPr>
          <p:cNvPr id="41988" name="Picture 3">
            <a:extLst>
              <a:ext uri="{FF2B5EF4-FFF2-40B4-BE49-F238E27FC236}">
                <a16:creationId xmlns:a16="http://schemas.microsoft.com/office/drawing/2014/main" id="{889E5D81-69E7-4BCC-BE88-82DD58499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416" y="2843815"/>
            <a:ext cx="2540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3">
            <a:extLst>
              <a:ext uri="{FF2B5EF4-FFF2-40B4-BE49-F238E27FC236}">
                <a16:creationId xmlns:a16="http://schemas.microsoft.com/office/drawing/2014/main" id="{5D9CA1C3-098D-4153-B410-84249CCFA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624" y="4318001"/>
            <a:ext cx="3064439" cy="246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BFA7E9F-98F2-476C-8F0E-15E65C182807}"/>
              </a:ext>
            </a:extLst>
          </p:cNvPr>
          <p:cNvSpPr>
            <a:spLocks noGrp="1" noChangeArrowheads="1"/>
          </p:cNvSpPr>
          <p:nvPr>
            <p:ph type="title"/>
          </p:nvPr>
        </p:nvSpPr>
        <p:spPr/>
        <p:txBody>
          <a:bodyPr/>
          <a:lstStyle/>
          <a:p>
            <a:r>
              <a:rPr lang="en-US" altLang="zh-CN" b="1" dirty="0"/>
              <a:t>Relational Model Concepts</a:t>
            </a:r>
            <a:endParaRPr lang="en-US" altLang="zh-CN" dirty="0"/>
          </a:p>
        </p:txBody>
      </p:sp>
      <p:sp>
        <p:nvSpPr>
          <p:cNvPr id="4099" name="Rectangle 3">
            <a:extLst>
              <a:ext uri="{FF2B5EF4-FFF2-40B4-BE49-F238E27FC236}">
                <a16:creationId xmlns:a16="http://schemas.microsoft.com/office/drawing/2014/main" id="{24D3E886-E52A-48C1-AC0C-F6A5E5055825}"/>
              </a:ext>
            </a:extLst>
          </p:cNvPr>
          <p:cNvSpPr>
            <a:spLocks noGrp="1" noChangeArrowheads="1"/>
          </p:cNvSpPr>
          <p:nvPr>
            <p:ph type="body" idx="4294967295"/>
          </p:nvPr>
        </p:nvSpPr>
        <p:spPr>
          <a:xfrm>
            <a:off x="545607" y="1504059"/>
            <a:ext cx="9980682" cy="4712145"/>
          </a:xfrm>
        </p:spPr>
        <p:txBody>
          <a:bodyPr/>
          <a:lstStyle/>
          <a:p>
            <a:r>
              <a:rPr lang="zh-CN" altLang="en-US" sz="2800" b="1" dirty="0">
                <a:solidFill>
                  <a:srgbClr val="FF0000"/>
                </a:solidFill>
              </a:rPr>
              <a:t>关系模型</a:t>
            </a:r>
            <a:r>
              <a:rPr lang="zh-CN" altLang="en-US" sz="2800" dirty="0"/>
              <a:t>中，</a:t>
            </a:r>
            <a:r>
              <a:rPr lang="zh-CN" altLang="en-US" sz="2800" b="1" dirty="0">
                <a:solidFill>
                  <a:srgbClr val="FF0000"/>
                </a:solidFill>
              </a:rPr>
              <a:t>数据库</a:t>
            </a:r>
            <a:r>
              <a:rPr lang="zh-CN" altLang="en-US" sz="2800" dirty="0"/>
              <a:t>被表示为</a:t>
            </a:r>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a:t>
            </a:r>
            <a:r>
              <a:rPr lang="en-US" altLang="zh-CN" sz="2800" b="1" dirty="0">
                <a:solidFill>
                  <a:srgbClr val="FF0000"/>
                </a:solidFill>
              </a:rPr>
              <a:t> </a:t>
            </a:r>
            <a:r>
              <a:rPr lang="zh-CN" altLang="en-US" sz="2800" b="1" dirty="0">
                <a:solidFill>
                  <a:srgbClr val="FF0000"/>
                </a:solidFill>
              </a:rPr>
              <a:t>的集合</a:t>
            </a:r>
            <a:endParaRPr lang="en-US" altLang="zh-CN" sz="2800" b="1" dirty="0">
              <a:solidFill>
                <a:srgbClr val="FF0000"/>
              </a:solidFill>
            </a:endParaRPr>
          </a:p>
        </p:txBody>
      </p:sp>
      <p:pic>
        <p:nvPicPr>
          <p:cNvPr id="3" name="图片 2">
            <a:extLst>
              <a:ext uri="{FF2B5EF4-FFF2-40B4-BE49-F238E27FC236}">
                <a16:creationId xmlns:a16="http://schemas.microsoft.com/office/drawing/2014/main" id="{C8950936-0259-4D54-A44C-5763E25ED503}"/>
              </a:ext>
            </a:extLst>
          </p:cNvPr>
          <p:cNvPicPr>
            <a:picLocks noChangeAspect="1"/>
          </p:cNvPicPr>
          <p:nvPr/>
        </p:nvPicPr>
        <p:blipFill>
          <a:blip r:embed="rId3"/>
          <a:stretch>
            <a:fillRect/>
          </a:stretch>
        </p:blipFill>
        <p:spPr>
          <a:xfrm>
            <a:off x="325823" y="2383840"/>
            <a:ext cx="5769418" cy="3552919"/>
          </a:xfrm>
          <a:prstGeom prst="rect">
            <a:avLst/>
          </a:prstGeom>
        </p:spPr>
      </p:pic>
      <p:pic>
        <p:nvPicPr>
          <p:cNvPr id="2" name="图片 1">
            <a:extLst>
              <a:ext uri="{FF2B5EF4-FFF2-40B4-BE49-F238E27FC236}">
                <a16:creationId xmlns:a16="http://schemas.microsoft.com/office/drawing/2014/main" id="{AD0EEB9F-0957-4E05-BFBA-50B886F3915B}"/>
              </a:ext>
            </a:extLst>
          </p:cNvPr>
          <p:cNvPicPr>
            <a:picLocks noChangeAspect="1"/>
          </p:cNvPicPr>
          <p:nvPr/>
        </p:nvPicPr>
        <p:blipFill>
          <a:blip r:embed="rId4"/>
          <a:stretch>
            <a:fillRect/>
          </a:stretch>
        </p:blipFill>
        <p:spPr>
          <a:xfrm>
            <a:off x="6382636" y="2490372"/>
            <a:ext cx="5610223" cy="3102560"/>
          </a:xfrm>
          <a:prstGeom prst="rect">
            <a:avLst/>
          </a:prstGeom>
        </p:spPr>
      </p:pic>
    </p:spTree>
    <p:extLst>
      <p:ext uri="{BB962C8B-B14F-4D97-AF65-F5344CB8AC3E}">
        <p14:creationId xmlns:p14="http://schemas.microsoft.com/office/powerpoint/2010/main" val="321525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3D0EAA2-C297-4C51-8E1A-49A669557137}"/>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43011" name="Rectangle 3">
            <a:extLst>
              <a:ext uri="{FF2B5EF4-FFF2-40B4-BE49-F238E27FC236}">
                <a16:creationId xmlns:a16="http://schemas.microsoft.com/office/drawing/2014/main" id="{DDC349CE-420D-4860-B40F-8FF19DB44508}"/>
              </a:ext>
            </a:extLst>
          </p:cNvPr>
          <p:cNvSpPr>
            <a:spLocks noGrp="1" noChangeArrowheads="1"/>
          </p:cNvSpPr>
          <p:nvPr>
            <p:ph type="body" idx="4294967295"/>
          </p:nvPr>
        </p:nvSpPr>
        <p:spPr>
          <a:xfrm>
            <a:off x="605347" y="1423603"/>
            <a:ext cx="10669293" cy="4660900"/>
          </a:xfrm>
        </p:spPr>
        <p:txBody>
          <a:bodyPr/>
          <a:lstStyle/>
          <a:p>
            <a:r>
              <a:rPr lang="zh-CN" altLang="en-US" sz="2800" b="1" dirty="0">
                <a:solidFill>
                  <a:srgbClr val="FF0000"/>
                </a:solidFill>
              </a:rPr>
              <a:t>关系的码（</a:t>
            </a:r>
            <a:r>
              <a:rPr lang="en-US" altLang="zh-CN" sz="2800" b="1" dirty="0">
                <a:solidFill>
                  <a:srgbClr val="FF0000"/>
                </a:solidFill>
              </a:rPr>
              <a:t>Key</a:t>
            </a:r>
            <a:r>
              <a:rPr lang="zh-CN" altLang="en-US" sz="2800" b="1" dirty="0">
                <a:solidFill>
                  <a:srgbClr val="FF0000"/>
                </a:solidFill>
              </a:rPr>
              <a:t>）</a:t>
            </a:r>
            <a:endParaRPr lang="en-US" altLang="zh-CN" sz="2800" b="1" dirty="0">
              <a:solidFill>
                <a:srgbClr val="FF0000"/>
              </a:solidFill>
            </a:endParaRPr>
          </a:p>
          <a:p>
            <a:pPr lvl="1"/>
            <a:r>
              <a:rPr lang="zh-CN" altLang="zh-CN" sz="2400" dirty="0"/>
              <a:t>候选码（</a:t>
            </a:r>
            <a:r>
              <a:rPr lang="en-US" altLang="zh-CN" sz="2400" dirty="0"/>
              <a:t>Candidate Key</a:t>
            </a:r>
            <a:r>
              <a:rPr lang="zh-CN" altLang="zh-CN" sz="2400" dirty="0"/>
              <a:t>）</a:t>
            </a:r>
            <a:endParaRPr lang="en-US" altLang="zh-CN" sz="2400" dirty="0"/>
          </a:p>
          <a:p>
            <a:pPr lvl="2"/>
            <a:r>
              <a:rPr lang="zh-CN" altLang="en-US" sz="2000" b="1" dirty="0"/>
              <a:t>关于候选码的一些说明：</a:t>
            </a:r>
            <a:endParaRPr lang="en-US" altLang="zh-CN" sz="2000" b="1" dirty="0"/>
          </a:p>
          <a:p>
            <a:pPr lvl="3"/>
            <a:r>
              <a:rPr lang="zh-CN" altLang="en-US" sz="2000" dirty="0"/>
              <a:t>一个关系实例无法证明某个属性或者某几个属性构成的属性集可以作为候选码。事实上在某个时刻，没有重复出现的值并不能保证永远不重复。</a:t>
            </a:r>
            <a:endParaRPr lang="en-US" altLang="zh-CN" sz="2000" dirty="0"/>
          </a:p>
          <a:p>
            <a:pPr lvl="3"/>
            <a:endParaRPr lang="en-US" altLang="zh-CN" sz="2000" dirty="0"/>
          </a:p>
          <a:p>
            <a:pPr lvl="3"/>
            <a:r>
              <a:rPr lang="zh-CN" altLang="en-US" sz="2000" dirty="0"/>
              <a:t>在一个关系实例中就出现重复值的属性或属性集肯定不能成为候选关键字</a:t>
            </a:r>
            <a:endParaRPr lang="en-US" altLang="zh-CN" sz="2000" dirty="0"/>
          </a:p>
          <a:p>
            <a:pPr lvl="3"/>
            <a:endParaRPr lang="en-US" altLang="zh-CN" sz="2000" dirty="0"/>
          </a:p>
          <a:p>
            <a:pPr lvl="3"/>
            <a:r>
              <a:rPr lang="zh-CN" altLang="en-US" sz="2000" dirty="0"/>
              <a:t>确定候选码时，必须明确这些属性在现实世界中的含义，从而确保不会出现重复</a:t>
            </a:r>
            <a:endParaRPr lang="en-US" altLang="zh-CN" sz="2000" dirty="0"/>
          </a:p>
          <a:p>
            <a:pPr lvl="4"/>
            <a:r>
              <a:rPr lang="zh-CN" altLang="en-US" sz="1600" dirty="0"/>
              <a:t>例：</a:t>
            </a:r>
            <a:endParaRPr lang="en-US" altLang="zh-CN" sz="1600" dirty="0"/>
          </a:p>
          <a:p>
            <a:pPr lvl="5"/>
            <a:r>
              <a:rPr lang="zh-CN" altLang="en-US" sz="1600" dirty="0"/>
              <a:t>规定教师不会重名（属性</a:t>
            </a:r>
            <a:r>
              <a:rPr lang="en-US" altLang="zh-CN" sz="1600" dirty="0"/>
              <a:t>name</a:t>
            </a:r>
            <a:r>
              <a:rPr lang="zh-CN" altLang="en-US" sz="1600" dirty="0"/>
              <a:t>是候选码）</a:t>
            </a:r>
            <a:endParaRPr lang="en-US" altLang="zh-CN" sz="1600" dirty="0"/>
          </a:p>
          <a:p>
            <a:pPr lvl="5"/>
            <a:r>
              <a:rPr lang="zh-CN" altLang="en-US" sz="1600" dirty="0"/>
              <a:t>教工编号是唯一的（属性</a:t>
            </a:r>
            <a:r>
              <a:rPr lang="en-US" altLang="zh-CN" sz="1600" dirty="0"/>
              <a:t>ID      </a:t>
            </a:r>
            <a:r>
              <a:rPr lang="zh-CN" altLang="en-US" sz="1600" dirty="0"/>
              <a:t>是候选码）</a:t>
            </a:r>
            <a:endParaRPr lang="en-US" altLang="zh-CN" sz="1600" dirty="0"/>
          </a:p>
          <a:p>
            <a:pPr lvl="5"/>
            <a:endParaRPr lang="zh-CN" altLang="zh-CN" sz="1600" dirty="0"/>
          </a:p>
        </p:txBody>
      </p:sp>
      <p:pic>
        <p:nvPicPr>
          <p:cNvPr id="4" name="图片 3">
            <a:extLst>
              <a:ext uri="{FF2B5EF4-FFF2-40B4-BE49-F238E27FC236}">
                <a16:creationId xmlns:a16="http://schemas.microsoft.com/office/drawing/2014/main" id="{953389BC-4671-4AD1-ABA9-A1FCB3C1C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796" y="4635270"/>
            <a:ext cx="2764601" cy="222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EC92FF2-74D1-470D-9E81-A366E5203E04}"/>
              </a:ext>
            </a:extLst>
          </p:cNvPr>
          <p:cNvSpPr>
            <a:spLocks noGrp="1" noChangeArrowheads="1"/>
          </p:cNvSpPr>
          <p:nvPr>
            <p:ph type="title"/>
          </p:nvPr>
        </p:nvSpPr>
        <p:spPr/>
        <p:txBody>
          <a:bodyPr/>
          <a:lstStyle/>
          <a:p>
            <a:pPr algn="ctr"/>
            <a:r>
              <a:rPr lang="en-US" altLang="zh-CN" b="1" dirty="0"/>
              <a:t>Relational Model Concepts</a:t>
            </a:r>
            <a:endParaRPr lang="en-US" altLang="zh-CN" sz="3600" dirty="0">
              <a:solidFill>
                <a:srgbClr val="FF0000"/>
              </a:solidFill>
            </a:endParaRPr>
          </a:p>
        </p:txBody>
      </p:sp>
      <p:sp>
        <p:nvSpPr>
          <p:cNvPr id="44035" name="Rectangle 3">
            <a:extLst>
              <a:ext uri="{FF2B5EF4-FFF2-40B4-BE49-F238E27FC236}">
                <a16:creationId xmlns:a16="http://schemas.microsoft.com/office/drawing/2014/main" id="{E95031DA-6172-4030-B3D0-B28674ED8A61}"/>
              </a:ext>
            </a:extLst>
          </p:cNvPr>
          <p:cNvSpPr>
            <a:spLocks noGrp="1" noChangeArrowheads="1"/>
          </p:cNvSpPr>
          <p:nvPr>
            <p:ph type="body" idx="4294967295"/>
          </p:nvPr>
        </p:nvSpPr>
        <p:spPr>
          <a:xfrm>
            <a:off x="1104900" y="1730375"/>
            <a:ext cx="10274300" cy="4660900"/>
          </a:xfrm>
        </p:spPr>
        <p:txBody>
          <a:bodyPr>
            <a:normAutofit/>
          </a:bodyPr>
          <a:lstStyle/>
          <a:p>
            <a:r>
              <a:rPr lang="zh-CN" altLang="en-US" sz="2800" b="1" dirty="0">
                <a:solidFill>
                  <a:srgbClr val="FF0000"/>
                </a:solidFill>
              </a:rPr>
              <a:t>关系的码（</a:t>
            </a:r>
            <a:r>
              <a:rPr lang="en-US" altLang="zh-CN" sz="2800" b="1" dirty="0">
                <a:solidFill>
                  <a:srgbClr val="FF0000"/>
                </a:solidFill>
              </a:rPr>
              <a:t>Key</a:t>
            </a:r>
            <a:r>
              <a:rPr lang="zh-CN" altLang="en-US" sz="2800" b="1" dirty="0">
                <a:solidFill>
                  <a:srgbClr val="FF0000"/>
                </a:solidFill>
              </a:rPr>
              <a:t>）</a:t>
            </a:r>
            <a:endParaRPr lang="en-US" altLang="zh-CN" sz="2800" b="1" dirty="0">
              <a:solidFill>
                <a:srgbClr val="FF0000"/>
              </a:solidFill>
            </a:endParaRPr>
          </a:p>
          <a:p>
            <a:pPr lvl="1"/>
            <a:r>
              <a:rPr lang="zh-CN" altLang="zh-CN" sz="2400" dirty="0"/>
              <a:t>主码（</a:t>
            </a:r>
            <a:r>
              <a:rPr lang="en-US" altLang="zh-CN" sz="2400" dirty="0"/>
              <a:t>Primary Key</a:t>
            </a:r>
            <a:r>
              <a:rPr lang="zh-CN" altLang="zh-CN" sz="2400" dirty="0"/>
              <a:t>）</a:t>
            </a:r>
            <a:endParaRPr lang="en-US" altLang="zh-CN" sz="2400" dirty="0"/>
          </a:p>
          <a:p>
            <a:pPr lvl="2"/>
            <a:r>
              <a:rPr lang="zh-CN" altLang="zh-CN" sz="2000" dirty="0"/>
              <a:t>一个关系</a:t>
            </a:r>
            <a:r>
              <a:rPr lang="zh-CN" altLang="en-US" sz="2000" dirty="0"/>
              <a:t>模式</a:t>
            </a:r>
            <a:r>
              <a:rPr lang="en-US" altLang="zh-CN" sz="2000" dirty="0"/>
              <a:t>R</a:t>
            </a:r>
            <a:r>
              <a:rPr lang="zh-CN" altLang="zh-CN" sz="2000" dirty="0"/>
              <a:t>可能有多个候选码</a:t>
            </a:r>
            <a:endParaRPr lang="en-US" altLang="zh-CN" sz="2000" dirty="0"/>
          </a:p>
          <a:p>
            <a:pPr lvl="2"/>
            <a:r>
              <a:rPr lang="zh-CN" altLang="zh-CN" sz="2000" dirty="0">
                <a:solidFill>
                  <a:srgbClr val="00B0F0"/>
                </a:solidFill>
              </a:rPr>
              <a:t>主码是被数据库设计者选中的、主要用来在一个关系中区分不同元组的候选码。</a:t>
            </a:r>
          </a:p>
          <a:p>
            <a:pPr lvl="2"/>
            <a:endParaRPr lang="en-US" altLang="zh-CN" sz="2000" dirty="0"/>
          </a:p>
          <a:p>
            <a:pPr lvl="2"/>
            <a:r>
              <a:rPr lang="zh-CN" altLang="en-US" sz="2000" dirty="0"/>
              <a:t>从候选码中</a:t>
            </a:r>
            <a:r>
              <a:rPr lang="zh-CN" altLang="zh-CN" sz="2000" dirty="0"/>
              <a:t>选择</a:t>
            </a:r>
            <a:r>
              <a:rPr lang="zh-CN" altLang="en-US" sz="2000" dirty="0"/>
              <a:t>主码的</a:t>
            </a:r>
            <a:r>
              <a:rPr lang="zh-CN" altLang="zh-CN" sz="2000" dirty="0"/>
              <a:t>标准</a:t>
            </a:r>
            <a:endParaRPr lang="en-US" altLang="zh-CN" sz="2000" dirty="0"/>
          </a:p>
          <a:p>
            <a:pPr lvl="3"/>
            <a:r>
              <a:rPr lang="zh-CN" altLang="zh-CN" sz="2000" dirty="0"/>
              <a:t>使用方便，语义和现实世界比较接近</a:t>
            </a:r>
            <a:endParaRPr lang="en-US" altLang="zh-CN" sz="2000" dirty="0"/>
          </a:p>
          <a:p>
            <a:pPr lvl="3"/>
            <a:r>
              <a:rPr lang="zh-CN" altLang="zh-CN" sz="2000" dirty="0"/>
              <a:t>选择那些值从不或极少变化的属性</a:t>
            </a:r>
          </a:p>
          <a:p>
            <a:pPr lvl="2"/>
            <a:endParaRPr lang="en-US" altLang="zh-CN" dirty="0"/>
          </a:p>
          <a:p>
            <a:pPr lvl="2"/>
            <a:r>
              <a:rPr lang="zh-CN" altLang="zh-CN" sz="2000" dirty="0"/>
              <a:t>习惯上把一个关系模式的主码属性列在其他属性前面，主码属性还加上了下划线</a:t>
            </a:r>
            <a:endParaRPr lang="en-US" altLang="zh-CN" sz="2000" dirty="0"/>
          </a:p>
          <a:p>
            <a:pPr lvl="2"/>
            <a:endParaRPr lang="zh-CN" altLang="zh-CN" sz="1600" dirty="0"/>
          </a:p>
          <a:p>
            <a:pPr lvl="2">
              <a:buFont typeface="Wingdings" panose="05000000000000000000" pitchFamily="2" charset="2"/>
              <a:buNone/>
            </a:pPr>
            <a:r>
              <a:rPr lang="en-US" altLang="zh-CN" sz="2400" dirty="0"/>
              <a:t>  department (</a:t>
            </a:r>
            <a:r>
              <a:rPr lang="en-US" altLang="zh-CN" sz="2400" b="1" u="sng" dirty="0" err="1">
                <a:solidFill>
                  <a:srgbClr val="7030A0"/>
                </a:solidFill>
              </a:rPr>
              <a:t>dept_name</a:t>
            </a:r>
            <a:r>
              <a:rPr lang="en-US" altLang="zh-CN" sz="2400" dirty="0">
                <a:solidFill>
                  <a:srgbClr val="7030A0"/>
                </a:solidFill>
              </a:rPr>
              <a:t> </a:t>
            </a:r>
            <a:r>
              <a:rPr lang="en-US" altLang="zh-CN" sz="2400" dirty="0"/>
              <a:t>, building , budget)</a:t>
            </a:r>
            <a:endParaRPr lang="zh-CN" altLang="zh-CN" sz="2400" dirty="0"/>
          </a:p>
          <a:p>
            <a:pPr lvl="2">
              <a:buFont typeface="Wingdings" panose="05000000000000000000" pitchFamily="2" charset="2"/>
              <a:buNone/>
            </a:pPr>
            <a:endParaRPr lang="zh-CN" altLang="zh-CN"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8043ACB-3361-4550-B09D-5864AFCE8DD1}"/>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45059" name="Rectangle 3">
            <a:extLst>
              <a:ext uri="{FF2B5EF4-FFF2-40B4-BE49-F238E27FC236}">
                <a16:creationId xmlns:a16="http://schemas.microsoft.com/office/drawing/2014/main" id="{1091E867-D782-461E-A9E1-933691EE9FF3}"/>
              </a:ext>
            </a:extLst>
          </p:cNvPr>
          <p:cNvSpPr>
            <a:spLocks noGrp="1" noChangeArrowheads="1"/>
          </p:cNvSpPr>
          <p:nvPr>
            <p:ph type="body" idx="4294967295"/>
          </p:nvPr>
        </p:nvSpPr>
        <p:spPr>
          <a:xfrm>
            <a:off x="1104900" y="1417638"/>
            <a:ext cx="9980682" cy="4221162"/>
          </a:xfrm>
        </p:spPr>
        <p:txBody>
          <a:bodyPr/>
          <a:lstStyle/>
          <a:p>
            <a:r>
              <a:rPr lang="zh-CN" altLang="en-US" sz="2800" b="1" dirty="0">
                <a:solidFill>
                  <a:srgbClr val="FF0000"/>
                </a:solidFill>
              </a:rPr>
              <a:t>关系的码（</a:t>
            </a:r>
            <a:r>
              <a:rPr lang="en-US" altLang="zh-CN" sz="2800" b="1" dirty="0">
                <a:solidFill>
                  <a:srgbClr val="FF0000"/>
                </a:solidFill>
              </a:rPr>
              <a:t>Key</a:t>
            </a:r>
            <a:r>
              <a:rPr lang="zh-CN" altLang="en-US" sz="2800" b="1" dirty="0">
                <a:solidFill>
                  <a:srgbClr val="FF0000"/>
                </a:solidFill>
              </a:rPr>
              <a:t>）</a:t>
            </a:r>
            <a:endParaRPr lang="en-US" altLang="zh-CN" sz="2800" b="1" dirty="0">
              <a:solidFill>
                <a:srgbClr val="FF0000"/>
              </a:solidFill>
            </a:endParaRPr>
          </a:p>
          <a:p>
            <a:pPr lvl="1"/>
            <a:r>
              <a:rPr lang="zh-CN" altLang="zh-CN" sz="2400" dirty="0"/>
              <a:t>外码（</a:t>
            </a:r>
            <a:r>
              <a:rPr lang="en-US" altLang="zh-CN" sz="2400" dirty="0"/>
              <a:t>Foreign Key</a:t>
            </a:r>
            <a:r>
              <a:rPr lang="zh-CN" altLang="zh-CN" sz="2400" dirty="0"/>
              <a:t>）</a:t>
            </a:r>
            <a:endParaRPr lang="en-US" altLang="zh-CN" sz="2400" dirty="0"/>
          </a:p>
          <a:p>
            <a:pPr lvl="2"/>
            <a:r>
              <a:rPr lang="zh-CN" altLang="zh-CN" sz="2000" dirty="0"/>
              <a:t>关系</a:t>
            </a:r>
            <a:r>
              <a:rPr lang="zh-CN" altLang="en-US" sz="2000" dirty="0"/>
              <a:t>模式</a:t>
            </a:r>
            <a:r>
              <a:rPr lang="en-US" altLang="zh-CN" sz="2000" dirty="0"/>
              <a:t>R</a:t>
            </a:r>
            <a:r>
              <a:rPr lang="en-US" altLang="zh-CN" sz="2000" baseline="-25000" dirty="0"/>
              <a:t>1</a:t>
            </a:r>
            <a:r>
              <a:rPr lang="zh-CN" altLang="zh-CN" sz="2000" dirty="0"/>
              <a:t>中的某些属性</a:t>
            </a:r>
            <a:r>
              <a:rPr lang="en-US" altLang="zh-CN" sz="2000" dirty="0"/>
              <a:t>K</a:t>
            </a:r>
            <a:r>
              <a:rPr lang="zh-CN" altLang="zh-CN" sz="2000" dirty="0"/>
              <a:t>，是另一个关系</a:t>
            </a:r>
            <a:r>
              <a:rPr lang="zh-CN" altLang="en-US" sz="2000" dirty="0"/>
              <a:t>模式</a:t>
            </a:r>
            <a:r>
              <a:rPr lang="en-US" altLang="zh-CN" sz="2000" dirty="0"/>
              <a:t>R</a:t>
            </a:r>
            <a:r>
              <a:rPr lang="en-US" altLang="zh-CN" sz="2000" baseline="-25000" dirty="0"/>
              <a:t>2</a:t>
            </a:r>
            <a:r>
              <a:rPr lang="zh-CN" altLang="zh-CN" sz="2000" dirty="0"/>
              <a:t>的主码，我们称</a:t>
            </a:r>
            <a:r>
              <a:rPr lang="en-US" altLang="zh-CN" sz="2000" b="1" dirty="0"/>
              <a:t>K</a:t>
            </a:r>
            <a:r>
              <a:rPr lang="zh-CN" altLang="zh-CN" sz="2000" b="1" dirty="0"/>
              <a:t>是关系</a:t>
            </a:r>
            <a:r>
              <a:rPr lang="zh-CN" altLang="en-US" sz="2000" b="1" dirty="0"/>
              <a:t>模式</a:t>
            </a:r>
            <a:r>
              <a:rPr lang="en-US" altLang="zh-CN" sz="2000" b="1" dirty="0"/>
              <a:t>R</a:t>
            </a:r>
            <a:r>
              <a:rPr lang="en-US" altLang="zh-CN" sz="2000" b="1" baseline="-25000" dirty="0"/>
              <a:t>1</a:t>
            </a:r>
            <a:r>
              <a:rPr lang="zh-CN" altLang="zh-CN" sz="2000" b="1" dirty="0"/>
              <a:t>的外码，</a:t>
            </a:r>
            <a:r>
              <a:rPr lang="zh-CN" altLang="zh-CN" sz="2000" dirty="0"/>
              <a:t>其中</a:t>
            </a:r>
          </a:p>
          <a:p>
            <a:pPr lvl="3"/>
            <a:r>
              <a:rPr lang="zh-CN" altLang="zh-CN" sz="2000" dirty="0"/>
              <a:t>关系</a:t>
            </a:r>
            <a:r>
              <a:rPr lang="en-US" altLang="zh-CN" sz="2000" b="1" dirty="0"/>
              <a:t>R</a:t>
            </a:r>
            <a:r>
              <a:rPr lang="en-US" altLang="zh-CN" sz="2000" b="1" baseline="-25000" dirty="0"/>
              <a:t>1</a:t>
            </a:r>
            <a:r>
              <a:rPr lang="zh-CN" altLang="zh-CN" sz="2000" dirty="0"/>
              <a:t>称为外码依赖的</a:t>
            </a:r>
            <a:r>
              <a:rPr lang="zh-CN" altLang="zh-CN" sz="2000" b="1" dirty="0"/>
              <a:t>参照关系</a:t>
            </a:r>
            <a:r>
              <a:rPr lang="zh-CN" altLang="zh-CN" sz="2000" dirty="0"/>
              <a:t>（</a:t>
            </a:r>
            <a:r>
              <a:rPr lang="en-US" altLang="zh-CN" sz="2000" dirty="0"/>
              <a:t>referencing relation</a:t>
            </a:r>
            <a:r>
              <a:rPr lang="zh-CN" altLang="zh-CN" sz="2000" dirty="0"/>
              <a:t>）</a:t>
            </a:r>
          </a:p>
          <a:p>
            <a:pPr lvl="3"/>
            <a:r>
              <a:rPr lang="zh-CN" altLang="zh-CN" sz="2000" dirty="0"/>
              <a:t>关系</a:t>
            </a:r>
            <a:r>
              <a:rPr lang="en-US" altLang="zh-CN" sz="2000" b="1" dirty="0"/>
              <a:t>R</a:t>
            </a:r>
            <a:r>
              <a:rPr lang="en-US" altLang="zh-CN" sz="2000" b="1" baseline="-25000" dirty="0"/>
              <a:t>2</a:t>
            </a:r>
            <a:r>
              <a:rPr lang="zh-CN" altLang="zh-CN" sz="2000" dirty="0"/>
              <a:t>称为外码依赖的</a:t>
            </a:r>
            <a:r>
              <a:rPr lang="zh-CN" altLang="zh-CN" sz="2000" b="1" dirty="0"/>
              <a:t>被参照关系</a:t>
            </a:r>
            <a:r>
              <a:rPr lang="zh-CN" altLang="zh-CN" sz="2000" dirty="0"/>
              <a:t>（</a:t>
            </a:r>
            <a:r>
              <a:rPr lang="en-US" altLang="zh-CN" sz="2000" dirty="0"/>
              <a:t>referenced relation</a:t>
            </a:r>
            <a:r>
              <a:rPr lang="zh-CN" altLang="zh-CN" sz="2000" dirty="0"/>
              <a:t>）</a:t>
            </a:r>
            <a:endParaRPr lang="en-US" altLang="zh-CN" sz="2000" dirty="0"/>
          </a:p>
          <a:p>
            <a:pPr lvl="2"/>
            <a:r>
              <a:rPr lang="zh-CN" altLang="en-US" sz="2000" dirty="0"/>
              <a:t>外码表达的含义：现实世界中两个实体之间的关联联系</a:t>
            </a:r>
            <a:endParaRPr lang="zh-CN" altLang="zh-CN" sz="2000" dirty="0"/>
          </a:p>
        </p:txBody>
      </p:sp>
      <p:pic>
        <p:nvPicPr>
          <p:cNvPr id="45060" name="Picture 2">
            <a:extLst>
              <a:ext uri="{FF2B5EF4-FFF2-40B4-BE49-F238E27FC236}">
                <a16:creationId xmlns:a16="http://schemas.microsoft.com/office/drawing/2014/main" id="{4B790FAC-C103-42BC-9E9F-3469B44EF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3949289"/>
            <a:ext cx="4394199" cy="28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15F1CDF-F339-43D6-B463-983A22A96F78}"/>
              </a:ext>
            </a:extLst>
          </p:cNvPr>
          <p:cNvSpPr>
            <a:spLocks noGrp="1" noChangeArrowheads="1"/>
          </p:cNvSpPr>
          <p:nvPr>
            <p:ph type="title"/>
          </p:nvPr>
        </p:nvSpPr>
        <p:spPr/>
        <p:txBody>
          <a:bodyPr/>
          <a:lstStyle/>
          <a:p>
            <a:pPr algn="ctr"/>
            <a:r>
              <a:rPr lang="en-US" altLang="zh-CN" b="1"/>
              <a:t>Relational Model Concepts</a:t>
            </a:r>
            <a:endParaRPr lang="en-US" altLang="zh-CN" sz="3600">
              <a:solidFill>
                <a:srgbClr val="FF0000"/>
              </a:solidFill>
            </a:endParaRPr>
          </a:p>
        </p:txBody>
      </p:sp>
      <p:sp>
        <p:nvSpPr>
          <p:cNvPr id="46083" name="Rectangle 3">
            <a:extLst>
              <a:ext uri="{FF2B5EF4-FFF2-40B4-BE49-F238E27FC236}">
                <a16:creationId xmlns:a16="http://schemas.microsoft.com/office/drawing/2014/main" id="{8C61C6B4-2F2A-4944-8440-100FD7AB61FB}"/>
              </a:ext>
            </a:extLst>
          </p:cNvPr>
          <p:cNvSpPr>
            <a:spLocks noGrp="1" noChangeArrowheads="1"/>
          </p:cNvSpPr>
          <p:nvPr>
            <p:ph type="body" idx="4294967295"/>
          </p:nvPr>
        </p:nvSpPr>
        <p:spPr>
          <a:xfrm>
            <a:off x="1104900" y="1497013"/>
            <a:ext cx="9410700" cy="4660900"/>
          </a:xfrm>
        </p:spPr>
        <p:txBody>
          <a:bodyPr/>
          <a:lstStyle/>
          <a:p>
            <a:r>
              <a:rPr lang="zh-CN" altLang="en-US" sz="2800" b="1" dirty="0">
                <a:solidFill>
                  <a:srgbClr val="FF0000"/>
                </a:solidFill>
              </a:rPr>
              <a:t>关系的码（</a:t>
            </a:r>
            <a:r>
              <a:rPr lang="en-US" altLang="zh-CN" sz="2800" b="1" dirty="0">
                <a:solidFill>
                  <a:srgbClr val="FF0000"/>
                </a:solidFill>
              </a:rPr>
              <a:t>Key</a:t>
            </a:r>
            <a:r>
              <a:rPr lang="zh-CN" altLang="en-US" sz="2800" b="1" dirty="0">
                <a:solidFill>
                  <a:srgbClr val="FF0000"/>
                </a:solidFill>
              </a:rPr>
              <a:t>）</a:t>
            </a:r>
            <a:endParaRPr lang="en-US" altLang="zh-CN" sz="2800" b="1" dirty="0">
              <a:solidFill>
                <a:srgbClr val="FF0000"/>
              </a:solidFill>
            </a:endParaRPr>
          </a:p>
          <a:p>
            <a:pPr lvl="1"/>
            <a:r>
              <a:rPr lang="zh-CN" altLang="zh-CN" sz="2400" dirty="0"/>
              <a:t>外码（</a:t>
            </a:r>
            <a:r>
              <a:rPr lang="en-US" altLang="zh-CN" sz="2400" dirty="0"/>
              <a:t>Foreign Key</a:t>
            </a:r>
            <a:r>
              <a:rPr lang="zh-CN" altLang="zh-CN" sz="2400" dirty="0"/>
              <a:t>）</a:t>
            </a:r>
            <a:endParaRPr lang="en-US" altLang="zh-CN" sz="2400" dirty="0"/>
          </a:p>
          <a:p>
            <a:pPr lvl="2"/>
            <a:r>
              <a:rPr lang="zh-CN" altLang="zh-CN" sz="1800" dirty="0"/>
              <a:t>表</a:t>
            </a:r>
            <a:r>
              <a:rPr lang="en-US" altLang="zh-CN" sz="1800" dirty="0"/>
              <a:t>instructor</a:t>
            </a:r>
            <a:r>
              <a:rPr lang="zh-CN" altLang="zh-CN" sz="1800" dirty="0"/>
              <a:t>是参照表（主码是</a:t>
            </a:r>
            <a:r>
              <a:rPr lang="en-US" altLang="zh-CN" sz="1800" dirty="0"/>
              <a:t>ID</a:t>
            </a:r>
            <a:r>
              <a:rPr lang="zh-CN" altLang="zh-CN" sz="1800" dirty="0"/>
              <a:t>）</a:t>
            </a:r>
            <a:r>
              <a:rPr lang="en-US" altLang="zh-CN" sz="1800" dirty="0"/>
              <a:t>,</a:t>
            </a:r>
            <a:endParaRPr lang="zh-CN" altLang="zh-CN" sz="1800" dirty="0"/>
          </a:p>
          <a:p>
            <a:pPr lvl="2"/>
            <a:r>
              <a:rPr lang="zh-CN" altLang="zh-CN" sz="1800" dirty="0"/>
              <a:t>表</a:t>
            </a:r>
            <a:r>
              <a:rPr lang="en-US" altLang="zh-CN" sz="1800" dirty="0"/>
              <a:t>department</a:t>
            </a:r>
            <a:r>
              <a:rPr lang="zh-CN" altLang="zh-CN" sz="1800" dirty="0"/>
              <a:t>是被参照表（主码是</a:t>
            </a:r>
            <a:r>
              <a:rPr lang="en-US" altLang="zh-CN" sz="1800" dirty="0" err="1"/>
              <a:t>dept_name</a:t>
            </a:r>
            <a:r>
              <a:rPr lang="zh-CN" altLang="zh-CN" sz="1800" dirty="0"/>
              <a:t>）</a:t>
            </a:r>
          </a:p>
          <a:p>
            <a:pPr lvl="2"/>
            <a:r>
              <a:rPr lang="zh-CN" altLang="zh-CN" sz="1800" dirty="0"/>
              <a:t>表</a:t>
            </a:r>
            <a:r>
              <a:rPr lang="en-US" altLang="zh-CN" sz="1800" dirty="0"/>
              <a:t>instructor</a:t>
            </a:r>
            <a:r>
              <a:rPr lang="zh-CN" altLang="zh-CN" sz="1800" dirty="0"/>
              <a:t>的属性</a:t>
            </a:r>
            <a:r>
              <a:rPr lang="en-US" altLang="zh-CN" sz="1800" dirty="0" err="1"/>
              <a:t>dep_name</a:t>
            </a:r>
            <a:r>
              <a:rPr lang="zh-CN" altLang="zh-CN" sz="1800" dirty="0"/>
              <a:t>是外码</a:t>
            </a:r>
            <a:r>
              <a:rPr lang="en-US" altLang="zh-CN" sz="1800" dirty="0"/>
              <a:t>, </a:t>
            </a:r>
            <a:r>
              <a:rPr lang="zh-CN" altLang="zh-CN" sz="1800" dirty="0"/>
              <a:t>参照表</a:t>
            </a:r>
            <a:r>
              <a:rPr lang="en-US" altLang="zh-CN" sz="1800" dirty="0"/>
              <a:t>department</a:t>
            </a:r>
            <a:r>
              <a:rPr lang="zh-CN" altLang="zh-CN" sz="1800" dirty="0"/>
              <a:t>中的属性</a:t>
            </a:r>
            <a:r>
              <a:rPr lang="en-US" altLang="zh-CN" sz="1800" dirty="0" err="1"/>
              <a:t>dep_name</a:t>
            </a:r>
            <a:r>
              <a:rPr lang="zh-CN" altLang="en-US" sz="1800" dirty="0"/>
              <a:t>，表示一个教师关联一个系（一个教师属于一个系）</a:t>
            </a:r>
            <a:endParaRPr lang="en-US" altLang="zh-CN" sz="1800" dirty="0"/>
          </a:p>
          <a:p>
            <a:pPr lvl="3"/>
            <a:r>
              <a:rPr lang="zh-CN" altLang="en-US" sz="1800" dirty="0"/>
              <a:t>表</a:t>
            </a:r>
            <a:r>
              <a:rPr lang="en-US" altLang="zh-CN" sz="1800" dirty="0"/>
              <a:t>instructor</a:t>
            </a:r>
            <a:r>
              <a:rPr lang="zh-CN" altLang="en-US" sz="1800" dirty="0"/>
              <a:t>的属性</a:t>
            </a:r>
            <a:r>
              <a:rPr lang="en-US" altLang="zh-CN" sz="1800" dirty="0" err="1"/>
              <a:t>dept_name</a:t>
            </a:r>
            <a:r>
              <a:rPr lang="zh-CN" altLang="en-US" sz="1800" dirty="0"/>
              <a:t>来自外部的表</a:t>
            </a:r>
            <a:r>
              <a:rPr lang="en-US" altLang="zh-CN" sz="1800" dirty="0"/>
              <a:t>department</a:t>
            </a:r>
            <a:r>
              <a:rPr lang="zh-CN" altLang="en-US" sz="1800" dirty="0"/>
              <a:t>，因此称为</a:t>
            </a:r>
            <a:r>
              <a:rPr lang="en-US" altLang="zh-CN" sz="1800" dirty="0"/>
              <a:t>Foreign</a:t>
            </a:r>
            <a:r>
              <a:rPr lang="zh-CN" altLang="en-US" sz="1800" dirty="0"/>
              <a:t>（外来！）。在</a:t>
            </a:r>
            <a:r>
              <a:rPr lang="en-US" altLang="zh-CN" sz="1800" dirty="0"/>
              <a:t>E-R</a:t>
            </a:r>
            <a:r>
              <a:rPr lang="zh-CN" altLang="en-US" sz="1800" dirty="0"/>
              <a:t>建模时，教师实体不能包括</a:t>
            </a:r>
            <a:r>
              <a:rPr lang="en-US" altLang="zh-CN" sz="1800" dirty="0" err="1"/>
              <a:t>dept_name</a:t>
            </a:r>
            <a:r>
              <a:rPr lang="zh-CN" altLang="en-US" sz="1800" dirty="0"/>
              <a:t>属性！</a:t>
            </a:r>
            <a:endParaRPr lang="en-US" altLang="zh-CN" sz="1800" dirty="0"/>
          </a:p>
        </p:txBody>
      </p:sp>
      <p:pic>
        <p:nvPicPr>
          <p:cNvPr id="46084" name="图片 3">
            <a:extLst>
              <a:ext uri="{FF2B5EF4-FFF2-40B4-BE49-F238E27FC236}">
                <a16:creationId xmlns:a16="http://schemas.microsoft.com/office/drawing/2014/main" id="{9304EC66-4678-4CB3-9044-DCAA49C7F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100" y="4364945"/>
            <a:ext cx="2773007" cy="249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图片 4">
            <a:extLst>
              <a:ext uri="{FF2B5EF4-FFF2-40B4-BE49-F238E27FC236}">
                <a16:creationId xmlns:a16="http://schemas.microsoft.com/office/drawing/2014/main" id="{D0875F6B-B5FF-462B-AE7E-F80E6FBD8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128" y="4364945"/>
            <a:ext cx="2776240" cy="215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CA84AB8-C363-4668-BCF1-48843A49E871}"/>
              </a:ext>
            </a:extLst>
          </p:cNvPr>
          <p:cNvSpPr>
            <a:spLocks noGrp="1" noChangeArrowheads="1"/>
          </p:cNvSpPr>
          <p:nvPr>
            <p:ph type="title"/>
          </p:nvPr>
        </p:nvSpPr>
        <p:spPr/>
        <p:txBody>
          <a:bodyPr/>
          <a:lstStyle/>
          <a:p>
            <a:r>
              <a:rPr lang="en-US" altLang="zh-CN" b="1" dirty="0"/>
              <a:t>Relational Model Concepts</a:t>
            </a:r>
            <a:endParaRPr lang="en-US" altLang="zh-CN" dirty="0"/>
          </a:p>
        </p:txBody>
      </p:sp>
      <p:sp>
        <p:nvSpPr>
          <p:cNvPr id="14339" name="Rectangle 3">
            <a:extLst>
              <a:ext uri="{FF2B5EF4-FFF2-40B4-BE49-F238E27FC236}">
                <a16:creationId xmlns:a16="http://schemas.microsoft.com/office/drawing/2014/main" id="{CFA16A17-2D88-4806-B97B-46A2E5A32AA3}"/>
              </a:ext>
            </a:extLst>
          </p:cNvPr>
          <p:cNvSpPr>
            <a:spLocks noGrp="1" noChangeArrowheads="1"/>
          </p:cNvSpPr>
          <p:nvPr>
            <p:ph type="body" idx="4294967295"/>
          </p:nvPr>
        </p:nvSpPr>
        <p:spPr>
          <a:xfrm>
            <a:off x="1104900" y="1390142"/>
            <a:ext cx="10178618" cy="5391658"/>
          </a:xfrm>
        </p:spPr>
        <p:txBody>
          <a:bodyPr>
            <a:normAutofit lnSpcReduction="10000"/>
          </a:bodyPr>
          <a:lstStyle/>
          <a:p>
            <a:pPr>
              <a:spcBef>
                <a:spcPct val="60000"/>
              </a:spcBef>
              <a:defRPr/>
            </a:pPr>
            <a:r>
              <a:rPr lang="en-US" altLang="zh-CN" sz="3200" b="1" dirty="0">
                <a:solidFill>
                  <a:srgbClr val="FF0000"/>
                </a:solidFill>
                <a:latin typeface="+mj-lt"/>
                <a:ea typeface="+mj-ea"/>
                <a:cs typeface="+mj-cs"/>
              </a:rPr>
              <a:t>Database Schema</a:t>
            </a: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b="1" dirty="0">
              <a:solidFill>
                <a:schemeClr val="tx2"/>
              </a:solidFill>
              <a:latin typeface="+mj-lt"/>
              <a:ea typeface="+mj-ea"/>
              <a:cs typeface="+mj-cs"/>
            </a:endParaRPr>
          </a:p>
          <a:p>
            <a:pPr>
              <a:spcBef>
                <a:spcPct val="60000"/>
              </a:spcBef>
              <a:defRPr/>
            </a:pPr>
            <a:r>
              <a:rPr lang="zh-CN" altLang="en-US" b="1" dirty="0">
                <a:solidFill>
                  <a:schemeClr val="tx2"/>
                </a:solidFill>
                <a:latin typeface="+mj-lt"/>
                <a:ea typeface="+mj-ea"/>
                <a:cs typeface="+mj-cs"/>
              </a:rPr>
              <a:t>在模式图中，带箭头的线段表示两个实体之间的联系（外码参照关系）</a:t>
            </a:r>
            <a:endParaRPr lang="en-US" altLang="zh-CN" b="1" dirty="0">
              <a:solidFill>
                <a:schemeClr val="tx2"/>
              </a:solidFill>
              <a:latin typeface="+mj-lt"/>
              <a:ea typeface="+mj-ea"/>
              <a:cs typeface="+mj-cs"/>
            </a:endParaRPr>
          </a:p>
          <a:p>
            <a:pPr>
              <a:spcBef>
                <a:spcPct val="60000"/>
              </a:spcBef>
              <a:defRPr/>
            </a:pPr>
            <a:endParaRPr lang="en-US" altLang="zh-CN" b="1" dirty="0">
              <a:solidFill>
                <a:schemeClr val="tx2"/>
              </a:solidFill>
              <a:latin typeface="+mj-lt"/>
              <a:ea typeface="+mj-ea"/>
              <a:cs typeface="+mj-cs"/>
            </a:endParaRPr>
          </a:p>
          <a:p>
            <a:pPr>
              <a:spcBef>
                <a:spcPct val="60000"/>
              </a:spcBef>
              <a:defRPr/>
            </a:pPr>
            <a:r>
              <a:rPr lang="zh-CN" altLang="en-US" b="1" dirty="0">
                <a:solidFill>
                  <a:srgbClr val="00B0F0"/>
                </a:solidFill>
                <a:latin typeface="+mj-lt"/>
                <a:ea typeface="+mj-ea"/>
                <a:cs typeface="+mj-cs"/>
              </a:rPr>
              <a:t>模式图</a:t>
            </a:r>
            <a:r>
              <a:rPr lang="zh-CN" altLang="en-US" b="1" dirty="0">
                <a:solidFill>
                  <a:srgbClr val="FF0000"/>
                </a:solidFill>
                <a:latin typeface="+mj-lt"/>
                <a:ea typeface="+mj-ea"/>
                <a:cs typeface="+mj-cs"/>
              </a:rPr>
              <a:t>不能直接表示</a:t>
            </a:r>
            <a:r>
              <a:rPr lang="zh-CN" altLang="en-US" b="1" dirty="0">
                <a:solidFill>
                  <a:schemeClr val="tx2"/>
                </a:solidFill>
                <a:latin typeface="+mj-lt"/>
                <a:ea typeface="+mj-ea"/>
                <a:cs typeface="+mj-cs"/>
              </a:rPr>
              <a:t>两个实体之间的多对多的联系</a:t>
            </a:r>
            <a:endParaRPr lang="en-US" altLang="zh-CN" b="1" dirty="0">
              <a:solidFill>
                <a:schemeClr val="tx2"/>
              </a:solidFill>
              <a:latin typeface="+mj-lt"/>
              <a:ea typeface="+mj-ea"/>
              <a:cs typeface="+mj-cs"/>
            </a:endParaRPr>
          </a:p>
          <a:p>
            <a:pPr>
              <a:spcBef>
                <a:spcPct val="60000"/>
              </a:spcBef>
              <a:defRPr/>
            </a:pPr>
            <a:r>
              <a:rPr lang="en-US" altLang="zh-CN" b="1" dirty="0">
                <a:solidFill>
                  <a:srgbClr val="00B0F0"/>
                </a:solidFill>
                <a:latin typeface="+mj-lt"/>
                <a:ea typeface="+mj-ea"/>
                <a:cs typeface="+mj-cs"/>
              </a:rPr>
              <a:t>E-R</a:t>
            </a:r>
            <a:r>
              <a:rPr lang="zh-CN" altLang="en-US" b="1" dirty="0">
                <a:solidFill>
                  <a:srgbClr val="00B0F0"/>
                </a:solidFill>
                <a:latin typeface="+mj-lt"/>
                <a:ea typeface="+mj-ea"/>
                <a:cs typeface="+mj-cs"/>
              </a:rPr>
              <a:t>图</a:t>
            </a:r>
            <a:r>
              <a:rPr lang="zh-CN" altLang="en-US" b="1" dirty="0">
                <a:solidFill>
                  <a:srgbClr val="FF0000"/>
                </a:solidFill>
                <a:latin typeface="+mj-lt"/>
                <a:ea typeface="+mj-ea"/>
                <a:cs typeface="+mj-cs"/>
              </a:rPr>
              <a:t>可以直接表示</a:t>
            </a:r>
            <a:r>
              <a:rPr lang="zh-CN" altLang="en-US" b="1" dirty="0">
                <a:solidFill>
                  <a:schemeClr val="tx2"/>
                </a:solidFill>
                <a:latin typeface="+mj-lt"/>
                <a:ea typeface="+mj-ea"/>
                <a:cs typeface="+mj-cs"/>
              </a:rPr>
              <a:t>两个实体之间的多对多的联系</a:t>
            </a:r>
            <a:endParaRPr lang="en-US" altLang="zh-CN" b="1" dirty="0">
              <a:solidFill>
                <a:schemeClr val="tx2"/>
              </a:solidFill>
              <a:latin typeface="+mj-lt"/>
              <a:ea typeface="+mj-ea"/>
              <a:cs typeface="+mj-cs"/>
            </a:endParaRPr>
          </a:p>
        </p:txBody>
      </p:sp>
      <p:pic>
        <p:nvPicPr>
          <p:cNvPr id="47108" name="图片 5">
            <a:extLst>
              <a:ext uri="{FF2B5EF4-FFF2-40B4-BE49-F238E27FC236}">
                <a16:creationId xmlns:a16="http://schemas.microsoft.com/office/drawing/2014/main" id="{FBAD7817-9B96-4EC4-BF15-2D0CE4672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914265"/>
            <a:ext cx="4822956" cy="26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2">
            <a:extLst>
              <a:ext uri="{FF2B5EF4-FFF2-40B4-BE49-F238E27FC236}">
                <a16:creationId xmlns:a16="http://schemas.microsoft.com/office/drawing/2014/main" id="{5A57D175-832F-431F-B40D-0166AB0F3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743" y="1914265"/>
            <a:ext cx="3977945" cy="26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E2A4DD2-0C65-409F-9843-DB7DAE8DBC71}"/>
              </a:ext>
            </a:extLst>
          </p:cNvPr>
          <p:cNvPicPr>
            <a:picLocks noChangeAspect="1"/>
          </p:cNvPicPr>
          <p:nvPr/>
        </p:nvPicPr>
        <p:blipFill>
          <a:blip r:embed="rId3"/>
          <a:stretch>
            <a:fillRect/>
          </a:stretch>
        </p:blipFill>
        <p:spPr>
          <a:xfrm>
            <a:off x="1180730" y="3236949"/>
            <a:ext cx="8845118" cy="3544851"/>
          </a:xfrm>
          <a:prstGeom prst="rect">
            <a:avLst/>
          </a:prstGeom>
        </p:spPr>
      </p:pic>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195006" y="1396631"/>
            <a:ext cx="11603417" cy="4249567"/>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000" b="1" dirty="0">
                <a:solidFill>
                  <a:srgbClr val="FF0000"/>
                </a:solidFill>
              </a:rPr>
              <a:t>数据库（</a:t>
            </a:r>
            <a:r>
              <a:rPr lang="en-US" altLang="zh-CN" sz="2000" b="1" dirty="0">
                <a:solidFill>
                  <a:srgbClr val="FF0000"/>
                </a:solidFill>
              </a:rPr>
              <a:t>Database</a:t>
            </a:r>
            <a:r>
              <a:rPr lang="zh-CN" altLang="en-US" sz="2000" b="1" dirty="0">
                <a:solidFill>
                  <a:srgbClr val="FF0000"/>
                </a:solidFill>
              </a:rPr>
              <a:t>）</a:t>
            </a:r>
            <a:endParaRPr lang="en-US" altLang="zh-CN" sz="20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b="1" dirty="0"/>
              <a:t>存储在硬盘上的用户数据</a:t>
            </a:r>
            <a:endParaRPr lang="en-US" altLang="zh-CN" b="1" dirty="0"/>
          </a:p>
          <a:p>
            <a:pPr marL="800100" lvl="1" indent="-342900" eaLnBrk="0" hangingPunct="0">
              <a:spcBef>
                <a:spcPct val="20000"/>
              </a:spcBef>
              <a:buClr>
                <a:schemeClr val="folHlink"/>
              </a:buClr>
              <a:buSzPct val="60000"/>
              <a:buFont typeface="Wingdings" pitchFamily="2" charset="2"/>
              <a:buChar char="n"/>
              <a:defRPr/>
            </a:pPr>
            <a:r>
              <a:rPr lang="zh-CN" altLang="en-US" dirty="0">
                <a:solidFill>
                  <a:srgbClr val="7030A0"/>
                </a:solidFill>
              </a:rPr>
              <a:t>数据库是一个相关联的数据集合，其中包含了关于某个组织机构的信息</a:t>
            </a:r>
            <a:endParaRPr lang="en-US" altLang="zh-CN"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dirty="0">
                <a:solidFill>
                  <a:srgbClr val="7030A0"/>
                </a:solidFill>
              </a:rPr>
              <a:t>为满足某个组织机构的信息要求而设计的一个逻辑相关数据及其描述的共享集</a:t>
            </a:r>
            <a:endParaRPr lang="en-US" altLang="zh-CN"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000" b="1" dirty="0">
                <a:solidFill>
                  <a:srgbClr val="FF0000"/>
                </a:solidFill>
              </a:rPr>
              <a:t>关系数据库（</a:t>
            </a:r>
            <a:r>
              <a:rPr lang="en-US" altLang="zh-CN" sz="2000" b="1" dirty="0">
                <a:solidFill>
                  <a:srgbClr val="FF0000"/>
                </a:solidFill>
              </a:rPr>
              <a:t>Relational Database</a:t>
            </a:r>
            <a:r>
              <a:rPr lang="zh-CN" altLang="en-US" sz="2000" b="1" dirty="0">
                <a:solidFill>
                  <a:srgbClr val="FF0000"/>
                </a:solidFill>
              </a:rPr>
              <a:t>）</a:t>
            </a:r>
            <a:endParaRPr lang="en-US" altLang="zh-CN" sz="2000" b="1" dirty="0">
              <a:solidFill>
                <a:srgbClr val="FF0000"/>
              </a:solidFill>
            </a:endParaRPr>
          </a:p>
          <a:p>
            <a:pPr marL="1257300" lvl="2" indent="-342900" eaLnBrk="0" hangingPunct="0">
              <a:spcBef>
                <a:spcPct val="20000"/>
              </a:spcBef>
              <a:buClr>
                <a:schemeClr val="folHlink"/>
              </a:buClr>
              <a:buSzPct val="60000"/>
              <a:buFont typeface="Wingdings" pitchFamily="2" charset="2"/>
              <a:buChar char="n"/>
              <a:defRPr/>
            </a:pPr>
            <a:r>
              <a:rPr lang="zh-CN" altLang="en-US" b="1" dirty="0"/>
              <a:t>由一些关系表构成</a:t>
            </a:r>
            <a:endParaRPr lang="en-US" altLang="zh-CN" b="1" dirty="0"/>
          </a:p>
          <a:p>
            <a:pPr marL="800100" lvl="1" indent="-342900" eaLnBrk="0" hangingPunct="0">
              <a:spcBef>
                <a:spcPct val="20000"/>
              </a:spcBef>
              <a:buClr>
                <a:schemeClr val="folHlink"/>
              </a:buClr>
              <a:buSzPct val="60000"/>
              <a:buFont typeface="Wingdings" pitchFamily="2" charset="2"/>
              <a:buChar char="n"/>
              <a:defRPr/>
            </a:pPr>
            <a:endParaRPr lang="en-US" altLang="zh-CN" b="1"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709944" y="1320159"/>
            <a:ext cx="10804394" cy="4733285"/>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数据库管理系统（</a:t>
            </a:r>
            <a:r>
              <a:rPr lang="en-US" altLang="zh-CN" sz="2400" b="1" dirty="0" err="1">
                <a:solidFill>
                  <a:srgbClr val="FF0000"/>
                </a:solidFill>
              </a:rPr>
              <a:t>DataBase</a:t>
            </a:r>
            <a:r>
              <a:rPr lang="en-US" altLang="zh-CN" sz="2400" b="1" dirty="0">
                <a:solidFill>
                  <a:srgbClr val="FF0000"/>
                </a:solidFill>
              </a:rPr>
              <a:t> Management System</a:t>
            </a:r>
            <a:r>
              <a:rPr lang="zh-CN" altLang="en-US" sz="2400" b="1" dirty="0">
                <a:solidFill>
                  <a:srgbClr val="FF0000"/>
                </a:solidFill>
              </a:rPr>
              <a:t>，</a:t>
            </a:r>
            <a:r>
              <a:rPr lang="en-US" altLang="zh-CN" sz="2400" b="1" dirty="0">
                <a:solidFill>
                  <a:srgbClr val="FF0000"/>
                </a:solidFill>
              </a:rPr>
              <a:t>DBMS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en-US" altLang="zh-CN" sz="2000" dirty="0">
                <a:solidFill>
                  <a:srgbClr val="0070C0"/>
                </a:solidFill>
              </a:rPr>
              <a:t>DBMS </a:t>
            </a:r>
            <a:r>
              <a:rPr lang="zh-CN" altLang="en-US" sz="2000" dirty="0">
                <a:solidFill>
                  <a:srgbClr val="0070C0"/>
                </a:solidFill>
              </a:rPr>
              <a:t>的组成</a:t>
            </a:r>
            <a:endParaRPr lang="en-US" altLang="zh-CN" sz="2000" dirty="0"/>
          </a:p>
          <a:p>
            <a:pPr marL="1257300" lvl="2" indent="-342900" eaLnBrk="0" hangingPunct="0">
              <a:spcBef>
                <a:spcPct val="20000"/>
              </a:spcBef>
              <a:buClr>
                <a:schemeClr val="folHlink"/>
              </a:buClr>
              <a:buSzPct val="60000"/>
              <a:buFont typeface="Wingdings" pitchFamily="2" charset="2"/>
              <a:buChar char="n"/>
              <a:defRPr/>
            </a:pPr>
            <a:r>
              <a:rPr lang="zh-CN" altLang="en-US" sz="2000" dirty="0">
                <a:solidFill>
                  <a:srgbClr val="7030A0"/>
                </a:solidFill>
              </a:rPr>
              <a:t>一个互相关联的数据的集合（</a:t>
            </a:r>
            <a:r>
              <a:rPr lang="zh-CN" altLang="en-US" sz="2000" dirty="0">
                <a:solidFill>
                  <a:srgbClr val="92D050"/>
                </a:solidFill>
              </a:rPr>
              <a:t>数据库</a:t>
            </a:r>
            <a:r>
              <a:rPr lang="zh-CN" altLang="en-US" sz="2000" dirty="0">
                <a:solidFill>
                  <a:srgbClr val="7030A0"/>
                </a:solidFill>
              </a:rPr>
              <a:t>）</a:t>
            </a:r>
            <a:endParaRPr lang="en-US" altLang="zh-CN" sz="2000" dirty="0">
              <a:solidFill>
                <a:srgbClr val="7030A0"/>
              </a:solidFill>
            </a:endParaRPr>
          </a:p>
          <a:p>
            <a:pPr marL="1257300" lvl="2" indent="-342900" eaLnBrk="0" hangingPunct="0">
              <a:spcBef>
                <a:spcPct val="20000"/>
              </a:spcBef>
              <a:buClr>
                <a:schemeClr val="folHlink"/>
              </a:buClr>
              <a:buSzPct val="60000"/>
              <a:buFont typeface="Wingdings" pitchFamily="2" charset="2"/>
              <a:buChar char="n"/>
              <a:defRPr/>
            </a:pPr>
            <a:r>
              <a:rPr lang="zh-CN" altLang="en-US" sz="2000" dirty="0">
                <a:solidFill>
                  <a:srgbClr val="7030A0"/>
                </a:solidFill>
              </a:rPr>
              <a:t>一组用以访问这些数据的</a:t>
            </a:r>
            <a:r>
              <a:rPr lang="zh-CN" altLang="en-US" sz="2000" dirty="0">
                <a:solidFill>
                  <a:srgbClr val="92D050"/>
                </a:solidFill>
              </a:rPr>
              <a:t>程序</a:t>
            </a:r>
            <a:endParaRPr lang="en-US" altLang="zh-CN" sz="2000" dirty="0">
              <a:solidFill>
                <a:srgbClr val="92D050"/>
              </a:solidFill>
            </a:endParaRPr>
          </a:p>
          <a:p>
            <a:pPr marL="800100" lvl="1" indent="-342900" eaLnBrk="0" hangingPunct="0">
              <a:spcBef>
                <a:spcPct val="20000"/>
              </a:spcBef>
              <a:buClr>
                <a:schemeClr val="folHlink"/>
              </a:buClr>
              <a:buSzPct val="60000"/>
              <a:buFont typeface="Wingdings" pitchFamily="2" charset="2"/>
              <a:buChar char="n"/>
              <a:defRPr/>
            </a:pPr>
            <a:r>
              <a:rPr lang="en-US" altLang="zh-CN" sz="2000" dirty="0">
                <a:solidFill>
                  <a:srgbClr val="0070C0"/>
                </a:solidFill>
              </a:rPr>
              <a:t>DBMS </a:t>
            </a:r>
            <a:r>
              <a:rPr lang="zh-CN" altLang="en-US" sz="2000" dirty="0">
                <a:solidFill>
                  <a:srgbClr val="0070C0"/>
                </a:solidFill>
              </a:rPr>
              <a:t>的主要目标</a:t>
            </a:r>
            <a:r>
              <a:rPr lang="zh-CN" altLang="en-US" sz="2000" dirty="0"/>
              <a:t>是要提供一种可以方便、高效地存取数据库信息的途径。</a:t>
            </a:r>
            <a:endParaRPr lang="en-US" altLang="zh-CN" sz="2000" dirty="0"/>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a:p>
            <a:pPr marL="800100" lvl="1" indent="-342900" eaLnBrk="0" hangingPunct="0">
              <a:spcBef>
                <a:spcPct val="20000"/>
              </a:spcBef>
              <a:buClr>
                <a:schemeClr val="folHlink"/>
              </a:buClr>
              <a:buSzPct val="60000"/>
              <a:buFont typeface="Wingdings" pitchFamily="2" charset="2"/>
              <a:buChar char="n"/>
              <a:defRPr/>
            </a:pPr>
            <a:r>
              <a:rPr lang="zh-CN" altLang="en-US" sz="2000" b="1" dirty="0">
                <a:solidFill>
                  <a:srgbClr val="FF0000"/>
                </a:solidFill>
              </a:rPr>
              <a:t>关系数据库管理系统（</a:t>
            </a:r>
            <a:r>
              <a:rPr lang="en-US" altLang="zh-CN" sz="2000" b="1" dirty="0">
                <a:solidFill>
                  <a:srgbClr val="FF0000"/>
                </a:solidFill>
              </a:rPr>
              <a:t>Relational </a:t>
            </a:r>
            <a:r>
              <a:rPr lang="en-US" altLang="zh-CN" sz="2000" b="1" dirty="0" err="1">
                <a:solidFill>
                  <a:srgbClr val="FF0000"/>
                </a:solidFill>
              </a:rPr>
              <a:t>DataBase</a:t>
            </a:r>
            <a:r>
              <a:rPr lang="en-US" altLang="zh-CN" sz="2000" b="1" dirty="0">
                <a:solidFill>
                  <a:srgbClr val="FF0000"/>
                </a:solidFill>
              </a:rPr>
              <a:t> Management System</a:t>
            </a:r>
            <a:r>
              <a:rPr lang="zh-CN" altLang="en-US" sz="2000" b="1" dirty="0">
                <a:solidFill>
                  <a:srgbClr val="FF0000"/>
                </a:solidFill>
              </a:rPr>
              <a:t>，</a:t>
            </a:r>
            <a:r>
              <a:rPr lang="en-US" altLang="zh-CN" sz="2000" b="1" dirty="0">
                <a:solidFill>
                  <a:srgbClr val="FF0000"/>
                </a:solidFill>
              </a:rPr>
              <a:t>RDBMS </a:t>
            </a:r>
            <a:r>
              <a:rPr lang="zh-CN" altLang="en-US" sz="2000" b="1" dirty="0">
                <a:solidFill>
                  <a:srgbClr val="FF0000"/>
                </a:solidFill>
              </a:rPr>
              <a:t>）</a:t>
            </a:r>
            <a:endParaRPr lang="en-US" altLang="zh-CN" sz="2000" b="1" dirty="0">
              <a:solidFill>
                <a:srgbClr val="FF0000"/>
              </a:solidFill>
            </a:endParaRPr>
          </a:p>
          <a:p>
            <a:pPr marL="1257300" lvl="2" indent="-342900" eaLnBrk="0" hangingPunct="0">
              <a:spcBef>
                <a:spcPct val="20000"/>
              </a:spcBef>
              <a:buClr>
                <a:schemeClr val="folHlink"/>
              </a:buClr>
              <a:buSzPct val="60000"/>
              <a:buFont typeface="Wingdings" pitchFamily="2" charset="2"/>
              <a:buChar char="n"/>
              <a:defRPr/>
            </a:pPr>
            <a:r>
              <a:rPr lang="zh-CN" altLang="en-US" sz="2000" b="1" dirty="0">
                <a:solidFill>
                  <a:schemeClr val="tx2"/>
                </a:solidFill>
              </a:rPr>
              <a:t>实现了</a:t>
            </a:r>
            <a:r>
              <a:rPr lang="zh-CN" altLang="en-US" sz="2000" b="1" dirty="0">
                <a:solidFill>
                  <a:srgbClr val="00B0F0"/>
                </a:solidFill>
              </a:rPr>
              <a:t>关系模型</a:t>
            </a:r>
            <a:r>
              <a:rPr lang="zh-CN" altLang="en-US" sz="2000" b="1" dirty="0">
                <a:solidFill>
                  <a:schemeClr val="tx2"/>
                </a:solidFill>
              </a:rPr>
              <a:t>的</a:t>
            </a:r>
            <a:r>
              <a:rPr lang="zh-CN" altLang="en-US" sz="2000" b="1" dirty="0">
                <a:solidFill>
                  <a:srgbClr val="00B0F0"/>
                </a:solidFill>
              </a:rPr>
              <a:t>数据库管理系统</a:t>
            </a:r>
            <a:r>
              <a:rPr lang="zh-CN" altLang="en-US" sz="2000" b="1" dirty="0">
                <a:solidFill>
                  <a:schemeClr val="tx2"/>
                </a:solidFill>
              </a:rPr>
              <a:t>（</a:t>
            </a:r>
            <a:r>
              <a:rPr lang="en-US" altLang="zh-CN" sz="2000" b="1" dirty="0">
                <a:solidFill>
                  <a:schemeClr val="tx2"/>
                </a:solidFill>
              </a:rPr>
              <a:t>Oracle</a:t>
            </a:r>
            <a:r>
              <a:rPr lang="zh-CN" altLang="en-US" sz="2000" b="1" dirty="0">
                <a:solidFill>
                  <a:schemeClr val="tx2"/>
                </a:solidFill>
              </a:rPr>
              <a:t>关系数据库管理系统）</a:t>
            </a:r>
            <a:endParaRPr lang="en-US" altLang="zh-CN" sz="2000" b="1" dirty="0">
              <a:solidFill>
                <a:schemeClr val="tx2"/>
              </a:solidFill>
            </a:endParaRPr>
          </a:p>
          <a:p>
            <a:pPr marL="1257300" lvl="2" indent="-342900" eaLnBrk="0" hangingPunct="0">
              <a:spcBef>
                <a:spcPct val="20000"/>
              </a:spcBef>
              <a:buClr>
                <a:schemeClr val="folHlink"/>
              </a:buClr>
              <a:buSzPct val="60000"/>
              <a:buFont typeface="Wingdings" pitchFamily="2" charset="2"/>
              <a:buChar char="n"/>
              <a:defRPr/>
            </a:pPr>
            <a:r>
              <a:rPr lang="zh-CN" altLang="en-US" sz="2000" b="1" dirty="0">
                <a:solidFill>
                  <a:schemeClr val="tx2"/>
                </a:solidFill>
              </a:rPr>
              <a:t>存储在关系数据库中的用户数据</a:t>
            </a:r>
            <a:endParaRPr lang="en-US" altLang="zh-CN" sz="2000" b="1" dirty="0">
              <a:solidFill>
                <a:schemeClr val="tx2"/>
              </a:solidFill>
            </a:endParaRPr>
          </a:p>
          <a:p>
            <a:pPr marL="1257300" lvl="2" indent="-342900" eaLnBrk="0" hangingPunct="0">
              <a:spcBef>
                <a:spcPct val="20000"/>
              </a:spcBef>
              <a:buClr>
                <a:schemeClr val="folHlink"/>
              </a:buClr>
              <a:buSzPct val="60000"/>
              <a:buFont typeface="Wingdings" pitchFamily="2" charset="2"/>
              <a:buChar char="n"/>
              <a:defRPr/>
            </a:pPr>
            <a:endParaRPr lang="en-US" altLang="zh-CN" sz="2000" b="1" dirty="0">
              <a:solidFill>
                <a:srgbClr val="00B0F0"/>
              </a:solidFill>
            </a:endParaRPr>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p:txBody>
      </p:sp>
      <p:pic>
        <p:nvPicPr>
          <p:cNvPr id="2" name="图片 1">
            <a:extLst>
              <a:ext uri="{FF2B5EF4-FFF2-40B4-BE49-F238E27FC236}">
                <a16:creationId xmlns:a16="http://schemas.microsoft.com/office/drawing/2014/main" id="{9756E562-F2DD-4F4D-93A2-7B11A1007392}"/>
              </a:ext>
            </a:extLst>
          </p:cNvPr>
          <p:cNvPicPr>
            <a:picLocks noChangeAspect="1"/>
          </p:cNvPicPr>
          <p:nvPr/>
        </p:nvPicPr>
        <p:blipFill>
          <a:blip r:embed="rId3"/>
          <a:stretch>
            <a:fillRect/>
          </a:stretch>
        </p:blipFill>
        <p:spPr>
          <a:xfrm>
            <a:off x="6467248" y="4461288"/>
            <a:ext cx="4327888" cy="2320512"/>
          </a:xfrm>
          <a:prstGeom prst="rect">
            <a:avLst/>
          </a:prstGeom>
        </p:spPr>
      </p:pic>
    </p:spTree>
    <p:extLst>
      <p:ext uri="{BB962C8B-B14F-4D97-AF65-F5344CB8AC3E}">
        <p14:creationId xmlns:p14="http://schemas.microsoft.com/office/powerpoint/2010/main" val="303536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1104901" y="1617863"/>
            <a:ext cx="9980682" cy="4733285"/>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数据库系统（</a:t>
            </a:r>
            <a:r>
              <a:rPr lang="en-US" altLang="zh-CN" sz="2400" b="1" dirty="0" err="1">
                <a:solidFill>
                  <a:srgbClr val="FF0000"/>
                </a:solidFill>
              </a:rPr>
              <a:t>DataBase</a:t>
            </a:r>
            <a:r>
              <a:rPr lang="en-US" altLang="zh-CN" sz="2400" b="1" dirty="0">
                <a:solidFill>
                  <a:srgbClr val="FF0000"/>
                </a:solidFill>
              </a:rPr>
              <a:t> System</a:t>
            </a:r>
            <a:r>
              <a:rPr lang="zh-CN" altLang="en-US" sz="2400" b="1" dirty="0">
                <a:solidFill>
                  <a:srgbClr val="FF0000"/>
                </a:solidFill>
              </a:rPr>
              <a:t>，</a:t>
            </a:r>
            <a:r>
              <a:rPr lang="en-US" altLang="zh-CN" sz="2400" b="1" dirty="0">
                <a:solidFill>
                  <a:srgbClr val="FF0000"/>
                </a:solidFill>
              </a:rPr>
              <a:t>DBS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用户</a:t>
            </a: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应用系统</a:t>
            </a: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应用开发工具</a:t>
            </a: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数据库管理系统</a:t>
            </a:r>
            <a:r>
              <a:rPr lang="en-US" altLang="zh-CN" sz="2400" b="1" dirty="0">
                <a:solidFill>
                  <a:srgbClr val="7030A0"/>
                </a:solidFill>
              </a:rPr>
              <a:t>(DBMS)</a:t>
            </a: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数据库管理员</a:t>
            </a:r>
            <a:r>
              <a:rPr lang="en-US" altLang="zh-CN" sz="2400" b="1" dirty="0">
                <a:solidFill>
                  <a:srgbClr val="7030A0"/>
                </a:solidFill>
              </a:rPr>
              <a:t>(DBA)</a:t>
            </a: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操作系统</a:t>
            </a: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数据库</a:t>
            </a:r>
            <a:r>
              <a:rPr lang="en-US" altLang="zh-CN" sz="2400" b="1" dirty="0">
                <a:solidFill>
                  <a:srgbClr val="7030A0"/>
                </a:solidFill>
              </a:rPr>
              <a:t>(DB)</a:t>
            </a:r>
          </a:p>
          <a:p>
            <a:pPr marL="800100" lvl="1" indent="-342900" eaLnBrk="0" hangingPunct="0">
              <a:spcBef>
                <a:spcPct val="20000"/>
              </a:spcBef>
              <a:buClr>
                <a:schemeClr val="folHlink"/>
              </a:buClr>
              <a:buSzPct val="60000"/>
              <a:buFont typeface="Wingdings" pitchFamily="2" charset="2"/>
              <a:buChar char="n"/>
              <a:defRPr/>
            </a:pPr>
            <a:endParaRPr lang="en-US" altLang="zh-CN" sz="2000" dirty="0"/>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p:txBody>
      </p:sp>
      <p:pic>
        <p:nvPicPr>
          <p:cNvPr id="2" name="图片 1">
            <a:extLst>
              <a:ext uri="{FF2B5EF4-FFF2-40B4-BE49-F238E27FC236}">
                <a16:creationId xmlns:a16="http://schemas.microsoft.com/office/drawing/2014/main" id="{BDF561FC-87AE-4E8A-B6F8-1E6A59EC1541}"/>
              </a:ext>
            </a:extLst>
          </p:cNvPr>
          <p:cNvPicPr>
            <a:picLocks noChangeAspect="1"/>
          </p:cNvPicPr>
          <p:nvPr/>
        </p:nvPicPr>
        <p:blipFill>
          <a:blip r:embed="rId3"/>
          <a:stretch>
            <a:fillRect/>
          </a:stretch>
        </p:blipFill>
        <p:spPr>
          <a:xfrm>
            <a:off x="7357085" y="2193136"/>
            <a:ext cx="3912829" cy="3958151"/>
          </a:xfrm>
          <a:prstGeom prst="rect">
            <a:avLst/>
          </a:prstGeom>
        </p:spPr>
      </p:pic>
    </p:spTree>
    <p:extLst>
      <p:ext uri="{BB962C8B-B14F-4D97-AF65-F5344CB8AC3E}">
        <p14:creationId xmlns:p14="http://schemas.microsoft.com/office/powerpoint/2010/main" val="281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1095482" y="1309779"/>
            <a:ext cx="10927772" cy="5208964"/>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数据库系统（</a:t>
            </a:r>
            <a:r>
              <a:rPr lang="en-US" altLang="zh-CN" sz="2400" b="1" dirty="0" err="1">
                <a:solidFill>
                  <a:srgbClr val="FF0000"/>
                </a:solidFill>
              </a:rPr>
              <a:t>DataBase</a:t>
            </a:r>
            <a:r>
              <a:rPr lang="en-US" altLang="zh-CN" sz="2400" b="1" dirty="0">
                <a:solidFill>
                  <a:srgbClr val="FF0000"/>
                </a:solidFill>
              </a:rPr>
              <a:t> System</a:t>
            </a:r>
            <a:r>
              <a:rPr lang="zh-CN" altLang="en-US" sz="2400" b="1" dirty="0">
                <a:solidFill>
                  <a:srgbClr val="FF0000"/>
                </a:solidFill>
              </a:rPr>
              <a:t>，</a:t>
            </a:r>
            <a:r>
              <a:rPr lang="en-US" altLang="zh-CN" sz="2400" b="1" dirty="0">
                <a:solidFill>
                  <a:srgbClr val="FF0000"/>
                </a:solidFill>
              </a:rPr>
              <a:t>DBS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用户</a:t>
            </a:r>
            <a:endParaRPr lang="en-US" altLang="zh-CN" sz="2400" b="1" dirty="0">
              <a:solidFill>
                <a:srgbClr val="7030A0"/>
              </a:solidFill>
            </a:endParaRPr>
          </a:p>
          <a:p>
            <a:pPr marL="1257300" lvl="2" indent="-342900" eaLnBrk="0" hangingPunct="0">
              <a:spcBef>
                <a:spcPct val="20000"/>
              </a:spcBef>
              <a:buClr>
                <a:schemeClr val="folHlink"/>
              </a:buClr>
              <a:buSzPct val="60000"/>
              <a:buFont typeface="Wingdings" pitchFamily="2" charset="2"/>
              <a:buChar char="n"/>
              <a:defRPr/>
            </a:pPr>
            <a:r>
              <a:rPr lang="zh-CN" altLang="zh-CN" sz="1600" b="1" dirty="0">
                <a:solidFill>
                  <a:srgbClr val="0070C0"/>
                </a:solidFill>
              </a:rPr>
              <a:t>无经验的用户</a:t>
            </a:r>
            <a:r>
              <a:rPr lang="en-US" altLang="zh-CN" sz="1600" b="1" dirty="0">
                <a:solidFill>
                  <a:srgbClr val="0070C0"/>
                </a:solidFill>
              </a:rPr>
              <a:t>( naive user) </a:t>
            </a:r>
            <a:r>
              <a:rPr lang="zh-CN" altLang="en-US" sz="1600" dirty="0"/>
              <a:t>：</a:t>
            </a:r>
            <a:r>
              <a:rPr lang="zh-CN" altLang="zh-CN" sz="1600" dirty="0">
                <a:solidFill>
                  <a:srgbClr val="C00000"/>
                </a:solidFill>
              </a:rPr>
              <a:t>通过激活事先已经写好的应用程序同系统进行交互</a:t>
            </a:r>
            <a:endParaRPr lang="en-US" altLang="zh-CN" sz="1600" dirty="0">
              <a:solidFill>
                <a:srgbClr val="C00000"/>
              </a:solidFill>
            </a:endParaRPr>
          </a:p>
          <a:p>
            <a:pPr marL="1714500" lvl="3" indent="-342900" eaLnBrk="0" hangingPunct="0">
              <a:spcBef>
                <a:spcPct val="20000"/>
              </a:spcBef>
              <a:buClr>
                <a:schemeClr val="folHlink"/>
              </a:buClr>
              <a:buSzPct val="60000"/>
              <a:buFont typeface="Wingdings" pitchFamily="2" charset="2"/>
              <a:buChar char="n"/>
              <a:defRPr/>
            </a:pPr>
            <a:r>
              <a:rPr lang="zh-CN" altLang="zh-CN" dirty="0"/>
              <a:t>例子</a:t>
            </a:r>
            <a:r>
              <a:rPr lang="zh-CN" altLang="en-US" dirty="0"/>
              <a:t>：</a:t>
            </a:r>
            <a:r>
              <a:rPr lang="zh-CN" altLang="zh-CN" dirty="0"/>
              <a:t>大学的一位职员</a:t>
            </a:r>
            <a:r>
              <a:rPr lang="zh-CN" altLang="en-US" dirty="0"/>
              <a:t>：</a:t>
            </a:r>
            <a:r>
              <a:rPr lang="zh-CN" altLang="zh-CN" dirty="0"/>
              <a:t>往</a:t>
            </a:r>
            <a:r>
              <a:rPr lang="en-US" altLang="zh-CN" dirty="0"/>
              <a:t>A </a:t>
            </a:r>
            <a:r>
              <a:rPr lang="zh-CN" altLang="zh-CN" dirty="0"/>
              <a:t>系中添加一位新的教师时，激活一个叫做</a:t>
            </a:r>
            <a:r>
              <a:rPr lang="en-US" altLang="zh-CN" dirty="0" err="1"/>
              <a:t>new_hire</a:t>
            </a:r>
            <a:r>
              <a:rPr lang="en-US" altLang="zh-CN" dirty="0"/>
              <a:t> </a:t>
            </a:r>
            <a:r>
              <a:rPr lang="zh-CN" altLang="zh-CN" dirty="0"/>
              <a:t>的程序</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zh-CN" dirty="0"/>
              <a:t>该程序要求这位职员输入新教师的名字、她的新</a:t>
            </a:r>
            <a:r>
              <a:rPr lang="en-US" altLang="zh-CN" dirty="0" err="1"/>
              <a:t>lD</a:t>
            </a:r>
            <a:r>
              <a:rPr lang="en-US" altLang="zh-CN" dirty="0"/>
              <a:t> </a:t>
            </a:r>
            <a:r>
              <a:rPr lang="zh-CN" altLang="zh-CN" dirty="0"/>
              <a:t>、系的名字</a:t>
            </a:r>
            <a:r>
              <a:rPr lang="en-US" altLang="zh-CN" dirty="0"/>
              <a:t>(</a:t>
            </a:r>
            <a:r>
              <a:rPr lang="zh-CN" altLang="zh-CN" dirty="0"/>
              <a:t>即</a:t>
            </a:r>
            <a:r>
              <a:rPr lang="en-US" altLang="zh-CN" dirty="0"/>
              <a:t>A) </a:t>
            </a:r>
            <a:r>
              <a:rPr lang="zh-CN" altLang="zh-CN" dirty="0"/>
              <a:t>以及她的工资额</a:t>
            </a:r>
            <a:endParaRPr lang="en-US" altLang="zh-CN" dirty="0"/>
          </a:p>
          <a:p>
            <a:pPr marL="1714500" lvl="3" indent="-342900" eaLnBrk="0" hangingPunct="0">
              <a:spcBef>
                <a:spcPct val="20000"/>
              </a:spcBef>
              <a:buClr>
                <a:schemeClr val="folHlink"/>
              </a:buClr>
              <a:buSzPct val="60000"/>
              <a:buFont typeface="Wingdings" pitchFamily="2" charset="2"/>
              <a:buChar char="n"/>
              <a:defRPr/>
            </a:pP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此类用户的典型用户界面是表格界面，用户只需填写表格的相应项就可以了。</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无经验的用户也可以很简单地阅读数据库产生的报</a:t>
            </a:r>
            <a:r>
              <a:rPr lang="zh-CN" altLang="en-US" dirty="0"/>
              <a:t>表</a:t>
            </a:r>
            <a:endParaRPr lang="en-US" altLang="zh-CN" dirty="0"/>
          </a:p>
          <a:p>
            <a:pPr marL="1714500" lvl="3" indent="-342900" eaLnBrk="0" hangingPunct="0">
              <a:spcBef>
                <a:spcPct val="20000"/>
              </a:spcBef>
              <a:buClr>
                <a:schemeClr val="folHlink"/>
              </a:buClr>
              <a:buSzPct val="60000"/>
              <a:buFont typeface="Wingdings" pitchFamily="2" charset="2"/>
              <a:buChar char="n"/>
              <a:defRPr/>
            </a:pP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例子</a:t>
            </a:r>
            <a:r>
              <a:rPr lang="zh-CN" altLang="en-US" dirty="0"/>
              <a:t>：</a:t>
            </a:r>
            <a:r>
              <a:rPr lang="zh-CN" altLang="zh-CN" dirty="0"/>
              <a:t>一个学生，</a:t>
            </a:r>
            <a:r>
              <a:rPr lang="zh-CN" altLang="en-US" dirty="0"/>
              <a:t>她</a:t>
            </a:r>
            <a:r>
              <a:rPr lang="zh-CN" altLang="zh-CN" dirty="0"/>
              <a:t>在课程注册的过程中想通过</a:t>
            </a:r>
            <a:r>
              <a:rPr lang="en-US" altLang="zh-CN" dirty="0"/>
              <a:t>Web </a:t>
            </a:r>
            <a:r>
              <a:rPr lang="zh-CN" altLang="zh-CN" dirty="0"/>
              <a:t>界面来注册一门课程。</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zh-CN" dirty="0"/>
              <a:t>应用程序首先验证该用户的身份，然后允许她去访问一个表格</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zh-CN" dirty="0"/>
              <a:t>她可以在表格中填人想填的信息。</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zh-CN" dirty="0"/>
              <a:t>表格信息被送回给服务器上的</a:t>
            </a:r>
            <a:r>
              <a:rPr lang="en-US" altLang="zh-CN" dirty="0"/>
              <a:t>Web </a:t>
            </a:r>
            <a:r>
              <a:rPr lang="zh-CN" altLang="zh-CN" dirty="0"/>
              <a:t>应用程序，然后应用程序确定该课程是否还有空额</a:t>
            </a:r>
            <a:r>
              <a:rPr lang="en-US" altLang="zh-CN" dirty="0"/>
              <a:t>(</a:t>
            </a:r>
            <a:r>
              <a:rPr lang="zh-CN" altLang="zh-CN" dirty="0"/>
              <a:t>通过从数据库中检索信息</a:t>
            </a:r>
            <a:r>
              <a:rPr lang="en-US" altLang="zh-CN" dirty="0"/>
              <a:t>) </a:t>
            </a:r>
            <a:r>
              <a:rPr lang="zh-CN" altLang="zh-CN" dirty="0"/>
              <a:t>，如果有，就把这位学生的信息添加到数据库中的该课程花名册中。</a:t>
            </a:r>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p:txBody>
      </p:sp>
      <p:pic>
        <p:nvPicPr>
          <p:cNvPr id="2" name="图片 1">
            <a:extLst>
              <a:ext uri="{FF2B5EF4-FFF2-40B4-BE49-F238E27FC236}">
                <a16:creationId xmlns:a16="http://schemas.microsoft.com/office/drawing/2014/main" id="{BDF561FC-87AE-4E8A-B6F8-1E6A59EC1541}"/>
              </a:ext>
            </a:extLst>
          </p:cNvPr>
          <p:cNvPicPr>
            <a:picLocks noChangeAspect="1"/>
          </p:cNvPicPr>
          <p:nvPr/>
        </p:nvPicPr>
        <p:blipFill>
          <a:blip r:embed="rId3"/>
          <a:stretch>
            <a:fillRect/>
          </a:stretch>
        </p:blipFill>
        <p:spPr>
          <a:xfrm>
            <a:off x="-1" y="3252374"/>
            <a:ext cx="2524991" cy="2554238"/>
          </a:xfrm>
          <a:prstGeom prst="rect">
            <a:avLst/>
          </a:prstGeom>
        </p:spPr>
      </p:pic>
    </p:spTree>
    <p:extLst>
      <p:ext uri="{BB962C8B-B14F-4D97-AF65-F5344CB8AC3E}">
        <p14:creationId xmlns:p14="http://schemas.microsoft.com/office/powerpoint/2010/main" val="108885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1264228" y="1339417"/>
            <a:ext cx="10927772" cy="5208964"/>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数据库系统（</a:t>
            </a:r>
            <a:r>
              <a:rPr lang="en-US" altLang="zh-CN" sz="2400" b="1" dirty="0" err="1">
                <a:solidFill>
                  <a:srgbClr val="FF0000"/>
                </a:solidFill>
              </a:rPr>
              <a:t>DataBase</a:t>
            </a:r>
            <a:r>
              <a:rPr lang="en-US" altLang="zh-CN" sz="2400" b="1" dirty="0">
                <a:solidFill>
                  <a:srgbClr val="FF0000"/>
                </a:solidFill>
              </a:rPr>
              <a:t> System</a:t>
            </a:r>
            <a:r>
              <a:rPr lang="zh-CN" altLang="en-US" sz="2400" b="1" dirty="0">
                <a:solidFill>
                  <a:srgbClr val="FF0000"/>
                </a:solidFill>
              </a:rPr>
              <a:t>，</a:t>
            </a:r>
            <a:r>
              <a:rPr lang="en-US" altLang="zh-CN" sz="2400" b="1" dirty="0">
                <a:solidFill>
                  <a:srgbClr val="FF0000"/>
                </a:solidFill>
              </a:rPr>
              <a:t>DBS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用户</a:t>
            </a:r>
            <a:endParaRPr lang="en-US" altLang="zh-CN" sz="2400" b="1" dirty="0">
              <a:solidFill>
                <a:srgbClr val="7030A0"/>
              </a:solidFill>
            </a:endParaRPr>
          </a:p>
          <a:p>
            <a:pPr marL="1257300" lvl="2" indent="-342900" eaLnBrk="0" hangingPunct="0">
              <a:spcBef>
                <a:spcPct val="20000"/>
              </a:spcBef>
              <a:buClr>
                <a:schemeClr val="folHlink"/>
              </a:buClr>
              <a:buSzPct val="60000"/>
              <a:buFont typeface="Wingdings" pitchFamily="2" charset="2"/>
              <a:buChar char="n"/>
              <a:defRPr/>
            </a:pPr>
            <a:r>
              <a:rPr lang="zh-CN" altLang="en-US" b="1" dirty="0">
                <a:solidFill>
                  <a:srgbClr val="0070C0"/>
                </a:solidFill>
              </a:rPr>
              <a:t>应用程序员</a:t>
            </a:r>
            <a:r>
              <a:rPr lang="en-US" altLang="zh-CN" b="1" dirty="0">
                <a:solidFill>
                  <a:srgbClr val="0070C0"/>
                </a:solidFill>
              </a:rPr>
              <a:t>(application </a:t>
            </a:r>
            <a:r>
              <a:rPr lang="en-US" altLang="zh-CN" b="1" dirty="0" err="1">
                <a:solidFill>
                  <a:srgbClr val="0070C0"/>
                </a:solidFill>
              </a:rPr>
              <a:t>programrner</a:t>
            </a:r>
            <a:r>
              <a:rPr lang="en-US" altLang="zh-CN" b="1" dirty="0">
                <a:solidFill>
                  <a:srgbClr val="0070C0"/>
                </a:solidFill>
              </a:rPr>
              <a:t>) </a:t>
            </a:r>
            <a:r>
              <a:rPr lang="zh-CN" altLang="en-US" dirty="0"/>
              <a:t>：编写应用程序的计算机专业人员。</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en-US" dirty="0"/>
              <a:t>有很多工具可以供应用程序员选择来开发用户界面。快速应用开发</a:t>
            </a:r>
            <a:r>
              <a:rPr lang="en-US" altLang="zh-CN" dirty="0"/>
              <a:t>( Rapid Application Development , RAD ) </a:t>
            </a:r>
            <a:r>
              <a:rPr lang="zh-CN" altLang="en-US" dirty="0"/>
              <a:t>工具是使应用程序员能够尽量少编写程序就可以构造出表格和报表的工具。</a:t>
            </a:r>
          </a:p>
          <a:p>
            <a:pPr marL="1257300" lvl="2" indent="-342900" eaLnBrk="0" hangingPunct="0">
              <a:spcBef>
                <a:spcPct val="20000"/>
              </a:spcBef>
              <a:buClr>
                <a:schemeClr val="folHlink"/>
              </a:buClr>
              <a:buSzPct val="60000"/>
              <a:buFont typeface="Wingdings" pitchFamily="2" charset="2"/>
              <a:buChar char="n"/>
              <a:defRPr/>
            </a:pPr>
            <a:r>
              <a:rPr lang="zh-CN" altLang="en-US" b="1" dirty="0">
                <a:solidFill>
                  <a:srgbClr val="0070C0"/>
                </a:solidFill>
              </a:rPr>
              <a:t>老练的用户</a:t>
            </a:r>
            <a:r>
              <a:rPr lang="en-US" altLang="zh-CN" b="1" dirty="0">
                <a:solidFill>
                  <a:srgbClr val="0070C0"/>
                </a:solidFill>
              </a:rPr>
              <a:t>(sophisticated user ) </a:t>
            </a:r>
            <a:r>
              <a:rPr lang="zh-CN" altLang="en-US" dirty="0"/>
              <a:t>：不通过编写程序来同系统交互，而是用</a:t>
            </a:r>
            <a:r>
              <a:rPr lang="zh-CN" altLang="en-US" dirty="0">
                <a:solidFill>
                  <a:srgbClr val="00B050"/>
                </a:solidFill>
              </a:rPr>
              <a:t>数据库查询语言</a:t>
            </a:r>
            <a:r>
              <a:rPr lang="zh-CN" altLang="en-US" dirty="0"/>
              <a:t>或</a:t>
            </a:r>
            <a:r>
              <a:rPr lang="zh-CN" altLang="en-US" dirty="0">
                <a:solidFill>
                  <a:srgbClr val="00B050"/>
                </a:solidFill>
              </a:rPr>
              <a:t>数据分析软件</a:t>
            </a:r>
            <a:r>
              <a:rPr lang="zh-CN" altLang="en-US" dirty="0"/>
              <a:t>这样的工具来表达他们的要求。</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en-US" dirty="0"/>
              <a:t>分析员通过提交查询来研究数据库中的数据，所以属于这一类用户。</a:t>
            </a:r>
          </a:p>
          <a:p>
            <a:pPr marL="1257300" lvl="2" indent="-342900" eaLnBrk="0" hangingPunct="0">
              <a:spcBef>
                <a:spcPct val="20000"/>
              </a:spcBef>
              <a:buClr>
                <a:schemeClr val="folHlink"/>
              </a:buClr>
              <a:buSzPct val="60000"/>
              <a:buFont typeface="Wingdings" pitchFamily="2" charset="2"/>
              <a:buChar char="n"/>
              <a:defRPr/>
            </a:pPr>
            <a:r>
              <a:rPr lang="zh-CN" altLang="en-US" b="1" dirty="0">
                <a:solidFill>
                  <a:srgbClr val="0070C0"/>
                </a:solidFill>
              </a:rPr>
              <a:t>专门的用户</a:t>
            </a:r>
            <a:r>
              <a:rPr lang="en-US" altLang="zh-CN" b="1" dirty="0">
                <a:solidFill>
                  <a:srgbClr val="0070C0"/>
                </a:solidFill>
              </a:rPr>
              <a:t>(specialized user) </a:t>
            </a:r>
            <a:r>
              <a:rPr lang="zh-CN" altLang="en-US" dirty="0"/>
              <a:t>：是编写</a:t>
            </a:r>
            <a:r>
              <a:rPr lang="zh-CN" altLang="en-US" dirty="0">
                <a:solidFill>
                  <a:srgbClr val="00B050"/>
                </a:solidFill>
              </a:rPr>
              <a:t>专门的、不适合于传统数据处理框架的数据库应用</a:t>
            </a:r>
            <a:r>
              <a:rPr lang="zh-CN" altLang="en-US" dirty="0"/>
              <a:t>的富有经验的用户。</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en-US" dirty="0"/>
              <a:t>这样的应用包括</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en-US" dirty="0"/>
              <a:t>计算机辅助设计系统</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en-US" dirty="0"/>
              <a:t>知识库和专家系统</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en-US" dirty="0"/>
              <a:t>存储复杂结构数据</a:t>
            </a:r>
            <a:r>
              <a:rPr lang="en-US" altLang="zh-CN" dirty="0"/>
              <a:t>(</a:t>
            </a:r>
            <a:r>
              <a:rPr lang="zh-CN" altLang="en-US" dirty="0"/>
              <a:t>如图形数据和声音数据</a:t>
            </a:r>
            <a:r>
              <a:rPr lang="en-US" altLang="zh-CN" dirty="0"/>
              <a:t>)</a:t>
            </a:r>
            <a:r>
              <a:rPr lang="zh-CN" altLang="en-US" dirty="0"/>
              <a:t>的系统</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en-US" dirty="0"/>
              <a:t>环境建模系统</a:t>
            </a:r>
            <a:endParaRPr lang="en-US" altLang="zh-CN" sz="2000" b="1" dirty="0"/>
          </a:p>
        </p:txBody>
      </p:sp>
      <p:pic>
        <p:nvPicPr>
          <p:cNvPr id="2" name="图片 1">
            <a:extLst>
              <a:ext uri="{FF2B5EF4-FFF2-40B4-BE49-F238E27FC236}">
                <a16:creationId xmlns:a16="http://schemas.microsoft.com/office/drawing/2014/main" id="{BDF561FC-87AE-4E8A-B6F8-1E6A59EC1541}"/>
              </a:ext>
            </a:extLst>
          </p:cNvPr>
          <p:cNvPicPr>
            <a:picLocks noChangeAspect="1"/>
          </p:cNvPicPr>
          <p:nvPr/>
        </p:nvPicPr>
        <p:blipFill>
          <a:blip r:embed="rId3"/>
          <a:stretch>
            <a:fillRect/>
          </a:stretch>
        </p:blipFill>
        <p:spPr>
          <a:xfrm>
            <a:off x="0" y="3830935"/>
            <a:ext cx="2244436" cy="2270432"/>
          </a:xfrm>
          <a:prstGeom prst="rect">
            <a:avLst/>
          </a:prstGeom>
        </p:spPr>
      </p:pic>
    </p:spTree>
    <p:extLst>
      <p:ext uri="{BB962C8B-B14F-4D97-AF65-F5344CB8AC3E}">
        <p14:creationId xmlns:p14="http://schemas.microsoft.com/office/powerpoint/2010/main" val="200873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04F3B75-1548-4E22-83A6-45C358E8954D}"/>
              </a:ext>
            </a:extLst>
          </p:cNvPr>
          <p:cNvSpPr>
            <a:spLocks noGrp="1" noChangeArrowheads="1"/>
          </p:cNvSpPr>
          <p:nvPr>
            <p:ph type="title"/>
          </p:nvPr>
        </p:nvSpPr>
        <p:spPr/>
        <p:txBody>
          <a:bodyPr/>
          <a:lstStyle/>
          <a:p>
            <a:r>
              <a:rPr lang="en-US" altLang="zh-CN" b="1"/>
              <a:t>Relational Model Concepts</a:t>
            </a:r>
            <a:endParaRPr lang="en-US" altLang="zh-CN"/>
          </a:p>
        </p:txBody>
      </p:sp>
      <p:sp>
        <p:nvSpPr>
          <p:cNvPr id="5123" name="Rectangle 3">
            <a:extLst>
              <a:ext uri="{FF2B5EF4-FFF2-40B4-BE49-F238E27FC236}">
                <a16:creationId xmlns:a16="http://schemas.microsoft.com/office/drawing/2014/main" id="{0A6BA620-D282-4340-BB7F-67CDA0157A2C}"/>
              </a:ext>
            </a:extLst>
          </p:cNvPr>
          <p:cNvSpPr>
            <a:spLocks noGrp="1" noChangeArrowheads="1"/>
          </p:cNvSpPr>
          <p:nvPr>
            <p:ph type="body" idx="4294967295"/>
          </p:nvPr>
        </p:nvSpPr>
        <p:spPr>
          <a:xfrm>
            <a:off x="515749" y="1435270"/>
            <a:ext cx="11158983" cy="5311914"/>
          </a:xfrm>
        </p:spPr>
        <p:txBody>
          <a:bodyPr>
            <a:normAutofit/>
          </a:bodyPr>
          <a:lstStyle/>
          <a:p>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a:t>
            </a:r>
            <a:r>
              <a:rPr lang="zh-CN" altLang="en-US" sz="2800" b="1" dirty="0"/>
              <a:t>的通俗解释</a:t>
            </a:r>
            <a:endParaRPr lang="en-US" altLang="zh-CN" sz="2800" b="1" dirty="0"/>
          </a:p>
          <a:p>
            <a:pPr lvl="1"/>
            <a:r>
              <a:rPr lang="zh-CN" altLang="en-US" sz="2400" dirty="0"/>
              <a:t>每个关系类似一张</a:t>
            </a:r>
            <a:r>
              <a:rPr lang="zh-CN" altLang="en-US" sz="2400" dirty="0">
                <a:solidFill>
                  <a:srgbClr val="FF0000"/>
                </a:solidFill>
              </a:rPr>
              <a:t>值表（</a:t>
            </a:r>
            <a:r>
              <a:rPr lang="en-US" altLang="zh-CN" sz="2400" dirty="0">
                <a:solidFill>
                  <a:srgbClr val="FF0000"/>
                </a:solidFill>
              </a:rPr>
              <a:t>a table of values</a:t>
            </a:r>
            <a:r>
              <a:rPr lang="zh-CN" altLang="en-US" sz="2400" dirty="0">
                <a:solidFill>
                  <a:srgbClr val="FF0000"/>
                </a:solidFill>
              </a:rPr>
              <a:t>）</a:t>
            </a:r>
            <a:endParaRPr lang="en-US" altLang="zh-CN" sz="2400" dirty="0">
              <a:solidFill>
                <a:srgbClr val="FF0000"/>
              </a:solidFill>
            </a:endParaRPr>
          </a:p>
          <a:p>
            <a:pPr lvl="2"/>
            <a:r>
              <a:rPr lang="zh-CN" altLang="en-US" sz="2000" dirty="0">
                <a:solidFill>
                  <a:srgbClr val="FF0000"/>
                </a:solidFill>
              </a:rPr>
              <a:t>行（</a:t>
            </a:r>
            <a:r>
              <a:rPr lang="en-US" altLang="zh-CN" sz="2000" dirty="0">
                <a:solidFill>
                  <a:srgbClr val="FF0000"/>
                </a:solidFill>
              </a:rPr>
              <a:t>Row</a:t>
            </a:r>
            <a:r>
              <a:rPr lang="zh-CN" altLang="en-US" sz="2000" dirty="0">
                <a:solidFill>
                  <a:srgbClr val="FF0000"/>
                </a:solidFill>
              </a:rPr>
              <a:t>）</a:t>
            </a:r>
            <a:endParaRPr lang="en-US" altLang="zh-CN" sz="2000" dirty="0">
              <a:solidFill>
                <a:srgbClr val="FF0000"/>
              </a:solidFill>
            </a:endParaRPr>
          </a:p>
          <a:p>
            <a:pPr lvl="3"/>
            <a:r>
              <a:rPr lang="zh-CN" altLang="en-US" sz="2000" dirty="0"/>
              <a:t>表中的每一行：表示一个相关数据值的集合</a:t>
            </a:r>
            <a:endParaRPr lang="en-US" altLang="zh-CN" sz="2000" dirty="0"/>
          </a:p>
          <a:p>
            <a:pPr lvl="3"/>
            <a:r>
              <a:rPr lang="zh-CN" altLang="en-US" sz="2000" dirty="0"/>
              <a:t>表中的每一行：表示一个事实，对应现实世界中的一个实体或一个联系</a:t>
            </a:r>
            <a:endParaRPr lang="en-US" altLang="zh-CN" sz="2000" dirty="0"/>
          </a:p>
          <a:p>
            <a:pPr lvl="2"/>
            <a:r>
              <a:rPr lang="zh-CN" altLang="en-US" sz="2000" dirty="0">
                <a:solidFill>
                  <a:srgbClr val="FF0000"/>
                </a:solidFill>
              </a:rPr>
              <a:t>列（</a:t>
            </a:r>
            <a:r>
              <a:rPr lang="en-US" altLang="zh-CN" sz="2000" dirty="0">
                <a:solidFill>
                  <a:srgbClr val="FF0000"/>
                </a:solidFill>
              </a:rPr>
              <a:t>Column</a:t>
            </a:r>
            <a:r>
              <a:rPr lang="zh-CN" altLang="en-US" sz="2000" dirty="0">
                <a:solidFill>
                  <a:srgbClr val="FF0000"/>
                </a:solidFill>
              </a:rPr>
              <a:t>）</a:t>
            </a:r>
            <a:endParaRPr lang="en-US" altLang="zh-CN" sz="2000" dirty="0">
              <a:solidFill>
                <a:srgbClr val="FF0000"/>
              </a:solidFill>
            </a:endParaRPr>
          </a:p>
          <a:p>
            <a:pPr lvl="3"/>
            <a:r>
              <a:rPr lang="zh-CN" altLang="en-US" sz="2000" dirty="0"/>
              <a:t>表中同一列的值都具有相同的数据类型</a:t>
            </a:r>
            <a:endParaRPr lang="en-US" altLang="zh-CN" sz="2000" dirty="0">
              <a:solidFill>
                <a:srgbClr val="FF0000"/>
              </a:solidFill>
            </a:endParaRPr>
          </a:p>
          <a:p>
            <a:pPr lvl="2"/>
            <a:r>
              <a:rPr lang="zh-CN" altLang="en-US" sz="2000" dirty="0">
                <a:solidFill>
                  <a:srgbClr val="FF0000"/>
                </a:solidFill>
              </a:rPr>
              <a:t>表名和列名：</a:t>
            </a:r>
            <a:r>
              <a:rPr lang="zh-CN" altLang="en-US" sz="2000" dirty="0"/>
              <a:t>用来帮助解释每行的值的含义</a:t>
            </a:r>
            <a:endParaRPr lang="en-US" altLang="zh-CN" sz="2000" dirty="0"/>
          </a:p>
          <a:p>
            <a:pPr lvl="3"/>
            <a:r>
              <a:rPr lang="zh-CN" altLang="en-US" sz="2000" b="1" dirty="0">
                <a:solidFill>
                  <a:srgbClr val="7030A0"/>
                </a:solidFill>
              </a:rPr>
              <a:t>例：如图所示的</a:t>
            </a:r>
            <a:r>
              <a:rPr lang="en-US" altLang="zh-CN" sz="2000" b="1" dirty="0">
                <a:solidFill>
                  <a:srgbClr val="7030A0"/>
                </a:solidFill>
              </a:rPr>
              <a:t>student</a:t>
            </a:r>
            <a:r>
              <a:rPr lang="zh-CN" altLang="en-US" sz="2000" b="1" dirty="0">
                <a:solidFill>
                  <a:srgbClr val="7030A0"/>
                </a:solidFill>
              </a:rPr>
              <a:t>表</a:t>
            </a:r>
            <a:endParaRPr lang="en-US" altLang="zh-CN" sz="2000" b="1" dirty="0">
              <a:solidFill>
                <a:srgbClr val="7030A0"/>
              </a:solidFill>
            </a:endParaRPr>
          </a:p>
          <a:p>
            <a:pPr lvl="4"/>
            <a:r>
              <a:rPr lang="zh-CN" altLang="en-US" sz="1600" dirty="0">
                <a:solidFill>
                  <a:srgbClr val="FF0000"/>
                </a:solidFill>
              </a:rPr>
              <a:t>表名</a:t>
            </a:r>
            <a:r>
              <a:rPr lang="zh-CN" altLang="en-US" sz="1600" dirty="0"/>
              <a:t>为</a:t>
            </a:r>
            <a:r>
              <a:rPr lang="en-US" altLang="zh-CN" sz="1600" dirty="0"/>
              <a:t>STUDENT</a:t>
            </a:r>
            <a:r>
              <a:rPr lang="zh-CN" altLang="en-US" sz="1600" dirty="0"/>
              <a:t>：从表名可知，表中的每一行都表示一个特定学生实体</a:t>
            </a:r>
            <a:endParaRPr lang="en-US" altLang="zh-CN" sz="1600" dirty="0"/>
          </a:p>
          <a:p>
            <a:pPr lvl="4"/>
            <a:r>
              <a:rPr lang="zh-CN" altLang="en-US" sz="1600" dirty="0">
                <a:solidFill>
                  <a:srgbClr val="FF0000"/>
                </a:solidFill>
              </a:rPr>
              <a:t>列名</a:t>
            </a:r>
            <a:r>
              <a:rPr lang="en-US" altLang="zh-CN" sz="1600" dirty="0"/>
              <a:t>Name </a:t>
            </a:r>
            <a:r>
              <a:rPr lang="zh-CN" altLang="en-US" sz="1600" dirty="0"/>
              <a:t>、</a:t>
            </a:r>
            <a:r>
              <a:rPr lang="en-US" altLang="zh-CN" sz="1600" dirty="0" err="1"/>
              <a:t>Student_name</a:t>
            </a:r>
            <a:r>
              <a:rPr lang="en-US" altLang="zh-CN" sz="1600" dirty="0"/>
              <a:t> </a:t>
            </a:r>
            <a:r>
              <a:rPr lang="zh-CN" altLang="en-US" sz="1600" dirty="0"/>
              <a:t>、</a:t>
            </a:r>
            <a:r>
              <a:rPr lang="en-US" altLang="zh-CN" sz="1600" dirty="0"/>
              <a:t>Class </a:t>
            </a:r>
            <a:r>
              <a:rPr lang="zh-CN" altLang="en-US" sz="1600" dirty="0"/>
              <a:t>、</a:t>
            </a:r>
            <a:r>
              <a:rPr lang="en-US" altLang="zh-CN" sz="1600" dirty="0"/>
              <a:t>Major </a:t>
            </a:r>
            <a:r>
              <a:rPr lang="zh-CN" altLang="en-US" sz="1600" dirty="0"/>
              <a:t>：从列名可知，这个学生实体所具有的特征属性，从而可以解释该行的数据值</a:t>
            </a:r>
            <a:endParaRPr lang="en-US" altLang="zh-CN" sz="1600" dirty="0"/>
          </a:p>
          <a:p>
            <a:pPr lvl="1"/>
            <a:r>
              <a:rPr lang="zh-CN" altLang="en-US" sz="2400" dirty="0"/>
              <a:t>每个关系类似一个</a:t>
            </a:r>
            <a:r>
              <a:rPr lang="zh-CN" altLang="en-US" sz="2400" dirty="0">
                <a:solidFill>
                  <a:srgbClr val="FF0000"/>
                </a:solidFill>
              </a:rPr>
              <a:t>平面文件（</a:t>
            </a:r>
            <a:r>
              <a:rPr lang="en-US" altLang="zh-CN" sz="2400" dirty="0">
                <a:solidFill>
                  <a:srgbClr val="FF0000"/>
                </a:solidFill>
              </a:rPr>
              <a:t>flat file</a:t>
            </a:r>
            <a:r>
              <a:rPr lang="zh-CN" altLang="en-US" sz="2400" dirty="0">
                <a:solidFill>
                  <a:srgbClr val="FF0000"/>
                </a:solidFill>
              </a:rPr>
              <a:t>）</a:t>
            </a:r>
            <a:endParaRPr lang="en-US" altLang="zh-CN" sz="2400" dirty="0"/>
          </a:p>
          <a:p>
            <a:pPr lvl="2"/>
            <a:r>
              <a:rPr lang="zh-CN" altLang="en-US" sz="2000" dirty="0"/>
              <a:t>在平面文件中保存某种格式的</a:t>
            </a:r>
            <a:r>
              <a:rPr lang="zh-CN" altLang="en-US" sz="2000" dirty="0">
                <a:solidFill>
                  <a:srgbClr val="7030A0"/>
                </a:solidFill>
              </a:rPr>
              <a:t>记录（</a:t>
            </a:r>
            <a:r>
              <a:rPr lang="en-US" altLang="zh-CN" sz="2000" dirty="0">
                <a:solidFill>
                  <a:srgbClr val="7030A0"/>
                </a:solidFill>
              </a:rPr>
              <a:t>record</a:t>
            </a:r>
            <a:r>
              <a:rPr lang="zh-CN" altLang="en-US" sz="2000" dirty="0">
                <a:solidFill>
                  <a:srgbClr val="7030A0"/>
                </a:solidFill>
              </a:rPr>
              <a:t>）</a:t>
            </a:r>
            <a:endParaRPr lang="en-US" altLang="zh-CN" sz="2000" dirty="0">
              <a:solidFill>
                <a:srgbClr val="7030A0"/>
              </a:solidFill>
            </a:endParaRPr>
          </a:p>
          <a:p>
            <a:pPr lvl="2"/>
            <a:r>
              <a:rPr lang="zh-CN" altLang="en-US" sz="2000" dirty="0"/>
              <a:t>记录中，</a:t>
            </a:r>
            <a:r>
              <a:rPr lang="zh-CN" altLang="en-US" sz="2000" dirty="0">
                <a:solidFill>
                  <a:srgbClr val="7030A0"/>
                </a:solidFill>
              </a:rPr>
              <a:t>字段（</a:t>
            </a:r>
            <a:r>
              <a:rPr lang="en-US" altLang="zh-CN" sz="2000" dirty="0">
                <a:solidFill>
                  <a:srgbClr val="7030A0"/>
                </a:solidFill>
              </a:rPr>
              <a:t>field</a:t>
            </a:r>
            <a:r>
              <a:rPr lang="zh-CN" altLang="en-US" sz="2000" dirty="0">
                <a:solidFill>
                  <a:srgbClr val="7030A0"/>
                </a:solidFill>
              </a:rPr>
              <a:t>）</a:t>
            </a:r>
            <a:r>
              <a:rPr lang="zh-CN" altLang="en-US" sz="2000" dirty="0"/>
              <a:t>以某种方式分隔</a:t>
            </a:r>
            <a:endParaRPr lang="en-US" altLang="zh-CN" sz="2000" dirty="0"/>
          </a:p>
          <a:p>
            <a:pPr lvl="4"/>
            <a:endParaRPr lang="en-US" altLang="zh-CN" sz="1600" dirty="0"/>
          </a:p>
          <a:p>
            <a:pPr marL="457200" lvl="1" indent="0">
              <a:buNone/>
            </a:pPr>
            <a:endParaRPr lang="en-US" altLang="zh-CN" sz="2400" dirty="0">
              <a:solidFill>
                <a:srgbClr val="FF0000"/>
              </a:solidFill>
            </a:endParaRPr>
          </a:p>
          <a:p>
            <a:pPr lvl="1"/>
            <a:endParaRPr lang="en-US" altLang="zh-CN" sz="2400" dirty="0"/>
          </a:p>
          <a:p>
            <a:pPr lvl="1"/>
            <a:endParaRPr lang="en-US" altLang="zh-CN" sz="2400" dirty="0"/>
          </a:p>
          <a:p>
            <a:pPr lvl="1"/>
            <a:endParaRPr lang="en-US" altLang="zh-CN" sz="2400" dirty="0"/>
          </a:p>
          <a:p>
            <a:pPr lvl="1"/>
            <a:endParaRPr lang="en-US" altLang="zh-CN" sz="2400" dirty="0"/>
          </a:p>
        </p:txBody>
      </p:sp>
      <p:pic>
        <p:nvPicPr>
          <p:cNvPr id="6" name="Picture 2">
            <a:extLst>
              <a:ext uri="{FF2B5EF4-FFF2-40B4-BE49-F238E27FC236}">
                <a16:creationId xmlns:a16="http://schemas.microsoft.com/office/drawing/2014/main" id="{64B2067A-E591-4BDA-8DAA-72EF88380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935" y="3562590"/>
            <a:ext cx="343058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759" y="1802545"/>
            <a:ext cx="12191999" cy="5055455"/>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数据库系统（</a:t>
            </a:r>
            <a:r>
              <a:rPr lang="en-US" altLang="zh-CN" sz="2400" b="1" dirty="0" err="1">
                <a:solidFill>
                  <a:srgbClr val="FF0000"/>
                </a:solidFill>
              </a:rPr>
              <a:t>DataBase</a:t>
            </a:r>
            <a:r>
              <a:rPr lang="en-US" altLang="zh-CN" sz="2400" b="1" dirty="0">
                <a:solidFill>
                  <a:srgbClr val="FF0000"/>
                </a:solidFill>
              </a:rPr>
              <a:t> System</a:t>
            </a:r>
            <a:r>
              <a:rPr lang="zh-CN" altLang="en-US" sz="2400" b="1" dirty="0">
                <a:solidFill>
                  <a:srgbClr val="FF0000"/>
                </a:solidFill>
              </a:rPr>
              <a:t>，</a:t>
            </a:r>
            <a:r>
              <a:rPr lang="en-US" altLang="zh-CN" sz="2400" b="1" dirty="0">
                <a:solidFill>
                  <a:srgbClr val="FF0000"/>
                </a:solidFill>
              </a:rPr>
              <a:t>DBS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数据库管理员</a:t>
            </a:r>
            <a:r>
              <a:rPr lang="en-US" altLang="zh-CN" sz="2400" b="1" dirty="0">
                <a:solidFill>
                  <a:srgbClr val="7030A0"/>
                </a:solidFill>
              </a:rPr>
              <a:t>(DBA)</a:t>
            </a:r>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模式定义</a:t>
            </a:r>
            <a:r>
              <a:rPr lang="en-US" altLang="zh-CN" dirty="0">
                <a:solidFill>
                  <a:srgbClr val="0070C0"/>
                </a:solidFill>
              </a:rPr>
              <a:t>(schema definition) </a:t>
            </a:r>
            <a:r>
              <a:rPr lang="zh-CN" altLang="en-US" dirty="0"/>
              <a:t>：</a:t>
            </a:r>
            <a:r>
              <a:rPr lang="en-US" altLang="zh-CN" dirty="0"/>
              <a:t> </a:t>
            </a:r>
            <a:r>
              <a:rPr lang="zh-CN" altLang="en-US" dirty="0"/>
              <a:t>执行</a:t>
            </a:r>
            <a:r>
              <a:rPr lang="en-US" altLang="zh-CN" dirty="0"/>
              <a:t>DDL</a:t>
            </a:r>
            <a:r>
              <a:rPr lang="zh-CN" altLang="zh-CN" dirty="0"/>
              <a:t>创建最初的数据库模式</a:t>
            </a:r>
            <a:endParaRPr lang="en-US" altLang="zh-CN" dirty="0"/>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存储结构及存取方法定义</a:t>
            </a:r>
            <a:r>
              <a:rPr lang="en-US" altLang="zh-CN" dirty="0">
                <a:solidFill>
                  <a:srgbClr val="0070C0"/>
                </a:solidFill>
              </a:rPr>
              <a:t>(storage structure and access- method definition) </a:t>
            </a:r>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模式及物理组织的修改</a:t>
            </a:r>
            <a:r>
              <a:rPr lang="en-US" altLang="zh-CN" dirty="0">
                <a:solidFill>
                  <a:srgbClr val="0070C0"/>
                </a:solidFill>
              </a:rPr>
              <a:t>(schema and physical-organization modification ) </a:t>
            </a:r>
          </a:p>
          <a:p>
            <a:pPr marL="1714500" lvl="3" indent="-342900" eaLnBrk="0" hangingPunct="0">
              <a:spcBef>
                <a:spcPct val="20000"/>
              </a:spcBef>
              <a:buClr>
                <a:schemeClr val="folHlink"/>
              </a:buClr>
              <a:buSzPct val="60000"/>
              <a:buFont typeface="Wingdings" pitchFamily="2" charset="2"/>
              <a:buChar char="n"/>
              <a:defRPr/>
            </a:pPr>
            <a:r>
              <a:rPr lang="zh-CN" altLang="zh-CN" dirty="0"/>
              <a:t>对模式和物理组织进行修改，以反映机构的需求变化，或为提高性能选择不同的物理组织</a:t>
            </a:r>
            <a:endParaRPr lang="en-US" altLang="zh-CN" dirty="0"/>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数据访问</a:t>
            </a:r>
            <a:r>
              <a:rPr lang="zh-CN" altLang="en-US" dirty="0">
                <a:solidFill>
                  <a:srgbClr val="0070C0"/>
                </a:solidFill>
              </a:rPr>
              <a:t>授</a:t>
            </a:r>
            <a:r>
              <a:rPr lang="zh-CN" altLang="zh-CN" dirty="0">
                <a:solidFill>
                  <a:srgbClr val="0070C0"/>
                </a:solidFill>
              </a:rPr>
              <a:t>权</a:t>
            </a:r>
            <a:r>
              <a:rPr lang="en-US" altLang="zh-CN" dirty="0">
                <a:solidFill>
                  <a:srgbClr val="0070C0"/>
                </a:solidFill>
              </a:rPr>
              <a:t>(granting of authorization for data access ) </a:t>
            </a:r>
          </a:p>
          <a:p>
            <a:pPr marL="1714500" lvl="3" indent="-342900" eaLnBrk="0" hangingPunct="0">
              <a:spcBef>
                <a:spcPct val="20000"/>
              </a:spcBef>
              <a:buClr>
                <a:schemeClr val="folHlink"/>
              </a:buClr>
              <a:buSzPct val="60000"/>
              <a:buFont typeface="Wingdings" pitchFamily="2" charset="2"/>
              <a:buChar char="n"/>
              <a:defRPr/>
            </a:pPr>
            <a:r>
              <a:rPr lang="zh-CN" altLang="zh-CN" dirty="0"/>
              <a:t>通过授予不同类型的权限，数据库管理员可以规定不同的用户各自可以访问的数据库的部分。</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授权信息保存在一个特殊的系统结构中，一旦系统中有访问数据的要求，数据库系统就去查阅这些信息</a:t>
            </a:r>
            <a:endParaRPr lang="en-US" altLang="zh-CN" dirty="0"/>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日常维护</a:t>
            </a:r>
            <a:r>
              <a:rPr lang="en-US" altLang="zh-CN" dirty="0">
                <a:solidFill>
                  <a:srgbClr val="0070C0"/>
                </a:solidFill>
              </a:rPr>
              <a:t>( routine maintenance) </a:t>
            </a:r>
            <a:r>
              <a:rPr lang="zh-CN" altLang="en-US" dirty="0"/>
              <a:t>：</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定期备份数据库，或者在磁带上或者在远程服务器上，以防止像洪水之类的灾难发生时数据丢失。</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确保正常运转时所需的空余磁盘空间，并且在需要时升级磁盘空间。</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监视数据库的运行，并确保数据库的性能不因一些用户提交了花费时间较多的任务就下降很多</a:t>
            </a:r>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p:txBody>
      </p:sp>
      <p:pic>
        <p:nvPicPr>
          <p:cNvPr id="2" name="图片 1">
            <a:extLst>
              <a:ext uri="{FF2B5EF4-FFF2-40B4-BE49-F238E27FC236}">
                <a16:creationId xmlns:a16="http://schemas.microsoft.com/office/drawing/2014/main" id="{BDF561FC-87AE-4E8A-B6F8-1E6A59EC1541}"/>
              </a:ext>
            </a:extLst>
          </p:cNvPr>
          <p:cNvPicPr>
            <a:picLocks noChangeAspect="1"/>
          </p:cNvPicPr>
          <p:nvPr/>
        </p:nvPicPr>
        <p:blipFill>
          <a:blip r:embed="rId3"/>
          <a:stretch>
            <a:fillRect/>
          </a:stretch>
        </p:blipFill>
        <p:spPr>
          <a:xfrm>
            <a:off x="9455727" y="1346784"/>
            <a:ext cx="2254826" cy="2280943"/>
          </a:xfrm>
          <a:prstGeom prst="rect">
            <a:avLst/>
          </a:prstGeom>
        </p:spPr>
      </p:pic>
    </p:spTree>
    <p:extLst>
      <p:ext uri="{BB962C8B-B14F-4D97-AF65-F5344CB8AC3E}">
        <p14:creationId xmlns:p14="http://schemas.microsoft.com/office/powerpoint/2010/main" val="410968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04F3B75-1548-4E22-83A6-45C358E8954D}"/>
              </a:ext>
            </a:extLst>
          </p:cNvPr>
          <p:cNvSpPr>
            <a:spLocks noGrp="1" noChangeArrowheads="1"/>
          </p:cNvSpPr>
          <p:nvPr>
            <p:ph type="title"/>
          </p:nvPr>
        </p:nvSpPr>
        <p:spPr/>
        <p:txBody>
          <a:bodyPr/>
          <a:lstStyle/>
          <a:p>
            <a:r>
              <a:rPr lang="en-US" altLang="zh-CN" b="1"/>
              <a:t>Relational Model Concepts</a:t>
            </a:r>
            <a:endParaRPr lang="en-US" altLang="zh-CN"/>
          </a:p>
        </p:txBody>
      </p:sp>
      <p:sp>
        <p:nvSpPr>
          <p:cNvPr id="5123" name="Rectangle 3">
            <a:extLst>
              <a:ext uri="{FF2B5EF4-FFF2-40B4-BE49-F238E27FC236}">
                <a16:creationId xmlns:a16="http://schemas.microsoft.com/office/drawing/2014/main" id="{0A6BA620-D282-4340-BB7F-67CDA0157A2C}"/>
              </a:ext>
            </a:extLst>
          </p:cNvPr>
          <p:cNvSpPr>
            <a:spLocks noGrp="1" noChangeArrowheads="1"/>
          </p:cNvSpPr>
          <p:nvPr>
            <p:ph type="body" idx="4294967295"/>
          </p:nvPr>
        </p:nvSpPr>
        <p:spPr>
          <a:xfrm>
            <a:off x="1092200" y="1674813"/>
            <a:ext cx="9980682" cy="4805362"/>
          </a:xfrm>
        </p:spPr>
        <p:txBody>
          <a:bodyPr/>
          <a:lstStyle/>
          <a:p>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a:t>
            </a:r>
            <a:r>
              <a:rPr lang="zh-CN" altLang="en-US" sz="2800" b="1" dirty="0"/>
              <a:t>的通俗解释</a:t>
            </a:r>
            <a:endParaRPr lang="en-US" altLang="zh-CN" sz="2800" b="1" dirty="0"/>
          </a:p>
          <a:p>
            <a:pPr lvl="1"/>
            <a:endParaRPr lang="en-US" altLang="zh-CN" sz="2400" b="1" dirty="0"/>
          </a:p>
          <a:p>
            <a:pPr lvl="1"/>
            <a:r>
              <a:rPr lang="zh-CN" altLang="en-US" sz="2400" b="1" dirty="0"/>
              <a:t>术语对照</a:t>
            </a:r>
            <a:endParaRPr lang="en-US" altLang="zh-CN" sz="2400" b="1" dirty="0"/>
          </a:p>
          <a:p>
            <a:pPr lvl="1"/>
            <a:endParaRPr lang="en-US" altLang="zh-CN" sz="2400" b="1" dirty="0"/>
          </a:p>
          <a:p>
            <a:pPr lvl="2"/>
            <a:r>
              <a:rPr lang="zh-CN" altLang="en-US" sz="2200" b="1" dirty="0"/>
              <a:t>关系       （</a:t>
            </a:r>
            <a:r>
              <a:rPr lang="zh-CN" altLang="en-US" sz="2200" b="1" dirty="0">
                <a:solidFill>
                  <a:srgbClr val="7030A0"/>
                </a:solidFill>
              </a:rPr>
              <a:t>元组、属性</a:t>
            </a:r>
            <a:r>
              <a:rPr lang="zh-CN" altLang="en-US" sz="2200" b="1" dirty="0"/>
              <a:t>）</a:t>
            </a:r>
            <a:endParaRPr lang="en-US" altLang="zh-CN" sz="2200" b="1" dirty="0"/>
          </a:p>
          <a:p>
            <a:pPr lvl="2"/>
            <a:r>
              <a:rPr lang="zh-CN" altLang="en-US" sz="2200" b="1" dirty="0"/>
              <a:t>表          （    </a:t>
            </a:r>
            <a:r>
              <a:rPr lang="zh-CN" altLang="en-US" sz="2200" b="1" dirty="0">
                <a:solidFill>
                  <a:srgbClr val="7030A0"/>
                </a:solidFill>
              </a:rPr>
              <a:t>行、   列</a:t>
            </a:r>
            <a:r>
              <a:rPr lang="zh-CN" altLang="en-US" sz="2200" b="1" dirty="0"/>
              <a:t>）</a:t>
            </a:r>
            <a:endParaRPr lang="en-US" altLang="zh-CN" sz="2200" b="1" dirty="0"/>
          </a:p>
          <a:p>
            <a:pPr lvl="2"/>
            <a:r>
              <a:rPr lang="zh-CN" altLang="en-US" sz="2200" b="1" dirty="0"/>
              <a:t>平面文件（</a:t>
            </a:r>
            <a:r>
              <a:rPr lang="zh-CN" altLang="en-US" sz="2200" b="1" dirty="0">
                <a:solidFill>
                  <a:srgbClr val="7030A0"/>
                </a:solidFill>
              </a:rPr>
              <a:t>记录、字段</a:t>
            </a:r>
            <a:r>
              <a:rPr lang="zh-CN" altLang="en-US" sz="2200" b="1" dirty="0"/>
              <a:t>）</a:t>
            </a:r>
            <a:endParaRPr lang="en-US" altLang="zh-CN" sz="2200" b="1" dirty="0"/>
          </a:p>
          <a:p>
            <a:pPr lvl="3"/>
            <a:endParaRPr lang="en-US" altLang="zh-CN" sz="2200" dirty="0"/>
          </a:p>
        </p:txBody>
      </p:sp>
      <p:pic>
        <p:nvPicPr>
          <p:cNvPr id="5124" name="Picture 4">
            <a:extLst>
              <a:ext uri="{FF2B5EF4-FFF2-40B4-BE49-F238E27FC236}">
                <a16:creationId xmlns:a16="http://schemas.microsoft.com/office/drawing/2014/main" id="{0800EC0A-4707-4948-B00F-F4D9A3DF9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394" y="2998348"/>
            <a:ext cx="5014928" cy="169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4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176508A-E82D-46EF-A333-750D72937AF4}"/>
              </a:ext>
            </a:extLst>
          </p:cNvPr>
          <p:cNvSpPr>
            <a:spLocks noGrp="1" noChangeArrowheads="1"/>
          </p:cNvSpPr>
          <p:nvPr>
            <p:ph type="title"/>
          </p:nvPr>
        </p:nvSpPr>
        <p:spPr/>
        <p:txBody>
          <a:bodyPr/>
          <a:lstStyle/>
          <a:p>
            <a:r>
              <a:rPr lang="en-US" altLang="zh-CN" b="1" dirty="0"/>
              <a:t>Relational Model Concepts</a:t>
            </a:r>
            <a:endParaRPr lang="en-US" altLang="zh-CN" sz="3200" dirty="0"/>
          </a:p>
        </p:txBody>
      </p:sp>
      <p:sp>
        <p:nvSpPr>
          <p:cNvPr id="30723" name="Rectangle 3">
            <a:extLst>
              <a:ext uri="{FF2B5EF4-FFF2-40B4-BE49-F238E27FC236}">
                <a16:creationId xmlns:a16="http://schemas.microsoft.com/office/drawing/2014/main" id="{9A11C78C-AC12-4DD2-8B6F-CEDABA38C077}"/>
              </a:ext>
            </a:extLst>
          </p:cNvPr>
          <p:cNvSpPr>
            <a:spLocks noGrp="1" noChangeArrowheads="1"/>
          </p:cNvSpPr>
          <p:nvPr>
            <p:ph type="body" idx="4294967295"/>
          </p:nvPr>
        </p:nvSpPr>
        <p:spPr>
          <a:xfrm>
            <a:off x="1104900" y="1356519"/>
            <a:ext cx="10134600" cy="5128171"/>
          </a:xfrm>
        </p:spPr>
        <p:txBody>
          <a:bodyPr>
            <a:normAutofit lnSpcReduction="10000"/>
          </a:bodyPr>
          <a:lstStyle/>
          <a:p>
            <a:r>
              <a:rPr lang="zh-CN" altLang="en-US" sz="2400" b="1" dirty="0">
                <a:solidFill>
                  <a:srgbClr val="FF0000"/>
                </a:solidFill>
              </a:rPr>
              <a:t>关系（</a:t>
            </a:r>
            <a:r>
              <a:rPr lang="en-US" altLang="zh-CN" sz="2400" b="1" dirty="0">
                <a:solidFill>
                  <a:srgbClr val="FF0000"/>
                </a:solidFill>
              </a:rPr>
              <a:t>Relation</a:t>
            </a:r>
            <a:r>
              <a:rPr lang="zh-CN" altLang="en-US" sz="2400" b="1" dirty="0">
                <a:solidFill>
                  <a:srgbClr val="FF0000"/>
                </a:solidFill>
              </a:rPr>
              <a:t>）的解释</a:t>
            </a:r>
            <a:endParaRPr lang="en-US" altLang="zh-CN" sz="2400" dirty="0"/>
          </a:p>
          <a:p>
            <a:pPr lvl="1"/>
            <a:r>
              <a:rPr lang="zh-CN" altLang="en-US" sz="2000" dirty="0">
                <a:solidFill>
                  <a:srgbClr val="0070C0"/>
                </a:solidFill>
              </a:rPr>
              <a:t>关系可以表示客观世界中的一个实体</a:t>
            </a:r>
            <a:r>
              <a:rPr lang="en-US" altLang="zh-CN" sz="2000" dirty="0">
                <a:solidFill>
                  <a:srgbClr val="0070C0"/>
                </a:solidFill>
              </a:rPr>
              <a:t>(entity)</a:t>
            </a:r>
          </a:p>
          <a:p>
            <a:pPr marL="1257300" lvl="5" indent="-342900">
              <a:buClr>
                <a:schemeClr val="folHlink"/>
              </a:buClr>
              <a:buSzPct val="60000"/>
            </a:pPr>
            <a:r>
              <a:rPr lang="en-US" altLang="zh-CN" sz="1600" dirty="0">
                <a:solidFill>
                  <a:srgbClr val="7030A0"/>
                </a:solidFill>
              </a:rPr>
              <a:t>instructor(ID,  name, </a:t>
            </a:r>
            <a:r>
              <a:rPr lang="en-US" altLang="zh-CN" sz="1600" dirty="0" err="1">
                <a:solidFill>
                  <a:srgbClr val="7030A0"/>
                </a:solidFill>
              </a:rPr>
              <a:t>dept_name</a:t>
            </a:r>
            <a:r>
              <a:rPr lang="en-US" altLang="zh-CN" sz="1600" dirty="0">
                <a:solidFill>
                  <a:srgbClr val="7030A0"/>
                </a:solidFill>
              </a:rPr>
              <a:t>, salary)</a:t>
            </a:r>
          </a:p>
          <a:p>
            <a:pPr marL="1257300" lvl="5" indent="-342900">
              <a:buClr>
                <a:schemeClr val="folHlink"/>
              </a:buClr>
              <a:buSzPct val="60000"/>
            </a:pPr>
            <a:r>
              <a:rPr lang="en-US" altLang="zh-CN" sz="1600" dirty="0">
                <a:solidFill>
                  <a:srgbClr val="7030A0"/>
                </a:solidFill>
              </a:rPr>
              <a:t>section (</a:t>
            </a:r>
            <a:r>
              <a:rPr lang="en-US" altLang="zh-CN" sz="1600" dirty="0" err="1">
                <a:solidFill>
                  <a:srgbClr val="7030A0"/>
                </a:solidFill>
              </a:rPr>
              <a:t>course_id,sec_id,semester,year</a:t>
            </a:r>
            <a:r>
              <a:rPr lang="zh-CN" altLang="zh-CN" sz="1600" dirty="0">
                <a:solidFill>
                  <a:srgbClr val="7030A0"/>
                </a:solidFill>
              </a:rPr>
              <a:t>，</a:t>
            </a:r>
            <a:r>
              <a:rPr lang="en-US" altLang="zh-CN" sz="1600" dirty="0" err="1">
                <a:solidFill>
                  <a:srgbClr val="7030A0"/>
                </a:solidFill>
              </a:rPr>
              <a:t>building,room_number,time_slot_id</a:t>
            </a:r>
            <a:r>
              <a:rPr lang="en-US" altLang="zh-CN" sz="1600" dirty="0">
                <a:solidFill>
                  <a:srgbClr val="7030A0"/>
                </a:solidFill>
              </a:rPr>
              <a:t>)</a:t>
            </a:r>
            <a:endParaRPr lang="en-US" altLang="zh-CN" sz="1600" b="1" dirty="0">
              <a:solidFill>
                <a:srgbClr val="7030A0"/>
              </a:solidFill>
            </a:endParaRPr>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solidFill>
                  <a:srgbClr val="0070C0"/>
                </a:solidFill>
              </a:rPr>
              <a:t>关系可以表示客观世界中，实体之间的多对多联系</a:t>
            </a:r>
            <a:r>
              <a:rPr lang="en-US" altLang="zh-CN" sz="2000" dirty="0">
                <a:solidFill>
                  <a:srgbClr val="0070C0"/>
                </a:solidFill>
              </a:rPr>
              <a:t>(relationship)</a:t>
            </a:r>
          </a:p>
          <a:p>
            <a:pPr marL="1257300" lvl="5" indent="-342900">
              <a:buClr>
                <a:schemeClr val="folHlink"/>
              </a:buClr>
              <a:buSzPct val="60000"/>
            </a:pPr>
            <a:r>
              <a:rPr lang="en-US" altLang="zh-CN" sz="1600" dirty="0">
                <a:solidFill>
                  <a:srgbClr val="7030A0"/>
                </a:solidFill>
              </a:rPr>
              <a:t>teaches (ID , </a:t>
            </a:r>
            <a:r>
              <a:rPr lang="en-US" altLang="zh-CN" sz="1600" dirty="0" err="1">
                <a:solidFill>
                  <a:srgbClr val="7030A0"/>
                </a:solidFill>
              </a:rPr>
              <a:t>course_id</a:t>
            </a:r>
            <a:r>
              <a:rPr lang="en-US" altLang="zh-CN" sz="1600" dirty="0">
                <a:solidFill>
                  <a:srgbClr val="7030A0"/>
                </a:solidFill>
              </a:rPr>
              <a:t> , </a:t>
            </a:r>
            <a:r>
              <a:rPr lang="en-US" altLang="zh-CN" sz="1600" dirty="0" err="1">
                <a:solidFill>
                  <a:srgbClr val="7030A0"/>
                </a:solidFill>
              </a:rPr>
              <a:t>sec_id</a:t>
            </a:r>
            <a:r>
              <a:rPr lang="en-US" altLang="zh-CN" sz="1600" dirty="0">
                <a:solidFill>
                  <a:srgbClr val="7030A0"/>
                </a:solidFill>
              </a:rPr>
              <a:t> , semester , year )</a:t>
            </a:r>
          </a:p>
          <a:p>
            <a:pPr marL="1257300" lvl="5" indent="-342900">
              <a:buClr>
                <a:schemeClr val="folHlink"/>
              </a:buClr>
              <a:buSzPct val="60000"/>
            </a:pPr>
            <a:r>
              <a:rPr lang="zh-CN" altLang="en-US" sz="1600" dirty="0"/>
              <a:t>表示教师和课程分段之间的多对多联系</a:t>
            </a:r>
            <a:endParaRPr lang="en-US" altLang="zh-CN" sz="1600" dirty="0"/>
          </a:p>
          <a:p>
            <a:pPr marL="1714500" lvl="6" indent="-342900">
              <a:buClr>
                <a:schemeClr val="folHlink"/>
              </a:buClr>
              <a:buSzPct val="60000"/>
            </a:pPr>
            <a:r>
              <a:rPr lang="zh-CN" altLang="en-US" sz="1600" dirty="0"/>
              <a:t>一个教师可以教多个课程分段</a:t>
            </a:r>
            <a:endParaRPr lang="en-US" altLang="zh-CN" sz="1600" dirty="0"/>
          </a:p>
          <a:p>
            <a:pPr marL="1714500" lvl="6" indent="-342900">
              <a:buClr>
                <a:schemeClr val="folHlink"/>
              </a:buClr>
              <a:buSzPct val="60000"/>
            </a:pPr>
            <a:r>
              <a:rPr lang="zh-CN" altLang="en-US" sz="1600" dirty="0"/>
              <a:t>一个课程分段可以由多名教师讲授</a:t>
            </a:r>
            <a:endParaRPr lang="en-US" altLang="zh-CN" sz="1600" dirty="0"/>
          </a:p>
          <a:p>
            <a:endParaRPr lang="en-US" altLang="zh-CN" sz="2400" dirty="0"/>
          </a:p>
        </p:txBody>
      </p:sp>
      <p:pic>
        <p:nvPicPr>
          <p:cNvPr id="30724" name="图片 4">
            <a:extLst>
              <a:ext uri="{FF2B5EF4-FFF2-40B4-BE49-F238E27FC236}">
                <a16:creationId xmlns:a16="http://schemas.microsoft.com/office/drawing/2014/main" id="{C2C6B4BB-8DF4-4DF4-9707-BBBA5B78F3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2626" y="2657326"/>
            <a:ext cx="1925675" cy="167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图片 3">
            <a:extLst>
              <a:ext uri="{FF2B5EF4-FFF2-40B4-BE49-F238E27FC236}">
                <a16:creationId xmlns:a16="http://schemas.microsoft.com/office/drawing/2014/main" id="{17F0C977-74FC-4EF1-AA7B-CA03AD4F2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350" y="2657327"/>
            <a:ext cx="4186238"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图片 4">
            <a:extLst>
              <a:ext uri="{FF2B5EF4-FFF2-40B4-BE49-F238E27FC236}">
                <a16:creationId xmlns:a16="http://schemas.microsoft.com/office/drawing/2014/main" id="{3DDAC9E5-B018-4218-8D70-497620B3D0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1696" y="5119526"/>
            <a:ext cx="2249486" cy="154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7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04F3B75-1548-4E22-83A6-45C358E8954D}"/>
              </a:ext>
            </a:extLst>
          </p:cNvPr>
          <p:cNvSpPr>
            <a:spLocks noGrp="1" noChangeArrowheads="1"/>
          </p:cNvSpPr>
          <p:nvPr>
            <p:ph type="title"/>
          </p:nvPr>
        </p:nvSpPr>
        <p:spPr/>
        <p:txBody>
          <a:bodyPr/>
          <a:lstStyle/>
          <a:p>
            <a:r>
              <a:rPr lang="en-US" altLang="zh-CN" b="1"/>
              <a:t>Relational Model Concepts</a:t>
            </a:r>
            <a:endParaRPr lang="en-US" altLang="zh-CN"/>
          </a:p>
        </p:txBody>
      </p:sp>
      <p:sp>
        <p:nvSpPr>
          <p:cNvPr id="5123" name="Rectangle 3">
            <a:extLst>
              <a:ext uri="{FF2B5EF4-FFF2-40B4-BE49-F238E27FC236}">
                <a16:creationId xmlns:a16="http://schemas.microsoft.com/office/drawing/2014/main" id="{0A6BA620-D282-4340-BB7F-67CDA0157A2C}"/>
              </a:ext>
            </a:extLst>
          </p:cNvPr>
          <p:cNvSpPr>
            <a:spLocks noGrp="1" noChangeArrowheads="1"/>
          </p:cNvSpPr>
          <p:nvPr>
            <p:ph type="body" idx="4294967295"/>
          </p:nvPr>
        </p:nvSpPr>
        <p:spPr>
          <a:xfrm>
            <a:off x="310965" y="1340528"/>
            <a:ext cx="11016941" cy="5365630"/>
          </a:xfrm>
        </p:spPr>
        <p:txBody>
          <a:bodyPr>
            <a:normAutofit/>
          </a:bodyPr>
          <a:lstStyle/>
          <a:p>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）的解释</a:t>
            </a:r>
            <a:endParaRPr lang="en-US" altLang="zh-CN" sz="2800" dirty="0"/>
          </a:p>
          <a:p>
            <a:pPr lvl="1"/>
            <a:r>
              <a:rPr lang="zh-CN" altLang="en-US" sz="2400" b="1" dirty="0">
                <a:solidFill>
                  <a:srgbClr val="FF0000"/>
                </a:solidFill>
              </a:rPr>
              <a:t>关系的元组（</a:t>
            </a:r>
            <a:r>
              <a:rPr lang="en-US" altLang="zh-CN" sz="2400" b="1" dirty="0" err="1">
                <a:solidFill>
                  <a:srgbClr val="FF0000"/>
                </a:solidFill>
              </a:rPr>
              <a:t>Turple</a:t>
            </a:r>
            <a:r>
              <a:rPr lang="zh-CN" altLang="en-US" sz="2400" b="1" dirty="0">
                <a:solidFill>
                  <a:srgbClr val="FF0000"/>
                </a:solidFill>
              </a:rPr>
              <a:t>）</a:t>
            </a:r>
            <a:endParaRPr lang="en-US" altLang="zh-CN" sz="2400" b="1" dirty="0">
              <a:solidFill>
                <a:srgbClr val="FF0000"/>
              </a:solidFill>
            </a:endParaRPr>
          </a:p>
          <a:p>
            <a:pPr lvl="2"/>
            <a:r>
              <a:rPr lang="zh-CN" altLang="en-US" sz="1800" dirty="0">
                <a:solidFill>
                  <a:srgbClr val="0070C0"/>
                </a:solidFill>
              </a:rPr>
              <a:t>表示客观世界中的一个实体实例（</a:t>
            </a:r>
            <a:r>
              <a:rPr lang="en-US" altLang="zh-CN" sz="1800" dirty="0">
                <a:solidFill>
                  <a:srgbClr val="0070C0"/>
                </a:solidFill>
              </a:rPr>
              <a:t>Entity Instance</a:t>
            </a:r>
            <a:r>
              <a:rPr lang="zh-CN" altLang="en-US" sz="1800" dirty="0">
                <a:solidFill>
                  <a:srgbClr val="0070C0"/>
                </a:solidFill>
              </a:rPr>
              <a:t>）</a:t>
            </a:r>
            <a:endParaRPr lang="en-US" altLang="zh-CN" sz="1800" dirty="0">
              <a:solidFill>
                <a:srgbClr val="0070C0"/>
              </a:solidFill>
            </a:endParaRPr>
          </a:p>
          <a:p>
            <a:pPr lvl="3"/>
            <a:r>
              <a:rPr lang="en-US" altLang="zh-CN" sz="2000" dirty="0"/>
              <a:t>instructor</a:t>
            </a:r>
            <a:r>
              <a:rPr lang="zh-CN" altLang="en-US" sz="2000" dirty="0"/>
              <a:t>关系中的每个元组表示客观世界中的一个教师</a:t>
            </a:r>
            <a:endParaRPr lang="en-US" altLang="zh-CN" sz="2000" dirty="0"/>
          </a:p>
          <a:p>
            <a:pPr lvl="3"/>
            <a:r>
              <a:rPr lang="en-US" altLang="zh-CN" sz="2000" dirty="0"/>
              <a:t>section</a:t>
            </a:r>
            <a:r>
              <a:rPr lang="zh-CN" altLang="en-US" sz="2000" dirty="0"/>
              <a:t>关系中每个元组表示客观世界中的一个课程分段</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2"/>
            <a:endParaRPr lang="en-US" altLang="zh-CN" sz="1800" dirty="0">
              <a:solidFill>
                <a:srgbClr val="0070C0"/>
              </a:solidFill>
            </a:endParaRPr>
          </a:p>
          <a:p>
            <a:pPr lvl="2"/>
            <a:endParaRPr lang="en-US" altLang="zh-CN" sz="1800" dirty="0">
              <a:solidFill>
                <a:srgbClr val="0070C0"/>
              </a:solidFill>
            </a:endParaRPr>
          </a:p>
          <a:p>
            <a:pPr lvl="2"/>
            <a:r>
              <a:rPr lang="zh-CN" altLang="en-US" sz="1800" dirty="0">
                <a:solidFill>
                  <a:srgbClr val="0070C0"/>
                </a:solidFill>
              </a:rPr>
              <a:t>表示客观世界中的一个联系实例（</a:t>
            </a:r>
            <a:r>
              <a:rPr lang="en-US" altLang="zh-CN" sz="1800" dirty="0">
                <a:solidFill>
                  <a:srgbClr val="0070C0"/>
                </a:solidFill>
              </a:rPr>
              <a:t>Relationship Instance</a:t>
            </a:r>
            <a:r>
              <a:rPr lang="zh-CN" altLang="en-US" sz="1800" dirty="0">
                <a:solidFill>
                  <a:srgbClr val="0070C0"/>
                </a:solidFill>
              </a:rPr>
              <a:t>）</a:t>
            </a:r>
            <a:endParaRPr lang="en-US" altLang="zh-CN" sz="1800" dirty="0">
              <a:solidFill>
                <a:srgbClr val="0070C0"/>
              </a:solidFill>
            </a:endParaRPr>
          </a:p>
          <a:p>
            <a:pPr lvl="3"/>
            <a:r>
              <a:rPr lang="en-US" altLang="zh-CN" sz="2000" dirty="0"/>
              <a:t>teaches</a:t>
            </a:r>
            <a:r>
              <a:rPr lang="zh-CN" altLang="en-US" sz="2000" dirty="0"/>
              <a:t>关系的每个元组表示某个教师讲授了某个课程分段</a:t>
            </a:r>
            <a:endParaRPr lang="en-US" altLang="zh-CN" sz="2000" dirty="0"/>
          </a:p>
          <a:p>
            <a:pPr lvl="3"/>
            <a:endParaRPr lang="en-US" altLang="zh-CN" sz="2200" dirty="0"/>
          </a:p>
        </p:txBody>
      </p:sp>
      <p:pic>
        <p:nvPicPr>
          <p:cNvPr id="5" name="图片 4">
            <a:extLst>
              <a:ext uri="{FF2B5EF4-FFF2-40B4-BE49-F238E27FC236}">
                <a16:creationId xmlns:a16="http://schemas.microsoft.com/office/drawing/2014/main" id="{D901F05D-B748-4276-BDB5-17CD6A8787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688" y="3300263"/>
            <a:ext cx="2562478" cy="223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a:extLst>
              <a:ext uri="{FF2B5EF4-FFF2-40B4-BE49-F238E27FC236}">
                <a16:creationId xmlns:a16="http://schemas.microsoft.com/office/drawing/2014/main" id="{B52F6ABB-22A1-4C75-A5B2-CD86B928AB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5493" y="4438835"/>
            <a:ext cx="3148213" cy="216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3">
            <a:extLst>
              <a:ext uri="{FF2B5EF4-FFF2-40B4-BE49-F238E27FC236}">
                <a16:creationId xmlns:a16="http://schemas.microsoft.com/office/drawing/2014/main" id="{632F08E7-4828-4467-B1AD-AE828C84C0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6315" y="3300263"/>
            <a:ext cx="4942574" cy="209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47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04F3B75-1548-4E22-83A6-45C358E8954D}"/>
              </a:ext>
            </a:extLst>
          </p:cNvPr>
          <p:cNvSpPr>
            <a:spLocks noGrp="1" noChangeArrowheads="1"/>
          </p:cNvSpPr>
          <p:nvPr>
            <p:ph type="title"/>
          </p:nvPr>
        </p:nvSpPr>
        <p:spPr/>
        <p:txBody>
          <a:bodyPr/>
          <a:lstStyle/>
          <a:p>
            <a:r>
              <a:rPr lang="en-US" altLang="zh-CN" b="1"/>
              <a:t>Relational Model Concepts</a:t>
            </a:r>
            <a:endParaRPr lang="en-US" altLang="zh-CN"/>
          </a:p>
        </p:txBody>
      </p:sp>
      <p:sp>
        <p:nvSpPr>
          <p:cNvPr id="5123" name="Rectangle 3">
            <a:extLst>
              <a:ext uri="{FF2B5EF4-FFF2-40B4-BE49-F238E27FC236}">
                <a16:creationId xmlns:a16="http://schemas.microsoft.com/office/drawing/2014/main" id="{0A6BA620-D282-4340-BB7F-67CDA0157A2C}"/>
              </a:ext>
            </a:extLst>
          </p:cNvPr>
          <p:cNvSpPr>
            <a:spLocks noGrp="1" noChangeArrowheads="1"/>
          </p:cNvSpPr>
          <p:nvPr>
            <p:ph type="body" idx="4294967295"/>
          </p:nvPr>
        </p:nvSpPr>
        <p:spPr>
          <a:xfrm>
            <a:off x="417252" y="1396125"/>
            <a:ext cx="11265762" cy="5047956"/>
          </a:xfrm>
        </p:spPr>
        <p:txBody>
          <a:bodyPr>
            <a:normAutofit/>
          </a:bodyPr>
          <a:lstStyle/>
          <a:p>
            <a:r>
              <a:rPr lang="zh-CN" altLang="en-US" sz="2800" b="1" dirty="0">
                <a:solidFill>
                  <a:srgbClr val="FF0000"/>
                </a:solidFill>
              </a:rPr>
              <a:t>关系（</a:t>
            </a:r>
            <a:r>
              <a:rPr lang="en-US" altLang="zh-CN" sz="2800" b="1" dirty="0">
                <a:solidFill>
                  <a:srgbClr val="FF0000"/>
                </a:solidFill>
              </a:rPr>
              <a:t>Relation</a:t>
            </a:r>
            <a:r>
              <a:rPr lang="zh-CN" altLang="en-US" sz="2800" b="1" dirty="0">
                <a:solidFill>
                  <a:srgbClr val="FF0000"/>
                </a:solidFill>
              </a:rPr>
              <a:t>）的解释</a:t>
            </a:r>
            <a:endParaRPr lang="en-US" altLang="zh-CN" sz="2800" dirty="0"/>
          </a:p>
          <a:p>
            <a:pPr lvl="1"/>
            <a:r>
              <a:rPr lang="zh-CN" altLang="en-US" sz="2400" b="1" dirty="0">
                <a:solidFill>
                  <a:srgbClr val="FF0000"/>
                </a:solidFill>
              </a:rPr>
              <a:t>关系的属性（</a:t>
            </a:r>
            <a:r>
              <a:rPr lang="en-US" altLang="zh-CN" sz="2400" b="1" dirty="0">
                <a:solidFill>
                  <a:srgbClr val="FF0000"/>
                </a:solidFill>
              </a:rPr>
              <a:t>Attribute</a:t>
            </a:r>
            <a:r>
              <a:rPr lang="zh-CN" altLang="en-US" sz="2400" b="1" dirty="0">
                <a:solidFill>
                  <a:srgbClr val="FF0000"/>
                </a:solidFill>
              </a:rPr>
              <a:t>）</a:t>
            </a:r>
            <a:endParaRPr lang="en-US" altLang="zh-CN" sz="2400" b="1" dirty="0"/>
          </a:p>
          <a:p>
            <a:pPr lvl="2"/>
            <a:r>
              <a:rPr lang="zh-CN" altLang="en-US" sz="1800" dirty="0">
                <a:solidFill>
                  <a:srgbClr val="C00000"/>
                </a:solidFill>
              </a:rPr>
              <a:t>在表示实体的关系中，属性可以表示</a:t>
            </a:r>
            <a:endParaRPr lang="en-US" altLang="zh-CN" sz="1800" dirty="0">
              <a:solidFill>
                <a:srgbClr val="C00000"/>
              </a:solidFill>
            </a:endParaRPr>
          </a:p>
          <a:p>
            <a:pPr lvl="3"/>
            <a:r>
              <a:rPr lang="zh-CN" altLang="en-US" sz="2000" dirty="0">
                <a:solidFill>
                  <a:srgbClr val="7030A0"/>
                </a:solidFill>
              </a:rPr>
              <a:t>实体的特征</a:t>
            </a:r>
            <a:endParaRPr lang="en-US" altLang="zh-CN" sz="2000" dirty="0">
              <a:solidFill>
                <a:srgbClr val="7030A0"/>
              </a:solidFill>
            </a:endParaRPr>
          </a:p>
          <a:p>
            <a:pPr lvl="4"/>
            <a:r>
              <a:rPr lang="zh-CN" altLang="en-US" sz="2000" dirty="0"/>
              <a:t>例：实体</a:t>
            </a:r>
            <a:r>
              <a:rPr lang="en-US" altLang="zh-CN" sz="2000" dirty="0"/>
              <a:t>instructor</a:t>
            </a:r>
          </a:p>
          <a:p>
            <a:pPr lvl="5"/>
            <a:r>
              <a:rPr lang="zh-CN" altLang="en-US" sz="2000" dirty="0">
                <a:solidFill>
                  <a:srgbClr val="00B0F0"/>
                </a:solidFill>
              </a:rPr>
              <a:t>属性</a:t>
            </a:r>
            <a:r>
              <a:rPr lang="en-US" altLang="zh-CN" sz="2000" dirty="0">
                <a:solidFill>
                  <a:srgbClr val="00B0F0"/>
                </a:solidFill>
              </a:rPr>
              <a:t>ID</a:t>
            </a:r>
            <a:r>
              <a:rPr lang="zh-CN" altLang="en-US" sz="2000" dirty="0"/>
              <a:t>：表示教师的工号</a:t>
            </a:r>
            <a:endParaRPr lang="en-US" altLang="zh-CN" sz="2000" dirty="0"/>
          </a:p>
          <a:p>
            <a:pPr lvl="5"/>
            <a:r>
              <a:rPr lang="zh-CN" altLang="en-US" sz="2000" dirty="0">
                <a:solidFill>
                  <a:srgbClr val="00B0F0"/>
                </a:solidFill>
              </a:rPr>
              <a:t>属性</a:t>
            </a:r>
            <a:r>
              <a:rPr lang="en-US" altLang="zh-CN" sz="2000" dirty="0">
                <a:solidFill>
                  <a:srgbClr val="00B0F0"/>
                </a:solidFill>
              </a:rPr>
              <a:t>Name</a:t>
            </a:r>
            <a:r>
              <a:rPr lang="zh-CN" altLang="en-US" sz="2000" dirty="0"/>
              <a:t>：表示教师的名字</a:t>
            </a:r>
            <a:endParaRPr lang="en-US" altLang="zh-CN" sz="2000" dirty="0"/>
          </a:p>
          <a:p>
            <a:pPr lvl="5"/>
            <a:r>
              <a:rPr lang="zh-CN" altLang="en-US" sz="2000" dirty="0">
                <a:solidFill>
                  <a:srgbClr val="00B0F0"/>
                </a:solidFill>
              </a:rPr>
              <a:t>属性</a:t>
            </a:r>
            <a:r>
              <a:rPr lang="en-US" altLang="zh-CN" sz="2000" dirty="0">
                <a:solidFill>
                  <a:srgbClr val="00B0F0"/>
                </a:solidFill>
              </a:rPr>
              <a:t>Salary</a:t>
            </a:r>
            <a:r>
              <a:rPr lang="zh-CN" altLang="en-US" sz="2000" dirty="0"/>
              <a:t>：表示教师的薪水</a:t>
            </a:r>
            <a:endParaRPr lang="en-US" altLang="zh-CN" sz="2000" dirty="0"/>
          </a:p>
          <a:p>
            <a:pPr lvl="3">
              <a:lnSpc>
                <a:spcPct val="100000"/>
              </a:lnSpc>
            </a:pPr>
            <a:r>
              <a:rPr lang="zh-CN" altLang="en-US" sz="2000" dirty="0">
                <a:solidFill>
                  <a:srgbClr val="7030A0"/>
                </a:solidFill>
              </a:rPr>
              <a:t>实体之间的一对多联系</a:t>
            </a:r>
            <a:endParaRPr lang="en-US" altLang="zh-CN" sz="2000" dirty="0">
              <a:solidFill>
                <a:srgbClr val="7030A0"/>
              </a:solidFill>
            </a:endParaRPr>
          </a:p>
          <a:p>
            <a:pPr lvl="4"/>
            <a:r>
              <a:rPr lang="zh-CN" altLang="en-US" sz="2000" dirty="0"/>
              <a:t>例：实体</a:t>
            </a:r>
            <a:r>
              <a:rPr lang="en-US" altLang="zh-CN" sz="2000" dirty="0"/>
              <a:t>instructor</a:t>
            </a:r>
            <a:r>
              <a:rPr lang="zh-CN" altLang="en-US" sz="2000" dirty="0"/>
              <a:t>的</a:t>
            </a:r>
            <a:r>
              <a:rPr lang="zh-CN" altLang="en-US" sz="2000" dirty="0">
                <a:solidFill>
                  <a:srgbClr val="00B0F0"/>
                </a:solidFill>
              </a:rPr>
              <a:t>属性</a:t>
            </a:r>
            <a:r>
              <a:rPr lang="en-US" altLang="zh-CN" sz="2000" dirty="0" err="1">
                <a:solidFill>
                  <a:srgbClr val="00B0F0"/>
                </a:solidFill>
              </a:rPr>
              <a:t>dept_name</a:t>
            </a:r>
            <a:endParaRPr lang="en-US" altLang="zh-CN" sz="2000" dirty="0">
              <a:solidFill>
                <a:srgbClr val="00B0F0"/>
              </a:solidFill>
            </a:endParaRPr>
          </a:p>
          <a:p>
            <a:pPr lvl="5"/>
            <a:r>
              <a:rPr lang="zh-CN" altLang="en-US" sz="2000" dirty="0"/>
              <a:t>如果该属性不能为</a:t>
            </a:r>
            <a:r>
              <a:rPr lang="en-US" altLang="zh-CN" sz="2000" dirty="0"/>
              <a:t>NULL</a:t>
            </a:r>
            <a:r>
              <a:rPr lang="zh-CN" altLang="en-US" sz="2000" dirty="0"/>
              <a:t>，表示一个教师必须在一个系工作，并且一个系可以有很多教师</a:t>
            </a:r>
            <a:endParaRPr lang="en-US" altLang="zh-CN" sz="2000" dirty="0"/>
          </a:p>
          <a:p>
            <a:pPr lvl="5"/>
            <a:r>
              <a:rPr lang="zh-CN" altLang="en-US" sz="2000" dirty="0"/>
              <a:t>如果该属性可以为</a:t>
            </a:r>
            <a:r>
              <a:rPr lang="en-US" altLang="zh-CN" sz="2000" dirty="0"/>
              <a:t>NULL</a:t>
            </a:r>
            <a:r>
              <a:rPr lang="zh-CN" altLang="en-US" sz="2000" dirty="0"/>
              <a:t>，表示一个教师可以在一个系工作，也可以不在一个系工作，并且一个系可以有很多教师</a:t>
            </a:r>
            <a:endParaRPr lang="en-US" altLang="zh-CN" sz="2000" dirty="0"/>
          </a:p>
          <a:p>
            <a:pPr lvl="5"/>
            <a:endParaRPr lang="en-US" altLang="zh-CN" sz="2000" dirty="0"/>
          </a:p>
          <a:p>
            <a:pPr lvl="3"/>
            <a:endParaRPr lang="en-US" altLang="zh-CN" sz="2000" dirty="0"/>
          </a:p>
        </p:txBody>
      </p:sp>
      <p:pic>
        <p:nvPicPr>
          <p:cNvPr id="7" name="图片 6">
            <a:extLst>
              <a:ext uri="{FF2B5EF4-FFF2-40B4-BE49-F238E27FC236}">
                <a16:creationId xmlns:a16="http://schemas.microsoft.com/office/drawing/2014/main" id="{FE63AE11-C6E3-4FD8-BF0B-B3D2110253DD}"/>
              </a:ext>
            </a:extLst>
          </p:cNvPr>
          <p:cNvPicPr>
            <a:picLocks noChangeAspect="1"/>
          </p:cNvPicPr>
          <p:nvPr/>
        </p:nvPicPr>
        <p:blipFill>
          <a:blip r:embed="rId3"/>
          <a:stretch>
            <a:fillRect/>
          </a:stretch>
        </p:blipFill>
        <p:spPr>
          <a:xfrm>
            <a:off x="6597703" y="2215893"/>
            <a:ext cx="2404253" cy="2121621"/>
          </a:xfrm>
          <a:prstGeom prst="rect">
            <a:avLst/>
          </a:prstGeom>
        </p:spPr>
      </p:pic>
      <p:pic>
        <p:nvPicPr>
          <p:cNvPr id="8" name="图片 7">
            <a:extLst>
              <a:ext uri="{FF2B5EF4-FFF2-40B4-BE49-F238E27FC236}">
                <a16:creationId xmlns:a16="http://schemas.microsoft.com/office/drawing/2014/main" id="{B4753483-9ABD-43A4-997E-4C87548AE86B}"/>
              </a:ext>
            </a:extLst>
          </p:cNvPr>
          <p:cNvPicPr>
            <a:picLocks noChangeAspect="1"/>
          </p:cNvPicPr>
          <p:nvPr/>
        </p:nvPicPr>
        <p:blipFill>
          <a:blip r:embed="rId4"/>
          <a:stretch>
            <a:fillRect/>
          </a:stretch>
        </p:blipFill>
        <p:spPr>
          <a:xfrm>
            <a:off x="9166259" y="2215893"/>
            <a:ext cx="2262510" cy="1823447"/>
          </a:xfrm>
          <a:prstGeom prst="rect">
            <a:avLst/>
          </a:prstGeom>
        </p:spPr>
      </p:pic>
    </p:spTree>
    <p:extLst>
      <p:ext uri="{BB962C8B-B14F-4D97-AF65-F5344CB8AC3E}">
        <p14:creationId xmlns:p14="http://schemas.microsoft.com/office/powerpoint/2010/main" val="388932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5985</Words>
  <Application>Microsoft Office PowerPoint</Application>
  <PresentationFormat>宽屏</PresentationFormat>
  <Paragraphs>628</Paragraphs>
  <Slides>50</Slides>
  <Notes>50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微软雅黑</vt:lpstr>
      <vt:lpstr>Euphemia</vt:lpstr>
      <vt:lpstr>Plantagenet Cherokee</vt:lpstr>
      <vt:lpstr>Tahoma</vt:lpstr>
      <vt:lpstr>Times New Roman</vt:lpstr>
      <vt:lpstr>Wingdings</vt:lpstr>
      <vt:lpstr>学术文献 16x9</vt:lpstr>
      <vt:lpstr>数据库系统原理</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 关系模型表示方法</vt:lpstr>
      <vt:lpstr>Relational Model Concepts</vt:lpstr>
      <vt:lpstr>Relational Model Concepts </vt:lpstr>
      <vt:lpstr>Relational Model Concepts 关系的性质</vt:lpstr>
      <vt:lpstr>Relational Model Concepts 关系的性质</vt:lpstr>
      <vt:lpstr>Relational Model Concepts 关系的性质</vt:lpstr>
      <vt:lpstr>Relational Model Concepts 关系的性质</vt:lpstr>
      <vt:lpstr>Relational Model Concepts 关系的性质</vt:lpstr>
      <vt:lpstr>Relational Model Concepts</vt:lpstr>
      <vt:lpstr>Relational Model Concepts</vt:lpstr>
      <vt:lpstr>Relational Model Concepts 关系模型表示方法</vt:lpstr>
      <vt:lpstr>Relational Model Concepts 关系模型表示方法</vt:lpstr>
      <vt:lpstr>Relational Model Concepts 关系模型表示方法</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2018-11-16T01:00:21Z</dcterms:created>
  <dcterms:modified xsi:type="dcterms:W3CDTF">2020-02-21T05:05:52Z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