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9" r:id="rId5"/>
    <p:sldId id="284" r:id="rId6"/>
    <p:sldId id="285" r:id="rId7"/>
    <p:sldId id="286" r:id="rId8"/>
    <p:sldId id="288" r:id="rId9"/>
    <p:sldId id="290" r:id="rId10"/>
    <p:sldId id="295" r:id="rId11"/>
    <p:sldId id="296" r:id="rId12"/>
    <p:sldId id="294" r:id="rId13"/>
    <p:sldId id="291" r:id="rId14"/>
    <p:sldId id="293" r:id="rId15"/>
    <p:sldId id="297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2020/2/20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5A68FA0-C272-4AEE-9C4A-5B6BE44E55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368927E-E6AB-4673-B567-2252D2E673AA}" type="slidenum">
              <a:rPr lang="en-US" altLang="zh-CN" sz="1200"/>
              <a:pPr algn="r" eaLnBrk="1" hangingPunct="1"/>
              <a:t>10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386DC86-D0D6-4E9E-A34D-C64C022589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D4984A5-8DFB-4F1D-8BF9-8648D81F0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3263C2F-16E4-47D6-9B79-3EA01B6070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7302BD6-C8AB-4E38-B4AF-E7AE4DDA62E7}" type="slidenum">
              <a:rPr lang="en-US" altLang="zh-CN" sz="1200"/>
              <a:pPr algn="r" eaLnBrk="1" hangingPunct="1"/>
              <a:t>11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1B3B448-7685-4A83-B5A4-9B7EB190A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81A31A6-F4F9-4432-80A1-EF03E2F20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B18BE05-1A0F-4BA0-9425-B1CF888998D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2B43A62-3C8F-46BC-8E1F-2DE30F74B841}" type="slidenum">
              <a:rPr lang="en-US" altLang="zh-CN" sz="1200"/>
              <a:pPr algn="r" eaLnBrk="1" hangingPunct="1"/>
              <a:t>12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B815A21-610B-4BC4-8115-3057E0B8F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49CEEEF-8085-47A3-9954-8056A3F31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01125E0-E63D-4704-B14E-0663FFCFC9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620128A-C9AD-4C59-AFE0-1C69913BE5D0}" type="slidenum">
              <a:rPr lang="en-US" altLang="zh-CN" sz="1200"/>
              <a:pPr algn="r" eaLnBrk="1" hangingPunct="1"/>
              <a:t>2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05A7637-F4CD-4663-9D45-5B6454F50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7CF364E-880C-4D32-9C5B-B1E8B9474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C509D3C-B39E-476D-9BE3-81BF69671B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7E97F43-301F-4AD2-AB08-3290512D2639}" type="slidenum">
              <a:rPr lang="en-US" altLang="zh-CN" sz="1200"/>
              <a:pPr algn="r" eaLnBrk="1" hangingPunct="1"/>
              <a:t>3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B09774E-7C68-4ACA-BAD1-CBA1FA7AF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2D0CE9E-2B77-4D14-8AEC-CC7CC42D2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53F9EA8-0BBF-4D54-8CAD-320BCDAA18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54BEDC8-6444-4BF6-A508-A7AC5F73FC1B}" type="slidenum">
              <a:rPr lang="en-US" altLang="zh-CN" sz="1200"/>
              <a:pPr algn="r" eaLnBrk="1" hangingPunct="1"/>
              <a:t>4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02C234C-145D-47E1-B5A8-F0D830550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60E66D3-7392-42D0-BC17-5B984812C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1DF8881-AFB7-468F-8FA0-7BBCA4EC866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2DC64-5783-4E6B-9A73-18F44C7C93E4}" type="slidenum">
              <a:rPr lang="en-US" altLang="zh-CN" sz="1200"/>
              <a:pPr algn="r" eaLnBrk="1" hangingPunct="1"/>
              <a:t>5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9C2A110-B6D0-4302-B18F-05B0B5E10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4959104-72FC-4182-8C31-FF9283A6F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0396C21-E1D6-4908-BC94-185EC1D5F2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B3EFD99-E4BD-45AC-9673-494262D3DF0B}" type="slidenum">
              <a:rPr lang="en-US" altLang="zh-CN" sz="1200"/>
              <a:pPr algn="r" eaLnBrk="1" hangingPunct="1"/>
              <a:t>6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A625F9F-7E09-4BEE-B61F-D8328E6D98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22D4F34-D69A-478D-A35B-41D955732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6F35E19-6E7D-4E2C-8264-2F5DC5BED6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A157E36-FD57-4299-83F8-3882930FB85E}" type="slidenum">
              <a:rPr lang="en-US" altLang="zh-CN" sz="1200"/>
              <a:pPr algn="r" eaLnBrk="1" hangingPunct="1"/>
              <a:t>7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5179308-58C4-4D49-9AD0-70DED8CDF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D1D22AF-A040-4ED5-8EF3-50AF24B68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E3DC879B-41BC-49E9-83DE-84AC2B42F4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7DA565A-A506-43FC-AAC4-AEA58DEA001C}" type="slidenum">
              <a:rPr lang="en-US" altLang="zh-CN" sz="1200"/>
              <a:pPr algn="r" eaLnBrk="1" hangingPunct="1"/>
              <a:t>8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6407523-6E96-4E30-A625-6C502CBBC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2F8A0B6-B253-4858-AC53-68E7C6147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D85B539-BD51-4435-8C36-85B958545A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 anchor="b"/>
          <a:lstStyle>
            <a:lvl1pPr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449E017-181D-4643-832A-4EB9C431FCDC}" type="slidenum">
              <a:rPr lang="en-US" altLang="zh-CN" sz="1200"/>
              <a:pPr algn="r" eaLnBrk="1" hangingPunct="1"/>
              <a:t>9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21B5F99-C22E-4657-9345-EBFB9F4D1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0A9397D-BB3F-45CD-B59F-8EE733A33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2020/2/20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2020/2/20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2020/2/20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2020/2/20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zh-CN" altLang="en-US" dirty="0"/>
              <a:t>数据库系统原理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 Model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Constraints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853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75C1EE7-C4C1-40C6-B6BF-DCFEBF25E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FF946DE-44E9-4662-BDD1-551C75FBCD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426128"/>
            <a:ext cx="10077624" cy="5431872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完整性约束（</a:t>
            </a:r>
            <a:r>
              <a:rPr lang="en-US" altLang="zh-CN" sz="2800" b="1" dirty="0">
                <a:solidFill>
                  <a:srgbClr val="FF0000"/>
                </a:solidFill>
              </a:rPr>
              <a:t> Integrity Constraints 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92D050"/>
                </a:solidFill>
              </a:rPr>
              <a:t>实体完整性约束（</a:t>
            </a:r>
            <a:r>
              <a:rPr lang="en-US" altLang="zh-CN" sz="2000" b="1" dirty="0">
                <a:solidFill>
                  <a:srgbClr val="92D050"/>
                </a:solidFill>
              </a:rPr>
              <a:t>Entity</a:t>
            </a:r>
            <a:r>
              <a:rPr lang="zh-CN" altLang="en-US" sz="2000" b="1" dirty="0">
                <a:solidFill>
                  <a:srgbClr val="92D050"/>
                </a:solidFill>
              </a:rPr>
              <a:t> </a:t>
            </a:r>
            <a:r>
              <a:rPr lang="en-US" altLang="zh-CN" sz="2000" b="1" dirty="0">
                <a:solidFill>
                  <a:srgbClr val="92D050"/>
                </a:solidFill>
              </a:rPr>
              <a:t>Integrity</a:t>
            </a:r>
            <a:r>
              <a:rPr lang="zh-CN" altLang="en-US" sz="2000" b="1" dirty="0">
                <a:solidFill>
                  <a:srgbClr val="92D050"/>
                </a:solidFill>
              </a:rPr>
              <a:t> </a:t>
            </a:r>
            <a:r>
              <a:rPr lang="en-US" altLang="zh-CN" sz="2000" b="1" dirty="0">
                <a:solidFill>
                  <a:srgbClr val="92D050"/>
                </a:solidFill>
              </a:rPr>
              <a:t>Constraint</a:t>
            </a:r>
            <a:r>
              <a:rPr lang="zh-CN" altLang="en-US" sz="2000" b="1" dirty="0">
                <a:solidFill>
                  <a:srgbClr val="92D050"/>
                </a:solidFill>
              </a:rPr>
              <a:t>， 也称为主码约束）</a:t>
            </a:r>
            <a:endParaRPr lang="en-US" altLang="zh-CN" sz="2000" b="1" dirty="0">
              <a:solidFill>
                <a:srgbClr val="92D050"/>
              </a:solidFill>
            </a:endParaRPr>
          </a:p>
          <a:p>
            <a:pPr lvl="2"/>
            <a:r>
              <a:rPr lang="zh-CN" altLang="en-US" sz="2000" b="1" dirty="0">
                <a:solidFill>
                  <a:srgbClr val="00B0F0"/>
                </a:solidFill>
              </a:rPr>
              <a:t>主码的属性取值唯一且不能为</a:t>
            </a:r>
            <a:r>
              <a:rPr lang="en-US" altLang="zh-CN" sz="2000" b="1" dirty="0">
                <a:solidFill>
                  <a:srgbClr val="00B0F0"/>
                </a:solidFill>
              </a:rPr>
              <a:t>NULL</a:t>
            </a:r>
          </a:p>
          <a:p>
            <a:pPr lvl="3"/>
            <a:r>
              <a:rPr lang="zh-CN" altLang="en-US" dirty="0"/>
              <a:t>根据定义，</a:t>
            </a:r>
            <a:r>
              <a:rPr lang="zh-CN" altLang="en-US" dirty="0">
                <a:solidFill>
                  <a:srgbClr val="7030A0"/>
                </a:solidFill>
              </a:rPr>
              <a:t>主码是能对元组进行唯一标识的最小标识符</a:t>
            </a:r>
            <a:r>
              <a:rPr lang="zh-CN" altLang="en-US" dirty="0"/>
              <a:t>。这意味着主码的任何子集都不足以标识元组。</a:t>
            </a:r>
            <a:endParaRPr lang="en-US" altLang="zh-CN" dirty="0"/>
          </a:p>
          <a:p>
            <a:pPr lvl="3"/>
            <a:r>
              <a:rPr lang="zh-CN" altLang="en-US" dirty="0"/>
              <a:t>如果允许主码的某个部分为</a:t>
            </a:r>
            <a:r>
              <a:rPr lang="en-US" altLang="zh-CN" dirty="0"/>
              <a:t>NULL</a:t>
            </a:r>
            <a:r>
              <a:rPr lang="zh-CN" altLang="en-US" dirty="0"/>
              <a:t>，就暗示了并不是所有属性都是标识元组所必须的，这与主码的定义相矛盾！</a:t>
            </a:r>
            <a:endParaRPr lang="en-US" altLang="zh-CN" dirty="0"/>
          </a:p>
          <a:p>
            <a:pPr lvl="3"/>
            <a:r>
              <a:rPr lang="zh-CN" altLang="en-US" dirty="0"/>
              <a:t>如果两个或多个元组的主码值为</a:t>
            </a:r>
            <a:r>
              <a:rPr lang="en-US" altLang="zh-CN" dirty="0"/>
              <a:t>NULL </a:t>
            </a:r>
            <a:r>
              <a:rPr lang="zh-CN" altLang="en-US" dirty="0"/>
              <a:t>，当其他关系需要参照它们的时候，就无法对它们进行区分。</a:t>
            </a:r>
            <a:endParaRPr lang="en-US" altLang="zh-CN" dirty="0"/>
          </a:p>
          <a:p>
            <a:pPr lvl="2"/>
            <a:endParaRPr lang="en-US" altLang="zh-CN" sz="2000" b="1" dirty="0"/>
          </a:p>
          <a:p>
            <a:pPr lvl="2"/>
            <a:r>
              <a:rPr lang="zh-CN" altLang="en-US" sz="2000" b="1" dirty="0"/>
              <a:t>候选码的属性（候选码中的不在主码里的属性）可以为空</a:t>
            </a:r>
            <a:endParaRPr lang="en-US" altLang="zh-CN" sz="2000" b="1" dirty="0"/>
          </a:p>
          <a:p>
            <a:pPr lvl="2"/>
            <a:endParaRPr lang="en-US" altLang="zh-CN" sz="2000" b="1" dirty="0"/>
          </a:p>
          <a:p>
            <a:pPr lvl="2"/>
            <a:r>
              <a:rPr lang="zh-CN" altLang="en-US" sz="2000" b="1" dirty="0"/>
              <a:t>只有</a:t>
            </a:r>
            <a:r>
              <a:rPr lang="zh-CN" altLang="en-US" sz="2000" b="1" dirty="0">
                <a:solidFill>
                  <a:srgbClr val="FF0000"/>
                </a:solidFill>
              </a:rPr>
              <a:t>基本关系</a:t>
            </a:r>
            <a:r>
              <a:rPr lang="zh-CN" altLang="en-US" sz="2000" b="1" dirty="0"/>
              <a:t>的主码属性不能为空</a:t>
            </a:r>
            <a:endParaRPr lang="en-US" altLang="zh-CN" sz="2000" b="1" dirty="0"/>
          </a:p>
          <a:p>
            <a:pPr lvl="3"/>
            <a:r>
              <a:rPr lang="zh-CN" altLang="en-US" b="1" dirty="0"/>
              <a:t>例：利用基本关系</a:t>
            </a:r>
            <a:r>
              <a:rPr lang="en-US" altLang="zh-CN" b="1" dirty="0"/>
              <a:t>Viewing</a:t>
            </a:r>
            <a:r>
              <a:rPr lang="zh-CN" altLang="en-US" b="1" dirty="0"/>
              <a:t>查看所有的评论</a:t>
            </a:r>
            <a:endParaRPr lang="en-US" altLang="zh-CN" b="1" dirty="0"/>
          </a:p>
          <a:p>
            <a:pPr lvl="3"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SELECT comment</a:t>
            </a:r>
          </a:p>
          <a:p>
            <a:pPr lvl="3">
              <a:buNone/>
            </a:pPr>
            <a:r>
              <a:rPr lang="en-US" altLang="zh-CN" b="1" dirty="0"/>
              <a:t>       FROM   Viewing</a:t>
            </a:r>
          </a:p>
          <a:p>
            <a:pPr lvl="3">
              <a:buNone/>
            </a:pPr>
            <a:endParaRPr lang="en-US" altLang="zh-CN" b="1" dirty="0"/>
          </a:p>
          <a:p>
            <a:pPr lvl="3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这个查询的结果只有一列</a:t>
            </a:r>
            <a:r>
              <a:rPr lang="en-US" altLang="zh-CN" b="1" dirty="0"/>
              <a:t>comment</a:t>
            </a:r>
          </a:p>
          <a:p>
            <a:pPr lvl="3">
              <a:buNone/>
            </a:pPr>
            <a:r>
              <a:rPr lang="zh-CN" altLang="en-US" b="1" dirty="0"/>
              <a:t>   这个查询会生成由一个属性</a:t>
            </a:r>
            <a:r>
              <a:rPr lang="en-US" altLang="zh-CN" b="1" dirty="0"/>
              <a:t>comment</a:t>
            </a:r>
            <a:r>
              <a:rPr lang="zh-CN" altLang="en-US" b="1" dirty="0"/>
              <a:t>组成的一元关系</a:t>
            </a:r>
            <a:endParaRPr lang="en-US" altLang="zh-CN" b="1" dirty="0"/>
          </a:p>
          <a:p>
            <a:pPr lvl="3">
              <a:buNone/>
            </a:pPr>
            <a:r>
              <a:rPr lang="zh-CN" altLang="en-US" b="1" dirty="0"/>
              <a:t>   根据定义这个属性就是该结果关系的主码！但它包含了</a:t>
            </a:r>
            <a:r>
              <a:rPr lang="en-US" altLang="zh-CN" b="1" dirty="0"/>
              <a:t>null</a:t>
            </a:r>
            <a:r>
              <a:rPr lang="zh-CN" altLang="en-US" b="1" dirty="0"/>
              <a:t>！</a:t>
            </a:r>
            <a:endParaRPr lang="en-US" altLang="zh-CN" b="1" dirty="0"/>
          </a:p>
          <a:p>
            <a:pPr lvl="3">
              <a:buNone/>
            </a:pPr>
            <a:r>
              <a:rPr lang="zh-CN" altLang="en-US" b="1" dirty="0"/>
              <a:t>   因为</a:t>
            </a:r>
            <a:r>
              <a:rPr lang="zh-CN" altLang="en-US" b="1" dirty="0">
                <a:solidFill>
                  <a:srgbClr val="FF0000"/>
                </a:solidFill>
              </a:rPr>
              <a:t>这个查询结果本身不是基本的关系！，所以允许主码为空！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endParaRPr lang="en-US" altLang="zh-CN" sz="2400" b="1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DB8FBD-E666-4AFC-BBB1-6A90D7640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967" y="4357372"/>
            <a:ext cx="3688342" cy="195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D1BE572-0EC3-4B1C-9CDC-D4C009915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38C14A3-5795-428C-8966-D35D2A70CE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6167" y="1711132"/>
            <a:ext cx="11643918" cy="4364038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完整性约束（</a:t>
            </a:r>
            <a:r>
              <a:rPr lang="en-US" altLang="zh-CN" sz="2800" b="1" dirty="0">
                <a:solidFill>
                  <a:srgbClr val="FF0000"/>
                </a:solidFill>
              </a:rPr>
              <a:t> Integrity Constraints 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92D050"/>
                </a:solidFill>
              </a:rPr>
              <a:t>引用完整性约束（</a:t>
            </a:r>
            <a:r>
              <a:rPr lang="en-US" altLang="zh-CN" sz="2400" b="1" dirty="0">
                <a:solidFill>
                  <a:srgbClr val="92D050"/>
                </a:solidFill>
              </a:rPr>
              <a:t> Referential</a:t>
            </a:r>
            <a:r>
              <a:rPr lang="zh-CN" altLang="en-US" sz="2400" b="1" dirty="0">
                <a:solidFill>
                  <a:srgbClr val="92D050"/>
                </a:solidFill>
              </a:rPr>
              <a:t> </a:t>
            </a:r>
            <a:r>
              <a:rPr lang="en-US" altLang="zh-CN" sz="2400" b="1" dirty="0">
                <a:solidFill>
                  <a:srgbClr val="92D050"/>
                </a:solidFill>
              </a:rPr>
              <a:t>Integrity</a:t>
            </a:r>
            <a:r>
              <a:rPr lang="zh-CN" altLang="en-US" sz="2400" b="1" dirty="0">
                <a:solidFill>
                  <a:srgbClr val="92D050"/>
                </a:solidFill>
              </a:rPr>
              <a:t> </a:t>
            </a:r>
            <a:r>
              <a:rPr lang="en-US" altLang="zh-CN" sz="2400" b="1" dirty="0">
                <a:solidFill>
                  <a:srgbClr val="92D050"/>
                </a:solidFill>
              </a:rPr>
              <a:t>Constraint</a:t>
            </a:r>
            <a:r>
              <a:rPr lang="zh-CN" altLang="en-US" sz="2400" b="1" dirty="0">
                <a:solidFill>
                  <a:srgbClr val="92D050"/>
                </a:solidFill>
              </a:rPr>
              <a:t> ）</a:t>
            </a:r>
            <a:endParaRPr lang="en-US" altLang="zh-CN" sz="2400" b="1" dirty="0">
              <a:solidFill>
                <a:srgbClr val="92D050"/>
              </a:solidFill>
            </a:endParaRPr>
          </a:p>
          <a:p>
            <a:pPr lvl="2"/>
            <a:endParaRPr lang="en-US" altLang="zh-CN" b="1" dirty="0"/>
          </a:p>
          <a:p>
            <a:pPr lvl="2"/>
            <a:r>
              <a:rPr lang="zh-CN" altLang="en-US" b="1" dirty="0"/>
              <a:t>如果关系中存在某个外码，则它的值或与主关系中某个元组的主码取值相等，或者全为</a:t>
            </a:r>
            <a:r>
              <a:rPr lang="en-US" altLang="zh-CN" b="1" dirty="0"/>
              <a:t>NULL</a:t>
            </a:r>
          </a:p>
          <a:p>
            <a:pPr lvl="2"/>
            <a:endParaRPr lang="en-US" altLang="zh-CN" b="1" dirty="0"/>
          </a:p>
          <a:p>
            <a:pPr lvl="2"/>
            <a:r>
              <a:rPr lang="zh-CN" altLang="en-US" b="1" dirty="0"/>
              <a:t>例：关系</a:t>
            </a:r>
            <a:r>
              <a:rPr lang="en-US" altLang="zh-CN" b="1" dirty="0"/>
              <a:t>Staff</a:t>
            </a:r>
            <a:r>
              <a:rPr lang="zh-CN" altLang="en-US" b="1" dirty="0"/>
              <a:t>的</a:t>
            </a:r>
            <a:r>
              <a:rPr lang="en-US" altLang="zh-CN" b="1" dirty="0" err="1"/>
              <a:t>branchNo</a:t>
            </a:r>
            <a:r>
              <a:rPr lang="zh-CN" altLang="en-US" b="1" dirty="0"/>
              <a:t>属性指向主关系</a:t>
            </a:r>
            <a:r>
              <a:rPr lang="en-US" altLang="zh-CN" b="1" dirty="0"/>
              <a:t>Branch</a:t>
            </a:r>
            <a:r>
              <a:rPr lang="zh-CN" altLang="en-US" b="1" dirty="0"/>
              <a:t>中的</a:t>
            </a:r>
            <a:r>
              <a:rPr lang="en-US" altLang="zh-CN" b="1" dirty="0" err="1"/>
              <a:t>branchNo</a:t>
            </a:r>
            <a:r>
              <a:rPr lang="zh-CN" altLang="en-US" sz="2000" b="1" dirty="0"/>
              <a:t>属性</a:t>
            </a:r>
            <a:endParaRPr lang="en-US" altLang="zh-CN" sz="2000" b="1" dirty="0"/>
          </a:p>
          <a:p>
            <a:pPr lvl="3"/>
            <a:r>
              <a:rPr lang="zh-CN" altLang="en-US" b="1" dirty="0"/>
              <a:t>除非</a:t>
            </a:r>
            <a:r>
              <a:rPr lang="en-US" altLang="zh-CN" b="1" dirty="0"/>
              <a:t>Branch</a:t>
            </a:r>
            <a:r>
              <a:rPr lang="zh-CN" altLang="en-US" b="1" dirty="0"/>
              <a:t>关系中存在分公司编号为</a:t>
            </a:r>
            <a:r>
              <a:rPr lang="en-US" altLang="zh-CN" b="1" dirty="0"/>
              <a:t>B025</a:t>
            </a:r>
            <a:r>
              <a:rPr lang="zh-CN" altLang="en-US" b="1" dirty="0"/>
              <a:t>的纪录，否则无法在关系</a:t>
            </a:r>
            <a:r>
              <a:rPr lang="en-US" altLang="zh-CN" b="1" dirty="0"/>
              <a:t>Staff</a:t>
            </a:r>
            <a:r>
              <a:rPr lang="zh-CN" altLang="en-US" b="1" dirty="0"/>
              <a:t>上插入一个这样的员工，该员工的</a:t>
            </a:r>
            <a:r>
              <a:rPr lang="en-US" altLang="zh-CN" b="1" dirty="0" err="1"/>
              <a:t>branchNo</a:t>
            </a:r>
            <a:r>
              <a:rPr lang="zh-CN" altLang="en-US" b="1" dirty="0"/>
              <a:t>为</a:t>
            </a:r>
            <a:r>
              <a:rPr lang="en-US" altLang="zh-CN" b="1" dirty="0"/>
              <a:t>B025</a:t>
            </a:r>
          </a:p>
          <a:p>
            <a:pPr lvl="3"/>
            <a:r>
              <a:rPr lang="zh-CN" altLang="en-US" b="1" dirty="0"/>
              <a:t>可以插入一个这样的员工记录，该员工的</a:t>
            </a:r>
            <a:r>
              <a:rPr lang="en-US" altLang="zh-CN" b="1" dirty="0" err="1"/>
              <a:t>branchNo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，表示该员工还没有被分配一个分公司！</a:t>
            </a:r>
            <a:endParaRPr lang="en-US" altLang="zh-CN" b="1" dirty="0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22FF1942-4024-4880-9D31-78020E5D8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33" y="4580878"/>
            <a:ext cx="8253959" cy="203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9A574D6-AF85-424C-A7A9-65F59E956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FC225D8-3437-4853-821E-DBD086396E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798667"/>
            <a:ext cx="10223008" cy="479742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完整性约束（</a:t>
            </a:r>
            <a:r>
              <a:rPr lang="en-US" altLang="zh-CN" sz="2800" b="1" dirty="0">
                <a:solidFill>
                  <a:srgbClr val="FF0000"/>
                </a:solidFill>
              </a:rPr>
              <a:t> Integrity Constraints 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endParaRPr lang="en-US" altLang="zh-CN" sz="2400" b="1" dirty="0"/>
          </a:p>
          <a:p>
            <a:pPr lvl="1"/>
            <a:r>
              <a:rPr lang="zh-CN" altLang="en-US" sz="2400" b="1" dirty="0"/>
              <a:t>一般性约束（</a:t>
            </a:r>
            <a:r>
              <a:rPr lang="en-US" altLang="zh-CN" sz="2400" b="1" dirty="0"/>
              <a:t> General Constraints</a:t>
            </a:r>
            <a:r>
              <a:rPr lang="zh-CN" altLang="en-US" sz="2400" b="1" dirty="0"/>
              <a:t> ）</a:t>
            </a:r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由数据库用户或者数据库管理员制定的附加规则，它约束组织机构的某些方面</a:t>
            </a:r>
            <a:endParaRPr lang="en-US" altLang="zh-CN" sz="1800" b="1" dirty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例：</a:t>
            </a:r>
            <a:endParaRPr lang="en-US" altLang="zh-CN" sz="1800" b="1" dirty="0"/>
          </a:p>
          <a:p>
            <a:pPr lvl="3"/>
            <a:r>
              <a:rPr lang="zh-CN" altLang="en-US" sz="1800" b="1" dirty="0"/>
              <a:t>分公司的员工不能超过</a:t>
            </a:r>
            <a:r>
              <a:rPr lang="en-US" altLang="zh-CN" sz="1800" b="1" dirty="0"/>
              <a:t>20</a:t>
            </a:r>
            <a:r>
              <a:rPr lang="zh-CN" altLang="en-US" sz="1800" b="1" dirty="0"/>
              <a:t>个，如果超过</a:t>
            </a:r>
            <a:r>
              <a:rPr lang="en-US" altLang="zh-CN" sz="1800" b="1" dirty="0"/>
              <a:t>20</a:t>
            </a:r>
            <a:r>
              <a:rPr lang="zh-CN" altLang="en-US" sz="1800" b="1" dirty="0"/>
              <a:t>个了就不能再</a:t>
            </a:r>
            <a:r>
              <a:rPr lang="en-US" altLang="zh-CN" sz="1800" b="1" dirty="0"/>
              <a:t>staff</a:t>
            </a:r>
            <a:r>
              <a:rPr lang="zh-CN" altLang="en-US" sz="1800" b="1" dirty="0"/>
              <a:t>关系中添加新的元组</a:t>
            </a:r>
            <a:endParaRPr lang="en-US" altLang="zh-CN" sz="1800" b="1" dirty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对一般性约束的支持因不同的</a:t>
            </a:r>
            <a:r>
              <a:rPr lang="en-US" altLang="zh-CN" sz="1800" b="1" dirty="0"/>
              <a:t>RDBMS</a:t>
            </a:r>
            <a:r>
              <a:rPr lang="zh-CN" altLang="en-US" sz="1800" b="1" dirty="0"/>
              <a:t>而异！</a:t>
            </a:r>
            <a:endParaRPr lang="en-US" altLang="zh-CN" sz="1800" b="1" dirty="0"/>
          </a:p>
          <a:p>
            <a:pPr lvl="3"/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B1BECE-CE01-4906-ABB6-7C50B0EA9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76A58A-AF0B-4329-A282-6E5E3499F7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83070"/>
            <a:ext cx="9144000" cy="4797425"/>
          </a:xfrm>
        </p:spPr>
        <p:txBody>
          <a:bodyPr/>
          <a:lstStyle/>
          <a:p>
            <a:r>
              <a:rPr lang="zh-CN" altLang="en-US" sz="2800" dirty="0"/>
              <a:t>数据模型组成的三个要素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Structure</a:t>
            </a:r>
            <a:r>
              <a:rPr lang="zh-CN" altLang="en-US" sz="2800" dirty="0"/>
              <a:t>      （数据结构）</a:t>
            </a:r>
            <a:endParaRPr lang="en-US" altLang="zh-CN" sz="2800" dirty="0"/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Data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Constraints</a:t>
            </a:r>
            <a:r>
              <a:rPr lang="zh-CN" altLang="en-US" sz="2800" dirty="0">
                <a:solidFill>
                  <a:srgbClr val="FF0000"/>
                </a:solidFill>
              </a:rPr>
              <a:t>   （数据约束）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Operations</a:t>
            </a:r>
            <a:r>
              <a:rPr lang="zh-CN" altLang="en-US" sz="2800" dirty="0"/>
              <a:t>   （数据操作）</a:t>
            </a:r>
            <a:endParaRPr lang="en-US" altLang="zh-CN" sz="2800" dirty="0"/>
          </a:p>
          <a:p>
            <a:pPr lvl="2"/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DA55AB0-4B9E-4ED7-A4E8-48EEB6B45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70B32D4-0676-470C-9D19-A7543DBC40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768476"/>
            <a:ext cx="9980681" cy="4757016"/>
          </a:xfrm>
        </p:spPr>
        <p:txBody>
          <a:bodyPr/>
          <a:lstStyle/>
          <a:p>
            <a:r>
              <a:rPr lang="zh-CN" altLang="en-US" sz="2400" dirty="0"/>
              <a:t>数据库约束（业务规则，</a:t>
            </a:r>
            <a:r>
              <a:rPr lang="en-US" altLang="zh-CN" sz="2400" dirty="0"/>
              <a:t>business rule</a:t>
            </a:r>
            <a:r>
              <a:rPr lang="zh-CN" altLang="en-US" sz="2400" dirty="0"/>
              <a:t>）主要划分为以下三类</a:t>
            </a: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数据模型中固有的约束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/>
              <a:t>固有的基于模型的约束</a:t>
            </a:r>
            <a:r>
              <a:rPr lang="en-US" altLang="zh-CN" sz="1800" dirty="0"/>
              <a:t>( inherent</a:t>
            </a:r>
            <a:r>
              <a:rPr lang="zh-CN" altLang="en-US" sz="1800" dirty="0"/>
              <a:t> </a:t>
            </a:r>
            <a:r>
              <a:rPr lang="en-US" altLang="zh-CN" sz="1800" dirty="0"/>
              <a:t>model-based constraint)</a:t>
            </a:r>
          </a:p>
          <a:p>
            <a:pPr lvl="2"/>
            <a:r>
              <a:rPr lang="zh-CN" altLang="en-US" sz="1800" dirty="0"/>
              <a:t>隐式约束</a:t>
            </a:r>
            <a:r>
              <a:rPr lang="en-US" altLang="zh-CN" sz="1800" dirty="0"/>
              <a:t>( implicit constraint) 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在数据模型的模式中可以直接表示的约束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/>
              <a:t>基于模式的约束</a:t>
            </a:r>
            <a:r>
              <a:rPr lang="en-US" altLang="zh-CN" sz="1800" dirty="0"/>
              <a:t>(schema-based constraint)</a:t>
            </a:r>
          </a:p>
          <a:p>
            <a:pPr lvl="2"/>
            <a:r>
              <a:rPr lang="zh-CN" altLang="en-US" sz="1800" dirty="0"/>
              <a:t>显式约束</a:t>
            </a:r>
            <a:r>
              <a:rPr lang="en-US" altLang="zh-CN" sz="1800" dirty="0"/>
              <a:t>(explicit constraint) </a:t>
            </a:r>
          </a:p>
          <a:p>
            <a:pPr lvl="2"/>
            <a:r>
              <a:rPr lang="zh-CN" altLang="en-US" sz="1800" dirty="0">
                <a:solidFill>
                  <a:srgbClr val="0070C0"/>
                </a:solidFill>
              </a:rPr>
              <a:t>通常用</a:t>
            </a:r>
            <a:r>
              <a:rPr lang="en-US" altLang="zh-CN" sz="1800" dirty="0">
                <a:solidFill>
                  <a:srgbClr val="0070C0"/>
                </a:solidFill>
              </a:rPr>
              <a:t>DDL(</a:t>
            </a:r>
            <a:r>
              <a:rPr lang="zh-CN" altLang="en-US" sz="1800" dirty="0">
                <a:solidFill>
                  <a:srgbClr val="0070C0"/>
                </a:solidFill>
              </a:rPr>
              <a:t>数据定义语言</a:t>
            </a:r>
            <a:r>
              <a:rPr lang="en-US" altLang="zh-CN" sz="1800" dirty="0">
                <a:solidFill>
                  <a:srgbClr val="0070C0"/>
                </a:solidFill>
              </a:rPr>
              <a:t>)</a:t>
            </a:r>
            <a:r>
              <a:rPr lang="zh-CN" altLang="en-US" sz="1800" dirty="0">
                <a:solidFill>
                  <a:srgbClr val="0070C0"/>
                </a:solidFill>
              </a:rPr>
              <a:t>加以定义</a:t>
            </a:r>
            <a:endParaRPr lang="en-US" altLang="zh-CN" sz="18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不能在数据模型的模式中直接表示的约束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/>
              <a:t>基于应用的约束</a:t>
            </a:r>
            <a:r>
              <a:rPr lang="en-US" altLang="zh-CN" sz="1800" dirty="0"/>
              <a:t>( application-based constraint ) </a:t>
            </a:r>
          </a:p>
          <a:p>
            <a:pPr lvl="2"/>
            <a:r>
              <a:rPr lang="zh-CN" altLang="en-US" sz="1800" dirty="0"/>
              <a:t>语义约束</a:t>
            </a:r>
            <a:r>
              <a:rPr lang="en-US" altLang="zh-CN" sz="1800" dirty="0"/>
              <a:t>( semantic</a:t>
            </a:r>
            <a:r>
              <a:rPr lang="zh-CN" altLang="en-US" sz="1800" dirty="0"/>
              <a:t> </a:t>
            </a:r>
            <a:r>
              <a:rPr lang="en-US" altLang="zh-CN" sz="1800" dirty="0"/>
              <a:t>constraint)</a:t>
            </a:r>
          </a:p>
          <a:p>
            <a:pPr lvl="2"/>
            <a:r>
              <a:rPr lang="zh-CN" altLang="en-US" sz="1800" dirty="0">
                <a:solidFill>
                  <a:srgbClr val="0070C0"/>
                </a:solidFill>
              </a:rPr>
              <a:t>由应用程序（或者数据库触发器、断言）表示和执行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A08CF7-DDA7-43C3-AD7F-B70FD8EA9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EC82700-2C27-4531-9A61-F3BDC5C31D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0414" y="2023570"/>
            <a:ext cx="11242903" cy="447414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关系数据模型的固有约束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关系的性质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1 )</a:t>
            </a:r>
            <a:r>
              <a:rPr lang="zh-CN" altLang="en-US" sz="2000" dirty="0"/>
              <a:t>数据库中的每个关系</a:t>
            </a:r>
            <a:r>
              <a:rPr lang="en-US" altLang="zh-CN" sz="2000" dirty="0"/>
              <a:t>(</a:t>
            </a:r>
            <a:r>
              <a:rPr lang="zh-CN" altLang="en-US" sz="2000" dirty="0"/>
              <a:t>或表格</a:t>
            </a:r>
            <a:r>
              <a:rPr lang="en-US" altLang="zh-CN" sz="2000" dirty="0"/>
              <a:t>)</a:t>
            </a:r>
            <a:r>
              <a:rPr lang="zh-CN" altLang="en-US" sz="2000" dirty="0"/>
              <a:t>都有唯一的名称。</a:t>
            </a:r>
          </a:p>
          <a:p>
            <a:pPr lvl="1"/>
            <a:r>
              <a:rPr lang="en-US" altLang="zh-CN" sz="2000" dirty="0"/>
              <a:t>2 )</a:t>
            </a:r>
            <a:r>
              <a:rPr lang="zh-CN" altLang="en-US" sz="2000" dirty="0"/>
              <a:t>每行与每列交叉点的条目是原子的</a:t>
            </a:r>
            <a:r>
              <a:rPr lang="en-US" altLang="zh-CN" sz="2000" dirty="0"/>
              <a:t>(</a:t>
            </a:r>
            <a:r>
              <a:rPr lang="zh-CN" altLang="en-US" sz="2000" dirty="0"/>
              <a:t>或单值的</a:t>
            </a:r>
            <a:r>
              <a:rPr lang="en-US" altLang="zh-CN" sz="2000" dirty="0"/>
              <a:t>)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表中每个属性在每行只有一个值</a:t>
            </a:r>
            <a:endParaRPr lang="en-US" altLang="zh-CN" sz="2000" dirty="0"/>
          </a:p>
          <a:p>
            <a:pPr lvl="2"/>
            <a:r>
              <a:rPr lang="zh-CN" altLang="en-US" sz="2000" dirty="0"/>
              <a:t>关系中没有多值属性</a:t>
            </a:r>
          </a:p>
          <a:p>
            <a:pPr lvl="1"/>
            <a:r>
              <a:rPr lang="en-US" altLang="zh-CN" sz="2000" dirty="0"/>
              <a:t>3 )</a:t>
            </a:r>
            <a:r>
              <a:rPr lang="zh-CN" altLang="en-US" sz="2000" dirty="0"/>
              <a:t>每一行都是唯一的；关系中没有相同的两行</a:t>
            </a:r>
          </a:p>
          <a:p>
            <a:pPr lvl="1"/>
            <a:r>
              <a:rPr lang="en-US" altLang="zh-CN" sz="2000" dirty="0"/>
              <a:t>4</a:t>
            </a:r>
            <a:r>
              <a:rPr lang="zh-CN" altLang="en-US" sz="2000" dirty="0"/>
              <a:t> </a:t>
            </a:r>
            <a:r>
              <a:rPr lang="en-US" altLang="zh-CN" sz="2000" dirty="0"/>
              <a:t>)</a:t>
            </a:r>
            <a:r>
              <a:rPr lang="zh-CN" altLang="en-US" sz="2000" dirty="0"/>
              <a:t>每个表格中的每个属性</a:t>
            </a:r>
            <a:r>
              <a:rPr lang="en-US" altLang="zh-CN" sz="2000" dirty="0"/>
              <a:t>(</a:t>
            </a:r>
            <a:r>
              <a:rPr lang="zh-CN" altLang="en-US" sz="2000" dirty="0"/>
              <a:t>或列</a:t>
            </a:r>
            <a:r>
              <a:rPr lang="en-US" altLang="zh-CN" sz="2000" dirty="0"/>
              <a:t>)</a:t>
            </a:r>
            <a:r>
              <a:rPr lang="zh-CN" altLang="en-US" sz="2000" dirty="0"/>
              <a:t>都有唯一的名称</a:t>
            </a:r>
          </a:p>
          <a:p>
            <a:pPr lvl="1"/>
            <a:r>
              <a:rPr lang="en-US" altLang="zh-CN" sz="2000" dirty="0"/>
              <a:t>5 )</a:t>
            </a:r>
            <a:r>
              <a:rPr lang="zh-CN" altLang="en-US" sz="2000" dirty="0"/>
              <a:t>列的顺序</a:t>
            </a:r>
            <a:r>
              <a:rPr lang="en-US" altLang="zh-CN" sz="2000" dirty="0"/>
              <a:t>(</a:t>
            </a:r>
            <a:r>
              <a:rPr lang="zh-CN" altLang="en-US" sz="2000" dirty="0"/>
              <a:t>从左到右</a:t>
            </a:r>
            <a:r>
              <a:rPr lang="en-US" altLang="zh-CN" sz="2000" dirty="0"/>
              <a:t>)</a:t>
            </a:r>
            <a:r>
              <a:rPr lang="zh-CN" altLang="en-US" sz="2000" dirty="0"/>
              <a:t>无关紧要。改变关系中列的顺序不会更改关系的意义或影响关系的使用。</a:t>
            </a:r>
          </a:p>
          <a:p>
            <a:pPr lvl="1"/>
            <a:r>
              <a:rPr lang="en-US" altLang="zh-CN" sz="2000" dirty="0"/>
              <a:t>6 )</a:t>
            </a:r>
            <a:r>
              <a:rPr lang="zh-CN" altLang="en-US" sz="2000" dirty="0"/>
              <a:t>行的顺序</a:t>
            </a:r>
            <a:r>
              <a:rPr lang="en-US" altLang="zh-CN" sz="2000" dirty="0"/>
              <a:t>(</a:t>
            </a:r>
            <a:r>
              <a:rPr lang="zh-CN" altLang="en-US" sz="2000" dirty="0"/>
              <a:t>从上到下</a:t>
            </a:r>
            <a:r>
              <a:rPr lang="en-US" altLang="zh-CN" sz="2000" dirty="0"/>
              <a:t>)</a:t>
            </a:r>
            <a:r>
              <a:rPr lang="zh-CN" altLang="en-US" sz="2000" dirty="0"/>
              <a:t>无关紧要。关系中行的顺序可以被更改为任何顺序</a:t>
            </a:r>
            <a:endParaRPr lang="en-US" altLang="zh-CN" sz="2000" dirty="0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86B31BAC-A874-4535-B9AB-A0E047697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52" y="2023570"/>
            <a:ext cx="5300795" cy="198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5586554-A602-44F6-9427-F29C804E6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84626FF-5082-4B7E-89D7-4B914B9E5C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812969"/>
            <a:ext cx="9674953" cy="4868862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关系数据模型中能用</a:t>
            </a:r>
            <a:r>
              <a:rPr lang="en-US" altLang="zh-CN" sz="2800" b="1" dirty="0">
                <a:solidFill>
                  <a:srgbClr val="FF0000"/>
                </a:solidFill>
              </a:rPr>
              <a:t>DDL(</a:t>
            </a:r>
            <a:r>
              <a:rPr lang="zh-CN" altLang="en-US" sz="2800" b="1" dirty="0">
                <a:solidFill>
                  <a:srgbClr val="FF0000"/>
                </a:solidFill>
              </a:rPr>
              <a:t>数据定义语言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表示的约束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域约束</a:t>
            </a:r>
            <a:endParaRPr lang="en-US" altLang="zh-CN" b="1" dirty="0"/>
          </a:p>
          <a:p>
            <a:pPr lvl="1"/>
            <a:r>
              <a:rPr lang="zh-CN" altLang="en-US" b="1" dirty="0"/>
              <a:t>主码</a:t>
            </a:r>
            <a:endParaRPr lang="en-US" altLang="zh-CN" b="1" dirty="0"/>
          </a:p>
          <a:p>
            <a:pPr lvl="1"/>
            <a:r>
              <a:rPr lang="zh-CN" altLang="en-US" b="1" dirty="0"/>
              <a:t>外码</a:t>
            </a:r>
            <a:endParaRPr lang="en-US" altLang="zh-CN" b="1" dirty="0"/>
          </a:p>
          <a:p>
            <a:pPr lvl="1"/>
            <a:r>
              <a:rPr lang="en-US" altLang="zh-CN" b="1" dirty="0"/>
              <a:t>Not</a:t>
            </a:r>
            <a:r>
              <a:rPr lang="zh-CN" altLang="en-US" b="1" dirty="0"/>
              <a:t> </a:t>
            </a:r>
            <a:r>
              <a:rPr lang="en-US" altLang="zh-CN" b="1" dirty="0"/>
              <a:t>Null</a:t>
            </a:r>
          </a:p>
          <a:p>
            <a:pPr lvl="1"/>
            <a:r>
              <a:rPr lang="en-US" altLang="zh-CN" b="1" dirty="0"/>
              <a:t>Unique</a:t>
            </a:r>
          </a:p>
          <a:p>
            <a:pPr lvl="1"/>
            <a:r>
              <a:rPr lang="en-US" altLang="zh-CN" b="1" dirty="0"/>
              <a:t>Check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在应用中表示的复杂约束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也可以用触发器、断言表达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zh-CN" sz="2400" b="1"/>
              <a:t>一</a:t>
            </a:r>
            <a:r>
              <a:rPr lang="zh-CN" altLang="zh-CN" sz="2400" b="1" dirty="0"/>
              <a:t>个教师最多只能带</a:t>
            </a:r>
            <a:r>
              <a:rPr lang="en-US" altLang="zh-CN" sz="2400" b="1" dirty="0"/>
              <a:t>5</a:t>
            </a:r>
            <a:r>
              <a:rPr lang="zh-CN" altLang="zh-CN" sz="2400" b="1" dirty="0"/>
              <a:t>个本科生进行毕业设计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一个分公司最多只能有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个员工</a:t>
            </a:r>
            <a:endParaRPr lang="zh-CN" altLang="zh-CN" sz="2400" b="1" dirty="0"/>
          </a:p>
          <a:p>
            <a:pPr lvl="1"/>
            <a:endParaRPr lang="en-US" altLang="zh-CN" sz="2400" b="1" dirty="0"/>
          </a:p>
          <a:p>
            <a:endParaRPr lang="en-US" altLang="zh-CN" b="1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7EE5873-3BC4-4FDC-93FE-D8816487E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8033C9B-2A43-4592-B699-605FAB8E5D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452583"/>
            <a:ext cx="9663714" cy="5142786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完整性约束（</a:t>
            </a:r>
            <a:r>
              <a:rPr lang="en-US" altLang="zh-CN" sz="2800" b="1" dirty="0">
                <a:solidFill>
                  <a:srgbClr val="FF0000"/>
                </a:solidFill>
              </a:rPr>
              <a:t> Integrity Constraints 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/>
              <a:t>属性的域约束（</a:t>
            </a:r>
            <a:r>
              <a:rPr lang="en-US" altLang="zh-CN" sz="2400" b="1" dirty="0"/>
              <a:t>Domain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Constraints 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lvl="2"/>
            <a:r>
              <a:rPr lang="zh-CN" altLang="en-US" sz="2000" b="1" dirty="0"/>
              <a:t>域的定义：</a:t>
            </a:r>
            <a:endParaRPr lang="en-US" altLang="zh-CN" sz="2000" b="1" dirty="0"/>
          </a:p>
          <a:p>
            <a:pPr lvl="3"/>
            <a:r>
              <a:rPr lang="zh-CN" altLang="en-US" sz="1600" b="1" dirty="0"/>
              <a:t>域名</a:t>
            </a:r>
            <a:endParaRPr lang="en-US" altLang="zh-CN" sz="1600" b="1" dirty="0"/>
          </a:p>
          <a:p>
            <a:pPr lvl="3"/>
            <a:r>
              <a:rPr lang="zh-CN" altLang="en-US" sz="1600" b="1" dirty="0"/>
              <a:t>意义</a:t>
            </a:r>
            <a:endParaRPr lang="en-US" altLang="zh-CN" sz="1600" b="1" dirty="0"/>
          </a:p>
          <a:p>
            <a:pPr lvl="3"/>
            <a:r>
              <a:rPr lang="zh-CN" altLang="en-US" sz="1600" b="1" dirty="0"/>
              <a:t>数据类型</a:t>
            </a:r>
            <a:endParaRPr lang="en-US" altLang="zh-CN" sz="1600" b="1" dirty="0"/>
          </a:p>
          <a:p>
            <a:pPr lvl="3"/>
            <a:r>
              <a:rPr lang="zh-CN" altLang="en-US" sz="1600" b="1" dirty="0"/>
              <a:t>大小或长度</a:t>
            </a:r>
            <a:endParaRPr lang="en-US" altLang="zh-CN" sz="1600" b="1" dirty="0"/>
          </a:p>
          <a:p>
            <a:pPr lvl="3"/>
            <a:r>
              <a:rPr lang="zh-CN" altLang="en-US" sz="1600" b="1" dirty="0"/>
              <a:t>取值范围</a:t>
            </a:r>
            <a:endParaRPr lang="en-US" altLang="zh-CN" sz="1600" b="1" dirty="0"/>
          </a:p>
          <a:p>
            <a:pPr lvl="2"/>
            <a:r>
              <a:rPr lang="zh-CN" altLang="en-US" sz="2000" b="1" dirty="0"/>
              <a:t>属性的域约束定义在单个关系上！</a:t>
            </a:r>
            <a:endParaRPr lang="en-US" altLang="zh-CN" sz="2000" b="1" dirty="0"/>
          </a:p>
          <a:p>
            <a:pPr lvl="2"/>
            <a:r>
              <a:rPr lang="zh-CN" altLang="en-US" sz="2000" b="1" dirty="0"/>
              <a:t>对于关系的属性来说，主要是：</a:t>
            </a:r>
            <a:endParaRPr lang="en-US" altLang="zh-CN" sz="2000" b="1" dirty="0"/>
          </a:p>
          <a:p>
            <a:pPr lvl="3"/>
            <a:r>
              <a:rPr lang="zh-CN" altLang="en-US" sz="1600" b="1" dirty="0"/>
              <a:t>数据类型</a:t>
            </a:r>
            <a:endParaRPr lang="en-US" altLang="zh-CN" sz="1600" b="1" dirty="0"/>
          </a:p>
          <a:p>
            <a:pPr lvl="3"/>
            <a:r>
              <a:rPr lang="zh-CN" altLang="en-US" sz="1600" b="1" dirty="0"/>
              <a:t>大小或长度</a:t>
            </a:r>
            <a:endParaRPr lang="en-US" altLang="zh-CN" sz="1600" b="1" dirty="0"/>
          </a:p>
          <a:p>
            <a:pPr lvl="3"/>
            <a:r>
              <a:rPr lang="zh-CN" altLang="en-US" sz="1600" b="1" dirty="0"/>
              <a:t>取值范围</a:t>
            </a:r>
            <a:endParaRPr lang="en-US" altLang="zh-CN" sz="1600" b="1" dirty="0"/>
          </a:p>
          <a:p>
            <a:pPr lvl="2"/>
            <a:r>
              <a:rPr lang="zh-CN" altLang="en-US" sz="2000" b="1" dirty="0"/>
              <a:t>例：活着的人的年龄 </a:t>
            </a:r>
            <a:endParaRPr lang="en-US" altLang="zh-CN" sz="2000" b="1" dirty="0"/>
          </a:p>
          <a:p>
            <a:pPr lvl="3"/>
            <a:r>
              <a:rPr lang="zh-CN" altLang="en-US" sz="1600" b="1" dirty="0"/>
              <a:t> </a:t>
            </a:r>
            <a:r>
              <a:rPr lang="en-US" altLang="zh-CN" sz="1600" b="1" dirty="0"/>
              <a:t>age</a:t>
            </a:r>
            <a:r>
              <a:rPr lang="zh-CN" altLang="en-US" sz="1600" b="1" dirty="0"/>
              <a:t>  整数  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</a:t>
            </a:r>
            <a:r>
              <a:rPr lang="en-US" altLang="zh-CN" sz="1600" b="1" dirty="0"/>
              <a:t>10</a:t>
            </a:r>
            <a:r>
              <a:rPr lang="zh-CN" altLang="en-US" sz="1600" b="1" dirty="0"/>
              <a:t>进制数  </a:t>
            </a:r>
            <a:r>
              <a:rPr lang="en-US" altLang="zh-CN" sz="1600" b="1" dirty="0"/>
              <a:t>0~150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1997B97-7594-4C87-913C-AF4DF0FEE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0024B90-1534-4920-8250-75CD843FBA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745857"/>
            <a:ext cx="9909845" cy="4652962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完整性约束（</a:t>
            </a:r>
            <a:r>
              <a:rPr lang="en-US" altLang="zh-CN" sz="2800" b="1" dirty="0">
                <a:solidFill>
                  <a:srgbClr val="FF0000"/>
                </a:solidFill>
              </a:rPr>
              <a:t> Integrity Constraints 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b="1" dirty="0"/>
              <a:t>属性的</a:t>
            </a:r>
            <a:r>
              <a:rPr lang="en-US" altLang="zh-CN" sz="2800" b="1" dirty="0"/>
              <a:t>Not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约束（</a:t>
            </a:r>
            <a:r>
              <a:rPr lang="en-US" altLang="zh-CN" sz="2800" b="1" dirty="0"/>
              <a:t>Not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Constraints 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2"/>
            <a:endParaRPr lang="en-US" altLang="zh-CN" sz="2800" b="1" dirty="0"/>
          </a:p>
          <a:p>
            <a:pPr lvl="2"/>
            <a:r>
              <a:rPr lang="zh-CN" altLang="en-US" sz="2800" b="1" dirty="0"/>
              <a:t>属性的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约束定义在关系的属性上！</a:t>
            </a:r>
            <a:endParaRPr lang="en-US" altLang="zh-CN" sz="2800" b="1" dirty="0"/>
          </a:p>
          <a:p>
            <a:pPr lvl="2"/>
            <a:endParaRPr lang="en-US" altLang="zh-CN" sz="2800" b="1" dirty="0"/>
          </a:p>
          <a:p>
            <a:pPr lvl="2"/>
            <a:r>
              <a:rPr lang="zh-CN" altLang="en-US" sz="2800" b="1" dirty="0"/>
              <a:t>某个属性具有</a:t>
            </a:r>
            <a:r>
              <a:rPr lang="en-US" altLang="zh-CN" sz="2800" b="1" dirty="0"/>
              <a:t>Not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约束意味着为关系添加元组时，必须为该属性提供满足域约束的属性值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1F14556-A27E-4FB4-9655-83F859A37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4BB421E-0FF5-4552-B469-EC419A80DE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900" y="1620022"/>
            <a:ext cx="9980682" cy="4652962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完整性约束（</a:t>
            </a:r>
            <a:r>
              <a:rPr lang="en-US" altLang="zh-CN" sz="2800" b="1" dirty="0">
                <a:solidFill>
                  <a:srgbClr val="FF0000"/>
                </a:solidFill>
              </a:rPr>
              <a:t> Integrity Constraints 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b="1" dirty="0"/>
              <a:t>属性的</a:t>
            </a:r>
            <a:r>
              <a:rPr lang="en-US" altLang="zh-CN" sz="2800" b="1" dirty="0"/>
              <a:t>Unique</a:t>
            </a:r>
            <a:r>
              <a:rPr lang="zh-CN" altLang="en-US" sz="2800" b="1" dirty="0"/>
              <a:t>约束（</a:t>
            </a:r>
            <a:r>
              <a:rPr lang="en-US" altLang="zh-CN" sz="2800" b="1" dirty="0"/>
              <a:t>Unique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Constraints 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2"/>
            <a:endParaRPr lang="en-US" altLang="zh-CN" sz="2800" b="1" dirty="0"/>
          </a:p>
          <a:p>
            <a:pPr lvl="2"/>
            <a:r>
              <a:rPr lang="zh-CN" altLang="en-US" sz="2400" b="1" dirty="0"/>
              <a:t>属性的</a:t>
            </a:r>
            <a:r>
              <a:rPr lang="en-US" altLang="zh-CN" sz="2400" b="1" dirty="0"/>
              <a:t>Unique</a:t>
            </a:r>
            <a:r>
              <a:rPr lang="zh-CN" altLang="en-US" sz="2400" b="1" dirty="0"/>
              <a:t>约束定义在关系的属性上！</a:t>
            </a:r>
            <a:endParaRPr lang="en-US" altLang="zh-CN" sz="2400" b="1" dirty="0"/>
          </a:p>
          <a:p>
            <a:pPr lvl="2"/>
            <a:endParaRPr lang="en-US" altLang="zh-CN" sz="2400" b="1" dirty="0"/>
          </a:p>
          <a:p>
            <a:pPr lvl="2"/>
            <a:r>
              <a:rPr lang="zh-CN" altLang="en-US" sz="2400" b="1" dirty="0"/>
              <a:t>某个属性具有</a:t>
            </a:r>
            <a:r>
              <a:rPr lang="en-US" altLang="zh-CN" sz="2400" b="1" dirty="0"/>
              <a:t>Unique</a:t>
            </a:r>
            <a:r>
              <a:rPr lang="zh-CN" altLang="en-US" sz="2400" b="1" dirty="0"/>
              <a:t>约束意味着为关系添加元组时，必须为该属性提供一个值，这个值必须不同于该属性已有的值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9F940D4-0F59-40A2-ACBA-F4C6F4EEC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Relational Model</a:t>
            </a:r>
            <a:r>
              <a:rPr lang="zh-CN" altLang="en-US" b="1"/>
              <a:t> </a:t>
            </a:r>
            <a:r>
              <a:rPr lang="en-US" altLang="zh-CN" b="1"/>
              <a:t>Constraints</a:t>
            </a: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CB05A11-547B-42B7-8DF4-CC774B18ED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4899" y="1710451"/>
            <a:ext cx="9809177" cy="4868863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完整性约束（</a:t>
            </a:r>
            <a:r>
              <a:rPr lang="en-US" altLang="zh-CN" sz="2800" b="1" dirty="0">
                <a:solidFill>
                  <a:srgbClr val="FF0000"/>
                </a:solidFill>
              </a:rPr>
              <a:t> Integrity Constraints 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/>
              <a:t>关系的码约束（</a:t>
            </a:r>
            <a:r>
              <a:rPr lang="en-US" altLang="zh-CN" sz="2400" b="1" dirty="0"/>
              <a:t>Key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Constraints 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lvl="2"/>
            <a:r>
              <a:rPr lang="zh-CN" altLang="en-US" sz="2400" b="1" dirty="0"/>
              <a:t>码约束定义在单个关系上！</a:t>
            </a:r>
            <a:endParaRPr lang="en-US" altLang="zh-CN" sz="2400" b="1" dirty="0"/>
          </a:p>
          <a:p>
            <a:pPr lvl="2"/>
            <a:endParaRPr lang="en-US" altLang="zh-CN" sz="2400" b="1" dirty="0"/>
          </a:p>
          <a:p>
            <a:pPr lvl="2"/>
            <a:r>
              <a:rPr lang="zh-CN" altLang="en-US" sz="2400" b="1" dirty="0"/>
              <a:t>超码（</a:t>
            </a:r>
            <a:r>
              <a:rPr lang="en-US" altLang="zh-CN" sz="2400" b="1" dirty="0"/>
              <a:t>Supper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Key</a:t>
            </a:r>
            <a:r>
              <a:rPr lang="zh-CN" altLang="en-US" sz="2400" b="1" dirty="0"/>
              <a:t>）：定义了一个唯一性约束</a:t>
            </a:r>
            <a:endParaRPr lang="en-US" altLang="zh-CN" sz="2400" b="1" dirty="0"/>
          </a:p>
          <a:p>
            <a:pPr lvl="2"/>
            <a:r>
              <a:rPr lang="zh-CN" altLang="en-US" sz="2400" b="1" dirty="0"/>
              <a:t>候选码（</a:t>
            </a:r>
            <a:r>
              <a:rPr lang="en-US" altLang="zh-CN" sz="2400" b="1" dirty="0"/>
              <a:t>Candidate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Key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lvl="3"/>
            <a:r>
              <a:rPr lang="zh-CN" altLang="en-US" sz="2400" b="1" dirty="0"/>
              <a:t>定义了一个唯一性约束</a:t>
            </a:r>
            <a:endParaRPr lang="en-US" altLang="zh-CN" sz="2400" b="1" dirty="0"/>
          </a:p>
          <a:p>
            <a:pPr lvl="3"/>
            <a:r>
              <a:rPr lang="zh-CN" altLang="en-US" sz="2400" b="1" dirty="0"/>
              <a:t>组成候选码的属性集最小（候选码不可以约）</a:t>
            </a:r>
            <a:endParaRPr lang="en-US" altLang="zh-CN" sz="2400" b="1" dirty="0"/>
          </a:p>
          <a:p>
            <a:pPr lvl="2"/>
            <a:r>
              <a:rPr lang="zh-CN" altLang="zh-CN" sz="2400" b="1" dirty="0"/>
              <a:t>主码（</a:t>
            </a:r>
            <a:r>
              <a:rPr lang="en-US" altLang="zh-CN" sz="2400" b="1" dirty="0"/>
              <a:t>Primary Key</a:t>
            </a:r>
            <a:r>
              <a:rPr lang="zh-CN" altLang="zh-CN" sz="2400" b="1" dirty="0"/>
              <a:t>）</a:t>
            </a:r>
            <a:endParaRPr lang="en-US" altLang="zh-CN" sz="2400" b="1" dirty="0"/>
          </a:p>
          <a:p>
            <a:pPr lvl="2"/>
            <a:r>
              <a:rPr lang="zh-CN" altLang="zh-CN" sz="2400" b="1" dirty="0"/>
              <a:t>外码（</a:t>
            </a:r>
            <a:r>
              <a:rPr lang="en-US" altLang="zh-CN" sz="2400" b="1" dirty="0"/>
              <a:t>Foreign Key</a:t>
            </a:r>
            <a:r>
              <a:rPr lang="zh-CN" altLang="zh-CN" sz="2400" b="1" dirty="0"/>
              <a:t>）</a:t>
            </a:r>
            <a:endParaRPr lang="en-US" altLang="zh-CN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4873beb7-5857-4685-be1f-d57550cc96cc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1034</Words>
  <Application>Microsoft Office PowerPoint</Application>
  <PresentationFormat>宽屏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Euphemia</vt:lpstr>
      <vt:lpstr>Tahoma</vt:lpstr>
      <vt:lpstr>Wingdings</vt:lpstr>
      <vt:lpstr>学术文献 16x9</vt:lpstr>
      <vt:lpstr>数据库系统原理</vt:lpstr>
      <vt:lpstr>Relational Model Constraints</vt:lpstr>
      <vt:lpstr>Relational Model Constraints</vt:lpstr>
      <vt:lpstr>Relational Model Constraints</vt:lpstr>
      <vt:lpstr>Relational Model Constraints</vt:lpstr>
      <vt:lpstr>Relational Model Constraints</vt:lpstr>
      <vt:lpstr>Relational Model Constraints</vt:lpstr>
      <vt:lpstr>Relational Model Constraints</vt:lpstr>
      <vt:lpstr>Relational Model Constraints</vt:lpstr>
      <vt:lpstr>Relational Model Constraints</vt:lpstr>
      <vt:lpstr>Relational Model Constraints</vt:lpstr>
      <vt:lpstr>Relational Model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2018-11-16T01:00:21Z</dcterms:created>
  <dcterms:modified xsi:type="dcterms:W3CDTF">2020-02-20T07:44:27Z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