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4" r:id="rId6"/>
    <p:sldId id="298" r:id="rId7"/>
    <p:sldId id="312" r:id="rId8"/>
    <p:sldId id="313" r:id="rId9"/>
    <p:sldId id="302" r:id="rId10"/>
    <p:sldId id="314" r:id="rId11"/>
    <p:sldId id="315" r:id="rId12"/>
    <p:sldId id="316" r:id="rId13"/>
    <p:sldId id="317" r:id="rId14"/>
    <p:sldId id="318" r:id="rId15"/>
    <p:sldId id="322" r:id="rId16"/>
    <p:sldId id="323" r:id="rId17"/>
    <p:sldId id="319" r:id="rId18"/>
    <p:sldId id="320" r:id="rId19"/>
    <p:sldId id="321" r:id="rId20"/>
    <p:sldId id="311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45BF40E-06E1-460D-AE3A-318002C69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EE869-25A9-4946-9176-53E2C76DBC96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AFBD31D-AB13-4612-B0C0-F1B2AEA46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1902F-CE3D-4A81-9287-A44B3CD4D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A6591A5-5E50-4A82-A968-ADA29712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5AF3F3-14E1-416E-928A-6F13D302D538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DE89BDC-22C8-4E39-8949-34C0821F8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44FDE9-0D74-4188-AD85-CD3A0317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A6591A5-5E50-4A82-A968-ADA29712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5AF3F3-14E1-416E-928A-6F13D302D538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DE89BDC-22C8-4E39-8949-34C0821F8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44FDE9-0D74-4188-AD85-CD3A0317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54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A6591A5-5E50-4A82-A968-ADA29712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5AF3F3-14E1-416E-928A-6F13D302D538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DE89BDC-22C8-4E39-8949-34C0821F8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44FDE9-0D74-4188-AD85-CD3A0317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12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82523B2-B8B1-4F4A-8B24-1095FB385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E80DA3-43E6-4CC0-953B-1F7925AA66E6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7B95FB5-CD70-4D9E-AEF5-8EAA31BCC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B5E3233-FE32-47D5-8EC6-4FD48DEAB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488703D-F237-45FD-91BE-13F092992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C13EF3-E310-4455-8AC7-44DE0CDA75E9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92177BA-56D3-4F29-96BC-BAEE2E637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BC3AB2C-7B7B-43E4-81B6-13F25807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56D7BA8-E978-404D-A9FA-7A4946C5C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C6A6F2-9067-43AE-AC8A-151F5CDF1B71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E620F11-89D1-4013-9D98-C0EF1E03B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25F5D22-23F1-497C-A720-7352BF87D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DBB30E6-56D4-4D13-A297-C512386D4A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16B165A7-34E2-4306-BCA5-0F6DFE1C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F744734-3579-465E-AC59-9704B3A9C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1352C-5AD0-4CE6-AEFC-E79448F5E331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645DB17-EB11-4AD4-9894-C83987C453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B92230-1CC5-43A9-A42B-25214ACF214D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D1135A1-1417-4548-8A71-9A0CE0033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0676901-B607-4F93-A1AE-F7AC3B539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A7C4BF1-9D16-48D0-BA64-A610D56232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FCB8894-5786-4F31-BF00-898D87CD2A50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6D0354-52F4-4228-BB13-E3CB26813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B7CFC02-3D09-4E2C-96FB-83652756C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7727A32-C307-477F-8FB6-42E878A00D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55BF633-E839-47BE-90F8-1D15F6D70A2E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FDB578A-53D6-47E9-81CC-3AF5254D5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77CC71F-AA7A-48AE-A7F1-28E470C4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6AC27E9-8EDE-4CF2-85DE-8ECB877F3D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00A59E2-3E0F-4AC5-8B93-8159C89C6157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B309B3A-11D4-4621-9FDE-B22049EB2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FABABC4-0178-4988-94DB-FA2B7B61C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FA6AB6C-C2DD-433C-80BD-268A9DD22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22EBD4-9DD9-4575-881D-7363E490907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0F1FF7D-60E4-40FB-B088-218C45B68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685E43-E021-4C3F-A026-D1F8DD6C6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4C31C9D-FBF7-4D18-88AA-4E928C407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1F9F45-C1A3-4E7E-AD83-009B871711C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E2873FD-543F-4B9F-A9CE-A4FE876F5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83366C1-1763-4E74-9E6E-267073881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BC0A74-4CD8-4E79-BCA4-BB3CB6DFB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049D62-D34D-414C-B72A-30EBE2C60D46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860393-98E1-432B-A743-5CE1C7F8D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AA51AF-3593-4D6D-A042-5D9FA7034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9AED692-84B6-4802-88FB-551327CF1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5F6C9-3CE0-467A-889A-DB4433EEC360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9342958-AB8D-4531-8C8A-8126F3E92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9E6D394-B99D-48AB-BFA8-81678D9BE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数据库系统原理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</a:t>
            </a:r>
            <a:r>
              <a:rPr lang="en-US" altLang="zh-CN" dirty="0">
                <a:solidFill>
                  <a:srgbClr val="FF0000"/>
                </a:solidFill>
              </a:rPr>
              <a:t>Relation Model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>
                <a:solidFill>
                  <a:srgbClr val="7030A0"/>
                </a:solidFill>
              </a:rPr>
              <a:t>Data Operations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0E4E539-B523-4CED-B343-A6E698732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6A7495D-DACC-44A4-BFB3-9DB8F3B20B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0234" y="1664444"/>
            <a:ext cx="10261040" cy="2383774"/>
          </a:xfrm>
        </p:spPr>
        <p:txBody>
          <a:bodyPr/>
          <a:lstStyle/>
          <a:p>
            <a:r>
              <a:rPr lang="zh-CN" altLang="en-US" sz="3200" b="1" dirty="0"/>
              <a:t>两个关系的</a:t>
            </a:r>
            <a:r>
              <a:rPr lang="zh-CN" altLang="zh-CN" sz="3200" b="1" dirty="0"/>
              <a:t>笛卡尔积</a:t>
            </a:r>
            <a:endParaRPr lang="en-US" altLang="zh-CN" sz="3200" b="1" dirty="0"/>
          </a:p>
          <a:p>
            <a:pPr lvl="1"/>
            <a:r>
              <a:rPr lang="zh-CN" altLang="zh-CN" sz="2400" dirty="0"/>
              <a:t>笛卡儿积运算从两个关系中合并元组，但不同于连接运算的是，其结果包含来自两个关系元组的所有对，无论它们的属性值是否匹配。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instructor ×department 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结果？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b="1" dirty="0"/>
          </a:p>
        </p:txBody>
      </p:sp>
      <p:pic>
        <p:nvPicPr>
          <p:cNvPr id="11268" name="图片 7">
            <a:extLst>
              <a:ext uri="{FF2B5EF4-FFF2-40B4-BE49-F238E27FC236}">
                <a16:creationId xmlns:a16="http://schemas.microsoft.com/office/drawing/2014/main" id="{E4D36A65-C1B3-4E1A-96E3-BB9F8A5E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56" y="3887678"/>
            <a:ext cx="2745593" cy="24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8">
            <a:extLst>
              <a:ext uri="{FF2B5EF4-FFF2-40B4-BE49-F238E27FC236}">
                <a16:creationId xmlns:a16="http://schemas.microsoft.com/office/drawing/2014/main" id="{476E7757-25A7-4CF7-A278-232A35FE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20" y="3877886"/>
            <a:ext cx="2280338" cy="19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C95335-9C39-4634-985E-18F6033AD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D5B428-1A61-4174-930E-1E677F65A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07724"/>
            <a:ext cx="9036050" cy="4300537"/>
          </a:xfrm>
        </p:spPr>
        <p:txBody>
          <a:bodyPr/>
          <a:lstStyle/>
          <a:p>
            <a:r>
              <a:rPr lang="zh-CN" altLang="en-US" sz="3200" dirty="0"/>
              <a:t>关系上的集合运算</a:t>
            </a:r>
            <a:endParaRPr lang="en-US" altLang="zh-CN" sz="3200" dirty="0"/>
          </a:p>
          <a:p>
            <a:pPr lvl="1"/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集合并 </a:t>
            </a:r>
            <a:r>
              <a:rPr lang="en-US" altLang="zh-CN" sz="3200" dirty="0">
                <a:sym typeface="Symbol" panose="05050102010706020507" pitchFamily="18" charset="2"/>
              </a:rPr>
              <a:t></a:t>
            </a:r>
            <a:r>
              <a:rPr lang="zh-CN" altLang="en-US" sz="3200" dirty="0"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D392FB-CBB8-4B7C-BD96-18C756B8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3758652"/>
            <a:ext cx="3216213" cy="24496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A67D1E-41C7-4660-B510-EFBBA18F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84" y="3758652"/>
            <a:ext cx="3039353" cy="2375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C95335-9C39-4634-985E-18F6033AD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D5B428-1A61-4174-930E-1E677F65A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07724"/>
            <a:ext cx="9036050" cy="4300537"/>
          </a:xfrm>
        </p:spPr>
        <p:txBody>
          <a:bodyPr/>
          <a:lstStyle/>
          <a:p>
            <a:r>
              <a:rPr lang="zh-CN" altLang="en-US" sz="3200" dirty="0"/>
              <a:t>关系上的集合运算</a:t>
            </a:r>
            <a:endParaRPr lang="en-US" altLang="zh-CN" sz="3200" dirty="0"/>
          </a:p>
          <a:p>
            <a:pPr lvl="1"/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集合差  </a:t>
            </a:r>
            <a:r>
              <a:rPr lang="en-US" altLang="zh-CN" sz="3200" dirty="0"/>
              <a:t>-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7CF0EE-0207-44AD-A161-94738EDE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48" y="2819756"/>
            <a:ext cx="4396897" cy="35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C95335-9C39-4634-985E-18F6033AD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D5B428-1A61-4174-930E-1E677F65A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07724"/>
            <a:ext cx="9036050" cy="4300537"/>
          </a:xfrm>
        </p:spPr>
        <p:txBody>
          <a:bodyPr/>
          <a:lstStyle/>
          <a:p>
            <a:r>
              <a:rPr lang="zh-CN" altLang="en-US" sz="3200" dirty="0"/>
              <a:t>关系上的集合运算</a:t>
            </a:r>
            <a:endParaRPr lang="en-US" altLang="zh-CN" sz="3200" dirty="0"/>
          </a:p>
          <a:p>
            <a:pPr lvl="1"/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集合交 </a:t>
            </a:r>
            <a:r>
              <a:rPr lang="en-US" altLang="zh-CN" sz="3200" dirty="0">
                <a:sym typeface="Symbol" panose="05050102010706020507" pitchFamily="18" charset="2"/>
              </a:rPr>
              <a:t></a:t>
            </a:r>
            <a:endParaRPr lang="zh-CN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B25655-F4D1-45B4-9DFF-5F15658D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02" y="2931686"/>
            <a:ext cx="4494624" cy="35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C14752-0A2A-40B0-A152-362E58862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6AFCF8-A57D-4BFD-9455-DFE5B2B1A4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78466"/>
            <a:ext cx="9036050" cy="4300537"/>
          </a:xfrm>
        </p:spPr>
        <p:txBody>
          <a:bodyPr/>
          <a:lstStyle/>
          <a:p>
            <a:r>
              <a:rPr lang="zh-CN" altLang="zh-CN" sz="2800" dirty="0"/>
              <a:t>组合</a:t>
            </a:r>
            <a:r>
              <a:rPr lang="zh-CN" altLang="en-US" sz="2800" dirty="0"/>
              <a:t>基本</a:t>
            </a:r>
            <a:r>
              <a:rPr lang="zh-CN" altLang="zh-CN" sz="2800" dirty="0"/>
              <a:t>关系运算</a:t>
            </a:r>
            <a:endParaRPr lang="en-US" altLang="zh-CN" sz="2800" dirty="0"/>
          </a:p>
          <a:p>
            <a:pPr lvl="1"/>
            <a:r>
              <a:rPr lang="zh-CN" altLang="zh-CN" sz="2000" b="1" dirty="0"/>
              <a:t>例</a:t>
            </a:r>
            <a:r>
              <a:rPr lang="zh-CN" altLang="zh-CN" sz="2000" dirty="0"/>
              <a:t>：找出工资超过</a:t>
            </a:r>
            <a:r>
              <a:rPr lang="en-US" altLang="zh-CN" sz="2000" dirty="0"/>
              <a:t>85000</a:t>
            </a:r>
            <a:r>
              <a:rPr lang="zh-CN" altLang="zh-CN" sz="2000" dirty="0"/>
              <a:t>美元的那些教师的</a:t>
            </a:r>
            <a:r>
              <a:rPr lang="en-US" altLang="zh-CN" sz="2000" dirty="0"/>
              <a:t>ID</a:t>
            </a:r>
            <a:r>
              <a:rPr lang="zh-CN" altLang="zh-CN" sz="2000" dirty="0"/>
              <a:t>和</a:t>
            </a:r>
            <a:r>
              <a:rPr lang="en-US" altLang="zh-CN" sz="2000" dirty="0"/>
              <a:t>salary</a:t>
            </a:r>
            <a:endParaRPr lang="zh-CN" altLang="zh-CN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 </a:t>
            </a:r>
            <a:r>
              <a:rPr lang="zh-CN" altLang="en-US" sz="2000" dirty="0"/>
              <a:t>        </a:t>
            </a:r>
            <a:r>
              <a:rPr lang="zh-CN" altLang="zh-CN" sz="2000" dirty="0"/>
              <a:t>完成这个任务需要组合两种运算：谓词选择和投影</a:t>
            </a:r>
          </a:p>
          <a:p>
            <a:pPr lvl="2"/>
            <a:endParaRPr lang="en-US" altLang="zh-CN" sz="1600" dirty="0"/>
          </a:p>
          <a:p>
            <a:pPr lvl="2"/>
            <a:r>
              <a:rPr lang="zh-CN" altLang="zh-CN" sz="1600" dirty="0"/>
              <a:t>方法</a:t>
            </a:r>
            <a:r>
              <a:rPr lang="en-US" altLang="zh-CN" sz="1600" dirty="0"/>
              <a:t>1</a:t>
            </a:r>
            <a:r>
              <a:rPr lang="zh-CN" altLang="zh-CN" sz="1600" dirty="0"/>
              <a:t>：首先我们从</a:t>
            </a:r>
            <a:r>
              <a:rPr lang="en-US" altLang="zh-CN" sz="1600" dirty="0"/>
              <a:t>instructor </a:t>
            </a:r>
            <a:r>
              <a:rPr lang="zh-CN" altLang="zh-CN" sz="1600" dirty="0"/>
              <a:t>关系中选出</a:t>
            </a:r>
            <a:r>
              <a:rPr lang="en-US" altLang="zh-CN" sz="1600" dirty="0"/>
              <a:t>salary</a:t>
            </a:r>
            <a:r>
              <a:rPr lang="zh-CN" altLang="zh-CN" sz="1600" dirty="0"/>
              <a:t>值大于</a:t>
            </a:r>
            <a:r>
              <a:rPr lang="en-US" altLang="zh-CN" sz="1600" dirty="0"/>
              <a:t>85 000 </a:t>
            </a:r>
            <a:r>
              <a:rPr lang="zh-CN" altLang="zh-CN" sz="1600" dirty="0"/>
              <a:t>美元的元组，然后从结果中选出</a:t>
            </a:r>
            <a:r>
              <a:rPr lang="en-US" altLang="zh-CN" sz="1600" dirty="0"/>
              <a:t>ID </a:t>
            </a:r>
            <a:r>
              <a:rPr lang="zh-CN" altLang="zh-CN" sz="1600" dirty="0"/>
              <a:t>和</a:t>
            </a:r>
            <a:r>
              <a:rPr lang="en-US" altLang="zh-CN" sz="1600" dirty="0"/>
              <a:t>salary</a:t>
            </a:r>
            <a:r>
              <a:rPr lang="zh-CN" altLang="zh-CN" sz="1600" dirty="0"/>
              <a:t>两个属性，结果关系如图</a:t>
            </a:r>
            <a:r>
              <a:rPr lang="en-US" altLang="zh-CN" sz="1600" dirty="0"/>
              <a:t>2-13</a:t>
            </a:r>
            <a:r>
              <a:rPr lang="zh-CN" altLang="zh-CN" sz="1600" dirty="0"/>
              <a:t>所示，由</a:t>
            </a:r>
            <a:r>
              <a:rPr lang="en-US" altLang="zh-CN" sz="1600" dirty="0"/>
              <a:t>ID</a:t>
            </a:r>
            <a:r>
              <a:rPr lang="zh-CN" altLang="zh-CN" sz="1600" dirty="0"/>
              <a:t>和</a:t>
            </a:r>
            <a:r>
              <a:rPr lang="en-US" altLang="zh-CN" sz="1600" dirty="0"/>
              <a:t>salary </a:t>
            </a:r>
            <a:r>
              <a:rPr lang="zh-CN" altLang="zh-CN" sz="1600" dirty="0"/>
              <a:t>构成。</a:t>
            </a:r>
            <a:endParaRPr lang="en-US" altLang="zh-CN" sz="1600" dirty="0"/>
          </a:p>
          <a:p>
            <a:pPr lvl="2"/>
            <a:endParaRPr lang="zh-CN" altLang="zh-CN" sz="1600" dirty="0"/>
          </a:p>
          <a:p>
            <a:pPr lvl="2"/>
            <a:r>
              <a:rPr lang="zh-CN" altLang="zh-CN" sz="1600" dirty="0"/>
              <a:t>方法</a:t>
            </a:r>
            <a:r>
              <a:rPr lang="en-US" altLang="zh-CN" sz="1600" dirty="0"/>
              <a:t>2</a:t>
            </a:r>
            <a:r>
              <a:rPr lang="zh-CN" altLang="zh-CN" sz="1600" dirty="0"/>
              <a:t>：首先从</a:t>
            </a:r>
            <a:r>
              <a:rPr lang="en-US" altLang="zh-CN" sz="1600" dirty="0"/>
              <a:t>instructor </a:t>
            </a:r>
            <a:r>
              <a:rPr lang="zh-CN" altLang="zh-CN" sz="1600" dirty="0"/>
              <a:t>关系中选出</a:t>
            </a:r>
            <a:r>
              <a:rPr lang="en-US" altLang="zh-CN" sz="1600" dirty="0"/>
              <a:t>ID </a:t>
            </a:r>
            <a:r>
              <a:rPr lang="zh-CN" altLang="zh-CN" sz="1600" dirty="0"/>
              <a:t>和</a:t>
            </a:r>
            <a:r>
              <a:rPr lang="en-US" altLang="zh-CN" sz="1600" dirty="0"/>
              <a:t>salary</a:t>
            </a:r>
            <a:r>
              <a:rPr lang="zh-CN" altLang="zh-CN" sz="1600" dirty="0"/>
              <a:t>两个属性，然后从结果中选出</a:t>
            </a:r>
            <a:r>
              <a:rPr lang="en-US" altLang="zh-CN" sz="1600" dirty="0"/>
              <a:t>salary</a:t>
            </a:r>
            <a:r>
              <a:rPr lang="zh-CN" altLang="zh-CN" sz="1600" dirty="0"/>
              <a:t>值大于</a:t>
            </a:r>
            <a:r>
              <a:rPr lang="en-US" altLang="zh-CN" sz="1600" dirty="0"/>
              <a:t>85 000 </a:t>
            </a:r>
            <a:r>
              <a:rPr lang="zh-CN" altLang="zh-CN" sz="1600" dirty="0"/>
              <a:t>美元的元组</a:t>
            </a:r>
          </a:p>
        </p:txBody>
      </p:sp>
      <p:pic>
        <p:nvPicPr>
          <p:cNvPr id="13316" name="图片 3">
            <a:extLst>
              <a:ext uri="{FF2B5EF4-FFF2-40B4-BE49-F238E27FC236}">
                <a16:creationId xmlns:a16="http://schemas.microsoft.com/office/drawing/2014/main" id="{AFFA1975-0762-4201-BE75-7C162ED8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53" y="4855507"/>
            <a:ext cx="52752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F548F59-7D56-48C2-A1D6-6C4321946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9E5D13F-4162-490A-B6DD-5802946470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2060576"/>
            <a:ext cx="10052458" cy="43737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重复元组处理</a:t>
            </a:r>
            <a:endParaRPr lang="en-US" altLang="zh-CN" sz="2800" dirty="0"/>
          </a:p>
          <a:p>
            <a:pPr lvl="1"/>
            <a:r>
              <a:rPr lang="zh-CN" altLang="zh-CN" sz="2400" dirty="0"/>
              <a:t>有时侯，查询结果中包含重复的元组。</a:t>
            </a:r>
            <a:endParaRPr lang="en-US" altLang="zh-CN" sz="2400" dirty="0"/>
          </a:p>
          <a:p>
            <a:pPr lvl="2"/>
            <a:r>
              <a:rPr lang="zh-CN" altLang="zh-CN" sz="2000" dirty="0"/>
              <a:t>例</a:t>
            </a:r>
            <a:r>
              <a:rPr lang="zh-CN" altLang="en-US" sz="2000" dirty="0"/>
              <a:t>：</a:t>
            </a:r>
            <a:r>
              <a:rPr lang="zh-CN" altLang="zh-CN" sz="2000" dirty="0"/>
              <a:t>从</a:t>
            </a:r>
            <a:r>
              <a:rPr lang="en-US" altLang="zh-CN" sz="2000" dirty="0"/>
              <a:t>instructor</a:t>
            </a:r>
            <a:r>
              <a:rPr lang="zh-CN" altLang="zh-CN" sz="2000" dirty="0"/>
              <a:t>关系中选出</a:t>
            </a:r>
            <a:r>
              <a:rPr lang="en-US" altLang="zh-CN" sz="2000" dirty="0" err="1"/>
              <a:t>dept_name</a:t>
            </a:r>
            <a:r>
              <a:rPr lang="zh-CN" altLang="zh-CN" sz="2000" dirty="0"/>
              <a:t>属性</a:t>
            </a:r>
            <a:endParaRPr lang="en-US" altLang="zh-CN" sz="2000" dirty="0"/>
          </a:p>
          <a:p>
            <a:pPr lvl="3"/>
            <a:r>
              <a:rPr lang="zh-CN" altLang="zh-CN" dirty="0"/>
              <a:t>“</a:t>
            </a:r>
            <a:r>
              <a:rPr lang="en-US" altLang="zh-CN" dirty="0" err="1"/>
              <a:t>Cornp</a:t>
            </a:r>
            <a:r>
              <a:rPr lang="en-US" altLang="zh-CN" dirty="0"/>
              <a:t>. Sci. </a:t>
            </a:r>
            <a:r>
              <a:rPr lang="zh-CN" altLang="zh-CN" dirty="0"/>
              <a:t>”</a:t>
            </a:r>
            <a:r>
              <a:rPr lang="zh-CN" altLang="en-US" dirty="0"/>
              <a:t>，</a:t>
            </a:r>
            <a:r>
              <a:rPr lang="zh-CN" altLang="zh-CN" dirty="0"/>
              <a:t>它出现了</a:t>
            </a:r>
            <a:r>
              <a:rPr lang="en-US" altLang="zh-CN" dirty="0"/>
              <a:t>3</a:t>
            </a:r>
            <a:r>
              <a:rPr lang="zh-CN" altLang="zh-CN" dirty="0"/>
              <a:t>次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lvl="1"/>
            <a:r>
              <a:rPr lang="zh-CN" altLang="zh-CN" sz="2400" dirty="0"/>
              <a:t>一些关系语言严格遵守集合的数学定义，去除了重复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lvl="1"/>
            <a:r>
              <a:rPr lang="zh-CN" altLang="zh-CN" sz="2400" b="1" dirty="0"/>
              <a:t>由于在</a:t>
            </a:r>
            <a:r>
              <a:rPr lang="zh-CN" altLang="en-US" sz="2400" b="1" dirty="0"/>
              <a:t>结果</a:t>
            </a:r>
            <a:r>
              <a:rPr lang="zh-CN" altLang="zh-CN" sz="2400" b="1" dirty="0"/>
              <a:t>集中去掉重复值，是消耗非常大的运算，出于性能的考虑，就保留了重复。</a:t>
            </a:r>
            <a:endParaRPr lang="en-US" altLang="zh-CN" sz="2400" b="1" dirty="0"/>
          </a:p>
          <a:p>
            <a:pPr lvl="1"/>
            <a:r>
              <a:rPr lang="zh-CN" altLang="zh-CN" sz="2400" b="1" dirty="0"/>
              <a:t>这种情况中，关系并非是</a:t>
            </a:r>
            <a:r>
              <a:rPr lang="zh-CN" altLang="zh-CN" sz="2400" b="1" dirty="0">
                <a:solidFill>
                  <a:srgbClr val="FF0000"/>
                </a:solidFill>
              </a:rPr>
              <a:t>纯粹数学意义上的真正关系</a:t>
            </a:r>
            <a:r>
              <a:rPr lang="zh-CN" altLang="zh-CN" sz="2400" b="1" dirty="0"/>
              <a:t>（</a:t>
            </a:r>
            <a:r>
              <a:rPr lang="zh-CN" altLang="zh-CN" sz="2400" b="1" dirty="0">
                <a:solidFill>
                  <a:srgbClr val="7030A0"/>
                </a:solidFill>
              </a:rPr>
              <a:t>顺序无关</a:t>
            </a:r>
            <a:r>
              <a:rPr lang="zh-CN" altLang="zh-CN" sz="2400" b="1" dirty="0"/>
              <a:t>且</a:t>
            </a:r>
            <a:r>
              <a:rPr lang="zh-CN" altLang="zh-CN" sz="2400" b="1" dirty="0">
                <a:solidFill>
                  <a:srgbClr val="7030A0"/>
                </a:solidFill>
              </a:rPr>
              <a:t>无重复</a:t>
            </a:r>
            <a:r>
              <a:rPr lang="zh-CN" altLang="zh-CN" sz="2400" b="1" dirty="0"/>
              <a:t>）。</a:t>
            </a:r>
          </a:p>
        </p:txBody>
      </p:sp>
      <p:pic>
        <p:nvPicPr>
          <p:cNvPr id="14340" name="图片 4">
            <a:extLst>
              <a:ext uri="{FF2B5EF4-FFF2-40B4-BE49-F238E27FC236}">
                <a16:creationId xmlns:a16="http://schemas.microsoft.com/office/drawing/2014/main" id="{D804A1CD-DF52-4A10-A655-A6A085A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99" y="1355900"/>
            <a:ext cx="25209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3F6C53-BC62-4F15-AFC3-46C801B6E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E72DDE0-346F-414C-8F6D-CA102D16C6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6738" y="1871692"/>
            <a:ext cx="9818844" cy="4679950"/>
          </a:xfrm>
        </p:spPr>
        <p:txBody>
          <a:bodyPr/>
          <a:lstStyle/>
          <a:p>
            <a:r>
              <a:rPr lang="en-US" altLang="zh-CN" sz="4400" dirty="0"/>
              <a:t>Coming</a:t>
            </a:r>
            <a:r>
              <a:rPr lang="zh-CN" altLang="en-US" sz="4400" dirty="0"/>
              <a:t> </a:t>
            </a:r>
            <a:r>
              <a:rPr lang="en-US" altLang="zh-CN" sz="4400" dirty="0" err="1"/>
              <a:t>Snoon</a:t>
            </a:r>
            <a:r>
              <a:rPr lang="zh-CN" altLang="en-US" sz="4400" dirty="0"/>
              <a:t>！</a:t>
            </a:r>
            <a:endParaRPr lang="en-US" altLang="zh-CN" sz="4400" dirty="0"/>
          </a:p>
          <a:p>
            <a:pPr lvl="1"/>
            <a:endParaRPr lang="en-US" altLang="zh-CN" sz="4400" dirty="0"/>
          </a:p>
          <a:p>
            <a:pPr lvl="1"/>
            <a:r>
              <a:rPr lang="zh-CN" altLang="en-US" sz="4400" dirty="0"/>
              <a:t>第六章  形式化查询语言</a:t>
            </a:r>
            <a:endParaRPr lang="en-US" altLang="zh-CN" sz="4400" dirty="0"/>
          </a:p>
          <a:p>
            <a:pPr lvl="2"/>
            <a:endParaRPr lang="en-US" altLang="zh-CN" sz="4000" dirty="0"/>
          </a:p>
          <a:p>
            <a:pPr lvl="2"/>
            <a:r>
              <a:rPr lang="zh-CN" altLang="en-US" sz="4000" dirty="0"/>
              <a:t>关系代数</a:t>
            </a:r>
            <a:endParaRPr lang="zh-CN" altLang="zh-CN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F140DAD-41B6-49A4-9119-40CB5FDA22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2079101"/>
            <a:ext cx="91440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4800" dirty="0"/>
              <a:t>End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Chapter</a:t>
            </a:r>
            <a:r>
              <a:rPr lang="zh-CN" altLang="en-US" sz="4800" dirty="0"/>
              <a:t> </a:t>
            </a:r>
            <a:r>
              <a:rPr lang="en-US" altLang="zh-CN" sz="4800" dirty="0"/>
              <a:t>2: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altLang="zh-CN" sz="4800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dirty="0"/>
              <a:t>Introduction to Relational Model</a:t>
            </a: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0B90AA1-4076-415E-93C4-E9E01B30F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endParaRPr lang="en-US" altLang="zh-CN" sz="3600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5AA330-D411-4DD1-B56D-85C0BB736C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59239"/>
            <a:ext cx="9144000" cy="4797425"/>
          </a:xfrm>
        </p:spPr>
        <p:txBody>
          <a:bodyPr/>
          <a:lstStyle/>
          <a:p>
            <a:r>
              <a:rPr lang="zh-CN" altLang="en-US" sz="3200" dirty="0"/>
              <a:t>数据模型组成的三个要素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Structure</a:t>
            </a:r>
            <a:r>
              <a:rPr lang="zh-CN" altLang="en-US" sz="3200" dirty="0"/>
              <a:t>      （数据结构）</a:t>
            </a:r>
            <a:endParaRPr lang="en-US" altLang="zh-CN" sz="3200" dirty="0"/>
          </a:p>
          <a:p>
            <a:pPr lvl="1"/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Constraints</a:t>
            </a:r>
            <a:r>
              <a:rPr lang="zh-CN" altLang="en-US" sz="3200" dirty="0"/>
              <a:t>   （数据约束）</a:t>
            </a:r>
            <a:endParaRPr lang="en-US" altLang="zh-CN" sz="3200" dirty="0"/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Data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Operations</a:t>
            </a:r>
            <a:r>
              <a:rPr lang="zh-CN" altLang="en-US" sz="3200" dirty="0">
                <a:solidFill>
                  <a:srgbClr val="FF0000"/>
                </a:solidFill>
              </a:rPr>
              <a:t>   （数据操作）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77E8A5-AEDB-40DE-9265-28A24556D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endParaRPr lang="en-US" altLang="zh-CN" sz="3600" b="1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0461F0B-1C05-4033-8710-34BE1FB179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34072"/>
            <a:ext cx="9144000" cy="4797425"/>
          </a:xfrm>
        </p:spPr>
        <p:txBody>
          <a:bodyPr/>
          <a:lstStyle/>
          <a:p>
            <a:r>
              <a:rPr lang="en-US" altLang="zh-CN" sz="2400" dirty="0">
                <a:sym typeface="Symbol" panose="05050102010706020507" pitchFamily="18" charset="2"/>
              </a:rPr>
              <a:t>Relational Query Languages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Procedural</a:t>
            </a:r>
          </a:p>
          <a:p>
            <a:pPr lvl="2"/>
            <a:r>
              <a:rPr lang="zh-CN" altLang="en-US" sz="2400" dirty="0"/>
              <a:t>关系代数（</a:t>
            </a:r>
            <a:r>
              <a:rPr lang="en-US" altLang="zh-CN" sz="2400" dirty="0"/>
              <a:t>Relational algebra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Non-Procedural</a:t>
            </a:r>
            <a:r>
              <a:rPr lang="zh-CN" altLang="en-US" sz="2400" dirty="0"/>
              <a:t>（</a:t>
            </a:r>
            <a:r>
              <a:rPr lang="en-US" altLang="zh-CN" sz="2400" dirty="0"/>
              <a:t>Declarative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en-US" altLang="zh-CN" sz="2400" dirty="0"/>
              <a:t>SQL</a:t>
            </a:r>
            <a:r>
              <a:rPr lang="zh-CN" altLang="en-US" sz="2400" dirty="0"/>
              <a:t>（</a:t>
            </a:r>
            <a:r>
              <a:rPr lang="en-US" altLang="zh-CN" sz="2400" dirty="0"/>
              <a:t>Structure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Language</a:t>
            </a:r>
            <a:r>
              <a:rPr lang="zh-CN" altLang="en-US" sz="2400" dirty="0"/>
              <a:t>）     </a:t>
            </a:r>
            <a:endParaRPr lang="en-US" altLang="zh-CN" sz="2400" dirty="0"/>
          </a:p>
          <a:p>
            <a:pPr lvl="2"/>
            <a:r>
              <a:rPr lang="zh-CN" altLang="en-US" sz="2400" dirty="0"/>
              <a:t>元组关系演算（</a:t>
            </a:r>
            <a:r>
              <a:rPr lang="en-US" altLang="zh-CN" sz="2400" dirty="0"/>
              <a:t> Tuple relational calculus 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lvl="2"/>
            <a:r>
              <a:rPr lang="zh-CN" altLang="en-US" sz="2400" dirty="0"/>
              <a:t>域关系演算（</a:t>
            </a:r>
            <a:r>
              <a:rPr lang="en-US" altLang="zh-CN" sz="2400" dirty="0"/>
              <a:t> Domain relational calculus 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81A3AA-B445-4893-898D-B46A507C6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endParaRPr lang="en-US" altLang="zh-CN" sz="36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12570D-C63D-4FE5-99B9-E5EDA3F657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74458" y="2049972"/>
            <a:ext cx="9144000" cy="4149725"/>
          </a:xfrm>
        </p:spPr>
        <p:txBody>
          <a:bodyPr/>
          <a:lstStyle/>
          <a:p>
            <a:r>
              <a:rPr lang="en-US" altLang="zh-CN" sz="2800" dirty="0"/>
              <a:t>SQL</a:t>
            </a:r>
            <a:r>
              <a:rPr lang="zh-CN" altLang="en-US" sz="2800" dirty="0"/>
              <a:t>（</a:t>
            </a:r>
            <a:r>
              <a:rPr lang="en-US" altLang="zh-CN" sz="2800" dirty="0"/>
              <a:t>Structure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Language</a:t>
            </a:r>
            <a:r>
              <a:rPr lang="zh-CN" altLang="en-US" sz="2800" dirty="0"/>
              <a:t>）  </a:t>
            </a:r>
            <a:endParaRPr lang="en-US" altLang="zh-CN" sz="2800" dirty="0"/>
          </a:p>
          <a:p>
            <a:pPr lvl="1"/>
            <a:r>
              <a:rPr lang="zh-CN" altLang="en-US" sz="2400" dirty="0"/>
              <a:t>提前自学（课本第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章）</a:t>
            </a:r>
            <a:endParaRPr lang="en-US" altLang="zh-CN" sz="2400" dirty="0"/>
          </a:p>
          <a:p>
            <a:pPr lvl="1"/>
            <a:r>
              <a:rPr lang="zh-CN" altLang="en-US" sz="2400" dirty="0"/>
              <a:t>动手实验（课本和课外参考书）   </a:t>
            </a:r>
            <a:endParaRPr lang="en-US" altLang="zh-CN" sz="2400" dirty="0"/>
          </a:p>
          <a:p>
            <a:r>
              <a:rPr lang="zh-CN" altLang="en-US" sz="2800" dirty="0"/>
              <a:t>关系代数（</a:t>
            </a:r>
            <a:r>
              <a:rPr lang="en-US" altLang="zh-CN" sz="2800" dirty="0"/>
              <a:t>Relational algebra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马上开讲（课本第</a:t>
            </a:r>
            <a:r>
              <a:rPr lang="en-US" altLang="zh-CN" sz="2400" dirty="0"/>
              <a:t>6</a:t>
            </a:r>
            <a:r>
              <a:rPr lang="zh-CN" altLang="en-US" sz="2400" dirty="0"/>
              <a:t>章）</a:t>
            </a:r>
            <a:endParaRPr lang="en-US" altLang="zh-CN" sz="2400" dirty="0"/>
          </a:p>
          <a:p>
            <a:r>
              <a:rPr lang="zh-CN" altLang="en-US" sz="2800" dirty="0"/>
              <a:t>元组关系演算（</a:t>
            </a:r>
            <a:r>
              <a:rPr lang="en-US" altLang="zh-CN" sz="2800" dirty="0"/>
              <a:t> Tuple relational calculus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强烈建议自学（课本第</a:t>
            </a:r>
            <a:r>
              <a:rPr lang="en-US" altLang="zh-CN" sz="2400" dirty="0"/>
              <a:t>6</a:t>
            </a:r>
            <a:r>
              <a:rPr lang="zh-CN" altLang="en-US" sz="2400" dirty="0"/>
              <a:t>章）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045ABCE-A0B8-4966-BB19-3B334ACA8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endParaRPr lang="en-US" altLang="zh-CN" sz="3600" b="1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6386EB5-4558-40A2-B7A5-60462EDA11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23834"/>
            <a:ext cx="9817566" cy="4510087"/>
          </a:xfrm>
        </p:spPr>
        <p:txBody>
          <a:bodyPr/>
          <a:lstStyle/>
          <a:p>
            <a:r>
              <a:rPr lang="zh-CN" altLang="en-US" sz="2800" dirty="0"/>
              <a:t>关系代数简介</a:t>
            </a:r>
            <a:endParaRPr lang="en-US" altLang="zh-CN" sz="2800" dirty="0"/>
          </a:p>
          <a:p>
            <a:pPr lvl="1"/>
            <a:endParaRPr lang="en-US" altLang="zh-CN" sz="2400" b="1" dirty="0"/>
          </a:p>
          <a:p>
            <a:pPr lvl="1"/>
            <a:r>
              <a:rPr lang="zh-CN" altLang="zh-CN" sz="2400" b="1" dirty="0"/>
              <a:t>关系运算的特点</a:t>
            </a:r>
          </a:p>
          <a:p>
            <a:pPr lvl="2"/>
            <a:endParaRPr lang="en-US" altLang="zh-CN" dirty="0"/>
          </a:p>
          <a:p>
            <a:pPr lvl="2"/>
            <a:r>
              <a:rPr lang="zh-CN" altLang="zh-CN" sz="2400" dirty="0"/>
              <a:t>参与运算的的对象是关系，数目是</a:t>
            </a:r>
            <a:r>
              <a:rPr lang="en-US" altLang="zh-CN" sz="2400" dirty="0"/>
              <a:t>1</a:t>
            </a:r>
            <a:r>
              <a:rPr lang="zh-CN" altLang="zh-CN" sz="2400" dirty="0"/>
              <a:t>个或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运算的结果是单个关系</a:t>
            </a:r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由于关系查询的结果本身也是关系，所以关系运算可施加到查询结果上，正如施加到给定关系集上一样。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8CEC140-6040-41CC-9DC6-ED985C04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4ABCF5-EA88-4CAA-8640-FC6A7B24F3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951" y="1457145"/>
            <a:ext cx="6375036" cy="4686203"/>
          </a:xfrm>
        </p:spPr>
        <p:txBody>
          <a:bodyPr/>
          <a:lstStyle/>
          <a:p>
            <a:r>
              <a:rPr lang="zh-CN" altLang="en-US" sz="2400" dirty="0"/>
              <a:t>选择</a:t>
            </a:r>
            <a:r>
              <a:rPr lang="el-GR" altLang="zh-CN" sz="2400" b="1" dirty="0"/>
              <a:t>σ</a:t>
            </a:r>
            <a:endParaRPr lang="en-US" altLang="zh-CN" sz="2400" b="1" dirty="0"/>
          </a:p>
          <a:p>
            <a:pPr lvl="1"/>
            <a:r>
              <a:rPr lang="zh-CN" altLang="en-US" sz="2400" dirty="0"/>
              <a:t>根据谓词选择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zh-CN" sz="2400" dirty="0"/>
              <a:t>从图</a:t>
            </a:r>
            <a:r>
              <a:rPr lang="en-US" altLang="zh-CN" sz="2400" dirty="0"/>
              <a:t>2-1</a:t>
            </a:r>
            <a:r>
              <a:rPr lang="zh-CN" altLang="zh-CN" sz="2400" dirty="0"/>
              <a:t>的</a:t>
            </a:r>
            <a:r>
              <a:rPr lang="en-US" altLang="zh-CN" sz="2400" dirty="0"/>
              <a:t>instructor </a:t>
            </a:r>
            <a:r>
              <a:rPr lang="zh-CN" altLang="zh-CN" sz="2400" dirty="0"/>
              <a:t>关系中选择满足谓词</a:t>
            </a:r>
            <a:r>
              <a:rPr lang="en-US" altLang="zh-CN" sz="2400" dirty="0"/>
              <a:t>"</a:t>
            </a:r>
            <a:r>
              <a:rPr lang="zh-CN" altLang="zh-CN" sz="2400" dirty="0"/>
              <a:t>工资大于</a:t>
            </a:r>
            <a:r>
              <a:rPr lang="en-US" altLang="zh-CN" sz="2400" dirty="0"/>
              <a:t>85000</a:t>
            </a:r>
            <a:r>
              <a:rPr lang="zh-CN" altLang="zh-CN" sz="2400" dirty="0"/>
              <a:t>美元</a:t>
            </a:r>
            <a:r>
              <a:rPr lang="en-US" altLang="zh-CN" sz="2400" dirty="0"/>
              <a:t>"</a:t>
            </a:r>
            <a:r>
              <a:rPr lang="zh-CN" altLang="zh-CN" sz="2400" dirty="0"/>
              <a:t>的元组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5E062E64-5B8D-48BC-B86A-2E7CBCFE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30" y="4305521"/>
            <a:ext cx="2731455" cy="245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>
            <a:extLst>
              <a:ext uri="{FF2B5EF4-FFF2-40B4-BE49-F238E27FC236}">
                <a16:creationId xmlns:a16="http://schemas.microsoft.com/office/drawing/2014/main" id="{628C51FC-06C5-48C3-81F2-5B61A85C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81" y="4766304"/>
            <a:ext cx="527367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9AAAC4-6F11-40B0-8526-9678B214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660" y="1457145"/>
            <a:ext cx="1783883" cy="1777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>
            <a:extLst>
              <a:ext uri="{FF2B5EF4-FFF2-40B4-BE49-F238E27FC236}">
                <a16:creationId xmlns:a16="http://schemas.microsoft.com/office/drawing/2014/main" id="{3BBC6EA3-83E4-4D39-AB1F-FE20566D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19" y="4601973"/>
            <a:ext cx="3708253" cy="208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>
            <a:extLst>
              <a:ext uri="{FF2B5EF4-FFF2-40B4-BE49-F238E27FC236}">
                <a16:creationId xmlns:a16="http://schemas.microsoft.com/office/drawing/2014/main" id="{0651E4CE-F9E1-4E5A-B900-B39B48787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F4D8EC0-64E7-4D62-AF70-BC2DEC8C28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1033" y="1459535"/>
            <a:ext cx="10333608" cy="3716148"/>
          </a:xfrm>
        </p:spPr>
        <p:txBody>
          <a:bodyPr/>
          <a:lstStyle/>
          <a:p>
            <a:r>
              <a:rPr lang="zh-CN" altLang="en-US" sz="3200" dirty="0"/>
              <a:t>投影</a:t>
            </a:r>
            <a:r>
              <a:rPr lang="el-GR" altLang="zh-CN" sz="3200" dirty="0"/>
              <a:t>Π</a:t>
            </a:r>
            <a:endParaRPr lang="en-US" altLang="zh-CN" sz="32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zh-CN" sz="2800" dirty="0"/>
              <a:t>从</a:t>
            </a:r>
            <a:r>
              <a:rPr lang="en-US" altLang="zh-CN" sz="2800" dirty="0"/>
              <a:t>instructor</a:t>
            </a:r>
            <a:r>
              <a:rPr lang="zh-CN" altLang="zh-CN" sz="2800" dirty="0"/>
              <a:t>关系中只希望列出教师的</a:t>
            </a:r>
            <a:r>
              <a:rPr lang="en-US" altLang="zh-CN" sz="2800" dirty="0" err="1"/>
              <a:t>lD</a:t>
            </a:r>
            <a:r>
              <a:rPr lang="zh-CN" altLang="zh-CN" sz="2800" dirty="0"/>
              <a:t>和工资，但不列出</a:t>
            </a:r>
            <a:r>
              <a:rPr lang="en-US" altLang="zh-CN" sz="2800" dirty="0"/>
              <a:t>name 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dept_name</a:t>
            </a:r>
            <a:r>
              <a:rPr lang="zh-CN" altLang="zh-CN" sz="2800" dirty="0"/>
              <a:t>的值，那么其结果有</a:t>
            </a:r>
            <a:r>
              <a:rPr lang="en-US" altLang="zh-CN" sz="2800" dirty="0" err="1"/>
              <a:t>lD</a:t>
            </a:r>
            <a:r>
              <a:rPr lang="zh-CN" altLang="zh-CN" sz="2800" dirty="0"/>
              <a:t>和</a:t>
            </a:r>
            <a:r>
              <a:rPr lang="en-US" altLang="zh-CN" sz="2800" dirty="0"/>
              <a:t>salary</a:t>
            </a:r>
            <a:r>
              <a:rPr lang="zh-CN" altLang="zh-CN" sz="2800" dirty="0"/>
              <a:t>两个属性</a:t>
            </a:r>
          </a:p>
        </p:txBody>
      </p:sp>
      <p:pic>
        <p:nvPicPr>
          <p:cNvPr id="8197" name="图片 3">
            <a:extLst>
              <a:ext uri="{FF2B5EF4-FFF2-40B4-BE49-F238E27FC236}">
                <a16:creationId xmlns:a16="http://schemas.microsoft.com/office/drawing/2014/main" id="{3D4BB8C7-5D74-4769-8A4F-BA1F00CE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36" y="4644691"/>
            <a:ext cx="2223249" cy="199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06FCB9-81F6-479F-9B68-1FD0716E5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062" y="1398490"/>
            <a:ext cx="1976679" cy="1871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D69083-EBD7-48D3-87C7-D3F289A1C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BB0EDC5-754C-43EA-A389-6DBB3D859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589" y="1762482"/>
            <a:ext cx="9767232" cy="43009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连接</a:t>
            </a:r>
            <a:endParaRPr lang="en-US" altLang="zh-CN" sz="2800" dirty="0"/>
          </a:p>
          <a:p>
            <a:pPr lvl="1"/>
            <a:r>
              <a:rPr lang="zh-CN" altLang="zh-CN" sz="2000" dirty="0"/>
              <a:t>连接运算可以通过下述方式来结合两个关系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zh-CN" sz="1800" dirty="0"/>
              <a:t>把分别来自两个关系的元组对合并成单个元组。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zh-CN" sz="2000" dirty="0"/>
              <a:t>有几种不同的方式来对关系进行连接</a:t>
            </a:r>
            <a:endParaRPr lang="en-US" altLang="zh-CN" sz="2000" dirty="0"/>
          </a:p>
          <a:p>
            <a:pPr lvl="2"/>
            <a:r>
              <a:rPr lang="zh-CN" altLang="en-US" sz="2000" dirty="0"/>
              <a:t>自然连接 </a:t>
            </a:r>
            <a:endParaRPr lang="en-US" altLang="zh-CN" sz="2000" dirty="0"/>
          </a:p>
          <a:p>
            <a:pPr lvl="2"/>
            <a:r>
              <a:rPr lang="zh-CN" altLang="en-US" sz="2000" dirty="0"/>
              <a:t>条件连接</a:t>
            </a:r>
            <a:endParaRPr lang="en-US" altLang="zh-CN" sz="2000" dirty="0"/>
          </a:p>
          <a:p>
            <a:pPr lvl="2"/>
            <a:r>
              <a:rPr lang="zh-CN" altLang="en-US" sz="2000" dirty="0"/>
              <a:t>笛卡尔连接</a:t>
            </a:r>
            <a:endParaRPr lang="en-US" altLang="zh-CN" sz="2000" dirty="0"/>
          </a:p>
          <a:p>
            <a:pPr lvl="2"/>
            <a:r>
              <a:rPr lang="zh-CN" altLang="en-US" sz="2000" dirty="0"/>
              <a:t>外连接</a:t>
            </a:r>
            <a:endParaRPr lang="en-US" altLang="zh-CN" sz="2000" dirty="0"/>
          </a:p>
          <a:p>
            <a:pPr lvl="3"/>
            <a:r>
              <a:rPr lang="zh-CN" altLang="en-US" dirty="0"/>
              <a:t>左外连接</a:t>
            </a:r>
            <a:endParaRPr lang="en-US" altLang="zh-CN" dirty="0"/>
          </a:p>
          <a:p>
            <a:pPr lvl="3"/>
            <a:r>
              <a:rPr lang="zh-CN" altLang="en-US" dirty="0"/>
              <a:t>右外连接</a:t>
            </a:r>
            <a:endParaRPr lang="en-US" altLang="zh-CN" dirty="0"/>
          </a:p>
          <a:p>
            <a:pPr lvl="3"/>
            <a:r>
              <a:rPr lang="zh-CN" altLang="en-US" dirty="0"/>
              <a:t>全外连接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9FD65D-47B2-4DD6-BA62-DBF6659E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28" y="3040866"/>
            <a:ext cx="5412210" cy="1806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18F88C-B49F-43B3-9AC9-9B93D4DDF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60000"/>
              </a:spcBef>
            </a:pPr>
            <a:r>
              <a:rPr lang="en-US" altLang="zh-CN" sz="3600" b="1"/>
              <a:t>Relational Model</a:t>
            </a:r>
            <a:r>
              <a:rPr lang="zh-CN" altLang="en-US" sz="3600" b="1"/>
              <a:t> </a:t>
            </a:r>
            <a:r>
              <a:rPr lang="en-US" altLang="zh-CN" sz="3600" b="1"/>
              <a:t>Data</a:t>
            </a:r>
            <a:r>
              <a:rPr lang="zh-CN" altLang="en-US" sz="3600" b="1"/>
              <a:t> </a:t>
            </a:r>
            <a:r>
              <a:rPr lang="en-US" altLang="zh-CN" sz="3600" b="1"/>
              <a:t>Operations</a:t>
            </a:r>
            <a:r>
              <a:rPr lang="zh-CN" altLang="en-US" sz="3600" b="1"/>
              <a:t> </a:t>
            </a:r>
            <a:br>
              <a:rPr lang="en-US" altLang="zh-CN" sz="3600" b="1"/>
            </a:br>
            <a:r>
              <a:rPr lang="en-US" altLang="zh-CN" sz="3200">
                <a:solidFill>
                  <a:srgbClr val="FF0000"/>
                </a:solidFill>
              </a:rPr>
              <a:t>Main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Relational Operations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541658-A93C-47F2-8A5F-519B083057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21871"/>
            <a:ext cx="8820150" cy="4083050"/>
          </a:xfrm>
        </p:spPr>
        <p:txBody>
          <a:bodyPr/>
          <a:lstStyle/>
          <a:p>
            <a:r>
              <a:rPr lang="zh-CN" altLang="en-US" sz="2800" dirty="0"/>
              <a:t>连接（</a:t>
            </a:r>
            <a:r>
              <a:rPr lang="zh-CN" altLang="zh-CN" sz="2800" b="1" dirty="0"/>
              <a:t>自然连接</a:t>
            </a:r>
            <a:r>
              <a:rPr lang="en-US" altLang="zh-CN" sz="2800" b="1" dirty="0"/>
              <a:t> ⋈ 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10244" name="图片 6">
            <a:extLst>
              <a:ext uri="{FF2B5EF4-FFF2-40B4-BE49-F238E27FC236}">
                <a16:creationId xmlns:a16="http://schemas.microsoft.com/office/drawing/2014/main" id="{25A56C44-5F51-4463-97B2-1559AF15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277269"/>
            <a:ext cx="2205110" cy="197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4">
            <a:extLst>
              <a:ext uri="{FF2B5EF4-FFF2-40B4-BE49-F238E27FC236}">
                <a16:creationId xmlns:a16="http://schemas.microsoft.com/office/drawing/2014/main" id="{E5572273-8BA2-410D-A68D-87F0DB14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587082"/>
            <a:ext cx="220511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5">
            <a:extLst>
              <a:ext uri="{FF2B5EF4-FFF2-40B4-BE49-F238E27FC236}">
                <a16:creationId xmlns:a16="http://schemas.microsoft.com/office/drawing/2014/main" id="{EEBD8DA3-089D-42E4-A2C3-68E1F82B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79" y="2680440"/>
            <a:ext cx="4733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725</Words>
  <Application>Microsoft Office PowerPoint</Application>
  <PresentationFormat>宽屏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Euphemia</vt:lpstr>
      <vt:lpstr>Tahoma</vt:lpstr>
      <vt:lpstr>Times New Roman</vt:lpstr>
      <vt:lpstr>Wingdings</vt:lpstr>
      <vt:lpstr>学术文献 16x9</vt:lpstr>
      <vt:lpstr>数据库系统原理</vt:lpstr>
      <vt:lpstr>Relational Model Data Operations </vt:lpstr>
      <vt:lpstr>Relational Model Data Operations </vt:lpstr>
      <vt:lpstr>Relational Model Data Operations </vt:lpstr>
      <vt:lpstr>Relational Model Data Operations 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Relational Model Data Operations  Main Relational Operations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2020-02-20T07:58:06Z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