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256" r:id="rId5"/>
    <p:sldId id="286" r:id="rId6"/>
    <p:sldId id="443" r:id="rId7"/>
    <p:sldId id="444" r:id="rId8"/>
    <p:sldId id="445" r:id="rId9"/>
    <p:sldId id="446" r:id="rId10"/>
    <p:sldId id="447" r:id="rId11"/>
    <p:sldId id="294" r:id="rId12"/>
    <p:sldId id="287" r:id="rId13"/>
    <p:sldId id="291" r:id="rId14"/>
    <p:sldId id="295" r:id="rId15"/>
    <p:sldId id="298" r:id="rId16"/>
    <p:sldId id="300" r:id="rId17"/>
    <p:sldId id="303" r:id="rId18"/>
    <p:sldId id="448" r:id="rId19"/>
    <p:sldId id="310" r:id="rId20"/>
    <p:sldId id="422" r:id="rId21"/>
    <p:sldId id="450" r:id="rId22"/>
    <p:sldId id="309" r:id="rId23"/>
    <p:sldId id="311" r:id="rId24"/>
    <p:sldId id="316" r:id="rId25"/>
    <p:sldId id="427" r:id="rId26"/>
    <p:sldId id="428" r:id="rId27"/>
    <p:sldId id="429" r:id="rId28"/>
    <p:sldId id="430" r:id="rId29"/>
    <p:sldId id="431" r:id="rId30"/>
    <p:sldId id="433" r:id="rId31"/>
    <p:sldId id="317" r:id="rId32"/>
    <p:sldId id="323" r:id="rId33"/>
    <p:sldId id="324" r:id="rId34"/>
    <p:sldId id="325" r:id="rId35"/>
    <p:sldId id="326" r:id="rId36"/>
    <p:sldId id="327" r:id="rId37"/>
    <p:sldId id="328" r:id="rId38"/>
    <p:sldId id="332" r:id="rId39"/>
    <p:sldId id="333" r:id="rId40"/>
    <p:sldId id="449" r:id="rId41"/>
    <p:sldId id="335" r:id="rId42"/>
    <p:sldId id="341" r:id="rId43"/>
    <p:sldId id="342" r:id="rId44"/>
    <p:sldId id="343" r:id="rId45"/>
    <p:sldId id="436" r:id="rId46"/>
    <p:sldId id="353" r:id="rId47"/>
    <p:sldId id="354" r:id="rId48"/>
    <p:sldId id="357" r:id="rId49"/>
    <p:sldId id="438" r:id="rId50"/>
    <p:sldId id="437" r:id="rId51"/>
    <p:sldId id="358" r:id="rId52"/>
    <p:sldId id="360" r:id="rId53"/>
    <p:sldId id="361" r:id="rId54"/>
    <p:sldId id="362" r:id="rId55"/>
    <p:sldId id="366" r:id="rId56"/>
    <p:sldId id="368" r:id="rId57"/>
    <p:sldId id="369" r:id="rId58"/>
    <p:sldId id="371" r:id="rId59"/>
    <p:sldId id="439" r:id="rId60"/>
    <p:sldId id="372" r:id="rId61"/>
    <p:sldId id="373" r:id="rId62"/>
    <p:sldId id="375" r:id="rId63"/>
    <p:sldId id="376" r:id="rId64"/>
    <p:sldId id="377" r:id="rId65"/>
    <p:sldId id="378" r:id="rId66"/>
    <p:sldId id="379" r:id="rId67"/>
    <p:sldId id="384" r:id="rId68"/>
    <p:sldId id="386" r:id="rId69"/>
    <p:sldId id="387" r:id="rId70"/>
    <p:sldId id="385" r:id="rId71"/>
    <p:sldId id="388" r:id="rId72"/>
    <p:sldId id="389" r:id="rId73"/>
    <p:sldId id="391" r:id="rId74"/>
    <p:sldId id="390" r:id="rId75"/>
    <p:sldId id="393" r:id="rId76"/>
    <p:sldId id="394" r:id="rId77"/>
    <p:sldId id="396" r:id="rId78"/>
    <p:sldId id="398" r:id="rId79"/>
    <p:sldId id="400" r:id="rId80"/>
    <p:sldId id="401" r:id="rId81"/>
    <p:sldId id="405" r:id="rId82"/>
    <p:sldId id="406" r:id="rId83"/>
    <p:sldId id="409" r:id="rId84"/>
    <p:sldId id="410" r:id="rId85"/>
    <p:sldId id="411" r:id="rId8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976" autoAdjust="0"/>
  </p:normalViewPr>
  <p:slideViewPr>
    <p:cSldViewPr snapToGrid="0" showGuides="1">
      <p:cViewPr varScale="1">
        <p:scale>
          <a:sx n="80" d="100"/>
          <a:sy n="80" d="100"/>
        </p:scale>
        <p:origin x="12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4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865D5E9-FA2D-4FB2-AD4C-A55C4432E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7B42C0-2A51-4448-A7AB-128B7C2647CD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CB522DBA-9671-4B01-8330-09D50A2F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1851E6A7-B594-4F26-810D-9E2007093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FC24910A-B06F-4075-A8E1-DE254DD6B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113D5F-F598-4F25-BD10-E317E10AB8F9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9CDF9AC8-D58D-4FE6-AF8D-721D1CDA4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D30A3C94-89FC-4D4D-9480-34EF92CC0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382F7BAD-445D-45F0-A7CE-DE4F493DD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3796B4-613F-4E39-A4DC-176AA9C4F3A6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4E00B36-28F7-40E5-ABE9-6A74F178D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46A39D71-6E0D-4923-B8B7-B2A5F5CF0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3694BE3F-4769-406D-B21C-9173454C3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BDC7BD-5111-4806-8C83-336500DE7065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610A070-FCB6-42EA-8887-E0C91DD02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45C98DC2-A566-4D58-8F17-0F97F882B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63CAF40-2D3D-4989-8FF4-4129C510A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E506F0-7C62-447E-8850-1C4D6509AB53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3F80EFEF-6AC0-4B05-9EF0-FDDBC68A0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DCE44035-147B-42C6-A82F-3BFACB026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create user student identified by student;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grant create session,resource to student;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connect student/student </a:t>
            </a:r>
          </a:p>
          <a:p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drop table instructor;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create table instructor (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ID  varchar(5) primary key 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name   varchar(20) not null,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dept_name   varchar(20),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salary  numeric(8,2));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63CAF40-2D3D-4989-8FF4-4129C510A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E506F0-7C62-447E-8850-1C4D6509AB53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3F80EFEF-6AC0-4B05-9EF0-FDDBC68A0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DCE44035-147B-42C6-A82F-3BFACB026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create user student identified by student;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grant create session,resource to student;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connect student/student </a:t>
            </a:r>
          </a:p>
          <a:p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drop table instructor;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create table instructor (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ID  varchar(5) primary key 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name   varchar(20) not null,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dept_name   varchar(20),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salary  numeric(8,2));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637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462F1AC7-C7A6-4C18-A785-BA792C7B4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1A5BA2-2342-446B-B794-24220F9CBF2A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C2FF3C3-2EF0-402B-97B2-E00C67F822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DD3138DE-750D-4B3D-BC6B-B2FB726C1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DF21B45B-E5F5-412B-91CB-A80BD52BAD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0D1272-3B23-415D-B4AE-8B2B20CD5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/>
              <a:t>create table student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(     ID </a:t>
            </a:r>
            <a:r>
              <a:rPr lang="en-US" altLang="zh-CN" dirty="0" err="1"/>
              <a:t>varchar</a:t>
            </a:r>
            <a:r>
              <a:rPr lang="en-US" altLang="zh-CN" dirty="0"/>
              <a:t> (5),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name </a:t>
            </a:r>
            <a:r>
              <a:rPr lang="en-US" altLang="zh-CN" dirty="0" err="1"/>
              <a:t>varchar</a:t>
            </a:r>
            <a:r>
              <a:rPr lang="en-US" altLang="zh-CN" dirty="0"/>
              <a:t> (20) not null,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</a:t>
            </a:r>
            <a:r>
              <a:rPr lang="en-US" altLang="zh-CN" dirty="0" err="1"/>
              <a:t>dept_name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 (20),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</a:t>
            </a:r>
            <a:r>
              <a:rPr lang="en-US" altLang="zh-CN" dirty="0" err="1"/>
              <a:t>tot_cred</a:t>
            </a:r>
            <a:r>
              <a:rPr lang="en-US" altLang="zh-CN" dirty="0"/>
              <a:t> numeric (3,0) default 0,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primary key (ID)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 );</a:t>
            </a:r>
            <a:endParaRPr lang="zh-CN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insert into student(ID, name, </a:t>
            </a:r>
            <a:r>
              <a:rPr lang="en-US" altLang="zh-CN" dirty="0" err="1"/>
              <a:t>dept_name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values  ('12789','Newman','Comp. Sci.');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Select  * from student;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======</a:t>
            </a:r>
          </a:p>
          <a:p>
            <a:pPr>
              <a:defRPr/>
            </a:pPr>
            <a:r>
              <a:rPr lang="en-US" altLang="zh-CN" dirty="0"/>
              <a:t>create table student1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(     ID </a:t>
            </a:r>
            <a:r>
              <a:rPr lang="en-US" altLang="zh-CN" dirty="0" err="1"/>
              <a:t>varchar</a:t>
            </a:r>
            <a:r>
              <a:rPr lang="en-US" altLang="zh-CN" dirty="0"/>
              <a:t> (5),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name </a:t>
            </a:r>
            <a:r>
              <a:rPr lang="en-US" altLang="zh-CN" dirty="0" err="1"/>
              <a:t>varchar</a:t>
            </a:r>
            <a:r>
              <a:rPr lang="en-US" altLang="zh-CN" dirty="0"/>
              <a:t> (20) not null,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</a:t>
            </a:r>
            <a:r>
              <a:rPr lang="en-US" altLang="zh-CN" dirty="0" err="1"/>
              <a:t>dept_name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 (20),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</a:t>
            </a:r>
            <a:r>
              <a:rPr lang="en-US" altLang="zh-CN" dirty="0" err="1"/>
              <a:t>tot_cred</a:t>
            </a:r>
            <a:r>
              <a:rPr lang="en-US" altLang="zh-CN" dirty="0"/>
              <a:t> numeric (3,0) default 0,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primary key (ID)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   );</a:t>
            </a:r>
            <a:endParaRPr lang="zh-CN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insert into student1(ID, name, </a:t>
            </a:r>
            <a:r>
              <a:rPr lang="en-US" altLang="zh-CN" dirty="0" err="1"/>
              <a:t>dept_name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values  ('12789','Newman','Comp. Sci.');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Select  * from student1;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00C9B1C6-69AF-4C07-B22D-D324B46FD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5BBFD6-B4AC-42D8-B865-270904BDE15E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>
            <a:extLst>
              <a:ext uri="{FF2B5EF4-FFF2-40B4-BE49-F238E27FC236}">
                <a16:creationId xmlns:a16="http://schemas.microsoft.com/office/drawing/2014/main" id="{8560FE5B-1897-4B13-87E9-D35ABAF14E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备注占位符 2">
            <a:extLst>
              <a:ext uri="{FF2B5EF4-FFF2-40B4-BE49-F238E27FC236}">
                <a16:creationId xmlns:a16="http://schemas.microsoft.com/office/drawing/2014/main" id="{6068935D-B0AC-4C89-ADCC-A0633641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create table temp1_instructor as select * from instructor;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create table temp2_instructor as select * from instructor where 1=2;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6372" name="灯片编号占位符 3">
            <a:extLst>
              <a:ext uri="{FF2B5EF4-FFF2-40B4-BE49-F238E27FC236}">
                <a16:creationId xmlns:a16="http://schemas.microsoft.com/office/drawing/2014/main" id="{77A33C53-38F8-4310-854B-E493B30B2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98F403-D152-4C9C-8130-B4C175F448F7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DE5EC6EB-2F22-4F07-832E-08F399545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2C9998-7ABC-499C-AEE7-00A082C09C82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C7FACCFF-34EC-49F2-B38A-0C6D149598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F085474-7716-4B36-9152-0B40A390C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清除数据库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create table instructor (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ID  varchar(5) primary key 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name   varchar(20) not null,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dept_name   varchar(20),</a:t>
            </a: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salary  numeric(8,2));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insert into instructor values('10211','Smith','Biology',66000);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commit;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* from instructor;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drop table instructor;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Desc instructor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CCE7B18-7E35-4071-9993-EC15DCFE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9857A-A168-4A8A-A442-91DB71586EF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774FEA7-0771-410C-9CDD-86C152EF1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56095E0-5354-4D5A-88C8-7E5E20BC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6C41AEFA-6FF9-443C-B56A-9A3F2270E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D0AAB-E239-41A5-99CC-327ED92D5A57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A910F731-4969-4C22-A0A4-32929D0E9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6919B36-1FC9-4C6D-BF7A-9F1D26EA1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11ACBF9B-DE1A-418F-95E3-EABCD2C73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F530E4-4439-4DCD-AD27-48CA0F7CB8EF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6867BBCC-3C40-4A6C-AEA4-9A389C7EE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74A289DF-FD1C-45F2-8CC0-25E0C4976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52BAC899-7829-4FC8-AA8F-F7A4F6527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C48299-7E24-480D-9F9C-332F4A397FFD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3E7A8244-067E-4789-A5E1-98138E705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B49F3D52-0F4F-497B-A58C-0F8D2BF30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delete from </a:t>
            </a:r>
            <a:r>
              <a:rPr lang="en-US" altLang="zh-CN">
                <a:ea typeface="宋体" panose="02010600030101010101" pitchFamily="2" charset="-122"/>
              </a:rPr>
              <a:t>instructor;</a:t>
            </a:r>
          </a:p>
          <a:p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Rollback;</a:t>
            </a:r>
          </a:p>
          <a:p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delete from </a:t>
            </a:r>
            <a:r>
              <a:rPr lang="en-US" altLang="zh-CN">
                <a:ea typeface="宋体" panose="02010600030101010101" pitchFamily="2" charset="-122"/>
              </a:rPr>
              <a:t>instructor</a:t>
            </a:r>
          </a:p>
          <a:p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dept_name='Finance';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Rollback;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delete from instructor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where dept_name in (select dept_name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            from department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            where building='Watson');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86FA5B7D-AF5C-4178-938D-EB8989F43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7AC247-D151-44FD-BB3B-DFE42F803181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0894ADDF-BF20-472C-A85B-F55421F51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5A383E41-342C-4418-989D-1A29DD20A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delete from instructor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where salary&lt; (select avg (salary) from instructor);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82FBB968-18C1-46C9-B76F-66C52F0AA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A1516A-DD65-43D1-B924-EF0E0B245A79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A242A146-3B0B-4E02-8F8D-83E57BC24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29FC6841-9992-4A96-A518-B5A3A9038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 into course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values ('CS-437','Database Systems','Comp. Sci.', 4);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insert into course (course_id, title, dept_name, credits)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values ('CS-438','Database Systems1','Comp. Sci.', 5);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insert into student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values ('3003','Green','Finance',null); 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AF1A759B-21ED-4815-A01D-B4BE1868E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B387D4-1FCE-405E-A2E7-DD39D51BA7EB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9CDC73E6-5228-442E-B127-C80B52A78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D8862482-8FC4-4A80-8444-E20CD4A9C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重新初始化数据库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ID from student</a:t>
            </a:r>
          </a:p>
          <a:p>
            <a:r>
              <a:rPr lang="en-US" altLang="zh-CN">
                <a:ea typeface="宋体" panose="02010600030101010101" pitchFamily="2" charset="-122"/>
              </a:rPr>
              <a:t>Intersect</a:t>
            </a:r>
          </a:p>
          <a:p>
            <a:r>
              <a:rPr lang="en-US" altLang="zh-CN">
                <a:ea typeface="宋体" panose="02010600030101010101" pitchFamily="2" charset="-122"/>
              </a:rPr>
              <a:t>select ID from instructor;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Delete from student where id='76543';</a:t>
            </a:r>
          </a:p>
          <a:p>
            <a:r>
              <a:rPr lang="en-US" altLang="zh-CN">
                <a:ea typeface="宋体" panose="02010600030101010101" pitchFamily="2" charset="-122"/>
              </a:rPr>
              <a:t>Commit;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insert into student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select ID, name, dept_name, 0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from instructor;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34E56A6-43F5-4624-B4FD-8AFF2096F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FF6CAD-F19E-411F-9E3C-A558EC07B1C4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D2E958F5-45AE-4A26-B835-AF1A6FB33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4D6F3B6B-1369-491A-9F6C-150683AD7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update instructor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set salary = salary * 1.03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where salary &gt; 80000;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 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update instructor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set salary = salary * 1.05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where salary &lt;= 80000;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>
            <a:extLst>
              <a:ext uri="{FF2B5EF4-FFF2-40B4-BE49-F238E27FC236}">
                <a16:creationId xmlns:a16="http://schemas.microsoft.com/office/drawing/2014/main" id="{EA9F3C68-3134-41C5-934A-F021B888EF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>
            <a:extLst>
              <a:ext uri="{FF2B5EF4-FFF2-40B4-BE49-F238E27FC236}">
                <a16:creationId xmlns:a16="http://schemas.microsoft.com/office/drawing/2014/main" id="{8FC6E857-4293-4BDC-9E3C-23246025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 update </a:t>
            </a:r>
            <a:r>
              <a:rPr lang="en-US" altLang="zh-CN">
                <a:ea typeface="宋体" panose="02010600030101010101" pitchFamily="2" charset="-122"/>
              </a:rPr>
              <a:t>student S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 b="1">
                <a:ea typeface="宋体" panose="02010600030101010101" pitchFamily="2" charset="-122"/>
              </a:rPr>
              <a:t>set </a:t>
            </a:r>
            <a:r>
              <a:rPr lang="en-US" altLang="zh-CN">
                <a:ea typeface="宋体" panose="02010600030101010101" pitchFamily="2" charset="-122"/>
              </a:rPr>
              <a:t>tot_cred = ( </a:t>
            </a:r>
            <a:r>
              <a:rPr lang="en-US" altLang="zh-CN" b="1">
                <a:ea typeface="宋体" panose="02010600030101010101" pitchFamily="2" charset="-122"/>
              </a:rPr>
              <a:t>select sum</a:t>
            </a:r>
            <a:r>
              <a:rPr lang="en-US" altLang="zh-CN">
                <a:ea typeface="宋体" panose="02010600030101010101" pitchFamily="2" charset="-122"/>
              </a:rPr>
              <a:t>(credits)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takes </a:t>
            </a:r>
            <a:r>
              <a:rPr lang="en-US" altLang="zh-CN" b="1">
                <a:ea typeface="宋体" panose="02010600030101010101" pitchFamily="2" charset="-122"/>
              </a:rPr>
              <a:t>natural join </a:t>
            </a:r>
            <a:r>
              <a:rPr lang="en-US" altLang="zh-CN">
                <a:ea typeface="宋体" panose="02010600030101010101" pitchFamily="2" charset="-122"/>
              </a:rPr>
              <a:t>course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S.ID= takes.ID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                        </a:t>
            </a:r>
            <a:r>
              <a:rPr lang="en-US" altLang="zh-CN">
                <a:ea typeface="宋体" panose="02010600030101010101" pitchFamily="2" charset="-122"/>
              </a:rPr>
              <a:t>takes.grade &lt;&gt; 'F'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                        </a:t>
            </a:r>
            <a:r>
              <a:rPr lang="en-US" altLang="zh-CN">
                <a:ea typeface="宋体" panose="02010600030101010101" pitchFamily="2" charset="-122"/>
              </a:rPr>
              <a:t>takes.grade </a:t>
            </a:r>
            <a:r>
              <a:rPr lang="en-US" altLang="zh-CN" b="1">
                <a:ea typeface="宋体" panose="02010600030101010101" pitchFamily="2" charset="-122"/>
              </a:rPr>
              <a:t>is not null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更新学分：通过的增加学分（不是考试未通过的或者缺考的）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556" name="灯片编号占位符 3">
            <a:extLst>
              <a:ext uri="{FF2B5EF4-FFF2-40B4-BE49-F238E27FC236}">
                <a16:creationId xmlns:a16="http://schemas.microsoft.com/office/drawing/2014/main" id="{B7122F9C-9477-4712-9155-35710808F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FE9FE9-030B-4616-848E-A86754F875EE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094BCD83-A0BC-4D7A-98C9-C9C8898D9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2C7CE6-642E-4960-BE65-90AE37EA1B54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3B15F900-2260-499D-AA32-BF245E8A6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91EDA1D5-B3D8-4BC6-A09F-B732F1A2B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D08B786-AD57-4747-B648-AA20E0C1E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9EC475-16F2-4582-AD09-DF1B91F420F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61A9DE6-6F08-4FC0-8E42-545E63F21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E0244176-DE40-4C07-8FD3-20535B3C3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name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CCE7B18-7E35-4071-9993-EC15DCFE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9857A-A168-4A8A-A442-91DB71586EF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774FEA7-0771-410C-9CDD-86C152EF1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56095E0-5354-4D5A-88C8-7E5E20BC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868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77F9730-D562-4EA7-940D-BDCA3119A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A62924-29B8-4398-8E97-F32E8E0ED5EA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14DD77ED-5E41-4A19-98E8-BEA86AC2D6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9325C8D6-B22D-418E-8E1B-FAC3C6D7D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distinct dept_name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from instructor;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all dept_name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from instructor;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47A76D19-A0EA-4683-B9CB-A555F3739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D9D1EF-B078-4AD5-AC8F-26B5B49F1482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2520182B-2251-4880-98E7-6BFEECBBC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CCBAB1FC-C0A0-4C2B-BE7E-5DDC95D43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*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from instructor;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ID, name, salary/12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from instructor;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7F1EFAC8-9D16-453F-AFA2-52E9B021B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FFC1A4-DF77-4857-B25E-6D2CC38255C1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30CB8FCC-CC4B-4DFD-83DB-4D12EF4BD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5A09F446-A32A-4D01-BD25-BF053696D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name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where dept_name ='Comp. Sci.' and salary &gt; 80000;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0F7DD5C7-CB0C-4186-BB48-3AC9DA52E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333E7E-6FFF-4A4E-A641-658B60FCB469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085C597D-899E-4A41-9A41-91087B719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D609F63A-48A8-46E6-8358-AD99449D1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Column name format a10</a:t>
            </a:r>
          </a:p>
          <a:p>
            <a:r>
              <a:rPr lang="en-US" altLang="zh-CN">
                <a:ea typeface="宋体" panose="02010600030101010101" pitchFamily="2" charset="-122"/>
              </a:rPr>
              <a:t>Column dept_name format a15</a:t>
            </a:r>
          </a:p>
          <a:p>
            <a:r>
              <a:rPr lang="en-US" altLang="zh-CN">
                <a:ea typeface="宋体" panose="02010600030101010101" pitchFamily="2" charset="-122"/>
              </a:rPr>
              <a:t>Set linesize 120</a:t>
            </a:r>
          </a:p>
          <a:p>
            <a:r>
              <a:rPr lang="en-US" altLang="zh-CN">
                <a:ea typeface="宋体" panose="02010600030101010101" pitchFamily="2" charset="-122"/>
              </a:rPr>
              <a:t>Set pagesize 100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*</a:t>
            </a:r>
          </a:p>
          <a:p>
            <a:r>
              <a:rPr lang="en-US" altLang="zh-CN">
                <a:ea typeface="宋体" panose="02010600030101010101" pitchFamily="2" charset="-122"/>
              </a:rPr>
              <a:t>from  instructor,teaches;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B688B9F6-2448-42BB-AC64-2862ECC21E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9A3007-36C5-4054-88A3-56FEEB946600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572E29D-EA5C-47B6-A76A-01DA9F733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2CE457D0-7128-4C31-8794-C2B72ACE9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Column name format a10</a:t>
            </a:r>
          </a:p>
          <a:p>
            <a:r>
              <a:rPr lang="en-US" altLang="zh-CN">
                <a:ea typeface="宋体" panose="02010600030101010101" pitchFamily="2" charset="-122"/>
              </a:rPr>
              <a:t>Column dept_name format a15</a:t>
            </a:r>
          </a:p>
          <a:p>
            <a:r>
              <a:rPr lang="en-US" altLang="zh-CN">
                <a:ea typeface="宋体" panose="02010600030101010101" pitchFamily="2" charset="-122"/>
              </a:rPr>
              <a:t>Set linesize 120</a:t>
            </a:r>
          </a:p>
          <a:p>
            <a:r>
              <a:rPr lang="en-US" altLang="zh-CN">
                <a:ea typeface="宋体" panose="02010600030101010101" pitchFamily="2" charset="-122"/>
              </a:rPr>
              <a:t>Set pagesize 100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*</a:t>
            </a:r>
          </a:p>
          <a:p>
            <a:r>
              <a:rPr lang="en-US" altLang="zh-CN">
                <a:ea typeface="宋体" panose="02010600030101010101" pitchFamily="2" charset="-122"/>
              </a:rPr>
              <a:t>from  instructor,teaches;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93C51F55-F92C-46F1-B50F-7702A5FFE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87B757-616B-46CF-A4C3-CB323449B814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1A5C5774-8514-4C6F-8B8F-3FEE510C2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EFBAF8B1-9C26-4AA9-B1E9-D63670230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B27B6C2-62EC-4904-ADB0-92843384F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11B60E-23F3-4236-AA64-629BD5D55864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4698CF6F-02C1-4538-AB3F-6A0A0FF2E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C409FD37-8937-40A0-85F0-1D738C52F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linesize 120</a:t>
            </a:r>
          </a:p>
          <a:p>
            <a:r>
              <a:rPr lang="en-US" altLang="zh-CN">
                <a:ea typeface="宋体" panose="02010600030101010101" pitchFamily="2" charset="-122"/>
              </a:rPr>
              <a:t>Set pagesize 100</a:t>
            </a:r>
          </a:p>
          <a:p>
            <a:r>
              <a:rPr lang="en-US" altLang="zh-CN">
                <a:ea typeface="宋体" panose="02010600030101010101" pitchFamily="2" charset="-122"/>
              </a:rPr>
              <a:t>column course_id format a12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name, course_id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instructor, teaches</a:t>
            </a:r>
          </a:p>
          <a:p>
            <a:r>
              <a:rPr lang="en-US" altLang="zh-CN">
                <a:ea typeface="宋体" panose="02010600030101010101" pitchFamily="2" charset="-122"/>
              </a:rPr>
              <a:t>where instructor.ID= teaches.ID;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B27B6C2-62EC-4904-ADB0-92843384F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11B60E-23F3-4236-AA64-629BD5D55864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4698CF6F-02C1-4538-AB3F-6A0A0FF2E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C409FD37-8937-40A0-85F0-1D738C52F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linesize 120</a:t>
            </a:r>
          </a:p>
          <a:p>
            <a:r>
              <a:rPr lang="en-US" altLang="zh-CN">
                <a:ea typeface="宋体" panose="02010600030101010101" pitchFamily="2" charset="-122"/>
              </a:rPr>
              <a:t>Set pagesize 100</a:t>
            </a:r>
          </a:p>
          <a:p>
            <a:r>
              <a:rPr lang="en-US" altLang="zh-CN">
                <a:ea typeface="宋体" panose="02010600030101010101" pitchFamily="2" charset="-122"/>
              </a:rPr>
              <a:t>column course_id format a12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name, course_id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instructor, teaches</a:t>
            </a:r>
          </a:p>
          <a:p>
            <a:r>
              <a:rPr lang="en-US" altLang="zh-CN">
                <a:ea typeface="宋体" panose="02010600030101010101" pitchFamily="2" charset="-122"/>
              </a:rPr>
              <a:t>where instructor.ID= teaches.ID;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786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087B691D-F64E-44DC-AE19-D21CCBDC9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7E422A-2561-49E2-AC09-A215D18CC68A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AE718E3-7060-4DA6-A643-605E68EFC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5B4274DC-393A-4393-898F-A925C978B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linesize 120</a:t>
            </a:r>
          </a:p>
          <a:p>
            <a:r>
              <a:rPr lang="en-US" altLang="zh-CN">
                <a:ea typeface="宋体" panose="02010600030101010101" pitchFamily="2" charset="-122"/>
              </a:rPr>
              <a:t>Set pagesize 100</a:t>
            </a:r>
          </a:p>
          <a:p>
            <a:r>
              <a:rPr lang="en-US" altLang="zh-CN">
                <a:ea typeface="宋体" panose="02010600030101010101" pitchFamily="2" charset="-122"/>
              </a:rPr>
              <a:t>column course_id format a12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*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 natural join teaches;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</a:t>
            </a:r>
            <a:r>
              <a:rPr lang="zh-CN" altLang="en-US">
                <a:ea typeface="宋体" panose="02010600030101010101" pitchFamily="2" charset="-122"/>
              </a:rPr>
              <a:t>*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from instructor, teaches</a:t>
            </a:r>
          </a:p>
          <a:p>
            <a:r>
              <a:rPr lang="en-US" altLang="zh-CN">
                <a:ea typeface="宋体" panose="02010600030101010101" pitchFamily="2" charset="-122"/>
              </a:rPr>
              <a:t>where instructor.ID= teaches.ID;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这两条语句的区别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  <a:p>
            <a:r>
              <a:rPr lang="zh-CN" altLang="en-US">
                <a:ea typeface="宋体" panose="02010600030101010101" pitchFamily="2" charset="-122"/>
              </a:rPr>
              <a:t> 第一条语句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公共列只显示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次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r>
              <a:rPr lang="zh-CN" altLang="en-US">
                <a:ea typeface="宋体" panose="02010600030101010101" pitchFamily="2" charset="-122"/>
              </a:rPr>
              <a:t> 第二条语句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先显示第一个表的列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然后显示第二个表的列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公共列显示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次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9E4BB4FF-2101-494C-91E8-5425F5E07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A30FFF-D8BC-49A6-B1DE-EDD302B39050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8B5966F9-8C56-4E82-866C-7E828BDA1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4000222D-0BC9-4B5B-B086-D8148BB57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自然连接需要在外键上来进行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教师教课程这两个实体集之间的联系是多对对</a:t>
            </a:r>
            <a:r>
              <a:rPr lang="en-US" altLang="zh-CN">
                <a:ea typeface="宋体" panose="02010600030101010101" pitchFamily="2" charset="-122"/>
              </a:rPr>
              <a:t>,</a:t>
            </a:r>
          </a:p>
          <a:p>
            <a:r>
              <a:rPr lang="zh-CN" altLang="en-US">
                <a:ea typeface="宋体" panose="02010600030101010101" pitchFamily="2" charset="-122"/>
              </a:rPr>
              <a:t>因此其联系可以用一个联系集来表示</a:t>
            </a:r>
            <a:r>
              <a:rPr lang="en-US" altLang="zh-CN">
                <a:ea typeface="宋体" panose="02010600030101010101" pitchFamily="2" charset="-122"/>
              </a:rPr>
              <a:t>,</a:t>
            </a:r>
          </a:p>
          <a:p>
            <a:r>
              <a:rPr lang="zh-CN" altLang="en-US">
                <a:ea typeface="宋体" panose="02010600030101010101" pitchFamily="2" charset="-122"/>
              </a:rPr>
              <a:t>该联系集的码由教师和课程这两个实体集的码组合而成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并参照引用这两个实体集形成外码关系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CCE7B18-7E35-4071-9993-EC15DCFE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9857A-A168-4A8A-A442-91DB71586EF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774FEA7-0771-410C-9CDD-86C152EF1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56095E0-5354-4D5A-88C8-7E5E20BC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312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9AFB5BCA-C378-4948-B298-B14A9F946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1E5637-8A78-4141-840E-A8CF555557A0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A3782C2E-CF60-45F2-B318-85C1373BD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5A9ABC1F-9C95-4D39-9E7E-910DD2D8B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错误的版本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name, title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 natural join teaches natural join course;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正确的版本</a:t>
            </a:r>
            <a:r>
              <a:rPr lang="en-US" altLang="zh-CN">
                <a:ea typeface="宋体" panose="02010600030101010101" pitchFamily="2" charset="-122"/>
              </a:rPr>
              <a:t>1</a:t>
            </a:r>
          </a:p>
          <a:p>
            <a:r>
              <a:rPr lang="en-US" altLang="zh-CN">
                <a:ea typeface="宋体" panose="02010600030101010101" pitchFamily="2" charset="-122"/>
              </a:rPr>
              <a:t>select name, title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 natural join teaches, course</a:t>
            </a:r>
          </a:p>
          <a:p>
            <a:r>
              <a:rPr lang="en-US" altLang="zh-CN">
                <a:ea typeface="宋体" panose="02010600030101010101" pitchFamily="2" charset="-122"/>
              </a:rPr>
              <a:t>where teaches.course_id = course.course_id;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正确的版本</a:t>
            </a:r>
            <a:r>
              <a:rPr lang="en-US" altLang="zh-CN">
                <a:ea typeface="宋体" panose="02010600030101010101" pitchFamily="2" charset="-122"/>
              </a:rPr>
              <a:t>2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name, title</a:t>
            </a:r>
          </a:p>
          <a:p>
            <a:r>
              <a:rPr lang="en-US" altLang="zh-CN">
                <a:ea typeface="宋体" panose="02010600030101010101" pitchFamily="2" charset="-122"/>
              </a:rPr>
              <a:t>from (instructor natural join teaches)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join course using(course_id);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CB889F8B-0545-43C7-AB5C-214F7CA83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9F5A19-D766-42DB-B2B0-1D4A2A1A1D2E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647F791C-6C1E-4FE9-B6D0-4D7BD4A00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95028359-4061-43DF-9DBE-7EC57FCBC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B44758DE-62C8-479C-BE57-1E2A5B62C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E02623-072A-4809-9E5B-1CC31F80B237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5FB6A83B-862C-41D2-B69D-53180D8E93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42E68D15-CCA9-43A5-9050-4BB18BC8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ID, name, salary/12 as monthly_salary 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28663815-A6A2-4EC1-9FC8-985305153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C1C4BD-709A-4B73-A7E7-2FE21B1EA782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3AF07F28-7AC0-45A6-AC73-69F27B5FD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9C78ADE6-D269-4BB1-B7B7-D7A18555C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Oracle</a:t>
            </a:r>
            <a:r>
              <a:rPr lang="zh-CN" altLang="en-US">
                <a:ea typeface="宋体" panose="02010600030101010101" pitchFamily="2" charset="-122"/>
              </a:rPr>
              <a:t>不支持在</a:t>
            </a:r>
            <a:r>
              <a:rPr lang="en-US" altLang="zh-CN">
                <a:ea typeface="宋体" panose="02010600030101010101" pitchFamily="2" charset="-122"/>
              </a:rPr>
              <a:t>From</a:t>
            </a:r>
            <a:r>
              <a:rPr lang="zh-CN" altLang="en-US">
                <a:ea typeface="宋体" panose="02010600030101010101" pitchFamily="2" charset="-122"/>
              </a:rPr>
              <a:t>字句中的</a:t>
            </a:r>
            <a:r>
              <a:rPr lang="en-US" altLang="zh-CN">
                <a:ea typeface="宋体" panose="02010600030101010101" pitchFamily="2" charset="-122"/>
              </a:rPr>
              <a:t>as,</a:t>
            </a:r>
            <a:r>
              <a:rPr lang="zh-CN" altLang="en-US">
                <a:ea typeface="宋体" panose="02010600030101010101" pitchFamily="2" charset="-122"/>
              </a:rPr>
              <a:t>需要将其省略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distinct T.name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 T, instructor S </a:t>
            </a:r>
          </a:p>
          <a:p>
            <a:r>
              <a:rPr lang="en-US" altLang="zh-CN">
                <a:ea typeface="宋体" panose="02010600030101010101" pitchFamily="2" charset="-122"/>
              </a:rPr>
              <a:t>where T.salary &gt; S.salary and S.dept_name = 'Comp. Sci.';</a:t>
            </a: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F14B179E-C42A-44DD-8D41-6A2CB4A2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196E44-649C-4FA0-AC1A-9EABAE8A9467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DCB2989C-FED1-4D20-826B-1AE771457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11CCA7D6-C965-483F-B026-527386111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name	</a:t>
            </a:r>
          </a:p>
          <a:p>
            <a:r>
              <a:rPr lang="en-US" altLang="zh-CN">
                <a:ea typeface="宋体" panose="02010600030101010101" pitchFamily="2" charset="-122"/>
              </a:rPr>
              <a:t>From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Where name like '%dar%';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name	</a:t>
            </a:r>
          </a:p>
          <a:p>
            <a:r>
              <a:rPr lang="en-US" altLang="zh-CN">
                <a:ea typeface="宋体" panose="02010600030101010101" pitchFamily="2" charset="-122"/>
              </a:rPr>
              <a:t>From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Where name like '%st%';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name	</a:t>
            </a:r>
          </a:p>
          <a:p>
            <a:r>
              <a:rPr lang="en-US" altLang="zh-CN">
                <a:ea typeface="宋体" panose="02010600030101010101" pitchFamily="2" charset="-122"/>
              </a:rPr>
              <a:t>From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Where name like '100\%';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AB0DA1AD-AA06-4695-9E4B-E71CAA539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3EB7E3-472B-4A18-861E-E71594DC5DC0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6378DD77-6086-4608-B0D6-68C7812EA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D27C7161-436F-4F4E-A523-BC71CECCF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增加</a:t>
            </a:r>
            <a:r>
              <a:rPr lang="en-US" altLang="zh-CN">
                <a:ea typeface="宋体" panose="02010600030101010101" pitchFamily="2" charset="-122"/>
              </a:rPr>
              <a:t>SQL</a:t>
            </a:r>
            <a:r>
              <a:rPr lang="zh-CN" altLang="en-US">
                <a:ea typeface="宋体" panose="02010600030101010101" pitchFamily="2" charset="-122"/>
              </a:rPr>
              <a:t>使用例子！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2A5FC34-8649-4F80-8AB1-266722C02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18DED3-014E-446D-A589-1A05FC8752B8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4DC49231-F64B-4F85-80C0-272E3D683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801ED1D0-D867-4F0A-9FA4-BBC4DB62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BB7036DC-2B1D-4051-9D63-3BA11FA99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CB9092-4041-40AC-9A35-D7E6C55E4996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8D7BDA1D-4398-49C3-A28E-B70E105EA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FBCB0C47-F0AF-4276-9970-CE1117D2D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oracle</a:t>
            </a:r>
            <a:r>
              <a:rPr lang="zh-CN" altLang="en-US">
                <a:ea typeface="宋体" panose="02010600030101010101" pitchFamily="2" charset="-122"/>
              </a:rPr>
              <a:t>中</a:t>
            </a:r>
            <a:r>
              <a:rPr lang="en-US" altLang="zh-CN">
                <a:ea typeface="宋体" panose="02010600030101010101" pitchFamily="2" charset="-122"/>
              </a:rPr>
              <a:t>trim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ltrim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rtrim</a:t>
            </a:r>
            <a:r>
              <a:rPr lang="zh-CN" altLang="en-US">
                <a:ea typeface="宋体" panose="02010600030101010101" pitchFamily="2" charset="-122"/>
              </a:rPr>
              <a:t>函数用法</a:t>
            </a:r>
          </a:p>
          <a:p>
            <a:r>
              <a:rPr lang="zh-CN" altLang="en-US">
                <a:ea typeface="宋体" panose="02010600030101010101" pitchFamily="2" charset="-122"/>
              </a:rPr>
              <a:t>该函数共有两种作用：</a:t>
            </a:r>
          </a:p>
          <a:p>
            <a:r>
              <a:rPr lang="zh-CN" altLang="en-US">
                <a:ea typeface="宋体" panose="02010600030101010101" pitchFamily="2" charset="-122"/>
              </a:rPr>
              <a:t>第一种，即大家都比较熟悉的去除空格。</a:t>
            </a:r>
          </a:p>
          <a:p>
            <a:r>
              <a:rPr lang="zh-CN" altLang="en-US">
                <a:ea typeface="宋体" panose="02010600030101010101" pitchFamily="2" charset="-122"/>
              </a:rPr>
              <a:t>例子：</a:t>
            </a:r>
          </a:p>
          <a:p>
            <a:r>
              <a:rPr lang="en-US" altLang="zh-CN">
                <a:ea typeface="宋体" panose="02010600030101010101" pitchFamily="2" charset="-122"/>
              </a:rPr>
              <a:t>--TRIM</a:t>
            </a:r>
            <a:r>
              <a:rPr lang="zh-CN" altLang="en-US">
                <a:ea typeface="宋体" panose="02010600030101010101" pitchFamily="2" charset="-122"/>
              </a:rPr>
              <a:t>去除指定字符的前后空格</a:t>
            </a:r>
          </a:p>
          <a:p>
            <a:r>
              <a:rPr lang="en-US" altLang="zh-CN">
                <a:ea typeface="宋体" panose="02010600030101010101" pitchFamily="2" charset="-122"/>
              </a:rPr>
              <a:t>SQL&gt; SELECT TRIM(' dd df ') FROM dual;</a:t>
            </a:r>
          </a:p>
          <a:p>
            <a:r>
              <a:rPr lang="en-US" altLang="zh-CN">
                <a:ea typeface="宋体" panose="02010600030101010101" pitchFamily="2" charset="-122"/>
              </a:rPr>
              <a:t>TRIM('DDDF')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</a:t>
            </a:r>
          </a:p>
          <a:p>
            <a:r>
              <a:rPr lang="en-US" altLang="zh-CN">
                <a:ea typeface="宋体" panose="02010600030101010101" pitchFamily="2" charset="-122"/>
              </a:rPr>
              <a:t>dd df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--LTRIM</a:t>
            </a:r>
            <a:r>
              <a:rPr lang="zh-CN" altLang="en-US">
                <a:ea typeface="宋体" panose="02010600030101010101" pitchFamily="2" charset="-122"/>
              </a:rPr>
              <a:t>去除指定字符的前面空格</a:t>
            </a:r>
          </a:p>
          <a:p>
            <a:r>
              <a:rPr lang="en-US" altLang="zh-CN">
                <a:ea typeface="宋体" panose="02010600030101010101" pitchFamily="2" charset="-122"/>
              </a:rPr>
              <a:t>SQL&gt; SELECT LTRIM(' dd df ') FROM dual;</a:t>
            </a:r>
          </a:p>
          <a:p>
            <a:r>
              <a:rPr lang="en-US" altLang="zh-CN">
                <a:ea typeface="宋体" panose="02010600030101010101" pitchFamily="2" charset="-122"/>
              </a:rPr>
              <a:t>LTRIM('DDDF')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-------------</a:t>
            </a:r>
          </a:p>
          <a:p>
            <a:r>
              <a:rPr lang="en-US" altLang="zh-CN">
                <a:ea typeface="宋体" panose="02010600030101010101" pitchFamily="2" charset="-122"/>
              </a:rPr>
              <a:t>dd df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--RTRIM</a:t>
            </a:r>
            <a:r>
              <a:rPr lang="zh-CN" altLang="en-US">
                <a:ea typeface="宋体" panose="02010600030101010101" pitchFamily="2" charset="-122"/>
              </a:rPr>
              <a:t>去除指定字符后面后空格 </a:t>
            </a:r>
          </a:p>
          <a:p>
            <a:r>
              <a:rPr lang="en-US" altLang="zh-CN">
                <a:ea typeface="宋体" panose="02010600030101010101" pitchFamily="2" charset="-122"/>
              </a:rPr>
              <a:t>SQL&gt; SELECT RTRIM(' dd df ') FROM dual;</a:t>
            </a:r>
          </a:p>
          <a:p>
            <a:r>
              <a:rPr lang="en-US" altLang="zh-CN">
                <a:ea typeface="宋体" panose="02010600030101010101" pitchFamily="2" charset="-122"/>
              </a:rPr>
              <a:t>RTRIM('DDDF')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-------------</a:t>
            </a:r>
          </a:p>
          <a:p>
            <a:r>
              <a:rPr lang="en-US" altLang="zh-CN">
                <a:ea typeface="宋体" panose="02010600030101010101" pitchFamily="2" charset="-122"/>
              </a:rPr>
              <a:t> dd df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第二种，去除指定的字符。</a:t>
            </a:r>
            <a:r>
              <a:rPr lang="en-US" altLang="zh-CN">
                <a:ea typeface="宋体" panose="02010600030101010101" pitchFamily="2" charset="-122"/>
              </a:rPr>
              <a:t>trim</a:t>
            </a:r>
            <a:r>
              <a:rPr lang="zh-CN" altLang="en-US">
                <a:ea typeface="宋体" panose="02010600030101010101" pitchFamily="2" charset="-122"/>
              </a:rPr>
              <a:t>只能去除单个字符，而</a:t>
            </a:r>
            <a:r>
              <a:rPr lang="en-US" altLang="zh-CN">
                <a:ea typeface="宋体" panose="02010600030101010101" pitchFamily="2" charset="-122"/>
              </a:rPr>
              <a:t>ltrim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rtrim</a:t>
            </a:r>
            <a:r>
              <a:rPr lang="zh-CN" altLang="en-US">
                <a:ea typeface="宋体" panose="02010600030101010101" pitchFamily="2" charset="-122"/>
              </a:rPr>
              <a:t>可以去除多个字符。</a:t>
            </a:r>
          </a:p>
          <a:p>
            <a:r>
              <a:rPr lang="en-US" altLang="zh-CN">
                <a:ea typeface="宋体" panose="02010600030101010101" pitchFamily="2" charset="-122"/>
              </a:rPr>
              <a:t>trim</a:t>
            </a:r>
            <a:r>
              <a:rPr lang="zh-CN" altLang="en-US">
                <a:ea typeface="宋体" panose="02010600030101010101" pitchFamily="2" charset="-122"/>
              </a:rPr>
              <a:t>去除字符的写法：</a:t>
            </a:r>
          </a:p>
          <a:p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表示字符串</a:t>
            </a:r>
            <a:r>
              <a:rPr lang="en-US" altLang="zh-CN">
                <a:ea typeface="宋体" panose="02010600030101010101" pitchFamily="2" charset="-122"/>
              </a:rPr>
              <a:t>string2</a:t>
            </a:r>
            <a:r>
              <a:rPr lang="zh-CN" altLang="en-US">
                <a:ea typeface="宋体" panose="02010600030101010101" pitchFamily="2" charset="-122"/>
              </a:rPr>
              <a:t>去除前面</a:t>
            </a:r>
            <a:r>
              <a:rPr lang="en-US" altLang="zh-CN">
                <a:ea typeface="宋体" panose="02010600030101010101" pitchFamily="2" charset="-122"/>
              </a:rPr>
              <a:t>|</a:t>
            </a:r>
            <a:r>
              <a:rPr lang="zh-CN" altLang="en-US">
                <a:ea typeface="宋体" panose="02010600030101010101" pitchFamily="2" charset="-122"/>
              </a:rPr>
              <a:t>后面</a:t>
            </a:r>
            <a:r>
              <a:rPr lang="en-US" altLang="zh-CN">
                <a:ea typeface="宋体" panose="02010600030101010101" pitchFamily="2" charset="-122"/>
              </a:rPr>
              <a:t>|</a:t>
            </a:r>
            <a:r>
              <a:rPr lang="zh-CN" altLang="en-US">
                <a:ea typeface="宋体" panose="02010600030101010101" pitchFamily="2" charset="-122"/>
              </a:rPr>
              <a:t>前后面（</a:t>
            </a:r>
            <a:r>
              <a:rPr lang="en-US" altLang="zh-CN">
                <a:ea typeface="宋体" panose="02010600030101010101" pitchFamily="2" charset="-122"/>
              </a:rPr>
              <a:t>leading|trailing|both</a:t>
            </a:r>
            <a:r>
              <a:rPr lang="zh-CN" altLang="en-US">
                <a:ea typeface="宋体" panose="02010600030101010101" pitchFamily="2" charset="-122"/>
              </a:rPr>
              <a:t>）的字符</a:t>
            </a:r>
            <a:r>
              <a:rPr lang="en-US" altLang="zh-CN">
                <a:ea typeface="宋体" panose="02010600030101010101" pitchFamily="2" charset="-122"/>
              </a:rPr>
              <a:t>string1</a:t>
            </a:r>
            <a:r>
              <a:rPr lang="zh-CN" altLang="en-US">
                <a:ea typeface="宋体" panose="02010600030101010101" pitchFamily="2" charset="-122"/>
              </a:rPr>
              <a:t>，默认去除方式为</a:t>
            </a:r>
            <a:r>
              <a:rPr lang="en-US" altLang="zh-CN">
                <a:ea typeface="宋体" panose="02010600030101010101" pitchFamily="2" charset="-122"/>
              </a:rPr>
              <a:t>both</a:t>
            </a:r>
          </a:p>
          <a:p>
            <a:r>
              <a:rPr lang="en-US" altLang="zh-CN">
                <a:ea typeface="宋体" panose="02010600030101010101" pitchFamily="2" charset="-122"/>
              </a:rPr>
              <a:t>SELECT TRIM(leading|trailing|both string1 FROM string2) FROM dual;</a:t>
            </a:r>
          </a:p>
          <a:p>
            <a:r>
              <a:rPr lang="zh-CN" altLang="en-US">
                <a:ea typeface="宋体" panose="02010600030101010101" pitchFamily="2" charset="-122"/>
              </a:rPr>
              <a:t>例子：</a:t>
            </a:r>
          </a:p>
          <a:p>
            <a:r>
              <a:rPr lang="en-US" altLang="zh-CN">
                <a:ea typeface="宋体" panose="02010600030101010101" pitchFamily="2" charset="-122"/>
              </a:rPr>
              <a:t>SQL&gt; SELECT trim(leading 'd' from 'dfssa') FROM dual; </a:t>
            </a:r>
          </a:p>
          <a:p>
            <a:r>
              <a:rPr lang="en-US" altLang="zh-CN">
                <a:ea typeface="宋体" panose="02010600030101010101" pitchFamily="2" charset="-122"/>
              </a:rPr>
              <a:t>TRIM(LEADING'D'FROM'DFSSA')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---------------------------</a:t>
            </a:r>
          </a:p>
          <a:p>
            <a:r>
              <a:rPr lang="en-US" altLang="zh-CN">
                <a:ea typeface="宋体" panose="02010600030101010101" pitchFamily="2" charset="-122"/>
              </a:rPr>
              <a:t>fssa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SQL&gt; SELECT trim(both '1' from '123sfd111') FROM dual; </a:t>
            </a:r>
          </a:p>
          <a:p>
            <a:r>
              <a:rPr lang="en-US" altLang="zh-CN">
                <a:ea typeface="宋体" panose="02010600030101010101" pitchFamily="2" charset="-122"/>
              </a:rPr>
              <a:t>TRIM(BOTH'1'FROM'123SFD111')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----------------------------</a:t>
            </a:r>
          </a:p>
          <a:p>
            <a:r>
              <a:rPr lang="en-US" altLang="zh-CN">
                <a:ea typeface="宋体" panose="02010600030101010101" pitchFamily="2" charset="-122"/>
              </a:rPr>
              <a:t>23sfd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SQL&gt; SELECT trim(trailing '2' from '213dsq12') FROM dual;</a:t>
            </a:r>
          </a:p>
          <a:p>
            <a:r>
              <a:rPr lang="en-US" altLang="zh-CN">
                <a:ea typeface="宋体" panose="02010600030101010101" pitchFamily="2" charset="-122"/>
              </a:rPr>
              <a:t>TRIM(TRAILING'2'FROM'213DSQ12'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------------------------------</a:t>
            </a:r>
          </a:p>
          <a:p>
            <a:r>
              <a:rPr lang="en-US" altLang="zh-CN">
                <a:ea typeface="宋体" panose="02010600030101010101" pitchFamily="2" charset="-122"/>
              </a:rPr>
              <a:t>213dsq1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注：</a:t>
            </a:r>
            <a:r>
              <a:rPr lang="en-US" altLang="zh-CN">
                <a:ea typeface="宋体" panose="02010600030101010101" pitchFamily="2" charset="-122"/>
              </a:rPr>
              <a:t>trim</a:t>
            </a:r>
            <a:r>
              <a:rPr lang="zh-CN" altLang="en-US">
                <a:ea typeface="宋体" panose="02010600030101010101" pitchFamily="2" charset="-122"/>
              </a:rPr>
              <a:t>去除字符只能是单个字符，如下，要去除的字符若为字符集则报错</a:t>
            </a:r>
          </a:p>
          <a:p>
            <a:r>
              <a:rPr lang="en-US" altLang="zh-CN">
                <a:ea typeface="宋体" panose="02010600030101010101" pitchFamily="2" charset="-122"/>
              </a:rPr>
              <a:t>SQL&gt; SELECT trim(trailing '12' from '123dsq12') FROM dual;</a:t>
            </a:r>
          </a:p>
          <a:p>
            <a:r>
              <a:rPr lang="en-US" altLang="zh-CN">
                <a:ea typeface="宋体" panose="02010600030101010101" pitchFamily="2" charset="-122"/>
              </a:rPr>
              <a:t>SELECT trim(trailing '12' from '123dsq12') FROM dual</a:t>
            </a:r>
          </a:p>
          <a:p>
            <a:r>
              <a:rPr lang="en-US" altLang="zh-CN">
                <a:ea typeface="宋体" panose="02010600030101010101" pitchFamily="2" charset="-122"/>
              </a:rPr>
              <a:t>ORA-30001: </a:t>
            </a:r>
            <a:r>
              <a:rPr lang="zh-CN" altLang="en-US">
                <a:ea typeface="宋体" panose="02010600030101010101" pitchFamily="2" charset="-122"/>
              </a:rPr>
              <a:t>截取集仅能有一个字符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ltrim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rtrim</a:t>
            </a:r>
            <a:r>
              <a:rPr lang="zh-CN" altLang="en-US">
                <a:ea typeface="宋体" panose="02010600030101010101" pitchFamily="2" charset="-122"/>
              </a:rPr>
              <a:t>去除字符的写法：</a:t>
            </a:r>
          </a:p>
          <a:p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表示字符串</a:t>
            </a:r>
            <a:r>
              <a:rPr lang="en-US" altLang="zh-CN">
                <a:ea typeface="宋体" panose="02010600030101010101" pitchFamily="2" charset="-122"/>
              </a:rPr>
              <a:t>string1</a:t>
            </a:r>
            <a:r>
              <a:rPr lang="zh-CN" altLang="en-US">
                <a:ea typeface="宋体" panose="02010600030101010101" pitchFamily="2" charset="-122"/>
              </a:rPr>
              <a:t>去除前面与</a:t>
            </a:r>
            <a:r>
              <a:rPr lang="en-US" altLang="zh-CN">
                <a:ea typeface="宋体" panose="02010600030101010101" pitchFamily="2" charset="-122"/>
              </a:rPr>
              <a:t>string2</a:t>
            </a:r>
            <a:r>
              <a:rPr lang="zh-CN" altLang="en-US">
                <a:ea typeface="宋体" panose="02010600030101010101" pitchFamily="2" charset="-122"/>
              </a:rPr>
              <a:t>字符集匹配的，若无匹配则结束返回</a:t>
            </a:r>
          </a:p>
          <a:p>
            <a:r>
              <a:rPr lang="en-US" altLang="zh-CN">
                <a:ea typeface="宋体" panose="02010600030101010101" pitchFamily="2" charset="-122"/>
              </a:rPr>
              <a:t>SELECT ltrim(string1,string2) FROM dual;</a:t>
            </a:r>
          </a:p>
          <a:p>
            <a:r>
              <a:rPr lang="en-US" altLang="zh-CN">
                <a:ea typeface="宋体" panose="02010600030101010101" pitchFamily="2" charset="-122"/>
              </a:rPr>
              <a:t>--rtrim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ltrim</a:t>
            </a:r>
            <a:r>
              <a:rPr lang="zh-CN" altLang="en-US">
                <a:ea typeface="宋体" panose="02010600030101010101" pitchFamily="2" charset="-122"/>
              </a:rPr>
              <a:t>类似，只是去除的是右边算起匹配的字符</a:t>
            </a:r>
          </a:p>
          <a:p>
            <a:r>
              <a:rPr lang="en-US" altLang="zh-CN">
                <a:ea typeface="宋体" panose="02010600030101010101" pitchFamily="2" charset="-122"/>
              </a:rPr>
              <a:t>SELECT rtrim(string1,string2) FROM dual;</a:t>
            </a:r>
          </a:p>
          <a:p>
            <a:r>
              <a:rPr lang="zh-CN" altLang="en-US">
                <a:ea typeface="宋体" panose="02010600030101010101" pitchFamily="2" charset="-122"/>
              </a:rPr>
              <a:t>例子：</a:t>
            </a:r>
          </a:p>
          <a:p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如下，由于从右边算起，第一个字母是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没有与</a:t>
            </a:r>
            <a:r>
              <a:rPr lang="en-US" altLang="zh-CN">
                <a:ea typeface="宋体" panose="02010600030101010101" pitchFamily="2" charset="-122"/>
              </a:rPr>
              <a:t>'main'</a:t>
            </a:r>
            <a:r>
              <a:rPr lang="zh-CN" altLang="en-US">
                <a:ea typeface="宋体" panose="02010600030101010101" pitchFamily="2" charset="-122"/>
              </a:rPr>
              <a:t>匹配的字符，因此返回结果仍是</a:t>
            </a:r>
            <a:r>
              <a:rPr lang="en-US" altLang="zh-CN">
                <a:ea typeface="宋体" panose="02010600030101010101" pitchFamily="2" charset="-122"/>
              </a:rPr>
              <a:t>'aaaaminb'</a:t>
            </a:r>
          </a:p>
          <a:p>
            <a:r>
              <a:rPr lang="en-US" altLang="zh-CN">
                <a:ea typeface="宋体" panose="02010600030101010101" pitchFamily="2" charset="-122"/>
              </a:rPr>
              <a:t>SQL&gt; SELECT rtrim('aaaaminb','main') FROM dual;</a:t>
            </a:r>
          </a:p>
          <a:p>
            <a:r>
              <a:rPr lang="en-US" altLang="zh-CN">
                <a:ea typeface="宋体" panose="02010600030101010101" pitchFamily="2" charset="-122"/>
              </a:rPr>
              <a:t>RTRIM('AAAAMINB','MAIN')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------------------------</a:t>
            </a:r>
          </a:p>
          <a:p>
            <a:r>
              <a:rPr lang="en-US" altLang="zh-CN">
                <a:ea typeface="宋体" panose="02010600030101010101" pitchFamily="2" charset="-122"/>
              </a:rPr>
              <a:t>aaaaminb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如下返回结果为空</a:t>
            </a:r>
          </a:p>
          <a:p>
            <a:r>
              <a:rPr lang="en-US" altLang="zh-CN">
                <a:ea typeface="宋体" panose="02010600030101010101" pitchFamily="2" charset="-122"/>
              </a:rPr>
              <a:t>SQL&gt; SELECT rtrim('aaaaminb','mainb') FROM dual; </a:t>
            </a:r>
          </a:p>
          <a:p>
            <a:r>
              <a:rPr lang="en-US" altLang="zh-CN">
                <a:ea typeface="宋体" panose="02010600030101010101" pitchFamily="2" charset="-122"/>
              </a:rPr>
              <a:t>RTRIM('AAAAMINB','MAINB')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-------------------------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SQL&gt; SELECT ltrim('ccbcminb','cb') FROM dual;</a:t>
            </a:r>
          </a:p>
          <a:p>
            <a:r>
              <a:rPr lang="en-US" altLang="zh-CN">
                <a:ea typeface="宋体" panose="02010600030101010101" pitchFamily="2" charset="-122"/>
              </a:rPr>
              <a:t>LTRIM('CCBCMINB','CB')</a:t>
            </a:r>
          </a:p>
          <a:p>
            <a:r>
              <a:rPr lang="en-US" altLang="zh-CN">
                <a:ea typeface="宋体" panose="02010600030101010101" pitchFamily="2" charset="-122"/>
              </a:rPr>
              <a:t>----------------------</a:t>
            </a:r>
          </a:p>
          <a:p>
            <a:r>
              <a:rPr lang="en-US" altLang="zh-CN">
                <a:ea typeface="宋体" panose="02010600030101010101" pitchFamily="2" charset="-122"/>
              </a:rPr>
              <a:t>minb 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EFF8E80D-456A-42EC-B71A-542F72B6D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831E31-8707-4B4B-B64E-F556FD399084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2968457C-4A07-4BC4-91AC-AAA79EE86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AE51B169-C57B-4162-8E33-A320475C7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instructor.*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instructor, teaches</a:t>
            </a:r>
          </a:p>
          <a:p>
            <a:r>
              <a:rPr lang="en-US" altLang="zh-CN">
                <a:ea typeface="宋体" panose="02010600030101010101" pitchFamily="2" charset="-122"/>
              </a:rPr>
              <a:t>where instructor.ID= teaches.ID; 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98ED71AB-F2C0-430C-BC21-6880FDCBD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FB49C4-488E-44E0-A3BC-EC1582DCEC8E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49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7B58723B-7233-4497-B035-D2AA09631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1464CACA-1E84-4F7D-B732-305834040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distinct name</a:t>
            </a:r>
          </a:p>
          <a:p>
            <a:r>
              <a:rPr lang="en-US" altLang="zh-CN">
                <a:ea typeface="宋体" panose="02010600030101010101" pitchFamily="2" charset="-122"/>
              </a:rPr>
              <a:t>from 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order by name;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distinct name</a:t>
            </a:r>
          </a:p>
          <a:p>
            <a:r>
              <a:rPr lang="en-US" altLang="zh-CN">
                <a:ea typeface="宋体" panose="02010600030101010101" pitchFamily="2" charset="-122"/>
              </a:rPr>
              <a:t>from 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order by name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asc;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distinct name</a:t>
            </a:r>
          </a:p>
          <a:p>
            <a:r>
              <a:rPr lang="en-US" altLang="zh-CN">
                <a:ea typeface="宋体" panose="02010600030101010101" pitchFamily="2" charset="-122"/>
              </a:rPr>
              <a:t>from 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order by name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desc;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*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order by salary desc, name asc;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CCE7B18-7E35-4071-9993-EC15DCFE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9857A-A168-4A8A-A442-91DB71586EF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774FEA7-0771-410C-9CDD-86C152EF1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56095E0-5354-4D5A-88C8-7E5E20BC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9390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65212B40-50F9-47E3-87DD-0BAF2C112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70E942-BE8B-4BC7-A7D7-17D802028620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C24BE466-5ED1-46CA-BD9A-BE3A3235C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2EF6A018-5741-4ABD-821A-C119FBFD7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name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from instructor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where salary between 90000 and 100000;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name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from instructor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where salary &lt;= 100000 and salary &gt;= 90000;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BDA68BFE-5E9B-498A-AD52-4103F1628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79DCB1-2933-4030-9096-E7ED98017BD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EF9E5EA7-F069-4D9B-83BD-FC06F52EE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A769585B-AFE4-4A26-BFDD-2F7359752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73DFEC3B-EAFD-4957-8339-0B43A4C4E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78ED07-5EB3-4989-AC54-5696059F8FB8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B80FCFFE-F12F-4BE0-820B-DCD7F7A9D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8A4BC3AD-0738-4F6B-B69B-92741C2CF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='Fall'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 = 2009) </a:t>
            </a:r>
          </a:p>
          <a:p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union</a:t>
            </a:r>
          </a:p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='Spring'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 = 2010);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='Fall'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 = 2009) </a:t>
            </a:r>
          </a:p>
          <a:p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intersect</a:t>
            </a:r>
          </a:p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='Spring'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 = 2010);</a:t>
            </a: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3DD69907-91BF-4C07-8BBE-3824F4695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3EB4A5-97A4-429E-9E11-44BAFF422CFE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7887098D-C607-49B5-86C1-583A10A92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2D3F4A05-F514-4A3D-ACF4-051E6D129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965E79AC-E0C4-411D-BAB5-A98D3254B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F2CB28-656A-43E3-8F7E-168E7CE6FD92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07861349-3515-40E0-A4EC-02089CFCC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B5B37562-293D-42B0-B3A9-C567BD911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='Fall'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 = 2009) </a:t>
            </a:r>
          </a:p>
          <a:p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union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all</a:t>
            </a:r>
          </a:p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='Spring'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 = 2010);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Oracle</a:t>
            </a:r>
            <a:r>
              <a:rPr lang="zh-CN" altLang="en-US">
                <a:ea typeface="宋体" panose="02010600030101010101" pitchFamily="2" charset="-122"/>
              </a:rPr>
              <a:t>不支持以下语句 </a:t>
            </a:r>
            <a:r>
              <a:rPr lang="en-US" altLang="zh-CN">
                <a:ea typeface="宋体" panose="02010600030101010101" pitchFamily="2" charset="-122"/>
              </a:rPr>
              <a:t>intersect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all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='Fall'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 = 2009) </a:t>
            </a:r>
          </a:p>
          <a:p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intersect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all</a:t>
            </a:r>
          </a:p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='Spring'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 = 2010);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32C83736-1CEA-417C-A3B3-CECD67604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A2B689-2964-4BE2-83A3-D5F95472FB66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2CBFEA5A-EFAE-4B27-96E1-1EBFF1D53E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1893DDC7-31E9-4FB1-AB9D-7C95BCEFF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67882C0B-93E0-4680-9E79-CFD039A20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4B8475-42FD-4E49-A654-D8AA889F355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987BA512-19FA-4948-9869-8C9B25419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BD97E97C-3CE8-4156-9926-ACC7D2916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name</a:t>
            </a:r>
          </a:p>
          <a:p>
            <a:r>
              <a:rPr lang="en-US" altLang="zh-CN">
                <a:ea typeface="宋体" panose="02010600030101010101" pitchFamily="2" charset="-122"/>
              </a:rPr>
              <a:t>from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where salary is null; </a:t>
            </a: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F4340AB4-179F-4391-822E-1F6D3E9D0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867003-0364-4718-ACF2-38584A077A85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209E0A13-2CDC-4DD0-97AA-4DD4D60BF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AD35934F-0F71-4F6F-90D5-56718E469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4B80613F-24D7-4813-B7B8-FB54E6850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DD695E-C1C0-43FC-BF38-A07724C96885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72431F78-4ADA-4B41-B93D-4BE1A302A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993174D2-3794-4E92-89E6-B90A4A32D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6936DE22-9547-4A08-80BE-16C2141A0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AFACC2-283C-4796-8ADF-583DAB590C65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59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A5A7B8FE-4C81-4B97-9568-48ECF92FA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D08D427-E288-4B02-977D-998D52364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CCE7B18-7E35-4071-9993-EC15DCFE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9857A-A168-4A8A-A442-91DB71586EF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774FEA7-0771-410C-9CDD-86C152EF1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56095E0-5354-4D5A-88C8-7E5E20BC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6920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D409A7ED-94CF-4D68-A513-A06816DD9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19C3AA-0768-4074-9D76-01479E6DCCE5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46C1E130-D24B-4CCF-BD85-FEC79C391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266AF5B1-AB45-446A-B34E-08A24C3B2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avg(salary)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where dept_name='Comp. Sci.';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select count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distinct </a:t>
            </a:r>
            <a:r>
              <a:rPr lang="en-US" altLang="zh-CN">
                <a:ea typeface="宋体" panose="02010600030101010101" pitchFamily="2" charset="-122"/>
              </a:rPr>
              <a:t>ID)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teaches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semester='Sprint' and year=2010;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select count </a:t>
            </a:r>
            <a:r>
              <a:rPr lang="en-US" altLang="zh-CN">
                <a:ea typeface="宋体" panose="02010600030101010101" pitchFamily="2" charset="-122"/>
              </a:rPr>
              <a:t>(*)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course; 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B8A49256-E1F4-4EBF-8CAD-4AB8A0C26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351C49-3082-4C3A-ACCF-69CCD717C2EB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A964AD4F-5639-4628-B33B-6F07C828FE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EF472EFC-1C43-48D0-98F9-C0584ACDD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dept_name, avg (salary)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group by dept_name; 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D9AB7487-039A-48A0-96A5-F97D6C0E4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2952D0-7798-41E1-A8B2-16542AC71B3D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78E07BF-0061-4A3A-9343-5A931D315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5A879D07-F18C-42BA-8D64-249CBEAA9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dept_name, avg (salary)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group by dept_name</a:t>
            </a:r>
          </a:p>
          <a:p>
            <a:r>
              <a:rPr lang="en-US" altLang="zh-CN">
                <a:ea typeface="宋体" panose="02010600030101010101" pitchFamily="2" charset="-122"/>
              </a:rPr>
              <a:t>having avg (salary) &gt; 42000;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3BB74920-43CC-45F2-9F3A-5D735E9AF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DC70A8-F568-44C8-8023-3DFCDFAED815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FEF07607-E8B2-4584-B0F4-3055BCABB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B1EAC059-77C0-4B90-85F1-C5F8D2382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计算所有教师的工资总额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sum (salary )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Sum</a:t>
            </a:r>
            <a:r>
              <a:rPr lang="zh-CN" altLang="en-US">
                <a:ea typeface="宋体" panose="02010600030101010101" pitchFamily="2" charset="-122"/>
              </a:rPr>
              <a:t>函数会忽略</a:t>
            </a:r>
            <a:r>
              <a:rPr lang="en-US" altLang="zh-CN">
                <a:ea typeface="宋体" panose="02010600030101010101" pitchFamily="2" charset="-122"/>
              </a:rPr>
              <a:t>NULL</a:t>
            </a:r>
            <a:r>
              <a:rPr lang="zh-CN" altLang="en-US">
                <a:ea typeface="宋体" panose="02010600030101010101" pitchFamily="2" charset="-122"/>
              </a:rPr>
              <a:t>值，如果所有值是</a:t>
            </a:r>
            <a:r>
              <a:rPr lang="en-US" altLang="zh-CN">
                <a:ea typeface="宋体" panose="02010600030101010101" pitchFamily="2" charset="-122"/>
              </a:rPr>
              <a:t>null</a:t>
            </a:r>
            <a:r>
              <a:rPr lang="zh-CN" altLang="en-US">
                <a:ea typeface="宋体" panose="02010600030101010101" pitchFamily="2" charset="-122"/>
              </a:rPr>
              <a:t>，则结果为</a:t>
            </a:r>
            <a:r>
              <a:rPr lang="en-US" altLang="zh-CN">
                <a:ea typeface="宋体" panose="02010600030101010101" pitchFamily="2" charset="-122"/>
              </a:rPr>
              <a:t>NULL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Count</a:t>
            </a:r>
            <a:r>
              <a:rPr lang="zh-CN" altLang="en-US">
                <a:ea typeface="宋体" panose="02010600030101010101" pitchFamily="2" charset="-122"/>
              </a:rPr>
              <a:t>（*）不忽略</a:t>
            </a:r>
            <a:r>
              <a:rPr lang="en-US" altLang="zh-CN">
                <a:ea typeface="宋体" panose="02010600030101010101" pitchFamily="2" charset="-122"/>
              </a:rPr>
              <a:t>NULL</a:t>
            </a:r>
            <a:r>
              <a:rPr lang="zh-CN" altLang="en-US">
                <a:ea typeface="宋体" panose="02010600030101010101" pitchFamily="2" charset="-122"/>
              </a:rPr>
              <a:t>值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Count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salary</a:t>
            </a:r>
            <a:r>
              <a:rPr lang="zh-CN" altLang="en-US">
                <a:ea typeface="宋体" panose="02010600030101010101" pitchFamily="2" charset="-122"/>
              </a:rPr>
              <a:t>）会忽略</a:t>
            </a:r>
            <a:r>
              <a:rPr lang="en-US" altLang="zh-CN">
                <a:ea typeface="宋体" panose="02010600030101010101" pitchFamily="2" charset="-122"/>
              </a:rPr>
              <a:t>NULL</a:t>
            </a:r>
            <a:r>
              <a:rPr lang="zh-CN" altLang="en-US">
                <a:ea typeface="宋体" panose="02010600030101010101" pitchFamily="2" charset="-122"/>
              </a:rPr>
              <a:t>值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如果都是</a:t>
            </a:r>
            <a:r>
              <a:rPr lang="en-US" altLang="zh-CN">
                <a:ea typeface="宋体" panose="02010600030101010101" pitchFamily="2" charset="-122"/>
              </a:rPr>
              <a:t>NULL</a:t>
            </a:r>
            <a:r>
              <a:rPr lang="zh-CN" altLang="en-US">
                <a:ea typeface="宋体" panose="02010600030101010101" pitchFamily="2" charset="-122"/>
              </a:rPr>
              <a:t>值，</a:t>
            </a:r>
            <a:r>
              <a:rPr lang="en-US" altLang="zh-CN">
                <a:ea typeface="宋体" panose="02010600030101010101" pitchFamily="2" charset="-122"/>
              </a:rPr>
              <a:t>count</a:t>
            </a:r>
            <a:r>
              <a:rPr lang="zh-CN" altLang="en-US">
                <a:ea typeface="宋体" panose="02010600030101010101" pitchFamily="2" charset="-122"/>
              </a:rPr>
              <a:t>返回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，其它的组函数返回</a:t>
            </a:r>
            <a:r>
              <a:rPr lang="en-US" altLang="zh-CN">
                <a:ea typeface="宋体" panose="02010600030101010101" pitchFamily="2" charset="-122"/>
              </a:rPr>
              <a:t>null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AE9121D9-2CB5-4108-9155-C92AE511A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76530B-D7C6-4E9A-AC1B-5D9475D079AA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3FAB30E8-28A9-4A6A-AAE8-01E1DDD16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2759DEB9-0716-4768-80BF-3721CC9CA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5BC9131C-E8BB-4BE8-8F97-9CAF64A9F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0BC4EA-1A02-4D69-9BD7-775D076088F3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59C10E75-95BB-4A8F-8F51-A89911317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B2CF9AFF-8C51-4980-B8D0-70C620FB3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>
            <a:extLst>
              <a:ext uri="{FF2B5EF4-FFF2-40B4-BE49-F238E27FC236}">
                <a16:creationId xmlns:a16="http://schemas.microsoft.com/office/drawing/2014/main" id="{C0246C21-9D62-43CE-94C0-30CB31226B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341792-9B2F-4F09-8973-6D0316407F14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703B30B6-B177-4B4C-A269-C20204B57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6ACD0D8C-502C-45B5-9514-30DAA8893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select distinct </a:t>
            </a:r>
            <a:r>
              <a:rPr lang="en-US" altLang="zh-CN">
                <a:ea typeface="宋体" panose="02010600030101010101" pitchFamily="2" charset="-122"/>
              </a:rPr>
              <a:t>course_id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>
                <a:ea typeface="宋体" panose="02010600030101010101" pitchFamily="2" charset="-122"/>
              </a:rPr>
              <a:t>section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semester = 'Fall'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year= 2009 and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course_id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ea typeface="宋体" panose="02010600030101010101" pitchFamily="2" charset="-122"/>
              </a:rPr>
              <a:t>  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       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       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='Spring' and year= 2010);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select distinct </a:t>
            </a:r>
            <a:r>
              <a:rPr lang="en-US" altLang="zh-CN">
                <a:ea typeface="宋体" panose="02010600030101010101" pitchFamily="2" charset="-122"/>
              </a:rPr>
              <a:t>course_id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>
                <a:ea typeface="宋体" panose="02010600030101010101" pitchFamily="2" charset="-122"/>
              </a:rPr>
              <a:t>section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semester = 'Fall'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year= 2009 and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course_id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not in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course_id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       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section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        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semester ='Spring' and year= 2010);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73C33B15-4469-48A0-A25E-73C5E48DF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E57FCB-D34C-4534-BD16-A760316796FB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02140ACA-F17F-4A14-B030-68D39C3C8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6ECA9CE8-F959-4940-A0AE-817C20E6E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select distinct </a:t>
            </a:r>
            <a:r>
              <a:rPr lang="en-US" altLang="zh-CN">
                <a:ea typeface="宋体" panose="02010600030101010101" pitchFamily="2" charset="-122"/>
              </a:rPr>
              <a:t>name</a:t>
            </a:r>
          </a:p>
          <a:p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instructor</a:t>
            </a:r>
          </a:p>
          <a:p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name</a:t>
            </a:r>
            <a:r>
              <a:rPr lang="en-US" altLang="zh-CN" b="1">
                <a:ea typeface="宋体" panose="02010600030101010101" pitchFamily="2" charset="-122"/>
              </a:rPr>
              <a:t> not in   </a:t>
            </a:r>
            <a:r>
              <a:rPr lang="en-US" altLang="zh-CN">
                <a:ea typeface="宋体" panose="02010600030101010101" pitchFamily="2" charset="-122"/>
              </a:rPr>
              <a:t> ('Mozart', 'Einstein'); 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07E08289-6352-4676-B7F4-1F6814C78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67179-8F89-42A5-9B12-4179ACA01F8B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0DBDC1A6-81E8-4F82-941F-50DAC820F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2B89271A-5F22-4EF5-AA0E-5E2FE1730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count (distinct ID) </a:t>
            </a:r>
          </a:p>
          <a:p>
            <a:r>
              <a:rPr lang="en-US" altLang="zh-CN">
                <a:ea typeface="宋体" panose="02010600030101010101" pitchFamily="2" charset="-122"/>
              </a:rPr>
              <a:t>from takes </a:t>
            </a:r>
          </a:p>
          <a:p>
            <a:r>
              <a:rPr lang="en-US" altLang="zh-CN">
                <a:ea typeface="宋体" panose="02010600030101010101" pitchFamily="2" charset="-122"/>
              </a:rPr>
              <a:t>where (course_id, sec_id, semester, year) in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 (select course_id, sec_id, semester, year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  from teaches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  where teaches.ID= 10101);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DDEB417C-58E2-42AE-AFBF-E9630DA72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BD2666-8B23-4655-BA9F-812E3EF1D147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789443EF-2519-4A08-9140-2A22BDC65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6C71AF65-0F69-438D-A4C7-885E047CC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count (distinct takes.ID) </a:t>
            </a:r>
          </a:p>
          <a:p>
            <a:r>
              <a:rPr lang="en-US" altLang="zh-CN">
                <a:ea typeface="宋体" panose="02010600030101010101" pitchFamily="2" charset="-122"/>
              </a:rPr>
              <a:t>from takes,teaches</a:t>
            </a:r>
          </a:p>
          <a:p>
            <a:r>
              <a:rPr lang="en-US" altLang="zh-CN">
                <a:ea typeface="宋体" panose="02010600030101010101" pitchFamily="2" charset="-122"/>
              </a:rPr>
              <a:t>where (teaches.course_id=takes.course_id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teaches.sec_id=takes.sec_id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teaches.semester=takes.semester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teaches.year=takes.year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teaches.ID= 10101);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如果把两个表的</a:t>
            </a:r>
            <a:r>
              <a:rPr lang="en-US" altLang="zh-CN">
                <a:ea typeface="宋体" panose="02010600030101010101" pitchFamily="2" charset="-122"/>
              </a:rPr>
              <a:t>ID</a:t>
            </a:r>
            <a:r>
              <a:rPr lang="zh-CN" altLang="en-US">
                <a:ea typeface="宋体" panose="02010600030101010101" pitchFamily="2" charset="-122"/>
              </a:rPr>
              <a:t>也连接了，则结果是错误的！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count (distinct takes.ID) </a:t>
            </a:r>
          </a:p>
          <a:p>
            <a:r>
              <a:rPr lang="en-US" altLang="zh-CN">
                <a:ea typeface="宋体" panose="02010600030101010101" pitchFamily="2" charset="-122"/>
              </a:rPr>
              <a:t>from takes,teaches</a:t>
            </a:r>
          </a:p>
          <a:p>
            <a:r>
              <a:rPr lang="en-US" altLang="zh-CN">
                <a:ea typeface="宋体" panose="02010600030101010101" pitchFamily="2" charset="-122"/>
              </a:rPr>
              <a:t>where (teaches.id=takes.id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teaches.course_id=takes.course_id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teaches.sec_id=takes.sec_id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teaches.semester=takes.semester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teaches.year=takes.year and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teaches.ID= 10101);</a:t>
            </a: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CCE7B18-7E35-4071-9993-EC15DCFE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9857A-A168-4A8A-A442-91DB71586EF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774FEA7-0771-410C-9CDD-86C152EF1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56095E0-5354-4D5A-88C8-7E5E20BC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5930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>
            <a:extLst>
              <a:ext uri="{FF2B5EF4-FFF2-40B4-BE49-F238E27FC236}">
                <a16:creationId xmlns:a16="http://schemas.microsoft.com/office/drawing/2014/main" id="{F9E7CC0C-C7E3-4BCD-B605-4C4C0270E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E4E093-8FE5-4A08-9173-ED27BC3FB43F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630AB4B1-61B3-4AA2-A82C-FBCD3284B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F1748362-0EDC-4274-8D6A-6B71AA18B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select distinct </a:t>
            </a:r>
            <a:r>
              <a:rPr lang="en-US" altLang="zh-CN">
                <a:ea typeface="宋体" panose="02010600030101010101" pitchFamily="2" charset="-122"/>
              </a:rPr>
              <a:t>T.name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instructor  T, instructor S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T.salary&gt;S.salary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>
                <a:ea typeface="宋体" panose="02010600030101010101" pitchFamily="2" charset="-122"/>
              </a:rPr>
              <a:t>S.dept_name='Biology';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>
                <a:ea typeface="宋体" panose="02010600030101010101" pitchFamily="2" charset="-122"/>
              </a:rPr>
              <a:t>name</a:t>
            </a:r>
          </a:p>
          <a:p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>
                <a:ea typeface="宋体" panose="02010600030101010101" pitchFamily="2" charset="-122"/>
              </a:rPr>
              <a:t>instructor</a:t>
            </a:r>
          </a:p>
          <a:p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>
                <a:ea typeface="宋体" panose="02010600030101010101" pitchFamily="2" charset="-122"/>
              </a:rPr>
              <a:t>salary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&gt;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some</a:t>
            </a:r>
            <a:r>
              <a:rPr lang="en-US" altLang="zh-CN" b="1">
                <a:ea typeface="宋体" panose="02010600030101010101" pitchFamily="2" charset="-122"/>
              </a:rPr>
              <a:t> (select</a:t>
            </a:r>
            <a:r>
              <a:rPr lang="en-US" altLang="zh-CN">
                <a:ea typeface="宋体" panose="02010600030101010101" pitchFamily="2" charset="-122"/>
              </a:rPr>
              <a:t> salary</a:t>
            </a:r>
          </a:p>
          <a:p>
            <a:r>
              <a:rPr lang="en-US" altLang="zh-CN" b="1">
                <a:ea typeface="宋体" panose="02010600030101010101" pitchFamily="2" charset="-122"/>
              </a:rPr>
              <a:t>                   from </a:t>
            </a:r>
            <a:r>
              <a:rPr lang="en-US" altLang="zh-CN">
                <a:ea typeface="宋体" panose="02010600030101010101" pitchFamily="2" charset="-122"/>
              </a:rPr>
              <a:t>instructor</a:t>
            </a:r>
          </a:p>
          <a:p>
            <a:r>
              <a:rPr lang="en-US" altLang="zh-CN" b="1">
                <a:ea typeface="宋体" panose="02010600030101010101" pitchFamily="2" charset="-122"/>
              </a:rPr>
              <a:t>                   where </a:t>
            </a:r>
            <a:r>
              <a:rPr lang="en-US" altLang="zh-CN">
                <a:ea typeface="宋体" panose="02010600030101010101" pitchFamily="2" charset="-122"/>
              </a:rPr>
              <a:t>dept_name='Biology');</a:t>
            </a:r>
          </a:p>
          <a:p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>
            <a:extLst>
              <a:ext uri="{FF2B5EF4-FFF2-40B4-BE49-F238E27FC236}">
                <a16:creationId xmlns:a16="http://schemas.microsoft.com/office/drawing/2014/main" id="{962D74F0-E7F8-43D7-A556-2D632DD04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9C6A1D-A798-4906-BAED-348E62B24E8C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DC10F741-E6B7-421F-8442-19BD4D057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D37952C5-8F9D-46DD-AC75-D98ED24B5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找出所有老师的姓名，他的工资要比</a:t>
            </a:r>
            <a:r>
              <a:rPr lang="en-US" altLang="zh-CN">
                <a:ea typeface="宋体" panose="02010600030101010101" pitchFamily="2" charset="-122"/>
              </a:rPr>
              <a:t>Biology</a:t>
            </a:r>
            <a:r>
              <a:rPr lang="zh-CN" altLang="en-US">
                <a:ea typeface="宋体" panose="02010600030101010101" pitchFamily="2" charset="-122"/>
              </a:rPr>
              <a:t>系的每一个老师的工资都要高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 name</a:t>
            </a:r>
          </a:p>
          <a:p>
            <a:r>
              <a:rPr lang="en-US" altLang="zh-CN">
                <a:ea typeface="宋体" panose="02010600030101010101" pitchFamily="2" charset="-122"/>
              </a:rPr>
              <a:t>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where salary&gt;all (select salary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where dept_name ='Biology');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采用这种方式</a:t>
            </a:r>
            <a:r>
              <a:rPr lang="en-US" altLang="zh-CN">
                <a:ea typeface="宋体" panose="02010600030101010101" pitchFamily="2" charset="-122"/>
              </a:rPr>
              <a:t>SQL</a:t>
            </a:r>
            <a:r>
              <a:rPr lang="zh-CN" altLang="en-US">
                <a:ea typeface="宋体" panose="02010600030101010101" pitchFamily="2" charset="-122"/>
              </a:rPr>
              <a:t>语句比较贴近自然语言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Find the names of all instructors whose salary </a:t>
            </a:r>
          </a:p>
          <a:p>
            <a:r>
              <a:rPr lang="en-US" altLang="zh-CN">
                <a:ea typeface="宋体" panose="02010600030101010101" pitchFamily="2" charset="-122"/>
              </a:rPr>
              <a:t>is greater than the salary of all instructors 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Biology department. 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AA2DAC1F-A5B8-4D1B-81AB-573D1E7B7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DDB588-00CD-4ECA-AB32-7CEABD2FDCF7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4E4C560B-2B44-4799-80B1-BDCCF71873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B0739ED5-F27C-4A9F-839F-941C7B569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>
            <a:extLst>
              <a:ext uri="{FF2B5EF4-FFF2-40B4-BE49-F238E27FC236}">
                <a16:creationId xmlns:a16="http://schemas.microsoft.com/office/drawing/2014/main" id="{1D57D41B-819E-4ED7-97C8-DE40F61D3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B512FF-AA2E-429D-8EDA-24948CE38CF3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86FD873C-A2DF-49FF-9466-56BDE4A44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885BD664-0D35-4B7B-B105-2F0117EE0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对于</a:t>
            </a:r>
            <a:r>
              <a:rPr lang="en-US" altLang="zh-CN">
                <a:ea typeface="宋体" panose="02010600030101010101" pitchFamily="2" charset="-122"/>
              </a:rPr>
              <a:t>2009</a:t>
            </a:r>
            <a:r>
              <a:rPr lang="zh-CN" altLang="en-US">
                <a:ea typeface="宋体" panose="02010600030101010101" pitchFamily="2" charset="-122"/>
              </a:rPr>
              <a:t>年秋季开设的每一门课程，进行测试，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如果这门课程在</a:t>
            </a:r>
            <a:r>
              <a:rPr lang="en-US" altLang="zh-CN">
                <a:ea typeface="宋体" panose="02010600030101010101" pitchFamily="2" charset="-122"/>
              </a:rPr>
              <a:t>2010</a:t>
            </a:r>
            <a:r>
              <a:rPr lang="zh-CN" altLang="en-US">
                <a:ea typeface="宋体" panose="02010600030101010101" pitchFamily="2" charset="-122"/>
              </a:rPr>
              <a:t>年春季也开设，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则把结果放在结果集中！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166E200F-4EFA-4AA9-987D-B7D99C771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D15FAF-E7BA-4D88-BEA0-F0C507C41EEE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2C1AA71A-3F04-4604-98C7-47BB99227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879240BF-AA95-4312-8E0C-A6CE14758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insert into section values ('BIO-399','1','Fall','2010','Painter','514','A');</a:t>
            </a:r>
          </a:p>
          <a:p>
            <a:r>
              <a:rPr lang="en-US" altLang="zh-CN">
                <a:ea typeface="宋体" panose="02010600030101010101" pitchFamily="2" charset="-122"/>
              </a:rPr>
              <a:t>insert into teaches values ('76766','BIO-399','1','Fall','2010');</a:t>
            </a:r>
          </a:p>
          <a:p>
            <a:r>
              <a:rPr lang="en-US" altLang="zh-CN">
                <a:ea typeface="宋体" panose="02010600030101010101" pitchFamily="2" charset="-122"/>
              </a:rPr>
              <a:t>insert into takes values ('98988', 'BIO-399', '1', 'Fall', '2010', null);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 sz="1300">
              <a:ea typeface="宋体" panose="02010600030101010101" pitchFamily="2" charset="-122"/>
            </a:endParaRPr>
          </a:p>
          <a:p>
            <a:r>
              <a:rPr lang="en-US" altLang="zh-CN" sz="1300">
                <a:ea typeface="宋体" panose="02010600030101010101" pitchFamily="2" charset="-122"/>
              </a:rPr>
              <a:t>commit;</a:t>
            </a:r>
          </a:p>
          <a:p>
            <a:endParaRPr lang="en-US" altLang="zh-CN" sz="1300">
              <a:ea typeface="宋体" panose="02010600030101010101" pitchFamily="2" charset="-122"/>
            </a:endParaRPr>
          </a:p>
          <a:p>
            <a:r>
              <a:rPr lang="en-US" altLang="zh-CN" sz="1300">
                <a:ea typeface="宋体" panose="02010600030101010101" pitchFamily="2" charset="-122"/>
              </a:rPr>
              <a:t>select distinct S.ID, S.name 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from student S 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where not exists (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                    ( select course_id 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                      from course 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                      where dept_name='Biology')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                   minus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                    ( select T.course_id 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                      from takes T 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                       where S.ID = T.ID)</a:t>
            </a:r>
          </a:p>
          <a:p>
            <a:r>
              <a:rPr lang="en-US" altLang="zh-CN" sz="1300">
                <a:ea typeface="宋体" panose="02010600030101010101" pitchFamily="2" charset="-122"/>
              </a:rPr>
              <a:t>                  ); </a:t>
            </a:r>
          </a:p>
          <a:p>
            <a:endParaRPr lang="en-US" altLang="zh-CN" sz="1300">
              <a:ea typeface="宋体" panose="02010600030101010101" pitchFamily="2" charset="-122"/>
            </a:endParaRPr>
          </a:p>
          <a:p>
            <a:endParaRPr lang="en-US" altLang="zh-CN" sz="1300">
              <a:ea typeface="宋体" panose="02010600030101010101" pitchFamily="2" charset="-122"/>
            </a:endParaRPr>
          </a:p>
          <a:p>
            <a:endParaRPr lang="en-US" altLang="zh-CN" sz="1300">
              <a:ea typeface="宋体" panose="02010600030101010101" pitchFamily="2" charset="-122"/>
            </a:endParaRPr>
          </a:p>
          <a:p>
            <a:r>
              <a:rPr lang="zh-CN" altLang="zh-CN" sz="1300">
                <a:ea typeface="宋体" panose="02010600030101010101" pitchFamily="2" charset="-122"/>
              </a:rPr>
              <a:t>对于任何一个学生</a:t>
            </a:r>
            <a:r>
              <a:rPr lang="zh-CN" altLang="en-US" sz="1300">
                <a:ea typeface="宋体" panose="02010600030101010101" pitchFamily="2" charset="-122"/>
              </a:rPr>
              <a:t>，在内循环中</a:t>
            </a:r>
            <a:r>
              <a:rPr lang="zh-CN" altLang="zh-CN" sz="1300">
                <a:ea typeface="宋体" panose="02010600030101010101" pitchFamily="2" charset="-122"/>
              </a:rPr>
              <a:t>进行测试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 sz="1300">
                <a:ea typeface="宋体" panose="02010600030101010101" pitchFamily="2" charset="-122"/>
              </a:rPr>
              <a:t>在内循环中，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 sz="1300">
                <a:ea typeface="宋体" panose="02010600030101010101" pitchFamily="2" charset="-122"/>
              </a:rPr>
              <a:t>用</a:t>
            </a:r>
            <a:r>
              <a:rPr lang="zh-CN" altLang="en-US" sz="1300">
                <a:ea typeface="宋体" panose="02010600030101010101" pitchFamily="2" charset="-122"/>
              </a:rPr>
              <a:t>生物系</a:t>
            </a:r>
            <a:r>
              <a:rPr lang="zh-CN" altLang="zh-CN" sz="1300">
                <a:ea typeface="宋体" panose="02010600030101010101" pitchFamily="2" charset="-122"/>
              </a:rPr>
              <a:t>开设的所有的课程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 sz="1300">
                <a:ea typeface="宋体" panose="02010600030101010101" pitchFamily="2" charset="-122"/>
              </a:rPr>
              <a:t>减去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 sz="1300">
                <a:ea typeface="宋体" panose="02010600030101010101" pitchFamily="2" charset="-122"/>
              </a:rPr>
              <a:t>该学生选修</a:t>
            </a:r>
            <a:r>
              <a:rPr lang="zh-CN" altLang="en-US" sz="1300">
                <a:ea typeface="宋体" panose="02010600030101010101" pitchFamily="2" charset="-122"/>
              </a:rPr>
              <a:t>的</a:t>
            </a:r>
            <a:r>
              <a:rPr lang="zh-CN" altLang="zh-CN" sz="1300">
                <a:ea typeface="宋体" panose="02010600030101010101" pitchFamily="2" charset="-122"/>
              </a:rPr>
              <a:t>课程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sz="1300">
                <a:ea typeface="宋体" panose="02010600030101010101" pitchFamily="2" charset="-122"/>
              </a:rPr>
              <a:t> 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 sz="1300">
                <a:ea typeface="宋体" panose="02010600030101010101" pitchFamily="2" charset="-122"/>
              </a:rPr>
              <a:t>如果</a:t>
            </a:r>
            <a:r>
              <a:rPr lang="zh-CN" altLang="en-US" sz="1300">
                <a:ea typeface="宋体" panose="02010600030101010101" pitchFamily="2" charset="-122"/>
              </a:rPr>
              <a:t>内循环的</a:t>
            </a:r>
            <a:r>
              <a:rPr lang="zh-CN" altLang="zh-CN" sz="1300">
                <a:ea typeface="宋体" panose="02010600030101010101" pitchFamily="2" charset="-122"/>
              </a:rPr>
              <a:t>测试为空集</a:t>
            </a:r>
            <a:r>
              <a:rPr lang="zh-CN" altLang="en-US" sz="1300">
                <a:ea typeface="宋体" panose="02010600030101010101" pitchFamily="2" charset="-122"/>
              </a:rPr>
              <a:t>，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 sz="1300">
                <a:ea typeface="宋体" panose="02010600030101010101" pitchFamily="2" charset="-122"/>
              </a:rPr>
              <a:t>则将这个学生的</a:t>
            </a:r>
            <a:r>
              <a:rPr lang="en-US" altLang="zh-CN" sz="1300">
                <a:ea typeface="宋体" panose="02010600030101010101" pitchFamily="2" charset="-122"/>
              </a:rPr>
              <a:t>ID</a:t>
            </a:r>
            <a:r>
              <a:rPr lang="zh-CN" altLang="zh-CN" sz="1300">
                <a:ea typeface="宋体" panose="02010600030101010101" pitchFamily="2" charset="-122"/>
              </a:rPr>
              <a:t>放到结果集中！</a:t>
            </a:r>
            <a:endParaRPr lang="zh-CN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>
            <a:extLst>
              <a:ext uri="{FF2B5EF4-FFF2-40B4-BE49-F238E27FC236}">
                <a16:creationId xmlns:a16="http://schemas.microsoft.com/office/drawing/2014/main" id="{EE98F279-3606-419A-9C55-BBD644A00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5A960C-A3D4-4B72-98E6-3E0299FD69F2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8302DAE5-2F43-497D-A725-1BC7C3513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58C8E252-43DA-4A5E-843D-C51CFDFA0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>
            <a:extLst>
              <a:ext uri="{FF2B5EF4-FFF2-40B4-BE49-F238E27FC236}">
                <a16:creationId xmlns:a16="http://schemas.microsoft.com/office/drawing/2014/main" id="{B6214154-AC91-4EEC-B3D8-0D23E492A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19C449-E732-47F7-B22D-1B601A3D7F64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9139" name="Rectangle 2">
            <a:extLst>
              <a:ext uri="{FF2B5EF4-FFF2-40B4-BE49-F238E27FC236}">
                <a16:creationId xmlns:a16="http://schemas.microsoft.com/office/drawing/2014/main" id="{1F666FF2-4031-4AAF-B225-956447BA7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19140" name="Rectangle 3">
            <a:extLst>
              <a:ext uri="{FF2B5EF4-FFF2-40B4-BE49-F238E27FC236}">
                <a16:creationId xmlns:a16="http://schemas.microsoft.com/office/drawing/2014/main" id="{58062440-CCCE-49B2-8A60-FC1198B8D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dept_name, avg_salary</a:t>
            </a:r>
          </a:p>
          <a:p>
            <a:r>
              <a:rPr lang="en-US" altLang="zh-CN">
                <a:ea typeface="宋体" panose="02010600030101010101" pitchFamily="2" charset="-122"/>
              </a:rPr>
              <a:t>from (select dept_name, avg (salary) as avg_salary</a:t>
            </a:r>
          </a:p>
          <a:p>
            <a:r>
              <a:rPr lang="en-US" altLang="zh-CN">
                <a:ea typeface="宋体" panose="02010600030101010101" pitchFamily="2" charset="-122"/>
              </a:rPr>
              <a:t>      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      group by dept_name)</a:t>
            </a:r>
          </a:p>
          <a:p>
            <a:r>
              <a:rPr lang="en-US" altLang="zh-CN">
                <a:ea typeface="宋体" panose="02010600030101010101" pitchFamily="2" charset="-122"/>
              </a:rPr>
              <a:t>where avg_salary &gt; 42000; 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42432580-6B37-434B-A59B-C2A9EF4AD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2570F-3D94-4F07-B4AA-1BCD02B8B216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71421EBC-37A4-443C-AFB3-24685497D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83B1288A-E0A9-4A66-B80D-64588B6B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max(tot_salary)</a:t>
            </a:r>
          </a:p>
          <a:p>
            <a:r>
              <a:rPr lang="en-US" altLang="zh-CN">
                <a:ea typeface="宋体" panose="02010600030101010101" pitchFamily="2" charset="-122"/>
              </a:rPr>
              <a:t>from  (select dept_name, sum(salary) as tot_salary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group by dept_name) ;</a:t>
            </a:r>
          </a:p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573BEEE4-1F6B-41D2-B041-6E4A612AB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B6B6F0-5470-471D-B456-5179953D0AB9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79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1181080C-B832-4E85-B16C-7D5CE62CD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FCC35ECF-DEE1-465B-9B6A-796515E53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我们注意到在</a:t>
            </a:r>
            <a:r>
              <a:rPr lang="en-US" altLang="zh-CN" dirty="0">
                <a:ea typeface="宋体" panose="02010600030101010101" pitchFamily="2" charset="-122"/>
              </a:rPr>
              <a:t>from </a:t>
            </a:r>
            <a:r>
              <a:rPr lang="zh-CN" altLang="en-US" dirty="0">
                <a:ea typeface="宋体" panose="02010600030101010101" pitchFamily="2" charset="-122"/>
              </a:rPr>
              <a:t>子句嵌套的子查询中不能使用来自</a:t>
            </a:r>
            <a:r>
              <a:rPr lang="en-US" altLang="zh-CN" dirty="0">
                <a:ea typeface="宋体" panose="02010600030101010101" pitchFamily="2" charset="-122"/>
              </a:rPr>
              <a:t>from </a:t>
            </a:r>
            <a:r>
              <a:rPr lang="zh-CN" altLang="en-US" dirty="0">
                <a:ea typeface="宋体" panose="02010600030101010101" pitchFamily="2" charset="-122"/>
              </a:rPr>
              <a:t>子句其他关系的相关变量。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然而</a:t>
            </a:r>
            <a:r>
              <a:rPr lang="en-US" altLang="zh-CN" dirty="0">
                <a:ea typeface="宋体" panose="02010600030101010101" pitchFamily="2" charset="-122"/>
              </a:rPr>
              <a:t>SQL:2003 </a:t>
            </a:r>
            <a:r>
              <a:rPr lang="zh-CN" altLang="en-US" dirty="0">
                <a:ea typeface="宋体" panose="02010600030101010101" pitchFamily="2" charset="-122"/>
              </a:rPr>
              <a:t>允许</a:t>
            </a:r>
            <a:r>
              <a:rPr lang="en-US" altLang="zh-CN" dirty="0">
                <a:ea typeface="宋体" panose="02010600030101010101" pitchFamily="2" charset="-122"/>
              </a:rPr>
              <a:t>from </a:t>
            </a:r>
            <a:r>
              <a:rPr lang="zh-CN" altLang="en-US" dirty="0">
                <a:ea typeface="宋体" panose="02010600030101010101" pitchFamily="2" charset="-122"/>
              </a:rPr>
              <a:t>子句中的子查询用关键词</a:t>
            </a:r>
            <a:r>
              <a:rPr lang="en-US" altLang="zh-CN" dirty="0">
                <a:ea typeface="宋体" panose="02010600030101010101" pitchFamily="2" charset="-122"/>
              </a:rPr>
              <a:t>lateral </a:t>
            </a:r>
            <a:r>
              <a:rPr lang="zh-CN" altLang="en-US" dirty="0">
                <a:ea typeface="宋体" panose="02010600030101010101" pitchFamily="2" charset="-122"/>
              </a:rPr>
              <a:t>作为前缀，以便访问</a:t>
            </a:r>
            <a:r>
              <a:rPr lang="en-US" altLang="zh-CN" dirty="0">
                <a:ea typeface="宋体" panose="02010600030101010101" pitchFamily="2" charset="-122"/>
              </a:rPr>
              <a:t>from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子句中在它前面的表或子查询中的属性。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select I1.name, I1.salary, </a:t>
            </a:r>
            <a:r>
              <a:rPr lang="en-US" altLang="zh-CN" dirty="0" err="1">
                <a:ea typeface="宋体" panose="02010600030101010101" pitchFamily="2" charset="-122"/>
              </a:rPr>
              <a:t>avg_salary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from instructor I1, lateral(select avg(salary) as </a:t>
            </a:r>
            <a:r>
              <a:rPr lang="en-US" altLang="zh-CN" dirty="0" err="1">
                <a:ea typeface="宋体" panose="02010600030101010101" pitchFamily="2" charset="-122"/>
              </a:rPr>
              <a:t>avg_salary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                           from instructor I2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                  where I2.dept_name= I1.dept_name);</a:t>
            </a:r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>
            <a:extLst>
              <a:ext uri="{FF2B5EF4-FFF2-40B4-BE49-F238E27FC236}">
                <a16:creationId xmlns:a16="http://schemas.microsoft.com/office/drawing/2014/main" id="{1FD95ADA-9F41-4AA5-943E-FBD7416AD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860C09-A8DD-4653-AC3E-E3DA5A6E2FF6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80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0D8AE875-24EA-4E18-8E36-6B24FDA4B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D1ACDFC5-1317-40F2-A586-890644EEF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找出具有最大预算值的系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with max_budget (value) as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(select max(budget)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 from department)</a:t>
            </a:r>
          </a:p>
          <a:p>
            <a:r>
              <a:rPr lang="en-US" altLang="zh-CN">
                <a:ea typeface="宋体" panose="02010600030101010101" pitchFamily="2" charset="-122"/>
              </a:rPr>
              <a:t>select budget</a:t>
            </a:r>
          </a:p>
          <a:p>
            <a:r>
              <a:rPr lang="en-US" altLang="zh-CN">
                <a:ea typeface="宋体" panose="02010600030101010101" pitchFamily="2" charset="-122"/>
              </a:rPr>
              <a:t>from department, max_budget</a:t>
            </a:r>
          </a:p>
          <a:p>
            <a:r>
              <a:rPr lang="en-US" altLang="zh-CN">
                <a:ea typeface="宋体" panose="02010600030101010101" pitchFamily="2" charset="-122"/>
              </a:rPr>
              <a:t>where department.budget = max_budget.value;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E98BED6D-B1F3-46E1-ACD2-968F48A54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96298F-F47D-4DA3-A91F-75CBF8308CAF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34F07EF3-62D8-494A-BA00-DED5C7FFA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09F61BB5-7541-4248-B2A1-746B5A10B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D06D50CE-D8D8-4507-8AFF-CB9F29AA8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83A875-455A-4DEC-99D4-8D3DD22DD441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81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3693A3F6-72E8-42C2-AFC2-FF3AE0C00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CFBEC32B-1F17-451C-8074-114B3C8F7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查出所有工资总额大于所有系平均工资总额的系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with</a:t>
            </a:r>
          </a:p>
          <a:p>
            <a:r>
              <a:rPr lang="en-US" altLang="zh-CN">
                <a:ea typeface="宋体" panose="02010600030101010101" pitchFamily="2" charset="-122"/>
              </a:rPr>
              <a:t>dept_total (dept_name, value) as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(select dept_name, sum(salary)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from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 group by dept_name),</a:t>
            </a:r>
          </a:p>
          <a:p>
            <a:r>
              <a:rPr lang="en-US" altLang="zh-CN">
                <a:ea typeface="宋体" panose="02010600030101010101" pitchFamily="2" charset="-122"/>
              </a:rPr>
              <a:t>dept_total_avg(value) as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(select avg(value)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from dept_total)</a:t>
            </a:r>
          </a:p>
          <a:p>
            <a:r>
              <a:rPr lang="en-US" altLang="zh-CN">
                <a:ea typeface="宋体" panose="02010600030101010101" pitchFamily="2" charset="-122"/>
              </a:rPr>
              <a:t>select dept_name </a:t>
            </a:r>
          </a:p>
          <a:p>
            <a:r>
              <a:rPr lang="en-US" altLang="zh-CN">
                <a:ea typeface="宋体" panose="02010600030101010101" pitchFamily="2" charset="-122"/>
              </a:rPr>
              <a:t>from dept_total, dept_total_avg </a:t>
            </a:r>
          </a:p>
          <a:p>
            <a:r>
              <a:rPr lang="en-US" altLang="zh-CN">
                <a:ea typeface="宋体" panose="02010600030101010101" pitchFamily="2" charset="-122"/>
              </a:rPr>
              <a:t>where dept_total.value &gt;= dept_total_avg.value;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幻灯片图像占位符 1">
            <a:extLst>
              <a:ext uri="{FF2B5EF4-FFF2-40B4-BE49-F238E27FC236}">
                <a16:creationId xmlns:a16="http://schemas.microsoft.com/office/drawing/2014/main" id="{070A2209-0940-43DF-A36A-F1C920DB58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备注占位符 2">
            <a:extLst>
              <a:ext uri="{FF2B5EF4-FFF2-40B4-BE49-F238E27FC236}">
                <a16:creationId xmlns:a16="http://schemas.microsoft.com/office/drawing/2014/main" id="{98E0D3F7-0709-4E2B-9CAD-36D3B573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dept_name,</a:t>
            </a:r>
          </a:p>
          <a:p>
            <a:r>
              <a:rPr lang="en-US" altLang="zh-CN">
                <a:ea typeface="宋体" panose="02010600030101010101" pitchFamily="2" charset="-122"/>
              </a:rPr>
              <a:t>     (select count(*)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from instructor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where department.dept_name = instructor.dept_name)</a:t>
            </a:r>
          </a:p>
          <a:p>
            <a:r>
              <a:rPr lang="en-US" altLang="zh-CN">
                <a:ea typeface="宋体" panose="02010600030101010101" pitchFamily="2" charset="-122"/>
              </a:rPr>
              <a:t>      as num_instructors</a:t>
            </a:r>
          </a:p>
          <a:p>
            <a:r>
              <a:rPr lang="en-US" altLang="zh-CN">
                <a:ea typeface="宋体" panose="02010600030101010101" pitchFamily="2" charset="-122"/>
              </a:rPr>
              <a:t>from department;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6308" name="灯片编号占位符 3">
            <a:extLst>
              <a:ext uri="{FF2B5EF4-FFF2-40B4-BE49-F238E27FC236}">
                <a16:creationId xmlns:a16="http://schemas.microsoft.com/office/drawing/2014/main" id="{7AED9375-0106-4AA9-AFAC-0B749488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4EB657-CD73-44C5-8730-417FC90B362B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DF93361-1804-4776-A822-6E780A9B9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420CAB-1826-48F5-8BB5-71F7E8862DD0}" type="slidenum">
              <a:rPr lang="en-US" altLang="zh-CN" sz="13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DE6F2767-5F6B-4C53-91C5-66794EF70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9CDBBBB3-C88F-4178-986E-E5F18AB4D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pBWKShxO0Hv1f_nOq3u-H-O7r3Pyoj5MWN2Xopna_oHvfe9InbmreiBPePoG446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数据库系统原理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SQL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简介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61218C7-A621-4E4B-8DC4-FC39D1D1C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C16589E-CDE9-4DC3-B7B7-49F806A6C3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5951" y="1649514"/>
            <a:ext cx="10863743" cy="5011345"/>
          </a:xfrm>
        </p:spPr>
        <p:txBody>
          <a:bodyPr/>
          <a:lstStyle/>
          <a:p>
            <a:r>
              <a:rPr lang="en-US" altLang="zh-CN" sz="2800" dirty="0"/>
              <a:t>Main Part of SQL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View definition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000" dirty="0"/>
              <a:t>The SQL DDL includes commands for defining views.</a:t>
            </a:r>
          </a:p>
          <a:p>
            <a:pPr lvl="1"/>
            <a:r>
              <a:rPr lang="en-US" altLang="zh-CN" sz="2400" dirty="0"/>
              <a:t>Transaction control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000" dirty="0"/>
              <a:t>SQL includes commands for specifying the beginning and ending of transactions</a:t>
            </a:r>
          </a:p>
          <a:p>
            <a:pPr lvl="1"/>
            <a:r>
              <a:rPr lang="en-US" altLang="zh-CN" sz="2400" dirty="0"/>
              <a:t>Embedded SQL and dynamic SQL.</a:t>
            </a:r>
          </a:p>
          <a:p>
            <a:pPr lvl="2"/>
            <a:r>
              <a:rPr lang="en-US" altLang="zh-CN" sz="2000" dirty="0"/>
              <a:t>Embedded and dynamic SQL define how SQL statements can be embedded within general-purpose programming languages, such as C, C++, and Java.</a:t>
            </a:r>
          </a:p>
          <a:p>
            <a:pPr lvl="1"/>
            <a:r>
              <a:rPr lang="en-US" altLang="zh-CN" sz="2400" dirty="0"/>
              <a:t>Authorization</a:t>
            </a:r>
            <a:r>
              <a:rPr lang="zh-CN" altLang="en-US" sz="2400" dirty="0"/>
              <a:t>：</a:t>
            </a:r>
            <a:r>
              <a:rPr lang="en-US" altLang="zh-CN" sz="2400" dirty="0"/>
              <a:t> The SQL DDL includes commands for specifying access rights to relations and views.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ED8394-5BAB-4CA9-8996-5B8690524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Definition Language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E1FA98B-95B6-41AC-AC9E-0280E7B27B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74681"/>
            <a:ext cx="9980682" cy="45370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The SQL </a:t>
            </a:r>
            <a:r>
              <a:rPr lang="en-US" altLang="zh-CN" sz="2400" b="1" dirty="0">
                <a:solidFill>
                  <a:srgbClr val="000099"/>
                </a:solidFill>
              </a:rPr>
              <a:t>data-definition language (DDL)</a:t>
            </a:r>
            <a:r>
              <a:rPr lang="en-US" altLang="zh-CN" sz="2400" dirty="0"/>
              <a:t> allows the specification of information about relations, including: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schema for each relation.</a:t>
            </a:r>
          </a:p>
          <a:p>
            <a:pPr lvl="1"/>
            <a:r>
              <a:rPr lang="en-US" altLang="zh-CN" sz="2000" dirty="0"/>
              <a:t>The domain of values associated with each attribute.</a:t>
            </a:r>
          </a:p>
          <a:p>
            <a:pPr lvl="1"/>
            <a:r>
              <a:rPr lang="en-US" altLang="zh-CN" sz="2000" dirty="0"/>
              <a:t>Integrity constraints</a:t>
            </a:r>
          </a:p>
          <a:p>
            <a:pPr lvl="1"/>
            <a:r>
              <a:rPr lang="en-US" altLang="zh-CN" sz="2000" dirty="0"/>
              <a:t>And as we will see later, also other information such as </a:t>
            </a:r>
          </a:p>
          <a:p>
            <a:pPr lvl="2"/>
            <a:r>
              <a:rPr lang="en-US" altLang="zh-CN" sz="2000" dirty="0"/>
              <a:t>The set of indices to be maintained for each relations.</a:t>
            </a:r>
          </a:p>
          <a:p>
            <a:pPr lvl="2"/>
            <a:r>
              <a:rPr lang="en-US" altLang="zh-CN" sz="2000" dirty="0"/>
              <a:t>Security and authorization information for each relation.</a:t>
            </a:r>
          </a:p>
          <a:p>
            <a:pPr lvl="2"/>
            <a:r>
              <a:rPr lang="en-US" altLang="zh-CN" sz="2000" dirty="0"/>
              <a:t>The physical storage structure of each relation on disk.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2F765C3-65B5-41D5-91D6-5994F9E14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Definition Language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EFF4A7A-A7D3-43F4-A3E1-0BD16E07D0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877" y="1388756"/>
            <a:ext cx="11090246" cy="539304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Domain Types in SQL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char(n).</a:t>
            </a:r>
            <a:r>
              <a:rPr lang="en-US" altLang="zh-CN" sz="2000" dirty="0"/>
              <a:t>  Fixed length character string, with user-specified length </a:t>
            </a:r>
            <a:r>
              <a:rPr lang="en-US" altLang="zh-CN" sz="2000" i="1" dirty="0"/>
              <a:t>n.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varchar(n).</a:t>
            </a:r>
            <a:r>
              <a:rPr lang="en-US" altLang="zh-CN" sz="2000" b="1" dirty="0"/>
              <a:t> </a:t>
            </a:r>
            <a:r>
              <a:rPr lang="en-US" altLang="zh-CN" sz="2000" dirty="0"/>
              <a:t> Variable length character strings, with user-specified maximum length </a:t>
            </a:r>
            <a:r>
              <a:rPr lang="en-US" altLang="zh-CN" sz="2000" i="1" dirty="0"/>
              <a:t>n.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int.</a:t>
            </a:r>
            <a:r>
              <a:rPr lang="en-US" altLang="zh-CN" sz="2000" b="1" dirty="0"/>
              <a:t>  </a:t>
            </a:r>
            <a:r>
              <a:rPr lang="en-US" altLang="zh-CN" sz="2000" dirty="0"/>
              <a:t>Integer (a finite subset of the integers that is machine-dependent).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err="1">
                <a:solidFill>
                  <a:srgbClr val="000099"/>
                </a:solidFill>
              </a:rPr>
              <a:t>smallint</a:t>
            </a:r>
            <a:r>
              <a:rPr lang="en-US" altLang="zh-CN" sz="2000" b="1" dirty="0">
                <a:solidFill>
                  <a:srgbClr val="000099"/>
                </a:solidFill>
              </a:rPr>
              <a:t>.</a:t>
            </a:r>
            <a:r>
              <a:rPr lang="en-US" altLang="zh-CN" sz="2000" dirty="0"/>
              <a:t>  Small integer (a machine-dependent subset of the integer domain type).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numeric(</a:t>
            </a:r>
            <a:r>
              <a:rPr lang="en-US" altLang="zh-CN" sz="2000" b="1" dirty="0" err="1">
                <a:solidFill>
                  <a:srgbClr val="000099"/>
                </a:solidFill>
              </a:rPr>
              <a:t>p,d</a:t>
            </a:r>
            <a:r>
              <a:rPr lang="en-US" altLang="zh-CN" sz="2000" b="1" dirty="0">
                <a:solidFill>
                  <a:srgbClr val="000099"/>
                </a:solidFill>
              </a:rPr>
              <a:t>).</a:t>
            </a:r>
            <a:r>
              <a:rPr lang="en-US" altLang="zh-CN" sz="2000" dirty="0"/>
              <a:t>  Fixed point number, with user-specified precision of </a:t>
            </a:r>
            <a:r>
              <a:rPr lang="en-US" altLang="zh-CN" sz="2000" i="1" dirty="0"/>
              <a:t>p</a:t>
            </a:r>
            <a:r>
              <a:rPr lang="en-US" altLang="zh-CN" sz="2000" dirty="0"/>
              <a:t> digits, with </a:t>
            </a:r>
            <a:r>
              <a:rPr lang="en-US" altLang="zh-CN" sz="2000" i="1" dirty="0"/>
              <a:t>n</a:t>
            </a:r>
            <a:r>
              <a:rPr lang="en-US" altLang="zh-CN" sz="2000" dirty="0"/>
              <a:t> digits to the right of decimal point. 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real, double precision.</a:t>
            </a:r>
            <a:r>
              <a:rPr lang="en-US" altLang="zh-CN" sz="2000" dirty="0"/>
              <a:t>  Floating point and double-precision floating point numbers, with machine-dependent precision.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</a:rPr>
              <a:t>float(n).</a:t>
            </a:r>
            <a:r>
              <a:rPr lang="en-US" altLang="zh-CN" sz="2000" dirty="0"/>
              <a:t>  Floating point number, with user-specified precision of at least </a:t>
            </a:r>
            <a:r>
              <a:rPr lang="en-US" altLang="zh-CN" sz="2000" i="1" dirty="0"/>
              <a:t>n</a:t>
            </a:r>
            <a:r>
              <a:rPr lang="en-US" altLang="zh-CN" sz="2000" dirty="0"/>
              <a:t> digits.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More are covered in Chapter 4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000099"/>
                </a:solidFill>
              </a:rPr>
              <a:t>Time</a:t>
            </a:r>
            <a:r>
              <a:rPr lang="zh-CN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</a:rPr>
              <a:t>and</a:t>
            </a:r>
            <a:r>
              <a:rPr lang="zh-CN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</a:rPr>
              <a:t>Date</a:t>
            </a:r>
            <a:r>
              <a:rPr lang="en-US" altLang="zh-CN" sz="2000" dirty="0"/>
              <a:t>)</a:t>
            </a:r>
          </a:p>
          <a:p>
            <a:pPr lvl="2">
              <a:spcBef>
                <a:spcPct val="50000"/>
              </a:spcBef>
            </a:pPr>
            <a:endParaRPr lang="en-US" altLang="zh-CN" dirty="0"/>
          </a:p>
          <a:p>
            <a:pPr lvl="2">
              <a:spcBef>
                <a:spcPct val="50000"/>
              </a:spcBef>
            </a:pPr>
            <a:r>
              <a:rPr lang="en-US" altLang="zh-CN" dirty="0"/>
              <a:t>char(10)</a:t>
            </a:r>
            <a:r>
              <a:rPr lang="zh-CN" altLang="en-US" dirty="0"/>
              <a:t>           固定</a:t>
            </a:r>
            <a:r>
              <a:rPr lang="en-US" altLang="zh-CN" dirty="0"/>
              <a:t>10</a:t>
            </a:r>
            <a:r>
              <a:rPr lang="zh-CN" altLang="en-US" dirty="0"/>
              <a:t>个字符长度</a:t>
            </a:r>
            <a:endParaRPr lang="en-US" altLang="zh-CN" dirty="0"/>
          </a:p>
          <a:p>
            <a:pPr lvl="2">
              <a:spcBef>
                <a:spcPct val="50000"/>
              </a:spcBef>
            </a:pPr>
            <a:r>
              <a:rPr lang="en-US" altLang="zh-CN" dirty="0"/>
              <a:t>varchar(10)</a:t>
            </a:r>
            <a:r>
              <a:rPr lang="zh-CN" altLang="en-US" dirty="0"/>
              <a:t>      最长</a:t>
            </a:r>
            <a:r>
              <a:rPr lang="en-US" altLang="zh-CN" dirty="0"/>
              <a:t>10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2">
              <a:spcBef>
                <a:spcPct val="50000"/>
              </a:spcBef>
            </a:pPr>
            <a:r>
              <a:rPr lang="en-US" altLang="zh-CN" dirty="0" err="1"/>
              <a:t>nvarchar</a:t>
            </a:r>
            <a:r>
              <a:rPr lang="en-US" altLang="zh-CN" dirty="0"/>
              <a:t>(10)</a:t>
            </a:r>
            <a:r>
              <a:rPr lang="zh-CN" altLang="en-US" dirty="0"/>
              <a:t>    存放使用</a:t>
            </a:r>
            <a:r>
              <a:rPr lang="en-US" altLang="zh-CN" dirty="0"/>
              <a:t>Unicode</a:t>
            </a:r>
            <a:r>
              <a:rPr lang="zh-CN" altLang="en-US" dirty="0"/>
              <a:t>表示的多语言字符数据</a:t>
            </a:r>
            <a:endParaRPr lang="en-US" altLang="zh-CN" dirty="0"/>
          </a:p>
          <a:p>
            <a:pPr lvl="2">
              <a:spcBef>
                <a:spcPct val="50000"/>
              </a:spcBef>
            </a:pPr>
            <a:r>
              <a:rPr lang="en-US" altLang="zh-CN" dirty="0"/>
              <a:t>number(5,2)    </a:t>
            </a:r>
            <a:r>
              <a:rPr lang="zh-CN" altLang="en-US" dirty="0"/>
              <a:t>总共</a:t>
            </a:r>
            <a:r>
              <a:rPr lang="en-US" altLang="zh-CN" dirty="0"/>
              <a:t>5</a:t>
            </a:r>
            <a:r>
              <a:rPr lang="zh-CN" altLang="en-US" dirty="0"/>
              <a:t>个数字，小数点后有</a:t>
            </a:r>
            <a:r>
              <a:rPr lang="en-US" altLang="zh-CN" dirty="0"/>
              <a:t>2</a:t>
            </a:r>
            <a:r>
              <a:rPr lang="zh-CN" altLang="en-US" dirty="0"/>
              <a:t>个数字（</a:t>
            </a:r>
            <a:r>
              <a:rPr lang="en-US" altLang="zh-CN" dirty="0"/>
              <a:t>0.01~999.99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3A84871-346D-448D-944C-74A88ED2C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Definition Language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34F2C93-CA94-4624-B82D-05705D9936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82402"/>
            <a:ext cx="9980681" cy="45370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Basic Schema Definition</a:t>
            </a:r>
          </a:p>
          <a:p>
            <a:pPr lvl="1">
              <a:spcBef>
                <a:spcPct val="50000"/>
              </a:spcBef>
            </a:pPr>
            <a:r>
              <a:rPr lang="en-US" altLang="zh-CN" sz="2000" dirty="0"/>
              <a:t>Create Table Statement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An SQL relation is defined using the </a:t>
            </a:r>
            <a:r>
              <a:rPr lang="en-US" altLang="zh-CN" sz="2000" b="1" dirty="0">
                <a:solidFill>
                  <a:srgbClr val="000099"/>
                </a:solidFill>
              </a:rPr>
              <a:t>create table</a:t>
            </a:r>
            <a:r>
              <a:rPr lang="en-US" altLang="zh-CN" sz="2000" b="1" dirty="0"/>
              <a:t> </a:t>
            </a:r>
            <a:r>
              <a:rPr lang="en-US" altLang="zh-CN" sz="2000" dirty="0"/>
              <a:t>command: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/>
              <a:t>create table </a:t>
            </a:r>
            <a:r>
              <a:rPr lang="en-US" altLang="zh-CN" sz="2000" i="1" dirty="0"/>
              <a:t>r 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zh-CN" altLang="en-US" sz="2000" dirty="0"/>
              <a:t>                              </a:t>
            </a:r>
            <a:r>
              <a:rPr lang="en-US" altLang="zh-CN" sz="2000" dirty="0"/>
              <a:t>       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zh-CN" altLang="en-US" sz="2000" dirty="0"/>
              <a:t>                                      </a:t>
            </a:r>
            <a:r>
              <a:rPr lang="en-US" altLang="zh-CN" sz="2000" dirty="0"/>
              <a:t>......,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zh-CN" altLang="en-US" sz="2000" dirty="0"/>
              <a:t>                              </a:t>
            </a:r>
            <a:r>
              <a:rPr lang="en-US" altLang="zh-CN" sz="2000" dirty="0"/>
              <a:t>      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D</a:t>
            </a:r>
            <a:r>
              <a:rPr lang="en-US" altLang="zh-CN" sz="2000" i="1" baseline="-25000" dirty="0" err="1"/>
              <a:t>n</a:t>
            </a:r>
            <a:r>
              <a:rPr lang="zh-CN" altLang="en-US" sz="2000" i="1" baseline="-25000" dirty="0"/>
              <a:t> </a:t>
            </a:r>
            <a:r>
              <a:rPr lang="en-US" altLang="zh-CN" sz="2000" i="1" dirty="0"/>
              <a:t>,</a:t>
            </a:r>
            <a:br>
              <a:rPr lang="en-US" altLang="zh-CN" sz="2000" i="1" dirty="0"/>
            </a:br>
            <a:r>
              <a:rPr lang="en-US" altLang="zh-CN" sz="2000" i="1" dirty="0"/>
              <a:t>	                        </a:t>
            </a:r>
            <a:r>
              <a:rPr lang="en-US" altLang="zh-CN" sz="2000" dirty="0"/>
              <a:t>(integrity-constraint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),</a:t>
            </a:r>
            <a:br>
              <a:rPr lang="en-US" altLang="zh-CN" sz="2000" dirty="0"/>
            </a:br>
            <a:r>
              <a:rPr lang="en-US" altLang="zh-CN" sz="2000" dirty="0"/>
              <a:t>			......,</a:t>
            </a:r>
            <a:br>
              <a:rPr lang="en-US" altLang="zh-CN" sz="2000" dirty="0"/>
            </a:br>
            <a:r>
              <a:rPr lang="en-US" altLang="zh-CN" sz="2000" dirty="0"/>
              <a:t>			(integrity-</a:t>
            </a:r>
            <a:r>
              <a:rPr lang="en-US" altLang="zh-CN" sz="2000" dirty="0" err="1"/>
              <a:t>constraint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) )</a:t>
            </a:r>
          </a:p>
          <a:p>
            <a:pPr lvl="3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 is the name of the relation</a:t>
            </a:r>
          </a:p>
          <a:p>
            <a:pPr lvl="3">
              <a:lnSpc>
                <a:spcPct val="90000"/>
              </a:lnSpc>
            </a:pPr>
            <a:r>
              <a:rPr lang="en-US" altLang="zh-CN" dirty="0"/>
              <a:t>each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is an attribute name in the schema of relation </a:t>
            </a:r>
            <a:r>
              <a:rPr lang="en-US" altLang="zh-CN" i="1" dirty="0"/>
              <a:t>r</a:t>
            </a:r>
          </a:p>
          <a:p>
            <a:pPr lvl="3">
              <a:lnSpc>
                <a:spcPct val="90000"/>
              </a:lnSpc>
            </a:pP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 is the data type of values in the domain of attribute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9DDBB7-B375-4464-B3C0-E9A145877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Definition Language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0F09FD2-D0D3-4DB0-9A9D-372CBA83FA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344240"/>
            <a:ext cx="9144000" cy="52650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Basic Schema Definition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BA034C90-9A88-4C13-B30D-1276DCD0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84" y="1882535"/>
            <a:ext cx="46947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B050"/>
                </a:solidFill>
              </a:rPr>
              <a:t>Example 1</a:t>
            </a:r>
            <a:r>
              <a:rPr lang="zh-CN" altLang="en-US" sz="2000" b="1" dirty="0">
                <a:solidFill>
                  <a:srgbClr val="00B050"/>
                </a:solidFill>
              </a:rPr>
              <a:t>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400" b="1" dirty="0"/>
              <a:t>create table </a:t>
            </a:r>
            <a:r>
              <a:rPr lang="en-US" altLang="zh-CN" sz="1400" dirty="0"/>
              <a:t>instructor</a:t>
            </a:r>
            <a:r>
              <a:rPr lang="en-US" altLang="zh-CN" sz="1400" b="1" dirty="0"/>
              <a:t> (</a:t>
            </a:r>
          </a:p>
          <a:p>
            <a:pPr eaLnBrk="1" hangingPunct="1"/>
            <a:r>
              <a:rPr lang="en-US" altLang="zh-CN" sz="1400" b="1" dirty="0"/>
              <a:t>         </a:t>
            </a:r>
            <a:r>
              <a:rPr lang="zh-CN" altLang="en-US" sz="1400" b="1" dirty="0"/>
              <a:t>       </a:t>
            </a:r>
            <a:r>
              <a:rPr lang="en-US" altLang="zh-CN" sz="1400" b="1" dirty="0"/>
              <a:t> </a:t>
            </a:r>
            <a:r>
              <a:rPr lang="en-US" altLang="zh-CN" sz="1400" dirty="0"/>
              <a:t>ID</a:t>
            </a:r>
            <a:r>
              <a:rPr lang="en-US" altLang="zh-CN" sz="1400" b="1" dirty="0"/>
              <a:t>  varchar(5) primary key ,</a:t>
            </a:r>
          </a:p>
          <a:p>
            <a:pPr eaLnBrk="1" hangingPunct="1"/>
            <a:r>
              <a:rPr lang="en-US" altLang="zh-CN" sz="1400" b="1" dirty="0"/>
              <a:t>       </a:t>
            </a:r>
            <a:r>
              <a:rPr lang="zh-CN" altLang="en-US" sz="1400" b="1" dirty="0"/>
              <a:t>    </a:t>
            </a:r>
            <a:r>
              <a:rPr lang="en-US" altLang="zh-CN" sz="1400" b="1" dirty="0"/>
              <a:t> </a:t>
            </a:r>
            <a:r>
              <a:rPr lang="en-US" altLang="zh-CN" sz="1400" dirty="0"/>
              <a:t>name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 varchar(20) not null,</a:t>
            </a:r>
          </a:p>
          <a:p>
            <a:pPr eaLnBrk="1" hangingPunct="1"/>
            <a:r>
              <a:rPr lang="en-US" altLang="zh-CN" sz="1400" b="1" dirty="0"/>
              <a:t>   </a:t>
            </a:r>
            <a:r>
              <a:rPr lang="en-US" altLang="zh-CN" sz="1400" dirty="0" err="1"/>
              <a:t>dept_name</a:t>
            </a:r>
            <a:r>
              <a:rPr lang="en-US" altLang="zh-CN" sz="1400" b="1" dirty="0"/>
              <a:t>  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varchar(20),</a:t>
            </a:r>
          </a:p>
          <a:p>
            <a:pPr eaLnBrk="1" hangingPunct="1"/>
            <a:r>
              <a:rPr lang="en-US" altLang="zh-CN" sz="1400" b="1" dirty="0"/>
              <a:t>     </a:t>
            </a:r>
            <a:r>
              <a:rPr lang="zh-CN" altLang="en-US" sz="1400" b="1" dirty="0"/>
              <a:t>      </a:t>
            </a:r>
            <a:r>
              <a:rPr lang="en-US" altLang="zh-CN" sz="1400" b="1" dirty="0"/>
              <a:t> </a:t>
            </a:r>
            <a:r>
              <a:rPr lang="en-US" altLang="zh-CN" sz="1400" dirty="0"/>
              <a:t>salary</a:t>
            </a:r>
            <a:r>
              <a:rPr lang="en-US" altLang="zh-CN" sz="1400" b="1" dirty="0"/>
              <a:t>  numeric(8,2));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289AC0B-DBD7-45DC-A3FE-3B0E04F7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393" y="1882535"/>
            <a:ext cx="52197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B050"/>
                </a:solidFill>
              </a:rPr>
              <a:t>Example 2</a:t>
            </a:r>
            <a:r>
              <a:rPr lang="zh-CN" altLang="en-US" sz="2000" b="1" dirty="0">
                <a:solidFill>
                  <a:srgbClr val="00B050"/>
                </a:solidFill>
              </a:rPr>
              <a:t>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400" b="1" dirty="0"/>
              <a:t>create table </a:t>
            </a:r>
            <a:r>
              <a:rPr lang="en-US" altLang="zh-CN" sz="1400" dirty="0"/>
              <a:t>department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( 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 </a:t>
            </a:r>
            <a:r>
              <a:rPr lang="zh-CN" altLang="en-US" sz="1400" dirty="0"/>
              <a:t> </a:t>
            </a:r>
            <a:r>
              <a:rPr lang="en-US" altLang="zh-CN" sz="1400" b="1" dirty="0"/>
              <a:t>varchar </a:t>
            </a:r>
            <a:r>
              <a:rPr lang="en-US" altLang="zh-CN" sz="1400" dirty="0"/>
              <a:t>(20),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 </a:t>
            </a:r>
            <a:r>
              <a:rPr lang="zh-CN" altLang="en-US" sz="1400" dirty="0"/>
              <a:t>    </a:t>
            </a:r>
            <a:r>
              <a:rPr lang="en-US" altLang="zh-CN" sz="1400" dirty="0"/>
              <a:t> building </a:t>
            </a:r>
            <a:r>
              <a:rPr lang="zh-CN" altLang="en-US" sz="1400" dirty="0"/>
              <a:t> </a:t>
            </a:r>
            <a:r>
              <a:rPr lang="en-US" altLang="zh-CN" sz="1400" b="1" dirty="0"/>
              <a:t>varchar </a:t>
            </a:r>
            <a:r>
              <a:rPr lang="en-US" altLang="zh-CN" sz="1400" dirty="0"/>
              <a:t>(15),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</a:t>
            </a:r>
            <a:r>
              <a:rPr lang="zh-CN" altLang="en-US" sz="1400" dirty="0"/>
              <a:t>     </a:t>
            </a:r>
            <a:r>
              <a:rPr lang="en-US" altLang="zh-CN" sz="1400" dirty="0"/>
              <a:t>   budget </a:t>
            </a:r>
            <a:r>
              <a:rPr lang="zh-CN" altLang="en-US" sz="1400" dirty="0"/>
              <a:t> </a:t>
            </a:r>
            <a:r>
              <a:rPr lang="en-US" altLang="zh-CN" sz="1400" b="1" dirty="0"/>
              <a:t>numeric </a:t>
            </a:r>
            <a:r>
              <a:rPr lang="en-US" altLang="zh-CN" sz="1400" dirty="0"/>
              <a:t>(12,2),</a:t>
            </a:r>
            <a:endParaRPr lang="zh-CN" altLang="zh-CN" sz="1400" dirty="0"/>
          </a:p>
          <a:p>
            <a:pPr eaLnBrk="1" hangingPunct="1"/>
            <a:r>
              <a:rPr lang="en-US" altLang="zh-CN" sz="1400" b="1" dirty="0"/>
              <a:t>            </a:t>
            </a:r>
            <a:r>
              <a:rPr lang="zh-CN" altLang="en-US" sz="1400" b="1" dirty="0"/>
              <a:t>  </a:t>
            </a:r>
            <a:r>
              <a:rPr lang="en-US" altLang="zh-CN" sz="1400" b="1" dirty="0"/>
              <a:t>primary key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)  </a:t>
            </a:r>
            <a:endParaRPr lang="zh-CN" altLang="zh-CN" sz="1400" dirty="0"/>
          </a:p>
          <a:p>
            <a:pPr eaLnBrk="1" hangingPunct="1"/>
            <a:r>
              <a:rPr lang="en-US" altLang="zh-CN" sz="1400" b="1" dirty="0"/>
              <a:t>          </a:t>
            </a:r>
            <a:r>
              <a:rPr lang="en-US" altLang="zh-CN" sz="1400" dirty="0"/>
              <a:t>);</a:t>
            </a:r>
            <a:endParaRPr lang="zh-CN" altLang="zh-CN" sz="14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A381310-1D44-4CB4-9A09-D178F337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84" y="4245675"/>
            <a:ext cx="5424592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00B050"/>
                </a:solidFill>
              </a:rPr>
              <a:t>Example 3</a:t>
            </a:r>
            <a:r>
              <a:rPr lang="zh-CN" altLang="en-US" sz="1800" b="1" dirty="0">
                <a:solidFill>
                  <a:srgbClr val="00B050"/>
                </a:solidFill>
              </a:rPr>
              <a:t>：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400" b="1" dirty="0"/>
              <a:t>create table</a:t>
            </a:r>
            <a:r>
              <a:rPr lang="en-US" altLang="zh-CN" sz="1400" dirty="0"/>
              <a:t> student (</a:t>
            </a:r>
          </a:p>
          <a:p>
            <a:pPr eaLnBrk="1" hangingPunct="1"/>
            <a:r>
              <a:rPr lang="zh-CN" altLang="en-US" sz="1400" dirty="0"/>
              <a:t>                               </a:t>
            </a:r>
            <a:r>
              <a:rPr lang="en-US" altLang="zh-CN" sz="1400" dirty="0"/>
              <a:t>ID        </a:t>
            </a:r>
            <a:r>
              <a:rPr lang="en-US" altLang="zh-CN" sz="1400" b="1" dirty="0"/>
              <a:t>varchar</a:t>
            </a:r>
            <a:r>
              <a:rPr lang="en-US" altLang="zh-CN" sz="1400" dirty="0"/>
              <a:t>(5),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</a:t>
            </a:r>
            <a:r>
              <a:rPr lang="zh-CN" altLang="en-US" sz="1400" dirty="0"/>
              <a:t>                  </a:t>
            </a:r>
            <a:r>
              <a:rPr lang="en-US" altLang="zh-CN" sz="1400" dirty="0"/>
              <a:t> name         </a:t>
            </a:r>
            <a:r>
              <a:rPr lang="en-US" altLang="zh-CN" sz="1400" b="1" dirty="0"/>
              <a:t>varchar</a:t>
            </a:r>
            <a:r>
              <a:rPr lang="en-US" altLang="zh-CN" sz="1400" dirty="0"/>
              <a:t>(20) </a:t>
            </a:r>
            <a:r>
              <a:rPr lang="zh-CN" altLang="en-US" sz="1400" dirty="0"/>
              <a:t>  </a:t>
            </a:r>
            <a:r>
              <a:rPr lang="en-US" altLang="zh-CN" sz="1400" b="1" dirty="0"/>
              <a:t>not null</a:t>
            </a:r>
            <a:r>
              <a:rPr lang="en-US" altLang="zh-CN" sz="1400" dirty="0"/>
              <a:t>,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zh-CN" altLang="en-US" sz="1400" dirty="0"/>
              <a:t>          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        </a:t>
            </a:r>
            <a:r>
              <a:rPr lang="zh-CN" altLang="en-US" sz="1400" dirty="0"/>
              <a:t> </a:t>
            </a:r>
            <a:r>
              <a:rPr lang="en-US" altLang="zh-CN" sz="1400" b="1" dirty="0"/>
              <a:t>varchar</a:t>
            </a:r>
            <a:r>
              <a:rPr lang="en-US" altLang="zh-CN" sz="1400" dirty="0"/>
              <a:t>(20),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zh-CN" altLang="en-US" sz="1400" dirty="0"/>
              <a:t>              </a:t>
            </a:r>
            <a:r>
              <a:rPr lang="en-US" altLang="zh-CN" sz="1400" dirty="0" err="1"/>
              <a:t>tot_cred</a:t>
            </a:r>
            <a:r>
              <a:rPr lang="en-US" altLang="zh-CN" sz="1400" dirty="0"/>
              <a:t>         </a:t>
            </a:r>
            <a:r>
              <a:rPr lang="en-US" altLang="zh-CN" sz="1400" b="1" dirty="0"/>
              <a:t>numeric</a:t>
            </a:r>
            <a:r>
              <a:rPr lang="en-US" altLang="zh-CN" sz="1400" dirty="0"/>
              <a:t>(3,0),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</a:t>
            </a:r>
            <a:r>
              <a:rPr lang="zh-CN" altLang="en-US" sz="1400" dirty="0"/>
              <a:t>          </a:t>
            </a:r>
            <a:r>
              <a:rPr lang="en-US" altLang="zh-CN" sz="1400" dirty="0"/>
              <a:t> </a:t>
            </a:r>
            <a:r>
              <a:rPr lang="zh-CN" altLang="en-US" sz="1400" dirty="0"/>
              <a:t> </a:t>
            </a:r>
            <a:r>
              <a:rPr lang="en-US" altLang="zh-CN" sz="1400" b="1" dirty="0"/>
              <a:t>primary key</a:t>
            </a:r>
            <a:r>
              <a:rPr lang="en-US" altLang="zh-CN" sz="1400" dirty="0"/>
              <a:t> (ID),</a:t>
            </a:r>
            <a:endParaRPr lang="zh-CN" altLang="zh-CN" sz="1400" dirty="0"/>
          </a:p>
          <a:p>
            <a:pPr eaLnBrk="1" hangingPunct="1"/>
            <a:r>
              <a:rPr lang="en-US" altLang="zh-CN" sz="1400" b="1" dirty="0"/>
              <a:t>                    foreign key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) references department</a:t>
            </a:r>
            <a:r>
              <a:rPr lang="zh-CN" altLang="en-US" sz="1400" dirty="0"/>
              <a:t> </a:t>
            </a:r>
            <a:r>
              <a:rPr lang="en-US" altLang="zh-CN" sz="1400" dirty="0"/>
              <a:t>); </a:t>
            </a:r>
            <a:endParaRPr lang="zh-CN" altLang="zh-CN" sz="14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3E0391E-E9B7-4B03-BD63-514D24F83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393" y="4430341"/>
            <a:ext cx="504097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B050"/>
                </a:solidFill>
              </a:rPr>
              <a:t>Example 4</a:t>
            </a:r>
            <a:r>
              <a:rPr lang="zh-CN" altLang="en-US" sz="2000" b="1" dirty="0">
                <a:solidFill>
                  <a:srgbClr val="00B050"/>
                </a:solidFill>
              </a:rPr>
              <a:t>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400" b="1" dirty="0"/>
              <a:t>create table </a:t>
            </a:r>
            <a:r>
              <a:rPr lang="en-US" altLang="zh-CN" sz="1400" dirty="0"/>
              <a:t>course (</a:t>
            </a:r>
          </a:p>
          <a:p>
            <a:pPr eaLnBrk="1" hangingPunct="1"/>
            <a:r>
              <a:rPr lang="en-US" altLang="zh-CN" sz="1400" dirty="0"/>
              <a:t>         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     </a:t>
            </a:r>
            <a:r>
              <a:rPr lang="en-US" altLang="zh-CN" sz="1400" b="1" dirty="0"/>
              <a:t>varchar(8)   primary key,</a:t>
            </a:r>
          </a:p>
          <a:p>
            <a:pPr eaLnBrk="1" hangingPunct="1"/>
            <a:r>
              <a:rPr lang="en-US" altLang="zh-CN" sz="1400" dirty="0"/>
              <a:t>                  title      </a:t>
            </a:r>
            <a:r>
              <a:rPr lang="en-US" altLang="zh-CN" sz="1400" b="1" dirty="0"/>
              <a:t>varchar(50)</a:t>
            </a:r>
            <a:r>
              <a:rPr lang="en-US" altLang="zh-CN" sz="1400" dirty="0"/>
              <a:t>,</a:t>
            </a:r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      </a:t>
            </a:r>
            <a:r>
              <a:rPr lang="en-US" altLang="zh-CN" sz="1400" b="1" dirty="0"/>
              <a:t>varchar(20),</a:t>
            </a:r>
          </a:p>
          <a:p>
            <a:pPr eaLnBrk="1" hangingPunct="1"/>
            <a:r>
              <a:rPr lang="en-US" altLang="zh-CN" sz="1400" b="1" dirty="0"/>
              <a:t>               </a:t>
            </a:r>
            <a:r>
              <a:rPr lang="en-US" altLang="zh-CN" sz="1400" dirty="0"/>
              <a:t> credits     </a:t>
            </a:r>
            <a:r>
              <a:rPr lang="en-US" altLang="zh-CN" sz="1400" b="1" dirty="0"/>
              <a:t>numeric(2,0),</a:t>
            </a:r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b="1" dirty="0"/>
              <a:t>foreign key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) </a:t>
            </a:r>
            <a:r>
              <a:rPr lang="en-US" altLang="zh-CN" sz="1400" b="1" dirty="0"/>
              <a:t>references </a:t>
            </a:r>
            <a:r>
              <a:rPr lang="en-US" altLang="zh-CN" sz="1400" dirty="0"/>
              <a:t>department );</a:t>
            </a:r>
            <a:endParaRPr lang="en-US" altLang="zh-CN" sz="1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9DDBB7-B375-4464-B3C0-E9A145877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Definition Language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0F09FD2-D0D3-4DB0-9A9D-372CBA83FA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344240"/>
            <a:ext cx="9144000" cy="52650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Basic Schema Definition</a:t>
            </a:r>
            <a:endParaRPr lang="en-US" altLang="zh-CN" sz="2000" dirty="0"/>
          </a:p>
          <a:p>
            <a:pPr lvl="2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BA034C90-9A88-4C13-B30D-1276DCD0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0" y="1661528"/>
            <a:ext cx="550009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B050"/>
                </a:solidFill>
              </a:rPr>
              <a:t>Example 5</a:t>
            </a:r>
            <a:r>
              <a:rPr lang="zh-CN" altLang="en-US" sz="2000" b="1" dirty="0">
                <a:solidFill>
                  <a:srgbClr val="00B050"/>
                </a:solidFill>
              </a:rPr>
              <a:t>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400" b="1" dirty="0"/>
              <a:t>create table </a:t>
            </a:r>
            <a:r>
              <a:rPr lang="en-US" altLang="zh-CN" sz="1400" dirty="0"/>
              <a:t>section</a:t>
            </a:r>
          </a:p>
          <a:p>
            <a:pPr eaLnBrk="1" hangingPunct="1"/>
            <a:r>
              <a:rPr lang="en-US" altLang="zh-CN" sz="1400" dirty="0"/>
              <a:t>            (  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     </a:t>
            </a:r>
            <a:r>
              <a:rPr lang="en-US" altLang="zh-CN" sz="1400" b="1" dirty="0"/>
              <a:t>varchar (8),</a:t>
            </a:r>
          </a:p>
          <a:p>
            <a:pPr eaLnBrk="1" hangingPunct="1"/>
            <a:r>
              <a:rPr lang="en-US" altLang="zh-CN" sz="1400" dirty="0"/>
              <a:t>                     </a:t>
            </a:r>
            <a:r>
              <a:rPr lang="en-US" altLang="zh-CN" sz="1400" dirty="0" err="1"/>
              <a:t>sec_id</a:t>
            </a:r>
            <a:r>
              <a:rPr lang="en-US" altLang="zh-CN" sz="1400" dirty="0"/>
              <a:t>      </a:t>
            </a:r>
            <a:r>
              <a:rPr lang="en-US" altLang="zh-CN" sz="1400" b="1" dirty="0"/>
              <a:t>varchar (8),</a:t>
            </a:r>
          </a:p>
          <a:p>
            <a:pPr eaLnBrk="1" hangingPunct="1"/>
            <a:r>
              <a:rPr lang="en-US" altLang="zh-CN" sz="1400" dirty="0"/>
              <a:t>                 semester      </a:t>
            </a:r>
            <a:r>
              <a:rPr lang="en-US" altLang="zh-CN" sz="1400" b="1" dirty="0"/>
              <a:t>varchar (6),</a:t>
            </a:r>
          </a:p>
          <a:p>
            <a:pPr eaLnBrk="1" hangingPunct="1"/>
            <a:r>
              <a:rPr lang="en-US" altLang="zh-CN" sz="1400" dirty="0"/>
              <a:t>                        year      </a:t>
            </a:r>
            <a:r>
              <a:rPr lang="en-US" altLang="zh-CN" sz="1400" b="1" dirty="0"/>
              <a:t>numeric (4,0),</a:t>
            </a:r>
          </a:p>
          <a:p>
            <a:pPr eaLnBrk="1" hangingPunct="1"/>
            <a:r>
              <a:rPr lang="en-US" altLang="zh-CN" sz="1400" dirty="0"/>
              <a:t>                   building      </a:t>
            </a:r>
            <a:r>
              <a:rPr lang="en-US" altLang="zh-CN" sz="1400" b="1" dirty="0"/>
              <a:t>varchar (15),</a:t>
            </a:r>
          </a:p>
          <a:p>
            <a:pPr eaLnBrk="1" hangingPunct="1"/>
            <a:r>
              <a:rPr lang="en-US" altLang="zh-CN" sz="1400" dirty="0"/>
              <a:t>          </a:t>
            </a:r>
            <a:r>
              <a:rPr lang="en-US" altLang="zh-CN" sz="1400" dirty="0" err="1"/>
              <a:t>room_number</a:t>
            </a:r>
            <a:r>
              <a:rPr lang="en-US" altLang="zh-CN" sz="1400" dirty="0"/>
              <a:t>      </a:t>
            </a:r>
            <a:r>
              <a:rPr lang="en-US" altLang="zh-CN" sz="1400" b="1" dirty="0"/>
              <a:t>varchar (7),</a:t>
            </a:r>
          </a:p>
          <a:p>
            <a:pPr eaLnBrk="1" hangingPunct="1"/>
            <a:r>
              <a:rPr lang="en-US" altLang="zh-CN" sz="1400" dirty="0"/>
              <a:t>             </a:t>
            </a:r>
            <a:r>
              <a:rPr lang="en-US" altLang="zh-CN" sz="1400" dirty="0" err="1"/>
              <a:t>time_slot_id</a:t>
            </a:r>
            <a:r>
              <a:rPr lang="en-US" altLang="zh-CN" sz="1400" dirty="0"/>
              <a:t>      </a:t>
            </a:r>
            <a:r>
              <a:rPr lang="en-US" altLang="zh-CN" sz="1400" b="1" dirty="0"/>
              <a:t>varchar (4),</a:t>
            </a:r>
          </a:p>
          <a:p>
            <a:pPr eaLnBrk="1" hangingPunct="1"/>
            <a:r>
              <a:rPr lang="en-US" altLang="zh-CN" sz="1400" b="1" dirty="0"/>
              <a:t>           primary key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sec_id</a:t>
            </a:r>
            <a:r>
              <a:rPr lang="en-US" altLang="zh-CN" sz="1400" dirty="0"/>
              <a:t>, semester, year),</a:t>
            </a:r>
          </a:p>
          <a:p>
            <a:pPr eaLnBrk="1" hangingPunct="1"/>
            <a:r>
              <a:rPr lang="en-US" altLang="zh-CN" sz="1400" b="1" dirty="0"/>
              <a:t>           foreign key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) </a:t>
            </a:r>
            <a:r>
              <a:rPr lang="en-US" altLang="zh-CN" sz="1400" b="1" dirty="0"/>
              <a:t>references</a:t>
            </a:r>
            <a:r>
              <a:rPr lang="en-US" altLang="zh-CN" sz="1400" dirty="0"/>
              <a:t> course);</a:t>
            </a:r>
            <a:endParaRPr lang="zh-CN" altLang="zh-CN" sz="14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A77E804-FA91-47A5-9B16-D795B0BF1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291" y="1658415"/>
            <a:ext cx="6217642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B050"/>
                </a:solidFill>
              </a:rPr>
              <a:t>Example 6</a:t>
            </a:r>
            <a:r>
              <a:rPr lang="zh-CN" altLang="en-US" sz="2000" b="1" dirty="0">
                <a:solidFill>
                  <a:srgbClr val="00B050"/>
                </a:solidFill>
              </a:rPr>
              <a:t>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400" b="1" dirty="0"/>
              <a:t> create table </a:t>
            </a:r>
            <a:r>
              <a:rPr lang="en-US" altLang="zh-CN" sz="1400" dirty="0"/>
              <a:t>takes</a:t>
            </a:r>
            <a:r>
              <a:rPr lang="en-US" altLang="zh-CN" sz="1400" b="1" dirty="0"/>
              <a:t> (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dirty="0"/>
              <a:t>ID </a:t>
            </a:r>
            <a:r>
              <a:rPr lang="en-US" altLang="zh-CN" sz="1400" b="1" dirty="0"/>
              <a:t>                 varchar(5),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dirty="0" err="1"/>
              <a:t>course_id</a:t>
            </a:r>
            <a:r>
              <a:rPr lang="en-US" altLang="zh-CN" sz="1400" b="1" dirty="0"/>
              <a:t>       varchar(8),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dirty="0" err="1"/>
              <a:t>sec_id</a:t>
            </a:r>
            <a:r>
              <a:rPr lang="en-US" altLang="zh-CN" sz="1400" b="1" dirty="0"/>
              <a:t>            varchar(8),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dirty="0"/>
              <a:t>semester</a:t>
            </a:r>
            <a:r>
              <a:rPr lang="en-US" altLang="zh-CN" sz="1400" b="1" dirty="0"/>
              <a:t>        varchar(6),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dirty="0"/>
              <a:t>year</a:t>
            </a:r>
            <a:r>
              <a:rPr lang="en-US" altLang="zh-CN" sz="1400" b="1" dirty="0"/>
              <a:t>               numeric(4,0),</a:t>
            </a:r>
          </a:p>
          <a:p>
            <a:pPr eaLnBrk="1" hangingPunct="1"/>
            <a:r>
              <a:rPr lang="en-US" altLang="zh-CN" sz="1400" b="1" dirty="0"/>
              <a:t>        </a:t>
            </a:r>
            <a:r>
              <a:rPr lang="en-US" altLang="zh-CN" sz="1400" dirty="0"/>
              <a:t>grade</a:t>
            </a:r>
            <a:r>
              <a:rPr lang="en-US" altLang="zh-CN" sz="1400" b="1" dirty="0"/>
              <a:t>             varchar(2),</a:t>
            </a:r>
          </a:p>
          <a:p>
            <a:pPr eaLnBrk="1" hangingPunct="1"/>
            <a:r>
              <a:rPr lang="en-US" altLang="zh-CN" sz="1400" b="1" dirty="0"/>
              <a:t>        primary key (</a:t>
            </a:r>
            <a:r>
              <a:rPr lang="en-US" altLang="zh-CN" sz="1400" dirty="0"/>
              <a:t>ID,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sec_id</a:t>
            </a:r>
            <a:r>
              <a:rPr lang="en-US" altLang="zh-CN" sz="1400" dirty="0"/>
              <a:t>, semester, year</a:t>
            </a:r>
            <a:r>
              <a:rPr lang="en-US" altLang="zh-CN" sz="1400" b="1" dirty="0"/>
              <a:t>),</a:t>
            </a:r>
          </a:p>
          <a:p>
            <a:pPr eaLnBrk="1" hangingPunct="1"/>
            <a:r>
              <a:rPr lang="en-US" altLang="zh-CN" sz="1400" b="1" dirty="0"/>
              <a:t>        foreign key (</a:t>
            </a:r>
            <a:r>
              <a:rPr lang="en-US" altLang="zh-CN" sz="1400" dirty="0"/>
              <a:t>ID</a:t>
            </a:r>
            <a:r>
              <a:rPr lang="en-US" altLang="zh-CN" sz="1400" b="1" dirty="0"/>
              <a:t>) references  </a:t>
            </a:r>
            <a:r>
              <a:rPr lang="en-US" altLang="zh-CN" sz="1400" dirty="0"/>
              <a:t>student,</a:t>
            </a:r>
          </a:p>
          <a:p>
            <a:pPr eaLnBrk="1" hangingPunct="1"/>
            <a:r>
              <a:rPr lang="en-US" altLang="zh-CN" sz="1400" b="1" dirty="0"/>
              <a:t>        foreign key (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sec_id</a:t>
            </a:r>
            <a:r>
              <a:rPr lang="en-US" altLang="zh-CN" sz="1400" dirty="0"/>
              <a:t>, semester, year</a:t>
            </a:r>
            <a:r>
              <a:rPr lang="en-US" altLang="zh-CN" sz="1400" b="1" dirty="0"/>
              <a:t>) references </a:t>
            </a:r>
            <a:r>
              <a:rPr lang="en-US" altLang="zh-CN" sz="1400" dirty="0"/>
              <a:t>section</a:t>
            </a:r>
            <a:r>
              <a:rPr lang="en-US" altLang="zh-CN" sz="1400" b="1" dirty="0"/>
              <a:t> );</a:t>
            </a:r>
            <a:endParaRPr lang="zh-CN" altLang="zh-CN" sz="1400" dirty="0"/>
          </a:p>
          <a:p>
            <a:pPr eaLnBrk="1" hangingPunct="1"/>
            <a:endParaRPr lang="zh-CN" altLang="zh-CN" sz="1400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6420E0D-B3FE-4EE9-B2AA-C4DA5D32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0" y="4216073"/>
            <a:ext cx="701366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B050"/>
                </a:solidFill>
              </a:rPr>
              <a:t>Example 7</a:t>
            </a:r>
            <a:r>
              <a:rPr lang="zh-CN" altLang="en-US" sz="2000" b="1" dirty="0">
                <a:solidFill>
                  <a:srgbClr val="00B050"/>
                </a:solidFill>
              </a:rPr>
              <a:t>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1400" b="1" dirty="0"/>
              <a:t>  create table teaches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</a:t>
            </a:r>
          </a:p>
          <a:p>
            <a:pPr eaLnBrk="1" hangingPunct="1"/>
            <a:r>
              <a:rPr lang="en-US" altLang="zh-CN" sz="1400" b="1" dirty="0"/>
              <a:t>                                    </a:t>
            </a:r>
            <a:r>
              <a:rPr lang="en-US" altLang="zh-CN" sz="1400" dirty="0"/>
              <a:t>ID</a:t>
            </a:r>
            <a:r>
              <a:rPr lang="en-US" altLang="zh-CN" sz="1400" b="1" dirty="0"/>
              <a:t>  varchar (5),</a:t>
            </a:r>
          </a:p>
          <a:p>
            <a:pPr eaLnBrk="1" hangingPunct="1"/>
            <a:r>
              <a:rPr lang="en-US" altLang="zh-CN" sz="1400" b="1" dirty="0"/>
              <a:t>                       </a:t>
            </a:r>
            <a:r>
              <a:rPr lang="en-US" altLang="zh-CN" sz="1400" dirty="0" err="1"/>
              <a:t>course_id</a:t>
            </a:r>
            <a:r>
              <a:rPr lang="en-US" altLang="zh-CN" sz="1400" b="1" dirty="0"/>
              <a:t>    varchar (8),</a:t>
            </a:r>
          </a:p>
          <a:p>
            <a:pPr eaLnBrk="1" hangingPunct="1"/>
            <a:r>
              <a:rPr lang="en-US" altLang="zh-CN" sz="1400" b="1" dirty="0"/>
              <a:t>                             </a:t>
            </a:r>
            <a:r>
              <a:rPr lang="en-US" altLang="zh-CN" sz="1400" dirty="0" err="1"/>
              <a:t>sec_id</a:t>
            </a:r>
            <a:r>
              <a:rPr lang="en-US" altLang="zh-CN" sz="1400" b="1" dirty="0"/>
              <a:t>   varchar (8),</a:t>
            </a:r>
          </a:p>
          <a:p>
            <a:pPr eaLnBrk="1" hangingPunct="1"/>
            <a:r>
              <a:rPr lang="en-US" altLang="zh-CN" sz="1400" b="1" dirty="0"/>
              <a:t>                        </a:t>
            </a:r>
            <a:r>
              <a:rPr lang="en-US" altLang="zh-CN" sz="1400" dirty="0"/>
              <a:t>semester</a:t>
            </a:r>
            <a:r>
              <a:rPr lang="en-US" altLang="zh-CN" sz="1400" b="1" dirty="0"/>
              <a:t>    varchar (6),</a:t>
            </a:r>
          </a:p>
          <a:p>
            <a:pPr eaLnBrk="1" hangingPunct="1"/>
            <a:r>
              <a:rPr lang="en-US" altLang="zh-CN" sz="1400" b="1" dirty="0"/>
              <a:t>                                </a:t>
            </a:r>
            <a:r>
              <a:rPr lang="en-US" altLang="zh-CN" sz="1400" dirty="0"/>
              <a:t>year</a:t>
            </a:r>
            <a:r>
              <a:rPr lang="en-US" altLang="zh-CN" sz="1400" b="1" dirty="0"/>
              <a:t>   numeric (4,0),</a:t>
            </a:r>
          </a:p>
          <a:p>
            <a:pPr eaLnBrk="1" hangingPunct="1"/>
            <a:r>
              <a:rPr lang="en-US" altLang="zh-CN" sz="1400" b="1" dirty="0"/>
              <a:t>                       primary key (</a:t>
            </a:r>
            <a:r>
              <a:rPr lang="en-US" altLang="zh-CN" sz="1400" dirty="0"/>
              <a:t>ID,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sec_id</a:t>
            </a:r>
            <a:r>
              <a:rPr lang="en-US" altLang="zh-CN" sz="1400" dirty="0"/>
              <a:t>, semester, year</a:t>
            </a:r>
            <a:r>
              <a:rPr lang="en-US" altLang="zh-CN" sz="1400" b="1" dirty="0"/>
              <a:t>),</a:t>
            </a:r>
          </a:p>
          <a:p>
            <a:pPr eaLnBrk="1" hangingPunct="1"/>
            <a:r>
              <a:rPr lang="en-US" altLang="zh-CN" sz="1400" b="1" dirty="0"/>
              <a:t>                       foreign key (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sec_id</a:t>
            </a:r>
            <a:r>
              <a:rPr lang="en-US" altLang="zh-CN" sz="1400" dirty="0"/>
              <a:t>, semester, year</a:t>
            </a:r>
            <a:r>
              <a:rPr lang="en-US" altLang="zh-CN" sz="1400" b="1" dirty="0"/>
              <a:t>) references </a:t>
            </a:r>
            <a:r>
              <a:rPr lang="en-US" altLang="zh-CN" sz="1400" dirty="0"/>
              <a:t>section</a:t>
            </a:r>
            <a:r>
              <a:rPr lang="en-US" altLang="zh-CN" sz="1400" b="1" dirty="0"/>
              <a:t>,</a:t>
            </a:r>
          </a:p>
          <a:p>
            <a:pPr eaLnBrk="1" hangingPunct="1"/>
            <a:r>
              <a:rPr lang="en-US" altLang="zh-CN" sz="1400" b="1" dirty="0"/>
              <a:t>                       foreign key (</a:t>
            </a:r>
            <a:r>
              <a:rPr lang="en-US" altLang="zh-CN" sz="1400" dirty="0"/>
              <a:t>ID</a:t>
            </a:r>
            <a:r>
              <a:rPr lang="en-US" altLang="zh-CN" sz="1400" b="1" dirty="0"/>
              <a:t>) references </a:t>
            </a:r>
            <a:r>
              <a:rPr lang="en-US" altLang="zh-CN" sz="1400" dirty="0"/>
              <a:t>instructor</a:t>
            </a:r>
            <a:r>
              <a:rPr lang="en-US" altLang="zh-CN" sz="1400" b="1" dirty="0"/>
              <a:t>);</a:t>
            </a:r>
            <a:endParaRPr lang="zh-CN" altLang="zh-CN" sz="1400" dirty="0"/>
          </a:p>
          <a:p>
            <a:pPr eaLnBrk="1" hangingPunct="1"/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95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AC3953-C28A-4F34-BFDE-1F8F38E50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Definition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45E5644-9079-4A38-A683-C6BDC88B08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84616"/>
            <a:ext cx="9909845" cy="5013325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/>
              <a:t>Basic Schema Definition</a:t>
            </a:r>
          </a:p>
          <a:p>
            <a:pPr lvl="1">
              <a:defRPr/>
            </a:pPr>
            <a:r>
              <a:rPr lang="en-US" altLang="zh-CN" sz="1800" b="1" dirty="0"/>
              <a:t>Add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Data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Record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for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new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 table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insert into </a:t>
            </a:r>
            <a:r>
              <a:rPr lang="en-US" altLang="zh-CN" sz="1800" dirty="0"/>
              <a:t>instructor</a:t>
            </a:r>
            <a:r>
              <a:rPr lang="en-US" altLang="zh-CN" sz="1800" b="1" dirty="0"/>
              <a:t> values(</a:t>
            </a:r>
            <a:r>
              <a:rPr lang="en-US" altLang="zh-CN" sz="1800" dirty="0"/>
              <a:t>'10211','Smith','Biology',66000</a:t>
            </a:r>
            <a:r>
              <a:rPr lang="en-US" altLang="zh-CN" sz="1800" b="1" dirty="0"/>
              <a:t>);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1800" b="1" dirty="0"/>
          </a:p>
          <a:p>
            <a:pPr lvl="1">
              <a:defRPr/>
            </a:pPr>
            <a:r>
              <a:rPr lang="en-US" altLang="zh-CN" sz="1800" b="1" dirty="0"/>
              <a:t>Delete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Data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Record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for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table</a:t>
            </a:r>
            <a:endParaRPr lang="en-US" altLang="zh-CN" sz="1800" dirty="0"/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delete from </a:t>
            </a:r>
            <a:r>
              <a:rPr lang="en-US" altLang="zh-CN" sz="1800" dirty="0"/>
              <a:t>instructor</a:t>
            </a:r>
            <a:r>
              <a:rPr lang="en-US" altLang="zh-CN" sz="1800" b="1" dirty="0"/>
              <a:t>;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2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1600" dirty="0"/>
          </a:p>
          <a:p>
            <a:pPr lvl="2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1600" dirty="0"/>
          </a:p>
          <a:p>
            <a:pPr lvl="2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注意：本张</a:t>
            </a:r>
            <a:r>
              <a:rPr lang="en-US" altLang="zh-CN" sz="1600" b="1" dirty="0" err="1">
                <a:solidFill>
                  <a:srgbClr val="FF0000"/>
                </a:solidFill>
              </a:rPr>
              <a:t>ppt</a:t>
            </a:r>
            <a:r>
              <a:rPr lang="zh-CN" altLang="en-US" sz="1600" b="1" dirty="0">
                <a:solidFill>
                  <a:srgbClr val="FF0000"/>
                </a:solidFill>
              </a:rPr>
              <a:t>中</a:t>
            </a:r>
            <a:r>
              <a:rPr lang="en-US" altLang="zh-CN" sz="1600" b="1" dirty="0">
                <a:solidFill>
                  <a:srgbClr val="FF0000"/>
                </a:solidFill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2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不是</a:t>
            </a:r>
            <a:r>
              <a:rPr lang="en-US" altLang="zh-CN" sz="1600" b="1" dirty="0">
                <a:solidFill>
                  <a:srgbClr val="FF0000"/>
                </a:solidFill>
              </a:rPr>
              <a:t>DDL</a:t>
            </a:r>
            <a:r>
              <a:rPr lang="zh-CN" altLang="en-US" sz="1600" b="1" dirty="0">
                <a:solidFill>
                  <a:srgbClr val="FF0000"/>
                </a:solidFill>
              </a:rPr>
              <a:t>语句，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2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是</a:t>
            </a:r>
            <a:r>
              <a:rPr lang="en-US" altLang="zh-CN" sz="1600" b="1" dirty="0">
                <a:solidFill>
                  <a:srgbClr val="FF0000"/>
                </a:solidFill>
              </a:rPr>
              <a:t>DML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endParaRPr lang="en-US" altLang="zh-CN" sz="1600" dirty="0"/>
          </a:p>
          <a:p>
            <a:pPr lvl="2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1600" b="1" dirty="0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BE8292B3-2EE4-4243-BE95-27B92C25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76" y="2881867"/>
            <a:ext cx="4356100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7234233B-CFB7-446D-950E-BE8C0011B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en-US" altLang="zh-CN" sz="3600" dirty="0"/>
            </a:br>
            <a:r>
              <a:rPr lang="zh-CN" altLang="en-US" sz="3600" dirty="0"/>
              <a:t>       </a:t>
            </a:r>
            <a:r>
              <a:rPr lang="en-US" altLang="zh-CN" sz="3600" dirty="0"/>
              <a:t>Data Definition Language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199FAC8-85B1-4972-B47B-604E38B727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1" y="1692206"/>
            <a:ext cx="9980682" cy="4970317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属性的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Value</a:t>
            </a:r>
            <a:endParaRPr lang="en-US" altLang="zh-CN" sz="2800" b="1" dirty="0"/>
          </a:p>
          <a:p>
            <a:pPr lvl="1">
              <a:defRPr/>
            </a:pPr>
            <a:r>
              <a:rPr lang="en-US" altLang="zh-CN" sz="2000" b="1" dirty="0"/>
              <a:t>create table </a:t>
            </a:r>
            <a:r>
              <a:rPr lang="en-US" altLang="zh-CN" sz="2000" dirty="0"/>
              <a:t>student	</a:t>
            </a:r>
            <a:br>
              <a:rPr lang="en-US" altLang="zh-CN" sz="2000" dirty="0"/>
            </a:br>
            <a:r>
              <a:rPr lang="zh-CN" altLang="en-US" sz="2000" dirty="0"/>
              <a:t>        </a:t>
            </a:r>
            <a:r>
              <a:rPr lang="en-US" altLang="zh-CN" sz="2000" dirty="0"/>
              <a:t>(   </a:t>
            </a:r>
            <a:r>
              <a:rPr lang="zh-CN" altLang="en-US" sz="2000" dirty="0"/>
              <a:t>               </a:t>
            </a:r>
            <a:r>
              <a:rPr lang="en-US" altLang="zh-CN" sz="2000" dirty="0"/>
              <a:t>ID   </a:t>
            </a:r>
            <a:r>
              <a:rPr lang="zh-CN" altLang="en-US" sz="2000" dirty="0"/>
              <a:t> </a:t>
            </a:r>
            <a:r>
              <a:rPr lang="en-US" altLang="zh-CN" sz="2000" b="1" dirty="0" err="1"/>
              <a:t>varchar</a:t>
            </a:r>
            <a:r>
              <a:rPr lang="en-US" altLang="zh-CN" sz="2000" b="1" dirty="0"/>
              <a:t> </a:t>
            </a:r>
            <a:r>
              <a:rPr lang="en-US" altLang="zh-CN" sz="2000" dirty="0"/>
              <a:t>(5),</a:t>
            </a:r>
            <a:br>
              <a:rPr lang="en-US" altLang="zh-CN" sz="2000" dirty="0"/>
            </a:br>
            <a:r>
              <a:rPr lang="zh-CN" altLang="en-US" sz="2000" dirty="0"/>
              <a:t>                     </a:t>
            </a:r>
            <a:r>
              <a:rPr lang="en-US" altLang="zh-CN" sz="2000" dirty="0"/>
              <a:t>name     </a:t>
            </a:r>
            <a:r>
              <a:rPr lang="en-US" altLang="zh-CN" sz="2000" b="1" dirty="0"/>
              <a:t>varchar </a:t>
            </a:r>
            <a:r>
              <a:rPr lang="en-US" altLang="zh-CN" sz="2000" dirty="0"/>
              <a:t>(20)    </a:t>
            </a:r>
            <a:r>
              <a:rPr lang="en-US" altLang="zh-CN" sz="2000" b="1" dirty="0"/>
              <a:t>not null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zh-CN" altLang="en-US" sz="2000" dirty="0"/>
              <a:t>            </a:t>
            </a:r>
            <a:r>
              <a:rPr lang="en-US" altLang="zh-CN" sz="2000" dirty="0" err="1"/>
              <a:t>dept_name</a:t>
            </a:r>
            <a:r>
              <a:rPr lang="en-US" altLang="zh-CN" sz="2000" dirty="0"/>
              <a:t>     </a:t>
            </a:r>
            <a:r>
              <a:rPr lang="en-US" altLang="zh-CN" sz="2000" b="1" dirty="0"/>
              <a:t>varchar </a:t>
            </a:r>
            <a:r>
              <a:rPr lang="en-US" altLang="zh-CN" sz="2000" dirty="0"/>
              <a:t>(20),</a:t>
            </a:r>
            <a:br>
              <a:rPr lang="en-US" altLang="zh-CN" sz="2000" dirty="0"/>
            </a:br>
            <a:r>
              <a:rPr lang="zh-CN" altLang="en-US" sz="2000" dirty="0"/>
              <a:t>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tot_cred</a:t>
            </a:r>
            <a:r>
              <a:rPr lang="en-US" altLang="zh-CN" sz="2000" dirty="0"/>
              <a:t>     </a:t>
            </a:r>
            <a:r>
              <a:rPr lang="en-US" altLang="zh-CN" sz="2000" b="1" dirty="0"/>
              <a:t>numeric </a:t>
            </a:r>
            <a:r>
              <a:rPr lang="en-US" altLang="zh-CN" sz="2000" dirty="0"/>
              <a:t>(3,0)  </a:t>
            </a:r>
            <a:r>
              <a:rPr lang="en-US" altLang="zh-CN" sz="2000" b="1" dirty="0">
                <a:solidFill>
                  <a:srgbClr val="FF0000"/>
                </a:solidFill>
              </a:rPr>
              <a:t>default</a:t>
            </a:r>
            <a:r>
              <a:rPr lang="en-US" altLang="zh-CN" sz="2000" b="1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zh-CN" altLang="en-US" sz="2000" dirty="0"/>
              <a:t>           </a:t>
            </a:r>
            <a:r>
              <a:rPr lang="en-US" altLang="zh-CN" sz="2000" b="1" dirty="0"/>
              <a:t>primary key </a:t>
            </a:r>
            <a:r>
              <a:rPr lang="en-US" altLang="zh-CN" sz="2000" dirty="0"/>
              <a:t>(ID)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      </a:t>
            </a:r>
            <a:r>
              <a:rPr lang="en-US" altLang="zh-CN" sz="2000" dirty="0"/>
              <a:t>)</a:t>
            </a:r>
          </a:p>
          <a:p>
            <a:pPr lvl="1">
              <a:defRPr/>
            </a:pPr>
            <a:endParaRPr lang="en-US" altLang="zh-CN" sz="2000" b="1" dirty="0"/>
          </a:p>
          <a:p>
            <a:pPr lvl="1">
              <a:defRPr/>
            </a:pPr>
            <a:r>
              <a:rPr lang="en-US" altLang="zh-CN" sz="2000" b="1" dirty="0"/>
              <a:t>insert into student(</a:t>
            </a:r>
            <a:r>
              <a:rPr lang="en-US" altLang="zh-CN" sz="2000" b="1" dirty="0">
                <a:solidFill>
                  <a:srgbClr val="00B050"/>
                </a:solidFill>
              </a:rPr>
              <a:t>ID</a:t>
            </a:r>
            <a:r>
              <a:rPr lang="en-US" altLang="zh-CN" sz="2000" b="1" dirty="0"/>
              <a:t>, </a:t>
            </a:r>
            <a:r>
              <a:rPr lang="en-US" altLang="zh-CN" sz="2000" b="1" dirty="0">
                <a:solidFill>
                  <a:srgbClr val="7030A0"/>
                </a:solidFill>
              </a:rPr>
              <a:t>name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70C0"/>
                </a:solidFill>
              </a:rPr>
              <a:t>dept_name</a:t>
            </a:r>
            <a:r>
              <a:rPr lang="en-US" altLang="zh-CN" sz="2000" b="1" dirty="0"/>
              <a:t>)</a:t>
            </a:r>
          </a:p>
          <a:p>
            <a:pPr lvl="1">
              <a:buFont typeface="Monotype Sorts" charset="2"/>
              <a:buNone/>
              <a:defRPr/>
            </a:pPr>
            <a:r>
              <a:rPr lang="fr-FR" altLang="zh-CN" sz="2000" b="1" dirty="0"/>
              <a:t>                        values(</a:t>
            </a:r>
            <a:r>
              <a:rPr lang="en-US" altLang="zh-CN" sz="2000" dirty="0"/>
              <a:t>'</a:t>
            </a:r>
            <a:r>
              <a:rPr lang="fr-FR" altLang="zh-CN" sz="2000" b="1" dirty="0">
                <a:solidFill>
                  <a:srgbClr val="00B050"/>
                </a:solidFill>
              </a:rPr>
              <a:t>12789</a:t>
            </a:r>
            <a:r>
              <a:rPr lang="en-US" altLang="zh-CN" sz="2000" dirty="0"/>
              <a:t>'</a:t>
            </a:r>
            <a:r>
              <a:rPr lang="fr-FR" altLang="zh-CN" sz="2000" b="1" dirty="0"/>
              <a:t>, </a:t>
            </a:r>
            <a:r>
              <a:rPr lang="en-US" altLang="zh-CN" sz="2000" dirty="0"/>
              <a:t>'</a:t>
            </a:r>
            <a:r>
              <a:rPr lang="fr-FR" altLang="zh-CN" sz="2000" b="1" dirty="0">
                <a:solidFill>
                  <a:srgbClr val="7030A0"/>
                </a:solidFill>
              </a:rPr>
              <a:t>Newman</a:t>
            </a:r>
            <a:r>
              <a:rPr lang="en-US" altLang="zh-CN" sz="2000" dirty="0"/>
              <a:t>'</a:t>
            </a:r>
            <a:r>
              <a:rPr lang="fr-FR" altLang="zh-CN" sz="2000" b="1" dirty="0"/>
              <a:t>, </a:t>
            </a:r>
            <a:r>
              <a:rPr lang="en-US" altLang="zh-CN" sz="2000" dirty="0"/>
              <a:t>'</a:t>
            </a:r>
            <a:r>
              <a:rPr lang="fr-FR" altLang="zh-CN" sz="2000" b="1" dirty="0">
                <a:solidFill>
                  <a:srgbClr val="0070C0"/>
                </a:solidFill>
              </a:rPr>
              <a:t>Comp. Sci.</a:t>
            </a:r>
            <a:r>
              <a:rPr lang="en-US" altLang="zh-CN" sz="2000" dirty="0"/>
              <a:t>'</a:t>
            </a:r>
            <a:r>
              <a:rPr lang="fr-FR" altLang="zh-CN" sz="2000" b="1" dirty="0"/>
              <a:t>);</a:t>
            </a:r>
          </a:p>
          <a:p>
            <a:pPr lvl="2">
              <a:defRPr/>
            </a:pPr>
            <a:r>
              <a:rPr lang="zh-CN" altLang="zh-CN" sz="1800" dirty="0"/>
              <a:t>未提供属性</a:t>
            </a:r>
            <a:r>
              <a:rPr lang="en-US" altLang="zh-CN" sz="1800" dirty="0" err="1">
                <a:solidFill>
                  <a:srgbClr val="FF0000"/>
                </a:solidFill>
              </a:rPr>
              <a:t>tot_cred</a:t>
            </a:r>
            <a:r>
              <a:rPr lang="zh-CN" altLang="zh-CN" sz="1800" dirty="0"/>
              <a:t>的值</a:t>
            </a:r>
            <a:r>
              <a:rPr lang="zh-CN" altLang="en-US" sz="1800" dirty="0"/>
              <a:t>，插入的新记录，在该属性上</a:t>
            </a:r>
            <a:r>
              <a:rPr lang="zh-CN" altLang="zh-CN" sz="1800" dirty="0"/>
              <a:t>取默认值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</a:p>
          <a:p>
            <a:pPr marL="457200" lvl="1" indent="0">
              <a:buNone/>
              <a:defRPr/>
            </a:pPr>
            <a:endParaRPr lang="en-US" altLang="zh-C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E55782-DBDC-4017-A1C2-18048C30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65" y="1692206"/>
            <a:ext cx="5426614" cy="2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DBFBBEA2-88B3-46DE-A82F-0ED8BC6C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9338" y="215899"/>
            <a:ext cx="7921625" cy="88758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Create table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/>
              <a:t>Extensions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6B49473-9660-4AFA-95F4-3CA74F739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9338" y="4365152"/>
            <a:ext cx="9144000" cy="1628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Oracle</a:t>
            </a:r>
            <a:r>
              <a:rPr lang="zh-CN" altLang="en-US" sz="2400" dirty="0">
                <a:solidFill>
                  <a:srgbClr val="FF0000"/>
                </a:solidFill>
              </a:rPr>
              <a:t>的语法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dirty="0"/>
              <a:t>create table temp2_instructor as select * from instructor where 1=2;</a:t>
            </a:r>
          </a:p>
          <a:p>
            <a:r>
              <a:rPr lang="en-US" altLang="zh-CN" dirty="0"/>
              <a:t>create table temp1_instructor as select * from instructor;</a:t>
            </a:r>
            <a:endParaRPr lang="en-US" altLang="zh-CN" sz="2400" dirty="0"/>
          </a:p>
        </p:txBody>
      </p:sp>
      <p:pic>
        <p:nvPicPr>
          <p:cNvPr id="82948" name="Picture 2">
            <a:extLst>
              <a:ext uri="{FF2B5EF4-FFF2-40B4-BE49-F238E27FC236}">
                <a16:creationId xmlns:a16="http://schemas.microsoft.com/office/drawing/2014/main" id="{CA57DCA2-CBEC-4D3C-AEBF-39E711E2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379571"/>
            <a:ext cx="56578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DB9834D-4380-4409-ACD8-91BA3FE43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Definition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BE6E42-DA67-40F0-B3CC-3231EF2C64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67838"/>
            <a:ext cx="9144000" cy="4681538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/>
              <a:t>Basic Schema Definition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zh-CN" sz="2000" b="1" dirty="0"/>
              <a:t>Drop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Table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     drop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table </a:t>
            </a:r>
            <a:r>
              <a:rPr lang="en-US" altLang="zh-CN" sz="2000" dirty="0"/>
              <a:t>instructor</a:t>
            </a:r>
            <a:r>
              <a:rPr lang="en-US" altLang="zh-CN" sz="2000" b="1" dirty="0"/>
              <a:t>;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F333239C-5831-44D4-B283-F2FBC4E4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81" y="2138797"/>
            <a:ext cx="5526087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11C0E1-4926-4AB8-AD05-A31869CA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22AE26-1E62-45B4-9C9A-5D65B507E9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39282"/>
            <a:ext cx="9980681" cy="4537075"/>
          </a:xfrm>
        </p:spPr>
        <p:txBody>
          <a:bodyPr/>
          <a:lstStyle/>
          <a:p>
            <a:r>
              <a:rPr lang="en-US" altLang="zh-CN" sz="2800" dirty="0"/>
              <a:t>History</a:t>
            </a:r>
            <a:r>
              <a:rPr lang="zh-CN" altLang="en-US" sz="2800" dirty="0"/>
              <a:t> 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SQL</a:t>
            </a:r>
            <a:r>
              <a:rPr lang="zh-CN" altLang="en-US" sz="2800" dirty="0"/>
              <a:t> </a:t>
            </a:r>
            <a:r>
              <a:rPr lang="en-US" altLang="zh-CN" sz="2800" dirty="0"/>
              <a:t> and its</a:t>
            </a:r>
            <a:r>
              <a:rPr lang="zh-CN" altLang="en-US" sz="2800" dirty="0"/>
              <a:t> </a:t>
            </a:r>
            <a:r>
              <a:rPr lang="en-US" altLang="zh-CN" sz="2800" dirty="0"/>
              <a:t>Standard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IBM </a:t>
            </a:r>
            <a:r>
              <a:rPr lang="en-US" altLang="zh-CN" sz="2000" dirty="0">
                <a:solidFill>
                  <a:srgbClr val="FF0000"/>
                </a:solidFill>
              </a:rPr>
              <a:t>Sequel language</a:t>
            </a:r>
            <a:r>
              <a:rPr lang="en-US" altLang="zh-CN" sz="2000" dirty="0"/>
              <a:t> developed as part of System R project at the IBM San Jose Research Laboratory</a:t>
            </a:r>
            <a:r>
              <a:rPr lang="zh-CN" altLang="en-US" sz="2000" dirty="0"/>
              <a:t>，</a:t>
            </a:r>
            <a:r>
              <a:rPr lang="en-US" altLang="zh-CN" sz="2000" dirty="0"/>
              <a:t>Renamed </a:t>
            </a:r>
            <a:r>
              <a:rPr lang="en-US" altLang="zh-CN" sz="2000" dirty="0">
                <a:solidFill>
                  <a:srgbClr val="FF0000"/>
                </a:solidFill>
              </a:rPr>
              <a:t>Structured Query Language (SQL)</a:t>
            </a:r>
          </a:p>
          <a:p>
            <a:pPr lvl="1"/>
            <a:r>
              <a:rPr lang="en-US" altLang="zh-CN" sz="2000" dirty="0"/>
              <a:t>ANSI and ISO standard SQL:</a:t>
            </a:r>
          </a:p>
          <a:p>
            <a:pPr lvl="2"/>
            <a:r>
              <a:rPr lang="en-US" altLang="zh-CN" sz="2000" dirty="0"/>
              <a:t>SQL-86, SQL-89, SQL-92 </a:t>
            </a:r>
          </a:p>
          <a:p>
            <a:pPr lvl="2"/>
            <a:r>
              <a:rPr lang="en-US" altLang="zh-CN" sz="2000" dirty="0"/>
              <a:t>SQL</a:t>
            </a:r>
            <a:r>
              <a:rPr lang="zh-CN" altLang="en-US" sz="2000" dirty="0"/>
              <a:t>：</a:t>
            </a:r>
            <a:r>
              <a:rPr lang="en-US" altLang="zh-CN" sz="2000" dirty="0"/>
              <a:t>1999</a:t>
            </a:r>
            <a:r>
              <a:rPr lang="zh-CN" altLang="en-US" sz="2000" dirty="0"/>
              <a:t>，</a:t>
            </a:r>
            <a:r>
              <a:rPr lang="en-US" altLang="zh-CN" sz="2000" dirty="0"/>
              <a:t> SQL</a:t>
            </a:r>
            <a:r>
              <a:rPr lang="zh-CN" altLang="en-US" sz="2000" dirty="0"/>
              <a:t>：</a:t>
            </a:r>
            <a:r>
              <a:rPr lang="en-US" altLang="zh-CN" sz="2000" dirty="0"/>
              <a:t>2003</a:t>
            </a:r>
            <a:r>
              <a:rPr lang="zh-CN" altLang="en-US" sz="2000" dirty="0"/>
              <a:t>，</a:t>
            </a:r>
            <a:r>
              <a:rPr lang="en-US" altLang="zh-CN" sz="2000" dirty="0"/>
              <a:t>SQL</a:t>
            </a:r>
            <a:r>
              <a:rPr lang="zh-CN" altLang="en-US" sz="2000" dirty="0"/>
              <a:t>：</a:t>
            </a:r>
            <a:r>
              <a:rPr lang="en-US" altLang="zh-CN" sz="2000" dirty="0"/>
              <a:t>2008 </a:t>
            </a:r>
            <a:r>
              <a:rPr lang="zh-CN" altLang="en-US" sz="2000" dirty="0"/>
              <a:t>，</a:t>
            </a:r>
            <a:r>
              <a:rPr lang="en-US" altLang="zh-CN" sz="2000" dirty="0"/>
              <a:t> SQL</a:t>
            </a:r>
            <a:r>
              <a:rPr lang="zh-CN" altLang="en-US" sz="2000" dirty="0"/>
              <a:t>：</a:t>
            </a:r>
            <a:r>
              <a:rPr lang="en-US" altLang="zh-CN" sz="2000" dirty="0"/>
              <a:t>2011</a:t>
            </a:r>
          </a:p>
          <a:p>
            <a:pPr lvl="2"/>
            <a:r>
              <a:rPr lang="zh-CN" altLang="en-US" sz="2000" dirty="0"/>
              <a:t>最新的标准是</a:t>
            </a:r>
            <a:r>
              <a:rPr lang="en-US" altLang="zh-CN" sz="2000" dirty="0"/>
              <a:t>SQL</a:t>
            </a:r>
            <a:r>
              <a:rPr lang="zh-CN" altLang="en-US" sz="2000" dirty="0"/>
              <a:t>：</a:t>
            </a:r>
            <a:r>
              <a:rPr lang="en-US" altLang="zh-CN" sz="2000" dirty="0"/>
              <a:t>2016</a:t>
            </a:r>
          </a:p>
          <a:p>
            <a:pPr lvl="1"/>
            <a:r>
              <a:rPr lang="en-US" altLang="zh-CN" sz="2000" dirty="0"/>
              <a:t>Commercial systems offer most, if not all, SQL-92 features, plus varying feature sets from later standards and special proprietary features.  </a:t>
            </a:r>
          </a:p>
          <a:p>
            <a:pPr lvl="2"/>
            <a:r>
              <a:rPr lang="en-US" altLang="zh-CN" sz="2000" dirty="0">
                <a:solidFill>
                  <a:schemeClr val="tx2"/>
                </a:solidFill>
              </a:rPr>
              <a:t>Not all examples here may work on your particular system.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47C59EA-0BA9-40AE-9F6B-7D02A1E81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Definition Language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8E99C4A-0491-4C36-A7FC-97166F282B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302103"/>
            <a:ext cx="10597742" cy="48974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Basic Schema Definition</a:t>
            </a:r>
          </a:p>
          <a:p>
            <a:pPr lvl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Alter Table Constructs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alter table </a:t>
            </a:r>
            <a:r>
              <a:rPr lang="en-US" altLang="zh-CN" i="1" dirty="0">
                <a:solidFill>
                  <a:srgbClr val="7030A0"/>
                </a:solidFill>
              </a:rPr>
              <a:t>r </a:t>
            </a:r>
            <a:r>
              <a:rPr lang="en-US" altLang="zh-CN" b="1" dirty="0">
                <a:solidFill>
                  <a:srgbClr val="7030A0"/>
                </a:solidFill>
              </a:rPr>
              <a:t>add </a:t>
            </a:r>
            <a:r>
              <a:rPr lang="en-US" altLang="zh-CN" i="1" dirty="0">
                <a:solidFill>
                  <a:srgbClr val="7030A0"/>
                </a:solidFill>
              </a:rPr>
              <a:t>A D</a:t>
            </a:r>
          </a:p>
          <a:p>
            <a:pPr lvl="3">
              <a:lnSpc>
                <a:spcPct val="90000"/>
              </a:lnSpc>
            </a:pPr>
            <a:r>
              <a:rPr lang="en-US" altLang="zh-CN" i="1" dirty="0"/>
              <a:t> </a:t>
            </a:r>
            <a:r>
              <a:rPr lang="en-US" altLang="zh-CN" dirty="0"/>
              <a:t>where </a:t>
            </a:r>
            <a:r>
              <a:rPr lang="en-US" altLang="zh-CN" i="1" dirty="0"/>
              <a:t>A</a:t>
            </a:r>
            <a:r>
              <a:rPr lang="en-US" altLang="zh-CN" dirty="0"/>
              <a:t> is the name of the attribute to be added to relation </a:t>
            </a:r>
            <a:r>
              <a:rPr lang="en-US" altLang="zh-CN" i="1" dirty="0"/>
              <a:t>r </a:t>
            </a:r>
            <a:r>
              <a:rPr lang="en-US" altLang="zh-CN" dirty="0"/>
              <a:t> and </a:t>
            </a:r>
            <a:r>
              <a:rPr lang="en-US" altLang="zh-CN" i="1" dirty="0"/>
              <a:t>D</a:t>
            </a:r>
            <a:r>
              <a:rPr lang="en-US" altLang="zh-CN" dirty="0"/>
              <a:t> is the domain of </a:t>
            </a:r>
            <a:r>
              <a:rPr lang="en-US" altLang="zh-CN" i="1" dirty="0"/>
              <a:t>A.</a:t>
            </a:r>
            <a:endParaRPr lang="en-US" altLang="zh-CN" dirty="0"/>
          </a:p>
          <a:p>
            <a:pPr lvl="3">
              <a:lnSpc>
                <a:spcPct val="90000"/>
              </a:lnSpc>
            </a:pPr>
            <a:r>
              <a:rPr lang="en-US" altLang="zh-CN" dirty="0"/>
              <a:t>All tuples in the relation are assigned </a:t>
            </a:r>
            <a:r>
              <a:rPr lang="en-US" altLang="zh-CN" i="1" dirty="0"/>
              <a:t>null</a:t>
            </a:r>
            <a:r>
              <a:rPr lang="en-US" altLang="zh-CN" dirty="0"/>
              <a:t> as the value for the new attribute.  </a:t>
            </a:r>
          </a:p>
          <a:p>
            <a:pPr lvl="3"/>
            <a:r>
              <a:rPr lang="en-US" altLang="zh-CN" b="1" dirty="0">
                <a:solidFill>
                  <a:srgbClr val="00B0F0"/>
                </a:solidFill>
              </a:rPr>
              <a:t>Example </a:t>
            </a:r>
            <a:r>
              <a:rPr lang="zh-CN" altLang="en-US" b="1" dirty="0"/>
              <a:t>：</a:t>
            </a:r>
            <a:r>
              <a:rPr lang="en-US" altLang="zh-CN" b="1" dirty="0"/>
              <a:t>alter  table </a:t>
            </a:r>
            <a:r>
              <a:rPr lang="en-US" altLang="zh-CN" dirty="0"/>
              <a:t>instructor</a:t>
            </a:r>
            <a:r>
              <a:rPr lang="en-US" altLang="zh-CN" b="1" dirty="0"/>
              <a:t>  add  </a:t>
            </a:r>
            <a:r>
              <a:rPr lang="en-US" altLang="zh-CN" dirty="0" err="1"/>
              <a:t>contact_phone</a:t>
            </a:r>
            <a:r>
              <a:rPr lang="en-US" altLang="zh-CN" b="1" dirty="0"/>
              <a:t>  char(12);</a:t>
            </a:r>
          </a:p>
          <a:p>
            <a:pPr lvl="2">
              <a:lnSpc>
                <a:spcPct val="11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alter table </a:t>
            </a:r>
            <a:r>
              <a:rPr lang="en-US" altLang="zh-CN" i="1" dirty="0">
                <a:solidFill>
                  <a:srgbClr val="7030A0"/>
                </a:solidFill>
              </a:rPr>
              <a:t>r</a:t>
            </a:r>
            <a:r>
              <a:rPr lang="en-US" altLang="zh-CN" b="1" dirty="0">
                <a:solidFill>
                  <a:srgbClr val="7030A0"/>
                </a:solidFill>
              </a:rPr>
              <a:t> drop</a:t>
            </a:r>
            <a:r>
              <a:rPr lang="en-US" altLang="zh-CN" i="1" dirty="0">
                <a:solidFill>
                  <a:srgbClr val="7030A0"/>
                </a:solidFill>
              </a:rPr>
              <a:t> A     </a:t>
            </a:r>
          </a:p>
          <a:p>
            <a:pPr lvl="3">
              <a:lnSpc>
                <a:spcPct val="110000"/>
              </a:lnSpc>
            </a:pPr>
            <a:r>
              <a:rPr lang="en-US" altLang="zh-CN" dirty="0"/>
              <a:t>where </a:t>
            </a:r>
            <a:r>
              <a:rPr lang="en-US" altLang="zh-CN" i="1" dirty="0"/>
              <a:t>A</a:t>
            </a:r>
            <a:r>
              <a:rPr lang="en-US" altLang="zh-CN" dirty="0"/>
              <a:t> is the name of an attribute of relation</a:t>
            </a:r>
            <a:r>
              <a:rPr lang="en-US" altLang="zh-CN" i="1" dirty="0"/>
              <a:t> r</a:t>
            </a:r>
          </a:p>
          <a:p>
            <a:pPr lvl="3">
              <a:lnSpc>
                <a:spcPct val="90000"/>
              </a:lnSpc>
            </a:pPr>
            <a:r>
              <a:rPr lang="en-US" altLang="zh-CN" dirty="0"/>
              <a:t>Dropping of attributes not supported by many databases</a:t>
            </a:r>
          </a:p>
          <a:p>
            <a:pPr lvl="3"/>
            <a:r>
              <a:rPr lang="en-US" altLang="zh-CN" b="1" dirty="0">
                <a:solidFill>
                  <a:srgbClr val="00B0F0"/>
                </a:solidFill>
              </a:rPr>
              <a:t>Example</a:t>
            </a:r>
            <a:r>
              <a:rPr lang="en-US" altLang="zh-CN" b="1" dirty="0"/>
              <a:t> </a:t>
            </a:r>
            <a:r>
              <a:rPr lang="zh-CN" altLang="en-US" b="1" dirty="0"/>
              <a:t>：</a:t>
            </a:r>
            <a:r>
              <a:rPr lang="en-US" altLang="zh-CN" b="1" dirty="0"/>
              <a:t>alter  table </a:t>
            </a:r>
            <a:r>
              <a:rPr lang="en-US" altLang="zh-CN" dirty="0"/>
              <a:t>instructor</a:t>
            </a:r>
            <a:r>
              <a:rPr lang="en-US" altLang="zh-CN" b="1" dirty="0"/>
              <a:t>  drop column  </a:t>
            </a:r>
            <a:r>
              <a:rPr lang="en-US" altLang="zh-CN" dirty="0" err="1"/>
              <a:t>contact_phone</a:t>
            </a:r>
            <a:r>
              <a:rPr lang="en-US" altLang="zh-CN" b="1" dirty="0"/>
              <a:t>;</a:t>
            </a:r>
          </a:p>
          <a:p>
            <a:pPr lvl="3">
              <a:lnSpc>
                <a:spcPct val="90000"/>
              </a:lnSpc>
            </a:pPr>
            <a:endParaRPr lang="en-US" altLang="zh-CN" dirty="0"/>
          </a:p>
          <a:p>
            <a:pPr lvl="3">
              <a:lnSpc>
                <a:spcPct val="90000"/>
              </a:lnSpc>
            </a:pPr>
            <a:endParaRPr lang="en-US" altLang="zh-CN" dirty="0"/>
          </a:p>
          <a:p>
            <a:pPr lvl="3"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E8C4B8-F3DC-492E-8677-6988B965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21" y="4328595"/>
            <a:ext cx="3970439" cy="25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07BDDC9-49D5-460E-8444-33B85D22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01" y="4328595"/>
            <a:ext cx="4170376" cy="254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3478224-1406-4E8E-85A0-6635AEF0E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Manipulation Language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EE22176-C12C-4665-9751-1B85DE8F82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19604"/>
            <a:ext cx="9144000" cy="4826000"/>
          </a:xfrm>
        </p:spPr>
        <p:txBody>
          <a:bodyPr/>
          <a:lstStyle/>
          <a:p>
            <a:r>
              <a:rPr lang="en-US" altLang="zh-CN" sz="2800" dirty="0"/>
              <a:t>Function of DML</a:t>
            </a:r>
          </a:p>
          <a:p>
            <a:pPr lvl="2"/>
            <a:r>
              <a:rPr lang="zh-CN" altLang="zh-CN" sz="2800" dirty="0"/>
              <a:t>为数据库表增加记录</a:t>
            </a:r>
            <a:r>
              <a:rPr lang="en-US" altLang="zh-CN" sz="2800" dirty="0"/>
              <a:t>(insert)</a:t>
            </a:r>
            <a:endParaRPr lang="zh-CN" altLang="zh-CN" sz="2800" dirty="0"/>
          </a:p>
          <a:p>
            <a:pPr lvl="2"/>
            <a:r>
              <a:rPr lang="zh-CN" altLang="zh-CN" sz="2800" dirty="0"/>
              <a:t>从数据库表中删除记录</a:t>
            </a:r>
            <a:r>
              <a:rPr lang="en-US" altLang="zh-CN" sz="2800" dirty="0"/>
              <a:t>(delete)</a:t>
            </a:r>
            <a:endParaRPr lang="zh-CN" altLang="zh-CN" sz="2800" dirty="0"/>
          </a:p>
          <a:p>
            <a:pPr lvl="2"/>
            <a:r>
              <a:rPr lang="zh-CN" altLang="zh-CN" sz="2800" dirty="0"/>
              <a:t>修改数据库表中的记录</a:t>
            </a:r>
            <a:r>
              <a:rPr lang="en-US" altLang="zh-CN" sz="2800" dirty="0"/>
              <a:t>(update)</a:t>
            </a:r>
            <a:endParaRPr lang="zh-CN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EA1F7FE-5B42-424B-9A1B-1B1561353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Manipulation Language </a:t>
            </a:r>
            <a:br>
              <a:rPr lang="en-US" altLang="zh-CN" sz="3600"/>
            </a:br>
            <a:r>
              <a:rPr lang="en-US" altLang="zh-CN" sz="3200">
                <a:solidFill>
                  <a:srgbClr val="FF0000"/>
                </a:solidFill>
              </a:rPr>
              <a:t>Modification of the Database –  Deletion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7D888C6-E599-45E1-8361-601C5A2994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34593"/>
            <a:ext cx="9980682" cy="4681538"/>
          </a:xfrm>
        </p:spPr>
        <p:txBody>
          <a:bodyPr>
            <a:normAutofit/>
          </a:bodyPr>
          <a:lstStyle/>
          <a:p>
            <a:pPr>
              <a:tabLst>
                <a:tab pos="1652588" algn="l"/>
                <a:tab pos="2633663" algn="l"/>
              </a:tabLst>
              <a:defRPr/>
            </a:pPr>
            <a:r>
              <a:rPr lang="en-US" altLang="zh-CN" dirty="0"/>
              <a:t>Delete all instructors</a:t>
            </a:r>
          </a:p>
          <a:p>
            <a:pPr marL="914400" lvl="2" indent="0"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b="1" dirty="0"/>
              <a:t>delete from </a:t>
            </a:r>
            <a:r>
              <a:rPr lang="en-US" altLang="zh-CN" dirty="0"/>
              <a:t>instructor;</a:t>
            </a:r>
          </a:p>
          <a:p>
            <a:pPr>
              <a:tabLst>
                <a:tab pos="1652588" algn="l"/>
                <a:tab pos="2633663" algn="l"/>
              </a:tabLst>
              <a:defRPr/>
            </a:pPr>
            <a:endParaRPr lang="en-US" altLang="zh-CN" dirty="0"/>
          </a:p>
          <a:p>
            <a:pPr>
              <a:tabLst>
                <a:tab pos="1652588" algn="l"/>
                <a:tab pos="2633663" algn="l"/>
              </a:tabLst>
              <a:defRPr/>
            </a:pPr>
            <a:r>
              <a:rPr lang="en-US" altLang="zh-CN" dirty="0"/>
              <a:t>Delete all instructors from the Finance department </a:t>
            </a:r>
          </a:p>
          <a:p>
            <a:pPr lvl="2"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b="1" dirty="0">
                <a:cs typeface="+mn-cs"/>
              </a:rPr>
              <a:t>delete from </a:t>
            </a:r>
            <a:r>
              <a:rPr lang="en-US" altLang="zh-CN" dirty="0"/>
              <a:t>instructor </a:t>
            </a:r>
          </a:p>
          <a:p>
            <a:pPr lvl="2"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b="1" dirty="0">
                <a:cs typeface="+mn-cs"/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dept_name</a:t>
            </a:r>
            <a:r>
              <a:rPr lang="en-US" altLang="zh-CN" dirty="0"/>
              <a:t>='Finance’;</a:t>
            </a:r>
          </a:p>
          <a:p>
            <a:pPr>
              <a:tabLst>
                <a:tab pos="1652588" algn="l"/>
                <a:tab pos="2633663" algn="l"/>
              </a:tabLst>
              <a:defRPr/>
            </a:pPr>
            <a:endParaRPr lang="en-US" altLang="zh-CN" dirty="0"/>
          </a:p>
          <a:p>
            <a:pPr>
              <a:tabLst>
                <a:tab pos="1652588" algn="l"/>
                <a:tab pos="2633663" algn="l"/>
              </a:tabLst>
              <a:defRPr/>
            </a:pPr>
            <a:r>
              <a:rPr lang="en-US" altLang="zh-CN" dirty="0"/>
              <a:t>Delete all tuples in the </a:t>
            </a:r>
            <a:r>
              <a:rPr lang="en-US" altLang="zh-CN" i="1" dirty="0"/>
              <a:t>instructor </a:t>
            </a:r>
            <a:r>
              <a:rPr lang="en-US" altLang="zh-CN" dirty="0"/>
              <a:t>relation for those instructors associated with a department located in the Watson building.</a:t>
            </a:r>
          </a:p>
          <a:p>
            <a:pPr lvl="2"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b="1" dirty="0"/>
              <a:t>delete from </a:t>
            </a:r>
            <a:r>
              <a:rPr lang="en-US" altLang="zh-CN" dirty="0"/>
              <a:t>instructor </a:t>
            </a:r>
          </a:p>
          <a:p>
            <a:pPr lvl="2"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dept_name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(</a:t>
            </a:r>
            <a:r>
              <a:rPr lang="en-US" altLang="zh-CN" b="1" dirty="0"/>
              <a:t>select </a:t>
            </a:r>
            <a:r>
              <a:rPr lang="en-US" altLang="zh-CN" dirty="0" err="1"/>
              <a:t>dept_name</a:t>
            </a:r>
            <a:endParaRPr lang="en-US" altLang="zh-CN" dirty="0"/>
          </a:p>
          <a:p>
            <a:pPr lvl="2"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b="1" dirty="0"/>
              <a:t>                                     from </a:t>
            </a:r>
            <a:r>
              <a:rPr lang="en-US" altLang="zh-CN" dirty="0"/>
              <a:t>department</a:t>
            </a:r>
          </a:p>
          <a:p>
            <a:pPr lvl="2"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b="1" dirty="0"/>
              <a:t>                                   where </a:t>
            </a:r>
            <a:r>
              <a:rPr lang="en-US" altLang="zh-CN" dirty="0"/>
              <a:t>building='Watson'); </a:t>
            </a:r>
          </a:p>
          <a:p>
            <a:pPr>
              <a:tabLst>
                <a:tab pos="1652588" algn="l"/>
                <a:tab pos="2633663" algn="l"/>
              </a:tabLst>
              <a:defRPr/>
            </a:pPr>
            <a:endParaRPr lang="en-US" altLang="zh-CN" dirty="0"/>
          </a:p>
          <a:p>
            <a:pPr lvl="3">
              <a:buNone/>
              <a:tabLst>
                <a:tab pos="1652588" algn="l"/>
                <a:tab pos="2633663" algn="l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89E54D-616C-4564-A0F8-851783349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Manipulation Language </a:t>
            </a:r>
            <a:br>
              <a:rPr lang="en-US" altLang="zh-CN" sz="4000"/>
            </a:br>
            <a:r>
              <a:rPr lang="en-US" altLang="zh-CN" sz="3200">
                <a:solidFill>
                  <a:srgbClr val="FF0000"/>
                </a:solidFill>
              </a:rPr>
              <a:t>Modification of the Database –  Deletion</a:t>
            </a:r>
            <a:endParaRPr lang="en-US" altLang="zh-CN" sz="32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91834A2-6FF2-4665-81DB-5C91B41726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88341"/>
            <a:ext cx="9980682" cy="4681538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  <a:defRPr/>
            </a:pPr>
            <a:r>
              <a:rPr lang="en-US" altLang="zh-CN" sz="2400" dirty="0"/>
              <a:t>Delete all instructors whose salary is less than the average salary of instructors</a:t>
            </a:r>
          </a:p>
          <a:p>
            <a:pPr lvl="2">
              <a:buNone/>
              <a:defRPr/>
            </a:pPr>
            <a:r>
              <a:rPr lang="en-US" altLang="zh-CN" b="1" dirty="0"/>
              <a:t>delete from </a:t>
            </a:r>
            <a:r>
              <a:rPr lang="en-US" altLang="zh-CN" dirty="0"/>
              <a:t>instructor</a:t>
            </a:r>
            <a:endParaRPr lang="zh-CN" altLang="zh-CN" dirty="0"/>
          </a:p>
          <a:p>
            <a:pPr lvl="2">
              <a:buNone/>
              <a:defRPr/>
            </a:pPr>
            <a:r>
              <a:rPr lang="en-US" altLang="zh-CN" b="1" dirty="0"/>
              <a:t>where </a:t>
            </a:r>
            <a:r>
              <a:rPr lang="en-US" altLang="zh-CN" dirty="0"/>
              <a:t>salary&lt;</a:t>
            </a:r>
            <a:r>
              <a:rPr lang="en-US" altLang="zh-CN" b="1" dirty="0"/>
              <a:t> (select avg (</a:t>
            </a:r>
            <a:r>
              <a:rPr lang="en-US" altLang="zh-CN" dirty="0"/>
              <a:t>salary</a:t>
            </a:r>
            <a:r>
              <a:rPr lang="en-US" altLang="zh-CN" b="1" dirty="0"/>
              <a:t>) from </a:t>
            </a:r>
            <a:r>
              <a:rPr lang="en-US" altLang="zh-CN" dirty="0"/>
              <a:t>instructor</a:t>
            </a:r>
            <a:r>
              <a:rPr lang="en-US" altLang="zh-CN" b="1" dirty="0"/>
              <a:t>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2000" b="1" dirty="0"/>
          </a:p>
          <a:p>
            <a:pPr marL="793750" lvl="1" indent="-336550">
              <a:spcBef>
                <a:spcPct val="35000"/>
              </a:spcBef>
              <a:buClr>
                <a:schemeClr val="bg2"/>
              </a:buClr>
              <a:buSzPct val="80000"/>
              <a:defRPr/>
            </a:pPr>
            <a:r>
              <a:rPr lang="en-US" altLang="zh-CN" sz="2000" dirty="0"/>
              <a:t>Problem:  as we delete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 from deposit, the average salary changes</a:t>
            </a:r>
            <a:endParaRPr lang="en-US" altLang="zh-CN" sz="1800" dirty="0"/>
          </a:p>
          <a:p>
            <a:pPr marL="793750" lvl="1" indent="-336550">
              <a:spcBef>
                <a:spcPct val="35000"/>
              </a:spcBef>
              <a:buClr>
                <a:schemeClr val="bg2"/>
              </a:buClr>
              <a:buSzPct val="80000"/>
              <a:defRPr/>
            </a:pPr>
            <a:r>
              <a:rPr lang="en-US" altLang="zh-CN" sz="2000" dirty="0"/>
              <a:t>Solution used in SQL:</a:t>
            </a:r>
            <a:endParaRPr lang="en-US" altLang="zh-CN" sz="1800" dirty="0"/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None/>
              <a:defRPr/>
            </a:pPr>
            <a:r>
              <a:rPr lang="en-US" altLang="zh-CN" sz="1800" dirty="0"/>
              <a:t>       </a:t>
            </a:r>
            <a:r>
              <a:rPr lang="en-US" altLang="zh-CN" sz="2000" dirty="0"/>
              <a:t>1.   First, compute </a:t>
            </a:r>
            <a:r>
              <a:rPr lang="en-US" altLang="zh-CN" sz="2000" b="1" dirty="0" err="1"/>
              <a:t>avg</a:t>
            </a:r>
            <a:r>
              <a:rPr lang="en-US" altLang="zh-CN" sz="2000" dirty="0"/>
              <a:t> salary and find all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 to delete</a:t>
            </a:r>
            <a:endParaRPr lang="en-US" altLang="zh-CN" sz="1800" dirty="0"/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None/>
              <a:defRPr/>
            </a:pPr>
            <a:r>
              <a:rPr lang="en-US" altLang="zh-CN" sz="1800" dirty="0"/>
              <a:t>       </a:t>
            </a:r>
            <a:r>
              <a:rPr lang="en-US" altLang="zh-CN" sz="2000" dirty="0"/>
              <a:t>2.   Next, delete all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 found above (without </a:t>
            </a:r>
            <a:r>
              <a:rPr lang="en-US" altLang="zh-CN" sz="2000" dirty="0" err="1"/>
              <a:t>recomputing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avg</a:t>
            </a:r>
            <a:r>
              <a:rPr lang="en-US" altLang="zh-CN" sz="2000" dirty="0"/>
              <a:t> or  retesting the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C8EB32E-81B5-4548-839B-3EBA15D24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Manipulation Language 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Modification of the Database –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586DE4E-6002-4FC7-87A6-74195C62E8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85730"/>
            <a:ext cx="10037833" cy="4876800"/>
          </a:xfrm>
        </p:spPr>
        <p:txBody>
          <a:bodyPr>
            <a:normAutofit/>
          </a:bodyPr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zh-CN" dirty="0"/>
              <a:t>Add a new tuple to </a:t>
            </a:r>
            <a:r>
              <a:rPr lang="en-US" altLang="zh-CN" i="1" dirty="0"/>
              <a:t>course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altLang="zh-CN" sz="1600" b="1" dirty="0"/>
              <a:t>                 insert into   </a:t>
            </a:r>
            <a:r>
              <a:rPr lang="en-US" altLang="zh-CN" sz="1600" dirty="0"/>
              <a:t>course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altLang="zh-CN" sz="1600" b="1" dirty="0"/>
              <a:t>                        values (</a:t>
            </a:r>
            <a:r>
              <a:rPr lang="en-US" altLang="zh-CN" sz="1600" dirty="0"/>
              <a:t>'CS-437','Database </a:t>
            </a:r>
            <a:r>
              <a:rPr lang="en-US" altLang="zh-CN" sz="1600" dirty="0" err="1"/>
              <a:t>Systems','Comp</a:t>
            </a:r>
            <a:r>
              <a:rPr lang="en-US" altLang="zh-CN" sz="1600" dirty="0"/>
              <a:t>. Sci.', 4</a:t>
            </a:r>
            <a:r>
              <a:rPr lang="en-US" altLang="zh-CN" sz="1600" b="1" dirty="0"/>
              <a:t>); </a:t>
            </a:r>
            <a:endParaRPr lang="en-US" altLang="zh-CN" sz="1600" dirty="0"/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altLang="zh-CN" dirty="0"/>
              <a:t>   or equivalently</a:t>
            </a:r>
            <a:br>
              <a:rPr lang="en-US" altLang="zh-CN" dirty="0"/>
            </a:br>
            <a:r>
              <a:rPr lang="en-US" altLang="zh-CN" sz="1600" dirty="0"/>
              <a:t>             </a:t>
            </a:r>
            <a:r>
              <a:rPr lang="en-US" altLang="zh-CN" sz="1600" b="1" dirty="0"/>
              <a:t>insert into   </a:t>
            </a:r>
            <a:r>
              <a:rPr lang="en-US" altLang="zh-CN" sz="1600" dirty="0"/>
              <a:t>course (</a:t>
            </a:r>
            <a:r>
              <a:rPr lang="en-US" altLang="zh-CN" sz="1600" dirty="0" err="1">
                <a:solidFill>
                  <a:srgbClr val="00B050"/>
                </a:solidFill>
              </a:rPr>
              <a:t>course_id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0070C0"/>
                </a:solidFill>
              </a:rPr>
              <a:t>title</a:t>
            </a:r>
            <a:r>
              <a:rPr lang="en-US" altLang="zh-CN" sz="1600" dirty="0"/>
              <a:t>, </a:t>
            </a:r>
            <a:r>
              <a:rPr lang="en-US" altLang="zh-CN" sz="1600" dirty="0" err="1">
                <a:solidFill>
                  <a:srgbClr val="7030A0"/>
                </a:solidFill>
              </a:rPr>
              <a:t>dept_name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C00000"/>
                </a:solidFill>
              </a:rPr>
              <a:t>credits</a:t>
            </a:r>
            <a:r>
              <a:rPr lang="en-US" altLang="zh-CN" sz="1600" dirty="0"/>
              <a:t>)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altLang="zh-CN" sz="1600" b="1" dirty="0"/>
              <a:t>                       values (</a:t>
            </a:r>
            <a:r>
              <a:rPr lang="en-US" altLang="zh-CN" sz="1600" dirty="0"/>
              <a:t>'</a:t>
            </a:r>
            <a:r>
              <a:rPr lang="en-US" altLang="zh-CN" sz="1600" dirty="0">
                <a:solidFill>
                  <a:srgbClr val="00B050"/>
                </a:solidFill>
              </a:rPr>
              <a:t>CS-437</a:t>
            </a:r>
            <a:r>
              <a:rPr lang="en-US" altLang="zh-CN" sz="1600" dirty="0"/>
              <a:t>',</a:t>
            </a:r>
            <a:r>
              <a:rPr lang="en-US" altLang="zh-CN" sz="1600" dirty="0">
                <a:solidFill>
                  <a:srgbClr val="0070C0"/>
                </a:solidFill>
              </a:rPr>
              <a:t>'Database </a:t>
            </a:r>
            <a:r>
              <a:rPr lang="en-US" altLang="zh-CN" sz="1600" dirty="0" err="1">
                <a:solidFill>
                  <a:srgbClr val="0070C0"/>
                </a:solidFill>
              </a:rPr>
              <a:t>Systems</a:t>
            </a:r>
            <a:r>
              <a:rPr lang="en-US" altLang="zh-CN" sz="1600" dirty="0" err="1"/>
              <a:t>','</a:t>
            </a:r>
            <a:r>
              <a:rPr lang="en-US" altLang="zh-CN" sz="1600" dirty="0" err="1">
                <a:solidFill>
                  <a:srgbClr val="7030A0"/>
                </a:solidFill>
              </a:rPr>
              <a:t>Comp</a:t>
            </a:r>
            <a:r>
              <a:rPr lang="en-US" altLang="zh-CN" sz="1600" dirty="0">
                <a:solidFill>
                  <a:srgbClr val="7030A0"/>
                </a:solidFill>
              </a:rPr>
              <a:t>. Sci.</a:t>
            </a:r>
            <a:r>
              <a:rPr lang="en-US" altLang="zh-CN" sz="1600" dirty="0"/>
              <a:t>', </a:t>
            </a:r>
            <a:r>
              <a:rPr lang="en-US" altLang="zh-CN" sz="1600" dirty="0">
                <a:solidFill>
                  <a:srgbClr val="C00000"/>
                </a:solidFill>
              </a:rPr>
              <a:t>4</a:t>
            </a:r>
            <a:r>
              <a:rPr lang="en-US" altLang="zh-CN" sz="1600" b="1" dirty="0"/>
              <a:t>); </a:t>
            </a:r>
            <a:endParaRPr lang="en-US" altLang="zh-CN" sz="1600" dirty="0"/>
          </a:p>
          <a:p>
            <a:pPr>
              <a:buNone/>
              <a:tabLst>
                <a:tab pos="1204913" algn="l"/>
                <a:tab pos="1890713" algn="l"/>
              </a:tabLst>
            </a:pPr>
            <a:endParaRPr lang="en-US" altLang="zh-CN" dirty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CN" dirty="0"/>
              <a:t>Add a new tuple to student with </a:t>
            </a:r>
            <a:r>
              <a:rPr lang="en-US" altLang="zh-CN" dirty="0" err="1"/>
              <a:t>tot_creds</a:t>
            </a:r>
            <a:r>
              <a:rPr lang="en-US" altLang="zh-CN" dirty="0"/>
              <a:t> set to null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altLang="zh-CN" sz="1600" b="1" dirty="0"/>
              <a:t>	             insert into   </a:t>
            </a:r>
            <a:r>
              <a:rPr lang="en-US" altLang="zh-CN" sz="1600" dirty="0"/>
              <a:t>student</a:t>
            </a:r>
          </a:p>
          <a:p>
            <a:pPr>
              <a:buNone/>
              <a:tabLst>
                <a:tab pos="1204913" algn="l"/>
                <a:tab pos="1890713" algn="l"/>
              </a:tabLst>
            </a:pPr>
            <a:r>
              <a:rPr lang="en-US" altLang="zh-CN" sz="1600" b="1" dirty="0"/>
              <a:t>                        values (</a:t>
            </a:r>
            <a:r>
              <a:rPr lang="en-US" altLang="zh-CN" sz="1600" dirty="0">
                <a:solidFill>
                  <a:srgbClr val="7030A0"/>
                </a:solidFill>
              </a:rPr>
              <a:t>'3003','Green','Finance'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C00000"/>
                </a:solidFill>
              </a:rPr>
              <a:t>null</a:t>
            </a:r>
            <a:r>
              <a:rPr lang="en-US" altLang="zh-CN" sz="1600" b="1" dirty="0"/>
              <a:t>);</a:t>
            </a:r>
            <a:endParaRPr lang="en-US" altLang="zh-CN" sz="1600" dirty="0"/>
          </a:p>
          <a:p>
            <a:pPr>
              <a:buNone/>
              <a:tabLst>
                <a:tab pos="1204913" algn="l"/>
                <a:tab pos="1890713" algn="l"/>
              </a:tabLst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5FFB2CF-08C1-441A-B857-F811151C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Manipulation Language </a:t>
            </a:r>
            <a:r>
              <a:rPr lang="en-US" altLang="zh-CN" sz="3200">
                <a:solidFill>
                  <a:srgbClr val="FF0000"/>
                </a:solidFill>
              </a:rPr>
              <a:t>Modification of the Database –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16F4E925-C606-40CF-9791-E17E9CD0FF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50973"/>
            <a:ext cx="9980682" cy="47244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zh-CN" dirty="0"/>
              <a:t>Add all instructors to the </a:t>
            </a:r>
            <a:r>
              <a:rPr lang="en-US" altLang="zh-CN" i="1" dirty="0"/>
              <a:t>student</a:t>
            </a:r>
            <a:r>
              <a:rPr lang="en-US" altLang="zh-CN" dirty="0"/>
              <a:t> relation with </a:t>
            </a:r>
            <a:r>
              <a:rPr lang="en-US" altLang="zh-CN" dirty="0" err="1"/>
              <a:t>tot_creds</a:t>
            </a:r>
            <a:r>
              <a:rPr lang="en-US" altLang="zh-CN" dirty="0"/>
              <a:t> set to 0</a:t>
            </a:r>
          </a:p>
          <a:p>
            <a:pPr>
              <a:buNone/>
              <a:tabLst>
                <a:tab pos="908050" algn="l"/>
              </a:tabLst>
            </a:pPr>
            <a:r>
              <a:rPr lang="en-US" altLang="zh-CN" dirty="0"/>
              <a:t>	    </a:t>
            </a:r>
            <a:r>
              <a:rPr lang="en-US" altLang="zh-CN" b="1" dirty="0"/>
              <a:t>insert   into   </a:t>
            </a:r>
            <a:r>
              <a:rPr lang="en-US" altLang="zh-CN" dirty="0"/>
              <a:t>student</a:t>
            </a:r>
            <a:br>
              <a:rPr lang="en-US" altLang="zh-CN" dirty="0"/>
            </a:br>
            <a:r>
              <a:rPr lang="en-US" altLang="zh-CN" dirty="0"/>
              <a:t>	     </a:t>
            </a:r>
            <a:r>
              <a:rPr lang="en-US" altLang="zh-CN" b="1" dirty="0"/>
              <a:t>select   </a:t>
            </a:r>
            <a:r>
              <a:rPr lang="en-US" altLang="zh-CN" dirty="0"/>
              <a:t>ID, name, </a:t>
            </a:r>
            <a:r>
              <a:rPr lang="en-US" altLang="zh-CN" dirty="0" err="1"/>
              <a:t>dept_name</a:t>
            </a:r>
            <a:r>
              <a:rPr lang="en-US" altLang="zh-CN" dirty="0"/>
              <a:t>, 0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/>
              <a:t>from </a:t>
            </a:r>
            <a:r>
              <a:rPr lang="en-US" altLang="zh-CN" dirty="0"/>
              <a:t>  instructor</a:t>
            </a:r>
          </a:p>
          <a:p>
            <a:pPr>
              <a:tabLst>
                <a:tab pos="908050" algn="l"/>
              </a:tabLst>
            </a:pPr>
            <a:endParaRPr lang="en-US" altLang="zh-CN" dirty="0"/>
          </a:p>
          <a:p>
            <a:pPr>
              <a:tabLst>
                <a:tab pos="908050" algn="l"/>
              </a:tabLst>
            </a:pPr>
            <a:r>
              <a:rPr lang="en-US" altLang="zh-CN" dirty="0"/>
              <a:t>The </a:t>
            </a:r>
            <a:r>
              <a:rPr lang="en-US" altLang="zh-CN" b="1" dirty="0"/>
              <a:t>select from where</a:t>
            </a:r>
            <a:r>
              <a:rPr lang="en-US" altLang="zh-CN" dirty="0"/>
              <a:t> statement is evaluated fully before any of its results are inserted into the relation </a:t>
            </a:r>
          </a:p>
          <a:p>
            <a:pPr lvl="1">
              <a:tabLst>
                <a:tab pos="908050" algn="l"/>
              </a:tabLst>
            </a:pPr>
            <a:r>
              <a:rPr lang="en-US" altLang="zh-CN" sz="2000" dirty="0"/>
              <a:t>otherwise queries like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b="1" dirty="0"/>
              <a:t>insert into</a:t>
            </a:r>
            <a:r>
              <a:rPr lang="en-US" altLang="zh-CN" sz="2000" dirty="0"/>
              <a:t> </a:t>
            </a:r>
            <a:r>
              <a:rPr lang="en-US" altLang="zh-CN" sz="2000" i="1" dirty="0"/>
              <a:t>table</a:t>
            </a:r>
            <a:r>
              <a:rPr lang="en-US" altLang="zh-CN" sz="2000" dirty="0"/>
              <a:t>1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*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</a:t>
            </a:r>
            <a:r>
              <a:rPr lang="en-US" altLang="zh-CN" sz="2000" i="1" dirty="0"/>
              <a:t>table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en-US" altLang="zh-CN" sz="2000" dirty="0"/>
              <a:t>would cause problems, if </a:t>
            </a:r>
            <a:r>
              <a:rPr lang="en-US" altLang="zh-CN" sz="2000" i="1" dirty="0"/>
              <a:t>table1</a:t>
            </a:r>
            <a:r>
              <a:rPr lang="en-US" altLang="zh-CN" sz="2000" dirty="0"/>
              <a:t> did not have any primary key defined.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F24CF84-D6DA-4F2C-836B-355BED510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Manipulation Language </a:t>
            </a:r>
            <a:br>
              <a:rPr lang="en-US" altLang="zh-CN" sz="3200"/>
            </a:br>
            <a:r>
              <a:rPr lang="en-US" altLang="zh-CN" sz="3200">
                <a:solidFill>
                  <a:srgbClr val="FF0000"/>
                </a:solidFill>
              </a:rPr>
              <a:t>Modification of the Database –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Updates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D7DFFC3-D972-44F3-8698-C8C16CA038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406314"/>
            <a:ext cx="9980682" cy="5115866"/>
          </a:xfrm>
        </p:spPr>
        <p:txBody>
          <a:bodyPr>
            <a:normAutofit/>
          </a:bodyPr>
          <a:lstStyle/>
          <a:p>
            <a:pPr>
              <a:tabLst>
                <a:tab pos="2336800" algn="l"/>
              </a:tabLst>
            </a:pPr>
            <a:r>
              <a:rPr lang="en-US" altLang="zh-CN" sz="2400" dirty="0"/>
              <a:t>Increase salaries of instructors whose salary is over $100,000 by 3%, and all others receive a 5% raise</a:t>
            </a:r>
          </a:p>
          <a:p>
            <a:pPr lvl="1">
              <a:tabLst>
                <a:tab pos="2336800" algn="l"/>
              </a:tabLst>
            </a:pPr>
            <a:r>
              <a:rPr lang="en-US" altLang="zh-CN" sz="2000" dirty="0"/>
              <a:t>Write two </a:t>
            </a:r>
            <a:r>
              <a:rPr lang="en-US" altLang="zh-CN" sz="2000" b="1" dirty="0"/>
              <a:t>update </a:t>
            </a:r>
            <a:r>
              <a:rPr lang="en-US" altLang="zh-CN" sz="2000" dirty="0"/>
              <a:t>statements:</a:t>
            </a:r>
            <a:endParaRPr lang="en-US" altLang="zh-CN" dirty="0"/>
          </a:p>
          <a:p>
            <a:pPr lvl="2">
              <a:buNone/>
              <a:tabLst>
                <a:tab pos="2336800" algn="l"/>
              </a:tabLst>
            </a:pPr>
            <a:r>
              <a:rPr lang="en-US" altLang="zh-CN" dirty="0"/>
              <a:t>	    update instructor</a:t>
            </a:r>
          </a:p>
          <a:p>
            <a:pPr lvl="2">
              <a:buNone/>
              <a:tabLst>
                <a:tab pos="2336800" algn="l"/>
              </a:tabLst>
            </a:pPr>
            <a:r>
              <a:rPr lang="en-US" altLang="zh-CN" dirty="0"/>
              <a:t>               set salary = salary * 1.03</a:t>
            </a:r>
          </a:p>
          <a:p>
            <a:pPr lvl="2">
              <a:buNone/>
              <a:tabLst>
                <a:tab pos="2336800" algn="l"/>
              </a:tabLst>
            </a:pPr>
            <a:r>
              <a:rPr lang="en-US" altLang="zh-CN" dirty="0"/>
              <a:t>               where salary &gt; 100000;</a:t>
            </a:r>
          </a:p>
          <a:p>
            <a:pPr lvl="2">
              <a:buNone/>
              <a:tabLst>
                <a:tab pos="2336800" algn="l"/>
              </a:tabLst>
            </a:pPr>
            <a:r>
              <a:rPr lang="en-US" altLang="zh-CN" dirty="0"/>
              <a:t> </a:t>
            </a:r>
          </a:p>
          <a:p>
            <a:pPr lvl="2">
              <a:buNone/>
              <a:tabLst>
                <a:tab pos="2336800" algn="l"/>
              </a:tabLst>
            </a:pPr>
            <a:r>
              <a:rPr lang="en-US" altLang="zh-CN" dirty="0"/>
              <a:t>            update instructor</a:t>
            </a:r>
          </a:p>
          <a:p>
            <a:pPr lvl="2">
              <a:buNone/>
              <a:tabLst>
                <a:tab pos="2336800" algn="l"/>
              </a:tabLst>
            </a:pPr>
            <a:r>
              <a:rPr lang="en-US" altLang="zh-CN" dirty="0"/>
              <a:t>                set salary = salary * 1.05</a:t>
            </a:r>
          </a:p>
          <a:p>
            <a:pPr lvl="2">
              <a:buNone/>
              <a:tabLst>
                <a:tab pos="2336800" algn="l"/>
              </a:tabLst>
            </a:pPr>
            <a:r>
              <a:rPr lang="en-US" altLang="zh-CN" dirty="0"/>
              <a:t>                where salary &lt;= 100000;</a:t>
            </a:r>
          </a:p>
          <a:p>
            <a:pPr lvl="2">
              <a:tabLst>
                <a:tab pos="2336800" algn="l"/>
              </a:tabLst>
            </a:pPr>
            <a:r>
              <a:rPr lang="en-US" altLang="zh-CN" sz="1800" dirty="0">
                <a:sym typeface="Symbol" panose="05050102010706020507" pitchFamily="18" charset="2"/>
              </a:rPr>
              <a:t>The order is important</a:t>
            </a:r>
            <a:r>
              <a:rPr lang="zh-CN" altLang="en-US" sz="1800" dirty="0">
                <a:sym typeface="Symbol" panose="05050102010706020507" pitchFamily="18" charset="2"/>
              </a:rPr>
              <a:t>！（颠倒顺序将会造成有些人加了两次薪水！）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zh-CN" sz="2000" dirty="0">
                <a:sym typeface="Symbol" panose="05050102010706020507" pitchFamily="18" charset="2"/>
              </a:rPr>
              <a:t>Can be done better using the </a:t>
            </a:r>
            <a:r>
              <a:rPr lang="en-US" altLang="zh-CN" sz="2000" b="1" dirty="0">
                <a:sym typeface="Symbol" panose="05050102010706020507" pitchFamily="18" charset="2"/>
              </a:rPr>
              <a:t>case </a:t>
            </a:r>
            <a:r>
              <a:rPr lang="en-US" altLang="zh-CN" sz="2000" dirty="0">
                <a:sym typeface="Symbol" panose="05050102010706020507" pitchFamily="18" charset="2"/>
              </a:rPr>
              <a:t>statement</a:t>
            </a:r>
          </a:p>
          <a:p>
            <a:pPr lvl="3">
              <a:buNone/>
            </a:pPr>
            <a:r>
              <a:rPr lang="en-US" altLang="zh-CN" b="1" dirty="0"/>
              <a:t> </a:t>
            </a:r>
            <a:r>
              <a:rPr lang="en-US" altLang="zh-CN" dirty="0"/>
              <a:t>update instructor</a:t>
            </a:r>
            <a:endParaRPr lang="zh-CN" altLang="zh-CN" dirty="0"/>
          </a:p>
          <a:p>
            <a:pPr lvl="3">
              <a:buNone/>
            </a:pPr>
            <a:r>
              <a:rPr lang="en-US" altLang="zh-CN" dirty="0"/>
              <a:t>        set salary = case </a:t>
            </a:r>
          </a:p>
          <a:p>
            <a:pPr lvl="3">
              <a:buNone/>
            </a:pPr>
            <a:r>
              <a:rPr lang="en-US" altLang="zh-CN" dirty="0"/>
              <a:t>                                    when salary &lt;= 100000 then salary * 1.05</a:t>
            </a:r>
            <a:endParaRPr lang="zh-CN" altLang="zh-CN" dirty="0"/>
          </a:p>
          <a:p>
            <a:pPr lvl="3">
              <a:buNone/>
            </a:pPr>
            <a:r>
              <a:rPr lang="en-US" altLang="zh-CN" dirty="0"/>
              <a:t>                                    else salary * 1.03</a:t>
            </a:r>
            <a:endParaRPr lang="zh-CN" altLang="zh-CN" dirty="0"/>
          </a:p>
          <a:p>
            <a:pPr lvl="3">
              <a:buNone/>
            </a:pPr>
            <a:r>
              <a:rPr lang="en-US" altLang="zh-CN" dirty="0"/>
              <a:t>                            end;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E3B7AB1-86B4-451D-A178-ED659BB42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994" y="77753"/>
            <a:ext cx="11264113" cy="1096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Manipulation Language </a:t>
            </a:r>
            <a:br>
              <a:rPr lang="en-US" altLang="zh-CN" dirty="0"/>
            </a:br>
            <a:r>
              <a:rPr lang="en-US" altLang="zh-CN" sz="3100" dirty="0">
                <a:solidFill>
                  <a:srgbClr val="FF0000"/>
                </a:solidFill>
              </a:rPr>
              <a:t>Modification of the Database – Updates with Scalar Subqueries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52CFD51-6D58-4573-9B6F-3E18E67075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0163" y="1366050"/>
            <a:ext cx="10248225" cy="5350339"/>
          </a:xfrm>
        </p:spPr>
        <p:txBody>
          <a:bodyPr>
            <a:normAutofit/>
          </a:bodyPr>
          <a:lstStyle/>
          <a:p>
            <a:r>
              <a:rPr lang="en-US" altLang="zh-CN" dirty="0"/>
              <a:t>Recompute and update </a:t>
            </a:r>
            <a:r>
              <a:rPr lang="en-US" altLang="zh-CN" dirty="0" err="1"/>
              <a:t>tot_creds</a:t>
            </a:r>
            <a:r>
              <a:rPr lang="en-US" altLang="zh-CN" dirty="0"/>
              <a:t> value for all students</a:t>
            </a:r>
          </a:p>
          <a:p>
            <a:pPr lvl="4">
              <a:buNone/>
            </a:pPr>
            <a:r>
              <a:rPr lang="en-US" altLang="zh-CN" b="1" dirty="0"/>
              <a:t>update </a:t>
            </a:r>
            <a:r>
              <a:rPr lang="en-US" altLang="zh-CN" dirty="0"/>
              <a:t>student S</a:t>
            </a:r>
            <a:endParaRPr lang="zh-CN" altLang="zh-CN" dirty="0"/>
          </a:p>
          <a:p>
            <a:pPr lvl="4">
              <a:buNone/>
            </a:pPr>
            <a:r>
              <a:rPr lang="en-US" altLang="zh-CN" b="1" dirty="0"/>
              <a:t>set </a:t>
            </a:r>
            <a:r>
              <a:rPr lang="en-US" altLang="zh-CN" dirty="0" err="1"/>
              <a:t>tot_cred</a:t>
            </a:r>
            <a:r>
              <a:rPr lang="en-US" altLang="zh-CN" dirty="0"/>
              <a:t> = (   </a:t>
            </a:r>
            <a:r>
              <a:rPr lang="en-US" altLang="zh-CN" b="1" dirty="0"/>
              <a:t>select </a:t>
            </a:r>
            <a:r>
              <a:rPr lang="en-US" altLang="zh-CN" b="1" dirty="0">
                <a:solidFill>
                  <a:srgbClr val="FF0000"/>
                </a:solidFill>
              </a:rPr>
              <a:t>sum</a:t>
            </a:r>
            <a:r>
              <a:rPr lang="en-US" altLang="zh-CN" dirty="0">
                <a:solidFill>
                  <a:srgbClr val="FF0000"/>
                </a:solidFill>
              </a:rPr>
              <a:t>(credits)</a:t>
            </a:r>
            <a:endParaRPr lang="zh-CN" altLang="zh-CN" dirty="0">
              <a:solidFill>
                <a:srgbClr val="FF0000"/>
              </a:solidFill>
            </a:endParaRPr>
          </a:p>
          <a:p>
            <a:pPr lvl="4">
              <a:buNone/>
            </a:pPr>
            <a:r>
              <a:rPr lang="en-US" altLang="zh-CN" b="1" dirty="0"/>
              <a:t>                             from </a:t>
            </a:r>
            <a:r>
              <a:rPr lang="en-US" altLang="zh-CN" dirty="0"/>
              <a:t>takes </a:t>
            </a:r>
            <a:r>
              <a:rPr lang="en-US" altLang="zh-CN" b="1" dirty="0"/>
              <a:t>natural join </a:t>
            </a:r>
            <a:r>
              <a:rPr lang="en-US" altLang="zh-CN" dirty="0"/>
              <a:t>course</a:t>
            </a:r>
            <a:endParaRPr lang="zh-CN" altLang="zh-CN" dirty="0"/>
          </a:p>
          <a:p>
            <a:pPr lvl="4">
              <a:buNone/>
            </a:pPr>
            <a:r>
              <a:rPr lang="en-US" altLang="zh-CN" dirty="0"/>
              <a:t>                           </a:t>
            </a:r>
            <a:r>
              <a:rPr lang="en-US" altLang="zh-CN" b="1" dirty="0"/>
              <a:t>where </a:t>
            </a:r>
            <a:r>
              <a:rPr lang="en-US" altLang="zh-CN" dirty="0"/>
              <a:t>S.ID= takes.ID </a:t>
            </a:r>
            <a:r>
              <a:rPr lang="en-US" altLang="zh-CN" b="1" dirty="0"/>
              <a:t>and</a:t>
            </a:r>
            <a:endParaRPr lang="zh-CN" altLang="zh-CN" dirty="0"/>
          </a:p>
          <a:p>
            <a:pPr lvl="4">
              <a:buNone/>
            </a:pPr>
            <a:r>
              <a:rPr lang="en-US" altLang="zh-CN" b="1" dirty="0"/>
              <a:t>                                       </a:t>
            </a:r>
            <a:r>
              <a:rPr lang="en-US" altLang="zh-CN" dirty="0" err="1"/>
              <a:t>takes.grade</a:t>
            </a:r>
            <a:r>
              <a:rPr lang="en-US" altLang="zh-CN" dirty="0"/>
              <a:t> &lt;&gt; 'F' </a:t>
            </a:r>
            <a:r>
              <a:rPr lang="en-US" altLang="zh-CN" b="1" dirty="0"/>
              <a:t>and</a:t>
            </a:r>
            <a:endParaRPr lang="zh-CN" altLang="zh-CN" dirty="0"/>
          </a:p>
          <a:p>
            <a:pPr lvl="4">
              <a:buNone/>
            </a:pPr>
            <a:r>
              <a:rPr lang="en-US" altLang="zh-CN" b="1" dirty="0"/>
              <a:t>                                       </a:t>
            </a:r>
            <a:r>
              <a:rPr lang="en-US" altLang="zh-CN" dirty="0" err="1"/>
              <a:t>takes.grade</a:t>
            </a:r>
            <a:r>
              <a:rPr lang="en-US" altLang="zh-CN" dirty="0"/>
              <a:t> </a:t>
            </a:r>
            <a:r>
              <a:rPr lang="en-US" altLang="zh-CN" b="1" dirty="0"/>
              <a:t>is not null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如果学生没有选修任何一门课程，上面的语句将会把该生的</a:t>
            </a:r>
            <a:r>
              <a:rPr lang="en-US" altLang="zh-CN" i="1" dirty="0" err="1"/>
              <a:t>tot_creds</a:t>
            </a:r>
            <a:r>
              <a:rPr lang="zh-CN" altLang="en-US" dirty="0"/>
              <a:t>设置为</a:t>
            </a:r>
            <a:r>
              <a:rPr lang="en-US" altLang="zh-CN" dirty="0"/>
              <a:t> null</a:t>
            </a:r>
          </a:p>
          <a:p>
            <a:pPr lvl="1"/>
            <a:r>
              <a:rPr lang="zh-CN" altLang="en-US" dirty="0"/>
              <a:t>下面的语句，使用</a:t>
            </a:r>
            <a:r>
              <a:rPr lang="en-US" altLang="zh-CN" dirty="0">
                <a:solidFill>
                  <a:srgbClr val="7030A0"/>
                </a:solidFill>
              </a:rPr>
              <a:t>case</a:t>
            </a:r>
            <a:r>
              <a:rPr lang="zh-CN" altLang="en-US" dirty="0">
                <a:solidFill>
                  <a:srgbClr val="7030A0"/>
                </a:solidFill>
              </a:rPr>
              <a:t>表达式</a:t>
            </a:r>
            <a:r>
              <a:rPr lang="zh-CN" altLang="en-US" dirty="0"/>
              <a:t>代替</a:t>
            </a:r>
            <a:r>
              <a:rPr lang="en-US" altLang="zh-CN" b="1" dirty="0">
                <a:solidFill>
                  <a:srgbClr val="FF0000"/>
                </a:solidFill>
              </a:rPr>
              <a:t>sum</a:t>
            </a:r>
            <a:r>
              <a:rPr lang="en-US" altLang="zh-CN" dirty="0">
                <a:solidFill>
                  <a:srgbClr val="FF0000"/>
                </a:solidFill>
              </a:rPr>
              <a:t>(credits)</a:t>
            </a:r>
            <a:r>
              <a:rPr lang="en-US" altLang="zh-CN" dirty="0"/>
              <a:t> </a:t>
            </a:r>
            <a:r>
              <a:rPr lang="zh-CN" altLang="en-US" dirty="0"/>
              <a:t>，将没有选修任何一门课程的学生的</a:t>
            </a:r>
            <a:r>
              <a:rPr lang="en-US" altLang="zh-CN" i="1" dirty="0" err="1"/>
              <a:t>tot_creds</a:t>
            </a:r>
            <a:r>
              <a:rPr lang="zh-CN" altLang="en-US" dirty="0"/>
              <a:t>设置为</a:t>
            </a:r>
            <a:r>
              <a:rPr lang="en-US" altLang="zh-CN" dirty="0"/>
              <a:t> 0</a:t>
            </a:r>
          </a:p>
          <a:p>
            <a:pPr lvl="4">
              <a:buNone/>
            </a:pPr>
            <a:r>
              <a:rPr lang="en-US" altLang="zh-CN" b="1" dirty="0"/>
              <a:t>update </a:t>
            </a:r>
            <a:r>
              <a:rPr lang="en-US" altLang="zh-CN" dirty="0"/>
              <a:t>student S</a:t>
            </a:r>
          </a:p>
          <a:p>
            <a:pPr lvl="4">
              <a:buNone/>
            </a:pPr>
            <a:r>
              <a:rPr lang="en-US" altLang="zh-CN" b="1" dirty="0"/>
              <a:t>set </a:t>
            </a:r>
            <a:r>
              <a:rPr lang="en-US" altLang="zh-CN" dirty="0" err="1"/>
              <a:t>tot_cred</a:t>
            </a:r>
            <a:r>
              <a:rPr lang="en-US" altLang="zh-CN" dirty="0"/>
              <a:t> = ( </a:t>
            </a:r>
            <a:r>
              <a:rPr lang="en-US" altLang="zh-CN" b="1" dirty="0"/>
              <a:t>select   </a:t>
            </a:r>
            <a:r>
              <a:rPr lang="en-US" altLang="zh-CN" b="1" dirty="0">
                <a:solidFill>
                  <a:srgbClr val="7030A0"/>
                </a:solidFill>
              </a:rPr>
              <a:t>case</a:t>
            </a:r>
            <a:endParaRPr lang="zh-CN" altLang="zh-CN" dirty="0">
              <a:solidFill>
                <a:srgbClr val="7030A0"/>
              </a:solidFill>
            </a:endParaRPr>
          </a:p>
          <a:p>
            <a:pPr lvl="5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                        </a:t>
            </a:r>
            <a:r>
              <a:rPr lang="zh-CN" altLang="en-US" b="1" dirty="0">
                <a:solidFill>
                  <a:srgbClr val="7030A0"/>
                </a:solidFill>
              </a:rPr>
              <a:t>      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zh-CN" altLang="en-US" b="1" dirty="0">
                <a:solidFill>
                  <a:srgbClr val="7030A0"/>
                </a:solidFill>
              </a:rPr>
              <a:t>      </a:t>
            </a:r>
            <a:r>
              <a:rPr lang="en-US" altLang="zh-CN" b="1" dirty="0">
                <a:solidFill>
                  <a:srgbClr val="7030A0"/>
                </a:solidFill>
              </a:rPr>
              <a:t>when sum(</a:t>
            </a:r>
            <a:r>
              <a:rPr lang="en-US" altLang="zh-CN" b="1" i="1" dirty="0">
                <a:solidFill>
                  <a:srgbClr val="7030A0"/>
                </a:solidFill>
              </a:rPr>
              <a:t>credits</a:t>
            </a:r>
            <a:r>
              <a:rPr lang="en-US" altLang="zh-CN" b="1" dirty="0">
                <a:solidFill>
                  <a:srgbClr val="7030A0"/>
                </a:solidFill>
              </a:rPr>
              <a:t>) is not null then sum(</a:t>
            </a:r>
            <a:r>
              <a:rPr lang="en-US" altLang="zh-CN" b="1" i="1" dirty="0">
                <a:solidFill>
                  <a:srgbClr val="7030A0"/>
                </a:solidFill>
              </a:rPr>
              <a:t>credits</a:t>
            </a:r>
            <a:r>
              <a:rPr lang="en-US" altLang="zh-CN" b="1" dirty="0">
                <a:solidFill>
                  <a:srgbClr val="7030A0"/>
                </a:solidFill>
              </a:rPr>
              <a:t>)</a:t>
            </a:r>
            <a:endParaRPr lang="zh-CN" altLang="zh-CN" dirty="0">
              <a:solidFill>
                <a:srgbClr val="7030A0"/>
              </a:solidFill>
            </a:endParaRPr>
          </a:p>
          <a:p>
            <a:pPr lvl="5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                         </a:t>
            </a:r>
            <a:r>
              <a:rPr lang="zh-CN" altLang="en-US" b="1" dirty="0">
                <a:solidFill>
                  <a:srgbClr val="7030A0"/>
                </a:solidFill>
              </a:rPr>
              <a:t>            </a:t>
            </a:r>
            <a:r>
              <a:rPr lang="en-US" altLang="zh-CN" b="1" dirty="0">
                <a:solidFill>
                  <a:srgbClr val="7030A0"/>
                </a:solidFill>
              </a:rPr>
              <a:t>else 0</a:t>
            </a:r>
            <a:endParaRPr lang="zh-CN" altLang="zh-CN" dirty="0">
              <a:solidFill>
                <a:srgbClr val="7030A0"/>
              </a:solidFill>
            </a:endParaRPr>
          </a:p>
          <a:p>
            <a:pPr lvl="5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                     </a:t>
            </a:r>
            <a:r>
              <a:rPr lang="zh-CN" altLang="en-US" b="1" dirty="0">
                <a:solidFill>
                  <a:srgbClr val="7030A0"/>
                </a:solidFill>
              </a:rPr>
              <a:t>           </a:t>
            </a:r>
            <a:r>
              <a:rPr lang="en-US" altLang="zh-CN" b="1" dirty="0">
                <a:solidFill>
                  <a:srgbClr val="7030A0"/>
                </a:solidFill>
              </a:rPr>
              <a:t>end</a:t>
            </a:r>
            <a:endParaRPr lang="zh-CN" altLang="zh-CN" dirty="0">
              <a:solidFill>
                <a:srgbClr val="7030A0"/>
              </a:solidFill>
            </a:endParaRPr>
          </a:p>
          <a:p>
            <a:pPr lvl="5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      </a:t>
            </a:r>
            <a:r>
              <a:rPr lang="en-US" altLang="zh-CN" dirty="0"/>
              <a:t> </a:t>
            </a:r>
            <a:r>
              <a:rPr lang="en-US" altLang="zh-CN" b="1" dirty="0"/>
              <a:t>from </a:t>
            </a:r>
            <a:r>
              <a:rPr lang="en-US" altLang="zh-CN" dirty="0"/>
              <a:t>takes </a:t>
            </a:r>
            <a:r>
              <a:rPr lang="en-US" altLang="zh-CN" b="1" dirty="0"/>
              <a:t>natural join </a:t>
            </a:r>
            <a:r>
              <a:rPr lang="en-US" altLang="zh-CN" dirty="0"/>
              <a:t>course</a:t>
            </a:r>
            <a:endParaRPr lang="zh-CN" altLang="zh-CN" dirty="0"/>
          </a:p>
          <a:p>
            <a:pPr lvl="5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      </a:t>
            </a:r>
            <a:r>
              <a:rPr lang="en-US" altLang="zh-CN" b="1" dirty="0"/>
              <a:t>where </a:t>
            </a:r>
            <a:r>
              <a:rPr lang="en-US" altLang="zh-CN" dirty="0"/>
              <a:t>S.ID= takes.ID </a:t>
            </a:r>
            <a:r>
              <a:rPr lang="en-US" altLang="zh-CN" b="1" dirty="0"/>
              <a:t>and</a:t>
            </a:r>
            <a:endParaRPr lang="zh-CN" altLang="zh-CN" dirty="0"/>
          </a:p>
          <a:p>
            <a:pPr lvl="5">
              <a:buNone/>
            </a:pPr>
            <a:r>
              <a:rPr lang="en-US" altLang="zh-CN" b="1" dirty="0"/>
              <a:t>                  </a:t>
            </a:r>
            <a:r>
              <a:rPr lang="zh-CN" altLang="en-US" b="1" dirty="0"/>
              <a:t>             </a:t>
            </a:r>
            <a:r>
              <a:rPr lang="en-US" altLang="zh-CN" dirty="0" err="1"/>
              <a:t>takes.grade</a:t>
            </a:r>
            <a:r>
              <a:rPr lang="en-US" altLang="zh-CN" dirty="0"/>
              <a:t> &lt;&gt; 'F' </a:t>
            </a:r>
            <a:r>
              <a:rPr lang="en-US" altLang="zh-CN" b="1" dirty="0"/>
              <a:t>and</a:t>
            </a:r>
            <a:endParaRPr lang="zh-CN" altLang="zh-CN" dirty="0"/>
          </a:p>
          <a:p>
            <a:pPr lvl="5">
              <a:buNone/>
            </a:pPr>
            <a:r>
              <a:rPr lang="en-US" altLang="zh-CN" b="1" dirty="0"/>
              <a:t>                         </a:t>
            </a:r>
            <a:r>
              <a:rPr lang="zh-CN" altLang="en-US" b="1" dirty="0"/>
              <a:t>      </a:t>
            </a:r>
            <a:r>
              <a:rPr lang="en-US" altLang="zh-CN" dirty="0" err="1"/>
              <a:t>takes.grade</a:t>
            </a:r>
            <a:r>
              <a:rPr lang="en-US" altLang="zh-CN" dirty="0"/>
              <a:t> </a:t>
            </a:r>
            <a:r>
              <a:rPr lang="en-US" altLang="zh-CN" b="1" dirty="0"/>
              <a:t>is not null</a:t>
            </a:r>
            <a:r>
              <a:rPr lang="en-US" altLang="zh-CN" dirty="0"/>
              <a:t>);</a:t>
            </a:r>
            <a:endParaRPr lang="zh-CN" altLang="zh-CN" dirty="0">
              <a:solidFill>
                <a:srgbClr val="7030A0"/>
              </a:solidFill>
            </a:endParaRPr>
          </a:p>
          <a:p>
            <a:pPr>
              <a:buFont typeface="Monotype Sorts" charset="2"/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02C4379-2DE2-402D-902C-1761ACB3E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CB90812-5174-40C7-AC1F-11AC01DDB9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24800"/>
            <a:ext cx="9980682" cy="4826000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dirty="0"/>
              <a:t>The SQL </a:t>
            </a:r>
            <a:r>
              <a:rPr lang="en-US" altLang="zh-CN" b="1" dirty="0">
                <a:solidFill>
                  <a:srgbClr val="000099"/>
                </a:solidFill>
              </a:rPr>
              <a:t>data-manipulation language (DML)</a:t>
            </a:r>
            <a:r>
              <a:rPr lang="en-US" altLang="zh-CN" dirty="0"/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altLang="zh-CN" dirty="0"/>
              <a:t>A typical SQL query has the form: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select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...,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..., 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m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where </a:t>
            </a:r>
            <a:r>
              <a:rPr lang="en-US" altLang="zh-CN" i="1" dirty="0"/>
              <a:t>P</a:t>
            </a:r>
            <a:br>
              <a:rPr lang="en-US" altLang="zh-CN" i="1" dirty="0"/>
            </a:br>
            <a:endParaRPr lang="en-US" altLang="zh-CN" dirty="0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 dirty="0"/>
              <a:t>A</a:t>
            </a:r>
            <a:r>
              <a:rPr lang="en-US" altLang="zh-CN" sz="2000" i="1" baseline="-25000" dirty="0"/>
              <a:t>i </a:t>
            </a:r>
            <a:r>
              <a:rPr lang="en-US" altLang="zh-CN" sz="2000" dirty="0"/>
              <a:t>represents an attribute</a:t>
            </a:r>
            <a:endParaRPr lang="en-US" altLang="zh-CN" dirty="0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 dirty="0"/>
              <a:t>R</a:t>
            </a:r>
            <a:r>
              <a:rPr lang="en-US" altLang="zh-CN" sz="2000" i="1" baseline="-25000" dirty="0"/>
              <a:t>i </a:t>
            </a:r>
            <a:r>
              <a:rPr lang="en-US" altLang="zh-CN" sz="2000" dirty="0"/>
              <a:t>represents a relation</a:t>
            </a:r>
            <a:endParaRPr lang="en-US" altLang="zh-CN" dirty="0"/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 dirty="0"/>
              <a:t>P</a:t>
            </a:r>
            <a:r>
              <a:rPr lang="en-US" altLang="zh-CN" sz="2000" dirty="0"/>
              <a:t> is a predicate.</a:t>
            </a:r>
            <a:endParaRPr lang="en-US" altLang="zh-CN" dirty="0"/>
          </a:p>
          <a:p>
            <a:pPr>
              <a:tabLst>
                <a:tab pos="2055813" algn="l"/>
              </a:tabLst>
            </a:pPr>
            <a:r>
              <a:rPr lang="en-US" altLang="zh-CN" dirty="0"/>
              <a:t>The result of an SQL query is a relation.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DBC37E9-C28B-4E6B-9659-81B9AA9C1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70BBABB-1D12-4902-B5CA-C556A05190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5522" y="1495425"/>
            <a:ext cx="11425954" cy="4826000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800" dirty="0"/>
              <a:t>The select Clause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The 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clause list the attributes desired in the result of a query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corresponds to the projection operation of the relational algebra</a:t>
            </a:r>
          </a:p>
          <a:p>
            <a:pPr lvl="1">
              <a:lnSpc>
                <a:spcPct val="110000"/>
              </a:lnSpc>
              <a:tabLst>
                <a:tab pos="2055813" algn="l"/>
              </a:tabLst>
            </a:pPr>
            <a:endParaRPr lang="en-US" altLang="zh-CN" sz="2000" dirty="0"/>
          </a:p>
          <a:p>
            <a:pPr lvl="1">
              <a:lnSpc>
                <a:spcPct val="110000"/>
              </a:lnSpc>
              <a:tabLst>
                <a:tab pos="2055813" algn="l"/>
              </a:tabLst>
            </a:pPr>
            <a:r>
              <a:rPr lang="en-US" altLang="zh-CN" sz="2000" dirty="0"/>
              <a:t>Example: find the names of all instructors: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b="1" dirty="0"/>
              <a:t>select </a:t>
            </a:r>
            <a:r>
              <a:rPr lang="en-US" altLang="zh-CN" sz="2000" i="1" dirty="0"/>
              <a:t>name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</a:p>
          <a:p>
            <a:pPr lvl="1">
              <a:lnSpc>
                <a:spcPct val="110000"/>
              </a:lnSpc>
              <a:tabLst>
                <a:tab pos="2055813" algn="l"/>
              </a:tabLst>
            </a:pPr>
            <a:endParaRPr lang="en-US" altLang="zh-CN" sz="2000" i="1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NOTE:  SQL names are case insensitive (i.e., you may use upper- or lower-case letters.)  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E.g.   </a:t>
            </a:r>
            <a:r>
              <a:rPr lang="en-US" altLang="zh-CN" sz="2000" i="1" dirty="0"/>
              <a:t>Name</a:t>
            </a:r>
            <a:r>
              <a:rPr lang="en-US" altLang="zh-CN" sz="2000" dirty="0"/>
              <a:t> ≡ </a:t>
            </a:r>
            <a:r>
              <a:rPr lang="en-US" altLang="zh-CN" sz="2000" i="1" dirty="0"/>
              <a:t>NAME</a:t>
            </a:r>
            <a:r>
              <a:rPr lang="en-US" altLang="zh-CN" sz="2000" dirty="0"/>
              <a:t> ≡ </a:t>
            </a:r>
            <a:r>
              <a:rPr lang="en-US" altLang="zh-CN" sz="2000" i="1" dirty="0"/>
              <a:t>name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Some people use upper case wherever we use bold font.</a:t>
            </a:r>
            <a:endParaRPr lang="en-US" altLang="zh-CN" dirty="0"/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C1B21139-1108-42EE-9DE5-B42A1F1F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21" y="2815397"/>
            <a:ext cx="216058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11C0E1-4926-4AB8-AD05-A31869CA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22AE26-1E62-45B4-9C9A-5D65B507E9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0577" y="1539282"/>
            <a:ext cx="10325004" cy="505446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2016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9</a:t>
            </a:r>
            <a:r>
              <a:rPr lang="zh-CN" altLang="en-US" sz="2400" dirty="0"/>
              <a:t>个部分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1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9075-1)</a:t>
            </a:r>
            <a:r>
              <a:rPr lang="zh-CN" altLang="zh-CN" sz="2000" dirty="0"/>
              <a:t>：框架（</a:t>
            </a:r>
            <a:r>
              <a:rPr lang="en-US" altLang="zh-CN" sz="2000" dirty="0"/>
              <a:t>SQL/</a:t>
            </a:r>
            <a:r>
              <a:rPr lang="zh-CN" altLang="zh-CN" sz="2000" dirty="0"/>
              <a:t>框架）</a:t>
            </a:r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2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9075-2)</a:t>
            </a:r>
            <a:r>
              <a:rPr lang="zh-CN" altLang="zh-CN" sz="2000" dirty="0"/>
              <a:t>：基本原则（</a:t>
            </a:r>
            <a:r>
              <a:rPr lang="en-US" altLang="zh-CN" sz="2000" dirty="0"/>
              <a:t>SQL/</a:t>
            </a:r>
            <a:r>
              <a:rPr lang="zh-CN" altLang="zh-CN" sz="2000" dirty="0"/>
              <a:t>基本原则）</a:t>
            </a:r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3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9075-3)</a:t>
            </a:r>
            <a:r>
              <a:rPr lang="zh-CN" altLang="zh-CN" sz="2000" dirty="0"/>
              <a:t>：调用级接口（</a:t>
            </a:r>
            <a:r>
              <a:rPr lang="en-US" altLang="zh-CN" sz="2000" dirty="0"/>
              <a:t>SQL/CLI</a:t>
            </a:r>
            <a:r>
              <a:rPr lang="zh-CN" altLang="zh-CN" sz="2000" dirty="0"/>
              <a:t>）</a:t>
            </a:r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4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9075-4)</a:t>
            </a:r>
            <a:r>
              <a:rPr lang="zh-CN" altLang="zh-CN" sz="2000" dirty="0"/>
              <a:t>：持久存储模块（</a:t>
            </a:r>
            <a:r>
              <a:rPr lang="en-US" altLang="zh-CN" sz="2000" dirty="0"/>
              <a:t>SQL/PSM</a:t>
            </a:r>
            <a:r>
              <a:rPr lang="zh-CN" altLang="zh-CN" sz="2000" dirty="0"/>
              <a:t>）</a:t>
            </a:r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9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9075-9)</a:t>
            </a:r>
            <a:r>
              <a:rPr lang="zh-CN" altLang="zh-CN" sz="2000" dirty="0"/>
              <a:t>：外部数据管理（</a:t>
            </a:r>
            <a:r>
              <a:rPr lang="en-US" altLang="zh-CN" sz="2000" dirty="0"/>
              <a:t>SQL/MED</a:t>
            </a:r>
            <a:r>
              <a:rPr lang="zh-CN" altLang="zh-CN" sz="2000" dirty="0"/>
              <a:t>）</a:t>
            </a:r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10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9075-10)</a:t>
            </a:r>
            <a:r>
              <a:rPr lang="zh-CN" altLang="zh-CN" sz="2000" dirty="0"/>
              <a:t>：对象语言绑定（</a:t>
            </a:r>
            <a:r>
              <a:rPr lang="en-US" altLang="zh-CN" sz="2000" dirty="0"/>
              <a:t>SQL/OLB</a:t>
            </a:r>
            <a:r>
              <a:rPr lang="zh-CN" altLang="zh-CN" sz="2000" dirty="0"/>
              <a:t>）</a:t>
            </a:r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11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9075-11)</a:t>
            </a:r>
            <a:r>
              <a:rPr lang="zh-CN" altLang="zh-CN" sz="2000" dirty="0"/>
              <a:t>：信息与定义概要（</a:t>
            </a:r>
            <a:r>
              <a:rPr lang="en-US" altLang="zh-CN" sz="2000" dirty="0"/>
              <a:t>SQL/Schemata</a:t>
            </a:r>
            <a:r>
              <a:rPr lang="zh-CN" altLang="zh-CN" sz="2000" dirty="0"/>
              <a:t>）</a:t>
            </a:r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13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9075-13)</a:t>
            </a:r>
            <a:r>
              <a:rPr lang="zh-CN" altLang="zh-CN" sz="2000" dirty="0"/>
              <a:t>：使用</a:t>
            </a:r>
            <a:r>
              <a:rPr lang="en-US" altLang="zh-CN" sz="2000" dirty="0"/>
              <a:t>Java</a:t>
            </a:r>
            <a:r>
              <a:rPr lang="zh-CN" altLang="zh-CN" sz="2000" dirty="0"/>
              <a:t>编程语言的</a:t>
            </a:r>
            <a:r>
              <a:rPr lang="en-US" altLang="zh-CN" sz="2000" dirty="0"/>
              <a:t>SQL</a:t>
            </a:r>
            <a:r>
              <a:rPr lang="zh-CN" altLang="zh-CN" sz="2000" dirty="0"/>
              <a:t>程序与类型（</a:t>
            </a:r>
            <a:r>
              <a:rPr lang="en-US" altLang="zh-CN" sz="2000" dirty="0"/>
              <a:t>SQL/JRT</a:t>
            </a:r>
            <a:r>
              <a:rPr lang="zh-CN" altLang="zh-CN" sz="2000" dirty="0"/>
              <a:t>）</a:t>
            </a:r>
          </a:p>
          <a:p>
            <a:pPr lvl="2"/>
            <a:r>
              <a:rPr lang="zh-CN" altLang="zh-CN" sz="2000" dirty="0"/>
              <a:t>第</a:t>
            </a:r>
            <a:r>
              <a:rPr lang="en-US" altLang="zh-CN" sz="2000" dirty="0"/>
              <a:t>14</a:t>
            </a:r>
            <a:r>
              <a:rPr lang="zh-CN" altLang="zh-CN" sz="2000" dirty="0"/>
              <a:t>部分</a:t>
            </a:r>
            <a:r>
              <a:rPr lang="en-US" altLang="zh-CN" sz="2000" dirty="0"/>
              <a:t>(ISO/IEC 9075-14)</a:t>
            </a:r>
            <a:r>
              <a:rPr lang="zh-CN" altLang="zh-CN" sz="2000" dirty="0"/>
              <a:t>：</a:t>
            </a:r>
            <a:r>
              <a:rPr lang="en-US" altLang="zh-CN" sz="2000" dirty="0"/>
              <a:t>XML</a:t>
            </a:r>
            <a:r>
              <a:rPr lang="zh-CN" altLang="zh-CN" sz="2000" dirty="0"/>
              <a:t>相关规范（</a:t>
            </a:r>
            <a:r>
              <a:rPr lang="en-US" altLang="zh-CN" sz="2000" dirty="0"/>
              <a:t>SQL/XML</a:t>
            </a:r>
            <a:r>
              <a:rPr lang="zh-CN" altLang="zh-CN" sz="2000" dirty="0"/>
              <a:t>）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28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4845EDC-DECB-4A7A-BB7D-46F2E0E5F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9D95BF2-C905-4715-8F5B-EDB929DFB8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389" y="1600523"/>
            <a:ext cx="10365896" cy="4962117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800" dirty="0"/>
              <a:t>The select Clause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SQL allows duplicates in relations as well as in query results.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To force the elimination of duplicates, insert the keyword </a:t>
            </a:r>
            <a:r>
              <a:rPr lang="en-US" altLang="zh-CN" sz="2000" b="1" dirty="0">
                <a:solidFill>
                  <a:srgbClr val="FF0000"/>
                </a:solidFill>
              </a:rPr>
              <a:t>distinct</a:t>
            </a: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dirty="0"/>
              <a:t> after select</a:t>
            </a:r>
            <a:r>
              <a:rPr lang="en-US" altLang="zh-CN" sz="2000" b="1" dirty="0"/>
              <a:t>.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Find the names of all departments with instructor, and remove duplicates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2000" dirty="0"/>
              <a:t>		</a:t>
            </a:r>
            <a:r>
              <a:rPr lang="en-US" altLang="zh-CN" sz="2000" b="1" dirty="0"/>
              <a:t>select </a:t>
            </a:r>
            <a:r>
              <a:rPr lang="en-US" altLang="zh-CN" sz="2000" b="1" dirty="0">
                <a:solidFill>
                  <a:srgbClr val="FF0000"/>
                </a:solidFill>
              </a:rPr>
              <a:t>distinct</a:t>
            </a:r>
            <a:r>
              <a:rPr lang="en-US" altLang="zh-CN" sz="2000" b="1" dirty="0"/>
              <a:t> </a:t>
            </a:r>
            <a:r>
              <a:rPr lang="en-US" altLang="zh-CN" sz="2000" i="1" dirty="0" err="1"/>
              <a:t>dept_name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The keyword </a:t>
            </a:r>
            <a:r>
              <a:rPr lang="en-US" altLang="zh-CN" sz="2000" b="1" dirty="0">
                <a:solidFill>
                  <a:srgbClr val="FF0000"/>
                </a:solidFill>
              </a:rPr>
              <a:t>all</a:t>
            </a:r>
            <a:r>
              <a:rPr lang="en-US" altLang="zh-CN" sz="2000" b="1" dirty="0"/>
              <a:t> </a:t>
            </a:r>
            <a:r>
              <a:rPr lang="en-US" altLang="zh-CN" sz="2000" dirty="0"/>
              <a:t>specifies that duplicates not be removed.</a:t>
            </a:r>
            <a:br>
              <a:rPr lang="en-US" altLang="zh-CN" sz="2000" dirty="0"/>
            </a:br>
            <a:endParaRPr lang="en-US" altLang="zh-CN" sz="2000" dirty="0"/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2000" dirty="0"/>
              <a:t>		</a:t>
            </a:r>
            <a:r>
              <a:rPr lang="en-US" altLang="zh-CN" sz="2000" b="1" dirty="0"/>
              <a:t>select </a:t>
            </a:r>
            <a:r>
              <a:rPr lang="en-US" altLang="zh-CN" sz="2000" b="1" dirty="0">
                <a:solidFill>
                  <a:srgbClr val="FF0000"/>
                </a:solidFill>
              </a:rPr>
              <a:t>all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dept_name</a:t>
            </a:r>
            <a:br>
              <a:rPr lang="en-US" altLang="zh-CN" sz="2000" i="1" dirty="0"/>
            </a:br>
            <a:r>
              <a:rPr lang="en-US" altLang="zh-CN" sz="2000" i="1" dirty="0"/>
              <a:t>	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96D1747-30E7-4F74-8460-5908E83FF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116E066-BCEA-47EF-A77C-E5A6506C96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84340"/>
            <a:ext cx="9980682" cy="4826000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800" dirty="0"/>
              <a:t>The select Clause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An asterisk in the select clause denotes “all attributes”</a:t>
            </a:r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2000" b="1" dirty="0"/>
              <a:t>			select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000099"/>
                </a:solidFill>
              </a:rPr>
              <a:t>select</a:t>
            </a:r>
            <a:r>
              <a:rPr lang="en-US" altLang="zh-CN" sz="2000" dirty="0"/>
              <a:t> clause can contain arithmetic expressions involving the operation, 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–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  <a:latin typeface="Symbol" panose="05050102010706020507" pitchFamily="18" charset="2"/>
              </a:rPr>
              <a:t></a:t>
            </a:r>
            <a:r>
              <a:rPr lang="en-US" altLang="zh-CN" sz="2000" dirty="0"/>
              <a:t>, and 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/>
              <a:t>, and operating on constants or attributes of tuples.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The query: </a:t>
            </a:r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2000" b="1" dirty="0"/>
              <a:t>	                  select</a:t>
            </a:r>
            <a:r>
              <a:rPr lang="en-US" altLang="zh-CN" sz="2000" dirty="0"/>
              <a:t> </a:t>
            </a:r>
            <a:r>
              <a:rPr lang="en-US" altLang="zh-CN" sz="2000" i="1" dirty="0"/>
              <a:t>ID, name, </a:t>
            </a:r>
            <a:r>
              <a:rPr lang="en-US" altLang="zh-CN" sz="2000" i="1" dirty="0">
                <a:solidFill>
                  <a:srgbClr val="FF0000"/>
                </a:solidFill>
              </a:rPr>
              <a:t>salary/12</a:t>
            </a:r>
            <a:br>
              <a:rPr lang="en-US" altLang="zh-CN" sz="2000" dirty="0"/>
            </a:br>
            <a:r>
              <a:rPr lang="en-US" altLang="zh-CN" sz="2000" dirty="0"/>
              <a:t>                  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2000" i="1" dirty="0"/>
              <a:t>	</a:t>
            </a:r>
            <a:r>
              <a:rPr lang="en-US" altLang="zh-CN" sz="2000" dirty="0"/>
              <a:t>would return a relation that is the same as the </a:t>
            </a:r>
            <a:r>
              <a:rPr lang="en-US" altLang="zh-CN" sz="2000" i="1" dirty="0"/>
              <a:t>instructor </a:t>
            </a:r>
            <a:r>
              <a:rPr lang="en-US" altLang="zh-CN" sz="2000" dirty="0"/>
              <a:t>relation, except that the value of the attribute </a:t>
            </a:r>
            <a:r>
              <a:rPr lang="en-US" altLang="zh-CN" sz="2000" i="1" dirty="0"/>
              <a:t>salary </a:t>
            </a:r>
            <a:r>
              <a:rPr lang="en-US" altLang="zh-CN" sz="2000" dirty="0"/>
              <a:t>is divided by 12.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0D9E8C3-672D-4EA5-8EAD-12C077A98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4B300FF-E787-4F30-A0C5-1A1049B701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4862" y="1600524"/>
            <a:ext cx="11320758" cy="4826000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800" dirty="0"/>
              <a:t>The where Clause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000099"/>
                </a:solidFill>
              </a:rPr>
              <a:t>where</a:t>
            </a:r>
            <a:r>
              <a:rPr lang="en-US" altLang="zh-CN" sz="2000" b="1" dirty="0"/>
              <a:t> </a:t>
            </a:r>
            <a:r>
              <a:rPr lang="en-US" altLang="zh-CN" sz="2000" dirty="0"/>
              <a:t>clause specifies conditions that the result must satisfy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Corresponds to the selection predicate of the relational algebra.  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To find all instructors in Comp. Sci. dept with salary &gt; 80000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zh-CN" sz="2000" b="1" dirty="0"/>
              <a:t>	select </a:t>
            </a:r>
            <a:r>
              <a:rPr lang="en-US" altLang="zh-CN" sz="2000" i="1" dirty="0"/>
              <a:t>name</a:t>
            </a:r>
            <a:br>
              <a:rPr lang="en-US" altLang="zh-CN" sz="2000" i="1" dirty="0"/>
            </a:br>
            <a:r>
              <a:rPr lang="en-US" altLang="zh-CN" sz="2000" i="1" dirty="0"/>
              <a:t>	  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  <a:br>
              <a:rPr lang="en-US" altLang="zh-CN" sz="2000" i="1" dirty="0"/>
            </a:br>
            <a:r>
              <a:rPr lang="en-US" altLang="zh-CN" sz="2000" i="1" dirty="0"/>
              <a:t>	</a:t>
            </a:r>
            <a:r>
              <a:rPr lang="en-US" altLang="zh-CN" sz="2000" b="1" dirty="0">
                <a:solidFill>
                  <a:srgbClr val="000099"/>
                </a:solidFill>
              </a:rPr>
              <a:t>where</a:t>
            </a:r>
            <a:r>
              <a:rPr lang="en-US" altLang="zh-CN" sz="2000" b="1" dirty="0"/>
              <a:t> 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=</a:t>
            </a:r>
            <a:r>
              <a:rPr lang="en-US" altLang="zh-CN" sz="2000" dirty="0"/>
              <a:t> </a:t>
            </a:r>
            <a:r>
              <a:rPr lang="en-US" altLang="zh-CN" sz="2000" i="1" dirty="0"/>
              <a:t>‘</a:t>
            </a:r>
            <a:r>
              <a:rPr lang="en-US" altLang="zh-CN" sz="2000" dirty="0"/>
              <a:t>Comp. Sci.'</a:t>
            </a:r>
            <a:r>
              <a:rPr lang="en-US" altLang="zh-CN" sz="2000" i="1" dirty="0"/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and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salary </a:t>
            </a:r>
            <a:r>
              <a:rPr lang="en-US" altLang="zh-CN" sz="2000" dirty="0"/>
              <a:t>&gt; 80000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Comparison results can be combined using the logical connectives </a:t>
            </a:r>
            <a:r>
              <a:rPr lang="en-US" altLang="zh-CN" sz="2000" b="1" dirty="0"/>
              <a:t>and, or, </a:t>
            </a:r>
            <a:r>
              <a:rPr lang="en-US" altLang="zh-CN" sz="2000" dirty="0"/>
              <a:t>and </a:t>
            </a:r>
            <a:r>
              <a:rPr lang="en-US" altLang="zh-CN" sz="2000" b="1" dirty="0"/>
              <a:t>not.</a:t>
            </a:r>
            <a:r>
              <a:rPr lang="en-US" altLang="zh-CN" sz="2000" dirty="0"/>
              <a:t> 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Comparisons can be applied to results of arithmetic expressions.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18A67B3-CA54-4C28-9CB2-5B8D9EF5D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C0D808B-3522-4942-97D0-B57A8E9718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0125" y="1471051"/>
            <a:ext cx="10276884" cy="5229154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800" dirty="0"/>
              <a:t>The from Clause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000099"/>
                </a:solidFill>
              </a:rPr>
              <a:t>from</a:t>
            </a:r>
            <a:r>
              <a:rPr lang="en-US" altLang="zh-CN" sz="2000" b="1" dirty="0"/>
              <a:t> </a:t>
            </a:r>
            <a:r>
              <a:rPr lang="en-US" altLang="zh-CN" sz="2000" dirty="0"/>
              <a:t>clause lists the relations involved in the query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Corresponds to the Cartesian product operation of the relational algebra.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Find the Cartesian product </a:t>
            </a:r>
            <a:r>
              <a:rPr lang="en-US" altLang="zh-CN" sz="2000" i="1" dirty="0"/>
              <a:t>instructor X teaches</a:t>
            </a:r>
            <a:endParaRPr lang="en-US" altLang="zh-CN" sz="2000" dirty="0"/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2000" b="1" dirty="0"/>
              <a:t>			select  </a:t>
            </a:r>
            <a:r>
              <a:rPr lang="en-US" altLang="zh-CN" sz="2000" dirty="0">
                <a:latin typeface="Symbol" panose="05050102010706020507" pitchFamily="18" charset="2"/>
              </a:rPr>
              <a:t>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rgbClr val="000099"/>
                </a:solidFill>
              </a:rPr>
              <a:t>from</a:t>
            </a:r>
            <a:r>
              <a:rPr lang="en-US" altLang="zh-CN" sz="2000" b="1" dirty="0"/>
              <a:t>  </a:t>
            </a:r>
            <a:r>
              <a:rPr lang="en-US" altLang="zh-CN" sz="2000" i="1" dirty="0"/>
              <a:t>instructor, teaches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generates every possible instructor – teaches pair, with all attributes from both relations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>
                <a:solidFill>
                  <a:srgbClr val="7030A0"/>
                </a:solidFill>
              </a:rPr>
              <a:t>Cartesian product not very useful directly</a:t>
            </a:r>
            <a:r>
              <a:rPr lang="en-US" altLang="zh-CN" sz="2000" dirty="0"/>
              <a:t>, but useful combined with where-clause condition (selection operation in relational algebra)</a:t>
            </a:r>
          </a:p>
          <a:p>
            <a:pPr lvl="2">
              <a:tabLst>
                <a:tab pos="2055813" algn="l"/>
              </a:tabLst>
            </a:pPr>
            <a:r>
              <a:rPr lang="zh-CN" altLang="en-US" sz="1800" dirty="0">
                <a:solidFill>
                  <a:srgbClr val="C00000"/>
                </a:solidFill>
              </a:rPr>
              <a:t>学生表</a:t>
            </a:r>
            <a:r>
              <a:rPr lang="en-US" altLang="zh-CN" sz="1800" i="1" dirty="0">
                <a:solidFill>
                  <a:srgbClr val="7030A0"/>
                </a:solidFill>
              </a:rPr>
              <a:t>X </a:t>
            </a:r>
            <a:r>
              <a:rPr lang="zh-CN" altLang="en-US" sz="1800" dirty="0">
                <a:solidFill>
                  <a:srgbClr val="C00000"/>
                </a:solidFill>
              </a:rPr>
              <a:t>点名次数表</a:t>
            </a:r>
            <a:r>
              <a:rPr lang="zh-CN" altLang="en-US" sz="1800" dirty="0"/>
              <a:t>（笛卡尔积）的物理意义表示：</a:t>
            </a:r>
            <a:r>
              <a:rPr lang="zh-CN" altLang="en-US" sz="1800" dirty="0">
                <a:solidFill>
                  <a:srgbClr val="C00000"/>
                </a:solidFill>
              </a:rPr>
              <a:t>点名应到学生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10F598B-F5BF-4E88-B64B-1D83A7F92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39B2191-263B-48B3-A97A-95CBDA75BB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3872" y="1375569"/>
            <a:ext cx="9947134" cy="4826000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The from Clause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Find the Cartesian product </a:t>
            </a:r>
            <a:r>
              <a:rPr lang="en-US" altLang="zh-CN" sz="2000" i="1" dirty="0"/>
              <a:t>instructor X teaches</a:t>
            </a:r>
            <a:endParaRPr lang="en-US" altLang="zh-CN" sz="2000" dirty="0"/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2000" b="1" dirty="0"/>
              <a:t>		</a:t>
            </a:r>
            <a:r>
              <a:rPr lang="en-US" altLang="zh-CN" b="1" dirty="0"/>
              <a:t>	select  </a:t>
            </a:r>
            <a:r>
              <a:rPr lang="en-US" altLang="zh-CN" dirty="0">
                <a:latin typeface="Symbol" panose="05050102010706020507" pitchFamily="18" charset="2"/>
              </a:rPr>
              <a:t>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1" dirty="0">
                <a:solidFill>
                  <a:srgbClr val="000099"/>
                </a:solidFill>
              </a:rPr>
              <a:t>from</a:t>
            </a:r>
            <a:r>
              <a:rPr lang="en-US" altLang="zh-CN" b="1" dirty="0"/>
              <a:t>  </a:t>
            </a:r>
            <a:r>
              <a:rPr lang="en-US" altLang="zh-CN" i="1" dirty="0"/>
              <a:t>instructor, teaches</a:t>
            </a:r>
          </a:p>
        </p:txBody>
      </p:sp>
      <p:pic>
        <p:nvPicPr>
          <p:cNvPr id="46084" name="Picture 8" descr="2">
            <a:extLst>
              <a:ext uri="{FF2B5EF4-FFF2-40B4-BE49-F238E27FC236}">
                <a16:creationId xmlns:a16="http://schemas.microsoft.com/office/drawing/2014/main" id="{531D1E68-BFF3-4EEE-A51A-33E0EF74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1816895" y="3252788"/>
            <a:ext cx="28749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 descr="2">
            <a:extLst>
              <a:ext uri="{FF2B5EF4-FFF2-40B4-BE49-F238E27FC236}">
                <a16:creationId xmlns:a16="http://schemas.microsoft.com/office/drawing/2014/main" id="{A777D131-D0BF-4971-B32F-B947D06C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6167439" y="3205957"/>
            <a:ext cx="274002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9">
            <a:extLst>
              <a:ext uri="{FF2B5EF4-FFF2-40B4-BE49-F238E27FC236}">
                <a16:creationId xmlns:a16="http://schemas.microsoft.com/office/drawing/2014/main" id="{58ABF704-6A5D-4744-94E2-77C91946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95" y="3987027"/>
            <a:ext cx="4148039" cy="219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6">
            <a:extLst>
              <a:ext uri="{FF2B5EF4-FFF2-40B4-BE49-F238E27FC236}">
                <a16:creationId xmlns:a16="http://schemas.microsoft.com/office/drawing/2014/main" id="{B4AFCB52-75E1-4FAA-8FE8-56258A2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884426"/>
            <a:ext cx="1260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 dirty="0"/>
              <a:t>instructor</a:t>
            </a:r>
          </a:p>
        </p:txBody>
      </p:sp>
      <p:sp>
        <p:nvSpPr>
          <p:cNvPr id="46088" name="Text Box 7">
            <a:extLst>
              <a:ext uri="{FF2B5EF4-FFF2-40B4-BE49-F238E27FC236}">
                <a16:creationId xmlns:a16="http://schemas.microsoft.com/office/drawing/2014/main" id="{AAC7A79E-672A-4B5E-9A0D-D57A83666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6" y="2870994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 dirty="0"/>
              <a:t>teaches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1E40D63-FF9A-4C81-A1FB-7B219C02D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4D5CAD1-455A-43AD-B3D0-885B2DDD34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1" y="1453868"/>
            <a:ext cx="9980681" cy="5270613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800" dirty="0" err="1"/>
              <a:t>Multy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  <a:r>
              <a:rPr lang="zh-CN" altLang="en-US" sz="2800" dirty="0"/>
              <a:t> </a:t>
            </a:r>
            <a:r>
              <a:rPr lang="en-US" altLang="zh-CN" sz="2800" dirty="0"/>
              <a:t>Query</a:t>
            </a:r>
            <a:r>
              <a:rPr lang="zh-CN" altLang="en-US" sz="2800" dirty="0"/>
              <a:t>（</a:t>
            </a:r>
            <a:r>
              <a:rPr lang="en-US" altLang="zh-CN" sz="2800" dirty="0"/>
              <a:t>Join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2">
              <a:buNone/>
              <a:tabLst>
                <a:tab pos="2055813" algn="l"/>
              </a:tabLst>
            </a:pPr>
            <a:endParaRPr lang="en-US" altLang="zh-CN" sz="2000" dirty="0"/>
          </a:p>
          <a:p>
            <a:pPr lvl="2">
              <a:buNone/>
              <a:tabLst>
                <a:tab pos="2055813" algn="l"/>
              </a:tabLst>
            </a:pPr>
            <a:r>
              <a:rPr lang="en-US" altLang="zh-CN" b="1" dirty="0"/>
              <a:t>select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, A</a:t>
            </a:r>
            <a:r>
              <a:rPr lang="en-US" altLang="zh-CN" baseline="-25000" dirty="0"/>
              <a:t>2</a:t>
            </a:r>
            <a:r>
              <a:rPr lang="en-US" altLang="zh-CN" i="1" dirty="0"/>
              <a:t>, . . . , A</a:t>
            </a:r>
            <a:r>
              <a:rPr lang="en-US" altLang="zh-CN" baseline="-25000" dirty="0"/>
              <a:t>n</a:t>
            </a:r>
            <a:endParaRPr lang="zh-CN" altLang="zh-CN" baseline="-25000" dirty="0"/>
          </a:p>
          <a:p>
            <a:pPr lvl="2">
              <a:buNone/>
              <a:tabLst>
                <a:tab pos="2055813" algn="l"/>
              </a:tabLst>
            </a:pPr>
            <a:r>
              <a:rPr lang="en-US" altLang="zh-CN" b="1" dirty="0"/>
              <a:t>from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i="1" dirty="0"/>
              <a:t>, r</a:t>
            </a:r>
            <a:r>
              <a:rPr lang="en-US" altLang="zh-CN" baseline="-25000" dirty="0"/>
              <a:t>2</a:t>
            </a:r>
            <a:r>
              <a:rPr lang="en-US" altLang="zh-CN" i="1" dirty="0"/>
              <a:t>, . . . , r</a:t>
            </a:r>
            <a:r>
              <a:rPr lang="en-US" altLang="zh-CN" baseline="-25000" dirty="0"/>
              <a:t>m</a:t>
            </a:r>
            <a:endParaRPr lang="zh-CN" altLang="zh-CN" baseline="-25000" dirty="0"/>
          </a:p>
          <a:p>
            <a:pPr lvl="2">
              <a:buNone/>
              <a:tabLst>
                <a:tab pos="2055813" algn="l"/>
              </a:tabLst>
            </a:pPr>
            <a:r>
              <a:rPr lang="en-US" altLang="zh-CN" b="1" dirty="0"/>
              <a:t>where </a:t>
            </a:r>
            <a:r>
              <a:rPr lang="en-US" altLang="zh-CN" i="1" dirty="0"/>
              <a:t>P</a:t>
            </a:r>
            <a:r>
              <a:rPr lang="en-US" altLang="zh-CN" dirty="0"/>
              <a:t>;</a:t>
            </a:r>
          </a:p>
          <a:p>
            <a:pPr lvl="2">
              <a:buNone/>
              <a:tabLst>
                <a:tab pos="2055813" algn="l"/>
              </a:tabLst>
            </a:pPr>
            <a:endParaRPr lang="en-US" altLang="zh-CN" dirty="0"/>
          </a:p>
          <a:p>
            <a:pPr lvl="2">
              <a:buNone/>
              <a:tabLst>
                <a:tab pos="2055813" algn="l"/>
              </a:tabLst>
            </a:pPr>
            <a:r>
              <a:rPr lang="el-GR" altLang="zh-CN" dirty="0"/>
              <a:t>σ</a:t>
            </a:r>
            <a:r>
              <a:rPr lang="en-US" altLang="zh-CN" baseline="-25000" dirty="0"/>
              <a:t>P</a:t>
            </a:r>
            <a:r>
              <a:rPr lang="en-US" altLang="zh-CN" dirty="0"/>
              <a:t>(r</a:t>
            </a:r>
            <a:r>
              <a:rPr lang="en-US" altLang="zh-CN" baseline="-25000" dirty="0"/>
              <a:t>1</a:t>
            </a:r>
            <a:r>
              <a:rPr lang="zh-CN" altLang="zh-CN" dirty="0"/>
              <a:t>×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zh-CN" dirty="0"/>
              <a:t> ×</a:t>
            </a:r>
            <a:r>
              <a:rPr lang="en-US" altLang="zh-CN" dirty="0"/>
              <a:t>……</a:t>
            </a:r>
            <a:r>
              <a:rPr lang="zh-CN" altLang="zh-CN" dirty="0"/>
              <a:t> ×</a:t>
            </a:r>
            <a:r>
              <a:rPr lang="en-US" altLang="zh-CN" dirty="0"/>
              <a:t>r</a:t>
            </a:r>
            <a:r>
              <a:rPr lang="en-US" altLang="zh-CN" baseline="-25000" dirty="0"/>
              <a:t>m</a:t>
            </a:r>
            <a:r>
              <a:rPr lang="en-US" altLang="zh-CN" dirty="0"/>
              <a:t>)</a:t>
            </a:r>
          </a:p>
          <a:p>
            <a:pPr lvl="2">
              <a:buNone/>
              <a:tabLst>
                <a:tab pos="2055813" algn="l"/>
              </a:tabLst>
            </a:pPr>
            <a:endParaRPr lang="en-US" altLang="zh-CN" dirty="0"/>
          </a:p>
          <a:p>
            <a:pPr lvl="1">
              <a:tabLst>
                <a:tab pos="2055813" algn="l"/>
              </a:tabLst>
            </a:pPr>
            <a:r>
              <a:rPr lang="en-US" altLang="zh-CN" b="1" dirty="0"/>
              <a:t>Example</a:t>
            </a:r>
          </a:p>
          <a:p>
            <a:pPr lvl="2">
              <a:buNone/>
              <a:tabLst>
                <a:tab pos="2055813" algn="l"/>
              </a:tabLst>
            </a:pPr>
            <a:r>
              <a:rPr lang="en-US" altLang="zh-CN" b="1" dirty="0"/>
              <a:t>select </a:t>
            </a:r>
            <a:r>
              <a:rPr lang="en-US" altLang="zh-CN" dirty="0"/>
              <a:t>name, </a:t>
            </a:r>
            <a:r>
              <a:rPr lang="en-US" altLang="zh-CN" dirty="0" err="1"/>
              <a:t>instructor.dept_name</a:t>
            </a:r>
            <a:r>
              <a:rPr lang="en-US" altLang="zh-CN" dirty="0"/>
              <a:t>, building</a:t>
            </a:r>
            <a:endParaRPr lang="zh-CN" altLang="zh-CN" dirty="0"/>
          </a:p>
          <a:p>
            <a:pPr lvl="2">
              <a:buNone/>
              <a:tabLst>
                <a:tab pos="2055813" algn="l"/>
              </a:tabLst>
            </a:pP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i="1" dirty="0"/>
              <a:t>instructor</a:t>
            </a:r>
            <a:r>
              <a:rPr lang="en-US" altLang="zh-CN" dirty="0"/>
              <a:t>, </a:t>
            </a:r>
            <a:r>
              <a:rPr lang="en-US" altLang="zh-CN" i="1" dirty="0"/>
              <a:t>department</a:t>
            </a:r>
            <a:endParaRPr lang="zh-CN" altLang="zh-CN" dirty="0"/>
          </a:p>
          <a:p>
            <a:pPr lvl="2">
              <a:buNone/>
              <a:tabLst>
                <a:tab pos="2055813" algn="l"/>
              </a:tabLst>
            </a:pP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instructor.dept_name</a:t>
            </a:r>
            <a:r>
              <a:rPr lang="en-US" altLang="zh-CN" dirty="0"/>
              <a:t>=</a:t>
            </a:r>
            <a:r>
              <a:rPr lang="en-US" altLang="zh-CN" dirty="0" err="1"/>
              <a:t>department.dept_name</a:t>
            </a:r>
            <a:r>
              <a:rPr lang="en-US" altLang="zh-CN" dirty="0"/>
              <a:t>;</a:t>
            </a:r>
          </a:p>
          <a:p>
            <a:pPr lvl="2">
              <a:buNone/>
              <a:tabLst>
                <a:tab pos="2055813" algn="l"/>
              </a:tabLst>
            </a:pPr>
            <a:endParaRPr lang="en-US" altLang="zh-CN" dirty="0"/>
          </a:p>
        </p:txBody>
      </p:sp>
      <p:pic>
        <p:nvPicPr>
          <p:cNvPr id="4" name="图片 9" descr="2">
            <a:extLst>
              <a:ext uri="{FF2B5EF4-FFF2-40B4-BE49-F238E27FC236}">
                <a16:creationId xmlns:a16="http://schemas.microsoft.com/office/drawing/2014/main" id="{4FF127B6-8DE5-4868-BEA7-6F265CDE8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6340997" y="3176361"/>
            <a:ext cx="212883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0" descr="3">
            <a:extLst>
              <a:ext uri="{FF2B5EF4-FFF2-40B4-BE49-F238E27FC236}">
                <a16:creationId xmlns:a16="http://schemas.microsoft.com/office/drawing/2014/main" id="{3551D3F4-C193-4B2A-ABA7-97FFF8E1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54" y="3176361"/>
            <a:ext cx="11207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1">
            <a:extLst>
              <a:ext uri="{FF2B5EF4-FFF2-40B4-BE49-F238E27FC236}">
                <a16:creationId xmlns:a16="http://schemas.microsoft.com/office/drawing/2014/main" id="{58D348F1-569B-4136-A5B5-66DE96654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66" y="4402734"/>
            <a:ext cx="37385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3372A11-86AE-4F10-9BBE-745F1320D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31FC372-2145-4257-8327-C354611B54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23802"/>
            <a:ext cx="9980682" cy="4608513"/>
          </a:xfrm>
        </p:spPr>
        <p:txBody>
          <a:bodyPr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altLang="zh-CN" sz="2800" dirty="0" err="1"/>
              <a:t>Multy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  <a:r>
              <a:rPr lang="zh-CN" altLang="en-US" sz="2800" dirty="0"/>
              <a:t> </a:t>
            </a:r>
            <a:r>
              <a:rPr lang="en-US" altLang="zh-CN" sz="2800" dirty="0"/>
              <a:t>Query</a:t>
            </a:r>
            <a:r>
              <a:rPr lang="zh-CN" altLang="en-US" sz="2800" dirty="0"/>
              <a:t>（</a:t>
            </a:r>
            <a:r>
              <a:rPr lang="en-US" altLang="zh-CN" sz="2800" dirty="0"/>
              <a:t>Join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For all instructors who have taught some course, find their names and the course ID of the courses they taught.</a:t>
            </a:r>
            <a:endParaRPr lang="en-US" altLang="zh-CN" sz="2000" b="1" dirty="0"/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2000" b="1" dirty="0"/>
              <a:t>           select    </a:t>
            </a:r>
            <a:r>
              <a:rPr lang="en-US" altLang="zh-CN" sz="2000" i="1" dirty="0"/>
              <a:t>name, </a:t>
            </a:r>
            <a:r>
              <a:rPr lang="en-US" altLang="zh-CN" sz="2000" i="1" dirty="0" err="1"/>
              <a:t>course_id</a:t>
            </a:r>
            <a:br>
              <a:rPr lang="en-US" altLang="zh-CN" sz="2000" i="1" dirty="0"/>
            </a:br>
            <a:r>
              <a:rPr lang="en-US" altLang="zh-CN" sz="2000" i="1" dirty="0"/>
              <a:t>          </a:t>
            </a:r>
            <a:r>
              <a:rPr lang="en-US" altLang="zh-CN" sz="2000" b="1" dirty="0"/>
              <a:t>from   </a:t>
            </a:r>
            <a:r>
              <a:rPr lang="en-US" altLang="zh-CN" sz="2000" i="1" dirty="0"/>
              <a:t>instructor, teaches</a:t>
            </a:r>
            <a:br>
              <a:rPr lang="en-US" altLang="zh-CN" sz="2000" i="1" dirty="0"/>
            </a:br>
            <a:r>
              <a:rPr lang="en-US" altLang="zh-CN" sz="2000" i="1" dirty="0"/>
              <a:t>        </a:t>
            </a:r>
            <a:r>
              <a:rPr lang="en-US" altLang="zh-CN" sz="2000" b="1" dirty="0"/>
              <a:t>where  </a:t>
            </a:r>
            <a:r>
              <a:rPr lang="en-US" altLang="zh-CN" sz="2000" b="1" i="1" dirty="0"/>
              <a:t> </a:t>
            </a:r>
            <a:r>
              <a:rPr lang="en-US" altLang="zh-CN" sz="2000" i="1" dirty="0"/>
              <a:t>instructor.ID = teaches.ID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zh-CN" altLang="zh-CN" sz="2000" dirty="0">
                <a:solidFill>
                  <a:srgbClr val="00B050"/>
                </a:solidFill>
              </a:rPr>
              <a:t>两个表连接</a:t>
            </a:r>
            <a:r>
              <a:rPr lang="zh-CN" altLang="zh-CN" sz="2000" dirty="0"/>
              <a:t>只需要一个连接条件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>
                <a:solidFill>
                  <a:srgbClr val="00B050"/>
                </a:solidFill>
              </a:rPr>
              <a:t>N</a:t>
            </a:r>
            <a:r>
              <a:rPr lang="zh-CN" altLang="zh-CN" sz="2000" dirty="0">
                <a:solidFill>
                  <a:srgbClr val="00B050"/>
                </a:solidFill>
              </a:rPr>
              <a:t>个</a:t>
            </a:r>
            <a:r>
              <a:rPr lang="zh-CN" altLang="en-US" sz="2000" dirty="0">
                <a:solidFill>
                  <a:srgbClr val="00B050"/>
                </a:solidFill>
              </a:rPr>
              <a:t>表</a:t>
            </a:r>
            <a:r>
              <a:rPr lang="zh-CN" altLang="zh-CN" sz="2000" dirty="0">
                <a:solidFill>
                  <a:srgbClr val="00B050"/>
                </a:solidFill>
              </a:rPr>
              <a:t>连接</a:t>
            </a:r>
            <a:r>
              <a:rPr lang="zh-CN" altLang="zh-CN" sz="2000" dirty="0"/>
              <a:t>需要</a:t>
            </a:r>
            <a:r>
              <a:rPr lang="en-US" altLang="zh-CN" sz="2000" dirty="0"/>
              <a:t>N-1</a:t>
            </a:r>
            <a:r>
              <a:rPr lang="zh-CN" altLang="zh-CN" sz="2000" dirty="0"/>
              <a:t>个连接条件，每个表至少在这些连接条件中出现一次</a:t>
            </a:r>
            <a:r>
              <a:rPr lang="zh-CN" altLang="en-US" sz="2000" dirty="0"/>
              <a:t>，</a:t>
            </a:r>
            <a:r>
              <a:rPr lang="zh-CN" altLang="zh-CN" sz="2000" dirty="0"/>
              <a:t>否则就会产生笛卡尔积！</a:t>
            </a:r>
          </a:p>
          <a:p>
            <a:pPr lvl="1">
              <a:buNone/>
              <a:tabLst>
                <a:tab pos="2055813" algn="l"/>
              </a:tabLst>
            </a:pPr>
            <a:endParaRPr lang="en-US" altLang="zh-CN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3372A11-86AE-4F10-9BBE-745F1320D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31FC372-2145-4257-8327-C354611B54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6051" y="1623802"/>
            <a:ext cx="11336940" cy="4608513"/>
          </a:xfrm>
        </p:spPr>
        <p:txBody>
          <a:bodyPr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altLang="zh-CN" sz="2800" dirty="0" err="1"/>
              <a:t>Multy</a:t>
            </a:r>
            <a:r>
              <a:rPr lang="zh-CN" altLang="en-US" sz="2800" dirty="0"/>
              <a:t> </a:t>
            </a:r>
            <a:r>
              <a:rPr lang="en-US" altLang="zh-CN" sz="2800" dirty="0"/>
              <a:t>Relation</a:t>
            </a:r>
            <a:r>
              <a:rPr lang="zh-CN" altLang="en-US" sz="2800" dirty="0"/>
              <a:t> </a:t>
            </a:r>
            <a:r>
              <a:rPr lang="en-US" altLang="zh-CN" sz="2800" dirty="0"/>
              <a:t>Query</a:t>
            </a:r>
            <a:r>
              <a:rPr lang="zh-CN" altLang="en-US" sz="2800" dirty="0"/>
              <a:t>（</a:t>
            </a:r>
            <a:r>
              <a:rPr lang="en-US" altLang="zh-CN" sz="2800" dirty="0"/>
              <a:t>Join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1800" dirty="0"/>
              <a:t>Find the course ID, semester, year and title of each course offered by the Comp. Sci. department</a:t>
            </a:r>
          </a:p>
          <a:p>
            <a:pPr lvl="1">
              <a:buNone/>
              <a:tabLst>
                <a:tab pos="2055813" algn="l"/>
              </a:tabLst>
            </a:pPr>
            <a:r>
              <a:rPr lang="en-US" altLang="zh-CN" sz="1800" b="1" dirty="0"/>
              <a:t>	          select   </a:t>
            </a:r>
            <a:r>
              <a:rPr lang="en-US" altLang="zh-CN" sz="1800" i="1" dirty="0" err="1"/>
              <a:t>section.course_id</a:t>
            </a:r>
            <a:r>
              <a:rPr lang="en-US" altLang="zh-CN" sz="1800" i="1" dirty="0"/>
              <a:t>, semester, year, title</a:t>
            </a:r>
            <a:br>
              <a:rPr lang="en-US" altLang="zh-CN" sz="1800" i="1" dirty="0"/>
            </a:br>
            <a:r>
              <a:rPr lang="en-US" altLang="zh-CN" sz="1800" i="1" dirty="0"/>
              <a:t>            </a:t>
            </a:r>
            <a:r>
              <a:rPr lang="en-US" altLang="zh-CN" sz="1800" b="1" dirty="0"/>
              <a:t>from   </a:t>
            </a:r>
            <a:r>
              <a:rPr lang="en-US" altLang="zh-CN" sz="1800" i="1" dirty="0"/>
              <a:t>section, course</a:t>
            </a:r>
            <a:br>
              <a:rPr lang="en-US" altLang="zh-CN" sz="1800" i="1" dirty="0"/>
            </a:br>
            <a:r>
              <a:rPr lang="en-US" altLang="zh-CN" sz="1800" i="1" dirty="0"/>
              <a:t>          </a:t>
            </a:r>
            <a:r>
              <a:rPr lang="en-US" altLang="zh-CN" sz="1800" b="1" dirty="0"/>
              <a:t>where  </a:t>
            </a:r>
            <a:r>
              <a:rPr lang="en-US" altLang="zh-CN" sz="1800" b="1" i="1" dirty="0"/>
              <a:t> </a:t>
            </a:r>
            <a:r>
              <a:rPr lang="en-US" altLang="zh-CN" sz="1800" i="1" dirty="0" err="1">
                <a:solidFill>
                  <a:srgbClr val="00B050"/>
                </a:solidFill>
              </a:rPr>
              <a:t>section.course_id</a:t>
            </a:r>
            <a:r>
              <a:rPr lang="en-US" altLang="zh-CN" sz="1800" i="1" dirty="0">
                <a:solidFill>
                  <a:srgbClr val="00B050"/>
                </a:solidFill>
              </a:rPr>
              <a:t> = </a:t>
            </a:r>
            <a:r>
              <a:rPr lang="en-US" altLang="zh-CN" sz="1800" i="1" dirty="0" err="1">
                <a:solidFill>
                  <a:srgbClr val="00B050"/>
                </a:solidFill>
              </a:rPr>
              <a:t>course.course_id</a:t>
            </a:r>
            <a:r>
              <a:rPr lang="en-US" altLang="zh-CN" sz="1800" i="1" dirty="0">
                <a:solidFill>
                  <a:srgbClr val="00B050"/>
                </a:solidFill>
              </a:rPr>
              <a:t> </a:t>
            </a:r>
            <a:r>
              <a:rPr lang="en-US" altLang="zh-CN" sz="1800" i="1" dirty="0"/>
              <a:t> </a:t>
            </a:r>
            <a:r>
              <a:rPr lang="en-US" altLang="zh-CN" sz="1800" b="1" dirty="0"/>
              <a:t>and</a:t>
            </a:r>
            <a:br>
              <a:rPr lang="en-US" altLang="zh-CN" sz="1800" b="1" dirty="0"/>
            </a:br>
            <a:r>
              <a:rPr lang="en-US" altLang="zh-CN" sz="1800" b="1" dirty="0"/>
              <a:t>                       </a:t>
            </a:r>
            <a:r>
              <a:rPr lang="en-US" altLang="zh-CN" sz="1800" i="1" dirty="0" err="1">
                <a:solidFill>
                  <a:srgbClr val="7030A0"/>
                </a:solidFill>
              </a:rPr>
              <a:t>dept_name</a:t>
            </a:r>
            <a:r>
              <a:rPr lang="en-US" altLang="zh-CN" sz="1800" i="1" dirty="0">
                <a:solidFill>
                  <a:srgbClr val="7030A0"/>
                </a:solidFill>
              </a:rPr>
              <a:t> =</a:t>
            </a:r>
            <a:r>
              <a:rPr lang="en-US" altLang="zh-CN" sz="1800" dirty="0">
                <a:solidFill>
                  <a:srgbClr val="7030A0"/>
                </a:solidFill>
              </a:rPr>
              <a:t> ‘Comp. Sci.’</a:t>
            </a:r>
          </a:p>
          <a:p>
            <a:pPr lvl="1">
              <a:tabLst>
                <a:tab pos="2055813" algn="l"/>
              </a:tabLst>
            </a:pPr>
            <a:endParaRPr lang="en-US" altLang="zh-CN" sz="1800" dirty="0"/>
          </a:p>
          <a:p>
            <a:pPr lvl="1">
              <a:tabLst>
                <a:tab pos="2055813" algn="l"/>
              </a:tabLst>
            </a:pPr>
            <a:endParaRPr lang="en-US" altLang="zh-CN" sz="1800" dirty="0"/>
          </a:p>
          <a:p>
            <a:pPr lvl="2">
              <a:tabLst>
                <a:tab pos="2055813" algn="l"/>
              </a:tabLst>
            </a:pPr>
            <a:r>
              <a:rPr lang="zh-CN" altLang="zh-CN" sz="1800" dirty="0">
                <a:solidFill>
                  <a:srgbClr val="00B050"/>
                </a:solidFill>
              </a:rPr>
              <a:t>连接条件</a:t>
            </a:r>
            <a:r>
              <a:rPr lang="en-US" altLang="zh-CN" sz="1800" dirty="0" err="1">
                <a:solidFill>
                  <a:srgbClr val="00B050"/>
                </a:solidFill>
              </a:rPr>
              <a:t>section.course_id</a:t>
            </a:r>
            <a:r>
              <a:rPr lang="en-US" altLang="zh-CN" sz="1800" dirty="0">
                <a:solidFill>
                  <a:srgbClr val="00B050"/>
                </a:solidFill>
              </a:rPr>
              <a:t> = </a:t>
            </a:r>
            <a:r>
              <a:rPr lang="en-US" altLang="zh-CN" sz="1800" dirty="0" err="1">
                <a:solidFill>
                  <a:srgbClr val="00B050"/>
                </a:solidFill>
              </a:rPr>
              <a:t>course.course_id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lvl="2">
              <a:tabLst>
                <a:tab pos="2055813" algn="l"/>
              </a:tabLst>
            </a:pPr>
            <a:r>
              <a:rPr lang="zh-CN" altLang="zh-CN" sz="1800" dirty="0">
                <a:solidFill>
                  <a:srgbClr val="7030A0"/>
                </a:solidFill>
              </a:rPr>
              <a:t>过滤条件</a:t>
            </a:r>
            <a:r>
              <a:rPr lang="en-US" altLang="zh-CN" sz="1800" dirty="0" err="1">
                <a:solidFill>
                  <a:srgbClr val="7030A0"/>
                </a:solidFill>
              </a:rPr>
              <a:t>dept_name</a:t>
            </a:r>
            <a:r>
              <a:rPr lang="en-US" altLang="zh-CN" sz="1800" dirty="0">
                <a:solidFill>
                  <a:srgbClr val="7030A0"/>
                </a:solidFill>
              </a:rPr>
              <a:t> = ‘Comp. Sci.'</a:t>
            </a:r>
            <a:endParaRPr lang="zh-CN" altLang="zh-CN" sz="1800" dirty="0">
              <a:solidFill>
                <a:srgbClr val="7030A0"/>
              </a:solidFill>
            </a:endParaRPr>
          </a:p>
          <a:p>
            <a:pPr lvl="1">
              <a:buNone/>
              <a:tabLst>
                <a:tab pos="2055813" algn="l"/>
              </a:tabLst>
            </a:pPr>
            <a:endParaRPr lang="en-US" altLang="zh-CN" i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2C94B2-A8DF-4600-BCBC-8BDC250E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83" y="3830954"/>
            <a:ext cx="3755077" cy="15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9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BADF65B-429A-495E-8B7D-34614B8F8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Query Structure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D614135-F79C-4B14-9654-481CC64649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47" y="1435360"/>
            <a:ext cx="11110365" cy="4608512"/>
          </a:xfrm>
        </p:spPr>
        <p:txBody>
          <a:bodyPr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Natural Join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Natural join matches tuples with the same values for all common attributes, and retains only one copy of each common column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List the names of instructors along with the course ID of the courses that they taught.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b="1" dirty="0"/>
              <a:t>select </a:t>
            </a:r>
            <a:r>
              <a:rPr lang="en-US" altLang="zh-CN" sz="2000" i="1" dirty="0"/>
              <a:t>name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course_id</a:t>
            </a:r>
            <a:br>
              <a:rPr lang="en-US" altLang="zh-CN" sz="2000" i="1" dirty="0"/>
            </a:br>
            <a:r>
              <a:rPr lang="en-US" altLang="zh-CN" sz="2000" b="1" dirty="0"/>
              <a:t>from </a:t>
            </a:r>
            <a:r>
              <a:rPr lang="en-US" altLang="zh-CN" sz="2000" i="1" dirty="0"/>
              <a:t>instructor, teaches</a:t>
            </a:r>
            <a:br>
              <a:rPr lang="en-US" altLang="zh-CN" sz="2000" i="1" dirty="0"/>
            </a:br>
            <a:r>
              <a:rPr lang="en-US" altLang="zh-CN" sz="2000" b="1" dirty="0"/>
              <a:t>where </a:t>
            </a:r>
            <a:r>
              <a:rPr lang="en-US" altLang="zh-CN" sz="2000" i="1" dirty="0"/>
              <a:t>instructor.ID </a:t>
            </a:r>
            <a:r>
              <a:rPr lang="en-US" altLang="zh-CN" sz="2000" dirty="0"/>
              <a:t>= </a:t>
            </a:r>
            <a:r>
              <a:rPr lang="en-US" altLang="zh-CN" sz="2000" i="1" dirty="0"/>
              <a:t>teaches.ID</a:t>
            </a:r>
            <a:r>
              <a:rPr lang="en-US" altLang="zh-CN" sz="2000" dirty="0"/>
              <a:t>;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b="1" dirty="0"/>
              <a:t>select </a:t>
            </a:r>
            <a:r>
              <a:rPr lang="en-US" altLang="zh-CN" sz="2000" i="1" dirty="0"/>
              <a:t>name</a:t>
            </a:r>
            <a:r>
              <a:rPr lang="en-US" altLang="zh-CN" sz="2000" dirty="0"/>
              <a:t>,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course_id</a:t>
            </a:r>
            <a:br>
              <a:rPr lang="en-US" altLang="zh-CN" sz="2000" i="1" dirty="0"/>
            </a:br>
            <a:r>
              <a:rPr lang="en-US" altLang="zh-CN" sz="2000" b="1" dirty="0"/>
              <a:t>from </a:t>
            </a:r>
            <a:r>
              <a:rPr lang="en-US" altLang="zh-CN" sz="2000" i="1" dirty="0"/>
              <a:t>instructor </a:t>
            </a:r>
            <a:r>
              <a:rPr lang="en-US" altLang="zh-CN" sz="2000" b="1" dirty="0"/>
              <a:t>natural join </a:t>
            </a:r>
            <a:r>
              <a:rPr lang="en-US" altLang="zh-CN" sz="2000" i="1" dirty="0"/>
              <a:t>teaches</a:t>
            </a:r>
            <a:r>
              <a:rPr lang="en-US" altLang="zh-CN" sz="2000" dirty="0"/>
              <a:t>;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b="1" dirty="0"/>
              <a:t>select *</a:t>
            </a:r>
            <a:br>
              <a:rPr lang="en-US" altLang="zh-CN" sz="2000" b="1" dirty="0"/>
            </a:br>
            <a:r>
              <a:rPr lang="en-US" altLang="zh-CN" sz="2000" b="1" dirty="0"/>
              <a:t>from instructor natural join teaches;</a:t>
            </a:r>
          </a:p>
          <a:p>
            <a:pPr lvl="1">
              <a:buNone/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</p:txBody>
      </p:sp>
      <p:pic>
        <p:nvPicPr>
          <p:cNvPr id="51204" name="Picture 4" descr="3">
            <a:extLst>
              <a:ext uri="{FF2B5EF4-FFF2-40B4-BE49-F238E27FC236}">
                <a16:creationId xmlns:a16="http://schemas.microsoft.com/office/drawing/2014/main" id="{E0AA8233-886B-4DE3-9A23-44C7F8FF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7307536" y="4638415"/>
            <a:ext cx="421798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8" descr="2">
            <a:extLst>
              <a:ext uri="{FF2B5EF4-FFF2-40B4-BE49-F238E27FC236}">
                <a16:creationId xmlns:a16="http://schemas.microsoft.com/office/drawing/2014/main" id="{DF467361-4F61-4DF6-A3CD-0C925F22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7109211" y="3397638"/>
            <a:ext cx="23717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4" descr="2">
            <a:extLst>
              <a:ext uri="{FF2B5EF4-FFF2-40B4-BE49-F238E27FC236}">
                <a16:creationId xmlns:a16="http://schemas.microsoft.com/office/drawing/2014/main" id="{DAF05D67-F5F6-46FA-8C6D-514F8800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9675454" y="3397638"/>
            <a:ext cx="21637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DB6043-67CB-4FAF-A70E-F3F79BAF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66" y="5422640"/>
            <a:ext cx="1590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C9EB03EB-8CF4-412B-988E-0D7C7411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85" y="5422640"/>
            <a:ext cx="13906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ECD0998-24BA-4B80-9B41-BE742AC58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Basic Query Structure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3ED18ED-5FEC-4013-AABC-F563C0ADB7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8100" y="1451497"/>
            <a:ext cx="11634282" cy="5330303"/>
          </a:xfrm>
        </p:spPr>
        <p:txBody>
          <a:bodyPr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Natural Join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b="1" dirty="0">
                <a:solidFill>
                  <a:srgbClr val="FF0000"/>
                </a:solidFill>
              </a:rPr>
              <a:t>Danger in natural join</a:t>
            </a:r>
            <a:r>
              <a:rPr lang="en-US" altLang="zh-CN" sz="2000" dirty="0"/>
              <a:t>:</a:t>
            </a:r>
            <a:r>
              <a:rPr lang="zh-CN" altLang="zh-CN" sz="2000" dirty="0"/>
              <a:t>两个关系表，虽然有同名的属性，但语义</a:t>
            </a:r>
            <a:r>
              <a:rPr lang="zh-CN" altLang="en-US" sz="2000" dirty="0"/>
              <a:t>不同</a:t>
            </a:r>
            <a:r>
              <a:rPr lang="zh-CN" altLang="zh-CN" sz="2000" dirty="0"/>
              <a:t>相，这两个关系表</a:t>
            </a:r>
            <a:r>
              <a:rPr lang="zh-CN" altLang="en-US" sz="2000" dirty="0"/>
              <a:t>使用同名属性进行</a:t>
            </a:r>
            <a:r>
              <a:rPr lang="zh-CN" altLang="zh-CN" sz="2000" dirty="0"/>
              <a:t>自然连接</a:t>
            </a:r>
            <a:r>
              <a:rPr lang="zh-CN" altLang="en-US" sz="2000" dirty="0"/>
              <a:t>，</a:t>
            </a:r>
            <a:r>
              <a:rPr lang="zh-CN" altLang="zh-CN" sz="2000" dirty="0"/>
              <a:t>没有现实意义</a:t>
            </a:r>
            <a:r>
              <a:rPr lang="zh-CN" altLang="en-US" sz="2000" dirty="0"/>
              <a:t>，</a:t>
            </a:r>
            <a:r>
              <a:rPr lang="zh-CN" altLang="zh-CN" sz="2000" dirty="0"/>
              <a:t>结果肯定不对</a:t>
            </a:r>
            <a:r>
              <a:rPr lang="zh-CN" altLang="en-US" sz="2000" dirty="0"/>
              <a:t>！</a:t>
            </a:r>
            <a:endParaRPr lang="zh-CN" altLang="zh-CN" sz="2000" dirty="0"/>
          </a:p>
          <a:p>
            <a:pPr lvl="3">
              <a:buNone/>
              <a:tabLst>
                <a:tab pos="2055813" algn="l"/>
              </a:tabLst>
            </a:pPr>
            <a:r>
              <a:rPr lang="en-US" altLang="zh-CN" sz="1600" dirty="0"/>
              <a:t>course(</a:t>
            </a:r>
            <a:r>
              <a:rPr lang="en-US" altLang="zh-CN" sz="1600" dirty="0" err="1">
                <a:solidFill>
                  <a:srgbClr val="00B0F0"/>
                </a:solidFill>
              </a:rPr>
              <a:t>course_id</a:t>
            </a:r>
            <a:r>
              <a:rPr lang="en-US" altLang="zh-CN" sz="1600" dirty="0"/>
              <a:t>, title, </a:t>
            </a:r>
            <a:r>
              <a:rPr lang="en-US" altLang="zh-CN" sz="1600" dirty="0" err="1">
                <a:solidFill>
                  <a:srgbClr val="FF0000"/>
                </a:solidFill>
              </a:rPr>
              <a:t>dept_name</a:t>
            </a:r>
            <a:r>
              <a:rPr lang="en-US" altLang="zh-CN" sz="1600" dirty="0"/>
              <a:t>, credits)</a:t>
            </a:r>
            <a:endParaRPr lang="zh-CN" altLang="zh-CN" sz="1600" dirty="0"/>
          </a:p>
          <a:p>
            <a:pPr lvl="3">
              <a:buNone/>
              <a:tabLst>
                <a:tab pos="2055813" algn="l"/>
              </a:tabLst>
            </a:pPr>
            <a:r>
              <a:rPr lang="en-US" altLang="zh-CN" sz="1600" dirty="0"/>
              <a:t>instructor(</a:t>
            </a:r>
            <a:r>
              <a:rPr lang="en-US" altLang="zh-CN" sz="1600" dirty="0">
                <a:solidFill>
                  <a:schemeClr val="accent1"/>
                </a:solidFill>
              </a:rPr>
              <a:t>ID</a:t>
            </a:r>
            <a:r>
              <a:rPr lang="en-US" altLang="zh-CN" sz="1600" dirty="0"/>
              <a:t>, name, </a:t>
            </a:r>
            <a:r>
              <a:rPr lang="en-US" altLang="zh-CN" sz="1600" dirty="0" err="1">
                <a:solidFill>
                  <a:srgbClr val="FF0000"/>
                </a:solidFill>
              </a:rPr>
              <a:t>dept_name</a:t>
            </a:r>
            <a:r>
              <a:rPr lang="en-US" altLang="zh-CN" sz="1600" dirty="0"/>
              <a:t>, salary)</a:t>
            </a:r>
            <a:endParaRPr lang="zh-CN" altLang="zh-CN" sz="1600" dirty="0"/>
          </a:p>
          <a:p>
            <a:pPr lvl="3">
              <a:buNone/>
              <a:tabLst>
                <a:tab pos="2055813" algn="l"/>
              </a:tabLst>
            </a:pPr>
            <a:r>
              <a:rPr lang="en-US" altLang="zh-CN" sz="1600" dirty="0"/>
              <a:t>teaches(</a:t>
            </a:r>
            <a:r>
              <a:rPr lang="en-US" altLang="zh-CN" sz="1600" dirty="0">
                <a:solidFill>
                  <a:schemeClr val="accent1"/>
                </a:solidFill>
              </a:rPr>
              <a:t>ID</a:t>
            </a:r>
            <a:r>
              <a:rPr lang="en-US" altLang="zh-CN" sz="1600" dirty="0"/>
              <a:t>, </a:t>
            </a:r>
            <a:r>
              <a:rPr lang="en-US" altLang="zh-CN" sz="1600" dirty="0" err="1">
                <a:solidFill>
                  <a:srgbClr val="00B0F0"/>
                </a:solidFill>
              </a:rPr>
              <a:t>cours_id</a:t>
            </a:r>
            <a:r>
              <a:rPr lang="en-US" altLang="zh-CN" sz="1600" dirty="0"/>
              <a:t>, sec_ id, semester, year) </a:t>
            </a:r>
          </a:p>
          <a:p>
            <a:pPr lvl="2">
              <a:tabLst>
                <a:tab pos="2055813" algn="l"/>
              </a:tabLst>
            </a:pPr>
            <a:endParaRPr lang="en-US" altLang="zh-CN" sz="2000" dirty="0">
              <a:solidFill>
                <a:srgbClr val="7030A0"/>
              </a:solidFill>
            </a:endParaRPr>
          </a:p>
          <a:p>
            <a:pPr lvl="2">
              <a:tabLst>
                <a:tab pos="2055813" algn="l"/>
              </a:tabLst>
            </a:pPr>
            <a:endParaRPr lang="en-US" altLang="zh-CN" sz="2000" dirty="0">
              <a:solidFill>
                <a:srgbClr val="7030A0"/>
              </a:solidFill>
            </a:endParaRPr>
          </a:p>
          <a:p>
            <a:pPr lvl="2">
              <a:tabLst>
                <a:tab pos="2055813" algn="l"/>
              </a:tabLst>
            </a:pPr>
            <a:endParaRPr lang="en-US" altLang="zh-CN" sz="2000" dirty="0">
              <a:solidFill>
                <a:srgbClr val="7030A0"/>
              </a:solidFill>
            </a:endParaRPr>
          </a:p>
          <a:p>
            <a:pPr lvl="2">
              <a:tabLst>
                <a:tab pos="2055813" algn="l"/>
              </a:tabLst>
            </a:pPr>
            <a:r>
              <a:rPr lang="en-US" altLang="zh-CN" sz="1600" dirty="0">
                <a:solidFill>
                  <a:srgbClr val="00B050"/>
                </a:solidFill>
              </a:rPr>
              <a:t>course</a:t>
            </a:r>
            <a:r>
              <a:rPr lang="zh-CN" altLang="zh-CN" sz="1600" dirty="0">
                <a:solidFill>
                  <a:srgbClr val="00B050"/>
                </a:solidFill>
              </a:rPr>
              <a:t>表的每一行表示：</a:t>
            </a:r>
            <a:r>
              <a:rPr lang="zh-CN" altLang="en-US" sz="1600" dirty="0"/>
              <a:t>编号为</a:t>
            </a:r>
            <a:r>
              <a:rPr lang="en-US" altLang="zh-CN" sz="1600" dirty="0" err="1"/>
              <a:t>course_id</a:t>
            </a:r>
            <a:r>
              <a:rPr lang="zh-CN" altLang="zh-CN" sz="1600" dirty="0"/>
              <a:t>的课程</a:t>
            </a:r>
            <a:r>
              <a:rPr lang="zh-CN" altLang="en-US" sz="1600" dirty="0"/>
              <a:t>，课程</a:t>
            </a:r>
            <a:r>
              <a:rPr lang="zh-CN" altLang="zh-CN" sz="1600" dirty="0"/>
              <a:t>名为</a:t>
            </a:r>
            <a:r>
              <a:rPr lang="en-US" altLang="zh-CN" sz="1600" dirty="0"/>
              <a:t>title</a:t>
            </a:r>
            <a:r>
              <a:rPr lang="zh-CN" altLang="zh-CN" sz="1600" dirty="0"/>
              <a:t>，</a:t>
            </a:r>
            <a:r>
              <a:rPr lang="zh-CN" altLang="en-US" sz="1600" dirty="0">
                <a:solidFill>
                  <a:srgbClr val="FF0000"/>
                </a:solidFill>
              </a:rPr>
              <a:t>编号为</a:t>
            </a:r>
            <a:r>
              <a:rPr lang="en-US" altLang="zh-CN" sz="1600" dirty="0" err="1">
                <a:solidFill>
                  <a:srgbClr val="FF0000"/>
                </a:solidFill>
              </a:rPr>
              <a:t>course_id</a:t>
            </a:r>
            <a:r>
              <a:rPr lang="zh-CN" altLang="en-US" sz="1600" dirty="0">
                <a:solidFill>
                  <a:srgbClr val="FF0000"/>
                </a:solidFill>
              </a:rPr>
              <a:t>的课程</a:t>
            </a:r>
            <a:r>
              <a:rPr lang="zh-CN" altLang="zh-CN" sz="1600" dirty="0">
                <a:solidFill>
                  <a:srgbClr val="FF0000"/>
                </a:solidFill>
              </a:rPr>
              <a:t>是由</a:t>
            </a:r>
            <a:r>
              <a:rPr lang="en-US" altLang="zh-CN" sz="1600" dirty="0" err="1">
                <a:solidFill>
                  <a:srgbClr val="FF0000"/>
                </a:solidFill>
              </a:rPr>
              <a:t>dept_name</a:t>
            </a:r>
            <a:r>
              <a:rPr lang="zh-CN" altLang="zh-CN" sz="1600" dirty="0">
                <a:solidFill>
                  <a:srgbClr val="FF0000"/>
                </a:solidFill>
              </a:rPr>
              <a:t>系开设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zh-CN" altLang="zh-CN" sz="1600" dirty="0"/>
              <a:t>，</a:t>
            </a:r>
            <a:r>
              <a:rPr lang="zh-CN" altLang="en-US" sz="1600" dirty="0"/>
              <a:t>该课程有</a:t>
            </a:r>
            <a:r>
              <a:rPr lang="en-US" altLang="zh-CN" sz="1600" dirty="0"/>
              <a:t>credits</a:t>
            </a:r>
            <a:r>
              <a:rPr lang="zh-CN" altLang="zh-CN" sz="1600" dirty="0"/>
              <a:t>个学分</a:t>
            </a:r>
          </a:p>
          <a:p>
            <a:pPr lvl="2">
              <a:tabLst>
                <a:tab pos="2055813" algn="l"/>
              </a:tabLst>
            </a:pPr>
            <a:r>
              <a:rPr lang="en-US" altLang="zh-CN" sz="1600" dirty="0">
                <a:solidFill>
                  <a:srgbClr val="00B050"/>
                </a:solidFill>
              </a:rPr>
              <a:t>instructor</a:t>
            </a:r>
            <a:r>
              <a:rPr lang="zh-CN" altLang="zh-CN" sz="1600" dirty="0">
                <a:solidFill>
                  <a:srgbClr val="00B050"/>
                </a:solidFill>
              </a:rPr>
              <a:t>表的每一行表示：</a:t>
            </a:r>
            <a:r>
              <a:rPr lang="zh-CN" altLang="zh-CN" sz="1600" dirty="0"/>
              <a:t>编号为</a:t>
            </a:r>
            <a:r>
              <a:rPr lang="en-US" altLang="zh-CN" sz="1600" dirty="0"/>
              <a:t>ID</a:t>
            </a:r>
            <a:r>
              <a:rPr lang="zh-CN" altLang="zh-CN" sz="1600" dirty="0"/>
              <a:t>的老师，名字为</a:t>
            </a:r>
            <a:r>
              <a:rPr lang="en-US" altLang="zh-CN" sz="1600" dirty="0"/>
              <a:t>name</a:t>
            </a:r>
            <a:r>
              <a:rPr lang="zh-CN" altLang="zh-CN" sz="1600" dirty="0"/>
              <a:t>，</a:t>
            </a:r>
            <a:r>
              <a:rPr lang="zh-CN" altLang="en-US" sz="1600" dirty="0">
                <a:solidFill>
                  <a:srgbClr val="FF0000"/>
                </a:solidFill>
              </a:rPr>
              <a:t>编号为</a:t>
            </a:r>
            <a:r>
              <a:rPr lang="en-US" altLang="zh-CN" sz="1600" dirty="0">
                <a:solidFill>
                  <a:srgbClr val="FF0000"/>
                </a:solidFill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</a:rPr>
              <a:t>的教师在</a:t>
            </a:r>
            <a:r>
              <a:rPr lang="en-US" altLang="zh-CN" sz="1600" dirty="0" err="1">
                <a:solidFill>
                  <a:srgbClr val="FF0000"/>
                </a:solidFill>
              </a:rPr>
              <a:t>dept_name</a:t>
            </a:r>
            <a:r>
              <a:rPr lang="zh-CN" altLang="zh-CN" sz="1600" dirty="0">
                <a:solidFill>
                  <a:srgbClr val="FF0000"/>
                </a:solidFill>
              </a:rPr>
              <a:t>系</a:t>
            </a:r>
            <a:r>
              <a:rPr lang="zh-CN" altLang="en-US" sz="1600" dirty="0">
                <a:solidFill>
                  <a:srgbClr val="FF0000"/>
                </a:solidFill>
              </a:rPr>
              <a:t>工作</a:t>
            </a:r>
            <a:r>
              <a:rPr lang="zh-CN" altLang="zh-CN" sz="1600" dirty="0"/>
              <a:t>，工资为</a:t>
            </a:r>
            <a:r>
              <a:rPr lang="en-US" altLang="zh-CN" sz="1600" dirty="0"/>
              <a:t>salary</a:t>
            </a:r>
            <a:endParaRPr lang="zh-CN" altLang="zh-CN" sz="1600" dirty="0"/>
          </a:p>
          <a:p>
            <a:pPr lvl="2">
              <a:tabLst>
                <a:tab pos="2055813" algn="l"/>
              </a:tabLst>
            </a:pPr>
            <a:r>
              <a:rPr lang="en-US" altLang="zh-CN" sz="1600" dirty="0">
                <a:solidFill>
                  <a:srgbClr val="00B050"/>
                </a:solidFill>
              </a:rPr>
              <a:t>teaches</a:t>
            </a:r>
            <a:r>
              <a:rPr lang="zh-CN" altLang="en-US" sz="1600" dirty="0">
                <a:solidFill>
                  <a:srgbClr val="00B050"/>
                </a:solidFill>
              </a:rPr>
              <a:t>表示实体</a:t>
            </a:r>
            <a:r>
              <a:rPr lang="en-US" altLang="zh-CN" sz="1600" dirty="0">
                <a:solidFill>
                  <a:srgbClr val="00B050"/>
                </a:solidFill>
              </a:rPr>
              <a:t>instructor</a:t>
            </a:r>
            <a:r>
              <a:rPr lang="zh-CN" altLang="zh-CN" sz="1600" dirty="0">
                <a:solidFill>
                  <a:srgbClr val="00B050"/>
                </a:solidFill>
              </a:rPr>
              <a:t>和</a:t>
            </a:r>
            <a:r>
              <a:rPr lang="zh-CN" altLang="en-US" sz="1600" dirty="0">
                <a:solidFill>
                  <a:srgbClr val="00B050"/>
                </a:solidFill>
              </a:rPr>
              <a:t>实体</a:t>
            </a:r>
            <a:r>
              <a:rPr lang="en-US" altLang="zh-CN" sz="1600" dirty="0">
                <a:solidFill>
                  <a:srgbClr val="00B050"/>
                </a:solidFill>
              </a:rPr>
              <a:t>course</a:t>
            </a:r>
            <a:r>
              <a:rPr lang="zh-CN" altLang="zh-CN" sz="1600" dirty="0">
                <a:solidFill>
                  <a:srgbClr val="00B050"/>
                </a:solidFill>
              </a:rPr>
              <a:t>之间的联系</a:t>
            </a:r>
            <a:r>
              <a:rPr lang="zh-CN" altLang="en-US" sz="1600" dirty="0">
                <a:solidFill>
                  <a:srgbClr val="00B050"/>
                </a:solidFill>
              </a:rPr>
              <a:t>，</a:t>
            </a:r>
            <a:r>
              <a:rPr lang="en-US" altLang="zh-CN" sz="1600" dirty="0">
                <a:solidFill>
                  <a:srgbClr val="00B050"/>
                </a:solidFill>
              </a:rPr>
              <a:t> teaches</a:t>
            </a:r>
            <a:r>
              <a:rPr lang="zh-CN" altLang="en-US" sz="1600" dirty="0">
                <a:solidFill>
                  <a:srgbClr val="00B050"/>
                </a:solidFill>
              </a:rPr>
              <a:t>表上的一行表示</a:t>
            </a:r>
            <a:r>
              <a:rPr lang="zh-CN" altLang="zh-CN" sz="1600" dirty="0">
                <a:solidFill>
                  <a:srgbClr val="00B050"/>
                </a:solidFill>
              </a:rPr>
              <a:t>：</a:t>
            </a:r>
            <a:r>
              <a:rPr lang="zh-CN" altLang="en-US" sz="1600" dirty="0"/>
              <a:t>教工号为</a:t>
            </a:r>
            <a:r>
              <a:rPr lang="en-US" altLang="zh-CN" sz="1600" dirty="0"/>
              <a:t>ID</a:t>
            </a:r>
            <a:r>
              <a:rPr lang="zh-CN" altLang="en-US" sz="1600" dirty="0"/>
              <a:t>的</a:t>
            </a:r>
            <a:r>
              <a:rPr lang="zh-CN" altLang="zh-CN" sz="1600" dirty="0"/>
              <a:t>讲师</a:t>
            </a:r>
            <a:r>
              <a:rPr lang="zh-CN" altLang="en-US" sz="1600" dirty="0"/>
              <a:t>，</a:t>
            </a:r>
            <a:r>
              <a:rPr lang="zh-CN" altLang="zh-CN" sz="1600" dirty="0"/>
              <a:t>讲授某个</a:t>
            </a:r>
            <a:r>
              <a:rPr lang="en-US" altLang="zh-CN" sz="1600" dirty="0" err="1"/>
              <a:t>course_id</a:t>
            </a:r>
            <a:r>
              <a:rPr lang="zh-CN" altLang="zh-CN" sz="1600" dirty="0"/>
              <a:t>的课程</a:t>
            </a:r>
            <a:endParaRPr lang="en-US" altLang="zh-CN" sz="1600" dirty="0"/>
          </a:p>
          <a:p>
            <a:pPr lvl="2">
              <a:tabLst>
                <a:tab pos="2055813" algn="l"/>
              </a:tabLst>
            </a:pPr>
            <a:r>
              <a:rPr lang="en-US" altLang="zh-CN" sz="1600" b="1" dirty="0">
                <a:solidFill>
                  <a:srgbClr val="FF0000"/>
                </a:solidFill>
              </a:rPr>
              <a:t>instructor</a:t>
            </a:r>
            <a:r>
              <a:rPr lang="zh-CN" altLang="zh-CN" sz="1600" b="1" dirty="0">
                <a:solidFill>
                  <a:srgbClr val="FF0000"/>
                </a:solidFill>
              </a:rPr>
              <a:t>关系表的</a:t>
            </a:r>
            <a:r>
              <a:rPr lang="en-US" altLang="zh-CN" sz="1600" b="1" dirty="0" err="1">
                <a:solidFill>
                  <a:srgbClr val="FF0000"/>
                </a:solidFill>
              </a:rPr>
              <a:t>dept_name</a:t>
            </a:r>
            <a:r>
              <a:rPr lang="zh-CN" altLang="zh-CN" sz="1600" b="1" dirty="0"/>
              <a:t>和</a:t>
            </a:r>
            <a:r>
              <a:rPr lang="en-US" altLang="zh-CN" sz="1600" b="1" dirty="0">
                <a:solidFill>
                  <a:srgbClr val="FF0000"/>
                </a:solidFill>
              </a:rPr>
              <a:t>course</a:t>
            </a:r>
            <a:r>
              <a:rPr lang="zh-CN" altLang="zh-CN" sz="1600" b="1" dirty="0">
                <a:solidFill>
                  <a:srgbClr val="FF0000"/>
                </a:solidFill>
              </a:rPr>
              <a:t>关系表的</a:t>
            </a:r>
            <a:r>
              <a:rPr lang="en-US" altLang="zh-CN" sz="1600" b="1" dirty="0" err="1">
                <a:solidFill>
                  <a:srgbClr val="FF0000"/>
                </a:solidFill>
              </a:rPr>
              <a:t>dept_name</a:t>
            </a:r>
            <a:r>
              <a:rPr lang="zh-CN" altLang="zh-CN" sz="1600" b="1" dirty="0">
                <a:solidFill>
                  <a:srgbClr val="7030A0"/>
                </a:solidFill>
              </a:rPr>
              <a:t>物理意义是</a:t>
            </a:r>
            <a:r>
              <a:rPr lang="zh-CN" altLang="en-US" sz="1600" b="1" dirty="0">
                <a:solidFill>
                  <a:srgbClr val="7030A0"/>
                </a:solidFill>
              </a:rPr>
              <a:t>有</a:t>
            </a:r>
            <a:r>
              <a:rPr lang="zh-CN" altLang="zh-CN" sz="1600" b="1" dirty="0">
                <a:solidFill>
                  <a:srgbClr val="7030A0"/>
                </a:solidFill>
              </a:rPr>
              <a:t>差别的！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>
              <a:tabLst>
                <a:tab pos="2055813" algn="l"/>
              </a:tabLst>
            </a:pPr>
            <a:r>
              <a:rPr lang="zh-CN" altLang="en-US" sz="1600" b="1" dirty="0"/>
              <a:t>自然连接需要在外键上来进行</a:t>
            </a:r>
            <a:r>
              <a:rPr lang="en-US" altLang="zh-CN" sz="1600" b="1" dirty="0"/>
              <a:t>!</a:t>
            </a:r>
            <a:r>
              <a:rPr lang="zh-CN" altLang="en-US" sz="1600" b="1" dirty="0"/>
              <a:t>这样可以避免本例中</a:t>
            </a:r>
            <a:r>
              <a:rPr lang="en-US" altLang="zh-CN" sz="1600" b="1" dirty="0" err="1"/>
              <a:t>dept_name</a:t>
            </a:r>
            <a:r>
              <a:rPr lang="zh-CN" altLang="en-US" sz="1600" b="1" dirty="0"/>
              <a:t>同名产生的问题</a:t>
            </a:r>
            <a:r>
              <a:rPr lang="en-US" altLang="zh-CN" sz="1600" b="1" dirty="0"/>
              <a:t>!</a:t>
            </a:r>
          </a:p>
          <a:p>
            <a:pPr lvl="2">
              <a:buNone/>
              <a:tabLst>
                <a:tab pos="2055813" algn="l"/>
              </a:tabLst>
            </a:pPr>
            <a:endParaRPr lang="en-US" altLang="zh-CN" sz="2000" b="1" dirty="0"/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35EA2397-6B81-49F1-B7BD-C82A4C38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83" y="2357130"/>
            <a:ext cx="3535560" cy="186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11C0E1-4926-4AB8-AD05-A31869CA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22AE26-1E62-45B4-9C9A-5D65B507E9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39282"/>
            <a:ext cx="9980681" cy="497896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2016 </a:t>
            </a:r>
            <a:r>
              <a:rPr lang="zh-CN" altLang="en-US" sz="2800" dirty="0">
                <a:solidFill>
                  <a:srgbClr val="FF0000"/>
                </a:solidFill>
              </a:rPr>
              <a:t>新特征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00B0F0"/>
              </a:solidFill>
            </a:endParaRPr>
          </a:p>
          <a:p>
            <a:pPr lvl="1"/>
            <a:r>
              <a:rPr lang="zh-CN" altLang="zh-CN" sz="2400" dirty="0">
                <a:solidFill>
                  <a:srgbClr val="00B0F0"/>
                </a:solidFill>
              </a:rPr>
              <a:t>行模式识别（</a:t>
            </a:r>
            <a:r>
              <a:rPr lang="en-US" altLang="zh-CN" sz="2400" dirty="0">
                <a:solidFill>
                  <a:srgbClr val="00B0F0"/>
                </a:solidFill>
              </a:rPr>
              <a:t>row pattern recognition</a:t>
            </a:r>
            <a:r>
              <a:rPr lang="zh-CN" altLang="zh-CN" sz="2400" dirty="0">
                <a:solidFill>
                  <a:srgbClr val="00B0F0"/>
                </a:solidFill>
              </a:rPr>
              <a:t>）</a:t>
            </a:r>
          </a:p>
          <a:p>
            <a:pPr lvl="2"/>
            <a:endParaRPr lang="en-US" altLang="zh-CN" sz="2000" dirty="0"/>
          </a:p>
          <a:p>
            <a:pPr lvl="2"/>
            <a:r>
              <a:rPr lang="zh-CN" altLang="zh-CN" sz="2000" dirty="0"/>
              <a:t>行模式识别使用</a:t>
            </a:r>
            <a:r>
              <a:rPr lang="en-US" altLang="zh-CN" sz="2000" dirty="0"/>
              <a:t>MATCH_RECOGNIZE</a:t>
            </a:r>
            <a:r>
              <a:rPr lang="zh-CN" altLang="zh-CN" sz="2000" dirty="0"/>
              <a:t>子句指定一个匹配多行的模式（正则表达式），可以对这些匹配的行组进行过滤、分组和聚合操作。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MATCH_RECOGNIZE</a:t>
            </a:r>
            <a:r>
              <a:rPr lang="zh-CN" altLang="zh-CN" sz="2000" dirty="0"/>
              <a:t>支持两种形式：</a:t>
            </a:r>
            <a:endParaRPr lang="en-US" altLang="zh-CN" sz="2000" dirty="0"/>
          </a:p>
          <a:p>
            <a:pPr lvl="3"/>
            <a:r>
              <a:rPr lang="en-US" altLang="zh-CN" sz="2000" dirty="0"/>
              <a:t>ONE ROW PER MATCH</a:t>
            </a:r>
            <a:r>
              <a:rPr lang="zh-CN" altLang="en-US" sz="2000" dirty="0"/>
              <a:t>：</a:t>
            </a:r>
            <a:r>
              <a:rPr lang="zh-CN" altLang="zh-CN" sz="2000" dirty="0"/>
              <a:t>对于每次匹配返回单行摘要</a:t>
            </a:r>
            <a:endParaRPr lang="en-US" altLang="zh-CN" sz="2000" dirty="0"/>
          </a:p>
          <a:p>
            <a:pPr lvl="3"/>
            <a:r>
              <a:rPr lang="en-US" altLang="zh-CN" sz="2000" dirty="0"/>
              <a:t>ALL ROWS PER MATCH</a:t>
            </a:r>
            <a:r>
              <a:rPr lang="zh-CN" altLang="en-US" sz="2000" dirty="0"/>
              <a:t>：</a:t>
            </a:r>
            <a:r>
              <a:rPr lang="zh-CN" altLang="zh-CN" sz="2000" dirty="0"/>
              <a:t>对于每次匹配中的每一行数据返回一行输出</a:t>
            </a:r>
          </a:p>
          <a:p>
            <a:pPr lvl="2"/>
            <a:endParaRPr lang="en-US" altLang="zh-CN" sz="2000" dirty="0"/>
          </a:p>
          <a:p>
            <a:pPr lvl="2"/>
            <a:r>
              <a:rPr lang="zh-CN" altLang="zh-CN" sz="2000" dirty="0"/>
              <a:t>行模式匹配可以用于分析时间序列数据</a:t>
            </a:r>
            <a:endParaRPr lang="en-US" altLang="zh-CN" sz="2000" dirty="0"/>
          </a:p>
          <a:p>
            <a:pPr lvl="3"/>
            <a:r>
              <a:rPr lang="zh-CN" altLang="zh-CN" sz="2000" dirty="0"/>
              <a:t>股票行情收录器日志或事件日志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323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40089E4-491C-47F8-9B51-C9AF44FE7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Basic Query Structure 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1DB9C1C-561C-43BB-9223-A670436468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5490" y="1916349"/>
            <a:ext cx="10690698" cy="4756826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Natural Join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b="1" dirty="0">
                <a:solidFill>
                  <a:srgbClr val="FF0000"/>
                </a:solidFill>
              </a:rPr>
              <a:t>Danger in natural join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lvl="2">
              <a:tabLst>
                <a:tab pos="2055813" algn="l"/>
              </a:tabLst>
            </a:pPr>
            <a:r>
              <a:rPr lang="en-US" altLang="zh-CN" sz="1600" dirty="0"/>
              <a:t>List the names of instructors along with the </a:t>
            </a:r>
            <a:r>
              <a:rPr lang="en-US" altLang="zh-CN" sz="1600" dirty="0" err="1"/>
              <a:t>the</a:t>
            </a:r>
            <a:r>
              <a:rPr lang="en-US" altLang="zh-CN" sz="1600" dirty="0"/>
              <a:t> titles of courses that they teach</a:t>
            </a:r>
          </a:p>
          <a:p>
            <a:pPr lvl="2">
              <a:buNone/>
              <a:tabLst>
                <a:tab pos="2055813" algn="l"/>
              </a:tabLst>
            </a:pPr>
            <a:r>
              <a:rPr lang="zh-CN" altLang="zh-CN" sz="1600" dirty="0"/>
              <a:t>查询讲师的名字，并显示他所教的课程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600" dirty="0"/>
              <a:t> </a:t>
            </a:r>
            <a:r>
              <a:rPr lang="en-US" altLang="zh-CN" sz="1800" dirty="0"/>
              <a:t>Incorrect version (makes </a:t>
            </a:r>
            <a:r>
              <a:rPr lang="en-US" altLang="zh-CN" sz="1800" dirty="0" err="1"/>
              <a:t>course.dept_name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instructor.dept_name</a:t>
            </a:r>
            <a:r>
              <a:rPr lang="en-US" altLang="zh-CN" sz="1800" dirty="0"/>
              <a:t>)</a:t>
            </a:r>
          </a:p>
          <a:p>
            <a:pPr lvl="4">
              <a:tabLst>
                <a:tab pos="2055813" algn="l"/>
              </a:tabLst>
            </a:pPr>
            <a:r>
              <a:rPr lang="en-US" altLang="zh-CN" sz="1800" b="1" dirty="0"/>
              <a:t>select </a:t>
            </a:r>
            <a:r>
              <a:rPr lang="en-US" altLang="zh-CN" sz="1800" dirty="0"/>
              <a:t>name, title</a:t>
            </a:r>
            <a:br>
              <a:rPr lang="en-US" altLang="zh-CN" sz="1800" dirty="0"/>
            </a:br>
            <a:r>
              <a:rPr lang="en-US" altLang="zh-CN" sz="1800" b="1" dirty="0"/>
              <a:t>from </a:t>
            </a:r>
            <a:r>
              <a:rPr lang="en-US" altLang="zh-CN" sz="1800" dirty="0"/>
              <a:t>instructor </a:t>
            </a:r>
            <a:r>
              <a:rPr lang="en-US" altLang="zh-CN" sz="1800" b="1" dirty="0"/>
              <a:t>natural join </a:t>
            </a:r>
            <a:r>
              <a:rPr lang="en-US" altLang="zh-CN" sz="1800" dirty="0"/>
              <a:t>teaches </a:t>
            </a:r>
            <a:r>
              <a:rPr lang="en-US" altLang="zh-CN" sz="1800" b="1" dirty="0"/>
              <a:t>natural join </a:t>
            </a:r>
            <a:r>
              <a:rPr lang="en-US" altLang="zh-CN" sz="1800" dirty="0"/>
              <a:t>course;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800" dirty="0"/>
              <a:t>Correct version</a:t>
            </a:r>
          </a:p>
          <a:p>
            <a:pPr lvl="4">
              <a:tabLst>
                <a:tab pos="2055813" algn="l"/>
              </a:tabLst>
            </a:pPr>
            <a:r>
              <a:rPr lang="en-US" altLang="zh-CN" sz="1800" b="1" dirty="0"/>
              <a:t>select </a:t>
            </a:r>
            <a:r>
              <a:rPr lang="en-US" altLang="zh-CN" sz="1800" dirty="0"/>
              <a:t>name, title</a:t>
            </a:r>
            <a:br>
              <a:rPr lang="en-US" altLang="zh-CN" sz="1800" dirty="0"/>
            </a:br>
            <a:r>
              <a:rPr lang="en-US" altLang="zh-CN" sz="1800" b="1" dirty="0"/>
              <a:t>from </a:t>
            </a:r>
            <a:r>
              <a:rPr lang="en-US" altLang="zh-CN" sz="1800" dirty="0"/>
              <a:t>instructor </a:t>
            </a:r>
            <a:r>
              <a:rPr lang="en-US" altLang="zh-CN" sz="1800" b="1" dirty="0"/>
              <a:t>natural join </a:t>
            </a:r>
            <a:r>
              <a:rPr lang="en-US" altLang="zh-CN" sz="1800" dirty="0"/>
              <a:t>teaches, course</a:t>
            </a:r>
            <a:br>
              <a:rPr lang="en-US" altLang="zh-CN" sz="1800" dirty="0"/>
            </a:br>
            <a:r>
              <a:rPr lang="en-US" altLang="zh-CN" sz="1800" b="1" dirty="0"/>
              <a:t>where </a:t>
            </a:r>
            <a:r>
              <a:rPr lang="en-US" altLang="zh-CN" sz="1600" dirty="0" err="1">
                <a:solidFill>
                  <a:srgbClr val="00B0F0"/>
                </a:solidFill>
              </a:rPr>
              <a:t>teaches.course_id</a:t>
            </a:r>
            <a:r>
              <a:rPr lang="en-US" altLang="zh-CN" sz="1800" dirty="0"/>
              <a:t> = </a:t>
            </a:r>
            <a:r>
              <a:rPr lang="en-US" altLang="zh-CN" sz="1600" dirty="0" err="1">
                <a:solidFill>
                  <a:srgbClr val="00B0F0"/>
                </a:solidFill>
              </a:rPr>
              <a:t>course.course_id</a:t>
            </a:r>
            <a:r>
              <a:rPr lang="en-US" altLang="zh-CN" sz="1600" dirty="0">
                <a:solidFill>
                  <a:srgbClr val="00B0F0"/>
                </a:solidFill>
              </a:rPr>
              <a:t>;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800" dirty="0"/>
              <a:t>Another correct version</a:t>
            </a:r>
          </a:p>
          <a:p>
            <a:pPr lvl="4">
              <a:tabLst>
                <a:tab pos="2055813" algn="l"/>
              </a:tabLst>
            </a:pPr>
            <a:r>
              <a:rPr lang="en-US" altLang="zh-CN" sz="1800" b="1" dirty="0"/>
              <a:t>select </a:t>
            </a:r>
            <a:r>
              <a:rPr lang="en-US" altLang="zh-CN" sz="1800" dirty="0"/>
              <a:t>name, title</a:t>
            </a:r>
            <a:br>
              <a:rPr lang="en-US" altLang="zh-CN" sz="1800" dirty="0"/>
            </a:br>
            <a:r>
              <a:rPr lang="en-US" altLang="zh-CN" sz="1800" b="1" dirty="0"/>
              <a:t>from </a:t>
            </a:r>
            <a:r>
              <a:rPr lang="en-US" altLang="zh-CN" sz="1800" dirty="0"/>
              <a:t>(instructor </a:t>
            </a:r>
            <a:r>
              <a:rPr lang="en-US" altLang="zh-CN" sz="1800" b="1" dirty="0"/>
              <a:t>natural join </a:t>
            </a:r>
            <a:r>
              <a:rPr lang="en-US" altLang="zh-CN" sz="1800" dirty="0"/>
              <a:t>teaches)</a:t>
            </a:r>
            <a:br>
              <a:rPr lang="en-US" altLang="zh-CN" sz="1800" b="1" dirty="0"/>
            </a:br>
            <a:r>
              <a:rPr lang="en-US" altLang="zh-CN" sz="1800" b="1" dirty="0"/>
              <a:t>             join </a:t>
            </a:r>
            <a:r>
              <a:rPr lang="en-US" altLang="zh-CN" sz="1800" dirty="0"/>
              <a:t>course </a:t>
            </a:r>
            <a:r>
              <a:rPr lang="en-US" altLang="zh-CN" sz="1800" b="1" dirty="0"/>
              <a:t>using</a:t>
            </a:r>
            <a:r>
              <a:rPr lang="en-US" altLang="zh-CN" sz="1800" dirty="0"/>
              <a:t>(</a:t>
            </a:r>
            <a:r>
              <a:rPr lang="en-US" altLang="zh-CN" sz="1600" dirty="0" err="1">
                <a:solidFill>
                  <a:srgbClr val="00B0F0"/>
                </a:solidFill>
              </a:rPr>
              <a:t>course_id</a:t>
            </a:r>
            <a:r>
              <a:rPr lang="en-US" altLang="zh-CN" sz="1800" dirty="0"/>
              <a:t>);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47BF28EF-1D44-4CEF-A9C0-BB9A7411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98" y="1546900"/>
            <a:ext cx="45243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8717A91-3A9E-4BF2-AE4C-A272EC6E7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934C42B-AE64-4AB8-BEF6-0679490BAF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420002"/>
            <a:ext cx="9980682" cy="4608512"/>
          </a:xfrm>
        </p:spPr>
        <p:txBody>
          <a:bodyPr/>
          <a:lstStyle/>
          <a:p>
            <a:pPr>
              <a:tabLst>
                <a:tab pos="2055813" algn="l"/>
              </a:tabLst>
              <a:defRPr/>
            </a:pPr>
            <a:r>
              <a:rPr lang="en-US" altLang="zh-CN" sz="2800" dirty="0"/>
              <a:t>The Rename Operation</a:t>
            </a:r>
          </a:p>
          <a:p>
            <a:pPr lvl="1">
              <a:tabLst>
                <a:tab pos="2055813" algn="l"/>
              </a:tabLst>
              <a:defRPr/>
            </a:pPr>
            <a:endParaRPr lang="en-US" altLang="zh-CN" sz="2000" dirty="0"/>
          </a:p>
          <a:p>
            <a:pPr lvl="1">
              <a:tabLst>
                <a:tab pos="2055813" algn="l"/>
              </a:tabLst>
              <a:defRPr/>
            </a:pPr>
            <a:r>
              <a:rPr lang="zh-CN" altLang="en-US" sz="2000" dirty="0"/>
              <a:t>需要更名运算的原因</a:t>
            </a:r>
            <a:endParaRPr lang="en-US" altLang="zh-CN" sz="2000" dirty="0">
              <a:cs typeface="+mn-cs"/>
            </a:endParaRPr>
          </a:p>
          <a:p>
            <a:pPr lvl="2">
              <a:defRPr/>
            </a:pPr>
            <a:r>
              <a:rPr lang="zh-CN" altLang="en-US" sz="2000" dirty="0"/>
              <a:t>首先， </a:t>
            </a:r>
            <a:r>
              <a:rPr lang="en-US" altLang="zh-CN" sz="2000" dirty="0" err="1"/>
              <a:t>frorn</a:t>
            </a:r>
            <a:r>
              <a:rPr lang="en-US" altLang="zh-CN" sz="2000" dirty="0"/>
              <a:t> </a:t>
            </a:r>
            <a:r>
              <a:rPr lang="zh-CN" altLang="en-US" sz="2000" dirty="0"/>
              <a:t>子句的两个关系中可能存在同名属性，在这种情况下，结果中就会出现重复的属性名</a:t>
            </a:r>
            <a:r>
              <a:rPr lang="en-US" altLang="zh-CN" sz="2000" dirty="0"/>
              <a:t>;</a:t>
            </a:r>
          </a:p>
          <a:p>
            <a:pPr lvl="2">
              <a:defRPr/>
            </a:pPr>
            <a:r>
              <a:rPr lang="zh-CN" altLang="en-US" sz="2000" dirty="0"/>
              <a:t>其次，如果我们在</a:t>
            </a:r>
            <a:r>
              <a:rPr lang="en-US" altLang="zh-CN" sz="2000" dirty="0"/>
              <a:t>select </a:t>
            </a:r>
            <a:r>
              <a:rPr lang="zh-CN" altLang="en-US" sz="2000" dirty="0"/>
              <a:t>子句中使用算术表达式，那么结果属性就没有名字</a:t>
            </a:r>
            <a:r>
              <a:rPr lang="en-US" altLang="zh-CN" sz="2000" dirty="0"/>
              <a:t>;</a:t>
            </a:r>
          </a:p>
          <a:p>
            <a:pPr lvl="2">
              <a:defRPr/>
            </a:pPr>
            <a:r>
              <a:rPr lang="zh-CN" altLang="en-US" sz="2000" dirty="0"/>
              <a:t>再次，属性名可以从基关系导出，但我们也许想要改变结果中的属性名字</a:t>
            </a:r>
            <a:endParaRPr lang="en-US" altLang="zh-CN" sz="2000" dirty="0"/>
          </a:p>
          <a:p>
            <a:pPr lvl="1">
              <a:tabLst>
                <a:tab pos="2055813" algn="l"/>
              </a:tabLst>
              <a:defRPr/>
            </a:pPr>
            <a:endParaRPr lang="en-US" altLang="zh-CN" sz="2000" dirty="0"/>
          </a:p>
          <a:p>
            <a:pPr lvl="1">
              <a:tabLst>
                <a:tab pos="2055813" algn="l"/>
              </a:tabLst>
              <a:defRPr/>
            </a:pPr>
            <a:r>
              <a:rPr lang="en-US" altLang="zh-CN" sz="2000" dirty="0"/>
              <a:t>SQL</a:t>
            </a:r>
            <a:r>
              <a:rPr lang="zh-CN" altLang="en-US" sz="2000" dirty="0"/>
              <a:t>允许重命名</a:t>
            </a:r>
            <a:r>
              <a:rPr lang="zh-CN" altLang="en-US" sz="2000" dirty="0">
                <a:solidFill>
                  <a:srgbClr val="00B0F0"/>
                </a:solidFill>
              </a:rPr>
              <a:t>表名</a:t>
            </a:r>
            <a:r>
              <a:rPr lang="zh-CN" altLang="en-US" sz="2000" dirty="0"/>
              <a:t>或者</a:t>
            </a:r>
            <a:r>
              <a:rPr lang="zh-CN" altLang="en-US" sz="2000" dirty="0">
                <a:solidFill>
                  <a:srgbClr val="00B0F0"/>
                </a:solidFill>
              </a:rPr>
              <a:t>属性名</a:t>
            </a:r>
            <a:r>
              <a:rPr lang="zh-CN" altLang="en-US" sz="2000" dirty="0"/>
              <a:t>，语法都是一样，具有如下形式：</a:t>
            </a:r>
            <a:endParaRPr lang="en-US" altLang="zh-CN" sz="2000" dirty="0"/>
          </a:p>
          <a:p>
            <a:pPr lvl="1">
              <a:buNone/>
              <a:tabLst>
                <a:tab pos="2055813" algn="l"/>
              </a:tabLst>
              <a:defRPr/>
            </a:pPr>
            <a:r>
              <a:rPr lang="en-US" altLang="zh-CN" sz="2000" i="1" dirty="0"/>
              <a:t>		old-name </a:t>
            </a:r>
            <a:r>
              <a:rPr lang="en-US" altLang="zh-CN" sz="2000" b="1" dirty="0">
                <a:solidFill>
                  <a:srgbClr val="00B050"/>
                </a:solidFill>
              </a:rPr>
              <a:t>as</a:t>
            </a:r>
            <a:r>
              <a:rPr lang="en-US" altLang="zh-CN" sz="2000" i="1" dirty="0"/>
              <a:t> new-name</a:t>
            </a:r>
          </a:p>
          <a:p>
            <a:pPr lvl="1">
              <a:defRPr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CBA6C95-FC82-4160-AEDC-F2455C4BA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FAFA3E0-C346-4743-A6CF-47CB0A9999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16062"/>
            <a:ext cx="9144000" cy="4608512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800" dirty="0"/>
              <a:t>The Rename Operation</a:t>
            </a:r>
          </a:p>
          <a:p>
            <a:pPr lvl="1">
              <a:tabLst>
                <a:tab pos="2055813" algn="l"/>
              </a:tabLst>
            </a:pPr>
            <a:r>
              <a:rPr lang="zh-CN" altLang="en-US" sz="2000" dirty="0">
                <a:solidFill>
                  <a:srgbClr val="7030A0"/>
                </a:solidFill>
              </a:rPr>
              <a:t>在</a:t>
            </a:r>
            <a:r>
              <a:rPr lang="en-US" altLang="zh-CN" sz="2000" dirty="0">
                <a:solidFill>
                  <a:srgbClr val="7030A0"/>
                </a:solidFill>
              </a:rPr>
              <a:t>select</a:t>
            </a:r>
            <a:r>
              <a:rPr lang="zh-CN" altLang="en-US" sz="2000" dirty="0">
                <a:solidFill>
                  <a:srgbClr val="7030A0"/>
                </a:solidFill>
              </a:rPr>
              <a:t>子句中重命名属性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tabLst>
                <a:tab pos="2055813" algn="l"/>
              </a:tabLst>
            </a:pPr>
            <a:endParaRPr lang="en-US" altLang="zh-CN" dirty="0"/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id="{E2256B4D-5409-4D5D-B65B-3A103345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233" y="2641600"/>
            <a:ext cx="532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5813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sz="1600" b="1" dirty="0"/>
              <a:t>select </a:t>
            </a:r>
            <a:r>
              <a:rPr lang="en-US" altLang="zh-CN" sz="1600" dirty="0"/>
              <a:t>ID, name, </a:t>
            </a:r>
            <a:r>
              <a:rPr lang="en-US" altLang="zh-CN" sz="1600" dirty="0">
                <a:solidFill>
                  <a:srgbClr val="00B0F0"/>
                </a:solidFill>
              </a:rPr>
              <a:t>salary/12 </a:t>
            </a:r>
            <a:r>
              <a:rPr lang="en-US" altLang="zh-CN" sz="1600" dirty="0">
                <a:solidFill>
                  <a:srgbClr val="FF0000"/>
                </a:solidFill>
              </a:rPr>
              <a:t>as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monthly_salary</a:t>
            </a:r>
            <a:r>
              <a:rPr lang="zh-CN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from </a:t>
            </a:r>
            <a:r>
              <a:rPr lang="en-US" altLang="zh-CN" sz="1600" dirty="0"/>
              <a:t>instructor;</a:t>
            </a:r>
          </a:p>
        </p:txBody>
      </p:sp>
      <p:pic>
        <p:nvPicPr>
          <p:cNvPr id="57349" name="Picture 2">
            <a:extLst>
              <a:ext uri="{FF2B5EF4-FFF2-40B4-BE49-F238E27FC236}">
                <a16:creationId xmlns:a16="http://schemas.microsoft.com/office/drawing/2014/main" id="{D328C69B-D847-4592-BFB4-42BD4D4B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73" y="3429000"/>
            <a:ext cx="50673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5058346-9481-46D3-9A0A-7AA5B591D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813BD81-95EE-492C-AC73-04AF0E4908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465" y="1634011"/>
            <a:ext cx="11828834" cy="5009980"/>
          </a:xfrm>
        </p:spPr>
        <p:txBody>
          <a:bodyPr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The Rename Operation</a:t>
            </a:r>
          </a:p>
          <a:p>
            <a:pPr lvl="1">
              <a:tabLst>
                <a:tab pos="2055813" algn="l"/>
              </a:tabLst>
            </a:pPr>
            <a:r>
              <a:rPr lang="zh-CN" altLang="en-US" sz="2000" dirty="0">
                <a:solidFill>
                  <a:srgbClr val="7030A0"/>
                </a:solidFill>
              </a:rPr>
              <a:t>在</a:t>
            </a:r>
            <a:r>
              <a:rPr lang="en-US" altLang="zh-CN" sz="2000" dirty="0">
                <a:solidFill>
                  <a:srgbClr val="7030A0"/>
                </a:solidFill>
              </a:rPr>
              <a:t>from</a:t>
            </a:r>
            <a:r>
              <a:rPr lang="zh-CN" altLang="en-US" sz="2000" dirty="0">
                <a:solidFill>
                  <a:srgbClr val="7030A0"/>
                </a:solidFill>
              </a:rPr>
              <a:t>子句中重命名属性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tabLst>
                <a:tab pos="2055813" algn="l"/>
              </a:tabLst>
            </a:pPr>
            <a:endParaRPr lang="en-US" altLang="zh-CN" dirty="0"/>
          </a:p>
          <a:p>
            <a:pPr lvl="2">
              <a:tabLst>
                <a:tab pos="2055813" algn="l"/>
              </a:tabLst>
            </a:pPr>
            <a:r>
              <a:rPr lang="en-US" altLang="zh-CN" sz="1800" dirty="0"/>
              <a:t>Find the names of all instructors who have a higher salary than some instructor </a:t>
            </a:r>
            <a:r>
              <a:rPr lang="en-US" altLang="zh-CN" sz="1800" dirty="0" err="1"/>
              <a:t>in‘Comp</a:t>
            </a:r>
            <a:r>
              <a:rPr lang="en-US" altLang="zh-CN" sz="1800" dirty="0"/>
              <a:t>. Sci’</a:t>
            </a:r>
          </a:p>
          <a:p>
            <a:pPr marL="1371600" lvl="3" indent="0">
              <a:buNone/>
              <a:tabLst>
                <a:tab pos="2055813" algn="l"/>
              </a:tabLst>
              <a:defRPr/>
            </a:pPr>
            <a:endParaRPr lang="en-US" altLang="zh-CN" b="1" dirty="0"/>
          </a:p>
          <a:p>
            <a:pPr marL="1371600" lvl="3" indent="0">
              <a:buNone/>
              <a:tabLst>
                <a:tab pos="2055813" algn="l"/>
              </a:tabLst>
              <a:defRPr/>
            </a:pPr>
            <a:r>
              <a:rPr lang="en-US" altLang="zh-CN" b="1" dirty="0"/>
              <a:t>select distinct </a:t>
            </a:r>
            <a:r>
              <a:rPr lang="en-US" altLang="zh-CN" dirty="0"/>
              <a:t>T.name</a:t>
            </a:r>
          </a:p>
          <a:p>
            <a:pPr marL="1371600" lvl="3" indent="0">
              <a:buNone/>
              <a:tabLst>
                <a:tab pos="2055813" algn="l"/>
              </a:tabLst>
              <a:defRPr/>
            </a:pP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instructor </a:t>
            </a:r>
            <a:r>
              <a:rPr lang="en-US" altLang="zh-CN" b="1" dirty="0">
                <a:solidFill>
                  <a:srgbClr val="7030A0"/>
                </a:solidFill>
              </a:rPr>
              <a:t>as</a:t>
            </a:r>
            <a:r>
              <a:rPr lang="en-US" altLang="zh-CN" dirty="0">
                <a:solidFill>
                  <a:srgbClr val="7030A0"/>
                </a:solidFill>
              </a:rPr>
              <a:t> T, instructor </a:t>
            </a:r>
            <a:r>
              <a:rPr lang="en-US" altLang="zh-CN" b="1" dirty="0">
                <a:solidFill>
                  <a:srgbClr val="7030A0"/>
                </a:solidFill>
              </a:rPr>
              <a:t>as</a:t>
            </a:r>
            <a:r>
              <a:rPr lang="en-US" altLang="zh-CN" dirty="0">
                <a:solidFill>
                  <a:srgbClr val="7030A0"/>
                </a:solidFill>
              </a:rPr>
              <a:t> S </a:t>
            </a:r>
          </a:p>
          <a:p>
            <a:pPr marL="1371600" lvl="3" indent="0">
              <a:buNone/>
              <a:tabLst>
                <a:tab pos="2055813" algn="l"/>
              </a:tabLst>
              <a:defRPr/>
            </a:pP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T.salary</a:t>
            </a:r>
            <a:r>
              <a:rPr lang="en-US" altLang="zh-CN" dirty="0"/>
              <a:t> &gt; </a:t>
            </a:r>
            <a:r>
              <a:rPr lang="en-US" altLang="zh-CN" dirty="0" err="1"/>
              <a:t>S.salary</a:t>
            </a:r>
            <a:r>
              <a:rPr lang="en-US" altLang="zh-CN" dirty="0"/>
              <a:t> </a:t>
            </a:r>
            <a:r>
              <a:rPr lang="en-US" altLang="zh-CN" b="1" dirty="0"/>
              <a:t>and</a:t>
            </a:r>
            <a:r>
              <a:rPr lang="en-US" altLang="zh-CN" dirty="0"/>
              <a:t> </a:t>
            </a:r>
            <a:r>
              <a:rPr lang="en-US" altLang="zh-CN" dirty="0" err="1"/>
              <a:t>S.dept_name</a:t>
            </a:r>
            <a:r>
              <a:rPr lang="en-US" altLang="zh-CN" dirty="0"/>
              <a:t> = 'Comp. Sci.'</a:t>
            </a:r>
          </a:p>
          <a:p>
            <a:pPr lvl="1">
              <a:tabLst>
                <a:tab pos="2055813" algn="l"/>
              </a:tabLst>
            </a:pPr>
            <a:endParaRPr lang="en-US" altLang="zh-CN" dirty="0"/>
          </a:p>
          <a:p>
            <a:pPr lvl="2">
              <a:tabLst>
                <a:tab pos="2055813" algn="l"/>
              </a:tabLst>
            </a:pPr>
            <a:r>
              <a:rPr lang="en-US" altLang="zh-CN" sz="1800" dirty="0"/>
              <a:t>Keyword </a:t>
            </a:r>
            <a:r>
              <a:rPr lang="en-US" altLang="zh-CN" sz="1800" b="1" dirty="0"/>
              <a:t>as</a:t>
            </a:r>
            <a:r>
              <a:rPr lang="en-US" altLang="zh-CN" sz="1800" dirty="0"/>
              <a:t> is optional and may be omitted</a:t>
            </a:r>
            <a:br>
              <a:rPr lang="en-US" altLang="zh-CN" sz="1800" dirty="0"/>
            </a:br>
            <a:r>
              <a:rPr lang="en-US" altLang="zh-CN" sz="1800" dirty="0"/>
              <a:t>              </a:t>
            </a:r>
            <a:r>
              <a:rPr lang="en-US" altLang="zh-CN" sz="1800" i="1" dirty="0"/>
              <a:t>instructor </a:t>
            </a:r>
            <a:r>
              <a:rPr lang="en-US" altLang="zh-CN" sz="1800" b="1" dirty="0"/>
              <a:t>as </a:t>
            </a:r>
            <a:r>
              <a:rPr lang="en-US" altLang="zh-CN" sz="1800" i="1" dirty="0"/>
              <a:t>T ≡ instructor</a:t>
            </a:r>
            <a:r>
              <a:rPr lang="en-US" altLang="zh-CN" sz="1800" b="1" dirty="0"/>
              <a:t> </a:t>
            </a:r>
            <a:r>
              <a:rPr lang="en-US" altLang="zh-CN" sz="1800" i="1" dirty="0"/>
              <a:t>T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800" b="1" dirty="0"/>
              <a:t>Keyword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as</a:t>
            </a:r>
            <a:r>
              <a:rPr lang="en-US" altLang="zh-CN" sz="1800" b="1" dirty="0"/>
              <a:t> 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from</a:t>
            </a:r>
            <a:r>
              <a:rPr lang="en-US" altLang="zh-CN" sz="1800" dirty="0"/>
              <a:t> statement</a:t>
            </a:r>
            <a:r>
              <a:rPr lang="zh-CN" altLang="en-US" sz="1800" dirty="0"/>
              <a:t> </a:t>
            </a:r>
            <a:r>
              <a:rPr lang="en-US" altLang="zh-CN" sz="1800" dirty="0"/>
              <a:t>must be omitted in Oracle</a:t>
            </a:r>
            <a:r>
              <a:rPr lang="zh-CN" altLang="en-US" sz="1800" dirty="0"/>
              <a:t>！</a:t>
            </a:r>
            <a:endParaRPr lang="en-US" altLang="zh-CN" sz="1800" dirty="0"/>
          </a:p>
          <a:p>
            <a:pPr marL="1371600" lvl="3" indent="0">
              <a:buNone/>
              <a:tabLst>
                <a:tab pos="2055813" algn="l"/>
              </a:tabLst>
              <a:defRPr/>
            </a:pPr>
            <a:endParaRPr lang="en-US" altLang="zh-CN" b="1" dirty="0"/>
          </a:p>
          <a:p>
            <a:pPr marL="1371600" lvl="3" indent="0">
              <a:buNone/>
              <a:tabLst>
                <a:tab pos="2055813" algn="l"/>
              </a:tabLst>
              <a:defRPr/>
            </a:pPr>
            <a:r>
              <a:rPr lang="en-US" altLang="zh-CN" b="1" dirty="0"/>
              <a:t>select  distinct </a:t>
            </a:r>
            <a:r>
              <a:rPr lang="en-US" altLang="zh-CN" dirty="0"/>
              <a:t>T.name</a:t>
            </a:r>
          </a:p>
          <a:p>
            <a:pPr marL="1371600" lvl="3" indent="0">
              <a:buNone/>
              <a:tabLst>
                <a:tab pos="2055813" algn="l"/>
              </a:tabLst>
              <a:defRPr/>
            </a:pPr>
            <a:r>
              <a:rPr lang="en-US" altLang="zh-CN" b="1" dirty="0"/>
              <a:t>  from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instructor T, instructor S</a:t>
            </a:r>
            <a:r>
              <a:rPr lang="en-US" altLang="zh-CN" dirty="0"/>
              <a:t> </a:t>
            </a:r>
          </a:p>
          <a:p>
            <a:pPr marL="1371600" lvl="3" indent="0">
              <a:buNone/>
              <a:tabLst>
                <a:tab pos="2055813" algn="l"/>
              </a:tabLst>
              <a:defRPr/>
            </a:pP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T.salary</a:t>
            </a:r>
            <a:r>
              <a:rPr lang="en-US" altLang="zh-CN" dirty="0"/>
              <a:t> &gt; </a:t>
            </a:r>
            <a:r>
              <a:rPr lang="en-US" altLang="zh-CN" dirty="0" err="1"/>
              <a:t>S.salary</a:t>
            </a:r>
            <a:r>
              <a:rPr lang="en-US" altLang="zh-CN" dirty="0"/>
              <a:t> </a:t>
            </a:r>
            <a:r>
              <a:rPr lang="en-US" altLang="zh-CN" b="1" dirty="0"/>
              <a:t>and</a:t>
            </a:r>
            <a:r>
              <a:rPr lang="en-US" altLang="zh-CN" dirty="0"/>
              <a:t> </a:t>
            </a:r>
            <a:r>
              <a:rPr lang="en-US" altLang="zh-CN" dirty="0" err="1"/>
              <a:t>S.dept_name</a:t>
            </a:r>
            <a:r>
              <a:rPr lang="en-US" altLang="zh-CN" dirty="0"/>
              <a:t> = 'Comp. Sci.';</a:t>
            </a:r>
          </a:p>
          <a:p>
            <a:pPr lvl="3">
              <a:tabLst>
                <a:tab pos="2055813" algn="l"/>
              </a:tabLst>
            </a:pP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EE6555B-A188-47DD-BD09-9105992A7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BF953D4-DEB1-4385-BC70-316A55B03B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2146" y="1342417"/>
            <a:ext cx="10286189" cy="543938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String Operations</a:t>
            </a:r>
          </a:p>
          <a:p>
            <a:pPr lvl="1">
              <a:tabLst>
                <a:tab pos="2055813" algn="l"/>
              </a:tabLst>
            </a:pPr>
            <a:r>
              <a:rPr lang="en-US" altLang="zh-CN" sz="1700" dirty="0"/>
              <a:t>SQL includes a string-matching operator for comparisons on character strings.  The operator “like” uses patterns that are described using two special characters:</a:t>
            </a:r>
          </a:p>
          <a:p>
            <a:pPr lvl="2">
              <a:tabLst>
                <a:tab pos="2055813" algn="l"/>
              </a:tabLst>
            </a:pPr>
            <a:r>
              <a:rPr lang="en-US" altLang="zh-CN" sz="1700" dirty="0"/>
              <a:t>percent (%)</a:t>
            </a:r>
            <a:r>
              <a:rPr lang="zh-CN" altLang="en-US" sz="1700" dirty="0"/>
              <a:t>：</a:t>
            </a:r>
            <a:r>
              <a:rPr lang="en-US" altLang="zh-CN" sz="1700" dirty="0"/>
              <a:t> </a:t>
            </a:r>
            <a:r>
              <a:rPr lang="zh-CN" altLang="en-US" sz="1700" dirty="0"/>
              <a:t>  </a:t>
            </a:r>
            <a:r>
              <a:rPr lang="en-US" altLang="zh-CN" sz="1700" dirty="0"/>
              <a:t>The % character matches any substring.</a:t>
            </a:r>
          </a:p>
          <a:p>
            <a:pPr lvl="2">
              <a:tabLst>
                <a:tab pos="2055813" algn="l"/>
              </a:tabLst>
            </a:pPr>
            <a:r>
              <a:rPr lang="en-US" altLang="zh-CN" sz="1700" dirty="0"/>
              <a:t>underscore (_)</a:t>
            </a:r>
            <a:r>
              <a:rPr lang="zh-CN" altLang="en-US" sz="1700" dirty="0"/>
              <a:t>：</a:t>
            </a:r>
            <a:r>
              <a:rPr lang="en-US" altLang="zh-CN" sz="1700" dirty="0"/>
              <a:t>The </a:t>
            </a:r>
            <a:r>
              <a:rPr lang="zh-CN" altLang="en-US" sz="1700" dirty="0"/>
              <a:t> </a:t>
            </a:r>
            <a:r>
              <a:rPr lang="en-US" altLang="zh-CN" sz="1700" dirty="0"/>
              <a:t>_ character matches any character.</a:t>
            </a:r>
          </a:p>
          <a:p>
            <a:pPr lvl="1">
              <a:tabLst>
                <a:tab pos="2055813" algn="l"/>
              </a:tabLst>
            </a:pPr>
            <a:endParaRPr lang="en-US" altLang="zh-CN" sz="1700" dirty="0"/>
          </a:p>
          <a:p>
            <a:pPr lvl="1">
              <a:tabLst>
                <a:tab pos="2055813" algn="l"/>
              </a:tabLst>
            </a:pPr>
            <a:r>
              <a:rPr lang="en-US" altLang="zh-CN" sz="1700" dirty="0"/>
              <a:t>Find the names of all instructors whose name includes the substring “</a:t>
            </a:r>
            <a:r>
              <a:rPr lang="en-US" altLang="zh-CN" sz="1700" dirty="0" err="1">
                <a:solidFill>
                  <a:srgbClr val="FF0000"/>
                </a:solidFill>
              </a:rPr>
              <a:t>dar</a:t>
            </a:r>
            <a:r>
              <a:rPr lang="en-US" altLang="zh-CN" sz="1700" dirty="0"/>
              <a:t>”.</a:t>
            </a:r>
          </a:p>
          <a:p>
            <a:pPr marL="1828800" lvl="4" indent="0">
              <a:buNone/>
              <a:tabLst>
                <a:tab pos="2055813" algn="l"/>
              </a:tabLst>
              <a:defRPr/>
            </a:pPr>
            <a:r>
              <a:rPr lang="en-US" altLang="zh-CN" sz="1500" b="1" dirty="0"/>
              <a:t>Select </a:t>
            </a:r>
            <a:r>
              <a:rPr lang="en-US" altLang="zh-CN" sz="1500" dirty="0"/>
              <a:t>name</a:t>
            </a:r>
            <a:r>
              <a:rPr lang="en-US" altLang="zh-CN" sz="1500" b="1" dirty="0"/>
              <a:t>	</a:t>
            </a:r>
          </a:p>
          <a:p>
            <a:pPr marL="1828800" lvl="4" indent="0">
              <a:buNone/>
              <a:tabLst>
                <a:tab pos="2055813" algn="l"/>
              </a:tabLst>
              <a:defRPr/>
            </a:pPr>
            <a:r>
              <a:rPr lang="en-US" altLang="zh-CN" sz="1500" b="1" dirty="0"/>
              <a:t>From</a:t>
            </a:r>
            <a:r>
              <a:rPr lang="zh-CN" altLang="en-US" sz="1500" b="1" dirty="0"/>
              <a:t>  </a:t>
            </a:r>
            <a:r>
              <a:rPr lang="en-US" altLang="zh-CN" sz="1500" b="1" dirty="0"/>
              <a:t> </a:t>
            </a:r>
            <a:r>
              <a:rPr lang="en-US" altLang="zh-CN" sz="1500" dirty="0"/>
              <a:t>instructor</a:t>
            </a:r>
          </a:p>
          <a:p>
            <a:pPr marL="1828800" lvl="4" indent="0">
              <a:buNone/>
              <a:tabLst>
                <a:tab pos="2055813" algn="l"/>
              </a:tabLst>
              <a:defRPr/>
            </a:pPr>
            <a:r>
              <a:rPr lang="en-US" altLang="zh-CN" sz="1500" b="1" dirty="0"/>
              <a:t>Where </a:t>
            </a:r>
            <a:r>
              <a:rPr lang="en-US" altLang="zh-CN" sz="1500" dirty="0"/>
              <a:t>name</a:t>
            </a:r>
            <a:r>
              <a:rPr lang="en-US" altLang="zh-CN" sz="1500" b="1" dirty="0"/>
              <a:t> like </a:t>
            </a:r>
            <a:r>
              <a:rPr lang="en-US" altLang="zh-CN" sz="1500" dirty="0">
                <a:solidFill>
                  <a:srgbClr val="002060"/>
                </a:solidFill>
              </a:rPr>
              <a:t>'</a:t>
            </a:r>
            <a:r>
              <a:rPr lang="en-US" altLang="zh-CN" sz="1500" dirty="0">
                <a:solidFill>
                  <a:srgbClr val="FF0000"/>
                </a:solidFill>
              </a:rPr>
              <a:t>%</a:t>
            </a:r>
            <a:r>
              <a:rPr lang="en-US" altLang="zh-CN" sz="1500" dirty="0" err="1">
                <a:solidFill>
                  <a:srgbClr val="FF0000"/>
                </a:solidFill>
              </a:rPr>
              <a:t>dar</a:t>
            </a:r>
            <a:r>
              <a:rPr lang="en-US" altLang="zh-CN" sz="1500" dirty="0">
                <a:solidFill>
                  <a:srgbClr val="FF0000"/>
                </a:solidFill>
              </a:rPr>
              <a:t>%</a:t>
            </a:r>
            <a:r>
              <a:rPr lang="en-US" altLang="zh-CN" sz="1500" dirty="0">
                <a:solidFill>
                  <a:srgbClr val="002060"/>
                </a:solidFill>
              </a:rPr>
              <a:t>’;</a:t>
            </a:r>
          </a:p>
          <a:p>
            <a:pPr lvl="1">
              <a:tabLst>
                <a:tab pos="2055813" algn="l"/>
              </a:tabLst>
            </a:pPr>
            <a:endParaRPr lang="en-US" altLang="zh-CN" sz="1700" dirty="0"/>
          </a:p>
          <a:p>
            <a:pPr lvl="1">
              <a:tabLst>
                <a:tab pos="2055813" algn="l"/>
              </a:tabLst>
            </a:pPr>
            <a:r>
              <a:rPr lang="en-US" altLang="zh-CN" sz="1700" dirty="0"/>
              <a:t>Match the string “</a:t>
            </a:r>
            <a:r>
              <a:rPr lang="en-US" altLang="zh-CN" sz="1700" dirty="0">
                <a:solidFill>
                  <a:srgbClr val="00B050"/>
                </a:solidFill>
              </a:rPr>
              <a:t>100%</a:t>
            </a:r>
            <a:r>
              <a:rPr lang="en-US" altLang="zh-CN" sz="1700" dirty="0"/>
              <a:t>”</a:t>
            </a:r>
            <a:r>
              <a:rPr lang="zh-CN" altLang="en-US" sz="1700" dirty="0"/>
              <a:t>：</a:t>
            </a:r>
            <a:r>
              <a:rPr lang="en-US" altLang="zh-CN" sz="1700" dirty="0"/>
              <a:t>  </a:t>
            </a:r>
            <a:r>
              <a:rPr lang="en-US" altLang="zh-CN" sz="1700" b="1" dirty="0">
                <a:solidFill>
                  <a:srgbClr val="FF0000"/>
                </a:solidFill>
              </a:rPr>
              <a:t>like </a:t>
            </a:r>
            <a:r>
              <a:rPr lang="en-US" altLang="zh-CN" sz="17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‘</a:t>
            </a:r>
            <a:r>
              <a:rPr lang="en-US" altLang="zh-CN" sz="1700" dirty="0">
                <a:solidFill>
                  <a:srgbClr val="FF0000"/>
                </a:solidFill>
              </a:rPr>
              <a:t>100\%</a:t>
            </a:r>
            <a:r>
              <a:rPr lang="en-US" altLang="zh-CN" sz="1700" dirty="0">
                <a:solidFill>
                  <a:srgbClr val="FF0000"/>
                </a:solidFill>
                <a:latin typeface="Century Gothic" panose="020B0502020202020204" pitchFamily="34" charset="0"/>
              </a:rPr>
              <a:t>' </a:t>
            </a:r>
            <a:r>
              <a:rPr lang="en-US" altLang="zh-CN" sz="1700" dirty="0">
                <a:solidFill>
                  <a:srgbClr val="FF0000"/>
                </a:solidFill>
              </a:rPr>
              <a:t> </a:t>
            </a:r>
            <a:r>
              <a:rPr lang="en-US" altLang="zh-CN" sz="1700" b="1" dirty="0">
                <a:solidFill>
                  <a:srgbClr val="FF0000"/>
                </a:solidFill>
              </a:rPr>
              <a:t>escape  </a:t>
            </a:r>
            <a:r>
              <a:rPr lang="en-US" altLang="zh-CN" sz="17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‘</a:t>
            </a:r>
            <a:r>
              <a:rPr lang="en-US" altLang="zh-CN" sz="1700" dirty="0">
                <a:solidFill>
                  <a:srgbClr val="FF0000"/>
                </a:solidFill>
              </a:rPr>
              <a:t>\</a:t>
            </a:r>
            <a:r>
              <a:rPr lang="en-US" altLang="zh-CN" sz="1700" dirty="0">
                <a:solidFill>
                  <a:srgbClr val="FF0000"/>
                </a:solidFill>
                <a:latin typeface="Century Gothic" panose="020B0502020202020204" pitchFamily="34" charset="0"/>
              </a:rPr>
              <a:t>’</a:t>
            </a:r>
          </a:p>
          <a:p>
            <a:pPr lvl="1">
              <a:tabLst>
                <a:tab pos="2055813" algn="l"/>
              </a:tabLst>
            </a:pPr>
            <a:endParaRPr lang="en-US" altLang="zh-CN" sz="1700" dirty="0"/>
          </a:p>
          <a:p>
            <a:pPr lvl="1">
              <a:tabLst>
                <a:tab pos="2055813" algn="l"/>
              </a:tabLst>
            </a:pPr>
            <a:r>
              <a:rPr lang="en-US" altLang="zh-CN" sz="1700" dirty="0"/>
              <a:t>Patters are case sensitive. </a:t>
            </a:r>
          </a:p>
          <a:p>
            <a:pPr lvl="1">
              <a:tabLst>
                <a:tab pos="2055813" algn="l"/>
              </a:tabLst>
            </a:pPr>
            <a:r>
              <a:rPr lang="en-US" altLang="zh-CN" sz="1700" dirty="0"/>
              <a:t>Pattern matching examples:</a:t>
            </a:r>
          </a:p>
          <a:p>
            <a:pPr lvl="2">
              <a:tabLst>
                <a:tab pos="2055813" algn="l"/>
              </a:tabLst>
            </a:pPr>
            <a:r>
              <a:rPr lang="en-US" altLang="zh-CN" sz="1700" dirty="0"/>
              <a:t>‘Intro%’ matches any string beginning with “Intro”.</a:t>
            </a:r>
          </a:p>
          <a:p>
            <a:pPr lvl="2">
              <a:tabLst>
                <a:tab pos="2055813" algn="l"/>
              </a:tabLst>
            </a:pPr>
            <a:r>
              <a:rPr lang="en-US" altLang="zh-CN" sz="1700" dirty="0"/>
              <a:t>‘%Comp%’ matches any string containing “Comp” as a substring.</a:t>
            </a:r>
          </a:p>
          <a:p>
            <a:pPr lvl="2">
              <a:tabLst>
                <a:tab pos="2055813" algn="l"/>
              </a:tabLst>
            </a:pPr>
            <a:r>
              <a:rPr lang="en-US" altLang="zh-CN" sz="1700" dirty="0"/>
              <a:t>‘_ _ _’ matches any string of exactly three characters.</a:t>
            </a:r>
          </a:p>
          <a:p>
            <a:pPr lvl="2">
              <a:tabLst>
                <a:tab pos="2055813" algn="l"/>
              </a:tabLst>
            </a:pPr>
            <a:r>
              <a:rPr lang="en-US" altLang="zh-CN" sz="1700" dirty="0"/>
              <a:t>‘_ _ _ %’ matches any string of at least three characters.</a:t>
            </a:r>
          </a:p>
          <a:p>
            <a:pPr lvl="1">
              <a:buNone/>
              <a:tabLst>
                <a:tab pos="2055813" algn="l"/>
              </a:tabLst>
            </a:pPr>
            <a:endParaRPr lang="en-US" altLang="zh-CN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12E3686-AFF8-47C4-A8FF-6E6C80460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C62F743-224A-4E2C-AD90-FEA1268CBE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85372"/>
            <a:ext cx="9980681" cy="4608512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String Operations</a:t>
            </a:r>
          </a:p>
          <a:p>
            <a:pPr lvl="2">
              <a:buNone/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SQL supports a variety of string operations such as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concatenation (using “||”)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converting from upper to lower case (and vice versa)</a:t>
            </a:r>
          </a:p>
          <a:p>
            <a:pPr lvl="3">
              <a:tabLst>
                <a:tab pos="2055813" algn="l"/>
              </a:tabLst>
            </a:pPr>
            <a:r>
              <a:rPr lang="en-US" altLang="zh-CN" dirty="0"/>
              <a:t>upper</a:t>
            </a:r>
            <a:r>
              <a:rPr lang="zh-CN" altLang="zh-CN" dirty="0"/>
              <a:t>（</a:t>
            </a:r>
            <a:r>
              <a:rPr lang="en-US" altLang="zh-CN" dirty="0"/>
              <a:t>s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</a:p>
          <a:p>
            <a:pPr lvl="3">
              <a:tabLst>
                <a:tab pos="2055813" algn="l"/>
              </a:tabLst>
            </a:pPr>
            <a:r>
              <a:rPr lang="en-US" altLang="zh-CN" dirty="0"/>
              <a:t>lower</a:t>
            </a:r>
            <a:r>
              <a:rPr lang="zh-CN" altLang="zh-CN" dirty="0"/>
              <a:t>（</a:t>
            </a:r>
            <a:r>
              <a:rPr lang="en-US" altLang="zh-CN" dirty="0"/>
              <a:t>s</a:t>
            </a:r>
            <a:r>
              <a:rPr lang="zh-CN" altLang="zh-CN" dirty="0"/>
              <a:t>）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finding string length</a:t>
            </a:r>
          </a:p>
          <a:p>
            <a:pPr lvl="3">
              <a:tabLst>
                <a:tab pos="2055813" algn="l"/>
              </a:tabLst>
            </a:pPr>
            <a:r>
              <a:rPr lang="en-US" altLang="zh-CN" dirty="0" err="1"/>
              <a:t>lengthb</a:t>
            </a:r>
            <a:r>
              <a:rPr lang="en-US" altLang="zh-CN" dirty="0"/>
              <a:t>(s)</a:t>
            </a:r>
            <a:r>
              <a:rPr lang="zh-CN" altLang="en-US" dirty="0"/>
              <a:t>：</a:t>
            </a:r>
            <a:r>
              <a:rPr lang="zh-CN" altLang="en-US" b="1" dirty="0"/>
              <a:t>返回字符串</a:t>
            </a:r>
            <a:r>
              <a:rPr lang="en-US" altLang="zh-CN" b="1" dirty="0"/>
              <a:t>s</a:t>
            </a:r>
            <a:r>
              <a:rPr lang="zh-CN" altLang="en-US" b="1" dirty="0"/>
              <a:t>所占的字节长度，单位是字节</a:t>
            </a:r>
            <a:endParaRPr lang="en-US" altLang="zh-CN" dirty="0"/>
          </a:p>
          <a:p>
            <a:pPr lvl="3">
              <a:tabLst>
                <a:tab pos="2055813" algn="l"/>
              </a:tabLst>
            </a:pPr>
            <a:r>
              <a:rPr lang="en-US" altLang="zh-CN" dirty="0"/>
              <a:t>length(s)</a:t>
            </a:r>
            <a:r>
              <a:rPr lang="zh-CN" altLang="en-US" dirty="0"/>
              <a:t>  ：</a:t>
            </a:r>
            <a:r>
              <a:rPr lang="zh-CN" altLang="en-US" b="1" dirty="0"/>
              <a:t>返回字符串</a:t>
            </a:r>
            <a:r>
              <a:rPr lang="en-US" altLang="zh-CN" b="1" dirty="0"/>
              <a:t>s</a:t>
            </a:r>
            <a:r>
              <a:rPr lang="zh-CN" altLang="en-US" b="1" dirty="0"/>
              <a:t>所占的字符长度，单位是字符</a:t>
            </a:r>
            <a:endParaRPr lang="en-US" altLang="zh-CN" b="1" dirty="0"/>
          </a:p>
          <a:p>
            <a:pPr lvl="4">
              <a:tabLst>
                <a:tab pos="2055813" algn="l"/>
              </a:tabLst>
            </a:pPr>
            <a:r>
              <a:rPr lang="zh-CN" altLang="en-US" dirty="0"/>
              <a:t>对于单字节字符，</a:t>
            </a:r>
            <a:r>
              <a:rPr lang="en-US" altLang="zh-CN" dirty="0"/>
              <a:t>length(s)</a:t>
            </a:r>
            <a:r>
              <a:rPr lang="zh-CN" altLang="en-US" dirty="0"/>
              <a:t>和</a:t>
            </a:r>
            <a:r>
              <a:rPr lang="en-US" altLang="zh-CN" dirty="0" err="1"/>
              <a:t>lengthb</a:t>
            </a:r>
            <a:r>
              <a:rPr lang="en-US" altLang="zh-CN" dirty="0"/>
              <a:t>(s)</a:t>
            </a:r>
            <a:r>
              <a:rPr lang="zh-CN" altLang="en-US" dirty="0"/>
              <a:t>是一样的</a:t>
            </a:r>
            <a:r>
              <a:rPr lang="en-US" altLang="zh-CN" dirty="0"/>
              <a:t>.</a:t>
            </a:r>
          </a:p>
          <a:p>
            <a:pPr lvl="4">
              <a:tabLst>
                <a:tab pos="2055813" algn="l"/>
              </a:tabLst>
            </a:pPr>
            <a:r>
              <a:rPr lang="zh-CN" altLang="en-US" dirty="0"/>
              <a:t>如可以用</a:t>
            </a:r>
            <a:r>
              <a:rPr lang="en-US" altLang="zh-CN" dirty="0"/>
              <a:t>length(s)=</a:t>
            </a:r>
            <a:r>
              <a:rPr lang="en-US" altLang="zh-CN" dirty="0" err="1"/>
              <a:t>lengthb</a:t>
            </a:r>
            <a:r>
              <a:rPr lang="en-US" altLang="zh-CN" dirty="0"/>
              <a:t>(s)</a:t>
            </a:r>
            <a:r>
              <a:rPr lang="zh-CN" altLang="en-US" dirty="0"/>
              <a:t>判断字符串是否含有中文</a:t>
            </a:r>
          </a:p>
          <a:p>
            <a:pPr lvl="3">
              <a:tabLst>
                <a:tab pos="2055813" algn="l"/>
              </a:tabLst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D49C6BF-122F-47D4-8EFF-B98D9A015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F12979-389C-4B4A-A069-B7F0F4F59E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36734"/>
            <a:ext cx="9980681" cy="4752975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String Operations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SQL supports a variety of string operations such as</a:t>
            </a:r>
          </a:p>
          <a:p>
            <a:pPr lvl="2">
              <a:tabLst>
                <a:tab pos="2055813" algn="l"/>
              </a:tabLst>
            </a:pPr>
            <a:endParaRPr lang="en-US" altLang="zh-CN" sz="2000" dirty="0"/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extracting substrings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substr</a:t>
            </a:r>
            <a:r>
              <a:rPr lang="en-US" altLang="zh-CN" sz="2000" dirty="0"/>
              <a:t>( string, </a:t>
            </a:r>
            <a:r>
              <a:rPr lang="en-US" altLang="zh-CN" sz="2000" dirty="0" err="1"/>
              <a:t>start_position</a:t>
            </a:r>
            <a:r>
              <a:rPr lang="en-US" altLang="zh-CN" sz="2000" dirty="0"/>
              <a:t>, [ length ] )</a:t>
            </a:r>
          </a:p>
          <a:p>
            <a:pPr lvl="3">
              <a:tabLst>
                <a:tab pos="2055813" algn="l"/>
              </a:tabLst>
            </a:pPr>
            <a:r>
              <a:rPr lang="en-US" altLang="zh-CN" dirty="0"/>
              <a:t>string</a:t>
            </a:r>
            <a:r>
              <a:rPr lang="zh-CN" altLang="en-US" dirty="0"/>
              <a:t>源字符串</a:t>
            </a:r>
            <a:endParaRPr lang="en-US" altLang="zh-CN" dirty="0"/>
          </a:p>
          <a:p>
            <a:pPr lvl="3">
              <a:tabLst>
                <a:tab pos="2055813" algn="l"/>
              </a:tabLst>
            </a:pPr>
            <a:r>
              <a:rPr lang="en-US" altLang="zh-CN" dirty="0" err="1"/>
              <a:t>start_position</a:t>
            </a:r>
            <a:r>
              <a:rPr lang="zh-CN" altLang="en-US" dirty="0"/>
              <a:t>是提取的位置。字符串中的第一个位置始终为</a:t>
            </a:r>
            <a:r>
              <a:rPr lang="en-US" altLang="zh-CN" dirty="0"/>
              <a:t>1</a:t>
            </a:r>
          </a:p>
          <a:p>
            <a:pPr lvl="3">
              <a:tabLst>
                <a:tab pos="2055813" algn="l"/>
              </a:tabLst>
            </a:pPr>
            <a:r>
              <a:rPr lang="en-US" altLang="zh-CN" dirty="0"/>
              <a:t>length  </a:t>
            </a:r>
            <a:r>
              <a:rPr lang="zh-CN" altLang="en-US" dirty="0"/>
              <a:t>可选的。它是提取的字符数。如果省略该参数，</a:t>
            </a:r>
            <a:r>
              <a:rPr lang="en-US" altLang="zh-CN" dirty="0"/>
              <a:t>SUBSTR</a:t>
            </a:r>
            <a:r>
              <a:rPr lang="zh-CN" altLang="en-US" dirty="0"/>
              <a:t>将返回从开始位置到结尾的字符串。</a:t>
            </a:r>
            <a:endParaRPr lang="en-US" altLang="zh-CN" dirty="0"/>
          </a:p>
          <a:p>
            <a:pPr lvl="4">
              <a:tabLst>
                <a:tab pos="2055813" algn="l"/>
              </a:tabLst>
            </a:pPr>
            <a:r>
              <a:rPr lang="en-US" altLang="zh-CN" sz="1600" dirty="0" err="1"/>
              <a:t>substr</a:t>
            </a:r>
            <a:r>
              <a:rPr lang="en-US" altLang="zh-CN" sz="1600" dirty="0"/>
              <a:t>('This is a test', 6, 2) would return 'is' </a:t>
            </a:r>
          </a:p>
          <a:p>
            <a:pPr lvl="4">
              <a:tabLst>
                <a:tab pos="2055813" algn="l"/>
              </a:tabLst>
            </a:pPr>
            <a:r>
              <a:rPr lang="en-US" altLang="zh-CN" sz="1600" dirty="0" err="1"/>
              <a:t>substr</a:t>
            </a:r>
            <a:r>
              <a:rPr lang="en-US" altLang="zh-CN" sz="1600" dirty="0"/>
              <a:t>('This is a test', 6) would return 'is a test' </a:t>
            </a:r>
          </a:p>
          <a:p>
            <a:pPr lvl="4">
              <a:tabLst>
                <a:tab pos="2055813" algn="l"/>
              </a:tabLst>
            </a:pPr>
            <a:r>
              <a:rPr lang="en-US" altLang="zh-CN" sz="1600" dirty="0" err="1"/>
              <a:t>substr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TechOnTheNet</a:t>
            </a:r>
            <a:r>
              <a:rPr lang="en-US" altLang="zh-CN" sz="1600" dirty="0"/>
              <a:t>', 1, 4) would return 'Tech</a:t>
            </a:r>
          </a:p>
          <a:p>
            <a:pPr lvl="4">
              <a:tabLst>
                <a:tab pos="2055813" algn="l"/>
              </a:tabLst>
            </a:pPr>
            <a:r>
              <a:rPr lang="en-US" altLang="zh-CN" sz="1600" dirty="0" err="1"/>
              <a:t>substr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TechOnTheNet</a:t>
            </a:r>
            <a:r>
              <a:rPr lang="en-US" altLang="zh-CN" sz="1600" dirty="0"/>
              <a:t>', -3, 3) would return 'Net' </a:t>
            </a:r>
          </a:p>
          <a:p>
            <a:pPr lvl="4">
              <a:tabLst>
                <a:tab pos="2055813" algn="l"/>
              </a:tabLst>
            </a:pPr>
            <a:r>
              <a:rPr lang="en-US" altLang="zh-CN" sz="1600" dirty="0" err="1"/>
              <a:t>substr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TechOnTheNet</a:t>
            </a:r>
            <a:r>
              <a:rPr lang="en-US" altLang="zh-CN" sz="1600" dirty="0"/>
              <a:t>', -6, 3) would return 'The' </a:t>
            </a:r>
          </a:p>
          <a:p>
            <a:pPr lvl="4">
              <a:tabLst>
                <a:tab pos="2055813" algn="l"/>
              </a:tabLst>
            </a:pPr>
            <a:r>
              <a:rPr lang="en-US" altLang="zh-CN" sz="1600" dirty="0" err="1"/>
              <a:t>substr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TechOnTheNet</a:t>
            </a:r>
            <a:r>
              <a:rPr lang="en-US" altLang="zh-CN" sz="1600" dirty="0"/>
              <a:t>', -8, 2) would return 'On’</a:t>
            </a:r>
          </a:p>
          <a:p>
            <a:pPr lvl="3">
              <a:tabLst>
                <a:tab pos="2055813" algn="l"/>
              </a:tabLst>
            </a:pPr>
            <a:endParaRPr lang="en-US" altLang="zh-CN" dirty="0"/>
          </a:p>
          <a:p>
            <a:pPr lvl="3">
              <a:tabLst>
                <a:tab pos="2055813" algn="l"/>
              </a:tabLst>
            </a:pPr>
            <a:endParaRPr lang="en-US" altLang="zh-CN" dirty="0"/>
          </a:p>
          <a:p>
            <a:pPr lvl="3">
              <a:tabLst>
                <a:tab pos="2055813" algn="l"/>
              </a:tabLst>
            </a:pPr>
            <a:endParaRPr lang="en-US" altLang="zh-CN" dirty="0"/>
          </a:p>
          <a:p>
            <a:pPr lvl="3">
              <a:tabLst>
                <a:tab pos="2055813" algn="l"/>
              </a:tabLst>
            </a:pPr>
            <a:endParaRPr lang="en-US" altLang="zh-CN" dirty="0"/>
          </a:p>
          <a:p>
            <a:pPr lvl="3">
              <a:tabLst>
                <a:tab pos="2055813" algn="l"/>
              </a:tabLst>
            </a:pPr>
            <a:endParaRPr lang="en-US" altLang="zh-CN" dirty="0"/>
          </a:p>
          <a:p>
            <a:pPr lvl="3">
              <a:tabLst>
                <a:tab pos="2055813" algn="l"/>
              </a:tabLst>
            </a:pPr>
            <a:endParaRPr lang="en-US" altLang="zh-CN" dirty="0"/>
          </a:p>
          <a:p>
            <a:pPr lvl="3">
              <a:tabLst>
                <a:tab pos="2055813" algn="l"/>
              </a:tabLst>
            </a:pPr>
            <a:endParaRPr lang="en-US" altLang="zh-CN" dirty="0"/>
          </a:p>
          <a:p>
            <a:pPr lvl="3">
              <a:tabLst>
                <a:tab pos="2055813" algn="l"/>
              </a:tabLst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DE87A9B-2D3A-4FE4-AF4F-020BAC240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3271655-0F34-476C-868B-799C723CB1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75645"/>
            <a:ext cx="9980682" cy="4608512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String Operations</a:t>
            </a:r>
          </a:p>
          <a:p>
            <a:pPr lvl="2">
              <a:buNone/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SQL supports a variety of string operations such as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trim</a:t>
            </a:r>
            <a:r>
              <a:rPr lang="zh-CN" altLang="zh-CN" sz="2000" dirty="0"/>
              <a:t>（</a:t>
            </a:r>
            <a:r>
              <a:rPr lang="en-US" altLang="zh-CN" sz="2000" dirty="0"/>
              <a:t>s</a:t>
            </a:r>
            <a:r>
              <a:rPr lang="zh-CN" altLang="zh-CN" sz="2000" dirty="0"/>
              <a:t>）</a:t>
            </a:r>
            <a:r>
              <a:rPr lang="en-US" altLang="zh-CN" sz="2000" dirty="0"/>
              <a:t>     </a:t>
            </a:r>
            <a:r>
              <a:rPr lang="zh-CN" altLang="zh-CN" sz="2000" dirty="0"/>
              <a:t>去掉字符串后的空格</a:t>
            </a:r>
            <a:endParaRPr lang="en-US" altLang="zh-CN" sz="2000" dirty="0"/>
          </a:p>
          <a:p>
            <a:pPr lvl="3">
              <a:tabLst>
                <a:tab pos="2055813" algn="l"/>
              </a:tabLst>
            </a:pPr>
            <a:r>
              <a:rPr lang="en-US" altLang="zh-CN" sz="1600" dirty="0"/>
              <a:t>SELECT </a:t>
            </a:r>
            <a:r>
              <a:rPr lang="zh-CN" altLang="en-US" sz="1600" dirty="0"/>
              <a:t> </a:t>
            </a:r>
            <a:r>
              <a:rPr lang="en-US" altLang="zh-CN" sz="1600" dirty="0"/>
              <a:t>TRIM(' dd df ') FROM dual;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600" dirty="0"/>
              <a:t>SELECT LTRIM(' dd df ') FROM dual;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600" dirty="0"/>
              <a:t>SELECT RTRIM(' dd df ') FROM dual;</a:t>
            </a:r>
          </a:p>
          <a:p>
            <a:pPr lvl="3">
              <a:tabLst>
                <a:tab pos="2055813" algn="l"/>
              </a:tabLst>
            </a:pPr>
            <a:endParaRPr lang="en-US" altLang="zh-CN" sz="1600" dirty="0"/>
          </a:p>
          <a:p>
            <a:pPr lvl="3">
              <a:tabLst>
                <a:tab pos="2055813" algn="l"/>
              </a:tabLst>
            </a:pPr>
            <a:r>
              <a:rPr lang="en-US" altLang="zh-CN" sz="1600" dirty="0"/>
              <a:t>SELECT TRIM(</a:t>
            </a:r>
            <a:r>
              <a:rPr lang="en-US" altLang="zh-CN" sz="1600" dirty="0" err="1"/>
              <a:t>leading|trailing|both</a:t>
            </a:r>
            <a:r>
              <a:rPr lang="en-US" altLang="zh-CN" sz="1600" dirty="0"/>
              <a:t> string1 FROM string2) FROM dual;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600" dirty="0"/>
              <a:t>SELECT trim(leading 'd' from '</a:t>
            </a:r>
            <a:r>
              <a:rPr lang="en-US" altLang="zh-CN" sz="1600" dirty="0" err="1"/>
              <a:t>dfssa</a:t>
            </a:r>
            <a:r>
              <a:rPr lang="en-US" altLang="zh-CN" sz="1600" dirty="0"/>
              <a:t>') FROM dual;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600" dirty="0"/>
              <a:t>SELECT trim(both '1' from '123sfd111') FROM dual;</a:t>
            </a:r>
          </a:p>
          <a:p>
            <a:pPr lvl="3">
              <a:tabLst>
                <a:tab pos="2055813" algn="l"/>
              </a:tabLst>
            </a:pPr>
            <a:r>
              <a:rPr lang="en-US" altLang="zh-CN" sz="1600" dirty="0"/>
              <a:t>SELECT trim(trailing '2' from '213dsq12') FROM dual;</a:t>
            </a:r>
          </a:p>
          <a:p>
            <a:pPr lvl="3">
              <a:tabLst>
                <a:tab pos="2055813" algn="l"/>
              </a:tabLst>
            </a:pPr>
            <a:endParaRPr lang="en-US" altLang="zh-CN" sz="1600" dirty="0"/>
          </a:p>
          <a:p>
            <a:pPr lvl="3">
              <a:tabLst>
                <a:tab pos="2055813" algn="l"/>
              </a:tabLst>
            </a:pPr>
            <a:endParaRPr lang="zh-CN" altLang="zh-CN" sz="1600" dirty="0"/>
          </a:p>
          <a:p>
            <a:pPr lvl="2">
              <a:tabLst>
                <a:tab pos="2055813" algn="l"/>
              </a:tabLst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2563F38-404F-480D-B463-66056DE44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DFCCBF1-4878-4553-A0DE-C29D11CDE5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9575" y="1634011"/>
            <a:ext cx="11011710" cy="4608512"/>
          </a:xfrm>
        </p:spPr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Attribute Specification in Select Clause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The asterisk symbol “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 ” can be used</a:t>
            </a:r>
            <a:r>
              <a:rPr lang="zh-CN" altLang="en-US" sz="2000" dirty="0"/>
              <a:t> </a:t>
            </a:r>
            <a:r>
              <a:rPr lang="en-US" altLang="zh-CN" sz="2000" dirty="0"/>
              <a:t>in the select clause to denote “all attributes.”</a:t>
            </a:r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zh-CN" altLang="zh-CN" sz="2000" dirty="0"/>
              <a:t>不推荐这样</a:t>
            </a:r>
            <a:r>
              <a:rPr lang="zh-CN" altLang="en-US" sz="2000" dirty="0"/>
              <a:t>使用！</a:t>
            </a:r>
            <a:endParaRPr lang="en-US" altLang="zh-CN" sz="2000" dirty="0"/>
          </a:p>
          <a:p>
            <a:pPr lvl="2">
              <a:tabLst>
                <a:tab pos="2055813" algn="l"/>
              </a:tabLst>
            </a:pPr>
            <a:r>
              <a:rPr lang="zh-CN" altLang="en-US" sz="2000" dirty="0"/>
              <a:t>会导致</a:t>
            </a:r>
            <a:r>
              <a:rPr lang="zh-CN" altLang="zh-CN" sz="2000" dirty="0"/>
              <a:t>速度慢，因为需要查询数据字典来获取这个关系表的属性名！</a:t>
            </a:r>
            <a:endParaRPr lang="en-US" altLang="zh-C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E9A43-2DCD-4B43-8829-8B9284146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677" y="2644455"/>
            <a:ext cx="4752975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/>
              <a:t>select </a:t>
            </a:r>
            <a:r>
              <a:rPr lang="en-US" altLang="zh-CN" sz="2000" dirty="0"/>
              <a:t>instructor.*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b="1" dirty="0"/>
              <a:t>from </a:t>
            </a:r>
            <a:r>
              <a:rPr lang="en-US" altLang="zh-CN" sz="2000" dirty="0"/>
              <a:t>instructor, teaches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b="1" dirty="0"/>
              <a:t>where </a:t>
            </a:r>
            <a:r>
              <a:rPr lang="en-US" altLang="zh-CN" sz="2000" dirty="0"/>
              <a:t>instructor.ID= teaches.ID; </a:t>
            </a:r>
            <a:endParaRPr lang="zh-CN" altLang="zh-CN" sz="2000" dirty="0"/>
          </a:p>
          <a:p>
            <a:pPr lvl="2">
              <a:tabLst>
                <a:tab pos="2055813" algn="l"/>
              </a:tabLst>
              <a:defRPr/>
            </a:pPr>
            <a:endParaRPr lang="en-US" altLang="zh-C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0BBC8A0-D15F-4DE6-9C8D-7BF43E2BC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41D8A8E-1288-490C-B86C-4E6CCD8773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643738"/>
            <a:ext cx="9980681" cy="4608512"/>
          </a:xfrm>
        </p:spPr>
        <p:txBody>
          <a:bodyPr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Ordering the Display of Tuples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List in alphabetic order the names of all instructors </a:t>
            </a:r>
            <a:br>
              <a:rPr lang="en-US" altLang="zh-CN" sz="2000" dirty="0"/>
            </a:br>
            <a:r>
              <a:rPr lang="en-US" altLang="zh-CN" sz="2000" dirty="0"/>
              <a:t>                       </a:t>
            </a:r>
            <a:r>
              <a:rPr lang="en-US" altLang="zh-CN" sz="2000" b="1" dirty="0"/>
              <a:t>select  distinct </a:t>
            </a:r>
            <a:r>
              <a:rPr lang="en-US" altLang="zh-CN" sz="2000" i="1" dirty="0"/>
              <a:t>name</a:t>
            </a:r>
            <a:br>
              <a:rPr lang="en-US" altLang="zh-CN" sz="2000" i="1" dirty="0"/>
            </a:br>
            <a:r>
              <a:rPr lang="en-US" altLang="zh-CN" sz="2000" i="1" dirty="0"/>
              <a:t>	      </a:t>
            </a:r>
            <a:r>
              <a:rPr lang="en-US" altLang="zh-CN" sz="2000" b="1" dirty="0"/>
              <a:t>from  </a:t>
            </a:r>
            <a:r>
              <a:rPr lang="en-US" altLang="zh-CN" sz="2000" i="1" dirty="0"/>
              <a:t>instructor</a:t>
            </a:r>
            <a:br>
              <a:rPr lang="en-US" altLang="zh-CN" sz="2000" i="1" dirty="0"/>
            </a:br>
            <a:r>
              <a:rPr lang="en-US" altLang="zh-CN" sz="2000" i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order by  </a:t>
            </a:r>
            <a:r>
              <a:rPr lang="en-US" altLang="zh-CN" sz="2000" i="1" dirty="0">
                <a:solidFill>
                  <a:srgbClr val="FF0000"/>
                </a:solidFill>
              </a:rPr>
              <a:t>name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We may specify </a:t>
            </a:r>
            <a:r>
              <a:rPr lang="en-US" altLang="zh-CN" sz="2000" b="1" dirty="0">
                <a:solidFill>
                  <a:srgbClr val="000099"/>
                </a:solidFill>
              </a:rPr>
              <a:t>desc</a:t>
            </a:r>
            <a:r>
              <a:rPr lang="en-US" altLang="zh-CN" sz="2000" dirty="0"/>
              <a:t> for descending order or </a:t>
            </a:r>
            <a:r>
              <a:rPr lang="en-US" altLang="zh-CN" sz="2000" b="1" dirty="0" err="1">
                <a:solidFill>
                  <a:srgbClr val="000099"/>
                </a:solidFill>
              </a:rPr>
              <a:t>asc</a:t>
            </a:r>
            <a:r>
              <a:rPr lang="en-US" altLang="zh-CN" sz="2000" dirty="0"/>
              <a:t> for ascending order, for each attribute; </a:t>
            </a:r>
            <a:r>
              <a:rPr lang="en-US" altLang="zh-CN" sz="2000" dirty="0">
                <a:solidFill>
                  <a:srgbClr val="7030A0"/>
                </a:solidFill>
              </a:rPr>
              <a:t>ascending order is the default</a:t>
            </a:r>
            <a:r>
              <a:rPr lang="en-US" altLang="zh-CN" sz="2000" dirty="0"/>
              <a:t>.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Example:  </a:t>
            </a:r>
            <a:r>
              <a:rPr lang="en-US" altLang="zh-CN" sz="2000" b="1" dirty="0">
                <a:solidFill>
                  <a:srgbClr val="FF0000"/>
                </a:solidFill>
              </a:rPr>
              <a:t>order by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name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desc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Can sort on multiple attributes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/>
              <a:t>Example: </a:t>
            </a:r>
            <a:r>
              <a:rPr lang="en-US" altLang="zh-CN" sz="2000" b="1" dirty="0">
                <a:solidFill>
                  <a:srgbClr val="FF0000"/>
                </a:solidFill>
              </a:rPr>
              <a:t>order by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</a:rPr>
              <a:t>dept_name</a:t>
            </a:r>
            <a:r>
              <a:rPr lang="en-US" altLang="zh-CN" sz="2000" i="1" dirty="0">
                <a:solidFill>
                  <a:srgbClr val="FF0000"/>
                </a:solidFill>
              </a:rPr>
              <a:t>, name</a:t>
            </a:r>
          </a:p>
          <a:p>
            <a:pPr marL="2286000" lvl="5" indent="0">
              <a:buNone/>
            </a:pPr>
            <a:r>
              <a:rPr lang="en-US" altLang="zh-CN" sz="1800" b="1" dirty="0"/>
              <a:t>     select  </a:t>
            </a:r>
            <a:r>
              <a:rPr lang="en-US" altLang="zh-CN" sz="1800" dirty="0"/>
              <a:t>*</a:t>
            </a:r>
            <a:endParaRPr lang="zh-CN" altLang="zh-CN" sz="1800" dirty="0"/>
          </a:p>
          <a:p>
            <a:pPr marL="2286000" lvl="5" indent="0">
              <a:buNone/>
            </a:pPr>
            <a:r>
              <a:rPr lang="en-US" altLang="zh-CN" sz="1800" b="1" dirty="0"/>
              <a:t>      from  </a:t>
            </a:r>
            <a:r>
              <a:rPr lang="en-US" altLang="zh-CN" sz="1800" dirty="0"/>
              <a:t>instructor</a:t>
            </a:r>
            <a:endParaRPr lang="zh-CN" altLang="zh-CN" sz="1800" dirty="0"/>
          </a:p>
          <a:p>
            <a:pPr marL="2286000" lvl="5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order by </a:t>
            </a:r>
            <a:r>
              <a:rPr lang="en-US" altLang="zh-CN" sz="1800" dirty="0">
                <a:solidFill>
                  <a:srgbClr val="FF0000"/>
                </a:solidFill>
              </a:rPr>
              <a:t>salary </a:t>
            </a:r>
            <a:r>
              <a:rPr lang="en-US" altLang="zh-CN" sz="1800" b="1" dirty="0">
                <a:solidFill>
                  <a:srgbClr val="FF0000"/>
                </a:solidFill>
              </a:rPr>
              <a:t>desc</a:t>
            </a:r>
            <a:r>
              <a:rPr lang="en-US" altLang="zh-CN" sz="1800" dirty="0">
                <a:solidFill>
                  <a:srgbClr val="FF0000"/>
                </a:solidFill>
              </a:rPr>
              <a:t>, name </a:t>
            </a:r>
            <a:r>
              <a:rPr lang="en-US" altLang="zh-CN" sz="1800" b="1" dirty="0" err="1">
                <a:solidFill>
                  <a:srgbClr val="FF0000"/>
                </a:solidFill>
              </a:rPr>
              <a:t>asc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2055813" algn="l"/>
              </a:tabLst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11C0E1-4926-4AB8-AD05-A31869CA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22AE26-1E62-45B4-9C9A-5D65B507E9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8" y="1346336"/>
            <a:ext cx="9980681" cy="531871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2016 </a:t>
            </a:r>
            <a:r>
              <a:rPr lang="zh-CN" altLang="en-US" sz="2800" dirty="0">
                <a:solidFill>
                  <a:srgbClr val="FF0000"/>
                </a:solidFill>
              </a:rPr>
              <a:t>新特征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00B0F0"/>
              </a:solidFill>
            </a:endParaRPr>
          </a:p>
          <a:p>
            <a:pPr lvl="1"/>
            <a:r>
              <a:rPr lang="zh-CN" altLang="zh-CN" sz="2400" dirty="0">
                <a:solidFill>
                  <a:srgbClr val="00B0F0"/>
                </a:solidFill>
              </a:rPr>
              <a:t>支持</a:t>
            </a:r>
            <a:r>
              <a:rPr lang="en-US" altLang="zh-CN" sz="2400" dirty="0">
                <a:solidFill>
                  <a:srgbClr val="00B0F0"/>
                </a:solidFill>
              </a:rPr>
              <a:t>JSON</a:t>
            </a:r>
            <a:r>
              <a:rPr lang="zh-CN" altLang="zh-CN" sz="2400" dirty="0">
                <a:solidFill>
                  <a:srgbClr val="00B0F0"/>
                </a:solidFill>
              </a:rPr>
              <a:t>对象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JSON</a:t>
            </a:r>
            <a:r>
              <a:rPr lang="zh-CN" altLang="zh-CN" sz="2000" dirty="0"/>
              <a:t>对象由标签和数据组成。它为一些应用提供了极大的灵活性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r>
              <a:rPr lang="zh-CN" altLang="zh-CN" sz="2000" dirty="0"/>
              <a:t>提供了以下功能：</a:t>
            </a:r>
          </a:p>
          <a:p>
            <a:pPr lvl="3"/>
            <a:r>
              <a:rPr lang="en-US" altLang="zh-CN" sz="2000" dirty="0"/>
              <a:t>JSON</a:t>
            </a:r>
            <a:r>
              <a:rPr lang="zh-CN" altLang="zh-CN" sz="2000" dirty="0"/>
              <a:t>对象的存储与检索</a:t>
            </a:r>
          </a:p>
          <a:p>
            <a:pPr lvl="3"/>
            <a:r>
              <a:rPr lang="zh-CN" altLang="zh-CN" sz="2000" dirty="0"/>
              <a:t>将</a:t>
            </a:r>
            <a:r>
              <a:rPr lang="en-US" altLang="zh-CN" sz="2000" dirty="0"/>
              <a:t>JSON</a:t>
            </a:r>
            <a:r>
              <a:rPr lang="zh-CN" altLang="zh-CN" sz="2000" dirty="0"/>
              <a:t>对象表示成</a:t>
            </a:r>
            <a:r>
              <a:rPr lang="en-US" altLang="zh-CN" sz="2000" dirty="0"/>
              <a:t>SQL</a:t>
            </a:r>
            <a:r>
              <a:rPr lang="zh-CN" altLang="zh-CN" sz="2000" dirty="0"/>
              <a:t>数据</a:t>
            </a:r>
          </a:p>
          <a:p>
            <a:pPr lvl="3"/>
            <a:r>
              <a:rPr lang="zh-CN" altLang="zh-CN" sz="2000" dirty="0"/>
              <a:t>将</a:t>
            </a:r>
            <a:r>
              <a:rPr lang="en-US" altLang="zh-CN" sz="2000" dirty="0"/>
              <a:t>SQL</a:t>
            </a:r>
            <a:r>
              <a:rPr lang="zh-CN" altLang="zh-CN" sz="2000" dirty="0"/>
              <a:t>数据表示成</a:t>
            </a:r>
            <a:r>
              <a:rPr lang="en-US" altLang="zh-CN" sz="2000" dirty="0"/>
              <a:t>JSON</a:t>
            </a:r>
            <a:r>
              <a:rPr lang="zh-CN" altLang="zh-CN" sz="2000" dirty="0"/>
              <a:t>对象</a:t>
            </a:r>
            <a:endParaRPr lang="en-US" altLang="zh-CN" sz="2000" dirty="0"/>
          </a:p>
          <a:p>
            <a:pPr lvl="3"/>
            <a:endParaRPr lang="zh-CN" altLang="zh-CN" sz="2000" dirty="0"/>
          </a:p>
          <a:p>
            <a:pPr lvl="2"/>
            <a:r>
              <a:rPr lang="zh-CN" altLang="zh-CN" sz="2000" dirty="0"/>
              <a:t>添加</a:t>
            </a:r>
            <a:r>
              <a:rPr lang="en-US" altLang="zh-CN" sz="2000" dirty="0"/>
              <a:t>JSON</a:t>
            </a:r>
            <a:r>
              <a:rPr lang="zh-CN" altLang="zh-CN" sz="2000" dirty="0"/>
              <a:t>对象的</a:t>
            </a:r>
            <a:r>
              <a:rPr lang="en-US" altLang="zh-CN" sz="2000" dirty="0"/>
              <a:t>SQL</a:t>
            </a:r>
            <a:r>
              <a:rPr lang="zh-CN" altLang="zh-CN" sz="2000" dirty="0"/>
              <a:t>支持允许将</a:t>
            </a:r>
            <a:r>
              <a:rPr lang="en-US" altLang="zh-CN" sz="2000" dirty="0"/>
              <a:t>JSON</a:t>
            </a:r>
            <a:r>
              <a:rPr lang="zh-CN" altLang="zh-CN" sz="2000" dirty="0"/>
              <a:t>数据与已有的应用进行集成</a:t>
            </a:r>
            <a:r>
              <a:rPr lang="zh-CN" altLang="en-US" sz="2000" dirty="0"/>
              <a:t>，</a:t>
            </a:r>
            <a:r>
              <a:rPr lang="zh-CN" altLang="zh-CN" sz="2000" dirty="0"/>
              <a:t>可以</a:t>
            </a:r>
            <a:endParaRPr lang="en-US" altLang="zh-CN" sz="2000" dirty="0"/>
          </a:p>
          <a:p>
            <a:pPr lvl="3"/>
            <a:r>
              <a:rPr lang="zh-CN" altLang="zh-CN" sz="2000" dirty="0"/>
              <a:t>提高安全性</a:t>
            </a:r>
            <a:endParaRPr lang="en-US" altLang="zh-CN" sz="2000" dirty="0"/>
          </a:p>
          <a:p>
            <a:pPr lvl="3"/>
            <a:r>
              <a:rPr lang="zh-CN" altLang="zh-CN" sz="2000" dirty="0"/>
              <a:t>集成数据库事务</a:t>
            </a:r>
            <a:endParaRPr lang="en-US" altLang="zh-CN" sz="2000" dirty="0"/>
          </a:p>
          <a:p>
            <a:pPr lvl="3"/>
            <a:r>
              <a:rPr lang="zh-CN" altLang="zh-CN" sz="2000" dirty="0"/>
              <a:t>提高开发者效率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92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F1680C-4152-43AF-95FB-DA3588A1D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AAE62ED-AA71-463E-B8D6-D6FB860DC3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209" y="1600403"/>
            <a:ext cx="11021438" cy="4752975"/>
          </a:xfrm>
        </p:spPr>
        <p:txBody>
          <a:bodyPr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altLang="zh-CN" sz="2400" dirty="0"/>
              <a:t>Where Clause Predicates</a:t>
            </a:r>
            <a:r>
              <a:rPr lang="zh-CN" altLang="en-US" sz="2400" dirty="0"/>
              <a:t>（</a:t>
            </a:r>
            <a:r>
              <a:rPr lang="en-US" altLang="zh-CN" sz="2400" dirty="0"/>
              <a:t>between</a:t>
            </a:r>
            <a:r>
              <a:rPr lang="zh-CN" altLang="en-US" sz="2400" dirty="0"/>
              <a:t> ）</a:t>
            </a:r>
            <a:endParaRPr lang="en-US" altLang="zh-CN" sz="2400" dirty="0"/>
          </a:p>
          <a:p>
            <a:pPr lvl="1">
              <a:tabLst>
                <a:tab pos="2055813" algn="l"/>
              </a:tabLst>
            </a:pPr>
            <a:r>
              <a:rPr lang="en-US" altLang="zh-CN" sz="2000" b="1" dirty="0">
                <a:solidFill>
                  <a:srgbClr val="000099"/>
                </a:solidFill>
              </a:rPr>
              <a:t>between</a:t>
            </a:r>
            <a:r>
              <a:rPr lang="zh-CN" altLang="en-US" sz="2000" b="1" dirty="0">
                <a:solidFill>
                  <a:srgbClr val="000099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Number1</a:t>
            </a:r>
            <a:r>
              <a:rPr lang="zh-CN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</a:rPr>
              <a:t>and</a:t>
            </a:r>
            <a:r>
              <a:rPr lang="zh-CN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Number2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b="1" dirty="0">
                <a:solidFill>
                  <a:srgbClr val="000099"/>
                </a:solidFill>
              </a:rPr>
              <a:t>not between</a:t>
            </a:r>
            <a:r>
              <a:rPr lang="zh-CN" altLang="en-US" sz="2000" b="1" dirty="0">
                <a:solidFill>
                  <a:srgbClr val="000099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Number1</a:t>
            </a:r>
            <a:r>
              <a:rPr lang="zh-CN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</a:rPr>
              <a:t>and</a:t>
            </a:r>
            <a:r>
              <a:rPr lang="zh-CN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Number2</a:t>
            </a:r>
          </a:p>
          <a:p>
            <a:pPr lvl="2">
              <a:tabLst>
                <a:tab pos="2055813" algn="l"/>
              </a:tabLst>
            </a:pPr>
            <a:r>
              <a:rPr lang="en-US" altLang="zh-CN" sz="2000" dirty="0">
                <a:solidFill>
                  <a:srgbClr val="FF0000"/>
                </a:solidFill>
              </a:rPr>
              <a:t>Number1</a:t>
            </a:r>
            <a:r>
              <a:rPr lang="zh-CN" altLang="en-US" sz="2000" dirty="0"/>
              <a:t> </a:t>
            </a:r>
            <a:r>
              <a:rPr lang="en-US" altLang="zh-CN" sz="2000" dirty="0"/>
              <a:t>must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less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Number2</a:t>
            </a:r>
            <a:endParaRPr lang="en-US" altLang="zh-CN" sz="2000" dirty="0"/>
          </a:p>
          <a:p>
            <a:pPr lvl="1">
              <a:tabLst>
                <a:tab pos="2055813" algn="l"/>
              </a:tabLst>
            </a:pPr>
            <a:endParaRPr lang="en-US" altLang="zh-CN" sz="1900" dirty="0"/>
          </a:p>
          <a:p>
            <a:pPr lvl="1">
              <a:tabLst>
                <a:tab pos="2055813" algn="l"/>
              </a:tabLst>
            </a:pPr>
            <a:r>
              <a:rPr lang="en-US" altLang="zh-CN" sz="1900" dirty="0"/>
              <a:t>Example:  Find the names of all instructors with salary between $90,000 and $100,000 .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zh-CN" sz="1900" dirty="0"/>
              <a:t>                    That is</a:t>
            </a:r>
            <a:r>
              <a:rPr lang="zh-CN" altLang="en-US" sz="1900" dirty="0"/>
              <a:t>，</a:t>
            </a:r>
            <a:r>
              <a:rPr lang="en-US" altLang="zh-CN" sz="1900" dirty="0"/>
              <a:t> </a:t>
            </a:r>
            <a:r>
              <a:rPr lang="en-US" altLang="zh-CN" sz="1900" dirty="0">
                <a:latin typeface="Symbol" panose="05050102010706020507" pitchFamily="18" charset="2"/>
              </a:rPr>
              <a:t> </a:t>
            </a:r>
            <a:r>
              <a:rPr lang="en-US" altLang="zh-CN" sz="1900" dirty="0"/>
              <a:t>$90,000 and </a:t>
            </a:r>
            <a:r>
              <a:rPr lang="en-US" altLang="zh-CN" sz="1900" dirty="0">
                <a:latin typeface="Symbol" panose="05050102010706020507" pitchFamily="18" charset="2"/>
              </a:rPr>
              <a:t> </a:t>
            </a:r>
            <a:r>
              <a:rPr lang="en-US" altLang="zh-CN" sz="1900" dirty="0"/>
              <a:t>$100,000  .</a:t>
            </a:r>
          </a:p>
          <a:p>
            <a:pPr lvl="2">
              <a:tabLst>
                <a:tab pos="2055813" algn="l"/>
              </a:tabLst>
            </a:pPr>
            <a:endParaRPr lang="en-US" altLang="zh-CN" sz="1900" dirty="0"/>
          </a:p>
          <a:p>
            <a:pPr lvl="2">
              <a:tabLst>
                <a:tab pos="2055813" algn="l"/>
              </a:tabLst>
            </a:pPr>
            <a:endParaRPr lang="en-US" altLang="zh-CN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zh-CN" altLang="en-US" sz="2000" dirty="0"/>
              <a:t>以上两句等价！</a:t>
            </a:r>
            <a:endParaRPr lang="en-US" altLang="zh-CN" sz="2000" dirty="0"/>
          </a:p>
          <a:p>
            <a:pPr lvl="1">
              <a:tabLst>
                <a:tab pos="2055813" algn="l"/>
              </a:tabLst>
            </a:pPr>
            <a:endParaRPr lang="en-US" altLang="zh-CN" sz="2000" dirty="0"/>
          </a:p>
        </p:txBody>
      </p:sp>
      <p:sp>
        <p:nvSpPr>
          <p:cNvPr id="66564" name="TextBox 5">
            <a:extLst>
              <a:ext uri="{FF2B5EF4-FFF2-40B4-BE49-F238E27FC236}">
                <a16:creationId xmlns:a16="http://schemas.microsoft.com/office/drawing/2014/main" id="{AFE07903-78DF-479E-A351-C5105058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298" y="4195524"/>
            <a:ext cx="449495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/>
              <a:t>select </a:t>
            </a:r>
            <a:r>
              <a:rPr lang="en-US" altLang="zh-CN" sz="1600" i="1" dirty="0"/>
              <a:t>name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from </a:t>
            </a:r>
            <a:r>
              <a:rPr lang="en-US" altLang="zh-CN" sz="1600" i="1" dirty="0"/>
              <a:t>instructor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where </a:t>
            </a:r>
            <a:r>
              <a:rPr lang="en-US" altLang="zh-CN" sz="1600" i="1" dirty="0"/>
              <a:t>salary </a:t>
            </a:r>
            <a:r>
              <a:rPr lang="en-US" altLang="zh-CN" sz="1600" b="1" dirty="0"/>
              <a:t>between </a:t>
            </a:r>
            <a:r>
              <a:rPr lang="en-US" altLang="zh-CN" sz="1600" dirty="0"/>
              <a:t>90000 </a:t>
            </a:r>
            <a:r>
              <a:rPr lang="en-US" altLang="zh-CN" sz="1600" b="1" dirty="0"/>
              <a:t>and </a:t>
            </a:r>
            <a:r>
              <a:rPr lang="en-US" altLang="zh-CN" sz="1600" dirty="0"/>
              <a:t>100000;</a:t>
            </a:r>
            <a:endParaRPr lang="zh-CN" altLang="zh-CN" sz="1600" dirty="0"/>
          </a:p>
        </p:txBody>
      </p:sp>
      <p:sp>
        <p:nvSpPr>
          <p:cNvPr id="66565" name="TextBox 6">
            <a:extLst>
              <a:ext uri="{FF2B5EF4-FFF2-40B4-BE49-F238E27FC236}">
                <a16:creationId xmlns:a16="http://schemas.microsoft.com/office/drawing/2014/main" id="{46B04123-D568-481E-B503-08990EC86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730" y="4195525"/>
            <a:ext cx="501444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/>
              <a:t>select </a:t>
            </a:r>
            <a:r>
              <a:rPr lang="en-US" altLang="zh-CN" sz="1600" i="1" dirty="0"/>
              <a:t>name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from </a:t>
            </a:r>
            <a:r>
              <a:rPr lang="en-US" altLang="zh-CN" sz="1600" i="1" dirty="0"/>
              <a:t>instructor</a:t>
            </a:r>
            <a:endParaRPr lang="zh-CN" altLang="zh-CN" sz="1600" dirty="0"/>
          </a:p>
          <a:p>
            <a:pPr eaLnBrk="1" hangingPunct="1"/>
            <a:r>
              <a:rPr lang="en-US" altLang="zh-CN" sz="1600" b="1" dirty="0"/>
              <a:t>where </a:t>
            </a:r>
            <a:r>
              <a:rPr lang="en-US" altLang="zh-CN" sz="1600" i="1" dirty="0"/>
              <a:t>salary &lt;</a:t>
            </a:r>
            <a:r>
              <a:rPr lang="en-US" altLang="zh-CN" sz="1600" dirty="0"/>
              <a:t>= 100000 </a:t>
            </a:r>
            <a:r>
              <a:rPr lang="en-US" altLang="zh-CN" sz="1600" b="1" dirty="0"/>
              <a:t>and </a:t>
            </a:r>
            <a:r>
              <a:rPr lang="en-US" altLang="zh-CN" sz="1600" i="1" dirty="0"/>
              <a:t>salary &gt;</a:t>
            </a:r>
            <a:r>
              <a:rPr lang="en-US" altLang="zh-CN" sz="1600" dirty="0"/>
              <a:t>= 90000;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C2D2197-0219-4686-919F-0E16F73F8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Additional</a:t>
            </a:r>
            <a:r>
              <a:rPr lang="zh-CN" altLang="en-US" sz="3600" b="1"/>
              <a:t> </a:t>
            </a:r>
            <a:r>
              <a:rPr lang="en-US" altLang="zh-CN" sz="3600"/>
              <a:t>Basic Query Structure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0A22B4F-6BAD-44F5-B196-D40DFF0A23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72921"/>
            <a:ext cx="10432104" cy="4752975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altLang="zh-CN" sz="3000" dirty="0"/>
              <a:t>Where Clause Predicates</a:t>
            </a:r>
            <a:r>
              <a:rPr lang="zh-CN" altLang="en-US" sz="3000" dirty="0"/>
              <a:t>（</a:t>
            </a:r>
            <a:r>
              <a:rPr lang="en-US" altLang="zh-CN" sz="3000" dirty="0"/>
              <a:t>Tuple comparison</a:t>
            </a:r>
            <a:r>
              <a:rPr lang="zh-CN" altLang="en-US" sz="3000" dirty="0"/>
              <a:t>）</a:t>
            </a:r>
            <a:endParaRPr lang="en-US" altLang="zh-CN" sz="3000" dirty="0"/>
          </a:p>
          <a:p>
            <a:pPr lvl="1">
              <a:tabLst>
                <a:tab pos="2055813" algn="l"/>
              </a:tabLst>
            </a:pPr>
            <a:r>
              <a:rPr lang="en-US" altLang="zh-CN" sz="2000" dirty="0"/>
              <a:t>SQL</a:t>
            </a:r>
            <a:r>
              <a:rPr lang="zh-CN" altLang="en-US" sz="2000" dirty="0"/>
              <a:t>中</a:t>
            </a:r>
            <a:r>
              <a:rPr lang="zh-CN" altLang="zh-CN" sz="2000" dirty="0"/>
              <a:t>记号（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zh-CN" sz="2000" dirty="0"/>
              <a:t>，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</a:t>
            </a:r>
            <a:r>
              <a:rPr lang="zh-CN" altLang="zh-CN" sz="2000" dirty="0"/>
              <a:t>，</a:t>
            </a:r>
            <a:r>
              <a:rPr lang="en-US" altLang="zh-CN" sz="2000" dirty="0"/>
              <a:t>……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）来表示一个分量值为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zh-CN" sz="2000" dirty="0"/>
              <a:t>，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</a:t>
            </a:r>
            <a:r>
              <a:rPr lang="zh-CN" altLang="zh-CN" sz="2000" dirty="0"/>
              <a:t>，</a:t>
            </a:r>
            <a:r>
              <a:rPr lang="en-US" altLang="zh-CN" sz="2000" dirty="0"/>
              <a:t>……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的</a:t>
            </a:r>
            <a:r>
              <a:rPr lang="en-US" altLang="zh-CN" sz="2000" dirty="0"/>
              <a:t>n</a:t>
            </a:r>
            <a:r>
              <a:rPr lang="zh-CN" altLang="zh-CN" sz="2000" dirty="0"/>
              <a:t>维元组。</a:t>
            </a:r>
            <a:endParaRPr lang="en-US" altLang="zh-CN" sz="2000" dirty="0"/>
          </a:p>
          <a:p>
            <a:pPr lvl="1">
              <a:tabLst>
                <a:tab pos="2055813" algn="l"/>
              </a:tabLst>
            </a:pPr>
            <a:r>
              <a:rPr lang="zh-CN" altLang="zh-CN" sz="2000" dirty="0"/>
              <a:t>在元组上可以运用比较运算符，按字典顺序进行比较运算。例如：</a:t>
            </a:r>
            <a:endParaRPr lang="en-US" altLang="zh-CN" sz="2000" dirty="0"/>
          </a:p>
          <a:p>
            <a:pPr lvl="2">
              <a:tabLst>
                <a:tab pos="2055813" algn="l"/>
              </a:tabLst>
            </a:pPr>
            <a:r>
              <a:rPr lang="en-US" altLang="zh-CN" sz="1600" dirty="0"/>
              <a:t> (</a:t>
            </a:r>
            <a:r>
              <a:rPr lang="en-US" altLang="zh-CN" sz="1600" i="1" dirty="0"/>
              <a:t>a</a:t>
            </a:r>
            <a:r>
              <a:rPr lang="en-US" altLang="zh-CN" sz="1600" dirty="0"/>
              <a:t>1</a:t>
            </a:r>
            <a:r>
              <a:rPr lang="en-US" altLang="zh-CN" sz="1600" i="1" dirty="0"/>
              <a:t>, a</a:t>
            </a:r>
            <a:r>
              <a:rPr lang="en-US" altLang="zh-CN" sz="1600" dirty="0"/>
              <a:t>2) </a:t>
            </a:r>
            <a:r>
              <a:rPr lang="en-US" altLang="zh-CN" sz="1600" i="1" dirty="0"/>
              <a:t>&lt;</a:t>
            </a:r>
            <a:r>
              <a:rPr lang="en-US" altLang="zh-CN" sz="1600" dirty="0"/>
              <a:t>= (</a:t>
            </a:r>
            <a:r>
              <a:rPr lang="en-US" altLang="zh-CN" sz="1600" i="1" dirty="0"/>
              <a:t>b</a:t>
            </a:r>
            <a:r>
              <a:rPr lang="en-US" altLang="zh-CN" sz="1600" dirty="0"/>
              <a:t>1</a:t>
            </a:r>
            <a:r>
              <a:rPr lang="en-US" altLang="zh-CN" sz="1600" i="1" dirty="0"/>
              <a:t>, b</a:t>
            </a:r>
            <a:r>
              <a:rPr lang="en-US" altLang="zh-CN" sz="1600" dirty="0"/>
              <a:t>2) </a:t>
            </a:r>
            <a:r>
              <a:rPr lang="zh-CN" altLang="zh-CN" sz="1600" dirty="0"/>
              <a:t>在</a:t>
            </a:r>
            <a:r>
              <a:rPr lang="en-US" altLang="zh-CN" sz="1600" i="1" dirty="0"/>
              <a:t>a</a:t>
            </a:r>
            <a:r>
              <a:rPr lang="en-US" altLang="zh-CN" sz="1600" dirty="0"/>
              <a:t>1 </a:t>
            </a:r>
            <a:r>
              <a:rPr lang="en-US" altLang="zh-CN" sz="1600" i="1" dirty="0"/>
              <a:t>&lt;</a:t>
            </a:r>
            <a:r>
              <a:rPr lang="en-US" altLang="zh-CN" sz="1600" dirty="0"/>
              <a:t>= </a:t>
            </a:r>
            <a:r>
              <a:rPr lang="en-US" altLang="zh-CN" sz="1600" i="1" dirty="0"/>
              <a:t>b</a:t>
            </a:r>
            <a:r>
              <a:rPr lang="en-US" altLang="zh-CN" sz="1600" dirty="0"/>
              <a:t>1 </a:t>
            </a:r>
            <a:r>
              <a:rPr lang="zh-CN" altLang="zh-CN" sz="1600" dirty="0"/>
              <a:t>和</a:t>
            </a:r>
            <a:r>
              <a:rPr lang="zh-CN" altLang="zh-CN" sz="1600" b="1" dirty="0"/>
              <a:t> </a:t>
            </a:r>
            <a:r>
              <a:rPr lang="en-US" altLang="zh-CN" sz="1600" i="1" dirty="0"/>
              <a:t>a</a:t>
            </a:r>
            <a:r>
              <a:rPr lang="en-US" altLang="zh-CN" sz="1600" dirty="0"/>
              <a:t>2 </a:t>
            </a:r>
            <a:r>
              <a:rPr lang="en-US" altLang="zh-CN" sz="1600" i="1" dirty="0"/>
              <a:t>&lt;</a:t>
            </a:r>
            <a:r>
              <a:rPr lang="en-US" altLang="zh-CN" sz="1600" dirty="0"/>
              <a:t>= </a:t>
            </a:r>
            <a:r>
              <a:rPr lang="en-US" altLang="zh-CN" sz="1600" i="1" dirty="0"/>
              <a:t>b</a:t>
            </a:r>
            <a:r>
              <a:rPr lang="en-US" altLang="zh-CN" sz="1600" dirty="0"/>
              <a:t>2</a:t>
            </a:r>
            <a:r>
              <a:rPr lang="zh-CN" altLang="en-US" sz="1600" dirty="0"/>
              <a:t> </a:t>
            </a:r>
            <a:r>
              <a:rPr lang="zh-CN" altLang="zh-CN" sz="1600" dirty="0"/>
              <a:t>的情况下为真！</a:t>
            </a:r>
          </a:p>
          <a:p>
            <a:pPr lvl="2">
              <a:tabLst>
                <a:tab pos="2055813" algn="l"/>
              </a:tabLst>
            </a:pPr>
            <a:r>
              <a:rPr lang="en-US" altLang="zh-CN" sz="1600" dirty="0"/>
              <a:t> (</a:t>
            </a:r>
            <a:r>
              <a:rPr lang="en-US" altLang="zh-CN" sz="1600" i="1" dirty="0"/>
              <a:t>a</a:t>
            </a:r>
            <a:r>
              <a:rPr lang="en-US" altLang="zh-CN" sz="1600" dirty="0"/>
              <a:t>1</a:t>
            </a:r>
            <a:r>
              <a:rPr lang="en-US" altLang="zh-CN" sz="1600" i="1" dirty="0"/>
              <a:t>, a</a:t>
            </a:r>
            <a:r>
              <a:rPr lang="en-US" altLang="zh-CN" sz="1600" dirty="0"/>
              <a:t>2) </a:t>
            </a:r>
            <a:r>
              <a:rPr lang="zh-CN" altLang="en-US" sz="1600" dirty="0"/>
              <a:t> </a:t>
            </a:r>
            <a:r>
              <a:rPr lang="en-US" altLang="zh-CN" sz="1600" i="1" dirty="0"/>
              <a:t> </a:t>
            </a:r>
            <a:r>
              <a:rPr lang="en-US" altLang="zh-CN" sz="1600" dirty="0"/>
              <a:t>= (</a:t>
            </a:r>
            <a:r>
              <a:rPr lang="en-US" altLang="zh-CN" sz="1600" i="1" dirty="0"/>
              <a:t>b</a:t>
            </a:r>
            <a:r>
              <a:rPr lang="en-US" altLang="zh-CN" sz="1600" dirty="0"/>
              <a:t>1</a:t>
            </a:r>
            <a:r>
              <a:rPr lang="en-US" altLang="zh-CN" sz="1600" i="1" dirty="0"/>
              <a:t>, b</a:t>
            </a:r>
            <a:r>
              <a:rPr lang="en-US" altLang="zh-CN" sz="1600" dirty="0"/>
              <a:t>2) </a:t>
            </a:r>
            <a:r>
              <a:rPr lang="zh-CN" altLang="zh-CN" sz="1600" dirty="0"/>
              <a:t>在</a:t>
            </a:r>
            <a:r>
              <a:rPr lang="zh-CN" altLang="en-US" sz="1600" dirty="0"/>
              <a:t> </a:t>
            </a:r>
            <a:r>
              <a:rPr lang="en-US" altLang="zh-CN" sz="1600" i="1" dirty="0"/>
              <a:t>a</a:t>
            </a:r>
            <a:r>
              <a:rPr lang="en-US" altLang="zh-CN" sz="1600" dirty="0"/>
              <a:t>1  </a:t>
            </a:r>
            <a:r>
              <a:rPr lang="zh-CN" altLang="en-US" sz="1600" dirty="0"/>
              <a:t> </a:t>
            </a:r>
            <a:r>
              <a:rPr lang="en-US" altLang="zh-CN" sz="1600" dirty="0"/>
              <a:t>= </a:t>
            </a:r>
            <a:r>
              <a:rPr lang="en-US" altLang="zh-CN" sz="1600" i="1" dirty="0"/>
              <a:t>b</a:t>
            </a:r>
            <a:r>
              <a:rPr lang="en-US" altLang="zh-CN" sz="1600" dirty="0"/>
              <a:t>1 </a:t>
            </a:r>
            <a:r>
              <a:rPr lang="zh-CN" altLang="zh-CN" sz="1600" dirty="0"/>
              <a:t>和</a:t>
            </a:r>
            <a:r>
              <a:rPr lang="zh-CN" altLang="zh-CN" sz="1600" b="1" dirty="0"/>
              <a:t> </a:t>
            </a:r>
            <a:r>
              <a:rPr lang="en-US" altLang="zh-CN" sz="1600" i="1" dirty="0"/>
              <a:t>a</a:t>
            </a:r>
            <a:r>
              <a:rPr lang="en-US" altLang="zh-CN" sz="1600" dirty="0"/>
              <a:t>2  </a:t>
            </a:r>
            <a:r>
              <a:rPr lang="zh-CN" altLang="en-US" sz="1600" dirty="0"/>
              <a:t> </a:t>
            </a:r>
            <a:r>
              <a:rPr lang="en-US" altLang="zh-CN" sz="1600" dirty="0"/>
              <a:t>= </a:t>
            </a:r>
            <a:r>
              <a:rPr lang="en-US" altLang="zh-CN" sz="1600" i="1" dirty="0"/>
              <a:t>b</a:t>
            </a:r>
            <a:r>
              <a:rPr lang="en-US" altLang="zh-CN" sz="1600" dirty="0"/>
              <a:t>2</a:t>
            </a:r>
            <a:r>
              <a:rPr lang="zh-CN" altLang="en-US" sz="1600" dirty="0"/>
              <a:t> </a:t>
            </a:r>
            <a:r>
              <a:rPr lang="zh-CN" altLang="zh-CN" sz="1600" dirty="0"/>
              <a:t>的情况下为真！</a:t>
            </a:r>
            <a:endParaRPr lang="en-US" altLang="zh-CN" sz="1600" dirty="0"/>
          </a:p>
          <a:p>
            <a:pPr lvl="1">
              <a:tabLst>
                <a:tab pos="2055813" algn="l"/>
              </a:tabLst>
            </a:pPr>
            <a:endParaRPr lang="en-US" altLang="zh-CN" sz="2000" b="1" dirty="0"/>
          </a:p>
          <a:p>
            <a:pPr lvl="1">
              <a:tabLst>
                <a:tab pos="2055813" algn="l"/>
              </a:tabLst>
            </a:pPr>
            <a:r>
              <a:rPr lang="zh-CN" altLang="zh-CN" sz="2000" b="1" dirty="0"/>
              <a:t>以下两个语句等价</a:t>
            </a:r>
            <a:endParaRPr lang="en-US" altLang="zh-CN" sz="2000" b="1" dirty="0"/>
          </a:p>
          <a:p>
            <a:pPr marL="914400" lvl="2" indent="0">
              <a:buNone/>
            </a:pPr>
            <a:r>
              <a:rPr lang="en-US" altLang="zh-CN" sz="1700" b="1" dirty="0"/>
              <a:t>select </a:t>
            </a:r>
            <a:r>
              <a:rPr lang="en-US" altLang="zh-CN" sz="1700" dirty="0"/>
              <a:t>name, </a:t>
            </a:r>
            <a:r>
              <a:rPr lang="en-US" altLang="zh-CN" sz="1700" dirty="0" err="1"/>
              <a:t>course_id</a:t>
            </a:r>
            <a:endParaRPr lang="zh-CN" altLang="zh-CN" sz="1700" dirty="0"/>
          </a:p>
          <a:p>
            <a:pPr marL="914400" lvl="2" indent="0">
              <a:buNone/>
            </a:pPr>
            <a:r>
              <a:rPr lang="en-US" altLang="zh-CN" sz="1700" b="1" dirty="0"/>
              <a:t>from </a:t>
            </a:r>
            <a:r>
              <a:rPr lang="zh-CN" altLang="en-US" sz="1700" b="1" dirty="0"/>
              <a:t>  </a:t>
            </a:r>
            <a:r>
              <a:rPr lang="en-US" altLang="zh-CN" sz="1700" dirty="0"/>
              <a:t>instructor, teaches</a:t>
            </a:r>
            <a:endParaRPr lang="zh-CN" altLang="zh-CN" sz="1700" dirty="0"/>
          </a:p>
          <a:p>
            <a:pPr marL="914400" lvl="2" indent="0">
              <a:buNone/>
            </a:pPr>
            <a:r>
              <a:rPr lang="en-US" altLang="zh-CN" sz="1700" b="1" dirty="0"/>
              <a:t>where </a:t>
            </a:r>
            <a:r>
              <a:rPr lang="en-US" altLang="zh-CN" sz="1700" dirty="0"/>
              <a:t>instructor.ID= teaches.ID </a:t>
            </a:r>
            <a:r>
              <a:rPr lang="en-US" altLang="zh-CN" sz="1700" b="1" dirty="0"/>
              <a:t>and </a:t>
            </a:r>
            <a:r>
              <a:rPr lang="en-US" altLang="zh-CN" sz="1700" dirty="0" err="1"/>
              <a:t>dept_name</a:t>
            </a:r>
            <a:r>
              <a:rPr lang="en-US" altLang="zh-CN" sz="1700" dirty="0"/>
              <a:t> = 'Biology’;</a:t>
            </a:r>
          </a:p>
          <a:p>
            <a:pPr marL="914400" lvl="2" indent="0">
              <a:buNone/>
            </a:pPr>
            <a:endParaRPr lang="en-US" altLang="zh-CN" sz="1700" dirty="0"/>
          </a:p>
          <a:p>
            <a:pPr marL="914400" lvl="2" indent="0">
              <a:buNone/>
            </a:pPr>
            <a:r>
              <a:rPr lang="en-US" altLang="zh-CN" sz="1700" b="1" dirty="0"/>
              <a:t>select </a:t>
            </a:r>
            <a:r>
              <a:rPr lang="en-US" altLang="zh-CN" sz="1700" dirty="0"/>
              <a:t>name, </a:t>
            </a:r>
            <a:r>
              <a:rPr lang="en-US" altLang="zh-CN" sz="1700" dirty="0" err="1"/>
              <a:t>course_id</a:t>
            </a:r>
            <a:endParaRPr lang="zh-CN" altLang="zh-CN" sz="1700" dirty="0"/>
          </a:p>
          <a:p>
            <a:pPr marL="914400" lvl="2" indent="0">
              <a:buNone/>
            </a:pPr>
            <a:r>
              <a:rPr lang="en-US" altLang="zh-CN" sz="1700" b="1" dirty="0"/>
              <a:t>from </a:t>
            </a:r>
            <a:r>
              <a:rPr lang="zh-CN" altLang="en-US" sz="1700" b="1" dirty="0"/>
              <a:t>  </a:t>
            </a:r>
            <a:r>
              <a:rPr lang="en-US" altLang="zh-CN" sz="1700" dirty="0"/>
              <a:t>instructor, teaches</a:t>
            </a:r>
            <a:endParaRPr lang="zh-CN" altLang="zh-CN" sz="1700" dirty="0"/>
          </a:p>
          <a:p>
            <a:pPr marL="914400" lvl="2" indent="0">
              <a:buNone/>
            </a:pPr>
            <a:r>
              <a:rPr lang="en-US" altLang="zh-CN" sz="1700" b="1" dirty="0"/>
              <a:t>where </a:t>
            </a:r>
            <a:r>
              <a:rPr lang="en-US" altLang="zh-CN" sz="1700" dirty="0"/>
              <a:t>(instructor.ID, </a:t>
            </a:r>
            <a:r>
              <a:rPr lang="en-US" altLang="zh-CN" sz="1700" dirty="0" err="1"/>
              <a:t>dept_name</a:t>
            </a:r>
            <a:r>
              <a:rPr lang="en-US" altLang="zh-CN" sz="1700" dirty="0"/>
              <a:t>) = (teaches.ID, 'Biology');</a:t>
            </a:r>
            <a:endParaRPr lang="zh-CN" altLang="zh-CN" sz="1700" dirty="0"/>
          </a:p>
          <a:p>
            <a:pPr marL="914400" lvl="2" indent="0">
              <a:buNone/>
            </a:pPr>
            <a:endParaRPr lang="en-US" altLang="zh-CN" sz="1700" dirty="0"/>
          </a:p>
          <a:p>
            <a:pPr lvl="1">
              <a:tabLst>
                <a:tab pos="2055813" algn="l"/>
              </a:tabLst>
            </a:pPr>
            <a:r>
              <a:rPr lang="zh-CN" altLang="en-US" sz="2000" b="1" dirty="0"/>
              <a:t>注意：</a:t>
            </a:r>
            <a:r>
              <a:rPr lang="en-US" altLang="zh-CN" sz="2000" b="1" dirty="0"/>
              <a:t>Oracle</a:t>
            </a:r>
            <a:r>
              <a:rPr lang="zh-CN" altLang="en-US" sz="2000" b="1" dirty="0"/>
              <a:t>不支持第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种写法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01E63F3-4391-4187-BC32-20AEC1BD7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Set Operations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98E952F-3A1A-457B-97DD-5047AFB424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5659" y="1371362"/>
            <a:ext cx="9980681" cy="5486638"/>
          </a:xfrm>
        </p:spPr>
        <p:txBody>
          <a:bodyPr>
            <a:normAutofit/>
          </a:bodyPr>
          <a:lstStyle/>
          <a:p>
            <a:pPr>
              <a:tabLst>
                <a:tab pos="1481138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Find courses that ran in Fall 2009 or in Spring 2010</a:t>
            </a:r>
          </a:p>
          <a:p>
            <a:pPr marL="457200" lvl="1" indent="0">
              <a:buNone/>
            </a:pPr>
            <a:r>
              <a:rPr lang="en-US" altLang="zh-CN" sz="1500" dirty="0"/>
              <a:t>(</a:t>
            </a:r>
            <a:r>
              <a:rPr lang="en-US" altLang="zh-CN" sz="1500" b="1" dirty="0"/>
              <a:t>select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course_id</a:t>
            </a:r>
            <a:r>
              <a:rPr lang="en-US" altLang="zh-CN" sz="1500" dirty="0"/>
              <a:t> </a:t>
            </a:r>
            <a:r>
              <a:rPr lang="en-US" altLang="zh-CN" sz="1500" b="1" dirty="0"/>
              <a:t>from</a:t>
            </a:r>
            <a:r>
              <a:rPr lang="en-US" altLang="zh-CN" sz="1500" dirty="0"/>
              <a:t> section </a:t>
            </a:r>
            <a:r>
              <a:rPr lang="en-US" altLang="zh-CN" sz="1500" b="1" dirty="0"/>
              <a:t>where</a:t>
            </a:r>
            <a:r>
              <a:rPr lang="en-US" altLang="zh-CN" sz="1500" dirty="0"/>
              <a:t> semester ='Fall' </a:t>
            </a:r>
            <a:r>
              <a:rPr lang="en-US" altLang="zh-CN" sz="1500" b="1" dirty="0"/>
              <a:t>and</a:t>
            </a:r>
            <a:r>
              <a:rPr lang="en-US" altLang="zh-CN" sz="1500" dirty="0"/>
              <a:t> year = 2009) </a:t>
            </a:r>
          </a:p>
          <a:p>
            <a:pPr marL="457200" lvl="1" indent="0">
              <a:buNone/>
            </a:pPr>
            <a:r>
              <a:rPr lang="en-US" altLang="zh-CN" sz="1500" b="1" dirty="0">
                <a:solidFill>
                  <a:srgbClr val="FF0000"/>
                </a:solidFill>
              </a:rPr>
              <a:t>union</a:t>
            </a:r>
          </a:p>
          <a:p>
            <a:pPr marL="457200" lvl="1" indent="0">
              <a:buNone/>
            </a:pPr>
            <a:r>
              <a:rPr lang="en-US" altLang="zh-CN" sz="1500" dirty="0"/>
              <a:t>(</a:t>
            </a:r>
            <a:r>
              <a:rPr lang="en-US" altLang="zh-CN" sz="1500" b="1" dirty="0"/>
              <a:t>select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course_id</a:t>
            </a:r>
            <a:r>
              <a:rPr lang="en-US" altLang="zh-CN" sz="1500" dirty="0"/>
              <a:t> </a:t>
            </a:r>
            <a:r>
              <a:rPr lang="en-US" altLang="zh-CN" sz="1500" b="1" dirty="0"/>
              <a:t>from</a:t>
            </a:r>
            <a:r>
              <a:rPr lang="en-US" altLang="zh-CN" sz="1500" dirty="0"/>
              <a:t> section </a:t>
            </a:r>
            <a:r>
              <a:rPr lang="en-US" altLang="zh-CN" sz="1500" b="1" dirty="0"/>
              <a:t>where</a:t>
            </a:r>
            <a:r>
              <a:rPr lang="en-US" altLang="zh-CN" sz="1500" dirty="0"/>
              <a:t> semester ='Spring' </a:t>
            </a:r>
            <a:r>
              <a:rPr lang="en-US" altLang="zh-CN" sz="1500" b="1" dirty="0"/>
              <a:t>and</a:t>
            </a:r>
            <a:r>
              <a:rPr lang="en-US" altLang="zh-CN" sz="1500" dirty="0"/>
              <a:t> year = 2010);</a:t>
            </a:r>
          </a:p>
          <a:p>
            <a:pPr>
              <a:tabLst>
                <a:tab pos="1481138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Find courses that ran in Fall 2009 and in Spring 2010</a:t>
            </a:r>
          </a:p>
          <a:p>
            <a:pPr marL="457200" lvl="1" indent="0">
              <a:buNone/>
            </a:pPr>
            <a:r>
              <a:rPr lang="en-US" altLang="zh-CN" sz="1500" dirty="0"/>
              <a:t>(</a:t>
            </a:r>
            <a:r>
              <a:rPr lang="en-US" altLang="zh-CN" sz="1500" b="1" dirty="0"/>
              <a:t>select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course_id</a:t>
            </a:r>
            <a:r>
              <a:rPr lang="en-US" altLang="zh-CN" sz="1500" dirty="0"/>
              <a:t> </a:t>
            </a:r>
            <a:r>
              <a:rPr lang="en-US" altLang="zh-CN" sz="1500" b="1" dirty="0"/>
              <a:t>from</a:t>
            </a:r>
            <a:r>
              <a:rPr lang="en-US" altLang="zh-CN" sz="1500" dirty="0"/>
              <a:t> section </a:t>
            </a:r>
            <a:r>
              <a:rPr lang="en-US" altLang="zh-CN" sz="1500" b="1" dirty="0"/>
              <a:t>where</a:t>
            </a:r>
            <a:r>
              <a:rPr lang="en-US" altLang="zh-CN" sz="1500" dirty="0"/>
              <a:t> semester ='Fall' </a:t>
            </a:r>
            <a:r>
              <a:rPr lang="en-US" altLang="zh-CN" sz="1500" b="1" dirty="0"/>
              <a:t>and</a:t>
            </a:r>
            <a:r>
              <a:rPr lang="en-US" altLang="zh-CN" sz="1500" dirty="0"/>
              <a:t> year = 2009) </a:t>
            </a:r>
          </a:p>
          <a:p>
            <a:pPr marL="457200" lvl="1" indent="0">
              <a:buNone/>
            </a:pPr>
            <a:r>
              <a:rPr lang="en-US" altLang="zh-CN" sz="1500" b="1" dirty="0">
                <a:solidFill>
                  <a:srgbClr val="FF0000"/>
                </a:solidFill>
              </a:rPr>
              <a:t>intersect</a:t>
            </a:r>
          </a:p>
          <a:p>
            <a:pPr marL="457200" lvl="1" indent="0">
              <a:buNone/>
            </a:pPr>
            <a:r>
              <a:rPr lang="en-US" altLang="zh-CN" sz="1500" dirty="0"/>
              <a:t>(</a:t>
            </a:r>
            <a:r>
              <a:rPr lang="en-US" altLang="zh-CN" sz="1500" b="1" dirty="0"/>
              <a:t>select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course_id</a:t>
            </a:r>
            <a:r>
              <a:rPr lang="en-US" altLang="zh-CN" sz="1500" dirty="0"/>
              <a:t> </a:t>
            </a:r>
            <a:r>
              <a:rPr lang="en-US" altLang="zh-CN" sz="1500" b="1" dirty="0"/>
              <a:t>from</a:t>
            </a:r>
            <a:r>
              <a:rPr lang="en-US" altLang="zh-CN" sz="1500" dirty="0"/>
              <a:t> section </a:t>
            </a:r>
            <a:r>
              <a:rPr lang="en-US" altLang="zh-CN" sz="1500" b="1" dirty="0"/>
              <a:t>where</a:t>
            </a:r>
            <a:r>
              <a:rPr lang="en-US" altLang="zh-CN" sz="1500" dirty="0"/>
              <a:t> semester ='Spring' </a:t>
            </a:r>
            <a:r>
              <a:rPr lang="en-US" altLang="zh-CN" sz="1500" b="1" dirty="0"/>
              <a:t>and</a:t>
            </a:r>
            <a:r>
              <a:rPr lang="en-US" altLang="zh-CN" sz="1500" dirty="0"/>
              <a:t> year = 2010);</a:t>
            </a:r>
          </a:p>
          <a:p>
            <a:pPr>
              <a:tabLst>
                <a:tab pos="1481138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Find courses that ran in Fall 2009 but not in Spring 2010</a:t>
            </a:r>
          </a:p>
          <a:p>
            <a:pPr marL="457200" lvl="1" indent="0">
              <a:buNone/>
            </a:pPr>
            <a:r>
              <a:rPr lang="en-US" altLang="zh-CN" sz="1500" dirty="0"/>
              <a:t>(</a:t>
            </a:r>
            <a:r>
              <a:rPr lang="en-US" altLang="zh-CN" sz="1500" b="1" dirty="0"/>
              <a:t>select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course_id</a:t>
            </a:r>
            <a:r>
              <a:rPr lang="en-US" altLang="zh-CN" sz="1500" dirty="0"/>
              <a:t> </a:t>
            </a:r>
            <a:r>
              <a:rPr lang="en-US" altLang="zh-CN" sz="1500" b="1" dirty="0"/>
              <a:t>from</a:t>
            </a:r>
            <a:r>
              <a:rPr lang="en-US" altLang="zh-CN" sz="1500" dirty="0"/>
              <a:t> section </a:t>
            </a:r>
            <a:r>
              <a:rPr lang="en-US" altLang="zh-CN" sz="1500" b="1" dirty="0"/>
              <a:t>where</a:t>
            </a:r>
            <a:r>
              <a:rPr lang="en-US" altLang="zh-CN" sz="1500" dirty="0"/>
              <a:t> semester ='Fall' </a:t>
            </a:r>
            <a:r>
              <a:rPr lang="en-US" altLang="zh-CN" sz="1500" b="1" dirty="0"/>
              <a:t>and</a:t>
            </a:r>
            <a:r>
              <a:rPr lang="en-US" altLang="zh-CN" sz="1500" dirty="0"/>
              <a:t> year = 2009) </a:t>
            </a:r>
          </a:p>
          <a:p>
            <a:pPr marL="457200" lvl="1" indent="0">
              <a:buNone/>
            </a:pPr>
            <a:r>
              <a:rPr lang="en-US" altLang="zh-CN" sz="1500" b="1" dirty="0">
                <a:solidFill>
                  <a:srgbClr val="FF0000"/>
                </a:solidFill>
              </a:rPr>
              <a:t>except</a:t>
            </a:r>
          </a:p>
          <a:p>
            <a:pPr marL="457200" lvl="1" indent="0">
              <a:buNone/>
            </a:pPr>
            <a:r>
              <a:rPr lang="en-US" altLang="zh-CN" sz="1500" dirty="0"/>
              <a:t>(</a:t>
            </a:r>
            <a:r>
              <a:rPr lang="en-US" altLang="zh-CN" sz="1500" b="1" dirty="0"/>
              <a:t>select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course_id</a:t>
            </a:r>
            <a:r>
              <a:rPr lang="en-US" altLang="zh-CN" sz="1500" dirty="0"/>
              <a:t> </a:t>
            </a:r>
            <a:r>
              <a:rPr lang="en-US" altLang="zh-CN" sz="1500" b="1" dirty="0"/>
              <a:t>from</a:t>
            </a:r>
            <a:r>
              <a:rPr lang="en-US" altLang="zh-CN" sz="1500" dirty="0"/>
              <a:t> section </a:t>
            </a:r>
            <a:r>
              <a:rPr lang="en-US" altLang="zh-CN" sz="1500" b="1" dirty="0"/>
              <a:t>where</a:t>
            </a:r>
            <a:r>
              <a:rPr lang="en-US" altLang="zh-CN" sz="1500" dirty="0"/>
              <a:t> semester ='Spring' </a:t>
            </a:r>
            <a:r>
              <a:rPr lang="en-US" altLang="zh-CN" sz="1500" b="1" dirty="0"/>
              <a:t>and</a:t>
            </a:r>
            <a:r>
              <a:rPr lang="en-US" altLang="zh-CN" sz="1500" dirty="0"/>
              <a:t> year = 2010);</a:t>
            </a:r>
          </a:p>
          <a:p>
            <a:pPr marL="457200" lvl="1" indent="0">
              <a:buNone/>
            </a:pPr>
            <a:endParaRPr lang="en-US" altLang="zh-CN" sz="1500" dirty="0"/>
          </a:p>
          <a:p>
            <a:pPr marL="457200" lvl="1" indent="0">
              <a:buNone/>
            </a:pPr>
            <a:r>
              <a:rPr lang="en-US" altLang="zh-CN" sz="1500" dirty="0"/>
              <a:t>(</a:t>
            </a:r>
            <a:r>
              <a:rPr lang="en-US" altLang="zh-CN" sz="1500" b="1" dirty="0"/>
              <a:t>select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course_id</a:t>
            </a:r>
            <a:r>
              <a:rPr lang="en-US" altLang="zh-CN" sz="1500" dirty="0"/>
              <a:t> </a:t>
            </a:r>
            <a:r>
              <a:rPr lang="en-US" altLang="zh-CN" sz="1500" b="1" dirty="0"/>
              <a:t>from</a:t>
            </a:r>
            <a:r>
              <a:rPr lang="en-US" altLang="zh-CN" sz="1500" dirty="0"/>
              <a:t> section </a:t>
            </a:r>
            <a:r>
              <a:rPr lang="en-US" altLang="zh-CN" sz="1500" b="1" dirty="0"/>
              <a:t>where</a:t>
            </a:r>
            <a:r>
              <a:rPr lang="en-US" altLang="zh-CN" sz="1500" dirty="0"/>
              <a:t> semester ='Fall' </a:t>
            </a:r>
            <a:r>
              <a:rPr lang="en-US" altLang="zh-CN" sz="1500" b="1" dirty="0"/>
              <a:t>and</a:t>
            </a:r>
            <a:r>
              <a:rPr lang="en-US" altLang="zh-CN" sz="1500" dirty="0"/>
              <a:t> year = 2009) </a:t>
            </a:r>
          </a:p>
          <a:p>
            <a:pPr marL="457200" lvl="1" indent="0">
              <a:buNone/>
            </a:pPr>
            <a:r>
              <a:rPr lang="en-US" altLang="zh-CN" sz="1500" b="1" dirty="0">
                <a:solidFill>
                  <a:srgbClr val="FF0000"/>
                </a:solidFill>
              </a:rPr>
              <a:t>minus</a:t>
            </a:r>
          </a:p>
          <a:p>
            <a:pPr marL="457200" lvl="1" indent="0">
              <a:buNone/>
            </a:pPr>
            <a:r>
              <a:rPr lang="en-US" altLang="zh-CN" sz="1500" dirty="0"/>
              <a:t>(</a:t>
            </a:r>
            <a:r>
              <a:rPr lang="en-US" altLang="zh-CN" sz="1500" b="1" dirty="0"/>
              <a:t>select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course_id</a:t>
            </a:r>
            <a:r>
              <a:rPr lang="en-US" altLang="zh-CN" sz="1500" dirty="0"/>
              <a:t> </a:t>
            </a:r>
            <a:r>
              <a:rPr lang="en-US" altLang="zh-CN" sz="1500" b="1" dirty="0"/>
              <a:t>from</a:t>
            </a:r>
            <a:r>
              <a:rPr lang="en-US" altLang="zh-CN" sz="1500" dirty="0"/>
              <a:t> section </a:t>
            </a:r>
            <a:r>
              <a:rPr lang="en-US" altLang="zh-CN" sz="1500" b="1" dirty="0"/>
              <a:t>where</a:t>
            </a:r>
            <a:r>
              <a:rPr lang="en-US" altLang="zh-CN" sz="1500" dirty="0"/>
              <a:t> semester ='Spring' </a:t>
            </a:r>
            <a:r>
              <a:rPr lang="en-US" altLang="zh-CN" sz="1500" b="1" dirty="0"/>
              <a:t>and</a:t>
            </a:r>
            <a:r>
              <a:rPr lang="en-US" altLang="zh-CN" sz="1500" dirty="0"/>
              <a:t> year = 2010);</a:t>
            </a:r>
          </a:p>
          <a:p>
            <a:pPr lvl="1">
              <a:tabLst>
                <a:tab pos="1481138" algn="l"/>
              </a:tabLst>
            </a:pPr>
            <a:r>
              <a:rPr lang="en-US" altLang="zh-CN" dirty="0">
                <a:solidFill>
                  <a:srgbClr val="C00000"/>
                </a:solidFill>
              </a:rPr>
              <a:t>Oracle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minus</a:t>
            </a:r>
            <a:r>
              <a:rPr lang="zh-CN" altLang="en-US" dirty="0">
                <a:solidFill>
                  <a:srgbClr val="C00000"/>
                </a:solidFill>
              </a:rPr>
              <a:t>表示差运算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BA36AC3-64C2-42C4-B2C2-2B1999825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Set Operations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2DA3C50-8A6D-42C7-94D9-33FC6A1CCB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50742"/>
            <a:ext cx="9980682" cy="4752975"/>
          </a:xfrm>
        </p:spPr>
        <p:txBody>
          <a:bodyPr/>
          <a:lstStyle/>
          <a:p>
            <a:r>
              <a:rPr lang="en-US" altLang="zh-CN" dirty="0"/>
              <a:t>Set operations </a:t>
            </a:r>
            <a:r>
              <a:rPr lang="en-US" altLang="zh-CN" b="1" dirty="0">
                <a:solidFill>
                  <a:srgbClr val="000099"/>
                </a:solidFill>
              </a:rPr>
              <a:t>union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0099"/>
                </a:solidFill>
              </a:rPr>
              <a:t>intersect</a:t>
            </a:r>
            <a:r>
              <a:rPr lang="en-US" altLang="zh-CN" b="1" dirty="0"/>
              <a:t>,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000099"/>
                </a:solidFill>
              </a:rPr>
              <a:t>except</a:t>
            </a:r>
            <a:r>
              <a:rPr lang="zh-CN" altLang="en-US" b="1" dirty="0">
                <a:solidFill>
                  <a:srgbClr val="000099"/>
                </a:solidFill>
              </a:rPr>
              <a:t>（</a:t>
            </a:r>
            <a:r>
              <a:rPr lang="en-US" altLang="zh-CN" b="1" dirty="0">
                <a:solidFill>
                  <a:srgbClr val="000099"/>
                </a:solidFill>
              </a:rPr>
              <a:t>minus</a:t>
            </a:r>
            <a:r>
              <a:rPr lang="zh-CN" altLang="en-US" b="1" dirty="0">
                <a:solidFill>
                  <a:srgbClr val="000099"/>
                </a:solidFill>
              </a:rPr>
              <a:t>）</a:t>
            </a:r>
            <a:r>
              <a:rPr lang="en-US" altLang="zh-CN" b="1" dirty="0"/>
              <a:t> </a:t>
            </a:r>
          </a:p>
          <a:p>
            <a:pPr lvl="1"/>
            <a:r>
              <a:rPr lang="en-US" altLang="zh-CN" sz="2000" dirty="0"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zh-CN" b="1" dirty="0">
                <a:solidFill>
                  <a:srgbClr val="000099"/>
                </a:solidFill>
                <a:sym typeface="Symbol" panose="05050102010706020507" pitchFamily="18" charset="2"/>
              </a:rPr>
              <a:t>union all, intersect all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and </a:t>
            </a:r>
            <a:r>
              <a:rPr lang="en-US" altLang="zh-CN" b="1" dirty="0">
                <a:solidFill>
                  <a:srgbClr val="000099"/>
                </a:solidFill>
                <a:sym typeface="Symbol" panose="05050102010706020507" pitchFamily="18" charset="2"/>
              </a:rPr>
              <a:t>except all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br>
              <a:rPr lang="en-US" altLang="zh-CN" b="1" dirty="0">
                <a:sym typeface="Symbol" panose="05050102010706020507" pitchFamily="18" charset="2"/>
              </a:rPr>
            </a:b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Suppose a tuple occurs 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 times in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dirty="0">
                <a:sym typeface="Symbol" panose="05050102010706020507" pitchFamily="18" charset="2"/>
              </a:rPr>
              <a:t>times in </a:t>
            </a:r>
            <a:r>
              <a:rPr lang="en-US" altLang="zh-CN" i="1" dirty="0">
                <a:sym typeface="Symbol" panose="05050102010706020507" pitchFamily="18" charset="2"/>
              </a:rPr>
              <a:t>s, </a:t>
            </a:r>
            <a:r>
              <a:rPr lang="en-US" altLang="zh-CN" dirty="0">
                <a:sym typeface="Symbol" panose="05050102010706020507" pitchFamily="18" charset="2"/>
              </a:rPr>
              <a:t>then, it occurs:</a:t>
            </a:r>
          </a:p>
          <a:p>
            <a:pPr lvl="1"/>
            <a:r>
              <a:rPr lang="en-US" altLang="zh-CN" sz="2000" i="1" dirty="0"/>
              <a:t>m </a:t>
            </a:r>
            <a:r>
              <a:rPr lang="en-US" altLang="zh-CN" sz="2000" i="1" baseline="-25000" dirty="0"/>
              <a:t> </a:t>
            </a:r>
            <a:r>
              <a:rPr lang="en-US" altLang="zh-CN" sz="2000" i="1" dirty="0"/>
              <a:t>+ n </a:t>
            </a:r>
            <a:r>
              <a:rPr lang="en-US" altLang="zh-CN" sz="2000" dirty="0"/>
              <a:t>times in </a:t>
            </a:r>
            <a:r>
              <a:rPr lang="en-US" altLang="zh-CN" sz="2000" i="1" dirty="0"/>
              <a:t>r </a:t>
            </a:r>
            <a:r>
              <a:rPr lang="en-US" altLang="zh-CN" sz="2000" b="1" dirty="0"/>
              <a:t>union all </a:t>
            </a:r>
            <a:r>
              <a:rPr lang="en-US" altLang="zh-CN" sz="2000" i="1" dirty="0"/>
              <a:t>s</a:t>
            </a:r>
            <a:endParaRPr lang="en-US" altLang="zh-CN" i="1" dirty="0"/>
          </a:p>
          <a:p>
            <a:pPr lvl="1"/>
            <a:r>
              <a:rPr lang="en-US" altLang="zh-CN" sz="2000" dirty="0"/>
              <a:t>min(</a:t>
            </a:r>
            <a:r>
              <a:rPr lang="en-US" altLang="zh-CN" sz="2000" i="1" dirty="0" err="1"/>
              <a:t>m,n</a:t>
            </a:r>
            <a:r>
              <a:rPr lang="en-US" altLang="zh-CN" sz="2000" i="1" dirty="0"/>
              <a:t>)</a:t>
            </a:r>
            <a:r>
              <a:rPr lang="en-US" altLang="zh-CN" sz="2000" dirty="0"/>
              <a:t> times in </a:t>
            </a:r>
            <a:r>
              <a:rPr lang="en-US" altLang="zh-CN" sz="2000" i="1" dirty="0"/>
              <a:t>r</a:t>
            </a:r>
            <a:r>
              <a:rPr lang="en-US" altLang="zh-CN" sz="2000" dirty="0"/>
              <a:t> </a:t>
            </a:r>
            <a:r>
              <a:rPr lang="en-US" altLang="zh-CN" sz="2000" b="1" dirty="0"/>
              <a:t>intersect all </a:t>
            </a:r>
            <a:r>
              <a:rPr lang="en-US" altLang="zh-CN" sz="2000" i="1" dirty="0"/>
              <a:t>s</a:t>
            </a:r>
            <a:endParaRPr lang="en-US" altLang="zh-CN" i="1" dirty="0"/>
          </a:p>
          <a:p>
            <a:pPr lvl="1"/>
            <a:r>
              <a:rPr lang="en-US" altLang="zh-CN" sz="2000" dirty="0"/>
              <a:t>max(0, </a:t>
            </a:r>
            <a:r>
              <a:rPr lang="en-US" altLang="zh-CN" sz="2000" i="1" dirty="0"/>
              <a:t>m – n)</a:t>
            </a:r>
            <a:r>
              <a:rPr lang="en-US" altLang="zh-CN" sz="2000" dirty="0"/>
              <a:t> times in </a:t>
            </a:r>
            <a:r>
              <a:rPr lang="en-US" altLang="zh-CN" sz="2000" i="1" dirty="0"/>
              <a:t>r</a:t>
            </a:r>
            <a:r>
              <a:rPr lang="en-US" altLang="zh-CN" sz="2000" dirty="0"/>
              <a:t> </a:t>
            </a:r>
            <a:r>
              <a:rPr lang="en-US" altLang="zh-CN" sz="2000" b="1" dirty="0"/>
              <a:t>except all </a:t>
            </a:r>
            <a:r>
              <a:rPr lang="en-US" altLang="zh-CN" sz="2000" i="1" dirty="0"/>
              <a:t>s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25D0E75-8BEA-4C83-B754-BBB0CEEB1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Set Operations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06CAC24-1E6D-4D31-8B0A-203CD80AA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8" y="1397540"/>
            <a:ext cx="9980681" cy="5257800"/>
          </a:xfrm>
        </p:spPr>
        <p:txBody>
          <a:bodyPr>
            <a:normAutofit lnSpcReduction="10000"/>
          </a:bodyPr>
          <a:lstStyle/>
          <a:p>
            <a:pPr>
              <a:tabLst>
                <a:tab pos="1481138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Find courses that ran in Fall 2009 or in Spring 2010</a:t>
            </a:r>
          </a:p>
          <a:p>
            <a:pPr marL="457200" lvl="1" indent="0">
              <a:buNone/>
            </a:pPr>
            <a:r>
              <a:rPr lang="en-US" altLang="zh-CN" sz="1400" dirty="0"/>
              <a:t>(</a:t>
            </a:r>
            <a:r>
              <a:rPr lang="en-US" altLang="zh-CN" sz="1400" b="1" dirty="0"/>
              <a:t>select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section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semester ='Fall'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year = 2009) </a:t>
            </a:r>
          </a:p>
          <a:p>
            <a:pPr marL="457200" lvl="1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union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all</a:t>
            </a:r>
          </a:p>
          <a:p>
            <a:pPr marL="457200" lvl="1" indent="0">
              <a:buNone/>
            </a:pPr>
            <a:r>
              <a:rPr lang="en-US" altLang="zh-CN" sz="1400" dirty="0"/>
              <a:t>(</a:t>
            </a:r>
            <a:r>
              <a:rPr lang="en-US" altLang="zh-CN" sz="1400" b="1" dirty="0"/>
              <a:t>select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section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semester ='Spring'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year = 2010);</a:t>
            </a:r>
          </a:p>
          <a:p>
            <a:pPr>
              <a:tabLst>
                <a:tab pos="1481138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Find courses that ran in Fall 2009 and in Spring 2010</a:t>
            </a:r>
          </a:p>
          <a:p>
            <a:pPr marL="457200" lvl="1" indent="0">
              <a:buNone/>
            </a:pPr>
            <a:r>
              <a:rPr lang="en-US" altLang="zh-CN" sz="1400" dirty="0"/>
              <a:t>(</a:t>
            </a:r>
            <a:r>
              <a:rPr lang="en-US" altLang="zh-CN" sz="1400" b="1" dirty="0"/>
              <a:t>select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section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semester ='Fall'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year = 2009) </a:t>
            </a:r>
          </a:p>
          <a:p>
            <a:pPr marL="457200" lvl="1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intersect</a:t>
            </a:r>
            <a:r>
              <a:rPr lang="zh-CN" altLang="en-US" sz="1400" b="1" dirty="0">
                <a:solidFill>
                  <a:srgbClr val="FF0000"/>
                </a:solidFill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</a:rPr>
              <a:t>all</a:t>
            </a:r>
          </a:p>
          <a:p>
            <a:pPr marL="457200" lvl="1" indent="0">
              <a:buNone/>
            </a:pPr>
            <a:r>
              <a:rPr lang="en-US" altLang="zh-CN" sz="1400" dirty="0"/>
              <a:t>(</a:t>
            </a:r>
            <a:r>
              <a:rPr lang="en-US" altLang="zh-CN" sz="1400" b="1" dirty="0"/>
              <a:t>select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section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semester ='Spring'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year = 2010);</a:t>
            </a:r>
          </a:p>
          <a:p>
            <a:pPr>
              <a:tabLst>
                <a:tab pos="1481138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Find courses that ran in Fall 2009 but not in Spring 2010</a:t>
            </a:r>
          </a:p>
          <a:p>
            <a:pPr marL="457200" lvl="1" indent="0">
              <a:buNone/>
            </a:pPr>
            <a:r>
              <a:rPr lang="en-US" altLang="zh-CN" sz="1400" dirty="0"/>
              <a:t>(</a:t>
            </a:r>
            <a:r>
              <a:rPr lang="en-US" altLang="zh-CN" sz="1400" b="1" dirty="0"/>
              <a:t>select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section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semester ='Fall'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year = 2009) </a:t>
            </a:r>
          </a:p>
          <a:p>
            <a:pPr marL="457200" lvl="1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except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all</a:t>
            </a:r>
          </a:p>
          <a:p>
            <a:pPr marL="457200" lvl="1" indent="0">
              <a:buNone/>
            </a:pPr>
            <a:r>
              <a:rPr lang="en-US" altLang="zh-CN" sz="1400" dirty="0"/>
              <a:t>(</a:t>
            </a:r>
            <a:r>
              <a:rPr lang="en-US" altLang="zh-CN" sz="1400" b="1" dirty="0"/>
              <a:t>select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section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semester ='Spring'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year = 2010);</a:t>
            </a:r>
          </a:p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(</a:t>
            </a:r>
            <a:r>
              <a:rPr lang="en-US" altLang="zh-CN" sz="1400" b="1" dirty="0"/>
              <a:t>select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section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semester ='Fall'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year = 2009) </a:t>
            </a:r>
          </a:p>
          <a:p>
            <a:pPr marL="457200" lvl="1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minus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all</a:t>
            </a:r>
          </a:p>
          <a:p>
            <a:pPr marL="457200" lvl="1" indent="0">
              <a:buNone/>
            </a:pPr>
            <a:r>
              <a:rPr lang="en-US" altLang="zh-CN" sz="1400" dirty="0"/>
              <a:t>(</a:t>
            </a:r>
            <a:r>
              <a:rPr lang="en-US" altLang="zh-CN" sz="1400" b="1" dirty="0"/>
              <a:t>select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 </a:t>
            </a:r>
            <a:r>
              <a:rPr lang="en-US" altLang="zh-CN" sz="1400" b="1" dirty="0"/>
              <a:t>from</a:t>
            </a:r>
            <a:r>
              <a:rPr lang="en-US" altLang="zh-CN" sz="1400" dirty="0"/>
              <a:t> section </a:t>
            </a:r>
            <a:r>
              <a:rPr lang="en-US" altLang="zh-CN" sz="1400" b="1" dirty="0"/>
              <a:t>where</a:t>
            </a:r>
            <a:r>
              <a:rPr lang="en-US" altLang="zh-CN" sz="1400" dirty="0"/>
              <a:t> semester ='Spring' </a:t>
            </a:r>
            <a:r>
              <a:rPr lang="en-US" altLang="zh-CN" sz="1400" b="1" dirty="0"/>
              <a:t>and</a:t>
            </a:r>
            <a:r>
              <a:rPr lang="en-US" altLang="zh-CN" sz="1400" dirty="0"/>
              <a:t> year = 2010);</a:t>
            </a:r>
          </a:p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b="1" dirty="0">
                <a:solidFill>
                  <a:srgbClr val="7030A0"/>
                </a:solidFill>
              </a:rPr>
              <a:t>Oracle</a:t>
            </a:r>
            <a:r>
              <a:rPr lang="zh-CN" altLang="en-US" sz="1400" b="1" dirty="0">
                <a:solidFill>
                  <a:srgbClr val="7030A0"/>
                </a:solidFill>
              </a:rPr>
              <a:t>不支持语句 </a:t>
            </a:r>
            <a:r>
              <a:rPr lang="en-US" altLang="zh-CN" sz="1400" b="1" dirty="0">
                <a:solidFill>
                  <a:srgbClr val="FF0000"/>
                </a:solidFill>
              </a:rPr>
              <a:t>minus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all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intersect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all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F2BBE7C-0DA6-4AB7-A9B0-468029358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SQL</a:t>
            </a:r>
            <a:r>
              <a:rPr lang="zh-CN" altLang="en-US" sz="3600" dirty="0"/>
              <a:t>语句中处理</a:t>
            </a:r>
            <a:r>
              <a:rPr lang="en-US" altLang="zh-CN" sz="3600" dirty="0"/>
              <a:t>Null</a:t>
            </a:r>
            <a:r>
              <a:rPr lang="zh-CN" altLang="en-US" sz="3600" dirty="0"/>
              <a:t>值</a:t>
            </a:r>
            <a:endParaRPr lang="en-US" altLang="zh-CN" sz="3600" dirty="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A9C6CAE-6B03-4812-9E1B-4DC8609CB1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0937" y="1802860"/>
            <a:ext cx="10505872" cy="4724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元组的某些属性的值为</a:t>
            </a:r>
            <a:r>
              <a:rPr lang="en-US" altLang="zh-CN" sz="2800" dirty="0"/>
              <a:t>Null</a:t>
            </a:r>
          </a:p>
          <a:p>
            <a:pPr lvl="1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NULL</a:t>
            </a:r>
            <a:r>
              <a:rPr lang="zh-CN" altLang="en-US" sz="1800" dirty="0">
                <a:solidFill>
                  <a:srgbClr val="FF0000"/>
                </a:solidFill>
              </a:rPr>
              <a:t>是任何域的成员</a:t>
            </a:r>
            <a:r>
              <a:rPr lang="en-US" altLang="zh-CN" sz="1800" dirty="0"/>
              <a:t>(</a:t>
            </a:r>
            <a:r>
              <a:rPr lang="zh-CN" altLang="en-US" sz="1800" dirty="0">
                <a:solidFill>
                  <a:srgbClr val="7030A0"/>
                </a:solidFill>
              </a:rPr>
              <a:t>因此</a:t>
            </a:r>
            <a:r>
              <a:rPr lang="en-US" altLang="zh-CN" sz="1800" dirty="0">
                <a:solidFill>
                  <a:srgbClr val="7030A0"/>
                </a:solidFill>
              </a:rPr>
              <a:t>NULL</a:t>
            </a:r>
            <a:r>
              <a:rPr lang="zh-CN" altLang="en-US" sz="1800" dirty="0">
                <a:solidFill>
                  <a:srgbClr val="7030A0"/>
                </a:solidFill>
              </a:rPr>
              <a:t>不是值，是一个记号</a:t>
            </a:r>
            <a:r>
              <a:rPr lang="en-US" altLang="zh-CN" sz="1800" dirty="0"/>
              <a:t>)</a:t>
            </a:r>
            <a:r>
              <a:rPr lang="zh-CN" altLang="en-US" sz="1800" dirty="0"/>
              <a:t>，也就是说任何属性都有可能取</a:t>
            </a:r>
            <a:r>
              <a:rPr lang="en-US" altLang="zh-CN" sz="1800" dirty="0"/>
              <a:t>NULL</a:t>
            </a:r>
            <a:r>
              <a:rPr lang="zh-CN" altLang="en-US" sz="1800" dirty="0"/>
              <a:t>值</a:t>
            </a:r>
            <a:endParaRPr lang="en-US" altLang="zh-CN" sz="1800" dirty="0"/>
          </a:p>
          <a:p>
            <a:pPr lvl="1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</a:rPr>
              <a:t>属性取值为</a:t>
            </a:r>
            <a:r>
              <a:rPr lang="en-US" altLang="zh-CN" sz="1800" dirty="0">
                <a:solidFill>
                  <a:srgbClr val="FF0000"/>
                </a:solidFill>
              </a:rPr>
              <a:t>NULL</a:t>
            </a:r>
            <a:r>
              <a:rPr lang="zh-CN" altLang="en-US" sz="1800" dirty="0">
                <a:solidFill>
                  <a:srgbClr val="FF0000"/>
                </a:solidFill>
              </a:rPr>
              <a:t>的含义可能是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>
              <a:spcBef>
                <a:spcPct val="50000"/>
              </a:spcBef>
            </a:pPr>
            <a:r>
              <a:rPr lang="zh-CN" altLang="en-US" sz="1600" dirty="0">
                <a:solidFill>
                  <a:srgbClr val="7030A0"/>
                </a:solidFill>
              </a:rPr>
              <a:t>值存在，但暂时不知道</a:t>
            </a:r>
            <a:r>
              <a:rPr lang="zh-CN" altLang="en-US" sz="1600" dirty="0"/>
              <a:t>：墨镜下眼睛的颜色；女人的年龄（是秘密）；雇员的工资（也是秘密）</a:t>
            </a:r>
            <a:endParaRPr lang="en-US" altLang="zh-CN" sz="1600" dirty="0"/>
          </a:p>
          <a:p>
            <a:pPr lvl="2">
              <a:spcBef>
                <a:spcPct val="50000"/>
              </a:spcBef>
            </a:pPr>
            <a:r>
              <a:rPr lang="zh-CN" altLang="en-US" sz="1600" dirty="0">
                <a:solidFill>
                  <a:srgbClr val="7030A0"/>
                </a:solidFill>
              </a:rPr>
              <a:t>不适用（值根本不存在）</a:t>
            </a:r>
            <a:r>
              <a:rPr lang="zh-CN" altLang="en-US" sz="1600" dirty="0"/>
              <a:t>：汽车的眼睛的颜色；相声演员岳云鹏的大学学历（根本没上过大学啊！）</a:t>
            </a:r>
            <a:endParaRPr lang="en-US" altLang="zh-CN" sz="1600" dirty="0"/>
          </a:p>
          <a:p>
            <a:pPr lvl="2">
              <a:spcBef>
                <a:spcPct val="50000"/>
              </a:spcBef>
            </a:pPr>
            <a:r>
              <a:rPr lang="zh-CN" altLang="en-US" sz="1600" dirty="0">
                <a:solidFill>
                  <a:srgbClr val="7030A0"/>
                </a:solidFill>
              </a:rPr>
              <a:t>值存不存在不知道</a:t>
            </a:r>
            <a:r>
              <a:rPr lang="zh-CN" altLang="en-US" sz="1600" dirty="0"/>
              <a:t>，</a:t>
            </a:r>
            <a:r>
              <a:rPr lang="zh-CN" altLang="en-US" sz="1600" dirty="0">
                <a:solidFill>
                  <a:srgbClr val="7030A0"/>
                </a:solidFill>
              </a:rPr>
              <a:t>介于前面两者之间</a:t>
            </a:r>
            <a:r>
              <a:rPr lang="zh-CN" altLang="en-US" sz="1600" dirty="0"/>
              <a:t>：新房的电话号码（如果安装了，就是第</a:t>
            </a:r>
            <a:r>
              <a:rPr lang="en-US" altLang="zh-CN" sz="1600" dirty="0"/>
              <a:t>1</a:t>
            </a:r>
            <a:r>
              <a:rPr lang="zh-CN" altLang="en-US" sz="1600" dirty="0"/>
              <a:t>种情况；如果没安装，属于第</a:t>
            </a:r>
            <a:r>
              <a:rPr lang="en-US" altLang="zh-CN" sz="1600" dirty="0"/>
              <a:t>2</a:t>
            </a:r>
            <a:r>
              <a:rPr lang="zh-CN" altLang="en-US" sz="1600" dirty="0"/>
              <a:t>种）</a:t>
            </a:r>
            <a:endParaRPr lang="en-US" altLang="zh-CN" sz="1600" dirty="0"/>
          </a:p>
          <a:p>
            <a:pPr lvl="1">
              <a:spcBef>
                <a:spcPct val="50000"/>
              </a:spcBef>
            </a:pP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zh-CN" altLang="en-US" sz="1800" dirty="0"/>
              <a:t>完整性约束可以禁止让属性取</a:t>
            </a:r>
            <a:r>
              <a:rPr lang="en-US" altLang="zh-CN" sz="1800" dirty="0"/>
              <a:t>null</a:t>
            </a:r>
            <a:r>
              <a:rPr lang="zh-CN" altLang="en-US" sz="1800" dirty="0"/>
              <a:t>值</a:t>
            </a:r>
            <a:endParaRPr lang="en-US" altLang="zh-CN" sz="1800" dirty="0"/>
          </a:p>
          <a:p>
            <a:pPr lvl="2">
              <a:spcBef>
                <a:spcPct val="50000"/>
              </a:spcBef>
            </a:pPr>
            <a:r>
              <a:rPr lang="zh-CN" altLang="en-US" sz="1600" dirty="0"/>
              <a:t>主键约束</a:t>
            </a:r>
            <a:endParaRPr lang="en-US" altLang="zh-CN" sz="1600" dirty="0"/>
          </a:p>
          <a:p>
            <a:pPr lvl="2">
              <a:spcBef>
                <a:spcPct val="50000"/>
              </a:spcBef>
            </a:pP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null</a:t>
            </a:r>
            <a:r>
              <a:rPr lang="zh-CN" altLang="en-US" sz="1600" dirty="0"/>
              <a:t>约束</a:t>
            </a:r>
            <a:endParaRPr lang="en-US" altLang="zh-CN" sz="1600" dirty="0"/>
          </a:p>
          <a:p>
            <a:pPr lvl="2">
              <a:spcBef>
                <a:spcPct val="50000"/>
              </a:spcBef>
            </a:pPr>
            <a:endParaRPr lang="en-US" altLang="zh-CN" sz="1600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4B3388B-D101-493C-8889-DC3F15958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SQL</a:t>
            </a:r>
            <a:r>
              <a:rPr lang="zh-CN" altLang="en-US" sz="3600" dirty="0"/>
              <a:t>语句中处理</a:t>
            </a:r>
            <a:r>
              <a:rPr lang="en-US" altLang="zh-CN" sz="3600" dirty="0"/>
              <a:t>Null</a:t>
            </a:r>
            <a:r>
              <a:rPr lang="zh-CN" altLang="en-US" sz="3600" dirty="0"/>
              <a:t>值</a:t>
            </a:r>
            <a:endParaRPr lang="en-US" altLang="zh-CN" sz="3600" dirty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9AF000C-8FF0-4369-AEB6-08D4114415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6230" y="1590675"/>
            <a:ext cx="9717932" cy="47244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NULL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!=NULL</a:t>
            </a:r>
            <a:r>
              <a:rPr lang="en-US" altLang="zh-CN" sz="2200" dirty="0"/>
              <a:t>(</a:t>
            </a:r>
            <a:r>
              <a:rPr lang="zh-CN" altLang="en-US" sz="2200" dirty="0"/>
              <a:t>为什么</a:t>
            </a:r>
            <a:r>
              <a:rPr lang="en-US" altLang="zh-CN" sz="2200" dirty="0"/>
              <a:t>?</a:t>
            </a:r>
            <a:r>
              <a:rPr lang="zh-CN" altLang="en-US" sz="2200" dirty="0"/>
              <a:t>因为</a:t>
            </a:r>
            <a:r>
              <a:rPr lang="en-US" altLang="zh-CN" sz="2200" dirty="0"/>
              <a:t>NULL</a:t>
            </a:r>
            <a:r>
              <a:rPr lang="zh-CN" altLang="en-US" sz="2200" dirty="0"/>
              <a:t>可能有三种含义！</a:t>
            </a:r>
            <a:r>
              <a:rPr lang="en-US" altLang="zh-CN" sz="2200" dirty="0"/>
              <a:t>)</a:t>
            </a:r>
            <a:r>
              <a:rPr lang="zh-CN" altLang="en-US" sz="2200" dirty="0"/>
              <a:t>  </a:t>
            </a:r>
            <a:endParaRPr lang="en-US" altLang="zh-CN" sz="2200" dirty="0"/>
          </a:p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</a:rPr>
              <a:t>测试一个值是否为</a:t>
            </a:r>
            <a:r>
              <a:rPr lang="en-US" altLang="zh-CN" sz="2200" dirty="0">
                <a:solidFill>
                  <a:srgbClr val="FF0000"/>
                </a:solidFill>
              </a:rPr>
              <a:t>NULL</a:t>
            </a:r>
            <a:r>
              <a:rPr lang="zh-CN" altLang="en-US" sz="2200" dirty="0">
                <a:solidFill>
                  <a:srgbClr val="FF0000"/>
                </a:solidFill>
              </a:rPr>
              <a:t>，不能用</a:t>
            </a:r>
            <a:r>
              <a:rPr lang="en-US" altLang="zh-CN" sz="2200" dirty="0">
                <a:solidFill>
                  <a:srgbClr val="FF0000"/>
                </a:solidFill>
              </a:rPr>
              <a:t>=</a:t>
            </a:r>
            <a:r>
              <a:rPr lang="zh-CN" altLang="en-US" sz="2200" dirty="0">
                <a:solidFill>
                  <a:srgbClr val="FF0000"/>
                </a:solidFill>
              </a:rPr>
              <a:t>符号，必须使用 谓词</a:t>
            </a:r>
            <a:r>
              <a:rPr lang="en-US" altLang="zh-CN" sz="2200" dirty="0">
                <a:solidFill>
                  <a:srgbClr val="FF0000"/>
                </a:solidFill>
              </a:rPr>
              <a:t>is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null</a:t>
            </a:r>
            <a:r>
              <a:rPr lang="zh-CN" altLang="en-US" sz="2200" dirty="0">
                <a:solidFill>
                  <a:srgbClr val="FF0000"/>
                </a:solidFill>
              </a:rPr>
              <a:t> 或 </a:t>
            </a:r>
            <a:r>
              <a:rPr lang="en-US" altLang="zh-CN" sz="2200" dirty="0">
                <a:solidFill>
                  <a:srgbClr val="FF0000"/>
                </a:solidFill>
              </a:rPr>
              <a:t>is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not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null</a:t>
            </a:r>
            <a:endParaRPr lang="en-US" altLang="zh-CN" sz="2800" dirty="0"/>
          </a:p>
          <a:p>
            <a:pPr lvl="1"/>
            <a:r>
              <a:rPr lang="en-US" altLang="zh-CN" sz="2400" dirty="0"/>
              <a:t>Example: Find all instructors whose salary is null</a:t>
            </a:r>
            <a:r>
              <a:rPr lang="en-US" altLang="zh-CN" sz="2400" i="1" dirty="0"/>
              <a:t>.</a:t>
            </a:r>
          </a:p>
          <a:p>
            <a:pPr marL="914400" lvl="2" indent="0">
              <a:buNone/>
            </a:pPr>
            <a:r>
              <a:rPr lang="en-US" altLang="zh-CN" sz="1900" b="1" dirty="0"/>
              <a:t>	select</a:t>
            </a:r>
            <a:r>
              <a:rPr lang="en-US" altLang="zh-CN" sz="1900" dirty="0"/>
              <a:t> name</a:t>
            </a:r>
            <a:endParaRPr lang="zh-CN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	</a:t>
            </a:r>
            <a:r>
              <a:rPr lang="en-US" altLang="zh-CN" sz="1900" b="1" dirty="0"/>
              <a:t>from</a:t>
            </a:r>
            <a:r>
              <a:rPr lang="zh-CN" altLang="en-US" sz="1900" b="1" dirty="0"/>
              <a:t>  </a:t>
            </a:r>
            <a:r>
              <a:rPr lang="en-US" altLang="zh-CN" sz="1900" dirty="0"/>
              <a:t> instructor</a:t>
            </a:r>
            <a:endParaRPr lang="zh-CN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	</a:t>
            </a:r>
            <a:r>
              <a:rPr lang="en-US" altLang="zh-CN" sz="1900" b="1" dirty="0"/>
              <a:t>where </a:t>
            </a:r>
            <a:r>
              <a:rPr lang="en-US" altLang="zh-CN" sz="1900" dirty="0"/>
              <a:t>salary </a:t>
            </a:r>
            <a:r>
              <a:rPr lang="en-US" altLang="zh-CN" sz="1900" b="1" dirty="0">
                <a:solidFill>
                  <a:srgbClr val="FF0000"/>
                </a:solidFill>
              </a:rPr>
              <a:t>is null</a:t>
            </a:r>
            <a:r>
              <a:rPr lang="en-US" altLang="zh-CN" sz="1900" dirty="0"/>
              <a:t>;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endParaRPr lang="zh-CN" altLang="zh-CN" sz="19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算术表达式计算种，含有</a:t>
            </a:r>
            <a:r>
              <a:rPr lang="en-US" altLang="zh-CN" sz="2400" dirty="0"/>
              <a:t>NULL</a:t>
            </a:r>
            <a:r>
              <a:rPr lang="zh-CN" altLang="en-US" sz="2400" dirty="0"/>
              <a:t>时，结果为</a:t>
            </a:r>
            <a:r>
              <a:rPr lang="en-US" altLang="zh-CN" sz="2400" dirty="0"/>
              <a:t>NULL</a:t>
            </a:r>
          </a:p>
          <a:p>
            <a:pPr lvl="1"/>
            <a:r>
              <a:rPr lang="en-US" altLang="zh-CN" sz="2400" dirty="0"/>
              <a:t>Example:  5 + null  returns null</a:t>
            </a:r>
          </a:p>
          <a:p>
            <a:pPr lvl="1"/>
            <a:endParaRPr lang="en-US" altLang="zh-CN" sz="2400" i="1" dirty="0"/>
          </a:p>
          <a:p>
            <a:r>
              <a:rPr lang="zh-CN" altLang="en-US" dirty="0"/>
              <a:t>在比较中含有</a:t>
            </a:r>
            <a:r>
              <a:rPr lang="en-US" altLang="zh-CN" dirty="0"/>
              <a:t>NULL</a:t>
            </a:r>
            <a:r>
              <a:rPr lang="zh-CN" altLang="en-US" dirty="0"/>
              <a:t>时，结果为</a:t>
            </a:r>
            <a:r>
              <a:rPr lang="en-US" altLang="zh-CN" dirty="0"/>
              <a:t>unknown</a:t>
            </a:r>
          </a:p>
          <a:p>
            <a:pPr lvl="1"/>
            <a:r>
              <a:rPr lang="en-US" altLang="zh-CN" sz="2000" dirty="0"/>
              <a:t>Example: 5 &lt; null   or   null &lt;&gt; null    or    null = null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5ED8C1F-8784-455E-B1B3-367CB41E3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899" y="44753"/>
            <a:ext cx="9980682" cy="1096962"/>
          </a:xfrm>
        </p:spPr>
        <p:txBody>
          <a:bodyPr/>
          <a:lstStyle/>
          <a:p>
            <a:r>
              <a:rPr lang="en-US" altLang="zh-CN" sz="3600" dirty="0"/>
              <a:t>SQL</a:t>
            </a:r>
            <a:r>
              <a:rPr lang="zh-CN" altLang="en-US" sz="3600" dirty="0"/>
              <a:t>语句中处理</a:t>
            </a:r>
            <a:r>
              <a:rPr lang="en-US" altLang="zh-CN" sz="3600" dirty="0"/>
              <a:t>Null</a:t>
            </a:r>
            <a:r>
              <a:rPr lang="zh-CN" altLang="en-US" sz="3600" dirty="0"/>
              <a:t>值</a:t>
            </a:r>
            <a:endParaRPr lang="en-US" altLang="zh-CN" sz="3600" dirty="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B12C96C-427F-40A3-9021-584D67599B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672110"/>
            <a:ext cx="10237551" cy="49037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三值逻辑（</a:t>
            </a:r>
            <a:r>
              <a:rPr lang="en-US" altLang="zh-CN" sz="2400" dirty="0"/>
              <a:t>Three-valued logic </a:t>
            </a:r>
            <a:r>
              <a:rPr lang="zh-CN" altLang="en-US" sz="2400" dirty="0"/>
              <a:t>）：</a:t>
            </a:r>
            <a:r>
              <a:rPr lang="en-US" altLang="zh-CN" sz="2400" dirty="0">
                <a:solidFill>
                  <a:srgbClr val="00B0F0"/>
                </a:solidFill>
              </a:rPr>
              <a:t>true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00B0F0"/>
                </a:solidFill>
              </a:rPr>
              <a:t>false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00B0F0"/>
                </a:solidFill>
              </a:rPr>
              <a:t>unknown</a:t>
            </a:r>
          </a:p>
          <a:p>
            <a:pPr lvl="1"/>
            <a:r>
              <a:rPr lang="en-US" altLang="zh-CN" sz="2000" dirty="0"/>
              <a:t>OR: (unknown </a:t>
            </a:r>
            <a:r>
              <a:rPr lang="en-US" altLang="zh-CN" sz="2000" b="1" dirty="0"/>
              <a:t>or</a:t>
            </a:r>
            <a:r>
              <a:rPr lang="en-US" altLang="zh-CN" sz="2000" dirty="0"/>
              <a:t> true)   = true,</a:t>
            </a:r>
            <a:br>
              <a:rPr lang="en-US" altLang="zh-CN" sz="2000" dirty="0"/>
            </a:br>
            <a:r>
              <a:rPr lang="en-US" altLang="zh-CN" sz="2000" dirty="0"/>
              <a:t>       (unknown </a:t>
            </a:r>
            <a:r>
              <a:rPr lang="en-US" altLang="zh-CN" sz="2000" b="1" dirty="0"/>
              <a:t>or</a:t>
            </a:r>
            <a:r>
              <a:rPr lang="en-US" altLang="zh-CN" sz="2000" dirty="0"/>
              <a:t> false)  = unknown</a:t>
            </a:r>
            <a:br>
              <a:rPr lang="en-US" altLang="zh-CN" sz="2000" dirty="0"/>
            </a:br>
            <a:r>
              <a:rPr lang="en-US" altLang="zh-CN" sz="2000" dirty="0"/>
              <a:t>       (unknown </a:t>
            </a:r>
            <a:r>
              <a:rPr lang="en-US" altLang="zh-CN" sz="2000" b="1" dirty="0"/>
              <a:t>or</a:t>
            </a:r>
            <a:r>
              <a:rPr lang="en-US" altLang="zh-CN" sz="2000" dirty="0"/>
              <a:t> unknown) = unknown</a:t>
            </a:r>
            <a:endParaRPr lang="en-US" altLang="zh-CN" dirty="0"/>
          </a:p>
          <a:p>
            <a:pPr lvl="1"/>
            <a:r>
              <a:rPr lang="en-US" altLang="zh-CN" sz="2000" dirty="0"/>
              <a:t>AND: (true</a:t>
            </a:r>
            <a:r>
              <a:rPr lang="en-US" altLang="zh-CN" sz="2000" b="1" dirty="0"/>
              <a:t> and </a:t>
            </a:r>
            <a:r>
              <a:rPr lang="en-US" altLang="zh-CN" sz="2000" dirty="0"/>
              <a:t>unknown)  = unknown,    </a:t>
            </a:r>
            <a:br>
              <a:rPr lang="en-US" altLang="zh-CN" sz="2000" dirty="0"/>
            </a:br>
            <a:r>
              <a:rPr lang="en-US" altLang="zh-CN" sz="2000" dirty="0"/>
              <a:t>         (false</a:t>
            </a:r>
            <a:r>
              <a:rPr lang="en-US" altLang="zh-CN" sz="2000" b="1" dirty="0"/>
              <a:t> and </a:t>
            </a:r>
            <a:r>
              <a:rPr lang="en-US" altLang="zh-CN" sz="2000" dirty="0"/>
              <a:t>unknown) = false,</a:t>
            </a:r>
            <a:br>
              <a:rPr lang="en-US" altLang="zh-CN" sz="2000" dirty="0"/>
            </a:br>
            <a:r>
              <a:rPr lang="en-US" altLang="zh-CN" sz="2000" dirty="0"/>
              <a:t>         (unknown </a:t>
            </a:r>
            <a:r>
              <a:rPr lang="en-US" altLang="zh-CN" sz="2000" b="1" dirty="0"/>
              <a:t>and</a:t>
            </a:r>
            <a:r>
              <a:rPr lang="en-US" altLang="zh-CN" sz="2000" dirty="0"/>
              <a:t> unknown) = unknown</a:t>
            </a:r>
            <a:endParaRPr lang="en-US" altLang="zh-CN" dirty="0"/>
          </a:p>
          <a:p>
            <a:pPr lvl="1"/>
            <a:r>
              <a:rPr lang="en-US" altLang="zh-CN" sz="2000" dirty="0"/>
              <a:t>NOT:  (</a:t>
            </a:r>
            <a:r>
              <a:rPr lang="en-US" altLang="zh-CN" sz="2000" b="1" dirty="0"/>
              <a:t>not</a:t>
            </a:r>
            <a:r>
              <a:rPr lang="en-US" altLang="zh-CN" sz="2000" dirty="0"/>
              <a:t> unknown) = unknown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“P</a:t>
            </a:r>
            <a:r>
              <a:rPr lang="en-US" altLang="zh-CN" sz="2000" b="1" dirty="0"/>
              <a:t> is unknown</a:t>
            </a:r>
            <a:r>
              <a:rPr lang="en-US" altLang="zh-CN" sz="2000" dirty="0"/>
              <a:t>”</a:t>
            </a:r>
            <a:r>
              <a:rPr lang="en-US" altLang="zh-CN" sz="2000" b="1" dirty="0"/>
              <a:t> </a:t>
            </a:r>
            <a:r>
              <a:rPr lang="en-US" altLang="zh-CN" sz="2000" dirty="0"/>
              <a:t>evaluates to true if predicate P evaluates to unknown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7030A0"/>
                </a:solidFill>
              </a:rPr>
              <a:t>如果</a:t>
            </a:r>
            <a:r>
              <a:rPr lang="en-US" altLang="zh-CN" b="1" dirty="0">
                <a:solidFill>
                  <a:srgbClr val="FF0000"/>
                </a:solidFill>
              </a:rPr>
              <a:t>where</a:t>
            </a:r>
            <a:r>
              <a:rPr lang="zh-CN" altLang="en-US" b="1" dirty="0">
                <a:solidFill>
                  <a:srgbClr val="FF0000"/>
                </a:solidFill>
              </a:rPr>
              <a:t>子句中的谓词</a:t>
            </a:r>
            <a:r>
              <a:rPr lang="zh-CN" altLang="en-US" dirty="0">
                <a:solidFill>
                  <a:srgbClr val="7030A0"/>
                </a:solidFill>
              </a:rPr>
              <a:t>计算结果为</a:t>
            </a:r>
            <a:r>
              <a:rPr lang="en-US" altLang="zh-CN" dirty="0">
                <a:solidFill>
                  <a:srgbClr val="00B0F0"/>
                </a:solidFill>
              </a:rPr>
              <a:t>unknown</a:t>
            </a:r>
            <a:r>
              <a:rPr lang="zh-CN" altLang="en-US" dirty="0">
                <a:solidFill>
                  <a:srgbClr val="7030A0"/>
                </a:solidFill>
              </a:rPr>
              <a:t>，则被当成</a:t>
            </a:r>
            <a:r>
              <a:rPr lang="en-US" altLang="zh-CN" dirty="0">
                <a:solidFill>
                  <a:srgbClr val="00B0F0"/>
                </a:solidFill>
              </a:rPr>
              <a:t>false</a:t>
            </a:r>
            <a:r>
              <a:rPr lang="zh-CN" altLang="en-US" dirty="0">
                <a:solidFill>
                  <a:srgbClr val="7030A0"/>
                </a:solidFill>
              </a:rPr>
              <a:t>来处理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96B1BA8-103D-4E58-B499-6D44118F4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SQL</a:t>
            </a:r>
            <a:r>
              <a:rPr lang="zh-CN" altLang="en-US" sz="3600" dirty="0"/>
              <a:t>语句中处理</a:t>
            </a:r>
            <a:r>
              <a:rPr lang="en-US" altLang="zh-CN" sz="3600" dirty="0"/>
              <a:t>Null</a:t>
            </a:r>
            <a:r>
              <a:rPr lang="zh-CN" altLang="en-US" sz="3600" dirty="0"/>
              <a:t>值</a:t>
            </a:r>
            <a:endParaRPr lang="en-US" altLang="zh-CN" sz="3600" dirty="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3DE5502-8513-4D28-86AD-4249279199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566" y="1448377"/>
            <a:ext cx="11235448" cy="239405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元组中的</a:t>
            </a:r>
            <a:r>
              <a:rPr lang="en-US" altLang="zh-CN" sz="2800" dirty="0"/>
              <a:t>null</a:t>
            </a:r>
            <a:r>
              <a:rPr lang="zh-CN" altLang="en-US" sz="2800" dirty="0"/>
              <a:t>值</a:t>
            </a:r>
            <a:endParaRPr lang="en-US" altLang="zh-CN" sz="2800" dirty="0"/>
          </a:p>
          <a:p>
            <a:pPr lvl="1"/>
            <a:r>
              <a:rPr lang="en-US" altLang="zh-CN" sz="2000" dirty="0"/>
              <a:t>Select</a:t>
            </a:r>
            <a:r>
              <a:rPr lang="zh-CN" altLang="en-US" sz="2000" dirty="0"/>
              <a:t>查询结果集中</a:t>
            </a:r>
            <a:r>
              <a:rPr lang="en-US" altLang="zh-CN" sz="2000" dirty="0"/>
              <a:t>2</a:t>
            </a:r>
            <a:r>
              <a:rPr lang="zh-CN" altLang="en-US" sz="2000" dirty="0"/>
              <a:t>条元组，如</a:t>
            </a:r>
            <a:r>
              <a:rPr lang="en-US" altLang="zh-CN" sz="2000" dirty="0"/>
              <a:t>{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‘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’</a:t>
            </a:r>
            <a:r>
              <a:rPr lang="en-US" altLang="zh-CN" sz="2000" dirty="0">
                <a:solidFill>
                  <a:srgbClr val="FF0000"/>
                </a:solidFill>
              </a:rPr>
              <a:t>,null)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‘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’</a:t>
            </a:r>
            <a:r>
              <a:rPr lang="en-US" altLang="zh-CN" sz="2000" dirty="0">
                <a:solidFill>
                  <a:srgbClr val="FF0000"/>
                </a:solidFill>
              </a:rPr>
              <a:t>,null)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}</a:t>
            </a:r>
            <a:r>
              <a:rPr lang="zh-CN" altLang="en-US" sz="2000" dirty="0"/>
              <a:t>，被认为是相同的元组！如果</a:t>
            </a:r>
            <a:r>
              <a:rPr lang="en-US" altLang="zh-CN" sz="2000" dirty="0"/>
              <a:t>select</a:t>
            </a:r>
            <a:r>
              <a:rPr lang="zh-CN" altLang="en-US" sz="2000" dirty="0"/>
              <a:t>子句中使用了</a:t>
            </a:r>
            <a:r>
              <a:rPr lang="en-US" altLang="zh-CN" sz="2000" dirty="0"/>
              <a:t>distinct</a:t>
            </a:r>
            <a:r>
              <a:rPr lang="zh-CN" altLang="en-US" sz="2000" dirty="0"/>
              <a:t>，将只保留一个拷贝</a:t>
            </a:r>
            <a:endParaRPr lang="en-US" altLang="zh-CN" sz="2000" dirty="0"/>
          </a:p>
          <a:p>
            <a:pPr lvl="1"/>
            <a:r>
              <a:rPr lang="zh-CN" altLang="en-US" sz="2000" dirty="0"/>
              <a:t>集合运算</a:t>
            </a:r>
            <a:r>
              <a:rPr lang="en-US" altLang="zh-CN" sz="2000" dirty="0"/>
              <a:t>Union</a:t>
            </a:r>
            <a:r>
              <a:rPr lang="zh-CN" altLang="en-US" sz="2000" dirty="0"/>
              <a:t>、</a:t>
            </a:r>
            <a:r>
              <a:rPr lang="en-US" altLang="zh-CN" sz="2000" dirty="0"/>
              <a:t>Intersection</a:t>
            </a:r>
            <a:r>
              <a:rPr lang="zh-CN" altLang="en-US" sz="2000" dirty="0"/>
              <a:t>、</a:t>
            </a:r>
            <a:r>
              <a:rPr lang="en-US" altLang="zh-CN" sz="2000" dirty="0"/>
              <a:t>Except</a:t>
            </a:r>
            <a:r>
              <a:rPr lang="zh-CN" altLang="en-US" sz="2000" dirty="0"/>
              <a:t>（</a:t>
            </a:r>
            <a:r>
              <a:rPr lang="en-US" altLang="zh-CN" sz="2000" dirty="0"/>
              <a:t>minus</a:t>
            </a:r>
            <a:r>
              <a:rPr lang="zh-CN" altLang="en-US" sz="2000" dirty="0"/>
              <a:t>）结果集元组含有</a:t>
            </a:r>
            <a:r>
              <a:rPr lang="en-US" altLang="zh-CN" sz="2000" dirty="0"/>
              <a:t>null</a:t>
            </a:r>
            <a:r>
              <a:rPr lang="zh-CN" altLang="en-US" sz="2000" dirty="0"/>
              <a:t>值时，规则也一样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6DD4C5-B7E6-469E-8DB5-D4CC8838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57" y="3174654"/>
            <a:ext cx="1765423" cy="14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280903C-AA08-458B-AB64-648F6C86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70" y="3157281"/>
            <a:ext cx="1704197" cy="149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A02EA6B-F28B-4A75-9393-4302B649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61" y="3166379"/>
            <a:ext cx="2045047" cy="14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BF2B77E0-087E-4D8A-B616-FBCF926E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828" y="3573957"/>
            <a:ext cx="2366627" cy="108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D807C06-D001-46FE-A0ED-C4D4CB1CF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00" y="5282119"/>
            <a:ext cx="1885079" cy="13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AE5B5D7-60A3-4A47-AD42-3EE74F3A5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70" y="5222353"/>
            <a:ext cx="1989371" cy="141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D60BA-A90C-42D3-91BA-12B7E3BC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61" y="5739446"/>
            <a:ext cx="2045047" cy="90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25524373-5796-4DF5-B0D5-8FEE12B63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828" y="5183091"/>
            <a:ext cx="1885079" cy="149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4CC0B2E-BC38-434A-A3AA-3EBFD8C51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Aggregate Functions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C7C2184-2EF7-44B9-85C3-563A96957F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27762"/>
            <a:ext cx="9980682" cy="4175125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zh-CN" altLang="en-US" sz="2400" dirty="0"/>
              <a:t>组函数的输入是表的多个行，并返回一个结果值</a:t>
            </a:r>
            <a:endParaRPr lang="en-US" altLang="zh-CN" sz="2400" dirty="0"/>
          </a:p>
          <a:p>
            <a:pPr>
              <a:buNone/>
              <a:tabLst>
                <a:tab pos="2222500" algn="l"/>
              </a:tabLst>
            </a:pPr>
            <a:r>
              <a:rPr lang="en-US" altLang="zh-CN" dirty="0"/>
              <a:t>		</a:t>
            </a:r>
            <a:r>
              <a:rPr lang="en-US" altLang="zh-CN" b="1" dirty="0"/>
              <a:t>avg: </a:t>
            </a:r>
            <a:r>
              <a:rPr lang="en-US" altLang="zh-CN" dirty="0"/>
              <a:t>average value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min:  </a:t>
            </a:r>
            <a:r>
              <a:rPr lang="en-US" altLang="zh-CN" dirty="0"/>
              <a:t>minimum value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max:  </a:t>
            </a:r>
            <a:r>
              <a:rPr lang="en-US" altLang="zh-CN" dirty="0"/>
              <a:t>maximum value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sum:  </a:t>
            </a:r>
            <a:r>
              <a:rPr lang="en-US" altLang="zh-CN" dirty="0"/>
              <a:t>sum of values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count:  </a:t>
            </a:r>
            <a:r>
              <a:rPr lang="en-US" altLang="zh-CN" dirty="0"/>
              <a:t>number of values</a:t>
            </a:r>
          </a:p>
          <a:p>
            <a:pPr>
              <a:tabLst>
                <a:tab pos="2222500" algn="l"/>
              </a:tabLst>
            </a:pPr>
            <a:endParaRPr lang="en-US" altLang="zh-CN" dirty="0"/>
          </a:p>
          <a:p>
            <a:pPr lvl="1">
              <a:tabLst>
                <a:tab pos="2222500" algn="l"/>
              </a:tabLst>
            </a:pPr>
            <a:r>
              <a:rPr lang="en-US" altLang="zh-CN" sz="2400" dirty="0"/>
              <a:t>avg</a:t>
            </a:r>
            <a:r>
              <a:rPr lang="zh-CN" altLang="zh-CN" sz="2400" dirty="0"/>
              <a:t>和</a:t>
            </a:r>
            <a:r>
              <a:rPr lang="en-US" altLang="zh-CN" sz="2400" dirty="0"/>
              <a:t>sum</a:t>
            </a:r>
            <a:r>
              <a:rPr lang="zh-CN" altLang="zh-CN" sz="2400" dirty="0"/>
              <a:t>的输入必须是一组数</a:t>
            </a:r>
            <a:r>
              <a:rPr lang="zh-CN" altLang="en-US" sz="2400" dirty="0"/>
              <a:t>值数据</a:t>
            </a:r>
            <a:endParaRPr lang="en-US" altLang="zh-CN" sz="2400" dirty="0"/>
          </a:p>
          <a:p>
            <a:pPr lvl="1">
              <a:tabLst>
                <a:tab pos="2222500" algn="l"/>
              </a:tabLst>
            </a:pPr>
            <a:r>
              <a:rPr lang="zh-CN" altLang="zh-CN" sz="2400" dirty="0"/>
              <a:t>其他的函数可以对非数值数据类型（如字符串）操作</a:t>
            </a:r>
          </a:p>
          <a:p>
            <a:pPr>
              <a:buNone/>
              <a:tabLst>
                <a:tab pos="2222500" algn="l"/>
              </a:tabLst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11C0E1-4926-4AB8-AD05-A31869CA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22AE26-1E62-45B4-9C9A-5D65B507E9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6955" y="1539282"/>
            <a:ext cx="10288626" cy="494540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2016 </a:t>
            </a:r>
            <a:r>
              <a:rPr lang="zh-CN" altLang="en-US" sz="2800" dirty="0">
                <a:solidFill>
                  <a:srgbClr val="FF0000"/>
                </a:solidFill>
              </a:rPr>
              <a:t>新特征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00B0F0"/>
              </a:solidFill>
            </a:endParaRPr>
          </a:p>
          <a:p>
            <a:pPr lvl="1"/>
            <a:r>
              <a:rPr lang="zh-CN" altLang="zh-CN" sz="2400" dirty="0">
                <a:solidFill>
                  <a:srgbClr val="00B0F0"/>
                </a:solidFill>
              </a:rPr>
              <a:t>多态表函数（</a:t>
            </a:r>
            <a:r>
              <a:rPr lang="en-US" altLang="zh-CN" sz="2400" dirty="0">
                <a:solidFill>
                  <a:srgbClr val="00B0F0"/>
                </a:solidFill>
              </a:rPr>
              <a:t>Polymorphic Table Functions, PTF</a:t>
            </a:r>
            <a:r>
              <a:rPr lang="zh-CN" altLang="zh-CN" sz="2400" dirty="0">
                <a:solidFill>
                  <a:srgbClr val="00B0F0"/>
                </a:solidFill>
              </a:rPr>
              <a:t>）</a:t>
            </a:r>
          </a:p>
          <a:p>
            <a:pPr lvl="2"/>
            <a:endParaRPr lang="en-US" altLang="zh-CN" sz="2400" dirty="0"/>
          </a:p>
          <a:p>
            <a:pPr lvl="2"/>
            <a:r>
              <a:rPr lang="zh-CN" altLang="zh-CN" sz="2400" dirty="0"/>
              <a:t>表函数是指返回结果为一个表的函数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r>
              <a:rPr lang="zh-CN" altLang="zh-CN" sz="2400" dirty="0"/>
              <a:t>多态表函数是一种用户定义的函数，可以在</a:t>
            </a:r>
            <a:r>
              <a:rPr lang="en-US" altLang="zh-CN" sz="2400" dirty="0"/>
              <a:t>FROM</a:t>
            </a:r>
            <a:r>
              <a:rPr lang="zh-CN" altLang="zh-CN" sz="2400" dirty="0"/>
              <a:t>子句中使用。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r>
              <a:rPr lang="zh-CN" altLang="zh-CN" sz="2400" dirty="0"/>
              <a:t>多态表函数可以处理在定义时没有声明行的类型的表，也可以生成一个在定义时声明了或者没有声明行的类型的结果表。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r>
              <a:rPr lang="zh-CN" altLang="zh-CN" sz="2400" dirty="0"/>
              <a:t>多态表函数允许开发人员利用动态</a:t>
            </a:r>
            <a:r>
              <a:rPr lang="en-US" altLang="zh-CN" sz="2400" dirty="0"/>
              <a:t>SQL</a:t>
            </a:r>
            <a:r>
              <a:rPr lang="zh-CN" altLang="zh-CN" sz="2400" dirty="0"/>
              <a:t>创建强大而复杂的自定义函数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137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449C85B-66CE-4619-B949-BD9BDEDF3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Aggregate Functions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6FAD968-0783-45E7-9AF9-2A05FEE957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413314"/>
            <a:ext cx="10169457" cy="5368485"/>
          </a:xfrm>
        </p:spPr>
        <p:txBody>
          <a:bodyPr>
            <a:normAutofit/>
          </a:bodyPr>
          <a:lstStyle/>
          <a:p>
            <a:pPr>
              <a:tabLst>
                <a:tab pos="1711325" algn="l"/>
              </a:tabLst>
            </a:pPr>
            <a:r>
              <a:rPr lang="en-US" altLang="zh-CN" dirty="0"/>
              <a:t>Find the average salary of instructors in the Computer Science department </a:t>
            </a:r>
          </a:p>
          <a:p>
            <a:pPr marL="457200" lvl="1" indent="0">
              <a:buNone/>
            </a:pPr>
            <a:r>
              <a:rPr lang="en-US" altLang="zh-CN" sz="1400" b="1" dirty="0"/>
              <a:t>select avg </a:t>
            </a:r>
            <a:r>
              <a:rPr lang="en-US" altLang="zh-CN" sz="1400" dirty="0"/>
              <a:t>(salary)</a:t>
            </a:r>
            <a:endParaRPr lang="zh-CN" altLang="zh-CN" sz="1400" dirty="0"/>
          </a:p>
          <a:p>
            <a:pPr marL="457200" lvl="1" indent="0">
              <a:buNone/>
            </a:pPr>
            <a:r>
              <a:rPr lang="en-US" altLang="zh-CN" sz="1400" b="1" dirty="0"/>
              <a:t>from </a:t>
            </a:r>
            <a:r>
              <a:rPr lang="en-US" altLang="zh-CN" sz="1400" dirty="0"/>
              <a:t>instructor</a:t>
            </a:r>
            <a:endParaRPr lang="zh-CN" altLang="zh-CN" sz="1400" dirty="0"/>
          </a:p>
          <a:p>
            <a:pPr marL="457200" lvl="1" indent="0">
              <a:buNone/>
            </a:pPr>
            <a:r>
              <a:rPr lang="en-US" altLang="zh-CN" sz="1400" b="1" dirty="0"/>
              <a:t>where 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=‘Comp.</a:t>
            </a:r>
            <a:r>
              <a:rPr lang="zh-CN" altLang="en-US" sz="1400" dirty="0"/>
              <a:t> </a:t>
            </a:r>
            <a:r>
              <a:rPr lang="en-US" altLang="zh-CN" sz="1400" dirty="0"/>
              <a:t>Sci.';</a:t>
            </a:r>
          </a:p>
          <a:p>
            <a:pPr>
              <a:tabLst>
                <a:tab pos="1711325" algn="l"/>
              </a:tabLst>
            </a:pPr>
            <a:r>
              <a:rPr lang="en-US" altLang="zh-CN" dirty="0"/>
              <a:t>Find the total number of instructors who teach a course in the Spring 2010 semester</a:t>
            </a:r>
          </a:p>
          <a:p>
            <a:pPr marL="457200" lvl="1" indent="0">
              <a:buNone/>
            </a:pPr>
            <a:r>
              <a:rPr lang="en-US" altLang="zh-CN" sz="1400" b="1" dirty="0"/>
              <a:t>select count </a:t>
            </a:r>
            <a:r>
              <a:rPr lang="en-US" altLang="zh-CN" sz="1400" dirty="0"/>
              <a:t>(</a:t>
            </a:r>
            <a:r>
              <a:rPr lang="en-US" altLang="zh-CN" sz="1400" b="1" dirty="0"/>
              <a:t>distinct </a:t>
            </a:r>
            <a:r>
              <a:rPr lang="en-US" altLang="zh-CN" sz="1400" dirty="0"/>
              <a:t>ID)</a:t>
            </a:r>
            <a:endParaRPr lang="zh-CN" altLang="zh-CN" sz="1400" dirty="0"/>
          </a:p>
          <a:p>
            <a:pPr marL="457200" lvl="1" indent="0">
              <a:buNone/>
            </a:pPr>
            <a:r>
              <a:rPr lang="en-US" altLang="zh-CN" sz="1400" b="1" dirty="0"/>
              <a:t>from </a:t>
            </a:r>
            <a:r>
              <a:rPr lang="en-US" altLang="zh-CN" sz="1400" dirty="0"/>
              <a:t>teaches</a:t>
            </a:r>
            <a:endParaRPr lang="zh-CN" altLang="zh-CN" sz="1400" dirty="0"/>
          </a:p>
          <a:p>
            <a:pPr marL="457200" lvl="1" indent="0">
              <a:buNone/>
            </a:pPr>
            <a:r>
              <a:rPr lang="en-US" altLang="zh-CN" sz="1400" b="1" dirty="0"/>
              <a:t>where </a:t>
            </a:r>
            <a:r>
              <a:rPr lang="en-US" altLang="zh-CN" sz="1400" dirty="0"/>
              <a:t>semester='Sprint' and year=2010;</a:t>
            </a:r>
          </a:p>
          <a:p>
            <a:pPr>
              <a:tabLst>
                <a:tab pos="1711325" algn="l"/>
              </a:tabLst>
            </a:pPr>
            <a:r>
              <a:rPr lang="en-US" altLang="zh-CN" dirty="0"/>
              <a:t>Find the number of tuples in the </a:t>
            </a:r>
            <a:r>
              <a:rPr lang="en-US" altLang="zh-CN" i="1" dirty="0"/>
              <a:t>course </a:t>
            </a:r>
            <a:r>
              <a:rPr lang="en-US" altLang="zh-CN" dirty="0"/>
              <a:t>relation</a:t>
            </a:r>
            <a:endParaRPr kumimoji="0" lang="en-US" altLang="zh-CN" dirty="0"/>
          </a:p>
          <a:p>
            <a:pPr marL="457200" lvl="1" indent="0">
              <a:buNone/>
            </a:pPr>
            <a:r>
              <a:rPr lang="en-US" altLang="zh-CN" sz="1400" b="1" dirty="0"/>
              <a:t>select count </a:t>
            </a:r>
            <a:r>
              <a:rPr lang="en-US" altLang="zh-CN" sz="1400" dirty="0"/>
              <a:t>(*)</a:t>
            </a:r>
            <a:endParaRPr lang="zh-CN" altLang="zh-CN" sz="1400" dirty="0"/>
          </a:p>
          <a:p>
            <a:pPr marL="457200" lvl="1" indent="0">
              <a:buNone/>
            </a:pPr>
            <a:r>
              <a:rPr lang="en-US" altLang="zh-CN" sz="1400" b="1" dirty="0"/>
              <a:t>from </a:t>
            </a:r>
            <a:r>
              <a:rPr lang="en-US" altLang="zh-CN" sz="1400" dirty="0"/>
              <a:t>course; </a:t>
            </a:r>
          </a:p>
          <a:p>
            <a:r>
              <a:rPr lang="en-US" altLang="zh-CN" dirty="0"/>
              <a:t>SQL</a:t>
            </a:r>
            <a:r>
              <a:rPr lang="zh-CN" altLang="zh-CN" dirty="0"/>
              <a:t>不允许在用</a:t>
            </a:r>
            <a:r>
              <a:rPr lang="en-US" altLang="zh-CN" dirty="0"/>
              <a:t>count</a:t>
            </a:r>
            <a:r>
              <a:rPr lang="zh-CN" altLang="zh-CN" dirty="0"/>
              <a:t>（</a:t>
            </a:r>
            <a:r>
              <a:rPr lang="en-US" altLang="zh-CN" dirty="0"/>
              <a:t>*</a:t>
            </a:r>
            <a:r>
              <a:rPr lang="zh-CN" altLang="zh-CN" dirty="0"/>
              <a:t>）中使用</a:t>
            </a:r>
            <a:r>
              <a:rPr lang="en-US" altLang="zh-CN" dirty="0"/>
              <a:t>distinct</a:t>
            </a:r>
            <a:endParaRPr lang="zh-CN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max</a:t>
            </a:r>
            <a:r>
              <a:rPr lang="zh-CN" altLang="zh-CN" dirty="0"/>
              <a:t>和</a:t>
            </a:r>
            <a:r>
              <a:rPr lang="en-US" altLang="zh-CN" dirty="0"/>
              <a:t>min</a:t>
            </a:r>
            <a:r>
              <a:rPr lang="zh-CN" altLang="zh-CN" dirty="0"/>
              <a:t>时可以使用</a:t>
            </a:r>
            <a:r>
              <a:rPr lang="en-US" altLang="zh-CN" dirty="0"/>
              <a:t>distinct</a:t>
            </a:r>
            <a:r>
              <a:rPr lang="zh-CN" altLang="zh-CN" dirty="0"/>
              <a:t>（结果无差别）</a:t>
            </a:r>
          </a:p>
          <a:p>
            <a:r>
              <a:rPr lang="zh-CN" altLang="zh-CN" dirty="0"/>
              <a:t>可以使用</a:t>
            </a:r>
            <a:r>
              <a:rPr lang="en-US" altLang="zh-CN" dirty="0"/>
              <a:t>all</a:t>
            </a:r>
            <a:r>
              <a:rPr lang="zh-CN" altLang="zh-CN" dirty="0"/>
              <a:t>来代替</a:t>
            </a:r>
            <a:r>
              <a:rPr lang="en-US" altLang="zh-CN" dirty="0"/>
              <a:t>distinct</a:t>
            </a:r>
            <a:r>
              <a:rPr lang="zh-CN" altLang="zh-CN" dirty="0"/>
              <a:t>来说明保留重复元组，但</a:t>
            </a:r>
            <a:r>
              <a:rPr lang="en-US" altLang="zh-CN" dirty="0"/>
              <a:t>All</a:t>
            </a:r>
            <a:r>
              <a:rPr lang="zh-CN" altLang="zh-CN" dirty="0"/>
              <a:t>是默认的，没必要这么做</a:t>
            </a:r>
          </a:p>
          <a:p>
            <a:pPr>
              <a:buNone/>
              <a:tabLst>
                <a:tab pos="1711325" algn="l"/>
              </a:tabLst>
            </a:pPr>
            <a:endParaRPr kumimoji="0" lang="en-US" altLang="zh-CN" dirty="0"/>
          </a:p>
          <a:p>
            <a:pPr lvl="1">
              <a:tabLst>
                <a:tab pos="1711325" algn="l"/>
              </a:tabLst>
            </a:pPr>
            <a:endParaRPr kumimoji="0" lang="en-US" altLang="zh-CN" dirty="0"/>
          </a:p>
          <a:p>
            <a:pPr>
              <a:tabLst>
                <a:tab pos="1711325" algn="l"/>
              </a:tabLst>
            </a:pPr>
            <a:endParaRPr lang="en-US" altLang="zh-CN" dirty="0"/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C97A4B6F-6A46-489C-A86E-B7FD0E06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6" y="2813051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  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1531B27-FEFB-4E8A-A73E-753E97734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Aggregate Functions – Group By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EFACB13-70E9-4D70-8FFF-DBB355FD5B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03375"/>
            <a:ext cx="8820150" cy="2233612"/>
          </a:xfrm>
        </p:spPr>
        <p:txBody>
          <a:bodyPr>
            <a:normAutofit lnSpcReduction="10000"/>
          </a:bodyPr>
          <a:lstStyle/>
          <a:p>
            <a:pPr>
              <a:tabLst>
                <a:tab pos="625475" algn="l"/>
              </a:tabLst>
            </a:pPr>
            <a:r>
              <a:rPr lang="en-US" altLang="zh-CN" dirty="0"/>
              <a:t>Find the average salary of instructors in each department</a:t>
            </a:r>
          </a:p>
          <a:p>
            <a:pPr lvl="2">
              <a:buNone/>
              <a:tabLst>
                <a:tab pos="625475" algn="l"/>
              </a:tabLst>
            </a:pPr>
            <a:endParaRPr lang="en-US" altLang="zh-CN" sz="1600" b="1" dirty="0"/>
          </a:p>
          <a:p>
            <a:pPr lvl="2">
              <a:buNone/>
              <a:tabLst>
                <a:tab pos="625475" algn="l"/>
              </a:tabLst>
            </a:pPr>
            <a:r>
              <a:rPr lang="en-US" altLang="zh-CN" sz="1600" b="1" dirty="0"/>
              <a:t>select </a:t>
            </a:r>
            <a:r>
              <a:rPr lang="en-US" altLang="zh-CN" sz="1600" dirty="0" err="1"/>
              <a:t>dept_name</a:t>
            </a:r>
            <a:r>
              <a:rPr lang="en-US" altLang="zh-CN" sz="1600" dirty="0"/>
              <a:t>, </a:t>
            </a:r>
            <a:r>
              <a:rPr lang="en-US" altLang="zh-CN" sz="1600" b="1" dirty="0"/>
              <a:t>avg </a:t>
            </a:r>
            <a:r>
              <a:rPr lang="en-US" altLang="zh-CN" sz="1600" dirty="0"/>
              <a:t>(salary)</a:t>
            </a:r>
            <a:endParaRPr lang="zh-CN" altLang="zh-CN" sz="1600" dirty="0"/>
          </a:p>
          <a:p>
            <a:pPr lvl="2">
              <a:buNone/>
              <a:tabLst>
                <a:tab pos="625475" algn="l"/>
              </a:tabLst>
            </a:pPr>
            <a:r>
              <a:rPr lang="en-US" altLang="zh-CN" sz="1600" b="1" dirty="0"/>
              <a:t>from </a:t>
            </a:r>
            <a:r>
              <a:rPr lang="en-US" altLang="zh-CN" sz="1600" dirty="0"/>
              <a:t>instructor</a:t>
            </a:r>
            <a:endParaRPr lang="zh-CN" altLang="zh-CN" sz="1600" dirty="0"/>
          </a:p>
          <a:p>
            <a:pPr lvl="2">
              <a:buNone/>
              <a:tabLst>
                <a:tab pos="625475" algn="l"/>
              </a:tabLst>
            </a:pPr>
            <a:r>
              <a:rPr lang="en-US" altLang="zh-CN" sz="1600" b="1" dirty="0"/>
              <a:t>group by </a:t>
            </a:r>
            <a:r>
              <a:rPr lang="en-US" altLang="zh-CN" sz="1600" dirty="0" err="1"/>
              <a:t>dept_name</a:t>
            </a:r>
            <a:r>
              <a:rPr lang="en-US" altLang="zh-CN" sz="1600" dirty="0"/>
              <a:t>; </a:t>
            </a:r>
            <a:endParaRPr lang="zh-CN" altLang="zh-CN" sz="1600" dirty="0"/>
          </a:p>
          <a:p>
            <a:pPr lvl="1">
              <a:tabLst>
                <a:tab pos="625475" algn="l"/>
              </a:tabLst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tabLst>
                <a:tab pos="625475" algn="l"/>
              </a:tabLst>
            </a:pPr>
            <a:r>
              <a:rPr lang="en-US" altLang="zh-CN" sz="2000" dirty="0">
                <a:solidFill>
                  <a:srgbClr val="FF0000"/>
                </a:solidFill>
              </a:rPr>
              <a:t>Note</a:t>
            </a:r>
            <a:r>
              <a:rPr lang="en-US" altLang="zh-CN" sz="2000" dirty="0"/>
              <a:t>: departments with no instructor will not appear in result</a:t>
            </a:r>
            <a:endParaRPr lang="en-US" altLang="zh-CN" dirty="0"/>
          </a:p>
          <a:p>
            <a:pPr lvl="1">
              <a:tabLst>
                <a:tab pos="625475" algn="l"/>
              </a:tabLst>
            </a:pPr>
            <a:endParaRPr lang="en-US" altLang="zh-CN" dirty="0"/>
          </a:p>
        </p:txBody>
      </p:sp>
      <p:pic>
        <p:nvPicPr>
          <p:cNvPr id="84996" name="Picture 4" descr="3">
            <a:extLst>
              <a:ext uri="{FF2B5EF4-FFF2-40B4-BE49-F238E27FC236}">
                <a16:creationId xmlns:a16="http://schemas.microsoft.com/office/drawing/2014/main" id="{AA55673E-D394-4EBE-B391-C854A0BC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66" y="3959225"/>
            <a:ext cx="2879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11">
            <a:extLst>
              <a:ext uri="{FF2B5EF4-FFF2-40B4-BE49-F238E27FC236}">
                <a16:creationId xmlns:a16="http://schemas.microsoft.com/office/drawing/2014/main" id="{C2044F99-2A02-4392-B284-783CC3AD5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540" y="3959225"/>
            <a:ext cx="24161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C5C7AFC-96AC-4E91-92C2-8318DD0E6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Aggregation </a:t>
            </a:r>
          </a:p>
        </p:txBody>
      </p:sp>
      <p:sp>
        <p:nvSpPr>
          <p:cNvPr id="432131" name="Text Box 3">
            <a:extLst>
              <a:ext uri="{FF2B5EF4-FFF2-40B4-BE49-F238E27FC236}">
                <a16:creationId xmlns:a16="http://schemas.microsoft.com/office/drawing/2014/main" id="{9F716031-D93E-40E0-B753-50F3786399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9574" y="1342418"/>
            <a:ext cx="10768520" cy="5330756"/>
          </a:xfrm>
          <a:noFill/>
        </p:spPr>
        <p:txBody>
          <a:bodyPr>
            <a:normAutofit/>
          </a:bodyPr>
          <a:lstStyle/>
          <a:p>
            <a:r>
              <a:rPr lang="en-US" altLang="zh-CN" dirty="0"/>
              <a:t>Attributes in </a:t>
            </a:r>
            <a:r>
              <a:rPr lang="en-US" altLang="zh-CN" b="1" dirty="0"/>
              <a:t>select </a:t>
            </a:r>
            <a:r>
              <a:rPr lang="en-US" altLang="zh-CN" dirty="0"/>
              <a:t>clause outside of aggregate functions must appear in </a:t>
            </a:r>
            <a:r>
              <a:rPr lang="en-US" altLang="zh-CN" b="1" dirty="0"/>
              <a:t>group by</a:t>
            </a:r>
            <a:r>
              <a:rPr lang="en-US" altLang="zh-CN" dirty="0"/>
              <a:t> list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以下语句错误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b="1" dirty="0"/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dept_name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/>
              <a:t>, </a:t>
            </a:r>
            <a:r>
              <a:rPr lang="en-US" altLang="zh-CN" b="1" dirty="0"/>
              <a:t>avg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salary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dirty="0"/>
              <a:t>instructor</a:t>
            </a:r>
            <a:br>
              <a:rPr lang="en-US" altLang="zh-CN" dirty="0"/>
            </a:br>
            <a:r>
              <a:rPr lang="en-US" altLang="zh-CN" b="1" dirty="0"/>
              <a:t>group by </a:t>
            </a:r>
            <a:r>
              <a:rPr lang="en-US" altLang="zh-CN" dirty="0" err="1">
                <a:solidFill>
                  <a:srgbClr val="00B0F0"/>
                </a:solidFill>
              </a:rPr>
              <a:t>dept_name</a:t>
            </a:r>
            <a:r>
              <a:rPr lang="en-US" altLang="zh-CN" dirty="0"/>
              <a:t>;</a:t>
            </a:r>
          </a:p>
          <a:p>
            <a:pPr lvl="2"/>
            <a:endParaRPr lang="en-US" altLang="zh-CN" sz="1600" dirty="0"/>
          </a:p>
          <a:p>
            <a:pPr lvl="2"/>
            <a:r>
              <a:rPr lang="en-US" altLang="zh-CN" sz="1600" dirty="0"/>
              <a:t>ID</a:t>
            </a:r>
            <a:r>
              <a:rPr lang="zh-CN" altLang="en-US" sz="1600" dirty="0"/>
              <a:t>不是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子句中列出的属性</a:t>
            </a:r>
            <a:r>
              <a:rPr lang="en-US" altLang="zh-CN" sz="1600" dirty="0"/>
              <a:t>,</a:t>
            </a:r>
            <a:r>
              <a:rPr lang="zh-CN" altLang="en-US" sz="1600" dirty="0"/>
              <a:t>不能单独出现在</a:t>
            </a:r>
            <a:r>
              <a:rPr lang="en-US" altLang="zh-CN" sz="1600" dirty="0"/>
              <a:t>Select</a:t>
            </a:r>
            <a:r>
              <a:rPr lang="zh-CN" altLang="en-US" sz="1600" dirty="0"/>
              <a:t>子句中</a:t>
            </a:r>
            <a:r>
              <a:rPr lang="en-US" altLang="zh-CN" sz="1600" dirty="0"/>
              <a:t>,</a:t>
            </a:r>
            <a:r>
              <a:rPr lang="zh-CN" altLang="en-US" sz="1600" dirty="0"/>
              <a:t>只能出现在组函数中</a:t>
            </a:r>
            <a:r>
              <a:rPr lang="en-US" altLang="zh-CN" sz="1600" dirty="0"/>
              <a:t>!</a:t>
            </a:r>
          </a:p>
          <a:p>
            <a:pPr lvl="2"/>
            <a:r>
              <a:rPr lang="en-US" altLang="zh-CN" sz="1600" dirty="0"/>
              <a:t>Salary</a:t>
            </a:r>
            <a:r>
              <a:rPr lang="zh-CN" altLang="en-US" sz="1600" dirty="0"/>
              <a:t>虽然没有出现在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子句中</a:t>
            </a:r>
            <a:r>
              <a:rPr lang="en-US" altLang="zh-CN" sz="1600" dirty="0"/>
              <a:t>,</a:t>
            </a:r>
            <a:r>
              <a:rPr lang="zh-CN" altLang="en-US" sz="1600" dirty="0"/>
              <a:t>但</a:t>
            </a:r>
            <a:r>
              <a:rPr lang="en-US" altLang="zh-CN" sz="1600" dirty="0"/>
              <a:t>salary</a:t>
            </a:r>
            <a:r>
              <a:rPr lang="zh-CN" altLang="en-US" sz="1600" dirty="0"/>
              <a:t>出现在组函数中</a:t>
            </a:r>
            <a:r>
              <a:rPr lang="en-US" altLang="zh-CN" sz="1600" dirty="0"/>
              <a:t>!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zh-CN" sz="2000" dirty="0"/>
              <a:t>以下语句正确</a:t>
            </a:r>
            <a:endParaRPr lang="en-US" altLang="zh-CN" sz="2000" dirty="0"/>
          </a:p>
          <a:p>
            <a:pPr marL="914400" lvl="2" indent="0">
              <a:buNone/>
              <a:defRPr/>
            </a:pPr>
            <a:r>
              <a:rPr lang="en-US" altLang="zh-CN" b="1" dirty="0"/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dept_name</a:t>
            </a:r>
            <a:r>
              <a:rPr lang="en-US" altLang="zh-CN" dirty="0"/>
              <a:t>,</a:t>
            </a:r>
            <a:r>
              <a:rPr lang="en-US" altLang="zh-CN" b="1" dirty="0"/>
              <a:t> count</a:t>
            </a:r>
            <a:r>
              <a:rPr lang="en-US" altLang="zh-CN" dirty="0"/>
              <a:t>(</a:t>
            </a:r>
            <a:r>
              <a:rPr lang="en-US" altLang="zh-CN" b="1" dirty="0"/>
              <a:t>distinct </a:t>
            </a:r>
            <a:r>
              <a:rPr lang="en-US" altLang="zh-CN" dirty="0"/>
              <a:t>ID)</a:t>
            </a:r>
            <a:r>
              <a:rPr lang="en-US" altLang="zh-CN" b="1" dirty="0"/>
              <a:t> as </a:t>
            </a:r>
            <a:r>
              <a:rPr lang="en-US" altLang="zh-CN" dirty="0" err="1"/>
              <a:t>instr_count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en-US" altLang="zh-CN" b="1" dirty="0"/>
              <a:t>from </a:t>
            </a:r>
            <a:r>
              <a:rPr lang="en-US" altLang="zh-CN" dirty="0"/>
              <a:t>instructor </a:t>
            </a:r>
            <a:r>
              <a:rPr lang="en-US" altLang="zh-CN" b="1" dirty="0"/>
              <a:t>natural join </a:t>
            </a:r>
            <a:r>
              <a:rPr lang="en-US" altLang="zh-CN" dirty="0"/>
              <a:t>teaches</a:t>
            </a:r>
          </a:p>
          <a:p>
            <a:pPr marL="914400" lvl="2" indent="0">
              <a:buNone/>
              <a:defRPr/>
            </a:pPr>
            <a:r>
              <a:rPr lang="en-US" altLang="zh-CN" b="1" dirty="0"/>
              <a:t>where </a:t>
            </a:r>
            <a:r>
              <a:rPr lang="en-US" altLang="zh-CN" dirty="0"/>
              <a:t>semester='Spring' </a:t>
            </a:r>
            <a:r>
              <a:rPr lang="en-US" altLang="zh-CN" b="1" dirty="0"/>
              <a:t>and </a:t>
            </a:r>
            <a:r>
              <a:rPr lang="en-US" altLang="zh-CN" dirty="0"/>
              <a:t>year = 2010</a:t>
            </a:r>
          </a:p>
          <a:p>
            <a:pPr marL="914400" lvl="2" indent="0">
              <a:buNone/>
              <a:defRPr/>
            </a:pPr>
            <a:r>
              <a:rPr lang="en-US" altLang="zh-CN" b="1" dirty="0"/>
              <a:t>group by </a:t>
            </a:r>
            <a:r>
              <a:rPr lang="en-US" altLang="zh-CN" dirty="0" err="1">
                <a:solidFill>
                  <a:srgbClr val="00B0F0"/>
                </a:solidFill>
              </a:rPr>
              <a:t>dept_name</a:t>
            </a:r>
            <a:r>
              <a:rPr lang="en-US" altLang="zh-CN" b="1" dirty="0"/>
              <a:t>;</a:t>
            </a:r>
          </a:p>
          <a:p>
            <a:pPr lvl="2"/>
            <a:endParaRPr lang="en-US" altLang="zh-CN" sz="1600" dirty="0"/>
          </a:p>
          <a:p>
            <a:pPr lvl="2"/>
            <a:r>
              <a:rPr lang="en-US" altLang="zh-CN" sz="1600" dirty="0"/>
              <a:t>SQL</a:t>
            </a:r>
            <a:r>
              <a:rPr lang="zh-CN" altLang="zh-CN" sz="1600" dirty="0"/>
              <a:t>不允许在用</a:t>
            </a:r>
            <a:r>
              <a:rPr lang="en-US" altLang="zh-CN" sz="1600" dirty="0"/>
              <a:t>count</a:t>
            </a:r>
            <a:r>
              <a:rPr lang="zh-CN" altLang="zh-CN" sz="1600" dirty="0"/>
              <a:t>（</a:t>
            </a:r>
            <a:r>
              <a:rPr lang="en-US" altLang="zh-CN" sz="1600" dirty="0"/>
              <a:t>*</a:t>
            </a:r>
            <a:r>
              <a:rPr lang="zh-CN" altLang="zh-CN" sz="1600" dirty="0"/>
              <a:t>）中使用</a:t>
            </a:r>
            <a:r>
              <a:rPr lang="en-US" altLang="zh-CN" sz="1600" dirty="0"/>
              <a:t>distinct</a:t>
            </a:r>
            <a:endParaRPr lang="zh-CN" altLang="zh-CN" sz="1600" dirty="0"/>
          </a:p>
          <a:p>
            <a:pPr lvl="2"/>
            <a:r>
              <a:rPr lang="zh-CN" altLang="en-US" sz="1600" dirty="0"/>
              <a:t>但可以</a:t>
            </a:r>
            <a:r>
              <a:rPr lang="en-US" altLang="zh-CN" sz="1600" dirty="0"/>
              <a:t>count(distinct ID)</a:t>
            </a:r>
            <a:r>
              <a:rPr lang="zh-CN" altLang="zh-CN" sz="1600" dirty="0"/>
              <a:t>中使用</a:t>
            </a:r>
            <a:r>
              <a:rPr lang="en-US" altLang="zh-CN" sz="1600" dirty="0"/>
              <a:t>distinct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962F36-AD10-4751-9FC7-C588237FC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Aggregate Functions – Having Clause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AF0EC2E-6CAB-4128-A08B-B7B6C9EF5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5489" y="1386022"/>
            <a:ext cx="10466962" cy="5395778"/>
          </a:xfrm>
        </p:spPr>
        <p:txBody>
          <a:bodyPr>
            <a:normAutofit/>
          </a:bodyPr>
          <a:lstStyle/>
          <a:p>
            <a:pPr>
              <a:tabLst>
                <a:tab pos="1489075" algn="l"/>
              </a:tabLst>
            </a:pPr>
            <a:r>
              <a:rPr lang="en-US" altLang="zh-CN" dirty="0"/>
              <a:t>Find the names and average salaries of all </a:t>
            </a:r>
            <a:r>
              <a:rPr lang="zh-CN" altLang="en-US" dirty="0"/>
              <a:t>的</a:t>
            </a:r>
            <a:r>
              <a:rPr lang="en-US" altLang="zh-CN" dirty="0"/>
              <a:t>departments whose average salary is greater than 42000</a:t>
            </a:r>
          </a:p>
          <a:p>
            <a:pPr marL="457200" lvl="1" indent="0">
              <a:buNone/>
            </a:pPr>
            <a:r>
              <a:rPr lang="en-US" altLang="zh-CN" sz="1400" b="1" dirty="0"/>
              <a:t>select 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, </a:t>
            </a:r>
            <a:r>
              <a:rPr lang="en-US" altLang="zh-CN" sz="1400" b="1" dirty="0"/>
              <a:t>avg </a:t>
            </a:r>
            <a:r>
              <a:rPr lang="en-US" altLang="zh-CN" sz="1400" dirty="0"/>
              <a:t>(salary)</a:t>
            </a:r>
          </a:p>
          <a:p>
            <a:pPr marL="457200" lvl="1" indent="0">
              <a:buNone/>
            </a:pPr>
            <a:r>
              <a:rPr lang="en-US" altLang="zh-CN" sz="1400" b="1" dirty="0"/>
              <a:t>from </a:t>
            </a:r>
            <a:r>
              <a:rPr lang="en-US" altLang="zh-CN" sz="1400" dirty="0"/>
              <a:t>instructor</a:t>
            </a:r>
          </a:p>
          <a:p>
            <a:pPr marL="457200" lvl="1" indent="0">
              <a:buNone/>
            </a:pPr>
            <a:r>
              <a:rPr lang="en-US" altLang="zh-CN" sz="1400" b="1" dirty="0"/>
              <a:t>group by </a:t>
            </a:r>
            <a:r>
              <a:rPr lang="en-US" altLang="zh-CN" sz="1400" dirty="0" err="1"/>
              <a:t>dept_name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b="1" dirty="0">
                <a:solidFill>
                  <a:srgbClr val="00B0F0"/>
                </a:solidFill>
              </a:rPr>
              <a:t>having</a:t>
            </a:r>
            <a:r>
              <a:rPr lang="en-US" altLang="zh-CN" sz="1400" b="1" dirty="0"/>
              <a:t> avg </a:t>
            </a:r>
            <a:r>
              <a:rPr lang="en-US" altLang="zh-CN" sz="1400" dirty="0"/>
              <a:t>(salary) &gt; 42000;</a:t>
            </a:r>
          </a:p>
          <a:p>
            <a:pPr>
              <a:defRPr/>
            </a:pPr>
            <a:r>
              <a:rPr lang="en-US" altLang="zh-CN" dirty="0"/>
              <a:t>For each course section offered in 2009, find the average total credits (</a:t>
            </a:r>
            <a:r>
              <a:rPr lang="en-US" altLang="zh-CN" dirty="0" err="1"/>
              <a:t>tot_cred</a:t>
            </a:r>
            <a:r>
              <a:rPr lang="en-US" altLang="zh-CN" dirty="0"/>
              <a:t>) of all students enrolled in the section, if the section had at least 2 students.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1400" b="1" dirty="0"/>
              <a:t>select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, semester, year, </a:t>
            </a:r>
            <a:r>
              <a:rPr lang="en-US" altLang="zh-CN" sz="1400" dirty="0" err="1"/>
              <a:t>sec_id</a:t>
            </a:r>
            <a:r>
              <a:rPr lang="en-US" altLang="zh-CN" sz="1400" dirty="0"/>
              <a:t>, </a:t>
            </a:r>
            <a:r>
              <a:rPr lang="en-US" altLang="zh-CN" sz="1400" b="1" dirty="0"/>
              <a:t>avg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tot_cred</a:t>
            </a:r>
            <a:r>
              <a:rPr lang="en-US" altLang="zh-CN" sz="1400" dirty="0"/>
              <a:t>)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1400" b="1" dirty="0"/>
              <a:t>from </a:t>
            </a:r>
            <a:r>
              <a:rPr lang="en-US" altLang="zh-CN" sz="1400" dirty="0"/>
              <a:t>takes </a:t>
            </a:r>
            <a:r>
              <a:rPr lang="en-US" altLang="zh-CN" sz="1400" b="1" dirty="0"/>
              <a:t>natural join </a:t>
            </a:r>
            <a:r>
              <a:rPr lang="en-US" altLang="zh-CN" sz="1400" dirty="0"/>
              <a:t>student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1400" b="1" dirty="0">
                <a:solidFill>
                  <a:srgbClr val="00B0F0"/>
                </a:solidFill>
              </a:rPr>
              <a:t>where</a:t>
            </a:r>
            <a:r>
              <a:rPr lang="en-US" altLang="zh-CN" sz="1400" b="1" dirty="0"/>
              <a:t> </a:t>
            </a:r>
            <a:r>
              <a:rPr lang="en-US" altLang="zh-CN" sz="1400" dirty="0"/>
              <a:t>year = 2009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1400" b="1" dirty="0"/>
              <a:t>group by </a:t>
            </a:r>
            <a:r>
              <a:rPr lang="en-US" altLang="zh-CN" sz="1400" dirty="0" err="1"/>
              <a:t>course_id</a:t>
            </a:r>
            <a:r>
              <a:rPr lang="en-US" altLang="zh-CN" sz="1400" dirty="0"/>
              <a:t>, semester, </a:t>
            </a:r>
            <a:r>
              <a:rPr lang="en-US" altLang="zh-CN" sz="1400" dirty="0" err="1"/>
              <a:t>year,sec_id</a:t>
            </a:r>
            <a:endParaRPr lang="en-US" altLang="zh-CN" sz="1400" dirty="0"/>
          </a:p>
          <a:p>
            <a:pPr lvl="1">
              <a:buFont typeface="Monotype Sorts" charset="2"/>
              <a:buNone/>
              <a:defRPr/>
            </a:pPr>
            <a:r>
              <a:rPr lang="en-US" altLang="zh-CN" sz="1400" b="1" dirty="0">
                <a:solidFill>
                  <a:srgbClr val="00B0F0"/>
                </a:solidFill>
              </a:rPr>
              <a:t>having</a:t>
            </a:r>
            <a:r>
              <a:rPr lang="en-US" altLang="zh-CN" sz="1400" b="1" dirty="0"/>
              <a:t> count (</a:t>
            </a:r>
            <a:r>
              <a:rPr lang="en-US" altLang="zh-CN" sz="1400" dirty="0"/>
              <a:t>ID</a:t>
            </a:r>
            <a:r>
              <a:rPr lang="en-US" altLang="zh-CN" sz="1400" b="1" dirty="0"/>
              <a:t>) &gt;= 2;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Note: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predicates in the </a:t>
            </a:r>
            <a:r>
              <a:rPr lang="en-US" altLang="zh-CN" sz="2000" b="1" dirty="0">
                <a:solidFill>
                  <a:srgbClr val="00B0F0"/>
                </a:solidFill>
              </a:rPr>
              <a:t>where</a:t>
            </a:r>
            <a:r>
              <a:rPr lang="en-US" altLang="zh-CN" sz="2000" dirty="0">
                <a:solidFill>
                  <a:srgbClr val="FF0000"/>
                </a:solidFill>
              </a:rPr>
              <a:t> clause</a:t>
            </a:r>
            <a:r>
              <a:rPr lang="en-US" altLang="zh-CN" sz="2000" dirty="0"/>
              <a:t> are applied before forming groups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predicates in the </a:t>
            </a:r>
            <a:r>
              <a:rPr lang="en-US" altLang="zh-CN" sz="2000" b="1" dirty="0">
                <a:solidFill>
                  <a:srgbClr val="00B0F0"/>
                </a:solidFill>
              </a:rPr>
              <a:t>having</a:t>
            </a:r>
            <a:r>
              <a:rPr lang="en-US" altLang="zh-CN" sz="2000" dirty="0">
                <a:solidFill>
                  <a:srgbClr val="FF0000"/>
                </a:solidFill>
              </a:rPr>
              <a:t> clause </a:t>
            </a:r>
            <a:r>
              <a:rPr lang="en-US" altLang="zh-CN" sz="2000" dirty="0"/>
              <a:t>are applied after the</a:t>
            </a:r>
            <a:r>
              <a:rPr lang="zh-CN" altLang="en-US" sz="2000" dirty="0"/>
              <a:t> </a:t>
            </a:r>
            <a:r>
              <a:rPr lang="en-US" altLang="zh-CN" sz="2000" dirty="0"/>
              <a:t>formation of groups </a:t>
            </a:r>
          </a:p>
          <a:p>
            <a:pPr lvl="1">
              <a:buFont typeface="Monotype Sorts" charset="2"/>
              <a:buNone/>
              <a:defRPr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tabLst>
                <a:tab pos="1489075" algn="l"/>
              </a:tabLst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B5723A5-09FD-4BD7-BEA2-6BA9C816F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209" y="76200"/>
            <a:ext cx="11196535" cy="1096962"/>
          </a:xfrm>
        </p:spPr>
        <p:txBody>
          <a:bodyPr/>
          <a:lstStyle/>
          <a:p>
            <a:r>
              <a:rPr lang="en-US" altLang="zh-CN" sz="3600" dirty="0"/>
              <a:t>Aggregate Functions – null Values and Aggregates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677265ED-EFEB-4A46-BDDB-3B0D9811C6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209" y="1541666"/>
            <a:ext cx="11011710" cy="4667250"/>
          </a:xfrm>
        </p:spPr>
        <p:txBody>
          <a:bodyPr>
            <a:normAutofit lnSpcReduction="10000"/>
          </a:bodyPr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Total all salaries</a:t>
            </a:r>
          </a:p>
          <a:p>
            <a:pPr lvl="1">
              <a:buNone/>
              <a:tabLst>
                <a:tab pos="1830388" algn="l"/>
                <a:tab pos="2232025" algn="l"/>
              </a:tabLst>
            </a:pPr>
            <a:r>
              <a:rPr lang="en-US" altLang="zh-CN" sz="2000" dirty="0"/>
              <a:t>	</a:t>
            </a:r>
            <a:r>
              <a:rPr lang="en-US" altLang="zh-CN" sz="2000" b="1" dirty="0"/>
              <a:t>select </a:t>
            </a:r>
            <a:r>
              <a:rPr lang="en-US" altLang="zh-CN" sz="2000" b="1" dirty="0">
                <a:solidFill>
                  <a:srgbClr val="FF0000"/>
                </a:solidFill>
              </a:rPr>
              <a:t>sum</a:t>
            </a:r>
            <a:r>
              <a:rPr lang="en-US" altLang="zh-CN" sz="2000" dirty="0">
                <a:solidFill>
                  <a:srgbClr val="FF0000"/>
                </a:solidFill>
              </a:rPr>
              <a:t> (salary 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lvl="1">
              <a:buNone/>
              <a:tabLst>
                <a:tab pos="1830388" algn="l"/>
                <a:tab pos="2232025" algn="l"/>
              </a:tabLst>
            </a:pPr>
            <a:r>
              <a:rPr lang="en-US" altLang="zh-CN" sz="2000" dirty="0"/>
              <a:t>	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instructor</a:t>
            </a:r>
            <a:endParaRPr lang="zh-CN" altLang="zh-CN" sz="2000" dirty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 dirty="0"/>
              <a:t>Above statement ignores null amounts</a:t>
            </a:r>
            <a:endParaRPr lang="en-US" altLang="zh-CN" dirty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 dirty="0"/>
              <a:t>Result is null if there is no non-null amount</a:t>
            </a:r>
            <a:endParaRPr lang="en-US" altLang="zh-CN" dirty="0"/>
          </a:p>
          <a:p>
            <a:pPr>
              <a:tabLst>
                <a:tab pos="1830388" algn="l"/>
                <a:tab pos="2232025" algn="l"/>
              </a:tabLst>
            </a:pPr>
            <a:endParaRPr lang="en-US" altLang="zh-CN" dirty="0"/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All aggregate operations except </a:t>
            </a:r>
            <a:r>
              <a:rPr lang="en-US" altLang="zh-CN" b="1" dirty="0"/>
              <a:t>count(*)</a:t>
            </a:r>
            <a:r>
              <a:rPr lang="en-US" altLang="zh-CN" dirty="0"/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endParaRPr lang="en-US" altLang="zh-CN" dirty="0"/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 dirty="0"/>
              <a:t>count returns 0</a:t>
            </a:r>
            <a:endParaRPr lang="en-US" altLang="zh-CN" dirty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 dirty="0"/>
              <a:t>all other aggregates return null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9B0412D-CF52-46A6-A4E1-ACC835BE7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Aggregate Functions – </a:t>
            </a:r>
            <a:br>
              <a:rPr lang="en-US" altLang="zh-CN" sz="3600" dirty="0"/>
            </a:br>
            <a:r>
              <a:rPr lang="en-US" altLang="zh-CN" sz="3600" dirty="0">
                <a:solidFill>
                  <a:srgbClr val="FF0000"/>
                </a:solidFill>
              </a:rPr>
              <a:t>Boolean data type and Aggregates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4333940C-76BB-4904-A3A4-D4E9991D81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0936" y="1619925"/>
            <a:ext cx="11219234" cy="4306888"/>
          </a:xfrm>
        </p:spPr>
        <p:txBody>
          <a:bodyPr/>
          <a:lstStyle/>
          <a:p>
            <a:endParaRPr lang="en-US" altLang="zh-CN" sz="2800" dirty="0"/>
          </a:p>
          <a:p>
            <a:r>
              <a:rPr lang="en-US" altLang="zh-CN" sz="2800" dirty="0"/>
              <a:t>SQL:1999</a:t>
            </a:r>
            <a:r>
              <a:rPr lang="zh-CN" altLang="en-US" sz="2800" dirty="0"/>
              <a:t>引入了布尔类型，其值可以为</a:t>
            </a:r>
            <a:r>
              <a:rPr lang="en-US" altLang="zh-CN" sz="2800" b="1" dirty="0">
                <a:solidFill>
                  <a:srgbClr val="FF0000"/>
                </a:solidFill>
              </a:rPr>
              <a:t>true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FF0000"/>
                </a:solidFill>
              </a:rPr>
              <a:t>false</a:t>
            </a:r>
            <a:r>
              <a:rPr lang="zh-CN" altLang="en-US" sz="2800" dirty="0"/>
              <a:t>或</a:t>
            </a:r>
            <a:r>
              <a:rPr lang="en-US" altLang="zh-CN" sz="2800" b="1" dirty="0">
                <a:solidFill>
                  <a:srgbClr val="FF0000"/>
                </a:solidFill>
              </a:rPr>
              <a:t>unknown</a:t>
            </a:r>
            <a:endParaRPr lang="en-US" altLang="zh-CN" sz="2800" dirty="0"/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组函数</a:t>
            </a:r>
            <a:r>
              <a:rPr lang="en-US" altLang="zh-CN" sz="2800" b="1" dirty="0">
                <a:solidFill>
                  <a:srgbClr val="FF0000"/>
                </a:solidFill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every</a:t>
            </a:r>
            <a:r>
              <a:rPr lang="zh-CN" altLang="en-US" sz="2800" dirty="0"/>
              <a:t>可以用来处理布尔值的集合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CB7D2AA-2D17-4A93-9BB9-30C1DDC65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 Subqueries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EA33E8B-AB50-4BCB-8131-32B4C0CC34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9675" y="1555175"/>
            <a:ext cx="10412649" cy="4748347"/>
          </a:xfrm>
        </p:spPr>
        <p:txBody>
          <a:bodyPr>
            <a:normAutofit/>
          </a:bodyPr>
          <a:lstStyle/>
          <a:p>
            <a:r>
              <a:rPr lang="en-US" altLang="zh-CN"/>
              <a:t>SQL provides a mechanism for the nesting of subqueries.</a:t>
            </a:r>
          </a:p>
          <a:p>
            <a:endParaRPr lang="en-US" altLang="zh-CN"/>
          </a:p>
          <a:p>
            <a:r>
              <a:rPr lang="en-US" altLang="zh-CN"/>
              <a:t>A </a:t>
            </a:r>
            <a:r>
              <a:rPr lang="en-US" altLang="zh-CN" b="1">
                <a:solidFill>
                  <a:srgbClr val="000099"/>
                </a:solidFill>
              </a:rPr>
              <a:t>subquery</a:t>
            </a:r>
            <a:r>
              <a:rPr lang="en-US" altLang="zh-CN"/>
              <a:t> is a </a:t>
            </a:r>
            <a:r>
              <a:rPr lang="en-US" altLang="zh-CN" b="1"/>
              <a:t>select-from-where</a:t>
            </a:r>
            <a:r>
              <a:rPr lang="en-US" altLang="zh-CN"/>
              <a:t> expression that is nested within another query.</a:t>
            </a:r>
          </a:p>
          <a:p>
            <a:endParaRPr lang="en-US" altLang="zh-CN"/>
          </a:p>
          <a:p>
            <a:r>
              <a:rPr lang="zh-CN" altLang="zh-CN"/>
              <a:t>子查询的主要用途是</a:t>
            </a:r>
            <a:r>
              <a:rPr lang="en-US" altLang="zh-CN"/>
              <a:t>:</a:t>
            </a:r>
          </a:p>
          <a:p>
            <a:pPr lvl="1"/>
            <a:r>
              <a:rPr lang="zh-CN" altLang="zh-CN" sz="2000"/>
              <a:t>集合成员测试</a:t>
            </a:r>
            <a:r>
              <a:rPr lang="en-US" altLang="zh-CN" sz="2000"/>
              <a:t>(tests for </a:t>
            </a:r>
            <a:r>
              <a:rPr lang="en-US" altLang="zh-CN" sz="2000">
                <a:solidFill>
                  <a:srgbClr val="FF0000"/>
                </a:solidFill>
              </a:rPr>
              <a:t>set membership</a:t>
            </a:r>
            <a:r>
              <a:rPr lang="en-US" altLang="zh-CN" sz="2000"/>
              <a:t>)</a:t>
            </a:r>
          </a:p>
          <a:p>
            <a:pPr lvl="1"/>
            <a:r>
              <a:rPr lang="zh-CN" altLang="zh-CN" sz="2000"/>
              <a:t>集合比较</a:t>
            </a:r>
            <a:r>
              <a:rPr lang="en-US" altLang="zh-CN" sz="2000"/>
              <a:t>(tests for </a:t>
            </a:r>
            <a:r>
              <a:rPr lang="en-US" altLang="zh-CN" sz="2000">
                <a:solidFill>
                  <a:srgbClr val="FF0000"/>
                </a:solidFill>
              </a:rPr>
              <a:t>set comparisons</a:t>
            </a:r>
            <a:r>
              <a:rPr lang="en-US" altLang="zh-CN" sz="2000"/>
              <a:t>) </a:t>
            </a:r>
          </a:p>
          <a:p>
            <a:pPr lvl="1"/>
            <a:r>
              <a:rPr lang="zh-CN" altLang="zh-CN" sz="2000"/>
              <a:t>集合基数测试</a:t>
            </a:r>
            <a:r>
              <a:rPr lang="en-US" altLang="zh-CN" sz="2000"/>
              <a:t>(tests for </a:t>
            </a:r>
            <a:r>
              <a:rPr lang="en-US" altLang="zh-CN" sz="2000">
                <a:solidFill>
                  <a:srgbClr val="FF0000"/>
                </a:solidFill>
              </a:rPr>
              <a:t>set cardinality</a:t>
            </a:r>
            <a:r>
              <a:rPr lang="en-US" altLang="zh-CN" sz="20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87C9F85-E3D3-4D70-84DE-E0C91EF12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Nested Subqueries</a:t>
            </a:r>
            <a:r>
              <a:rPr lang="zh-CN" altLang="en-US" sz="3600"/>
              <a:t> </a:t>
            </a:r>
            <a:r>
              <a:rPr lang="en-US" altLang="zh-CN" sz="3600"/>
              <a:t>– </a:t>
            </a:r>
            <a:br>
              <a:rPr lang="en-US" altLang="zh-CN" sz="3600"/>
            </a:br>
            <a:r>
              <a:rPr lang="en-US" altLang="zh-CN" sz="3600"/>
              <a:t> tests for set membership</a:t>
            </a:r>
            <a:r>
              <a:rPr lang="en-US" altLang="zh-CN" sz="3600">
                <a:solidFill>
                  <a:srgbClr val="FF0000"/>
                </a:solidFill>
              </a:rPr>
              <a:t>(in</a:t>
            </a:r>
            <a:r>
              <a:rPr lang="zh-CN" altLang="en-US" sz="3600">
                <a:solidFill>
                  <a:srgbClr val="FF0000"/>
                </a:solidFill>
              </a:rPr>
              <a:t> 、</a:t>
            </a:r>
            <a:r>
              <a:rPr lang="en-US" altLang="zh-CN" sz="3600">
                <a:solidFill>
                  <a:srgbClr val="FF0000"/>
                </a:solidFill>
              </a:rPr>
              <a:t>not</a:t>
            </a:r>
            <a:r>
              <a:rPr lang="zh-CN" altLang="en-US" sz="3600">
                <a:solidFill>
                  <a:srgbClr val="FF0000"/>
                </a:solidFill>
              </a:rPr>
              <a:t> </a:t>
            </a:r>
            <a:r>
              <a:rPr lang="en-US" altLang="zh-CN" sz="3600">
                <a:solidFill>
                  <a:srgbClr val="FF0000"/>
                </a:solidFill>
              </a:rPr>
              <a:t>in)</a:t>
            </a:r>
            <a:endParaRPr lang="en-US" altLang="zh-CN" sz="3600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DD883A5E-B97F-4FC6-B8CD-0D10D89CAC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347112"/>
            <a:ext cx="9980682" cy="48688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Find courses offered in Fall 2009 and in Spring 2010</a:t>
            </a:r>
          </a:p>
          <a:p>
            <a:pPr marL="457200" lvl="1" indent="0">
              <a:buNone/>
              <a:defRPr/>
            </a:pPr>
            <a:r>
              <a:rPr lang="en-US" altLang="zh-CN" b="1" dirty="0"/>
              <a:t>select distinct </a:t>
            </a:r>
            <a:r>
              <a:rPr lang="en-US" altLang="zh-CN" dirty="0" err="1"/>
              <a:t>course_id</a:t>
            </a:r>
            <a:r>
              <a:rPr lang="en-US" altLang="zh-CN" b="1" dirty="0"/>
              <a:t> </a:t>
            </a:r>
          </a:p>
          <a:p>
            <a:pPr marL="457200" lvl="1" indent="0">
              <a:buNone/>
              <a:defRPr/>
            </a:pPr>
            <a:r>
              <a:rPr lang="en-US" altLang="zh-CN" b="1" dirty="0"/>
              <a:t>from   </a:t>
            </a:r>
            <a:r>
              <a:rPr lang="en-US" altLang="zh-CN" dirty="0"/>
              <a:t>section</a:t>
            </a:r>
            <a:r>
              <a:rPr lang="en-US" altLang="zh-CN" b="1" dirty="0"/>
              <a:t> </a:t>
            </a:r>
          </a:p>
          <a:p>
            <a:pPr marL="457200" lvl="1" indent="0">
              <a:buNone/>
              <a:defRPr/>
            </a:pPr>
            <a:r>
              <a:rPr lang="en-US" altLang="zh-CN" b="1" dirty="0"/>
              <a:t>where </a:t>
            </a:r>
            <a:r>
              <a:rPr lang="en-US" altLang="zh-CN" dirty="0"/>
              <a:t>semester = 'Fall' </a:t>
            </a:r>
            <a:r>
              <a:rPr lang="en-US" altLang="zh-CN" b="1" dirty="0"/>
              <a:t>and</a:t>
            </a:r>
            <a:r>
              <a:rPr lang="en-US" altLang="zh-CN" dirty="0"/>
              <a:t> year= 2009 and 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           </a:t>
            </a:r>
            <a:r>
              <a:rPr lang="en-US" altLang="zh-CN" dirty="0" err="1"/>
              <a:t>course_id</a:t>
            </a:r>
            <a:r>
              <a:rPr lang="en-US" altLang="zh-CN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r>
              <a:rPr lang="en-US" altLang="zh-CN" dirty="0"/>
              <a:t>  ( </a:t>
            </a:r>
            <a:r>
              <a:rPr lang="en-US" altLang="zh-CN" b="1" dirty="0"/>
              <a:t>select</a:t>
            </a:r>
            <a:r>
              <a:rPr lang="en-US" altLang="zh-CN" dirty="0"/>
              <a:t> </a:t>
            </a:r>
            <a:r>
              <a:rPr lang="en-US" altLang="zh-CN" dirty="0" err="1"/>
              <a:t>course_id</a:t>
            </a:r>
            <a:r>
              <a:rPr lang="en-US" altLang="zh-CN" dirty="0"/>
              <a:t> 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                                     </a:t>
            </a:r>
            <a:r>
              <a:rPr lang="en-US" altLang="zh-CN" b="1" dirty="0"/>
              <a:t>from</a:t>
            </a:r>
            <a:r>
              <a:rPr lang="en-US" altLang="zh-CN" dirty="0"/>
              <a:t> section 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                                   </a:t>
            </a:r>
            <a:r>
              <a:rPr lang="en-US" altLang="zh-CN" b="1" dirty="0"/>
              <a:t>where</a:t>
            </a:r>
            <a:r>
              <a:rPr lang="en-US" altLang="zh-CN" dirty="0"/>
              <a:t> semester ='Spring' and year= 2010); </a:t>
            </a:r>
          </a:p>
          <a:p>
            <a:endParaRPr lang="en-US" altLang="zh-CN" dirty="0"/>
          </a:p>
          <a:p>
            <a:r>
              <a:rPr lang="en-US" altLang="zh-CN" dirty="0"/>
              <a:t>Find courses offered in Fall 2009 but not in Spring 2010</a:t>
            </a:r>
            <a:endParaRPr lang="zh-CN" altLang="zh-CN" dirty="0"/>
          </a:p>
          <a:p>
            <a:pPr marL="457200" lvl="1" indent="0">
              <a:buNone/>
              <a:defRPr/>
            </a:pPr>
            <a:r>
              <a:rPr lang="en-US" altLang="zh-CN" b="1" dirty="0"/>
              <a:t>select distinct </a:t>
            </a:r>
            <a:r>
              <a:rPr lang="en-US" altLang="zh-CN" dirty="0" err="1"/>
              <a:t>course_id</a:t>
            </a:r>
            <a:r>
              <a:rPr lang="en-US" altLang="zh-CN" b="1" dirty="0"/>
              <a:t> </a:t>
            </a:r>
          </a:p>
          <a:p>
            <a:pPr marL="457200" lvl="1" indent="0">
              <a:buNone/>
              <a:defRPr/>
            </a:pPr>
            <a:r>
              <a:rPr lang="en-US" altLang="zh-CN" b="1" dirty="0"/>
              <a:t>from   </a:t>
            </a:r>
            <a:r>
              <a:rPr lang="en-US" altLang="zh-CN" dirty="0"/>
              <a:t>section</a:t>
            </a:r>
            <a:r>
              <a:rPr lang="en-US" altLang="zh-CN" b="1" dirty="0"/>
              <a:t> </a:t>
            </a:r>
          </a:p>
          <a:p>
            <a:pPr marL="457200" lvl="1" indent="0">
              <a:buNone/>
              <a:defRPr/>
            </a:pPr>
            <a:r>
              <a:rPr lang="en-US" altLang="zh-CN" b="1" dirty="0"/>
              <a:t>where </a:t>
            </a:r>
            <a:r>
              <a:rPr lang="en-US" altLang="zh-CN" dirty="0"/>
              <a:t>semester = 'Fall' </a:t>
            </a:r>
            <a:r>
              <a:rPr lang="en-US" altLang="zh-CN" b="1" dirty="0"/>
              <a:t>and</a:t>
            </a:r>
            <a:r>
              <a:rPr lang="en-US" altLang="zh-CN" dirty="0"/>
              <a:t> year= 2009 and 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           </a:t>
            </a:r>
            <a:r>
              <a:rPr lang="en-US" altLang="zh-CN" dirty="0" err="1"/>
              <a:t>course_id</a:t>
            </a:r>
            <a:r>
              <a:rPr lang="en-US" altLang="zh-CN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not in  </a:t>
            </a:r>
            <a:r>
              <a:rPr lang="en-US" altLang="zh-CN" dirty="0"/>
              <a:t>(  </a:t>
            </a:r>
            <a:r>
              <a:rPr lang="en-US" altLang="zh-CN" b="1" dirty="0"/>
              <a:t>select</a:t>
            </a:r>
            <a:r>
              <a:rPr lang="en-US" altLang="zh-CN" dirty="0"/>
              <a:t> </a:t>
            </a:r>
            <a:r>
              <a:rPr lang="en-US" altLang="zh-CN" dirty="0" err="1"/>
              <a:t>course_id</a:t>
            </a:r>
            <a:r>
              <a:rPr lang="en-US" altLang="zh-CN" dirty="0"/>
              <a:t> 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                                             </a:t>
            </a:r>
            <a:r>
              <a:rPr lang="en-US" altLang="zh-CN" b="1" dirty="0"/>
              <a:t>from</a:t>
            </a:r>
            <a:r>
              <a:rPr lang="en-US" altLang="zh-CN" dirty="0"/>
              <a:t> section 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                                           </a:t>
            </a:r>
            <a:r>
              <a:rPr lang="en-US" altLang="zh-CN" b="1" dirty="0"/>
              <a:t>where</a:t>
            </a:r>
            <a:r>
              <a:rPr lang="en-US" altLang="zh-CN" dirty="0"/>
              <a:t> semester ='Spring' and year= 2010);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264D104-5A0E-43D7-8865-D6EC5020A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Nested Subqueries</a:t>
            </a:r>
            <a:r>
              <a:rPr lang="zh-CN" altLang="en-US" sz="3600"/>
              <a:t> </a:t>
            </a:r>
            <a:r>
              <a:rPr lang="en-US" altLang="zh-CN" sz="3600"/>
              <a:t>– </a:t>
            </a:r>
            <a:br>
              <a:rPr lang="en-US" altLang="zh-CN" sz="3600"/>
            </a:br>
            <a:r>
              <a:rPr lang="en-US" altLang="zh-CN" sz="3600"/>
              <a:t> tests for set membership</a:t>
            </a:r>
            <a:r>
              <a:rPr lang="en-US" altLang="zh-CN" sz="3600">
                <a:solidFill>
                  <a:srgbClr val="FF0000"/>
                </a:solidFill>
              </a:rPr>
              <a:t>(in</a:t>
            </a:r>
            <a:r>
              <a:rPr lang="zh-CN" altLang="en-US" sz="3600">
                <a:solidFill>
                  <a:srgbClr val="FF0000"/>
                </a:solidFill>
              </a:rPr>
              <a:t> 、</a:t>
            </a:r>
            <a:r>
              <a:rPr lang="en-US" altLang="zh-CN" sz="3600">
                <a:solidFill>
                  <a:srgbClr val="FF0000"/>
                </a:solidFill>
              </a:rPr>
              <a:t>not</a:t>
            </a:r>
            <a:r>
              <a:rPr lang="zh-CN" altLang="en-US" sz="3600">
                <a:solidFill>
                  <a:srgbClr val="FF0000"/>
                </a:solidFill>
              </a:rPr>
              <a:t> </a:t>
            </a:r>
            <a:r>
              <a:rPr lang="en-US" altLang="zh-CN" sz="3600">
                <a:solidFill>
                  <a:srgbClr val="FF0000"/>
                </a:solidFill>
              </a:rPr>
              <a:t>in)</a:t>
            </a:r>
            <a:endParaRPr lang="en-US" altLang="zh-CN" sz="3600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675ABC7-D6D4-48DA-AD73-E9843CDD3D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6579" y="1945532"/>
            <a:ext cx="10573966" cy="3570051"/>
          </a:xfrm>
        </p:spPr>
        <p:txBody>
          <a:bodyPr/>
          <a:lstStyle/>
          <a:p>
            <a:r>
              <a:rPr lang="en-US" altLang="zh-CN" dirty="0"/>
              <a:t>The in and not in operators can also be used on enumerated sets.</a:t>
            </a:r>
          </a:p>
          <a:p>
            <a:endParaRPr lang="en-US" altLang="zh-CN" dirty="0"/>
          </a:p>
          <a:p>
            <a:r>
              <a:rPr lang="en-US" altLang="zh-CN" dirty="0"/>
              <a:t>Find the names of instructors whose names are neither “Mozart” nor “Einstein”.</a:t>
            </a:r>
          </a:p>
          <a:p>
            <a:pPr marL="457200" lvl="1" indent="0">
              <a:buNone/>
              <a:defRPr/>
            </a:pPr>
            <a:endParaRPr lang="en-US" altLang="zh-CN" b="1" dirty="0"/>
          </a:p>
          <a:p>
            <a:pPr marL="457200" lvl="1" indent="0">
              <a:buNone/>
              <a:defRPr/>
            </a:pPr>
            <a:r>
              <a:rPr lang="en-US" altLang="zh-CN" b="1" dirty="0"/>
              <a:t>select distinct </a:t>
            </a:r>
            <a:r>
              <a:rPr lang="en-US" altLang="zh-CN" dirty="0"/>
              <a:t>name</a:t>
            </a:r>
          </a:p>
          <a:p>
            <a:pPr marL="457200" lvl="1" indent="0">
              <a:buNone/>
              <a:defRPr/>
            </a:pPr>
            <a:r>
              <a:rPr lang="en-US" altLang="zh-CN" b="1" dirty="0"/>
              <a:t>from </a:t>
            </a:r>
            <a:r>
              <a:rPr lang="en-US" altLang="zh-CN" dirty="0"/>
              <a:t>instructor</a:t>
            </a:r>
          </a:p>
          <a:p>
            <a:pPr marL="457200" lvl="1" indent="0">
              <a:buNone/>
              <a:defRPr/>
            </a:pPr>
            <a:r>
              <a:rPr lang="en-US" altLang="zh-CN" b="1" dirty="0"/>
              <a:t>where </a:t>
            </a:r>
            <a:r>
              <a:rPr lang="en-US" altLang="zh-CN" dirty="0"/>
              <a:t>name</a:t>
            </a:r>
            <a:r>
              <a:rPr lang="en-US" altLang="zh-CN" b="1" dirty="0"/>
              <a:t> not in   </a:t>
            </a:r>
            <a:r>
              <a:rPr lang="en-US" altLang="zh-CN" dirty="0"/>
              <a:t> ('Mozart', 'Einstein');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A9744AB-DC6C-4CBF-8470-D1BA13701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Nested Subqueries</a:t>
            </a:r>
            <a:r>
              <a:rPr lang="zh-CN" altLang="en-US" sz="3600"/>
              <a:t> </a:t>
            </a:r>
            <a:r>
              <a:rPr lang="en-US" altLang="zh-CN" sz="3600"/>
              <a:t>– </a:t>
            </a:r>
            <a:br>
              <a:rPr lang="en-US" altLang="zh-CN" sz="3600"/>
            </a:br>
            <a:r>
              <a:rPr lang="en-US" altLang="zh-CN" sz="3600"/>
              <a:t> tests for set membership</a:t>
            </a:r>
            <a:r>
              <a:rPr lang="en-US" altLang="zh-CN" sz="3600">
                <a:solidFill>
                  <a:srgbClr val="FF0000"/>
                </a:solidFill>
              </a:rPr>
              <a:t>(in</a:t>
            </a:r>
            <a:r>
              <a:rPr lang="zh-CN" altLang="en-US" sz="3600">
                <a:solidFill>
                  <a:srgbClr val="FF0000"/>
                </a:solidFill>
              </a:rPr>
              <a:t> 、</a:t>
            </a:r>
            <a:r>
              <a:rPr lang="en-US" altLang="zh-CN" sz="3600">
                <a:solidFill>
                  <a:srgbClr val="FF0000"/>
                </a:solidFill>
              </a:rPr>
              <a:t>not</a:t>
            </a:r>
            <a:r>
              <a:rPr lang="zh-CN" altLang="en-US" sz="3600">
                <a:solidFill>
                  <a:srgbClr val="FF0000"/>
                </a:solidFill>
              </a:rPr>
              <a:t> </a:t>
            </a:r>
            <a:r>
              <a:rPr lang="en-US" altLang="zh-CN" sz="3600">
                <a:solidFill>
                  <a:srgbClr val="FF0000"/>
                </a:solidFill>
              </a:rPr>
              <a:t>in)</a:t>
            </a:r>
            <a:endParaRPr lang="en-US" altLang="zh-CN" sz="360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470ABED-578B-4A16-B8A7-67AB15ED7C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1404" y="1806575"/>
            <a:ext cx="10064178" cy="3887787"/>
          </a:xfrm>
        </p:spPr>
        <p:txBody>
          <a:bodyPr>
            <a:normAutofit/>
          </a:bodyPr>
          <a:lstStyle/>
          <a:p>
            <a:r>
              <a:rPr lang="en-US" altLang="zh-CN" dirty="0"/>
              <a:t>Find the total number of (distinct) students who have taken course sections taught by the instructor with </a:t>
            </a:r>
            <a:r>
              <a:rPr lang="en-US" altLang="zh-CN" i="1" dirty="0"/>
              <a:t>ID </a:t>
            </a:r>
            <a:r>
              <a:rPr lang="en-US" altLang="zh-CN" dirty="0"/>
              <a:t>10101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b="1" dirty="0"/>
              <a:t>select count </a:t>
            </a:r>
            <a:r>
              <a:rPr lang="en-US" altLang="zh-CN" dirty="0"/>
              <a:t>(</a:t>
            </a:r>
            <a:r>
              <a:rPr lang="en-US" altLang="zh-CN" b="1" dirty="0"/>
              <a:t>distinct </a:t>
            </a:r>
            <a:r>
              <a:rPr lang="en-US" altLang="zh-CN" dirty="0"/>
              <a:t>ID)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b="1" dirty="0"/>
              <a:t>from </a:t>
            </a:r>
            <a:r>
              <a:rPr lang="en-US" altLang="zh-CN" dirty="0"/>
              <a:t>takes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b="1" dirty="0"/>
              <a:t>where </a:t>
            </a:r>
            <a:r>
              <a:rPr lang="en-US" altLang="zh-CN" dirty="0"/>
              <a:t>(</a:t>
            </a:r>
            <a:r>
              <a:rPr lang="en-US" altLang="zh-CN" dirty="0" err="1"/>
              <a:t>course_id</a:t>
            </a:r>
            <a:r>
              <a:rPr lang="en-US" altLang="zh-CN" dirty="0"/>
              <a:t>, </a:t>
            </a:r>
            <a:r>
              <a:rPr lang="en-US" altLang="zh-CN" dirty="0" err="1"/>
              <a:t>sec_id</a:t>
            </a:r>
            <a:r>
              <a:rPr lang="en-US" altLang="zh-CN" dirty="0"/>
              <a:t>, semester, year) </a:t>
            </a:r>
            <a:r>
              <a:rPr lang="en-US" altLang="zh-CN" b="1" dirty="0"/>
              <a:t>in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b="1" dirty="0"/>
              <a:t>                          </a:t>
            </a:r>
            <a:r>
              <a:rPr lang="en-US" altLang="zh-CN" dirty="0"/>
              <a:t>(</a:t>
            </a:r>
            <a:r>
              <a:rPr lang="en-US" altLang="zh-CN" b="1" dirty="0"/>
              <a:t>select </a:t>
            </a:r>
            <a:r>
              <a:rPr lang="en-US" altLang="zh-CN" dirty="0" err="1"/>
              <a:t>course_id</a:t>
            </a:r>
            <a:r>
              <a:rPr lang="en-US" altLang="zh-CN" dirty="0"/>
              <a:t>, </a:t>
            </a:r>
            <a:r>
              <a:rPr lang="en-US" altLang="zh-CN" dirty="0" err="1"/>
              <a:t>sec_id</a:t>
            </a:r>
            <a:r>
              <a:rPr lang="en-US" altLang="zh-CN" dirty="0"/>
              <a:t>, semester, year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b="1" dirty="0"/>
              <a:t>                           from </a:t>
            </a:r>
            <a:r>
              <a:rPr lang="en-US" altLang="zh-CN" dirty="0"/>
              <a:t>teaches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b="1" dirty="0"/>
              <a:t>                           where </a:t>
            </a:r>
            <a:r>
              <a:rPr lang="en-US" altLang="zh-CN" dirty="0"/>
              <a:t>teaches.ID= 10101);</a:t>
            </a:r>
          </a:p>
          <a:p>
            <a:r>
              <a:rPr lang="zh-CN" altLang="zh-CN" dirty="0"/>
              <a:t>想想</a:t>
            </a:r>
            <a:r>
              <a:rPr lang="zh-CN" altLang="en-US" dirty="0"/>
              <a:t>以上的语句</a:t>
            </a:r>
            <a:r>
              <a:rPr lang="zh-CN" altLang="zh-CN" dirty="0"/>
              <a:t>还有什么简单的写法？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11C0E1-4926-4AB8-AD05-A31869CA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22AE26-1E62-45B4-9C9A-5D65B507E9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39282"/>
            <a:ext cx="9980681" cy="51803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2016 </a:t>
            </a:r>
            <a:r>
              <a:rPr lang="zh-CN" altLang="en-US" sz="2800" dirty="0">
                <a:solidFill>
                  <a:srgbClr val="FF0000"/>
                </a:solidFill>
              </a:rPr>
              <a:t>新特征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sz="2400" dirty="0">
              <a:solidFill>
                <a:srgbClr val="00B0F0"/>
              </a:solidFill>
            </a:endParaRPr>
          </a:p>
          <a:p>
            <a:pPr lvl="1"/>
            <a:r>
              <a:rPr lang="zh-CN" altLang="zh-CN" sz="2400" dirty="0">
                <a:solidFill>
                  <a:srgbClr val="00B0F0"/>
                </a:solidFill>
              </a:rPr>
              <a:t>额外的分析功能</a:t>
            </a:r>
          </a:p>
          <a:p>
            <a:pPr lvl="2"/>
            <a:endParaRPr lang="en-US" altLang="zh-CN" sz="2000" dirty="0"/>
          </a:p>
          <a:p>
            <a:pPr lvl="2"/>
            <a:r>
              <a:rPr lang="zh-CN" altLang="zh-CN" sz="2000" dirty="0"/>
              <a:t>三角函数</a:t>
            </a:r>
            <a:endParaRPr lang="en-US" altLang="zh-CN" sz="2000" dirty="0"/>
          </a:p>
          <a:p>
            <a:pPr lvl="3"/>
            <a:r>
              <a:rPr lang="en-US" altLang="zh-CN" sz="2000" dirty="0"/>
              <a:t>sin</a:t>
            </a:r>
            <a:r>
              <a:rPr lang="zh-CN" altLang="zh-CN" sz="2000" dirty="0"/>
              <a:t>、</a:t>
            </a:r>
            <a:r>
              <a:rPr lang="en-US" altLang="zh-CN" sz="2000" dirty="0"/>
              <a:t>cos</a:t>
            </a:r>
            <a:r>
              <a:rPr lang="zh-CN" altLang="zh-CN" sz="2000" dirty="0"/>
              <a:t>、</a:t>
            </a:r>
            <a:r>
              <a:rPr lang="en-US" altLang="zh-CN" sz="2000" dirty="0"/>
              <a:t>tan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sinh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cosh</a:t>
            </a:r>
            <a:r>
              <a:rPr lang="zh-CN" altLang="zh-CN" sz="2000" dirty="0"/>
              <a:t>、</a:t>
            </a:r>
            <a:r>
              <a:rPr lang="en-US" altLang="zh-CN" sz="2000" dirty="0"/>
              <a:t>tanh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asin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acos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atan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r>
              <a:rPr lang="zh-CN" altLang="zh-CN" sz="2000" dirty="0"/>
              <a:t>对数函数</a:t>
            </a:r>
            <a:endParaRPr lang="en-US" altLang="zh-CN" sz="2000" dirty="0"/>
          </a:p>
          <a:p>
            <a:pPr lvl="3"/>
            <a:r>
              <a:rPr lang="zh-CN" altLang="zh-CN" sz="2000" dirty="0"/>
              <a:t>一般对数函数</a:t>
            </a:r>
            <a:r>
              <a:rPr lang="en-US" altLang="zh-CN" sz="2000" dirty="0"/>
              <a:t>log(&lt;base&gt;, &lt;value&gt;)</a:t>
            </a:r>
          </a:p>
          <a:p>
            <a:pPr lvl="3"/>
            <a:r>
              <a:rPr lang="zh-CN" altLang="zh-CN" sz="2000" dirty="0"/>
              <a:t>常用对数函数</a:t>
            </a:r>
            <a:r>
              <a:rPr lang="en-US" altLang="zh-CN" sz="2000" dirty="0"/>
              <a:t>log10(&lt;value&gt;)</a:t>
            </a:r>
          </a:p>
          <a:p>
            <a:pPr lvl="3"/>
            <a:r>
              <a:rPr lang="zh-CN" altLang="zh-CN" sz="2000" dirty="0"/>
              <a:t>自然对数函数</a:t>
            </a:r>
            <a:r>
              <a:rPr lang="en-US" altLang="zh-CN" sz="2000" dirty="0"/>
              <a:t>ln(&lt;value&gt;)</a:t>
            </a:r>
          </a:p>
          <a:p>
            <a:pPr lvl="2"/>
            <a:endParaRPr lang="en-US" altLang="zh-CN" sz="2000" dirty="0"/>
          </a:p>
          <a:p>
            <a:pPr lvl="2"/>
            <a:r>
              <a:rPr lang="zh-CN" altLang="zh-CN" sz="2000" dirty="0"/>
              <a:t>这些分析函数支持在已有的</a:t>
            </a:r>
            <a:r>
              <a:rPr lang="en-US" altLang="zh-CN" sz="2000" dirty="0"/>
              <a:t>SQL</a:t>
            </a:r>
            <a:r>
              <a:rPr lang="zh-CN" altLang="zh-CN" sz="2000" dirty="0"/>
              <a:t>应用中进行复制的计算，同时可以为以后的多维数组提供支持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9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DE56452-D856-43EE-816D-BAD965EA2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Nested Subqueries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br>
              <a:rPr lang="en-US" altLang="zh-CN" sz="3200"/>
            </a:br>
            <a:r>
              <a:rPr lang="en-US" altLang="zh-CN" sz="3200"/>
              <a:t> tests for Set Comparison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D4F927C-EB80-430E-A758-82426298B6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2026" y="1388843"/>
            <a:ext cx="10054450" cy="5225965"/>
          </a:xfrm>
        </p:spPr>
        <p:txBody>
          <a:bodyPr>
            <a:normAutofit/>
          </a:bodyPr>
          <a:lstStyle/>
          <a:p>
            <a:r>
              <a:rPr lang="en-US" altLang="zh-CN" dirty="0"/>
              <a:t>Find the total number of (distinct) students who have taken course sections taught by the instructor with </a:t>
            </a:r>
            <a:r>
              <a:rPr lang="en-US" altLang="zh-CN" i="1" dirty="0"/>
              <a:t>ID </a:t>
            </a:r>
            <a:r>
              <a:rPr lang="en-US" altLang="zh-CN" dirty="0"/>
              <a:t>10101 </a:t>
            </a:r>
          </a:p>
          <a:p>
            <a:pPr lvl="1"/>
            <a:r>
              <a:rPr lang="zh-CN" altLang="en-US" sz="2000" dirty="0"/>
              <a:t>另一种写法（使用连接）</a:t>
            </a:r>
            <a:endParaRPr lang="en-US" altLang="zh-CN" sz="2000" dirty="0"/>
          </a:p>
          <a:p>
            <a:pPr lvl="2"/>
            <a:r>
              <a:rPr lang="zh-CN" altLang="en-US" sz="2000" dirty="0"/>
              <a:t>注意：两个表的</a:t>
            </a:r>
            <a:r>
              <a:rPr lang="en-US" altLang="zh-CN" sz="2000" dirty="0"/>
              <a:t>ID</a:t>
            </a:r>
            <a:r>
              <a:rPr lang="zh-CN" altLang="en-US" sz="2000" dirty="0"/>
              <a:t>表示不同的意思！</a:t>
            </a:r>
            <a:endParaRPr lang="en-US" altLang="zh-CN" sz="2000" dirty="0"/>
          </a:p>
          <a:p>
            <a:pPr lvl="3"/>
            <a:r>
              <a:rPr lang="en-US" altLang="zh-CN" sz="2000" dirty="0"/>
              <a:t>Teaches</a:t>
            </a:r>
            <a:r>
              <a:rPr lang="zh-CN" altLang="en-US" sz="2000" dirty="0"/>
              <a:t>中</a:t>
            </a:r>
            <a:r>
              <a:rPr lang="en-US" altLang="zh-CN" sz="2000" dirty="0"/>
              <a:t>ID</a:t>
            </a:r>
            <a:r>
              <a:rPr lang="zh-CN" altLang="en-US" sz="2000" dirty="0"/>
              <a:t>是教师的工号；</a:t>
            </a:r>
            <a:endParaRPr lang="en-US" altLang="zh-CN" sz="2000" dirty="0"/>
          </a:p>
          <a:p>
            <a:pPr lvl="3"/>
            <a:r>
              <a:rPr lang="en-US" altLang="zh-CN" sz="2000" dirty="0"/>
              <a:t>Takes</a:t>
            </a:r>
            <a:r>
              <a:rPr lang="zh-CN" altLang="en-US" sz="2000" dirty="0"/>
              <a:t>中的</a:t>
            </a:r>
            <a:r>
              <a:rPr lang="en-US" altLang="zh-CN" sz="2000" dirty="0"/>
              <a:t>ID</a:t>
            </a:r>
            <a:r>
              <a:rPr lang="zh-CN" altLang="en-US" sz="2000" dirty="0"/>
              <a:t>表示学生的学号；</a:t>
            </a:r>
            <a:endParaRPr lang="en-US" altLang="zh-CN" sz="2000" dirty="0"/>
          </a:p>
          <a:p>
            <a:pPr lvl="3"/>
            <a:r>
              <a:rPr lang="zh-CN" altLang="en-US" sz="2000" dirty="0"/>
              <a:t>因此不能把这两个表通过</a:t>
            </a:r>
            <a:r>
              <a:rPr lang="en-US" altLang="zh-CN" sz="2000" dirty="0"/>
              <a:t>ID</a:t>
            </a:r>
            <a:r>
              <a:rPr lang="zh-CN" altLang="en-US" sz="2000" dirty="0"/>
              <a:t>关联</a:t>
            </a:r>
            <a:endParaRPr lang="en-US" altLang="zh-CN" sz="2000" dirty="0"/>
          </a:p>
          <a:p>
            <a:pPr lvl="3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select count (distinct takes.ID)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from </a:t>
            </a:r>
            <a:r>
              <a:rPr lang="en-US" altLang="zh-CN" sz="1600" dirty="0" err="1"/>
              <a:t>takes,teaches</a:t>
            </a:r>
            <a:endParaRPr lang="en-US" altLang="zh-CN" sz="1600" dirty="0"/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where (</a:t>
            </a:r>
            <a:r>
              <a:rPr lang="en-US" altLang="zh-CN" sz="1600" dirty="0" err="1"/>
              <a:t>teaches.course_id</a:t>
            </a:r>
            <a:r>
              <a:rPr lang="en-US" altLang="zh-CN" sz="1600" dirty="0"/>
              <a:t> =</a:t>
            </a:r>
            <a:r>
              <a:rPr lang="en-US" altLang="zh-CN" sz="1600" dirty="0" err="1"/>
              <a:t>takes.course_id</a:t>
            </a:r>
            <a:r>
              <a:rPr lang="en-US" altLang="zh-CN" sz="1600" dirty="0"/>
              <a:t> and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teaches.sec_id</a:t>
            </a:r>
            <a:r>
              <a:rPr lang="en-US" altLang="zh-CN" sz="1600" dirty="0"/>
              <a:t>      =</a:t>
            </a:r>
            <a:r>
              <a:rPr lang="en-US" altLang="zh-CN" sz="1600" dirty="0" err="1"/>
              <a:t>takes.sec_id</a:t>
            </a:r>
            <a:r>
              <a:rPr lang="en-US" altLang="zh-CN" sz="1600" dirty="0"/>
              <a:t> and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teaches.semester</a:t>
            </a:r>
            <a:r>
              <a:rPr lang="en-US" altLang="zh-CN" sz="1600" dirty="0"/>
              <a:t> =</a:t>
            </a:r>
            <a:r>
              <a:rPr lang="en-US" altLang="zh-CN" sz="1600" dirty="0" err="1"/>
              <a:t>takes.semester</a:t>
            </a:r>
            <a:r>
              <a:rPr lang="en-US" altLang="zh-CN" sz="1600" dirty="0"/>
              <a:t> and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teaches.year</a:t>
            </a:r>
            <a:r>
              <a:rPr lang="en-US" altLang="zh-CN" sz="1600" dirty="0"/>
              <a:t>         =</a:t>
            </a:r>
            <a:r>
              <a:rPr lang="en-US" altLang="zh-CN" sz="1600" dirty="0" err="1"/>
              <a:t>takes.year</a:t>
            </a:r>
            <a:r>
              <a:rPr lang="en-US" altLang="zh-CN" sz="1600" dirty="0"/>
              <a:t> and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1600" dirty="0"/>
              <a:t>            teaches.ID= 10101);</a:t>
            </a:r>
            <a:endParaRPr lang="zh-CN" altLang="zh-CN" sz="1600" dirty="0"/>
          </a:p>
          <a:p>
            <a:endParaRPr lang="zh-CN" altLang="zh-CN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</p:txBody>
      </p:sp>
      <p:pic>
        <p:nvPicPr>
          <p:cNvPr id="96260" name="Picture 5">
            <a:extLst>
              <a:ext uri="{FF2B5EF4-FFF2-40B4-BE49-F238E27FC236}">
                <a16:creationId xmlns:a16="http://schemas.microsoft.com/office/drawing/2014/main" id="{5889C1CB-54C2-4401-8C5E-92D3710E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90" y="2760882"/>
            <a:ext cx="4503737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12FD27E-7D3C-47A8-AD9D-478D598AB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tests for </a:t>
            </a:r>
            <a:r>
              <a:rPr lang="en-US" altLang="zh-CN" sz="3600" dirty="0">
                <a:solidFill>
                  <a:srgbClr val="FF0000"/>
                </a:solidFill>
              </a:rPr>
              <a:t>Set Comparison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A46011F-878D-4F43-920F-7DB1B3AC2E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7505" y="1648669"/>
            <a:ext cx="9644164" cy="4684037"/>
          </a:xfrm>
        </p:spPr>
        <p:txBody>
          <a:bodyPr>
            <a:normAutofit/>
          </a:bodyPr>
          <a:lstStyle/>
          <a:p>
            <a:pPr defTabSz="915988">
              <a:tabLst>
                <a:tab pos="1830388" algn="l"/>
              </a:tabLst>
            </a:pPr>
            <a:r>
              <a:rPr lang="en-US" altLang="zh-CN" sz="2400" dirty="0"/>
              <a:t>Find names of instructors with salary greater than that of some (at least one) instructor in the Biology department.</a:t>
            </a:r>
          </a:p>
          <a:p>
            <a:pPr marL="914400" lvl="2" indent="0">
              <a:buNone/>
            </a:pPr>
            <a:r>
              <a:rPr lang="en-US" altLang="zh-CN" sz="1800" b="1" dirty="0"/>
              <a:t>select distinct </a:t>
            </a:r>
            <a:r>
              <a:rPr lang="en-US" altLang="zh-CN" sz="1800" dirty="0"/>
              <a:t>T.name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b="1" dirty="0"/>
              <a:t>from</a:t>
            </a:r>
            <a:r>
              <a:rPr lang="en-US" altLang="zh-CN" sz="1800" dirty="0"/>
              <a:t> instructor  T, instructor S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b="1" dirty="0"/>
              <a:t>where </a:t>
            </a:r>
            <a:r>
              <a:rPr lang="en-US" altLang="zh-CN" sz="1800" dirty="0" err="1"/>
              <a:t>T.salary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S.salary</a:t>
            </a:r>
            <a:r>
              <a:rPr lang="en-US" altLang="zh-CN" sz="1800" b="1" dirty="0"/>
              <a:t> and </a:t>
            </a:r>
            <a:r>
              <a:rPr lang="en-US" altLang="zh-CN" sz="1800" dirty="0" err="1"/>
              <a:t>S.dept_name</a:t>
            </a:r>
            <a:r>
              <a:rPr lang="en-US" altLang="zh-CN" sz="1800" dirty="0"/>
              <a:t>='Biology’;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Same query using &gt; </a:t>
            </a:r>
            <a:r>
              <a:rPr lang="en-US" altLang="zh-CN" sz="2000" b="1" dirty="0"/>
              <a:t>some</a:t>
            </a:r>
            <a:r>
              <a:rPr lang="en-US" altLang="zh-CN" sz="2000" dirty="0"/>
              <a:t> clause</a:t>
            </a:r>
          </a:p>
          <a:p>
            <a:pPr marL="914400" lvl="2" indent="0">
              <a:buNone/>
            </a:pPr>
            <a:r>
              <a:rPr lang="en-US" altLang="zh-CN" sz="1800" b="1" dirty="0"/>
              <a:t>select </a:t>
            </a:r>
            <a:r>
              <a:rPr lang="en-US" altLang="zh-CN" sz="1800" dirty="0"/>
              <a:t>name</a:t>
            </a:r>
          </a:p>
          <a:p>
            <a:pPr marL="914400" lvl="2" indent="0">
              <a:buNone/>
            </a:pPr>
            <a:r>
              <a:rPr lang="en-US" altLang="zh-CN" sz="1800" b="1" dirty="0"/>
              <a:t>from </a:t>
            </a:r>
            <a:r>
              <a:rPr lang="en-US" altLang="zh-CN" sz="1800" dirty="0"/>
              <a:t>instructor</a:t>
            </a:r>
          </a:p>
          <a:p>
            <a:pPr marL="914400" lvl="2" indent="0">
              <a:buNone/>
            </a:pPr>
            <a:r>
              <a:rPr lang="en-US" altLang="zh-CN" sz="1800" b="1" dirty="0"/>
              <a:t>where </a:t>
            </a:r>
            <a:r>
              <a:rPr lang="en-US" altLang="zh-CN" sz="1800" dirty="0"/>
              <a:t>salary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r>
              <a:rPr lang="en-US" altLang="zh-CN" sz="1800" b="1" dirty="0">
                <a:solidFill>
                  <a:srgbClr val="FF0000"/>
                </a:solidFill>
              </a:rPr>
              <a:t>some</a:t>
            </a:r>
            <a:r>
              <a:rPr lang="en-US" altLang="zh-CN" sz="1800" b="1" dirty="0"/>
              <a:t> (select</a:t>
            </a:r>
            <a:r>
              <a:rPr lang="en-US" altLang="zh-CN" sz="1800" dirty="0"/>
              <a:t> salary</a:t>
            </a:r>
          </a:p>
          <a:p>
            <a:pPr marL="914400" lvl="2" indent="0">
              <a:buNone/>
            </a:pPr>
            <a:r>
              <a:rPr lang="en-US" altLang="zh-CN" sz="1800" b="1" dirty="0"/>
              <a:t>                    </a:t>
            </a:r>
            <a:r>
              <a:rPr lang="zh-CN" altLang="en-US" sz="1800" b="1" dirty="0"/>
              <a:t>              </a:t>
            </a:r>
            <a:r>
              <a:rPr lang="en-US" altLang="zh-CN" sz="1800" b="1" dirty="0"/>
              <a:t> from </a:t>
            </a:r>
            <a:r>
              <a:rPr lang="en-US" altLang="zh-CN" sz="1800" dirty="0"/>
              <a:t>instructor</a:t>
            </a:r>
          </a:p>
          <a:p>
            <a:pPr marL="914400" lvl="2" indent="0">
              <a:buNone/>
            </a:pPr>
            <a:r>
              <a:rPr lang="en-US" altLang="zh-CN" sz="1800" b="1" dirty="0"/>
              <a:t>                   </a:t>
            </a:r>
            <a:r>
              <a:rPr lang="zh-CN" altLang="en-US" sz="1800" b="1" dirty="0"/>
              <a:t>              </a:t>
            </a:r>
            <a:r>
              <a:rPr lang="en-US" altLang="zh-CN" sz="1800" b="1" dirty="0"/>
              <a:t>  where </a:t>
            </a:r>
            <a:r>
              <a:rPr lang="en-US" altLang="zh-CN" sz="1800" dirty="0" err="1"/>
              <a:t>dept_name</a:t>
            </a:r>
            <a:r>
              <a:rPr lang="en-US" altLang="zh-CN" sz="1800" dirty="0"/>
              <a:t>='Biology');</a:t>
            </a:r>
          </a:p>
          <a:p>
            <a:endParaRPr lang="en-US" altLang="zh-CN" sz="2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AF363D-6428-4E8D-AFCB-06B0BC4B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29" y="2582782"/>
            <a:ext cx="4430881" cy="38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780F82B-3BFF-41BC-8121-B7029BC4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tests for </a:t>
            </a:r>
            <a:r>
              <a:rPr lang="en-US" altLang="zh-CN" sz="3600" dirty="0">
                <a:solidFill>
                  <a:srgbClr val="FF0000"/>
                </a:solidFill>
              </a:rPr>
              <a:t>Set Comparison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E01FD5C-83E8-44AD-BF58-52660B93F8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2842" y="1641475"/>
            <a:ext cx="9630383" cy="455504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Find the names of all instructors whose salary is greater than the salary of all instructors in the Biology department. </a:t>
            </a:r>
          </a:p>
          <a:p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1800" b="1" dirty="0"/>
              <a:t>select </a:t>
            </a:r>
            <a:r>
              <a:rPr lang="en-US" altLang="zh-CN" sz="1800" dirty="0"/>
              <a:t>name 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b="1" dirty="0"/>
              <a:t>from </a:t>
            </a:r>
            <a:r>
              <a:rPr lang="en-US" altLang="zh-CN" sz="1800" dirty="0"/>
              <a:t>instructor 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b="1" dirty="0"/>
              <a:t>where </a:t>
            </a:r>
            <a:r>
              <a:rPr lang="en-US" altLang="zh-CN" sz="1800" dirty="0"/>
              <a:t>salary </a:t>
            </a:r>
            <a:r>
              <a:rPr lang="en-US" altLang="zh-CN" sz="1800" dirty="0">
                <a:solidFill>
                  <a:srgbClr val="FF0000"/>
                </a:solidFill>
              </a:rPr>
              <a:t>&gt; </a:t>
            </a:r>
            <a:r>
              <a:rPr lang="en-US" altLang="zh-CN" sz="1800" b="1" dirty="0">
                <a:solidFill>
                  <a:srgbClr val="FF0000"/>
                </a:solidFill>
              </a:rPr>
              <a:t>all </a:t>
            </a:r>
            <a:r>
              <a:rPr lang="en-US" altLang="zh-CN" sz="1800" dirty="0"/>
              <a:t>(</a:t>
            </a:r>
            <a:r>
              <a:rPr lang="en-US" altLang="zh-CN" sz="1800" b="1" dirty="0"/>
              <a:t>select </a:t>
            </a:r>
            <a:r>
              <a:rPr lang="en-US" altLang="zh-CN" sz="1800" dirty="0"/>
              <a:t>salary 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b="1" dirty="0"/>
              <a:t>              </a:t>
            </a:r>
            <a:r>
              <a:rPr lang="zh-CN" altLang="en-US" sz="1800" b="1" dirty="0"/>
              <a:t>                 </a:t>
            </a:r>
            <a:r>
              <a:rPr lang="en-US" altLang="zh-CN" sz="1800" b="1" dirty="0"/>
              <a:t> from </a:t>
            </a:r>
            <a:r>
              <a:rPr lang="zh-CN" altLang="en-US" sz="1800" b="1" dirty="0"/>
              <a:t> </a:t>
            </a:r>
            <a:r>
              <a:rPr lang="en-US" altLang="zh-CN" sz="1800" dirty="0"/>
              <a:t>instructor </a:t>
            </a:r>
          </a:p>
          <a:p>
            <a:pPr marL="914400" lvl="2" indent="0">
              <a:buNone/>
            </a:pPr>
            <a:r>
              <a:rPr lang="zh-CN" altLang="en-US" sz="1800" dirty="0"/>
              <a:t>                              </a:t>
            </a:r>
            <a:r>
              <a:rPr lang="en-US" altLang="zh-CN" sz="1800" b="1" dirty="0"/>
              <a:t>where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dept_name</a:t>
            </a:r>
            <a:r>
              <a:rPr lang="en-US" altLang="zh-CN" sz="1800" dirty="0"/>
              <a:t>='Biology');</a:t>
            </a:r>
            <a:endParaRPr lang="zh-CN" altLang="zh-CN" sz="1800" dirty="0"/>
          </a:p>
          <a:p>
            <a:endParaRPr lang="en-US" altLang="zh-CN" sz="2400" dirty="0"/>
          </a:p>
          <a:p>
            <a:endParaRPr lang="zh-CN" altLang="zh-CN" sz="2400" dirty="0"/>
          </a:p>
        </p:txBody>
      </p:sp>
      <p:pic>
        <p:nvPicPr>
          <p:cNvPr id="99333" name="Picture 3">
            <a:extLst>
              <a:ext uri="{FF2B5EF4-FFF2-40B4-BE49-F238E27FC236}">
                <a16:creationId xmlns:a16="http://schemas.microsoft.com/office/drawing/2014/main" id="{6D4EE473-D81C-427A-8B3B-93D4F69C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17" y="2482410"/>
            <a:ext cx="4284662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34A16B3-B326-4072-90D6-1DAD72BD9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tests for  </a:t>
            </a:r>
            <a:r>
              <a:rPr lang="en-US" altLang="zh-CN" sz="3600" dirty="0">
                <a:solidFill>
                  <a:srgbClr val="FF0000"/>
                </a:solidFill>
              </a:rPr>
              <a:t>Set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Member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8C098DD-4385-4784-ACAD-D58AC5152B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5611" y="1387915"/>
            <a:ext cx="11099260" cy="53241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exists</a:t>
            </a:r>
            <a:r>
              <a:rPr lang="zh-CN" altLang="en-US" dirty="0"/>
              <a:t>测试集合是空集还是非空集</a:t>
            </a:r>
            <a:endParaRPr lang="en-US" altLang="zh-CN" b="1" dirty="0"/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       exists</a:t>
            </a:r>
            <a:r>
              <a:rPr lang="en-US" altLang="zh-CN" sz="2000" dirty="0">
                <a:solidFill>
                  <a:srgbClr val="FF0000"/>
                </a:solidFill>
              </a:rPr>
              <a:t> r</a:t>
            </a:r>
            <a:r>
              <a:rPr lang="zh-CN" altLang="en-US" sz="2000" dirty="0"/>
              <a:t>：如果关系实例</a:t>
            </a:r>
            <a:r>
              <a:rPr lang="en-US" altLang="zh-CN" sz="2000" dirty="0"/>
              <a:t>r</a:t>
            </a:r>
            <a:r>
              <a:rPr lang="zh-CN" altLang="en-US" sz="2000" dirty="0"/>
              <a:t>不是空集</a:t>
            </a:r>
            <a:r>
              <a:rPr lang="zh-CN" altLang="en-US" sz="2000" dirty="0">
                <a:sym typeface="Symbol" panose="05050102010706020507" pitchFamily="18" charset="2"/>
              </a:rPr>
              <a:t>（</a:t>
            </a:r>
            <a:r>
              <a:rPr lang="en-US" altLang="zh-CN" sz="2000" dirty="0">
                <a:sym typeface="Symbol" panose="05050102010706020507" pitchFamily="18" charset="2"/>
              </a:rPr>
              <a:t>r  </a:t>
            </a:r>
            <a:r>
              <a:rPr lang="en-US" altLang="zh-CN" sz="2000" dirty="0"/>
              <a:t>Ø</a:t>
            </a:r>
            <a:r>
              <a:rPr lang="zh-CN" altLang="en-US" sz="2000" dirty="0">
                <a:sym typeface="Symbol" panose="05050102010706020507" pitchFamily="18" charset="2"/>
              </a:rPr>
              <a:t>）</a:t>
            </a:r>
            <a:r>
              <a:rPr lang="zh-CN" altLang="en-US" sz="2000" dirty="0"/>
              <a:t>，则</a:t>
            </a:r>
            <a:r>
              <a:rPr lang="en-US" altLang="zh-CN" sz="2000" dirty="0"/>
              <a:t>exists r</a:t>
            </a:r>
            <a:r>
              <a:rPr lang="zh-CN" altLang="en-US" sz="2000" dirty="0"/>
              <a:t>为真，否则为假</a:t>
            </a:r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not exists 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/>
              <a:t>：如果关系实例</a:t>
            </a:r>
            <a:r>
              <a:rPr lang="en-US" altLang="zh-CN" sz="2000" dirty="0"/>
              <a:t>r   </a:t>
            </a:r>
            <a:r>
              <a:rPr lang="zh-CN" altLang="en-US" sz="2000" dirty="0"/>
              <a:t>是空集（</a:t>
            </a:r>
            <a:r>
              <a:rPr lang="en-US" altLang="zh-CN" sz="2000" dirty="0">
                <a:sym typeface="Symbol" panose="05050102010706020507" pitchFamily="18" charset="2"/>
              </a:rPr>
              <a:t>r = </a:t>
            </a:r>
            <a:r>
              <a:rPr lang="en-US" altLang="zh-CN" sz="2000" dirty="0"/>
              <a:t>Ø</a:t>
            </a:r>
            <a:r>
              <a:rPr lang="zh-CN" altLang="en-US" sz="2000" dirty="0"/>
              <a:t>），则</a:t>
            </a:r>
            <a:r>
              <a:rPr lang="en-US" altLang="zh-CN" sz="2000" dirty="0"/>
              <a:t>not exists r</a:t>
            </a:r>
            <a:r>
              <a:rPr lang="zh-CN" altLang="en-US" sz="2000" dirty="0"/>
              <a:t>为真，否则为假</a:t>
            </a:r>
            <a:endParaRPr lang="en-US" altLang="zh-CN" sz="2000" dirty="0"/>
          </a:p>
          <a:p>
            <a:r>
              <a:rPr lang="en-US" altLang="zh-CN" dirty="0"/>
              <a:t>Find all courses taught in both the Fall 2009 semester and in the Spring 2010 semester</a:t>
            </a:r>
          </a:p>
          <a:p>
            <a:pPr marL="914400" lvl="2" indent="0">
              <a:buNone/>
            </a:pPr>
            <a:r>
              <a:rPr lang="en-US" altLang="zh-CN" b="1" dirty="0"/>
              <a:t>select </a:t>
            </a:r>
            <a:r>
              <a:rPr lang="en-US" altLang="zh-CN" dirty="0" err="1"/>
              <a:t>course_id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/>
              <a:t>from </a:t>
            </a:r>
            <a:r>
              <a:rPr lang="en-US" altLang="zh-CN" dirty="0">
                <a:solidFill>
                  <a:srgbClr val="FF0000"/>
                </a:solidFill>
              </a:rPr>
              <a:t>section S</a:t>
            </a:r>
          </a:p>
          <a:p>
            <a:pPr marL="914400" lvl="2" indent="0">
              <a:buNone/>
            </a:pPr>
            <a:r>
              <a:rPr lang="en-US" altLang="zh-CN" b="1" dirty="0"/>
              <a:t>where </a:t>
            </a:r>
            <a:r>
              <a:rPr lang="en-US" altLang="zh-CN" dirty="0"/>
              <a:t>semester='Fall' </a:t>
            </a:r>
            <a:r>
              <a:rPr lang="en-US" altLang="zh-CN" b="1" dirty="0"/>
              <a:t>and</a:t>
            </a:r>
            <a:r>
              <a:rPr lang="en-US" altLang="zh-CN" dirty="0"/>
              <a:t> year=2009 </a:t>
            </a:r>
            <a:r>
              <a:rPr lang="en-US" altLang="zh-CN" b="1" dirty="0"/>
              <a:t>and</a:t>
            </a:r>
          </a:p>
          <a:p>
            <a:pPr marL="914400" lvl="2" indent="0">
              <a:buNone/>
            </a:pPr>
            <a:r>
              <a:rPr lang="en-US" altLang="zh-CN" b="1" dirty="0"/>
              <a:t>        exists (  select</a:t>
            </a:r>
            <a:r>
              <a:rPr lang="en-US" altLang="zh-CN" dirty="0"/>
              <a:t> *</a:t>
            </a:r>
          </a:p>
          <a:p>
            <a:pPr marL="914400" lvl="2" indent="0">
              <a:buNone/>
            </a:pPr>
            <a:r>
              <a:rPr lang="en-US" altLang="zh-CN" dirty="0"/>
              <a:t>                     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section  T</a:t>
            </a:r>
          </a:p>
          <a:p>
            <a:pPr marL="914400" lvl="2" indent="0">
              <a:buNone/>
            </a:pPr>
            <a:r>
              <a:rPr lang="en-US" altLang="zh-CN" dirty="0"/>
              <a:t>                     </a:t>
            </a:r>
            <a:r>
              <a:rPr lang="en-US" altLang="zh-CN" b="1" dirty="0"/>
              <a:t>where</a:t>
            </a:r>
            <a:r>
              <a:rPr lang="en-US" altLang="zh-CN" dirty="0"/>
              <a:t> semester='Spring' </a:t>
            </a:r>
            <a:r>
              <a:rPr lang="en-US" altLang="zh-CN" b="1" dirty="0"/>
              <a:t>and</a:t>
            </a:r>
            <a:r>
              <a:rPr lang="en-US" altLang="zh-CN" dirty="0"/>
              <a:t> year=2010 and  </a:t>
            </a:r>
          </a:p>
          <a:p>
            <a:pPr marL="914400" lvl="2" indent="0">
              <a:buNone/>
            </a:pPr>
            <a:r>
              <a:rPr lang="en-US" altLang="zh-CN" dirty="0"/>
              <a:t>       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S.</a:t>
            </a:r>
            <a:r>
              <a:rPr lang="en-US" altLang="zh-CN" dirty="0" err="1"/>
              <a:t>course_id</a:t>
            </a:r>
            <a:r>
              <a:rPr lang="en-US" altLang="zh-CN" dirty="0"/>
              <a:t>=</a:t>
            </a:r>
            <a:r>
              <a:rPr lang="en-US" altLang="zh-CN" b="1" dirty="0" err="1">
                <a:solidFill>
                  <a:srgbClr val="0070C0"/>
                </a:solidFill>
              </a:rPr>
              <a:t>T.</a:t>
            </a:r>
            <a:r>
              <a:rPr lang="en-US" altLang="zh-CN" dirty="0" err="1"/>
              <a:t>course_id</a:t>
            </a:r>
            <a:r>
              <a:rPr lang="en-US" altLang="zh-CN" dirty="0"/>
              <a:t>);</a:t>
            </a:r>
          </a:p>
          <a:p>
            <a:pPr lvl="1">
              <a:defRPr/>
            </a:pPr>
            <a:r>
              <a:rPr lang="zh-CN" altLang="zh-CN" sz="2000" b="1" dirty="0">
                <a:solidFill>
                  <a:srgbClr val="0070C0"/>
                </a:solidFill>
              </a:rPr>
              <a:t>相关子查询</a:t>
            </a:r>
            <a:r>
              <a:rPr lang="zh-CN" altLang="en-US" sz="20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Correlated subquery</a:t>
            </a:r>
            <a:r>
              <a:rPr lang="zh-CN" altLang="en-US" sz="2000" b="1" dirty="0">
                <a:solidFill>
                  <a:srgbClr val="0070C0"/>
                </a:solidFill>
              </a:rPr>
              <a:t>）：</a:t>
            </a:r>
            <a:r>
              <a:rPr lang="zh-CN" altLang="zh-CN" sz="2000" dirty="0">
                <a:latin typeface="Times New Roman" pitchFamily="18" charset="0"/>
              </a:rPr>
              <a:t>外层查询的结果，和内查询进行比较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defRPr/>
            </a:pPr>
            <a:r>
              <a:rPr lang="zh-CN" altLang="zh-CN" sz="2100" b="1" dirty="0">
                <a:solidFill>
                  <a:srgbClr val="0070C0"/>
                </a:solidFill>
              </a:rPr>
              <a:t>相关变量</a:t>
            </a:r>
            <a:r>
              <a:rPr lang="zh-CN" altLang="en-US" sz="21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correlation variable</a:t>
            </a:r>
            <a:r>
              <a:rPr lang="zh-CN" altLang="en-US" sz="2000" b="1" dirty="0">
                <a:solidFill>
                  <a:srgbClr val="00B0F0"/>
                </a:solidFill>
                <a:latin typeface="Times New Roman" pitchFamily="18" charset="0"/>
              </a:rPr>
              <a:t>）</a:t>
            </a:r>
            <a:r>
              <a:rPr lang="zh-CN" altLang="en-US" sz="2000" b="1" dirty="0">
                <a:latin typeface="Times New Roman" pitchFamily="18" charset="0"/>
              </a:rPr>
              <a:t>：又作</a:t>
            </a:r>
            <a:r>
              <a:rPr lang="zh-CN" altLang="zh-CN" sz="2100" b="1" dirty="0">
                <a:solidFill>
                  <a:srgbClr val="0070C0"/>
                </a:solidFill>
              </a:rPr>
              <a:t>相关名称</a:t>
            </a:r>
            <a:r>
              <a:rPr lang="zh-CN" altLang="en-US" sz="21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Correlation name </a:t>
            </a:r>
            <a:r>
              <a:rPr lang="zh-CN" altLang="en-US" sz="2000" b="1" dirty="0">
                <a:solidFill>
                  <a:srgbClr val="0070C0"/>
                </a:solidFill>
              </a:rPr>
              <a:t>）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zh-CN" sz="1800" dirty="0"/>
              <a:t> </a:t>
            </a:r>
            <a:r>
              <a:rPr lang="zh-CN" altLang="zh-CN" sz="1800" b="1" dirty="0">
                <a:latin typeface="Times New Roman" pitchFamily="18" charset="0"/>
              </a:rPr>
              <a:t>相关变量的作用域</a:t>
            </a:r>
            <a:r>
              <a:rPr lang="zh-CN" altLang="zh-CN" sz="1800" dirty="0">
                <a:latin typeface="Times New Roman" pitchFamily="18" charset="0"/>
              </a:rPr>
              <a:t>：本例中的</a:t>
            </a:r>
            <a:r>
              <a:rPr lang="en-US" altLang="zh-CN" sz="1800" dirty="0"/>
              <a:t>S</a:t>
            </a:r>
            <a:r>
              <a:rPr lang="zh-CN" altLang="zh-CN" sz="1800" dirty="0">
                <a:latin typeface="Times New Roman" pitchFamily="18" charset="0"/>
              </a:rPr>
              <a:t>和</a:t>
            </a:r>
            <a:r>
              <a:rPr lang="en-US" altLang="zh-CN" sz="1800" dirty="0"/>
              <a:t>T</a:t>
            </a:r>
            <a:r>
              <a:rPr lang="zh-CN" altLang="zh-CN" sz="1800" dirty="0">
                <a:latin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7030A0"/>
                </a:solidFill>
              </a:rPr>
              <a:t>S</a:t>
            </a:r>
            <a:r>
              <a:rPr lang="zh-CN" altLang="zh-CN" sz="1800" dirty="0">
                <a:solidFill>
                  <a:srgbClr val="7030A0"/>
                </a:solidFill>
                <a:latin typeface="Times New Roman" pitchFamily="18" charset="0"/>
              </a:rPr>
              <a:t>的作用域为整个语句</a:t>
            </a:r>
            <a:r>
              <a:rPr lang="zh-CN" altLang="zh-CN" sz="1800" dirty="0">
                <a:latin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7030A0"/>
                </a:solidFill>
              </a:rPr>
              <a:t>T</a:t>
            </a:r>
            <a:r>
              <a:rPr lang="zh-CN" altLang="zh-CN" sz="1800" dirty="0">
                <a:solidFill>
                  <a:srgbClr val="7030A0"/>
                </a:solidFill>
                <a:latin typeface="Times New Roman" pitchFamily="18" charset="0"/>
              </a:rPr>
              <a:t>的作用域为子查询中</a:t>
            </a:r>
            <a:endParaRPr lang="en-US" altLang="zh-CN" sz="1800" dirty="0">
              <a:solidFill>
                <a:srgbClr val="7030A0"/>
              </a:solidFill>
              <a:latin typeface="Times New Roman" pitchFamily="18" charset="0"/>
            </a:endParaRPr>
          </a:p>
          <a:p>
            <a:pPr lvl="1">
              <a:defRPr/>
            </a:pPr>
            <a:r>
              <a:rPr lang="zh-CN" altLang="zh-CN" sz="2000" dirty="0">
                <a:latin typeface="Times New Roman" pitchFamily="18" charset="0"/>
              </a:rPr>
              <a:t>本例的解释：</a:t>
            </a:r>
            <a:r>
              <a:rPr lang="zh-CN" altLang="en-US" sz="2000" dirty="0">
                <a:latin typeface="Times New Roman" pitchFamily="18" charset="0"/>
              </a:rPr>
              <a:t>对于</a:t>
            </a:r>
            <a:r>
              <a:rPr lang="zh-CN" altLang="zh-CN" sz="2000" dirty="0">
                <a:latin typeface="Times New Roman" pitchFamily="18" charset="0"/>
              </a:rPr>
              <a:t>外查询</a:t>
            </a:r>
            <a:r>
              <a:rPr lang="zh-CN" altLang="en-US" sz="2000" dirty="0">
                <a:latin typeface="Times New Roman" pitchFamily="18" charset="0"/>
              </a:rPr>
              <a:t>（</a:t>
            </a:r>
            <a:r>
              <a:rPr lang="zh-CN" altLang="zh-CN" sz="2000" dirty="0">
                <a:latin typeface="Times New Roman" pitchFamily="18" charset="0"/>
              </a:rPr>
              <a:t>查出在</a:t>
            </a:r>
            <a:r>
              <a:rPr lang="en-US" altLang="zh-CN" sz="2000" dirty="0"/>
              <a:t>2009</a:t>
            </a:r>
            <a:r>
              <a:rPr lang="zh-CN" altLang="zh-CN" sz="2000" dirty="0">
                <a:latin typeface="Times New Roman" pitchFamily="18" charset="0"/>
              </a:rPr>
              <a:t>年秋季开设的课程</a:t>
            </a:r>
            <a:r>
              <a:rPr lang="zh-CN" altLang="en-US" sz="2000" dirty="0">
                <a:latin typeface="Times New Roman" pitchFamily="18" charset="0"/>
              </a:rPr>
              <a:t>）查出的</a:t>
            </a:r>
            <a:r>
              <a:rPr lang="zh-CN" altLang="zh-CN" sz="2000" dirty="0">
                <a:latin typeface="Times New Roman" pitchFamily="18" charset="0"/>
              </a:rPr>
              <a:t>每一门课程，</a:t>
            </a:r>
            <a:r>
              <a:rPr lang="zh-CN" altLang="en-US" sz="2000" dirty="0">
                <a:latin typeface="Times New Roman" pitchFamily="18" charset="0"/>
              </a:rPr>
              <a:t>用这些课程的</a:t>
            </a:r>
            <a:r>
              <a:rPr lang="en-US" altLang="zh-CN" sz="2000" dirty="0" err="1"/>
              <a:t>course_id</a:t>
            </a:r>
            <a:r>
              <a:rPr lang="zh-CN" altLang="en-US" sz="2000" dirty="0">
                <a:latin typeface="Times New Roman" pitchFamily="18" charset="0"/>
              </a:rPr>
              <a:t>进行测试，如果在</a:t>
            </a:r>
            <a:r>
              <a:rPr lang="zh-CN" altLang="en-US" sz="2000" dirty="0"/>
              <a:t>内查询（</a:t>
            </a:r>
            <a:r>
              <a:rPr lang="zh-CN" altLang="zh-CN" sz="2000" dirty="0">
                <a:latin typeface="Times New Roman" pitchFamily="18" charset="0"/>
              </a:rPr>
              <a:t>查出的在</a:t>
            </a:r>
            <a:r>
              <a:rPr lang="en-US" altLang="zh-CN" sz="2000" dirty="0"/>
              <a:t>2010</a:t>
            </a:r>
            <a:r>
              <a:rPr lang="zh-CN" altLang="zh-CN" sz="2000" dirty="0">
                <a:latin typeface="Times New Roman" pitchFamily="18" charset="0"/>
              </a:rPr>
              <a:t>年春季开设课程</a:t>
            </a:r>
            <a:r>
              <a:rPr lang="zh-CN" altLang="en-US" sz="2000" dirty="0"/>
              <a:t>）也查到相同的</a:t>
            </a:r>
            <a:r>
              <a:rPr lang="en-US" altLang="zh-CN" sz="2000" dirty="0" err="1"/>
              <a:t>course_id</a:t>
            </a:r>
            <a:r>
              <a:rPr lang="zh-CN" altLang="en-US" sz="2000" dirty="0"/>
              <a:t>的话，则将外查询查到的该课程，</a:t>
            </a:r>
            <a:r>
              <a:rPr lang="zh-CN" altLang="zh-CN" sz="2000" dirty="0">
                <a:latin typeface="Times New Roman" pitchFamily="18" charset="0"/>
              </a:rPr>
              <a:t>放到结果集中！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defRPr/>
            </a:pP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</a:rPr>
              <a:t>更通俗的解释：</a:t>
            </a:r>
            <a:r>
              <a:rPr lang="zh-CN" altLang="en-US" sz="2100" dirty="0">
                <a:latin typeface="Times New Roman" pitchFamily="18" charset="0"/>
              </a:rPr>
              <a:t>对应</a:t>
            </a:r>
            <a:r>
              <a:rPr lang="zh-CN" altLang="en-US" sz="2100" b="1" dirty="0">
                <a:solidFill>
                  <a:srgbClr val="00B0F0"/>
                </a:solidFill>
                <a:latin typeface="Times New Roman" pitchFamily="18" charset="0"/>
              </a:rPr>
              <a:t>外查询</a:t>
            </a:r>
            <a:r>
              <a:rPr lang="zh-CN" altLang="en-US" sz="2100" dirty="0">
                <a:solidFill>
                  <a:srgbClr val="00B0F0"/>
                </a:solidFill>
                <a:latin typeface="Times New Roman" pitchFamily="18" charset="0"/>
              </a:rPr>
              <a:t>（</a:t>
            </a:r>
            <a:r>
              <a:rPr lang="zh-CN" altLang="zh-CN" sz="2100" dirty="0">
                <a:solidFill>
                  <a:srgbClr val="00B0F0"/>
                </a:solidFill>
                <a:latin typeface="Times New Roman" pitchFamily="18" charset="0"/>
              </a:rPr>
              <a:t>查出在</a:t>
            </a:r>
            <a:r>
              <a:rPr lang="en-US" altLang="zh-CN" sz="2100" dirty="0">
                <a:solidFill>
                  <a:srgbClr val="00B0F0"/>
                </a:solidFill>
                <a:latin typeface="Times New Roman" pitchFamily="18" charset="0"/>
              </a:rPr>
              <a:t>2009</a:t>
            </a:r>
            <a:r>
              <a:rPr lang="zh-CN" altLang="zh-CN" sz="2100" dirty="0">
                <a:solidFill>
                  <a:srgbClr val="00B0F0"/>
                </a:solidFill>
                <a:latin typeface="Times New Roman" pitchFamily="18" charset="0"/>
              </a:rPr>
              <a:t>年秋季开设的课程</a:t>
            </a:r>
            <a:r>
              <a:rPr lang="zh-CN" altLang="en-US" sz="2100" dirty="0">
                <a:solidFill>
                  <a:srgbClr val="00B0F0"/>
                </a:solidFill>
                <a:latin typeface="Times New Roman" pitchFamily="18" charset="0"/>
              </a:rPr>
              <a:t>）</a:t>
            </a:r>
            <a:r>
              <a:rPr lang="zh-CN" altLang="en-US" sz="2100" dirty="0">
                <a:latin typeface="Times New Roman" pitchFamily="18" charset="0"/>
              </a:rPr>
              <a:t>查出的每一门课程，看看是否也是</a:t>
            </a:r>
            <a:r>
              <a:rPr lang="zh-CN" altLang="en-US" sz="2100" dirty="0">
                <a:solidFill>
                  <a:srgbClr val="00B0F0"/>
                </a:solidFill>
                <a:latin typeface="Times New Roman" pitchFamily="18" charset="0"/>
              </a:rPr>
              <a:t>在</a:t>
            </a:r>
            <a:r>
              <a:rPr lang="en-US" altLang="zh-CN" sz="2100" dirty="0">
                <a:solidFill>
                  <a:srgbClr val="00B0F0"/>
                </a:solidFill>
                <a:latin typeface="Times New Roman" pitchFamily="18" charset="0"/>
              </a:rPr>
              <a:t>2010</a:t>
            </a:r>
            <a:r>
              <a:rPr lang="zh-CN" altLang="en-US" sz="2100" dirty="0">
                <a:solidFill>
                  <a:srgbClr val="00B0F0"/>
                </a:solidFill>
                <a:latin typeface="Times New Roman" pitchFamily="18" charset="0"/>
              </a:rPr>
              <a:t>年春节开设的课程（内查询）</a:t>
            </a:r>
            <a:r>
              <a:rPr lang="zh-CN" altLang="en-US" sz="2100" dirty="0">
                <a:latin typeface="Times New Roman" pitchFamily="18" charset="0"/>
              </a:rPr>
              <a:t>。</a:t>
            </a:r>
            <a:endParaRPr lang="en-US" altLang="zh-CN" sz="2100" dirty="0">
              <a:latin typeface="Times New Roman" pitchFamily="18" charset="0"/>
            </a:endParaRPr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7FF83F4-4930-4152-A665-F9A3C4706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tests for </a:t>
            </a:r>
            <a:r>
              <a:rPr lang="en-US" altLang="zh-CN" sz="3600" dirty="0">
                <a:solidFill>
                  <a:srgbClr val="FF0000"/>
                </a:solidFill>
              </a:rPr>
              <a:t>Set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Member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76BC251-7AAC-4CF0-A1DB-DFEF9EDA7A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6093" y="1559331"/>
            <a:ext cx="11461379" cy="4997111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latin typeface="Times New Roman" pitchFamily="18" charset="0"/>
              </a:rPr>
              <a:t>相关变量</a:t>
            </a: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dirty="0"/>
              <a:t>Correlation Variables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endParaRPr lang="en-US" altLang="zh-CN" sz="2400" dirty="0"/>
          </a:p>
          <a:p>
            <a:pPr lvl="1"/>
            <a:r>
              <a:rPr lang="en-US" altLang="zh-CN" sz="2000" dirty="0"/>
              <a:t>Find all courses taught in both the Fall 2009 semester and in the Spring 2010 semester</a:t>
            </a:r>
          </a:p>
          <a:p>
            <a:pPr marL="914400" lvl="2" indent="0">
              <a:buNone/>
            </a:pPr>
            <a:r>
              <a:rPr lang="en-US" altLang="zh-CN" sz="1600" b="1" dirty="0"/>
              <a:t>select </a:t>
            </a:r>
            <a:r>
              <a:rPr lang="en-US" altLang="zh-CN" sz="1600" dirty="0" err="1"/>
              <a:t>course_id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b="1" dirty="0"/>
              <a:t>from </a:t>
            </a:r>
            <a:r>
              <a:rPr lang="en-US" altLang="zh-CN" sz="1600" dirty="0">
                <a:solidFill>
                  <a:srgbClr val="FF0000"/>
                </a:solidFill>
              </a:rPr>
              <a:t>section S</a:t>
            </a:r>
          </a:p>
          <a:p>
            <a:pPr marL="914400" lvl="2" indent="0">
              <a:buNone/>
            </a:pPr>
            <a:r>
              <a:rPr lang="en-US" altLang="zh-CN" sz="1600" b="1" dirty="0"/>
              <a:t>where </a:t>
            </a:r>
            <a:r>
              <a:rPr lang="en-US" altLang="zh-CN" sz="1600" dirty="0"/>
              <a:t>semester='Fall'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year=2009 </a:t>
            </a:r>
            <a:r>
              <a:rPr lang="en-US" altLang="zh-CN" sz="1600" b="1" dirty="0"/>
              <a:t>and</a:t>
            </a:r>
          </a:p>
          <a:p>
            <a:pPr marL="914400" lvl="2" indent="0">
              <a:buNone/>
            </a:pPr>
            <a:r>
              <a:rPr lang="en-US" altLang="zh-CN" sz="1600" b="1" dirty="0"/>
              <a:t>        exists (  select</a:t>
            </a:r>
            <a:r>
              <a:rPr lang="en-US" altLang="zh-CN" sz="1600" dirty="0"/>
              <a:t> *</a:t>
            </a:r>
          </a:p>
          <a:p>
            <a:pPr marL="914400" lvl="2" indent="0">
              <a:buNone/>
            </a:pPr>
            <a:r>
              <a:rPr lang="en-US" altLang="zh-CN" sz="1600" dirty="0"/>
              <a:t>                     </a:t>
            </a:r>
            <a:r>
              <a:rPr lang="en-US" altLang="zh-CN" sz="1600" b="1" dirty="0"/>
              <a:t>from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section  T</a:t>
            </a:r>
          </a:p>
          <a:p>
            <a:pPr marL="914400" lvl="2" indent="0">
              <a:buNone/>
            </a:pPr>
            <a:r>
              <a:rPr lang="en-US" altLang="zh-CN" sz="1600" dirty="0"/>
              <a:t>                     </a:t>
            </a:r>
            <a:r>
              <a:rPr lang="en-US" altLang="zh-CN" sz="1600" b="1" dirty="0"/>
              <a:t>where</a:t>
            </a:r>
            <a:r>
              <a:rPr lang="en-US" altLang="zh-CN" sz="1600" dirty="0"/>
              <a:t> semester='Spring'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year=2010 and  </a:t>
            </a:r>
          </a:p>
          <a:p>
            <a:pPr marL="914400" lvl="2" indent="0">
              <a:buNone/>
            </a:pPr>
            <a:r>
              <a:rPr lang="en-US" altLang="zh-CN" sz="1600" dirty="0"/>
              <a:t>                     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S.</a:t>
            </a:r>
            <a:r>
              <a:rPr lang="en-US" altLang="zh-CN" sz="1600" dirty="0" err="1"/>
              <a:t>course_id</a:t>
            </a:r>
            <a:r>
              <a:rPr lang="en-US" altLang="zh-CN" sz="1600" dirty="0"/>
              <a:t>=</a:t>
            </a:r>
            <a:r>
              <a:rPr lang="en-US" altLang="zh-CN" sz="1600" b="1" dirty="0" err="1">
                <a:solidFill>
                  <a:srgbClr val="0070C0"/>
                </a:solidFill>
              </a:rPr>
              <a:t>T.</a:t>
            </a:r>
            <a:r>
              <a:rPr lang="en-US" altLang="zh-CN" sz="1600" dirty="0" err="1"/>
              <a:t>course_id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lvl="2"/>
            <a:endParaRPr lang="en-US" altLang="zh-CN" sz="1800" dirty="0"/>
          </a:p>
          <a:p>
            <a:pPr lvl="2"/>
            <a:r>
              <a:rPr lang="zh-CN" altLang="en-US" sz="1800" dirty="0"/>
              <a:t>等价的</a:t>
            </a:r>
            <a:r>
              <a:rPr lang="en-US" altLang="zh-CN" sz="1800" dirty="0"/>
              <a:t>SQL</a:t>
            </a:r>
            <a:r>
              <a:rPr lang="zh-CN" altLang="en-US" sz="1800" dirty="0"/>
              <a:t>语句</a:t>
            </a:r>
            <a:endParaRPr lang="en-US" altLang="zh-CN" sz="1800" dirty="0"/>
          </a:p>
          <a:p>
            <a:pPr marL="914400" lvl="2" indent="0">
              <a:buNone/>
            </a:pP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(</a:t>
            </a:r>
            <a:r>
              <a:rPr lang="en-US" altLang="zh-CN" sz="1600" b="1" dirty="0"/>
              <a:t>select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course_id</a:t>
            </a:r>
            <a:r>
              <a:rPr lang="en-US" altLang="zh-CN" sz="1600" dirty="0"/>
              <a:t> </a:t>
            </a:r>
            <a:r>
              <a:rPr lang="en-US" altLang="zh-CN" sz="1600" b="1" dirty="0"/>
              <a:t>from</a:t>
            </a:r>
            <a:r>
              <a:rPr lang="en-US" altLang="zh-CN" sz="1600" dirty="0"/>
              <a:t> section </a:t>
            </a:r>
            <a:r>
              <a:rPr lang="en-US" altLang="zh-CN" sz="1600" b="1" dirty="0"/>
              <a:t>where</a:t>
            </a:r>
            <a:r>
              <a:rPr lang="en-US" altLang="zh-CN" sz="1600" dirty="0"/>
              <a:t> semester ='Fall'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year = 2009) </a:t>
            </a:r>
          </a:p>
          <a:p>
            <a:pPr marL="914400" lvl="2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intersect</a:t>
            </a:r>
          </a:p>
          <a:p>
            <a:pPr marL="914400" lvl="2" indent="0">
              <a:buNone/>
            </a:pPr>
            <a:r>
              <a:rPr lang="en-US" altLang="zh-CN" sz="1600" dirty="0"/>
              <a:t>(</a:t>
            </a:r>
            <a:r>
              <a:rPr lang="en-US" altLang="zh-CN" sz="1600" b="1" dirty="0"/>
              <a:t>select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course_id</a:t>
            </a:r>
            <a:r>
              <a:rPr lang="en-US" altLang="zh-CN" sz="1600" dirty="0"/>
              <a:t> </a:t>
            </a:r>
            <a:r>
              <a:rPr lang="en-US" altLang="zh-CN" sz="1600" b="1" dirty="0"/>
              <a:t>from</a:t>
            </a:r>
            <a:r>
              <a:rPr lang="en-US" altLang="zh-CN" sz="1600" dirty="0"/>
              <a:t> section </a:t>
            </a:r>
            <a:r>
              <a:rPr lang="en-US" altLang="zh-CN" sz="1600" b="1" dirty="0"/>
              <a:t>where</a:t>
            </a:r>
            <a:r>
              <a:rPr lang="en-US" altLang="zh-CN" sz="1600" dirty="0"/>
              <a:t> semester ='Spring' </a:t>
            </a:r>
            <a:r>
              <a:rPr lang="en-US" altLang="zh-CN" sz="1600" b="1" dirty="0"/>
              <a:t>and</a:t>
            </a:r>
            <a:r>
              <a:rPr lang="en-US" altLang="zh-CN" sz="1600" dirty="0"/>
              <a:t> year = 2010);</a:t>
            </a:r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2AE2941-8227-40F0-AD40-59F9B8F7A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tests for </a:t>
            </a:r>
            <a:r>
              <a:rPr lang="en-US" altLang="zh-CN" sz="3600" dirty="0">
                <a:solidFill>
                  <a:srgbClr val="FF0000"/>
                </a:solidFill>
              </a:rPr>
              <a:t>Set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Member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50798E-7FE6-47CC-932B-CF8E9484B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468640"/>
            <a:ext cx="10432104" cy="515589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Not Exists</a:t>
            </a:r>
          </a:p>
          <a:p>
            <a:pPr lvl="1"/>
            <a:r>
              <a:rPr lang="en-US" altLang="zh-CN" sz="2000" dirty="0"/>
              <a:t>Find all students who have taken all courses offered in the Biology department.</a:t>
            </a:r>
          </a:p>
          <a:p>
            <a:pPr marL="914400" lvl="2" indent="0">
              <a:buNone/>
            </a:pPr>
            <a:r>
              <a:rPr lang="en-US" altLang="zh-CN" sz="1600" b="1" dirty="0"/>
              <a:t>select distinct </a:t>
            </a:r>
            <a:r>
              <a:rPr lang="en-US" altLang="zh-CN" sz="1600" dirty="0"/>
              <a:t>S.ID, S.name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b="1" dirty="0"/>
              <a:t>from </a:t>
            </a:r>
            <a:r>
              <a:rPr lang="en-US" altLang="zh-CN" sz="1600" dirty="0"/>
              <a:t>student S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b="1" dirty="0"/>
              <a:t>where </a:t>
            </a:r>
            <a:r>
              <a:rPr lang="en-US" altLang="zh-CN" sz="1600" b="1" dirty="0">
                <a:solidFill>
                  <a:srgbClr val="FF0000"/>
                </a:solidFill>
              </a:rPr>
              <a:t>not exists </a:t>
            </a:r>
            <a:r>
              <a:rPr lang="en-US" altLang="zh-CN" sz="1600" dirty="0"/>
              <a:t>(</a:t>
            </a:r>
          </a:p>
          <a:p>
            <a:pPr marL="914400" lvl="2" indent="0">
              <a:buNone/>
            </a:pPr>
            <a:r>
              <a:rPr lang="zh-CN" altLang="en-US" sz="1600" dirty="0"/>
              <a:t>             </a:t>
            </a:r>
            <a:r>
              <a:rPr lang="en-US" altLang="zh-CN" sz="1600" dirty="0"/>
              <a:t> (</a:t>
            </a:r>
            <a:r>
              <a:rPr lang="en-US" altLang="zh-CN" sz="1600" b="1" dirty="0"/>
              <a:t>select </a:t>
            </a:r>
            <a:r>
              <a:rPr lang="en-US" altLang="zh-CN" sz="1600" dirty="0" err="1"/>
              <a:t>course_id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b="1" dirty="0"/>
              <a:t>                from </a:t>
            </a:r>
            <a:r>
              <a:rPr lang="en-US" altLang="zh-CN" sz="1600" dirty="0"/>
              <a:t>course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b="1" dirty="0"/>
              <a:t>                where </a:t>
            </a:r>
            <a:r>
              <a:rPr lang="en-US" altLang="zh-CN" sz="1600" dirty="0" err="1"/>
              <a:t>dept_name</a:t>
            </a:r>
            <a:r>
              <a:rPr lang="en-US" altLang="zh-CN" sz="1600" dirty="0"/>
              <a:t>='Biology')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b="1" dirty="0"/>
              <a:t>  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minus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sz="1600" dirty="0"/>
              <a:t>               (</a:t>
            </a:r>
            <a:r>
              <a:rPr lang="en-US" altLang="zh-CN" sz="1600" b="1" dirty="0"/>
              <a:t>select </a:t>
            </a:r>
            <a:r>
              <a:rPr lang="en-US" altLang="zh-CN" sz="1600" dirty="0" err="1"/>
              <a:t>T.course_id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b="1" dirty="0"/>
              <a:t>              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  from </a:t>
            </a:r>
            <a:r>
              <a:rPr lang="en-US" altLang="zh-CN" sz="1600" dirty="0"/>
              <a:t>takes T </a:t>
            </a:r>
            <a:endParaRPr lang="zh-CN" altLang="zh-CN" sz="1600" dirty="0"/>
          </a:p>
          <a:p>
            <a:pPr marL="914400" lvl="2" indent="0">
              <a:buNone/>
            </a:pPr>
            <a:r>
              <a:rPr lang="en-US" altLang="zh-CN" sz="1600" b="1" dirty="0"/>
              <a:t>              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  where </a:t>
            </a:r>
            <a:r>
              <a:rPr lang="en-US" altLang="zh-CN" sz="1600" dirty="0"/>
              <a:t>S.ID = T.ID));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Note that </a:t>
            </a:r>
            <a:r>
              <a:rPr lang="en-US" altLang="zh-CN" i="1" dirty="0"/>
              <a:t>X – Y = Ø   </a:t>
            </a:r>
            <a:r>
              <a:rPr lang="en-US" altLang="zh-CN" dirty="0">
                <a:sym typeface="Symbol" panose="05050102010706020507" pitchFamily="18" charset="2"/>
              </a:rPr>
              <a:t>  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 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zh-CN" altLang="en-US" i="1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（还需要一个条件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不能为</a:t>
            </a:r>
            <a:r>
              <a:rPr lang="en-US" altLang="zh-CN" i="1" dirty="0"/>
              <a:t>Ø 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Note: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Cannot write this query using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b="1" dirty="0">
                <a:sym typeface="Symbol" panose="05050102010706020507" pitchFamily="18" charset="2"/>
              </a:rPr>
              <a:t> all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and its variants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584AE4A-AD91-4397-BC3F-1F525CB15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tests for Absence of Duplicate Tuples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5F7D75E-9A03-4863-9BBC-1F4127DE54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95100"/>
            <a:ext cx="10539109" cy="4608512"/>
          </a:xfrm>
        </p:spPr>
        <p:txBody>
          <a:bodyPr>
            <a:normAutofit/>
          </a:bodyPr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99"/>
                </a:solidFill>
              </a:rPr>
              <a:t>unique</a:t>
            </a:r>
            <a:r>
              <a:rPr lang="en-US" altLang="zh-CN" dirty="0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zh-CN" sz="2000" dirty="0"/>
              <a:t>(Evaluates to “true” on an empty set)</a:t>
            </a:r>
          </a:p>
          <a:p>
            <a:pPr>
              <a:tabLst>
                <a:tab pos="803275" algn="l"/>
                <a:tab pos="1547813" algn="l"/>
              </a:tabLst>
            </a:pPr>
            <a:endParaRPr lang="en-US" altLang="zh-CN" dirty="0"/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CN" dirty="0"/>
              <a:t>Find all courses that were offered at most once in 2009</a:t>
            </a:r>
          </a:p>
          <a:p>
            <a:pPr lvl="1">
              <a:buNone/>
              <a:tabLst>
                <a:tab pos="803275" algn="l"/>
                <a:tab pos="1547813" algn="l"/>
              </a:tabLst>
            </a:pPr>
            <a:r>
              <a:rPr lang="en-US" altLang="zh-CN" sz="2000" b="1" dirty="0"/>
              <a:t>    select </a:t>
            </a:r>
            <a:r>
              <a:rPr lang="en-US" altLang="zh-CN" sz="2000" dirty="0" err="1"/>
              <a:t>T.course_id</a:t>
            </a:r>
            <a:br>
              <a:rPr lang="en-US" altLang="zh-CN" sz="2000" dirty="0"/>
            </a:br>
            <a:r>
              <a:rPr lang="en-US" altLang="zh-CN" sz="2000" dirty="0"/>
              <a:t>  </a:t>
            </a:r>
            <a:r>
              <a:rPr lang="en-US" altLang="zh-CN" sz="2000" b="1" dirty="0"/>
              <a:t>from </a:t>
            </a:r>
            <a:r>
              <a:rPr lang="en-US" altLang="zh-CN" sz="2000" dirty="0"/>
              <a:t>course </a:t>
            </a:r>
            <a:r>
              <a:rPr lang="en-US" altLang="zh-CN" sz="2000" b="1" dirty="0"/>
              <a:t> </a:t>
            </a:r>
            <a:r>
              <a:rPr lang="en-US" altLang="zh-CN" sz="2000" dirty="0"/>
              <a:t>T</a:t>
            </a:r>
            <a:br>
              <a:rPr lang="en-US" altLang="zh-CN" sz="2000" dirty="0"/>
            </a:br>
            <a:r>
              <a:rPr lang="en-US" altLang="zh-CN" sz="2000" b="1" dirty="0"/>
              <a:t>where unique </a:t>
            </a:r>
            <a:r>
              <a:rPr lang="en-US" altLang="zh-CN" sz="2000" dirty="0"/>
              <a:t>(</a:t>
            </a:r>
            <a:r>
              <a:rPr lang="en-US" altLang="zh-CN" sz="2000" b="1" dirty="0"/>
              <a:t>select </a:t>
            </a:r>
            <a:r>
              <a:rPr lang="en-US" altLang="zh-CN" sz="2000" dirty="0" err="1"/>
              <a:t>R.course_id</a:t>
            </a:r>
            <a:br>
              <a:rPr lang="en-US" altLang="zh-CN" sz="2000" dirty="0"/>
            </a:br>
            <a:r>
              <a:rPr lang="en-US" altLang="zh-CN" sz="2000" dirty="0"/>
              <a:t>                         </a:t>
            </a:r>
            <a:r>
              <a:rPr lang="en-US" altLang="zh-CN" sz="2000" b="1" dirty="0"/>
              <a:t>from </a:t>
            </a:r>
            <a:r>
              <a:rPr lang="en-US" altLang="zh-CN" sz="2000" dirty="0"/>
              <a:t>section </a:t>
            </a:r>
            <a:r>
              <a:rPr lang="en-US" altLang="zh-CN" sz="2000" b="1" dirty="0"/>
              <a:t> </a:t>
            </a:r>
            <a:r>
              <a:rPr lang="en-US" altLang="zh-CN" sz="2000" dirty="0"/>
              <a:t>R</a:t>
            </a:r>
            <a:br>
              <a:rPr lang="en-US" altLang="zh-CN" sz="2000" dirty="0"/>
            </a:br>
            <a:r>
              <a:rPr lang="en-US" altLang="zh-CN" sz="2000" dirty="0"/>
              <a:t>                         </a:t>
            </a:r>
            <a:r>
              <a:rPr lang="en-US" altLang="zh-CN" sz="2000" b="1" dirty="0"/>
              <a:t>where </a:t>
            </a:r>
            <a:r>
              <a:rPr lang="en-US" altLang="zh-CN" sz="2000" dirty="0" err="1"/>
              <a:t>T.course_id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R.course_id</a:t>
            </a:r>
            <a:r>
              <a:rPr lang="en-US" altLang="zh-CN" sz="2000" dirty="0"/>
              <a:t>  </a:t>
            </a:r>
            <a:r>
              <a:rPr lang="en-US" altLang="zh-CN" sz="2000" b="1" dirty="0"/>
              <a:t>and </a:t>
            </a:r>
            <a:r>
              <a:rPr lang="en-US" altLang="zh-CN" sz="2000" dirty="0" err="1"/>
              <a:t>R.year</a:t>
            </a:r>
            <a:r>
              <a:rPr lang="en-US" altLang="zh-CN" sz="2000" dirty="0"/>
              <a:t> = 2009);</a:t>
            </a:r>
          </a:p>
          <a:p>
            <a:pPr>
              <a:tabLst>
                <a:tab pos="803275" algn="l"/>
                <a:tab pos="1547813" algn="l"/>
              </a:tabLst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Oracle</a:t>
            </a:r>
            <a:r>
              <a:rPr lang="zh-CN" altLang="en-US" sz="2400" dirty="0">
                <a:solidFill>
                  <a:srgbClr val="FF0000"/>
                </a:solidFill>
              </a:rPr>
              <a:t>只有</a:t>
            </a:r>
            <a:r>
              <a:rPr lang="en-US" altLang="zh-CN" sz="2400" dirty="0">
                <a:solidFill>
                  <a:srgbClr val="FF0000"/>
                </a:solidFill>
              </a:rPr>
              <a:t>unique</a:t>
            </a:r>
            <a:r>
              <a:rPr lang="zh-CN" altLang="en-US" sz="2400" dirty="0">
                <a:solidFill>
                  <a:srgbClr val="FF0000"/>
                </a:solidFill>
              </a:rPr>
              <a:t>约束，不能通过</a:t>
            </a:r>
            <a:r>
              <a:rPr lang="en-US" altLang="zh-CN" sz="2400" dirty="0">
                <a:solidFill>
                  <a:srgbClr val="FF0000"/>
                </a:solidFill>
              </a:rPr>
              <a:t>unique</a:t>
            </a:r>
            <a:r>
              <a:rPr lang="zh-CN" altLang="en-US" sz="2400" dirty="0">
                <a:solidFill>
                  <a:srgbClr val="FF0000"/>
                </a:solidFill>
              </a:rPr>
              <a:t>测试元组是否重复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D4D9340-FE95-4211-8915-42999FFFE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Subqueries in the From Clause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8ED682E-4E74-4A16-BA87-758DD40BBA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3215" y="1404025"/>
            <a:ext cx="11269900" cy="5377775"/>
          </a:xfrm>
        </p:spPr>
        <p:txBody>
          <a:bodyPr>
            <a:normAutofit lnSpcReduction="10000"/>
          </a:bodyPr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1600" dirty="0"/>
              <a:t>SQL</a:t>
            </a:r>
            <a:r>
              <a:rPr lang="zh-CN" altLang="en-US" sz="1600" dirty="0"/>
              <a:t>允许在</a:t>
            </a:r>
            <a:r>
              <a:rPr lang="en-US" altLang="zh-CN" sz="1600" dirty="0"/>
              <a:t>from</a:t>
            </a:r>
            <a:r>
              <a:rPr lang="zh-CN" altLang="en-US" sz="1600" dirty="0"/>
              <a:t>子句中使用子查询（内联视图）</a:t>
            </a:r>
            <a:endParaRPr lang="en-US" altLang="zh-CN" sz="1600" dirty="0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1600" dirty="0"/>
              <a:t>Find the average instructors’ salaries of those departments where the average salary is greater than $42,000. </a:t>
            </a:r>
          </a:p>
          <a:p>
            <a:pPr lvl="1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1400" b="1" dirty="0"/>
              <a:t>    select </a:t>
            </a:r>
            <a:r>
              <a:rPr lang="en-US" altLang="zh-CN" sz="1400" i="1" dirty="0" err="1"/>
              <a:t>dept_name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avg_salary</a:t>
            </a:r>
            <a:br>
              <a:rPr lang="en-US" altLang="zh-CN" sz="1400" i="1" dirty="0"/>
            </a:br>
            <a:r>
              <a:rPr lang="en-US" altLang="zh-CN" sz="1400" b="1" dirty="0">
                <a:solidFill>
                  <a:srgbClr val="00B0F0"/>
                </a:solidFill>
              </a:rPr>
              <a:t>from </a:t>
            </a:r>
            <a:r>
              <a:rPr lang="en-US" altLang="zh-CN" sz="1400" b="1" dirty="0"/>
              <a:t> </a:t>
            </a:r>
            <a:r>
              <a:rPr lang="en-US" altLang="zh-CN" sz="1400" dirty="0"/>
              <a:t>( </a:t>
            </a:r>
            <a:r>
              <a:rPr lang="en-US" altLang="zh-CN" sz="1400" b="1" dirty="0">
                <a:solidFill>
                  <a:srgbClr val="FF0000"/>
                </a:solidFill>
              </a:rPr>
              <a:t>select </a:t>
            </a:r>
            <a:r>
              <a:rPr lang="en-US" altLang="zh-CN" sz="1400" i="1" dirty="0" err="1">
                <a:solidFill>
                  <a:srgbClr val="FF0000"/>
                </a:solidFill>
              </a:rPr>
              <a:t>dept_name</a:t>
            </a:r>
            <a:r>
              <a:rPr lang="en-US" altLang="zh-CN" sz="1400" dirty="0">
                <a:solidFill>
                  <a:srgbClr val="FF0000"/>
                </a:solidFill>
              </a:rPr>
              <a:t>, </a:t>
            </a:r>
            <a:r>
              <a:rPr lang="en-US" altLang="zh-CN" sz="1400" b="1" dirty="0">
                <a:solidFill>
                  <a:srgbClr val="FF0000"/>
                </a:solidFill>
              </a:rPr>
              <a:t>avg 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</a:rPr>
              <a:t>salary</a:t>
            </a:r>
            <a:r>
              <a:rPr lang="en-US" altLang="zh-CN" sz="1400" dirty="0">
                <a:solidFill>
                  <a:srgbClr val="FF0000"/>
                </a:solidFill>
              </a:rPr>
              <a:t>) </a:t>
            </a:r>
            <a:r>
              <a:rPr lang="en-US" altLang="zh-CN" sz="1400" b="1" dirty="0">
                <a:solidFill>
                  <a:srgbClr val="FF0000"/>
                </a:solidFill>
              </a:rPr>
              <a:t>as </a:t>
            </a:r>
            <a:r>
              <a:rPr lang="en-US" altLang="zh-CN" sz="1400" i="1" dirty="0" err="1">
                <a:solidFill>
                  <a:srgbClr val="FF0000"/>
                </a:solidFill>
              </a:rPr>
              <a:t>avg_salary</a:t>
            </a:r>
            <a:br>
              <a:rPr lang="en-US" altLang="zh-CN" sz="1400" i="1" dirty="0">
                <a:solidFill>
                  <a:srgbClr val="FF0000"/>
                </a:solidFill>
              </a:rPr>
            </a:br>
            <a:r>
              <a:rPr lang="en-US" altLang="zh-CN" sz="1400" i="1" dirty="0">
                <a:solidFill>
                  <a:srgbClr val="FF0000"/>
                </a:solidFill>
              </a:rPr>
              <a:t> 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from </a:t>
            </a:r>
            <a:r>
              <a:rPr lang="en-US" altLang="zh-CN" sz="1400" i="1" dirty="0">
                <a:solidFill>
                  <a:srgbClr val="FF0000"/>
                </a:solidFill>
              </a:rPr>
              <a:t>instructor</a:t>
            </a:r>
            <a:br>
              <a:rPr lang="en-US" altLang="zh-CN" sz="1400" i="1" dirty="0">
                <a:solidFill>
                  <a:srgbClr val="FF0000"/>
                </a:solidFill>
              </a:rPr>
            </a:br>
            <a:r>
              <a:rPr lang="en-US" altLang="zh-CN" sz="1400" i="1" dirty="0">
                <a:solidFill>
                  <a:srgbClr val="FF0000"/>
                </a:solidFill>
              </a:rPr>
              <a:t> 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group by </a:t>
            </a:r>
            <a:r>
              <a:rPr lang="en-US" altLang="zh-CN" sz="1400" i="1" dirty="0" err="1">
                <a:solidFill>
                  <a:srgbClr val="FF0000"/>
                </a:solidFill>
              </a:rPr>
              <a:t>dept_name</a:t>
            </a:r>
            <a:r>
              <a:rPr lang="en-US" altLang="zh-CN" sz="1400" i="1" dirty="0">
                <a:solidFill>
                  <a:srgbClr val="FF0000"/>
                </a:solidFill>
              </a:rPr>
              <a:t>  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b="1" dirty="0"/>
              <a:t>where </a:t>
            </a:r>
            <a:r>
              <a:rPr lang="en-US" altLang="zh-CN" sz="1400" i="1" dirty="0" err="1"/>
              <a:t>avg_salary</a:t>
            </a:r>
            <a:r>
              <a:rPr lang="en-US" altLang="zh-CN" sz="1400" i="1" dirty="0"/>
              <a:t> </a:t>
            </a:r>
            <a:r>
              <a:rPr lang="en-US" altLang="zh-CN" sz="1400" dirty="0"/>
              <a:t>&gt; 42000; </a:t>
            </a:r>
            <a:endParaRPr lang="zh-CN" altLang="zh-CN" sz="1400" dirty="0"/>
          </a:p>
          <a:p>
            <a:pPr lvl="1">
              <a:tabLst>
                <a:tab pos="1146175" algn="l"/>
                <a:tab pos="1608138" algn="l"/>
                <a:tab pos="1711325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此处过滤不再使用</a:t>
            </a:r>
            <a:r>
              <a:rPr lang="en-US" altLang="zh-CN" dirty="0"/>
              <a:t> </a:t>
            </a:r>
            <a:r>
              <a:rPr lang="en-US" altLang="zh-CN" b="1" dirty="0"/>
              <a:t>having </a:t>
            </a:r>
            <a:r>
              <a:rPr lang="zh-CN" altLang="en-US" b="1" dirty="0"/>
              <a:t>子句</a:t>
            </a:r>
            <a:r>
              <a:rPr lang="zh-CN" altLang="en-US" dirty="0"/>
              <a:t>，而是用</a:t>
            </a:r>
            <a:r>
              <a:rPr lang="en-US" altLang="zh-CN" b="1" dirty="0"/>
              <a:t>where</a:t>
            </a:r>
            <a:r>
              <a:rPr lang="zh-CN" altLang="en-US" b="1" dirty="0"/>
              <a:t>子句</a:t>
            </a:r>
            <a:endParaRPr lang="en-US" altLang="zh-CN" b="1" dirty="0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1600" dirty="0"/>
              <a:t>Another way to write above query</a:t>
            </a:r>
          </a:p>
          <a:p>
            <a:pPr lvl="1">
              <a:tabLst>
                <a:tab pos="1146175" algn="l"/>
                <a:tab pos="1608138" algn="l"/>
                <a:tab pos="1711325" algn="l"/>
              </a:tabLst>
            </a:pP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Oracle </a:t>
            </a:r>
            <a:r>
              <a:rPr lang="zh-CN" altLang="en-US" sz="1400" dirty="0">
                <a:solidFill>
                  <a:srgbClr val="FF0000"/>
                </a:solidFill>
              </a:rPr>
              <a:t>语法）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 dirty="0"/>
              <a:t>select </a:t>
            </a:r>
            <a:r>
              <a:rPr lang="en-US" altLang="zh-CN" i="1" dirty="0" err="1"/>
              <a:t>dept_name</a:t>
            </a:r>
            <a:r>
              <a:rPr lang="en-US" altLang="zh-CN" dirty="0"/>
              <a:t>, </a:t>
            </a:r>
            <a:r>
              <a:rPr lang="en-US" altLang="zh-CN" i="1" dirty="0" err="1"/>
              <a:t>avg_salary</a:t>
            </a:r>
            <a:endParaRPr lang="en-US" altLang="zh-CN" i="1" dirty="0"/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 dirty="0"/>
              <a:t> from </a:t>
            </a:r>
            <a:r>
              <a:rPr lang="en-US" altLang="zh-CN" dirty="0">
                <a:solidFill>
                  <a:srgbClr val="FF0000"/>
                </a:solidFill>
              </a:rPr>
              <a:t>( </a:t>
            </a:r>
            <a:r>
              <a:rPr lang="en-US" altLang="zh-CN" b="1" dirty="0">
                <a:solidFill>
                  <a:srgbClr val="FF0000"/>
                </a:solidFill>
              </a:rPr>
              <a:t>select </a:t>
            </a:r>
            <a:r>
              <a:rPr lang="en-US" altLang="zh-CN" i="1" dirty="0" err="1">
                <a:solidFill>
                  <a:srgbClr val="FF0000"/>
                </a:solidFill>
              </a:rPr>
              <a:t>dept_name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avg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salary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avg_salary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from </a:t>
            </a:r>
            <a:r>
              <a:rPr lang="en-US" altLang="zh-CN" i="1" dirty="0">
                <a:solidFill>
                  <a:srgbClr val="FF0000"/>
                </a:solidFill>
              </a:rPr>
              <a:t>instructor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group by </a:t>
            </a:r>
            <a:r>
              <a:rPr lang="en-US" altLang="zh-CN" i="1" dirty="0" err="1">
                <a:solidFill>
                  <a:srgbClr val="FF0000"/>
                </a:solidFill>
              </a:rPr>
              <a:t>dept_name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i="1" dirty="0" err="1">
                <a:solidFill>
                  <a:srgbClr val="00B050"/>
                </a:solidFill>
              </a:rPr>
              <a:t>dept_avg</a:t>
            </a:r>
            <a:r>
              <a:rPr lang="en-US" altLang="zh-CN" i="1" dirty="0">
                <a:solidFill>
                  <a:srgbClr val="00B050"/>
                </a:solidFill>
              </a:rPr>
              <a:t> </a:t>
            </a:r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 dirty="0"/>
              <a:t>where </a:t>
            </a:r>
            <a:r>
              <a:rPr lang="en-US" altLang="zh-CN" i="1" dirty="0" err="1"/>
              <a:t>avg_salary</a:t>
            </a:r>
            <a:r>
              <a:rPr lang="en-US" altLang="zh-CN" i="1" dirty="0"/>
              <a:t> </a:t>
            </a:r>
            <a:r>
              <a:rPr lang="en-US" altLang="zh-CN" dirty="0"/>
              <a:t>&gt; 42000; 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（非</a:t>
            </a: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zh-CN" altLang="en-US" dirty="0">
                <a:solidFill>
                  <a:srgbClr val="FF0000"/>
                </a:solidFill>
              </a:rPr>
              <a:t>语法）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b="1" dirty="0"/>
              <a:t>select </a:t>
            </a:r>
            <a:r>
              <a:rPr lang="en-US" altLang="zh-CN" i="1" dirty="0" err="1"/>
              <a:t>dept_name</a:t>
            </a:r>
            <a:r>
              <a:rPr lang="en-US" altLang="zh-CN" dirty="0"/>
              <a:t>, </a:t>
            </a:r>
            <a:r>
              <a:rPr lang="en-US" altLang="zh-CN" i="1" dirty="0" err="1"/>
              <a:t>avg_salary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en-US" altLang="zh-CN" b="1" dirty="0"/>
              <a:t>from </a:t>
            </a:r>
            <a:r>
              <a:rPr lang="en-US" altLang="zh-CN" dirty="0">
                <a:solidFill>
                  <a:srgbClr val="FF0000"/>
                </a:solidFill>
              </a:rPr>
              <a:t>(  </a:t>
            </a:r>
            <a:r>
              <a:rPr lang="en-US" altLang="zh-CN" b="1" dirty="0">
                <a:solidFill>
                  <a:srgbClr val="FF0000"/>
                </a:solidFill>
              </a:rPr>
              <a:t>select </a:t>
            </a:r>
            <a:r>
              <a:rPr lang="en-US" altLang="zh-CN" i="1" dirty="0" err="1">
                <a:solidFill>
                  <a:srgbClr val="FF0000"/>
                </a:solidFill>
              </a:rPr>
              <a:t>dept_name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avg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salary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              </a:t>
            </a:r>
            <a:r>
              <a:rPr lang="en-US" altLang="zh-CN" b="1" dirty="0">
                <a:solidFill>
                  <a:srgbClr val="FF0000"/>
                </a:solidFill>
              </a:rPr>
              <a:t>from  </a:t>
            </a:r>
            <a:r>
              <a:rPr lang="en-US" altLang="zh-CN" i="1" dirty="0">
                <a:solidFill>
                  <a:srgbClr val="FF0000"/>
                </a:solidFill>
              </a:rPr>
              <a:t>instructor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              </a:t>
            </a:r>
            <a:r>
              <a:rPr lang="en-US" altLang="zh-CN" b="1" dirty="0">
                <a:solidFill>
                  <a:srgbClr val="FF0000"/>
                </a:solidFill>
              </a:rPr>
              <a:t>group by </a:t>
            </a:r>
            <a:r>
              <a:rPr lang="en-US" altLang="zh-CN" i="1" dirty="0" err="1">
                <a:solidFill>
                  <a:srgbClr val="FF0000"/>
                </a:solidFill>
              </a:rPr>
              <a:t>dept_name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br>
              <a:rPr lang="en-US" altLang="zh-CN" b="1" dirty="0"/>
            </a:br>
            <a:r>
              <a:rPr lang="en-US" altLang="zh-CN" b="1" dirty="0"/>
              <a:t>           </a:t>
            </a:r>
            <a:r>
              <a:rPr lang="en-US" altLang="zh-CN" b="1" dirty="0">
                <a:solidFill>
                  <a:srgbClr val="00B0F0"/>
                </a:solidFill>
              </a:rPr>
              <a:t>as</a:t>
            </a:r>
            <a:r>
              <a:rPr lang="en-US" altLang="zh-CN" b="1" dirty="0"/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dept_avg</a:t>
            </a:r>
            <a:r>
              <a:rPr lang="en-US" altLang="zh-CN" i="1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i="1" dirty="0" err="1">
                <a:solidFill>
                  <a:srgbClr val="00B050"/>
                </a:solidFill>
              </a:rPr>
              <a:t>dept_name</a:t>
            </a:r>
            <a:r>
              <a:rPr lang="en-US" altLang="zh-CN" dirty="0">
                <a:solidFill>
                  <a:srgbClr val="00B050"/>
                </a:solidFill>
              </a:rPr>
              <a:t>,  </a:t>
            </a:r>
            <a:r>
              <a:rPr lang="en-US" altLang="zh-CN" i="1" dirty="0" err="1">
                <a:solidFill>
                  <a:srgbClr val="00B050"/>
                </a:solidFill>
              </a:rPr>
              <a:t>avg_salary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b="1" dirty="0"/>
              <a:t>where </a:t>
            </a:r>
            <a:r>
              <a:rPr lang="en-US" altLang="zh-CN" i="1" dirty="0" err="1"/>
              <a:t>avg_salary</a:t>
            </a:r>
            <a:r>
              <a:rPr lang="en-US" altLang="zh-CN" i="1" dirty="0"/>
              <a:t> </a:t>
            </a:r>
            <a:r>
              <a:rPr lang="en-US" altLang="zh-CN" dirty="0"/>
              <a:t>&gt; 42000;  </a:t>
            </a:r>
            <a:endParaRPr lang="zh-CN" altLang="zh-CN" dirty="0"/>
          </a:p>
          <a:p>
            <a:pPr lvl="1"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zh-CN" sz="1400" dirty="0"/>
          </a:p>
          <a:p>
            <a:pPr lvl="1"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CC31DC4-DD01-43EC-817A-252CD5970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Subqueries in the From Clause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7CFB0D4-0775-49EE-9111-65DFEB7FC6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41665"/>
            <a:ext cx="10179185" cy="4868862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dirty="0"/>
              <a:t>Find the maximum across all departments of the total salary at each department.</a:t>
            </a:r>
            <a:endParaRPr lang="zh-CN" altLang="zh-CN" dirty="0"/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/</a:t>
            </a:r>
            <a:r>
              <a:rPr lang="zh-CN" altLang="en-US" sz="2000" dirty="0"/>
              <a:t>* </a:t>
            </a:r>
            <a:r>
              <a:rPr lang="en-US" altLang="zh-CN" sz="2000" dirty="0">
                <a:solidFill>
                  <a:srgbClr val="0070C0"/>
                </a:solidFill>
              </a:rPr>
              <a:t>Non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Oracle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select max (</a:t>
            </a:r>
            <a:r>
              <a:rPr lang="en-US" altLang="zh-CN" sz="2000" dirty="0" err="1"/>
              <a:t>tot_salary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from  (  select </a:t>
            </a:r>
            <a:r>
              <a:rPr lang="en-US" altLang="zh-CN" sz="2000" dirty="0" err="1"/>
              <a:t>dept_name</a:t>
            </a:r>
            <a:r>
              <a:rPr lang="en-US" altLang="zh-CN" sz="2000" dirty="0"/>
              <a:t>, sum(salary)</a:t>
            </a:r>
            <a:endParaRPr lang="zh-CN" altLang="zh-CN" sz="2000" dirty="0"/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              from instructor</a:t>
            </a:r>
            <a:endParaRPr lang="zh-CN" altLang="zh-CN" sz="2000" dirty="0"/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            group by </a:t>
            </a:r>
            <a:r>
              <a:rPr lang="en-US" altLang="zh-CN" sz="2000" dirty="0" err="1"/>
              <a:t>dept_name</a:t>
            </a:r>
            <a:r>
              <a:rPr lang="en-US" altLang="zh-CN" sz="2000" dirty="0"/>
              <a:t>)  </a:t>
            </a:r>
            <a:r>
              <a:rPr lang="en-US" altLang="zh-CN" sz="2000" dirty="0">
                <a:solidFill>
                  <a:srgbClr val="FF0000"/>
                </a:solidFill>
              </a:rPr>
              <a:t>as</a:t>
            </a:r>
            <a:r>
              <a:rPr lang="zh-CN" altLang="en-US" sz="2000" dirty="0"/>
              <a:t> </a:t>
            </a:r>
            <a:r>
              <a:rPr lang="en-US" altLang="zh-CN" sz="2000" dirty="0" err="1"/>
              <a:t>dept_total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dept_name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tot_salary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zh-CN" sz="2000" dirty="0"/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/* </a:t>
            </a:r>
            <a:r>
              <a:rPr lang="en-US" altLang="zh-CN" sz="2000" dirty="0">
                <a:solidFill>
                  <a:srgbClr val="0070C0"/>
                </a:solidFill>
              </a:rPr>
              <a:t>oracle</a:t>
            </a:r>
            <a:r>
              <a:rPr lang="en-US" altLang="zh-CN" sz="2000" dirty="0"/>
              <a:t> */</a:t>
            </a:r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select max(</a:t>
            </a:r>
            <a:r>
              <a:rPr lang="en-US" altLang="zh-CN" sz="2000" dirty="0" err="1"/>
              <a:t>tot_salary</a:t>
            </a:r>
            <a:r>
              <a:rPr lang="en-US" altLang="zh-CN" sz="2000" dirty="0"/>
              <a:t>)</a:t>
            </a:r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from  (  select  </a:t>
            </a:r>
            <a:r>
              <a:rPr lang="en-US" altLang="zh-CN" sz="2000" dirty="0" err="1"/>
              <a:t>dept_name</a:t>
            </a:r>
            <a:r>
              <a:rPr lang="en-US" altLang="zh-CN" sz="2000" dirty="0"/>
              <a:t>, sum(salary) </a:t>
            </a:r>
            <a:r>
              <a:rPr lang="en-US" altLang="zh-CN" sz="2000" dirty="0">
                <a:solidFill>
                  <a:srgbClr val="FF0000"/>
                </a:solidFill>
              </a:rPr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tot_salary</a:t>
            </a:r>
            <a:endParaRPr lang="en-US" altLang="zh-CN" sz="2000" dirty="0"/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              from  instructor</a:t>
            </a:r>
          </a:p>
          <a:p>
            <a:pPr lvl="2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 dirty="0"/>
              <a:t>            group by </a:t>
            </a:r>
            <a:r>
              <a:rPr lang="en-US" altLang="zh-CN" sz="2000" dirty="0" err="1"/>
              <a:t>dept_name</a:t>
            </a:r>
            <a:r>
              <a:rPr lang="en-US" altLang="zh-CN" sz="2000" dirty="0"/>
              <a:t> ) 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zh-CN" altLang="zh-CN" dirty="0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E353F4B-B332-4609-94D4-1D063F083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Subqueries in the From Clause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7BE0424-B20E-46E1-B468-CB0317035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9847" y="1483300"/>
            <a:ext cx="11199779" cy="5189874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We note that nested subqueries in the from clause cannot use correlation variables from other relations in the from clause.</a:t>
            </a:r>
          </a:p>
          <a:p>
            <a:r>
              <a:rPr lang="en-US" altLang="zh-CN" sz="1800" dirty="0"/>
              <a:t>SQL:2003 allows a subquery in the from clause that is prefixed by the lateral keyword to access attributes of preceding tables or subqueries in the from clause.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1800" dirty="0" err="1"/>
              <a:t>Example,we</a:t>
            </a:r>
            <a:r>
              <a:rPr lang="en-US" altLang="zh-CN" sz="1800" dirty="0"/>
              <a:t> wish to print the names of each instructor, along with their salary and the</a:t>
            </a:r>
            <a:r>
              <a:rPr lang="zh-CN" altLang="en-US" sz="1800" dirty="0"/>
              <a:t> </a:t>
            </a:r>
            <a:r>
              <a:rPr lang="en-US" altLang="zh-CN" sz="1800" dirty="0"/>
              <a:t>average salary in their department</a:t>
            </a:r>
          </a:p>
          <a:p>
            <a:pPr lvl="1">
              <a:tabLst>
                <a:tab pos="1146175" algn="l"/>
                <a:tab pos="1608138" algn="l"/>
                <a:tab pos="1711325" algn="l"/>
              </a:tabLst>
            </a:pPr>
            <a:endParaRPr lang="en-US" altLang="zh-CN" sz="1900" dirty="0"/>
          </a:p>
          <a:p>
            <a:pPr lvl="1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zh-CN" altLang="en-US" sz="1900" b="1" dirty="0"/>
              <a:t>     </a:t>
            </a:r>
            <a:r>
              <a:rPr lang="en-US" altLang="zh-CN" sz="1900" b="1" dirty="0"/>
              <a:t>select </a:t>
            </a:r>
            <a:r>
              <a:rPr lang="en-US" altLang="zh-CN" sz="1900" i="1" dirty="0"/>
              <a:t>I1.name</a:t>
            </a:r>
            <a:r>
              <a:rPr lang="en-US" altLang="zh-CN" sz="1900"/>
              <a:t>, </a:t>
            </a:r>
            <a:r>
              <a:rPr lang="en-US" altLang="zh-CN" sz="1900" i="1"/>
              <a:t>I1.salary</a:t>
            </a:r>
            <a:r>
              <a:rPr lang="en-US" altLang="zh-CN" sz="1900" dirty="0"/>
              <a:t>, </a:t>
            </a:r>
            <a:r>
              <a:rPr lang="en-US" altLang="zh-CN" sz="1900" i="1" dirty="0" err="1"/>
              <a:t>avg_salary</a:t>
            </a:r>
            <a:br>
              <a:rPr lang="en-US" altLang="zh-CN" sz="1900" i="1" dirty="0"/>
            </a:br>
            <a:r>
              <a:rPr lang="en-US" altLang="zh-CN" sz="1900" i="1" dirty="0"/>
              <a:t>   </a:t>
            </a:r>
            <a:r>
              <a:rPr lang="en-US" altLang="zh-CN" sz="1900" b="1" dirty="0"/>
              <a:t>from </a:t>
            </a:r>
            <a:r>
              <a:rPr lang="en-US" altLang="zh-CN" sz="1900" dirty="0">
                <a:solidFill>
                  <a:srgbClr val="00B050"/>
                </a:solidFill>
              </a:rPr>
              <a:t>instructor I1</a:t>
            </a:r>
            <a:r>
              <a:rPr lang="en-US" altLang="zh-CN" sz="1900" dirty="0"/>
              <a:t>, </a:t>
            </a:r>
            <a:br>
              <a:rPr lang="en-US" altLang="zh-CN" sz="1900" dirty="0"/>
            </a:br>
            <a:r>
              <a:rPr lang="en-US" altLang="zh-CN" sz="1900" dirty="0"/>
              <a:t>                </a:t>
            </a:r>
            <a:r>
              <a:rPr lang="en-US" altLang="zh-CN" sz="1900" b="1" dirty="0">
                <a:solidFill>
                  <a:srgbClr val="FF0000"/>
                </a:solidFill>
              </a:rPr>
              <a:t>lateral</a:t>
            </a:r>
            <a:r>
              <a:rPr lang="en-US" altLang="zh-CN" sz="1900" b="1" dirty="0"/>
              <a:t> </a:t>
            </a:r>
            <a:r>
              <a:rPr lang="en-US" altLang="zh-CN" sz="1900" dirty="0"/>
              <a:t>(</a:t>
            </a:r>
            <a:r>
              <a:rPr lang="en-US" altLang="zh-CN" sz="1900" b="1" dirty="0"/>
              <a:t>select avg</a:t>
            </a:r>
            <a:r>
              <a:rPr lang="en-US" altLang="zh-CN" sz="1900" dirty="0"/>
              <a:t>(</a:t>
            </a:r>
            <a:r>
              <a:rPr lang="en-US" altLang="zh-CN" sz="1900" i="1" dirty="0"/>
              <a:t>salary</a:t>
            </a:r>
            <a:r>
              <a:rPr lang="en-US" altLang="zh-CN" sz="1900" dirty="0"/>
              <a:t>) as </a:t>
            </a:r>
            <a:r>
              <a:rPr lang="en-US" altLang="zh-CN" sz="1900" i="1" dirty="0" err="1"/>
              <a:t>avg_salary</a:t>
            </a:r>
            <a:br>
              <a:rPr lang="en-US" altLang="zh-CN" sz="1900" i="1" dirty="0"/>
            </a:br>
            <a:r>
              <a:rPr lang="en-US" altLang="zh-CN" sz="1900" i="1" dirty="0"/>
              <a:t>                             </a:t>
            </a:r>
            <a:r>
              <a:rPr lang="en-US" altLang="zh-CN" sz="1900" b="1" dirty="0"/>
              <a:t>from </a:t>
            </a:r>
            <a:r>
              <a:rPr lang="en-US" altLang="zh-CN" sz="1900" dirty="0">
                <a:solidFill>
                  <a:srgbClr val="00B0F0"/>
                </a:solidFill>
              </a:rPr>
              <a:t>instructor I2</a:t>
            </a:r>
            <a:br>
              <a:rPr lang="en-US" altLang="zh-CN" sz="1900" i="1" dirty="0"/>
            </a:br>
            <a:r>
              <a:rPr lang="en-US" altLang="zh-CN" sz="1900" i="1" dirty="0"/>
              <a:t>                             </a:t>
            </a:r>
            <a:r>
              <a:rPr lang="en-US" altLang="zh-CN" sz="1900" b="1" dirty="0"/>
              <a:t>where </a:t>
            </a:r>
            <a:r>
              <a:rPr lang="en-US" altLang="zh-CN" sz="1900" dirty="0">
                <a:solidFill>
                  <a:srgbClr val="00B0F0"/>
                </a:solidFill>
              </a:rPr>
              <a:t>I2.dept_name</a:t>
            </a:r>
            <a:r>
              <a:rPr lang="en-US" altLang="zh-CN" sz="1900" dirty="0"/>
              <a:t>= </a:t>
            </a:r>
            <a:r>
              <a:rPr lang="en-US" altLang="zh-CN" sz="1900" dirty="0">
                <a:solidFill>
                  <a:srgbClr val="00B050"/>
                </a:solidFill>
              </a:rPr>
              <a:t>I1.dept_name</a:t>
            </a:r>
            <a:r>
              <a:rPr lang="en-US" altLang="zh-CN" sz="1900" dirty="0"/>
              <a:t>);</a:t>
            </a:r>
          </a:p>
          <a:p>
            <a:pPr lvl="1">
              <a:tabLst>
                <a:tab pos="1146175" algn="l"/>
                <a:tab pos="1608138" algn="l"/>
                <a:tab pos="1711325" algn="l"/>
              </a:tabLst>
            </a:pPr>
            <a:endParaRPr lang="en-US" altLang="zh-CN" sz="1900" dirty="0"/>
          </a:p>
          <a:p>
            <a:pPr lvl="1"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1900" dirty="0"/>
              <a:t>Lateral clause permits later part of the </a:t>
            </a:r>
            <a:r>
              <a:rPr lang="en-US" altLang="zh-CN" sz="1900" b="1" dirty="0"/>
              <a:t>from</a:t>
            </a:r>
            <a:r>
              <a:rPr lang="en-US" altLang="zh-CN" sz="1900" dirty="0"/>
              <a:t> clause (after the lateral keyword) to access correlation variables from the earlier part.</a:t>
            </a:r>
          </a:p>
          <a:p>
            <a:pPr lvl="1"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1900" dirty="0"/>
              <a:t>Note: lateral is part of the SQL standard, but is not supported on many database systems; some databases such as SQL Server offer alternative syntax</a:t>
            </a:r>
          </a:p>
          <a:p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1308E3-385B-49DC-A2F7-EA9954877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51B5D7-757E-465A-9119-573B9F23F4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9340" y="1557235"/>
            <a:ext cx="5178454" cy="5112013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商业化的数据库</a:t>
            </a:r>
            <a:r>
              <a:rPr lang="zh-CN" altLang="en-US" dirty="0">
                <a:solidFill>
                  <a:srgbClr val="FF0000"/>
                </a:solidFill>
              </a:rPr>
              <a:t>管理</a:t>
            </a:r>
            <a:r>
              <a:rPr lang="zh-CN" altLang="zh-CN" dirty="0">
                <a:solidFill>
                  <a:srgbClr val="FF0000"/>
                </a:solidFill>
              </a:rPr>
              <a:t>系统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Oracle</a:t>
            </a:r>
          </a:p>
          <a:p>
            <a:pPr lvl="1"/>
            <a:r>
              <a:rPr lang="en-US" altLang="zh-CN" sz="2000" dirty="0"/>
              <a:t>MS SQL Server</a:t>
            </a:r>
          </a:p>
          <a:p>
            <a:pPr lvl="1"/>
            <a:r>
              <a:rPr lang="en-US" altLang="zh-CN" sz="2000" dirty="0"/>
              <a:t>DB2</a:t>
            </a:r>
          </a:p>
          <a:p>
            <a:pPr lvl="1"/>
            <a:r>
              <a:rPr lang="en-US" altLang="zh-CN" sz="2000" dirty="0"/>
              <a:t>Sybase</a:t>
            </a:r>
          </a:p>
          <a:p>
            <a:pPr lvl="1"/>
            <a:r>
              <a:rPr lang="en-US" altLang="zh-CN" sz="2000" dirty="0"/>
              <a:t>MySQL</a:t>
            </a:r>
            <a:endParaRPr lang="zh-CN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开源数据库</a:t>
            </a:r>
            <a:endParaRPr lang="en-US" altLang="zh-CN" dirty="0"/>
          </a:p>
          <a:p>
            <a:pPr lvl="1"/>
            <a:r>
              <a:rPr lang="en-US" altLang="zh-CN" sz="2000" dirty="0"/>
              <a:t>PostgreSQL</a:t>
            </a:r>
          </a:p>
          <a:p>
            <a:pPr lvl="1"/>
            <a:r>
              <a:rPr lang="en-US" altLang="zh-CN" sz="2000" dirty="0">
                <a:hlinkClick r:id="rId3"/>
              </a:rPr>
              <a:t>MariaDB</a:t>
            </a:r>
            <a:r>
              <a:rPr lang="zh-CN" altLang="zh-CN" sz="2000" dirty="0"/>
              <a:t>（</a:t>
            </a:r>
            <a:r>
              <a:rPr lang="en-US" altLang="zh-CN" sz="2000" dirty="0"/>
              <a:t>MySQL</a:t>
            </a:r>
            <a:r>
              <a:rPr lang="zh-CN" altLang="zh-CN" sz="2000" dirty="0"/>
              <a:t>的一个分支）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7A124-5795-4238-B2EF-55CB74DD2C49}"/>
              </a:ext>
            </a:extLst>
          </p:cNvPr>
          <p:cNvSpPr txBox="1">
            <a:spLocks noChangeArrowheads="1"/>
          </p:cNvSpPr>
          <p:nvPr/>
        </p:nvSpPr>
        <p:spPr>
          <a:xfrm>
            <a:off x="5519957" y="1557235"/>
            <a:ext cx="6100194" cy="5112013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en-US" sz="2900" dirty="0">
                <a:solidFill>
                  <a:srgbClr val="FF0000"/>
                </a:solidFill>
              </a:rPr>
              <a:t>国产</a:t>
            </a:r>
            <a:r>
              <a:rPr lang="zh-CN" altLang="zh-CN" sz="2900" dirty="0">
                <a:solidFill>
                  <a:srgbClr val="FF0000"/>
                </a:solidFill>
              </a:rPr>
              <a:t>数据库</a:t>
            </a:r>
            <a:r>
              <a:rPr lang="zh-CN" altLang="en-US" sz="2900" dirty="0">
                <a:solidFill>
                  <a:srgbClr val="FF0000"/>
                </a:solidFill>
              </a:rPr>
              <a:t>管理</a:t>
            </a:r>
            <a:r>
              <a:rPr lang="zh-CN" altLang="zh-CN" sz="2900" dirty="0">
                <a:solidFill>
                  <a:srgbClr val="FF0000"/>
                </a:solidFill>
              </a:rPr>
              <a:t>系统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 lvl="1"/>
            <a:endParaRPr lang="zh-CN" altLang="en-US" sz="2900" dirty="0"/>
          </a:p>
          <a:p>
            <a:pPr lvl="1"/>
            <a:r>
              <a:rPr lang="zh-CN" altLang="en-US" sz="2900" dirty="0"/>
              <a:t>达梦</a:t>
            </a:r>
            <a:endParaRPr lang="en-US" altLang="zh-CN" sz="2900" dirty="0"/>
          </a:p>
          <a:p>
            <a:pPr lvl="2"/>
            <a:r>
              <a:rPr lang="zh-CN" altLang="en-US" sz="2900" dirty="0"/>
              <a:t>华中理工冯玉才教授创办，完全自主研发</a:t>
            </a:r>
            <a:endParaRPr lang="en-US" altLang="zh-CN" sz="2900" dirty="0"/>
          </a:p>
          <a:p>
            <a:pPr lvl="2"/>
            <a:r>
              <a:rPr lang="zh-CN" altLang="en-US" sz="2900" dirty="0"/>
              <a:t>以</a:t>
            </a:r>
            <a:r>
              <a:rPr lang="en-US" altLang="zh-CN" sz="2900" dirty="0"/>
              <a:t>Oracle</a:t>
            </a:r>
            <a:r>
              <a:rPr lang="zh-CN" altLang="en-US" sz="2900" dirty="0"/>
              <a:t>为参照、追赶对象</a:t>
            </a:r>
          </a:p>
          <a:p>
            <a:pPr lvl="1"/>
            <a:endParaRPr lang="zh-CN" altLang="en-US" sz="2900" dirty="0"/>
          </a:p>
          <a:p>
            <a:pPr lvl="1"/>
            <a:r>
              <a:rPr lang="zh-CN" altLang="en-US" sz="2900" dirty="0"/>
              <a:t>人大金仓</a:t>
            </a:r>
            <a:endParaRPr lang="en-US" altLang="zh-CN" sz="2900" dirty="0"/>
          </a:p>
          <a:p>
            <a:pPr lvl="2"/>
            <a:r>
              <a:rPr lang="zh-CN" altLang="en-US" sz="2900" dirty="0"/>
              <a:t>由人民大学王珊教授创办，自主研发</a:t>
            </a:r>
            <a:endParaRPr lang="en-US" altLang="zh-CN" sz="2900" dirty="0"/>
          </a:p>
          <a:p>
            <a:pPr lvl="2"/>
            <a:r>
              <a:rPr lang="zh-CN" altLang="en-US" sz="2900" dirty="0"/>
              <a:t>普通的关系型数据库</a:t>
            </a:r>
          </a:p>
          <a:p>
            <a:pPr lvl="1"/>
            <a:endParaRPr lang="zh-CN" altLang="en-US" sz="2900" dirty="0"/>
          </a:p>
          <a:p>
            <a:pPr lvl="1"/>
            <a:r>
              <a:rPr lang="zh-CN" altLang="en-US" sz="2900" dirty="0"/>
              <a:t>南大通用（</a:t>
            </a:r>
            <a:r>
              <a:rPr lang="en-US" altLang="zh-CN" sz="2900" dirty="0" err="1"/>
              <a:t>Gbase</a:t>
            </a:r>
            <a:r>
              <a:rPr lang="zh-CN" altLang="en-US" sz="2900" dirty="0"/>
              <a:t>）</a:t>
            </a:r>
            <a:endParaRPr lang="en-US" altLang="zh-CN" sz="2900" dirty="0"/>
          </a:p>
          <a:p>
            <a:pPr lvl="2"/>
            <a:r>
              <a:rPr lang="zh-CN" altLang="en-US" sz="2900" dirty="0"/>
              <a:t>购买了</a:t>
            </a:r>
            <a:r>
              <a:rPr lang="en-US" altLang="zh-CN" sz="2900" dirty="0" err="1"/>
              <a:t>informix</a:t>
            </a:r>
            <a:r>
              <a:rPr lang="zh-CN" altLang="en-US" sz="2900" dirty="0"/>
              <a:t>源代码</a:t>
            </a:r>
            <a:endParaRPr lang="en-US" altLang="zh-CN" sz="2900" dirty="0"/>
          </a:p>
          <a:p>
            <a:pPr lvl="2"/>
            <a:r>
              <a:rPr lang="zh-CN" altLang="en-US" sz="2900" dirty="0"/>
              <a:t>普通的关系型数据库</a:t>
            </a:r>
            <a:r>
              <a:rPr lang="en-US" altLang="zh-CN" sz="2900" dirty="0" err="1"/>
              <a:t>Gbase</a:t>
            </a:r>
            <a:r>
              <a:rPr lang="en-US" altLang="zh-CN" sz="2900" dirty="0"/>
              <a:t> 8t</a:t>
            </a:r>
          </a:p>
          <a:p>
            <a:pPr lvl="2"/>
            <a:r>
              <a:rPr lang="zh-CN" altLang="en-US" sz="2900" dirty="0"/>
              <a:t>面向数据分析、数据仓库的数据库</a:t>
            </a:r>
            <a:r>
              <a:rPr lang="en-US" altLang="zh-CN" sz="2900" dirty="0" err="1"/>
              <a:t>Gbase</a:t>
            </a:r>
            <a:r>
              <a:rPr lang="en-US" altLang="zh-CN" sz="2900" dirty="0"/>
              <a:t> 8a</a:t>
            </a:r>
          </a:p>
          <a:p>
            <a:pPr lvl="2"/>
            <a:endParaRPr lang="zh-CN" altLang="zh-CN" sz="2900" dirty="0"/>
          </a:p>
          <a:p>
            <a:pPr lvl="1"/>
            <a:r>
              <a:rPr lang="zh-CN" altLang="en-US" sz="2900" dirty="0"/>
              <a:t>神舟通用 </a:t>
            </a:r>
            <a:endParaRPr lang="en-US" altLang="zh-CN" sz="2900" dirty="0"/>
          </a:p>
          <a:p>
            <a:pPr lvl="2"/>
            <a:r>
              <a:rPr lang="zh-CN" altLang="en-US" sz="2900" dirty="0"/>
              <a:t>更多地用于数据分析领域。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0C62295-EFED-4BA5-B713-945D50572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Nested Subqueries</a:t>
            </a:r>
            <a:r>
              <a:rPr lang="zh-CN" altLang="en-US" sz="3600" dirty="0"/>
              <a:t> 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>
                <a:solidFill>
                  <a:srgbClr val="FF0000"/>
                </a:solidFill>
              </a:rPr>
              <a:t>With Clause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D39E1EE-116B-4A4C-9A0E-3B79B4FB92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595101"/>
            <a:ext cx="9980681" cy="460851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99"/>
                </a:solidFill>
              </a:rPr>
              <a:t>with</a:t>
            </a:r>
            <a:r>
              <a:rPr lang="en-US" altLang="zh-CN" dirty="0"/>
              <a:t> clause provides a way of defining a temporary view whose definition is available only to the query in which the </a:t>
            </a:r>
            <a:r>
              <a:rPr lang="en-US" altLang="zh-CN" b="1" dirty="0"/>
              <a:t>with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clause occurs. </a:t>
            </a:r>
          </a:p>
          <a:p>
            <a:pPr>
              <a:defRPr/>
            </a:pPr>
            <a:r>
              <a:rPr lang="en-US" altLang="zh-CN" dirty="0"/>
              <a:t>Find all departments with the maximum budget </a:t>
            </a:r>
            <a:br>
              <a:rPr lang="en-US" altLang="zh-CN" dirty="0"/>
            </a:br>
            <a:endParaRPr lang="en-US" altLang="zh-CN" b="1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with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max_budget</a:t>
            </a:r>
            <a:r>
              <a:rPr lang="en-US" altLang="zh-CN" sz="2000" dirty="0"/>
              <a:t> (value) </a:t>
            </a:r>
            <a:r>
              <a:rPr lang="en-US" altLang="zh-CN" sz="2000" b="1" dirty="0"/>
              <a:t>as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(</a:t>
            </a:r>
            <a:r>
              <a:rPr lang="en-US" altLang="zh-CN" sz="2000" b="1" dirty="0"/>
              <a:t>select</a:t>
            </a:r>
            <a:r>
              <a:rPr lang="en-US" altLang="zh-CN" sz="2000" dirty="0"/>
              <a:t> max(budget)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b="1" dirty="0"/>
              <a:t>from</a:t>
            </a:r>
            <a:r>
              <a:rPr lang="en-US" altLang="zh-CN" sz="2000" dirty="0"/>
              <a:t> department)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select</a:t>
            </a:r>
            <a:r>
              <a:rPr lang="en-US" altLang="zh-CN" sz="2000" dirty="0"/>
              <a:t> budget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from</a:t>
            </a:r>
            <a:r>
              <a:rPr lang="en-US" altLang="zh-CN" sz="2000" dirty="0"/>
              <a:t> department, </a:t>
            </a:r>
            <a:r>
              <a:rPr lang="en-US" altLang="zh-CN" sz="2000" dirty="0" err="1"/>
              <a:t>max_budget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where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department.budget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max_budget.value</a:t>
            </a:r>
            <a:r>
              <a:rPr lang="en-US" altLang="zh-CN" sz="2000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E0823CD-EDCF-4229-A859-108115DF0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Nested Subqueries</a:t>
            </a:r>
            <a:r>
              <a:rPr lang="zh-CN" altLang="en-US" sz="3600"/>
              <a:t> </a:t>
            </a:r>
            <a:r>
              <a:rPr lang="en-US" altLang="zh-CN" sz="3600"/>
              <a:t>– </a:t>
            </a:r>
            <a:br>
              <a:rPr lang="en-US" altLang="zh-CN" sz="3600"/>
            </a:br>
            <a:r>
              <a:rPr lang="en-US" altLang="zh-CN" sz="3600"/>
              <a:t> </a:t>
            </a:r>
            <a:r>
              <a:rPr lang="zh-CN" altLang="en-US" sz="3600"/>
              <a:t>          </a:t>
            </a:r>
            <a:r>
              <a:rPr lang="en-US" altLang="zh-CN" sz="3600"/>
              <a:t>With Clause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CA0FC6E-58C9-47A2-9A97-A001EB4A4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56190"/>
            <a:ext cx="9980682" cy="4608512"/>
          </a:xfrm>
        </p:spPr>
        <p:txBody>
          <a:bodyPr/>
          <a:lstStyle/>
          <a:p>
            <a:r>
              <a:rPr lang="en-US" altLang="zh-CN" dirty="0"/>
              <a:t>With clause is very useful for writing complex queries</a:t>
            </a:r>
          </a:p>
          <a:p>
            <a:r>
              <a:rPr lang="en-US" altLang="zh-CN" dirty="0"/>
              <a:t>Supported by most database systems, with minor syntax variations</a:t>
            </a:r>
          </a:p>
          <a:p>
            <a:r>
              <a:rPr lang="en-US" altLang="zh-CN" dirty="0"/>
              <a:t>Find all departments where the total salary is greater than the average of the total salary at all departments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F861AE2-D628-4B4B-92E4-DE1209A7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363" y="3429000"/>
            <a:ext cx="5905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with</a:t>
            </a:r>
            <a:endParaRPr lang="zh-CN" altLang="zh-CN" sz="1600"/>
          </a:p>
          <a:p>
            <a:pPr eaLnBrk="1" hangingPunct="1"/>
            <a:r>
              <a:rPr lang="en-US" altLang="zh-CN" sz="1600"/>
              <a:t>dept_total (dept_name, value) </a:t>
            </a:r>
            <a:r>
              <a:rPr lang="en-US" altLang="zh-CN" sz="1600" b="1"/>
              <a:t>as</a:t>
            </a:r>
            <a:endParaRPr lang="zh-CN" altLang="zh-CN" sz="1600"/>
          </a:p>
          <a:p>
            <a:pPr eaLnBrk="1" hangingPunct="1"/>
            <a:r>
              <a:rPr lang="en-US" altLang="zh-CN" sz="1600"/>
              <a:t>        (</a:t>
            </a:r>
            <a:r>
              <a:rPr lang="en-US" altLang="zh-CN" sz="1600" b="1"/>
              <a:t>select </a:t>
            </a:r>
            <a:r>
              <a:rPr lang="en-US" altLang="zh-CN" sz="1600"/>
              <a:t>dept_name, </a:t>
            </a:r>
            <a:r>
              <a:rPr lang="en-US" altLang="zh-CN" sz="1600" b="1"/>
              <a:t>sum</a:t>
            </a:r>
            <a:r>
              <a:rPr lang="en-US" altLang="zh-CN" sz="1600"/>
              <a:t>(salary)</a:t>
            </a:r>
            <a:endParaRPr lang="zh-CN" altLang="zh-CN" sz="1600"/>
          </a:p>
          <a:p>
            <a:pPr eaLnBrk="1" hangingPunct="1"/>
            <a:r>
              <a:rPr lang="en-US" altLang="zh-CN" sz="1600" b="1"/>
              <a:t>         from </a:t>
            </a:r>
            <a:r>
              <a:rPr lang="en-US" altLang="zh-CN" sz="1600"/>
              <a:t>instructor</a:t>
            </a:r>
            <a:endParaRPr lang="zh-CN" altLang="zh-CN" sz="1600"/>
          </a:p>
          <a:p>
            <a:pPr eaLnBrk="1" hangingPunct="1"/>
            <a:r>
              <a:rPr lang="en-US" altLang="zh-CN" sz="1600" b="1"/>
              <a:t>         group by </a:t>
            </a:r>
            <a:r>
              <a:rPr lang="en-US" altLang="zh-CN" sz="1600"/>
              <a:t>dept_name),</a:t>
            </a:r>
            <a:endParaRPr lang="zh-CN" altLang="zh-CN" sz="1600"/>
          </a:p>
          <a:p>
            <a:pPr eaLnBrk="1" hangingPunct="1"/>
            <a:r>
              <a:rPr lang="en-US" altLang="zh-CN" sz="1600"/>
              <a:t>dept_total_avg(value) </a:t>
            </a:r>
            <a:r>
              <a:rPr lang="en-US" altLang="zh-CN" sz="1600" b="1"/>
              <a:t>as</a:t>
            </a:r>
            <a:endParaRPr lang="zh-CN" altLang="zh-CN" sz="1600"/>
          </a:p>
          <a:p>
            <a:pPr eaLnBrk="1" hangingPunct="1"/>
            <a:r>
              <a:rPr lang="en-US" altLang="zh-CN" sz="1600"/>
              <a:t>       (</a:t>
            </a:r>
            <a:r>
              <a:rPr lang="en-US" altLang="zh-CN" sz="1600" b="1"/>
              <a:t>select avg</a:t>
            </a:r>
            <a:r>
              <a:rPr lang="en-US" altLang="zh-CN" sz="1600"/>
              <a:t>(value)</a:t>
            </a:r>
            <a:endParaRPr lang="zh-CN" altLang="zh-CN" sz="1600"/>
          </a:p>
          <a:p>
            <a:pPr eaLnBrk="1" hangingPunct="1"/>
            <a:r>
              <a:rPr lang="en-US" altLang="zh-CN" sz="1600" b="1"/>
              <a:t>       from </a:t>
            </a:r>
            <a:r>
              <a:rPr lang="en-US" altLang="zh-CN" sz="1600"/>
              <a:t>dept_total)</a:t>
            </a:r>
            <a:endParaRPr lang="zh-CN" altLang="zh-CN" sz="1600"/>
          </a:p>
          <a:p>
            <a:pPr eaLnBrk="1" hangingPunct="1"/>
            <a:r>
              <a:rPr lang="en-US" altLang="zh-CN" sz="1600" b="1"/>
              <a:t>select </a:t>
            </a:r>
            <a:r>
              <a:rPr lang="en-US" altLang="zh-CN" sz="1600"/>
              <a:t>dept_name </a:t>
            </a:r>
            <a:endParaRPr lang="zh-CN" altLang="zh-CN" sz="1600"/>
          </a:p>
          <a:p>
            <a:pPr eaLnBrk="1" hangingPunct="1"/>
            <a:r>
              <a:rPr lang="en-US" altLang="zh-CN" sz="1600" b="1"/>
              <a:t>from </a:t>
            </a:r>
            <a:r>
              <a:rPr lang="en-US" altLang="zh-CN" sz="1600"/>
              <a:t>dept_total, dept_total_avg </a:t>
            </a:r>
            <a:endParaRPr lang="zh-CN" altLang="zh-CN" sz="1600"/>
          </a:p>
          <a:p>
            <a:pPr eaLnBrk="1" hangingPunct="1"/>
            <a:r>
              <a:rPr lang="en-US" altLang="zh-CN" sz="1600" b="1"/>
              <a:t>where </a:t>
            </a:r>
            <a:r>
              <a:rPr lang="en-US" altLang="zh-CN" sz="1600"/>
              <a:t>dept_total.value &gt;= dept_total_avg.value;</a:t>
            </a:r>
            <a:endParaRPr lang="zh-CN" altLang="zh-CN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D74F201-FE95-4B9D-BFA6-AAC4DA3D7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Scalar Subquery</a:t>
            </a:r>
            <a:r>
              <a:rPr lang="zh-CN" altLang="en-US" dirty="0"/>
              <a:t>（标量子查询）</a:t>
            </a:r>
            <a:endParaRPr lang="en-US" altLang="zh-CN" dirty="0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A63A2A3-5FF3-428C-9134-2568C9A229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452664"/>
            <a:ext cx="10062453" cy="5329136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sz="2800" dirty="0"/>
              <a:t>标量子查询</a:t>
            </a:r>
            <a:r>
              <a:rPr lang="zh-CN" altLang="en-US" sz="2800" dirty="0"/>
              <a:t>：</a:t>
            </a:r>
            <a:r>
              <a:rPr lang="zh-CN" altLang="zh-CN" sz="2800" dirty="0"/>
              <a:t>只返回单个元组</a:t>
            </a:r>
            <a:r>
              <a:rPr lang="zh-CN" altLang="en-US" sz="2800" dirty="0"/>
              <a:t>的</a:t>
            </a:r>
            <a:r>
              <a:rPr lang="zh-CN" altLang="zh-CN" sz="2800" dirty="0"/>
              <a:t>单个属性</a:t>
            </a:r>
            <a:r>
              <a:rPr lang="zh-CN" altLang="en-US" sz="2800" dirty="0"/>
              <a:t>值</a:t>
            </a:r>
            <a:r>
              <a:rPr lang="zh-CN" altLang="zh-CN" sz="2800" dirty="0"/>
              <a:t>的子查询</a:t>
            </a:r>
            <a:endParaRPr lang="en-US" altLang="zh-CN" sz="2800" dirty="0"/>
          </a:p>
          <a:p>
            <a:pPr lvl="1"/>
            <a:r>
              <a:rPr lang="zh-CN" altLang="en-US" sz="2100" dirty="0"/>
              <a:t>查询如果返回多于</a:t>
            </a:r>
            <a:r>
              <a:rPr lang="en-US" altLang="zh-CN" sz="2100" dirty="0"/>
              <a:t>1</a:t>
            </a:r>
            <a:r>
              <a:rPr lang="zh-CN" altLang="en-US" sz="2100" dirty="0"/>
              <a:t>个元组，标量子查询将返回运行错误</a:t>
            </a:r>
            <a:endParaRPr lang="en-US" altLang="zh-CN" sz="2100" dirty="0"/>
          </a:p>
          <a:p>
            <a:pPr lvl="1">
              <a:defRPr/>
            </a:pPr>
            <a:r>
              <a:rPr lang="zh-CN" altLang="zh-CN" sz="2100" dirty="0"/>
              <a:t>标量子查询可以出现在任何希望出现单值的地方！</a:t>
            </a:r>
            <a:endParaRPr lang="en-US" altLang="zh-CN" sz="2100" dirty="0"/>
          </a:p>
          <a:p>
            <a:pPr lvl="2">
              <a:defRPr/>
            </a:pPr>
            <a:r>
              <a:rPr lang="en-US" altLang="zh-CN" sz="2100" dirty="0"/>
              <a:t>select</a:t>
            </a:r>
            <a:r>
              <a:rPr lang="zh-CN" altLang="zh-CN" sz="2100" dirty="0"/>
              <a:t>子句</a:t>
            </a:r>
            <a:endParaRPr lang="en-US" altLang="zh-CN" sz="2100" dirty="0"/>
          </a:p>
          <a:p>
            <a:pPr lvl="2">
              <a:defRPr/>
            </a:pPr>
            <a:r>
              <a:rPr lang="en-US" altLang="zh-CN" sz="2100" dirty="0"/>
              <a:t>where</a:t>
            </a:r>
            <a:r>
              <a:rPr lang="zh-CN" altLang="zh-CN" sz="2100" dirty="0"/>
              <a:t>子句</a:t>
            </a:r>
            <a:endParaRPr lang="en-US" altLang="zh-CN" sz="2100" dirty="0"/>
          </a:p>
          <a:p>
            <a:pPr lvl="2">
              <a:defRPr/>
            </a:pPr>
            <a:r>
              <a:rPr lang="en-US" altLang="zh-CN" sz="2100" dirty="0"/>
              <a:t>having</a:t>
            </a:r>
            <a:r>
              <a:rPr lang="zh-CN" altLang="zh-CN" sz="2100" dirty="0"/>
              <a:t>子句中</a:t>
            </a:r>
            <a:endParaRPr lang="en-US" altLang="zh-CN" sz="21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000" dirty="0"/>
              <a:t>例子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zh-CN" altLang="zh-CN" sz="2000" dirty="0"/>
          </a:p>
          <a:p>
            <a:pPr lvl="2">
              <a:buNone/>
            </a:pPr>
            <a:r>
              <a:rPr lang="en-US" altLang="zh-CN" sz="1600" b="1" dirty="0"/>
              <a:t>select       </a:t>
            </a:r>
            <a:r>
              <a:rPr lang="en-US" altLang="zh-CN" sz="1600" dirty="0" err="1">
                <a:solidFill>
                  <a:srgbClr val="00B050"/>
                </a:solidFill>
              </a:rPr>
              <a:t>dept_name</a:t>
            </a:r>
            <a:r>
              <a:rPr lang="en-US" altLang="zh-CN" sz="1600" dirty="0">
                <a:solidFill>
                  <a:srgbClr val="00B050"/>
                </a:solidFill>
              </a:rPr>
              <a:t>,</a:t>
            </a:r>
            <a:endParaRPr lang="zh-CN" altLang="zh-CN" sz="1600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600" dirty="0"/>
              <a:t>           </a:t>
            </a:r>
            <a:r>
              <a:rPr lang="en-US" altLang="zh-CN" sz="1600" dirty="0">
                <a:solidFill>
                  <a:srgbClr val="FF0000"/>
                </a:solidFill>
              </a:rPr>
              <a:t>( </a:t>
            </a:r>
            <a:r>
              <a:rPr lang="en-US" altLang="zh-CN" sz="1600" b="1" dirty="0">
                <a:solidFill>
                  <a:srgbClr val="FF0000"/>
                </a:solidFill>
              </a:rPr>
              <a:t>select count</a:t>
            </a:r>
            <a:r>
              <a:rPr lang="en-US" altLang="zh-CN" sz="1600" dirty="0">
                <a:solidFill>
                  <a:srgbClr val="FF0000"/>
                </a:solidFill>
              </a:rPr>
              <a:t>(*) 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from </a:t>
            </a:r>
            <a:r>
              <a:rPr lang="en-US" altLang="zh-CN" sz="1600" dirty="0">
                <a:solidFill>
                  <a:srgbClr val="FF0000"/>
                </a:solidFill>
              </a:rPr>
              <a:t>instructor 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 </a:t>
            </a:r>
            <a:r>
              <a:rPr lang="en-US" altLang="zh-CN" sz="1600" b="1" dirty="0">
                <a:solidFill>
                  <a:srgbClr val="FF0000"/>
                </a:solidFill>
              </a:rPr>
              <a:t>where </a:t>
            </a:r>
            <a:r>
              <a:rPr lang="en-US" altLang="zh-CN" sz="1600" dirty="0" err="1">
                <a:solidFill>
                  <a:srgbClr val="FF0000"/>
                </a:solidFill>
              </a:rPr>
              <a:t>department.dept_name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instructor.dept_name</a:t>
            </a:r>
            <a:r>
              <a:rPr lang="en-US" altLang="zh-CN" sz="1600" dirty="0">
                <a:solidFill>
                  <a:srgbClr val="FF0000"/>
                </a:solidFill>
              </a:rPr>
              <a:t>  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600" dirty="0"/>
              <a:t>  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as</a:t>
            </a:r>
            <a:r>
              <a:rPr lang="en-US" altLang="zh-CN" sz="1600" b="1" dirty="0"/>
              <a:t> </a:t>
            </a:r>
            <a:r>
              <a:rPr lang="en-US" altLang="zh-CN" sz="1600" dirty="0" err="1">
                <a:solidFill>
                  <a:srgbClr val="00B050"/>
                </a:solidFill>
              </a:rPr>
              <a:t>num_instructors</a:t>
            </a:r>
            <a:endParaRPr lang="zh-CN" altLang="zh-CN" sz="1600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600" b="1" dirty="0"/>
              <a:t>  from  </a:t>
            </a:r>
            <a:r>
              <a:rPr lang="en-US" altLang="zh-CN" sz="1600" dirty="0"/>
              <a:t>department; </a:t>
            </a:r>
          </a:p>
          <a:p>
            <a:pPr lvl="1"/>
            <a:r>
              <a:rPr lang="zh-CN" altLang="en-US" sz="2000" dirty="0"/>
              <a:t>例子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>
              <a:buNone/>
              <a:defRPr/>
            </a:pPr>
            <a:r>
              <a:rPr lang="en-US" altLang="zh-CN" sz="1800" dirty="0"/>
              <a:t>   </a:t>
            </a:r>
            <a:r>
              <a:rPr lang="en-US" altLang="zh-CN" sz="1800" b="1" dirty="0"/>
              <a:t>select    </a:t>
            </a:r>
            <a:r>
              <a:rPr lang="en-US" altLang="zh-CN" sz="1800" dirty="0"/>
              <a:t>name</a:t>
            </a:r>
          </a:p>
          <a:p>
            <a:pPr lvl="2">
              <a:buNone/>
              <a:defRPr/>
            </a:pPr>
            <a:r>
              <a:rPr lang="en-US" altLang="zh-CN" sz="1800" b="1" dirty="0"/>
              <a:t>    from    </a:t>
            </a:r>
            <a:r>
              <a:rPr lang="en-US" altLang="zh-CN" sz="1800" dirty="0">
                <a:solidFill>
                  <a:srgbClr val="FF0000"/>
                </a:solidFill>
              </a:rPr>
              <a:t>instructor</a:t>
            </a:r>
          </a:p>
          <a:p>
            <a:pPr lvl="2">
              <a:buNone/>
              <a:defRPr/>
            </a:pPr>
            <a:r>
              <a:rPr lang="en-US" altLang="zh-CN" sz="1800" dirty="0"/>
              <a:t>  </a:t>
            </a:r>
            <a:r>
              <a:rPr lang="en-US" altLang="zh-CN" sz="1800" b="1" dirty="0"/>
              <a:t>where</a:t>
            </a:r>
            <a:r>
              <a:rPr lang="en-US" altLang="zh-CN" sz="1800" dirty="0"/>
              <a:t>    salary * 10 &gt;</a:t>
            </a:r>
            <a:endParaRPr lang="zh-CN" altLang="zh-CN" sz="1800" dirty="0"/>
          </a:p>
          <a:p>
            <a:pPr lvl="2">
              <a:buNone/>
              <a:defRPr/>
            </a:pPr>
            <a:r>
              <a:rPr lang="en-US" altLang="zh-CN" sz="1800" dirty="0"/>
              <a:t>                         ( </a:t>
            </a:r>
            <a:r>
              <a:rPr lang="en-US" altLang="zh-CN" sz="1800" b="1" dirty="0"/>
              <a:t>select </a:t>
            </a:r>
            <a:r>
              <a:rPr lang="en-US" altLang="zh-CN" sz="1800" dirty="0"/>
              <a:t>budget</a:t>
            </a:r>
          </a:p>
          <a:p>
            <a:pPr lvl="2">
              <a:buNone/>
              <a:defRPr/>
            </a:pPr>
            <a:r>
              <a:rPr lang="zh-CN" altLang="en-US" sz="1800" b="1" dirty="0"/>
              <a:t>                            </a:t>
            </a:r>
            <a:r>
              <a:rPr lang="en-US" altLang="zh-CN" sz="1800" b="1" dirty="0"/>
              <a:t>from 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lvl="2">
              <a:buNone/>
              <a:defRPr/>
            </a:pPr>
            <a:r>
              <a:rPr lang="en-US" altLang="zh-CN" sz="1800" dirty="0"/>
              <a:t>                          </a:t>
            </a:r>
            <a:r>
              <a:rPr lang="en-US" altLang="zh-CN" sz="1800" b="1" dirty="0"/>
              <a:t>where </a:t>
            </a:r>
            <a:r>
              <a:rPr lang="en-US" altLang="zh-CN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department</a:t>
            </a:r>
            <a:r>
              <a:rPr lang="en-US" altLang="zh-CN" sz="1800" dirty="0" err="1"/>
              <a:t>.dept_name</a:t>
            </a:r>
            <a:r>
              <a:rPr lang="en-US" altLang="zh-CN" sz="1800" dirty="0"/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instructor</a:t>
            </a:r>
            <a:r>
              <a:rPr lang="en-US" altLang="zh-CN" sz="1800" dirty="0" err="1"/>
              <a:t>.dept_name</a:t>
            </a:r>
            <a:r>
              <a:rPr lang="en-US" altLang="zh-CN" sz="1800" dirty="0"/>
              <a:t>)</a:t>
            </a:r>
            <a:r>
              <a:rPr lang="en-US" altLang="zh-CN" sz="1800" b="1" dirty="0"/>
              <a:t>;</a:t>
            </a:r>
            <a:endParaRPr lang="zh-CN" altLang="zh-CN" sz="1800" dirty="0"/>
          </a:p>
          <a:p>
            <a:pPr>
              <a:buNone/>
              <a:defRPr/>
            </a:pPr>
            <a:r>
              <a:rPr lang="en-US" altLang="zh-CN" dirty="0"/>
              <a:t>        </a:t>
            </a:r>
          </a:p>
          <a:p>
            <a:pPr lvl="1"/>
            <a:endParaRPr lang="zh-CN" altLang="zh-CN" sz="2000" dirty="0"/>
          </a:p>
          <a:p>
            <a:pPr lvl="2"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F39BD26-D642-4F3B-A10E-CA9F55853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SQL Query Language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4722A62-5AA2-4DC9-9B8A-451EFA8BB4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5924" y="1389455"/>
            <a:ext cx="11098633" cy="5140675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Main Part of SQL</a:t>
            </a:r>
          </a:p>
          <a:p>
            <a:pPr lvl="1"/>
            <a:r>
              <a:rPr lang="en-US" altLang="zh-CN" sz="2400" dirty="0"/>
              <a:t>Data-definition language (DDL)</a:t>
            </a:r>
          </a:p>
          <a:p>
            <a:pPr lvl="2"/>
            <a:r>
              <a:rPr lang="en-US" altLang="zh-CN" sz="2000" dirty="0"/>
              <a:t>defining relation schemas</a:t>
            </a:r>
          </a:p>
          <a:p>
            <a:pPr lvl="2"/>
            <a:r>
              <a:rPr lang="en-US" altLang="zh-CN" sz="2000" dirty="0"/>
              <a:t>deleting relations</a:t>
            </a:r>
          </a:p>
          <a:p>
            <a:pPr lvl="2"/>
            <a:r>
              <a:rPr lang="en-US" altLang="zh-CN" sz="2000" dirty="0"/>
              <a:t>modifying relation schemas.</a:t>
            </a:r>
          </a:p>
          <a:p>
            <a:pPr lvl="1"/>
            <a:r>
              <a:rPr lang="en-US" altLang="zh-CN" sz="2400" dirty="0"/>
              <a:t>Data-manipulation language (DML)</a:t>
            </a:r>
          </a:p>
          <a:p>
            <a:pPr lvl="2"/>
            <a:r>
              <a:rPr lang="en-US" altLang="zh-CN" sz="2000" dirty="0"/>
              <a:t>query information from the database </a:t>
            </a:r>
          </a:p>
          <a:p>
            <a:pPr lvl="2"/>
            <a:r>
              <a:rPr lang="en-US" altLang="zh-CN" sz="2000" dirty="0"/>
              <a:t>insert tuples into the database </a:t>
            </a:r>
          </a:p>
          <a:p>
            <a:pPr lvl="2"/>
            <a:r>
              <a:rPr lang="en-US" altLang="zh-CN" sz="2000" dirty="0"/>
              <a:t>delete tuples from the database </a:t>
            </a:r>
          </a:p>
          <a:p>
            <a:pPr lvl="2"/>
            <a:r>
              <a:rPr lang="en-US" altLang="zh-CN" sz="2000" dirty="0"/>
              <a:t>modify tuples in the database.</a:t>
            </a:r>
          </a:p>
          <a:p>
            <a:pPr lvl="1"/>
            <a:r>
              <a:rPr lang="en-US" altLang="zh-CN" sz="2400" dirty="0"/>
              <a:t>Integrity</a:t>
            </a:r>
          </a:p>
          <a:p>
            <a:pPr lvl="2"/>
            <a:r>
              <a:rPr lang="en-US" altLang="zh-CN" sz="2000" dirty="0"/>
              <a:t>specifying integrity constraints that the data stored in the database must satisfy. </a:t>
            </a:r>
          </a:p>
          <a:p>
            <a:pPr lvl="2"/>
            <a:r>
              <a:rPr lang="en-US" altLang="zh-CN" sz="2000" dirty="0"/>
              <a:t>Updates that violate integrity constraints are disallowed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11815</Words>
  <Application>Microsoft Office PowerPoint</Application>
  <PresentationFormat>宽屏</PresentationFormat>
  <Paragraphs>1599</Paragraphs>
  <Slides>82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1" baseType="lpstr">
      <vt:lpstr>Monotype Sorts</vt:lpstr>
      <vt:lpstr>微软雅黑</vt:lpstr>
      <vt:lpstr>Century Gothic</vt:lpstr>
      <vt:lpstr>Euphemia</vt:lpstr>
      <vt:lpstr>Symbol</vt:lpstr>
      <vt:lpstr>Tahoma</vt:lpstr>
      <vt:lpstr>Times New Roman</vt:lpstr>
      <vt:lpstr>Wingdings</vt:lpstr>
      <vt:lpstr>学术文献 16x9</vt:lpstr>
      <vt:lpstr>数据库系统原理</vt:lpstr>
      <vt:lpstr>Overview of the SQL Query Language</vt:lpstr>
      <vt:lpstr>Overview of the SQL Query Language</vt:lpstr>
      <vt:lpstr>Overview of the SQL Query Language</vt:lpstr>
      <vt:lpstr>Overview of the SQL Query Language</vt:lpstr>
      <vt:lpstr>Overview of the SQL Query Language</vt:lpstr>
      <vt:lpstr>Overview of the SQL Query Language</vt:lpstr>
      <vt:lpstr>Overview of the SQL Query Language</vt:lpstr>
      <vt:lpstr>Overview of the SQL Query Language</vt:lpstr>
      <vt:lpstr>Overview of the SQL Query Language</vt:lpstr>
      <vt:lpstr>Data Definition Language</vt:lpstr>
      <vt:lpstr>Data Definition Language</vt:lpstr>
      <vt:lpstr>Data Definition Language</vt:lpstr>
      <vt:lpstr>Data Definition Language</vt:lpstr>
      <vt:lpstr>Data Definition Language</vt:lpstr>
      <vt:lpstr>Data Definition Language</vt:lpstr>
      <vt:lpstr>        Data Definition Language</vt:lpstr>
      <vt:lpstr>Create table Extensions </vt:lpstr>
      <vt:lpstr>Data Definition Language</vt:lpstr>
      <vt:lpstr>Data Definition Language</vt:lpstr>
      <vt:lpstr>Data Manipulation Language</vt:lpstr>
      <vt:lpstr>Data Manipulation Language  Modification of the Database –  Deletion</vt:lpstr>
      <vt:lpstr>Data Manipulation Language  Modification of the Database –  Deletion</vt:lpstr>
      <vt:lpstr>Data Manipulation Language  Modification of the Database – Insertion</vt:lpstr>
      <vt:lpstr>Data Manipulation Language Modification of the Database – Insertion</vt:lpstr>
      <vt:lpstr>Data Manipulation Language  Modification of the Database – Updates</vt:lpstr>
      <vt:lpstr>Data Manipulation Language  Modification of the Database – Updates with Scalar Subqueries</vt:lpstr>
      <vt:lpstr>Basic Query Structure </vt:lpstr>
      <vt:lpstr>Basic Query Structure </vt:lpstr>
      <vt:lpstr>Basic Query Structure </vt:lpstr>
      <vt:lpstr>Basic Query Structure </vt:lpstr>
      <vt:lpstr>Basic Query Structure </vt:lpstr>
      <vt:lpstr>Basic Query Structure </vt:lpstr>
      <vt:lpstr>Basic Query Structure </vt:lpstr>
      <vt:lpstr>Basic Query Structure </vt:lpstr>
      <vt:lpstr>Basic Query Structure </vt:lpstr>
      <vt:lpstr>Basic Query Structure </vt:lpstr>
      <vt:lpstr>Basic Query Structure </vt:lpstr>
      <vt:lpstr>Basic Query Structure </vt:lpstr>
      <vt:lpstr>Basic Query Structure </vt:lpstr>
      <vt:lpstr>Additional Basic Query Structure </vt:lpstr>
      <vt:lpstr>Additional Basic Query Structure </vt:lpstr>
      <vt:lpstr>Additional Basic Query Structure </vt:lpstr>
      <vt:lpstr>Additional Basic Query Structure </vt:lpstr>
      <vt:lpstr>Additional Basic Query Structure </vt:lpstr>
      <vt:lpstr>Additional Basic Query Structure </vt:lpstr>
      <vt:lpstr>Additional Basic Query Structure </vt:lpstr>
      <vt:lpstr>Additional Basic Query Structure </vt:lpstr>
      <vt:lpstr>Additional Basic Query Structure </vt:lpstr>
      <vt:lpstr>Additional Basic Query Structure </vt:lpstr>
      <vt:lpstr>Additional Basic Query Structure </vt:lpstr>
      <vt:lpstr>Set Operations</vt:lpstr>
      <vt:lpstr>Set Operations</vt:lpstr>
      <vt:lpstr>Set Operations</vt:lpstr>
      <vt:lpstr>SQL语句中处理Null值</vt:lpstr>
      <vt:lpstr>SQL语句中处理Null值</vt:lpstr>
      <vt:lpstr>SQL语句中处理Null值</vt:lpstr>
      <vt:lpstr>SQL语句中处理Null值</vt:lpstr>
      <vt:lpstr>Aggregate Functions</vt:lpstr>
      <vt:lpstr>Aggregate Functions</vt:lpstr>
      <vt:lpstr>Aggregate Functions – Group By</vt:lpstr>
      <vt:lpstr>Aggregation </vt:lpstr>
      <vt:lpstr>Aggregate Functions – Having Clause</vt:lpstr>
      <vt:lpstr>Aggregate Functions – null Values and Aggregates</vt:lpstr>
      <vt:lpstr>Aggregate Functions –  Boolean data type and Aggregates</vt:lpstr>
      <vt:lpstr>Nested Subqueries</vt:lpstr>
      <vt:lpstr>Nested Subqueries –   tests for set membership(in 、not in)</vt:lpstr>
      <vt:lpstr>Nested Subqueries –   tests for set membership(in 、not in)</vt:lpstr>
      <vt:lpstr>Nested Subqueries –   tests for set membership(in 、not in)</vt:lpstr>
      <vt:lpstr>Nested Subqueries –   tests for Set Comparison</vt:lpstr>
      <vt:lpstr>Nested Subqueries –   tests for Set Comparison</vt:lpstr>
      <vt:lpstr>Nested Subqueries –   tests for Set Comparison</vt:lpstr>
      <vt:lpstr>Nested Subqueries –   tests for  Set Member</vt:lpstr>
      <vt:lpstr>Nested Subqueries –   tests for Set Member</vt:lpstr>
      <vt:lpstr>Nested Subqueries –   tests for Set Member</vt:lpstr>
      <vt:lpstr>Nested Subqueries –   tests for Absence of Duplicate Tuples</vt:lpstr>
      <vt:lpstr>Nested Subqueries –   Subqueries in the From Clause</vt:lpstr>
      <vt:lpstr>Nested Subqueries –   Subqueries in the From Clause</vt:lpstr>
      <vt:lpstr>Nested Subqueries –   Subqueries in the From Clause</vt:lpstr>
      <vt:lpstr>Nested Subqueries –  With Clause</vt:lpstr>
      <vt:lpstr>Nested Subqueries –             With Clause</vt:lpstr>
      <vt:lpstr>Scalar Subquery（标量子查询）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2020-02-27T08:23:17Z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