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78"/>
  </p:notesMasterIdLst>
  <p:handoutMasterIdLst>
    <p:handoutMasterId r:id="rId79"/>
  </p:handoutMasterIdLst>
  <p:sldIdLst>
    <p:sldId id="256" r:id="rId5"/>
    <p:sldId id="285" r:id="rId6"/>
    <p:sldId id="395" r:id="rId7"/>
    <p:sldId id="397" r:id="rId8"/>
    <p:sldId id="286" r:id="rId9"/>
    <p:sldId id="396" r:id="rId10"/>
    <p:sldId id="398" r:id="rId11"/>
    <p:sldId id="393" r:id="rId12"/>
    <p:sldId id="400" r:id="rId13"/>
    <p:sldId id="401" r:id="rId14"/>
    <p:sldId id="403" r:id="rId15"/>
    <p:sldId id="404" r:id="rId16"/>
    <p:sldId id="407" r:id="rId17"/>
    <p:sldId id="432" r:id="rId18"/>
    <p:sldId id="433" r:id="rId19"/>
    <p:sldId id="304" r:id="rId20"/>
    <p:sldId id="306" r:id="rId21"/>
    <p:sldId id="309" r:id="rId22"/>
    <p:sldId id="310" r:id="rId23"/>
    <p:sldId id="312" r:id="rId24"/>
    <p:sldId id="412" r:id="rId25"/>
    <p:sldId id="414" r:id="rId26"/>
    <p:sldId id="315" r:id="rId27"/>
    <p:sldId id="434" r:id="rId28"/>
    <p:sldId id="318" r:id="rId29"/>
    <p:sldId id="319" r:id="rId30"/>
    <p:sldId id="320" r:id="rId31"/>
    <p:sldId id="435" r:id="rId32"/>
    <p:sldId id="323" r:id="rId33"/>
    <p:sldId id="324" r:id="rId34"/>
    <p:sldId id="325" r:id="rId35"/>
    <p:sldId id="326" r:id="rId36"/>
    <p:sldId id="327" r:id="rId37"/>
    <p:sldId id="329" r:id="rId38"/>
    <p:sldId id="331" r:id="rId39"/>
    <p:sldId id="333" r:id="rId40"/>
    <p:sldId id="418" r:id="rId41"/>
    <p:sldId id="334" r:id="rId42"/>
    <p:sldId id="335" r:id="rId43"/>
    <p:sldId id="336" r:id="rId44"/>
    <p:sldId id="337" r:id="rId45"/>
    <p:sldId id="339" r:id="rId46"/>
    <p:sldId id="340" r:id="rId47"/>
    <p:sldId id="344" r:id="rId48"/>
    <p:sldId id="417" r:id="rId49"/>
    <p:sldId id="420" r:id="rId50"/>
    <p:sldId id="421" r:id="rId51"/>
    <p:sldId id="423" r:id="rId52"/>
    <p:sldId id="426" r:id="rId53"/>
    <p:sldId id="346" r:id="rId54"/>
    <p:sldId id="349" r:id="rId55"/>
    <p:sldId id="353" r:id="rId56"/>
    <p:sldId id="355" r:id="rId57"/>
    <p:sldId id="356" r:id="rId58"/>
    <p:sldId id="360" r:id="rId59"/>
    <p:sldId id="436" r:id="rId60"/>
    <p:sldId id="351" r:id="rId61"/>
    <p:sldId id="427" r:id="rId62"/>
    <p:sldId id="428" r:id="rId63"/>
    <p:sldId id="365" r:id="rId64"/>
    <p:sldId id="366" r:id="rId65"/>
    <p:sldId id="368" r:id="rId66"/>
    <p:sldId id="372" r:id="rId67"/>
    <p:sldId id="373" r:id="rId68"/>
    <p:sldId id="376" r:id="rId69"/>
    <p:sldId id="377" r:id="rId70"/>
    <p:sldId id="379" r:id="rId71"/>
    <p:sldId id="381" r:id="rId72"/>
    <p:sldId id="383" r:id="rId73"/>
    <p:sldId id="385" r:id="rId74"/>
    <p:sldId id="387" r:id="rId75"/>
    <p:sldId id="389" r:id="rId76"/>
    <p:sldId id="391" r:id="rId7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80" d="100"/>
          <a:sy n="80" d="100"/>
        </p:scale>
        <p:origin x="120" y="810"/>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2020/2/27</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2020/2/27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03EB601C-A544-4BE9-BC6D-8FB10F60D1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6260000-B366-4BDF-A6A6-7B38C329675C}" type="slidenum">
              <a:rPr lang="en-US" altLang="zh-CN" sz="1200">
                <a:latin typeface="Times New Roman" panose="02020603050405020304" pitchFamily="18" charset="0"/>
              </a:rPr>
              <a:pPr eaLnBrk="1" hangingPunct="1"/>
              <a:t>10</a:t>
            </a:fld>
            <a:endParaRPr lang="en-US" altLang="zh-CN" sz="1200">
              <a:latin typeface="Times New Roman" panose="02020603050405020304" pitchFamily="18" charset="0"/>
            </a:endParaRPr>
          </a:p>
        </p:txBody>
      </p:sp>
      <p:sp>
        <p:nvSpPr>
          <p:cNvPr id="126979" name="Rectangle 2">
            <a:extLst>
              <a:ext uri="{FF2B5EF4-FFF2-40B4-BE49-F238E27FC236}">
                <a16:creationId xmlns:a16="http://schemas.microsoft.com/office/drawing/2014/main" id="{BB9963BD-9D53-401B-A41A-9A6385015C27}"/>
              </a:ext>
            </a:extLst>
          </p:cNvPr>
          <p:cNvSpPr>
            <a:spLocks noGrp="1" noRot="1" noChangeAspect="1" noChangeArrowheads="1" noTextEdit="1"/>
          </p:cNvSpPr>
          <p:nvPr>
            <p:ph type="sldImg"/>
          </p:nvPr>
        </p:nvSpPr>
        <p:spPr>
          <a:xfrm>
            <a:off x="393700" y="692150"/>
            <a:ext cx="6070600" cy="3414713"/>
          </a:xfrm>
          <a:ln/>
        </p:spPr>
      </p:sp>
      <p:sp>
        <p:nvSpPr>
          <p:cNvPr id="126980" name="Rectangle 3">
            <a:extLst>
              <a:ext uri="{FF2B5EF4-FFF2-40B4-BE49-F238E27FC236}">
                <a16:creationId xmlns:a16="http://schemas.microsoft.com/office/drawing/2014/main" id="{8793A3CA-A151-458C-AF7A-9349D580D666}"/>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0B056831-6BB4-4122-BBF8-AEB1D24030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61B858F-D49C-447E-BB6E-3FFAC6EED6CF}" type="slidenum">
              <a:rPr lang="en-US" altLang="zh-CN" sz="1200">
                <a:latin typeface="Times New Roman" panose="02020603050405020304" pitchFamily="18" charset="0"/>
              </a:rPr>
              <a:pPr eaLnBrk="1" hangingPunct="1"/>
              <a:t>11</a:t>
            </a:fld>
            <a:endParaRPr lang="en-US" altLang="zh-CN" sz="1200">
              <a:latin typeface="Times New Roman" panose="02020603050405020304" pitchFamily="18" charset="0"/>
            </a:endParaRPr>
          </a:p>
        </p:txBody>
      </p:sp>
      <p:sp>
        <p:nvSpPr>
          <p:cNvPr id="129027" name="Rectangle 2">
            <a:extLst>
              <a:ext uri="{FF2B5EF4-FFF2-40B4-BE49-F238E27FC236}">
                <a16:creationId xmlns:a16="http://schemas.microsoft.com/office/drawing/2014/main" id="{1755E235-5365-4D0F-9BDF-6C1597258354}"/>
              </a:ext>
            </a:extLst>
          </p:cNvPr>
          <p:cNvSpPr>
            <a:spLocks noGrp="1" noRot="1" noChangeAspect="1" noChangeArrowheads="1" noTextEdit="1"/>
          </p:cNvSpPr>
          <p:nvPr>
            <p:ph type="sldImg"/>
          </p:nvPr>
        </p:nvSpPr>
        <p:spPr>
          <a:xfrm>
            <a:off x="393700" y="692150"/>
            <a:ext cx="6070600" cy="3414713"/>
          </a:xfrm>
          <a:ln/>
        </p:spPr>
      </p:sp>
      <p:sp>
        <p:nvSpPr>
          <p:cNvPr id="129028" name="Rectangle 3">
            <a:extLst>
              <a:ext uri="{FF2B5EF4-FFF2-40B4-BE49-F238E27FC236}">
                <a16:creationId xmlns:a16="http://schemas.microsoft.com/office/drawing/2014/main" id="{D5D9C725-11F0-47C8-B39E-3CA2854ABB55}"/>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Set</a:t>
            </a:r>
            <a:r>
              <a:rPr lang="zh-CN" altLang="en-US">
                <a:ea typeface="宋体" panose="02010600030101010101" pitchFamily="2" charset="-122"/>
              </a:rPr>
              <a:t> </a:t>
            </a:r>
            <a:r>
              <a:rPr lang="en-US" altLang="zh-CN">
                <a:ea typeface="宋体" panose="02010600030101010101" pitchFamily="2" charset="-122"/>
              </a:rPr>
              <a:t>linesize</a:t>
            </a:r>
            <a:r>
              <a:rPr lang="zh-CN" altLang="en-US">
                <a:ea typeface="宋体" panose="02010600030101010101" pitchFamily="2" charset="-122"/>
              </a:rPr>
              <a:t> </a:t>
            </a:r>
            <a:r>
              <a:rPr lang="en-US" altLang="zh-CN">
                <a:ea typeface="宋体" panose="02010600030101010101" pitchFamily="2" charset="-122"/>
              </a:rPr>
              <a:t>120</a:t>
            </a:r>
          </a:p>
          <a:p>
            <a:r>
              <a:rPr lang="en-US" altLang="zh-CN">
                <a:ea typeface="宋体" panose="02010600030101010101" pitchFamily="2" charset="-122"/>
              </a:rPr>
              <a:t>Set</a:t>
            </a:r>
            <a:r>
              <a:rPr lang="zh-CN" altLang="en-US">
                <a:ea typeface="宋体" panose="02010600030101010101" pitchFamily="2" charset="-122"/>
              </a:rPr>
              <a:t> </a:t>
            </a:r>
            <a:r>
              <a:rPr lang="en-US" altLang="zh-CN">
                <a:ea typeface="宋体" panose="02010600030101010101" pitchFamily="2" charset="-122"/>
              </a:rPr>
              <a:t>pagesize</a:t>
            </a:r>
            <a:r>
              <a:rPr lang="zh-CN" altLang="en-US">
                <a:ea typeface="宋体" panose="02010600030101010101" pitchFamily="2" charset="-122"/>
              </a:rPr>
              <a:t> </a:t>
            </a:r>
            <a:r>
              <a:rPr lang="en-US" altLang="zh-CN">
                <a:ea typeface="宋体" panose="02010600030101010101" pitchFamily="2" charset="-122"/>
              </a:rPr>
              <a:t>50</a:t>
            </a:r>
          </a:p>
          <a:p>
            <a:endParaRPr lang="en-US" altLang="zh-CN">
              <a:ea typeface="宋体" panose="02010600030101010101" pitchFamily="2" charset="-122"/>
            </a:endParaRPr>
          </a:p>
          <a:p>
            <a:r>
              <a:rPr lang="en-US" altLang="zh-CN">
                <a:ea typeface="宋体" panose="02010600030101010101" pitchFamily="2" charset="-122"/>
              </a:rPr>
              <a:t>select * </a:t>
            </a:r>
          </a:p>
          <a:p>
            <a:r>
              <a:rPr lang="en-US" altLang="zh-CN">
                <a:ea typeface="宋体" panose="02010600030101010101" pitchFamily="2" charset="-122"/>
              </a:rPr>
              <a:t>from takes natural right outer join student;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3BA648EA-1D39-453B-934B-F2BE4D592C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E360975-DF58-4B03-8E5D-06C9E62BD1D2}" type="slidenum">
              <a:rPr lang="en-US" altLang="zh-CN" sz="1200">
                <a:latin typeface="Times New Roman" panose="02020603050405020304" pitchFamily="18" charset="0"/>
              </a:rPr>
              <a:pPr eaLnBrk="1" hangingPunct="1"/>
              <a:t>12</a:t>
            </a:fld>
            <a:endParaRPr lang="en-US" altLang="zh-CN" sz="1200">
              <a:latin typeface="Times New Roman" panose="02020603050405020304" pitchFamily="18" charset="0"/>
            </a:endParaRPr>
          </a:p>
        </p:txBody>
      </p:sp>
      <p:sp>
        <p:nvSpPr>
          <p:cNvPr id="130051" name="Rectangle 2">
            <a:extLst>
              <a:ext uri="{FF2B5EF4-FFF2-40B4-BE49-F238E27FC236}">
                <a16:creationId xmlns:a16="http://schemas.microsoft.com/office/drawing/2014/main" id="{39E9C617-4304-43E7-9E94-0868B8F0AF31}"/>
              </a:ext>
            </a:extLst>
          </p:cNvPr>
          <p:cNvSpPr>
            <a:spLocks noGrp="1" noRot="1" noChangeAspect="1" noChangeArrowheads="1" noTextEdit="1"/>
          </p:cNvSpPr>
          <p:nvPr>
            <p:ph type="sldImg"/>
          </p:nvPr>
        </p:nvSpPr>
        <p:spPr>
          <a:xfrm>
            <a:off x="393700" y="692150"/>
            <a:ext cx="6070600" cy="3414713"/>
          </a:xfrm>
          <a:ln/>
        </p:spPr>
      </p:sp>
      <p:sp>
        <p:nvSpPr>
          <p:cNvPr id="130052" name="Rectangle 3">
            <a:extLst>
              <a:ext uri="{FF2B5EF4-FFF2-40B4-BE49-F238E27FC236}">
                <a16:creationId xmlns:a16="http://schemas.microsoft.com/office/drawing/2014/main" id="{580FC3DF-5775-4D33-89AC-9CACE81543D3}"/>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374A27BF-51FE-4F53-AE00-19AD9B6CBA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86899A8-FEE9-420D-B103-89E45B167D36}" type="slidenum">
              <a:rPr lang="en-US" altLang="zh-CN" sz="1200">
                <a:latin typeface="Times New Roman" panose="02020603050405020304" pitchFamily="18" charset="0"/>
              </a:rPr>
              <a:pPr eaLnBrk="1" hangingPunct="1"/>
              <a:t>13</a:t>
            </a:fld>
            <a:endParaRPr lang="en-US" altLang="zh-CN" sz="1200">
              <a:latin typeface="Times New Roman" panose="02020603050405020304" pitchFamily="18" charset="0"/>
            </a:endParaRPr>
          </a:p>
        </p:txBody>
      </p:sp>
      <p:sp>
        <p:nvSpPr>
          <p:cNvPr id="133123" name="Rectangle 2">
            <a:extLst>
              <a:ext uri="{FF2B5EF4-FFF2-40B4-BE49-F238E27FC236}">
                <a16:creationId xmlns:a16="http://schemas.microsoft.com/office/drawing/2014/main" id="{57BD83C1-D68B-4AAC-A4E6-D66A9A9E6D83}"/>
              </a:ext>
            </a:extLst>
          </p:cNvPr>
          <p:cNvSpPr>
            <a:spLocks noGrp="1" noRot="1" noChangeAspect="1" noChangeArrowheads="1" noTextEdit="1"/>
          </p:cNvSpPr>
          <p:nvPr>
            <p:ph type="sldImg"/>
          </p:nvPr>
        </p:nvSpPr>
        <p:spPr>
          <a:xfrm>
            <a:off x="393700" y="692150"/>
            <a:ext cx="6070600" cy="3414713"/>
          </a:xfrm>
          <a:ln/>
        </p:spPr>
      </p:sp>
      <p:sp>
        <p:nvSpPr>
          <p:cNvPr id="133124" name="Rectangle 3">
            <a:extLst>
              <a:ext uri="{FF2B5EF4-FFF2-40B4-BE49-F238E27FC236}">
                <a16:creationId xmlns:a16="http://schemas.microsoft.com/office/drawing/2014/main" id="{8C36F5A6-17D4-451B-8452-9C01FEF36C1A}"/>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200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374A27BF-51FE-4F53-AE00-19AD9B6CBA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86899A8-FEE9-420D-B103-89E45B167D36}" type="slidenum">
              <a:rPr lang="en-US" altLang="zh-CN" sz="1200">
                <a:latin typeface="Times New Roman" panose="02020603050405020304" pitchFamily="18" charset="0"/>
              </a:rPr>
              <a:pPr eaLnBrk="1" hangingPunct="1"/>
              <a:t>14</a:t>
            </a:fld>
            <a:endParaRPr lang="en-US" altLang="zh-CN" sz="1200">
              <a:latin typeface="Times New Roman" panose="02020603050405020304" pitchFamily="18" charset="0"/>
            </a:endParaRPr>
          </a:p>
        </p:txBody>
      </p:sp>
      <p:sp>
        <p:nvSpPr>
          <p:cNvPr id="133123" name="Rectangle 2">
            <a:extLst>
              <a:ext uri="{FF2B5EF4-FFF2-40B4-BE49-F238E27FC236}">
                <a16:creationId xmlns:a16="http://schemas.microsoft.com/office/drawing/2014/main" id="{57BD83C1-D68B-4AAC-A4E6-D66A9A9E6D83}"/>
              </a:ext>
            </a:extLst>
          </p:cNvPr>
          <p:cNvSpPr>
            <a:spLocks noGrp="1" noRot="1" noChangeAspect="1" noChangeArrowheads="1" noTextEdit="1"/>
          </p:cNvSpPr>
          <p:nvPr>
            <p:ph type="sldImg"/>
          </p:nvPr>
        </p:nvSpPr>
        <p:spPr>
          <a:xfrm>
            <a:off x="393700" y="692150"/>
            <a:ext cx="6070600" cy="3414713"/>
          </a:xfrm>
          <a:ln/>
        </p:spPr>
      </p:sp>
      <p:sp>
        <p:nvSpPr>
          <p:cNvPr id="133124" name="Rectangle 3">
            <a:extLst>
              <a:ext uri="{FF2B5EF4-FFF2-40B4-BE49-F238E27FC236}">
                <a16:creationId xmlns:a16="http://schemas.microsoft.com/office/drawing/2014/main" id="{8C36F5A6-17D4-451B-8452-9C01FEF36C1A}"/>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2000">
              <a:ea typeface="宋体" panose="02010600030101010101" pitchFamily="2" charset="-122"/>
            </a:endParaRPr>
          </a:p>
        </p:txBody>
      </p:sp>
    </p:spTree>
    <p:extLst>
      <p:ext uri="{BB962C8B-B14F-4D97-AF65-F5344CB8AC3E}">
        <p14:creationId xmlns:p14="http://schemas.microsoft.com/office/powerpoint/2010/main" val="80587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374A27BF-51FE-4F53-AE00-19AD9B6CBA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86899A8-FEE9-420D-B103-89E45B167D36}" type="slidenum">
              <a:rPr lang="en-US" altLang="zh-CN" sz="1200">
                <a:latin typeface="Times New Roman" panose="02020603050405020304" pitchFamily="18" charset="0"/>
              </a:rPr>
              <a:pPr eaLnBrk="1" hangingPunct="1"/>
              <a:t>15</a:t>
            </a:fld>
            <a:endParaRPr lang="en-US" altLang="zh-CN" sz="1200">
              <a:latin typeface="Times New Roman" panose="02020603050405020304" pitchFamily="18" charset="0"/>
            </a:endParaRPr>
          </a:p>
        </p:txBody>
      </p:sp>
      <p:sp>
        <p:nvSpPr>
          <p:cNvPr id="133123" name="Rectangle 2">
            <a:extLst>
              <a:ext uri="{FF2B5EF4-FFF2-40B4-BE49-F238E27FC236}">
                <a16:creationId xmlns:a16="http://schemas.microsoft.com/office/drawing/2014/main" id="{57BD83C1-D68B-4AAC-A4E6-D66A9A9E6D83}"/>
              </a:ext>
            </a:extLst>
          </p:cNvPr>
          <p:cNvSpPr>
            <a:spLocks noGrp="1" noRot="1" noChangeAspect="1" noChangeArrowheads="1" noTextEdit="1"/>
          </p:cNvSpPr>
          <p:nvPr>
            <p:ph type="sldImg"/>
          </p:nvPr>
        </p:nvSpPr>
        <p:spPr>
          <a:xfrm>
            <a:off x="393700" y="692150"/>
            <a:ext cx="6070600" cy="3414713"/>
          </a:xfrm>
          <a:ln/>
        </p:spPr>
      </p:sp>
      <p:sp>
        <p:nvSpPr>
          <p:cNvPr id="133124" name="Rectangle 3">
            <a:extLst>
              <a:ext uri="{FF2B5EF4-FFF2-40B4-BE49-F238E27FC236}">
                <a16:creationId xmlns:a16="http://schemas.microsoft.com/office/drawing/2014/main" id="{8C36F5A6-17D4-451B-8452-9C01FEF36C1A}"/>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2000">
              <a:ea typeface="宋体" panose="02010600030101010101" pitchFamily="2" charset="-122"/>
            </a:endParaRPr>
          </a:p>
        </p:txBody>
      </p:sp>
    </p:spTree>
    <p:extLst>
      <p:ext uri="{BB962C8B-B14F-4D97-AF65-F5344CB8AC3E}">
        <p14:creationId xmlns:p14="http://schemas.microsoft.com/office/powerpoint/2010/main" val="2947849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A11E6138-946C-46E6-94C5-8968F07CF1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B4B8F95-F258-4B63-8521-E5F9A9549C09}" type="slidenum">
              <a:rPr lang="en-US" altLang="zh-CN" sz="1200">
                <a:latin typeface="Times New Roman" panose="02020603050405020304" pitchFamily="18" charset="0"/>
              </a:rPr>
              <a:pPr eaLnBrk="1" hangingPunct="1"/>
              <a:t>16</a:t>
            </a:fld>
            <a:endParaRPr lang="en-US" altLang="zh-CN" sz="1200">
              <a:latin typeface="Times New Roman" panose="02020603050405020304" pitchFamily="18" charset="0"/>
            </a:endParaRPr>
          </a:p>
        </p:txBody>
      </p:sp>
      <p:sp>
        <p:nvSpPr>
          <p:cNvPr id="137219" name="Rectangle 2">
            <a:extLst>
              <a:ext uri="{FF2B5EF4-FFF2-40B4-BE49-F238E27FC236}">
                <a16:creationId xmlns:a16="http://schemas.microsoft.com/office/drawing/2014/main" id="{8E731FC6-D40D-44F9-A457-545F7C440AF2}"/>
              </a:ext>
            </a:extLst>
          </p:cNvPr>
          <p:cNvSpPr>
            <a:spLocks noGrp="1" noRot="1" noChangeAspect="1" noChangeArrowheads="1" noTextEdit="1"/>
          </p:cNvSpPr>
          <p:nvPr>
            <p:ph type="sldImg"/>
          </p:nvPr>
        </p:nvSpPr>
        <p:spPr>
          <a:xfrm>
            <a:off x="381000" y="684213"/>
            <a:ext cx="6096000" cy="3429000"/>
          </a:xfrm>
          <a:ln/>
        </p:spPr>
      </p:sp>
      <p:sp>
        <p:nvSpPr>
          <p:cNvPr id="137220" name="Rectangle 3">
            <a:extLst>
              <a:ext uri="{FF2B5EF4-FFF2-40B4-BE49-F238E27FC236}">
                <a16:creationId xmlns:a16="http://schemas.microsoft.com/office/drawing/2014/main" id="{16B592D8-A3F6-48BB-879D-22BD5CFD9B85}"/>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90161F11-5A1D-427C-BA30-4CFDF4FABB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466B06F-A247-40FF-9BF7-83867DB144B5}" type="slidenum">
              <a:rPr lang="en-US" altLang="zh-CN" sz="1200">
                <a:latin typeface="Times New Roman" panose="02020603050405020304" pitchFamily="18" charset="0"/>
              </a:rPr>
              <a:pPr eaLnBrk="1" hangingPunct="1"/>
              <a:t>17</a:t>
            </a:fld>
            <a:endParaRPr lang="en-US" altLang="zh-CN" sz="1200">
              <a:latin typeface="Times New Roman" panose="02020603050405020304" pitchFamily="18" charset="0"/>
            </a:endParaRPr>
          </a:p>
        </p:txBody>
      </p:sp>
      <p:sp>
        <p:nvSpPr>
          <p:cNvPr id="139267" name="Rectangle 2">
            <a:extLst>
              <a:ext uri="{FF2B5EF4-FFF2-40B4-BE49-F238E27FC236}">
                <a16:creationId xmlns:a16="http://schemas.microsoft.com/office/drawing/2014/main" id="{F55F596D-99B0-41D5-A667-F2C87500FF49}"/>
              </a:ext>
            </a:extLst>
          </p:cNvPr>
          <p:cNvSpPr>
            <a:spLocks noGrp="1" noRot="1" noChangeAspect="1" noChangeArrowheads="1" noTextEdit="1"/>
          </p:cNvSpPr>
          <p:nvPr>
            <p:ph type="sldImg"/>
          </p:nvPr>
        </p:nvSpPr>
        <p:spPr>
          <a:xfrm>
            <a:off x="381000" y="684213"/>
            <a:ext cx="6096000" cy="3429000"/>
          </a:xfrm>
          <a:ln/>
        </p:spPr>
      </p:sp>
      <p:sp>
        <p:nvSpPr>
          <p:cNvPr id="139268" name="Rectangle 3">
            <a:extLst>
              <a:ext uri="{FF2B5EF4-FFF2-40B4-BE49-F238E27FC236}">
                <a16:creationId xmlns:a16="http://schemas.microsoft.com/office/drawing/2014/main" id="{72E4937C-67C9-44B7-9818-E8A14CE2EBA4}"/>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EB7A6E5D-2AEF-4019-AF33-E05E28797E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0651EE9-9BD4-48FD-A2CF-01151696F819}" type="slidenum">
              <a:rPr lang="en-US" altLang="zh-CN" sz="1200">
                <a:latin typeface="Times New Roman" panose="02020603050405020304" pitchFamily="18" charset="0"/>
              </a:rPr>
              <a:pPr eaLnBrk="1" hangingPunct="1"/>
              <a:t>18</a:t>
            </a:fld>
            <a:endParaRPr lang="en-US" altLang="zh-CN" sz="1200">
              <a:latin typeface="Times New Roman" panose="02020603050405020304" pitchFamily="18" charset="0"/>
            </a:endParaRPr>
          </a:p>
        </p:txBody>
      </p:sp>
      <p:sp>
        <p:nvSpPr>
          <p:cNvPr id="142339" name="Rectangle 2">
            <a:extLst>
              <a:ext uri="{FF2B5EF4-FFF2-40B4-BE49-F238E27FC236}">
                <a16:creationId xmlns:a16="http://schemas.microsoft.com/office/drawing/2014/main" id="{4729751A-1F6E-4D37-9AD0-ABC14F186107}"/>
              </a:ext>
            </a:extLst>
          </p:cNvPr>
          <p:cNvSpPr>
            <a:spLocks noGrp="1" noRot="1" noChangeAspect="1" noChangeArrowheads="1" noTextEdit="1"/>
          </p:cNvSpPr>
          <p:nvPr>
            <p:ph type="sldImg"/>
          </p:nvPr>
        </p:nvSpPr>
        <p:spPr>
          <a:xfrm>
            <a:off x="381000" y="684213"/>
            <a:ext cx="6096000" cy="3429000"/>
          </a:xfrm>
          <a:ln/>
        </p:spPr>
      </p:sp>
      <p:sp>
        <p:nvSpPr>
          <p:cNvPr id="142340" name="Rectangle 3">
            <a:extLst>
              <a:ext uri="{FF2B5EF4-FFF2-40B4-BE49-F238E27FC236}">
                <a16:creationId xmlns:a16="http://schemas.microsoft.com/office/drawing/2014/main" id="{55056801-8223-4489-BB18-E2BDC14EA1CC}"/>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2EBA7602-E668-468E-B747-F3304493B0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03F240D-9956-4D9E-B214-12DEF88665D2}" type="slidenum">
              <a:rPr lang="en-US" altLang="zh-CN" sz="1200">
                <a:latin typeface="Times New Roman" panose="02020603050405020304" pitchFamily="18" charset="0"/>
              </a:rPr>
              <a:pPr eaLnBrk="1" hangingPunct="1"/>
              <a:t>19</a:t>
            </a:fld>
            <a:endParaRPr lang="en-US" altLang="zh-CN" sz="1200">
              <a:latin typeface="Times New Roman" panose="02020603050405020304" pitchFamily="18" charset="0"/>
            </a:endParaRPr>
          </a:p>
        </p:txBody>
      </p:sp>
      <p:sp>
        <p:nvSpPr>
          <p:cNvPr id="143363" name="Rectangle 2">
            <a:extLst>
              <a:ext uri="{FF2B5EF4-FFF2-40B4-BE49-F238E27FC236}">
                <a16:creationId xmlns:a16="http://schemas.microsoft.com/office/drawing/2014/main" id="{0519FCAA-A56D-44AB-85AF-6DB5D84E469D}"/>
              </a:ext>
            </a:extLst>
          </p:cNvPr>
          <p:cNvSpPr>
            <a:spLocks noGrp="1" noRot="1" noChangeAspect="1" noChangeArrowheads="1" noTextEdit="1"/>
          </p:cNvSpPr>
          <p:nvPr>
            <p:ph type="sldImg"/>
          </p:nvPr>
        </p:nvSpPr>
        <p:spPr>
          <a:xfrm>
            <a:off x="381000" y="684213"/>
            <a:ext cx="6096000" cy="3429000"/>
          </a:xfrm>
          <a:ln/>
        </p:spPr>
      </p:sp>
      <p:sp>
        <p:nvSpPr>
          <p:cNvPr id="143364" name="Rectangle 3">
            <a:extLst>
              <a:ext uri="{FF2B5EF4-FFF2-40B4-BE49-F238E27FC236}">
                <a16:creationId xmlns:a16="http://schemas.microsoft.com/office/drawing/2014/main" id="{F48FC55E-DD0B-4B0F-84A4-8F218B448EB8}"/>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create view faculty as</a:t>
            </a:r>
          </a:p>
          <a:p>
            <a:r>
              <a:rPr lang="en-US" altLang="zh-CN">
                <a:ea typeface="宋体" panose="02010600030101010101" pitchFamily="2" charset="-122"/>
              </a:rPr>
              <a:t>     select ID, name, dept_name</a:t>
            </a:r>
          </a:p>
          <a:p>
            <a:r>
              <a:rPr lang="en-US" altLang="zh-CN">
                <a:ea typeface="宋体" panose="02010600030101010101" pitchFamily="2" charset="-122"/>
              </a:rPr>
              <a:t>     from instructor;</a:t>
            </a:r>
          </a:p>
          <a:p>
            <a:endParaRPr lang="en-US" altLang="zh-CN">
              <a:ea typeface="宋体" panose="02010600030101010101" pitchFamily="2" charset="-122"/>
            </a:endParaRPr>
          </a:p>
          <a:p>
            <a:r>
              <a:rPr lang="en-US" altLang="zh-CN">
                <a:ea typeface="宋体" panose="02010600030101010101" pitchFamily="2" charset="-122"/>
              </a:rPr>
              <a:t>select </a:t>
            </a:r>
            <a:r>
              <a:rPr lang="zh-CN" altLang="en-US">
                <a:ea typeface="宋体" panose="02010600030101010101" pitchFamily="2" charset="-122"/>
              </a:rPr>
              <a:t>*</a:t>
            </a:r>
            <a:endParaRPr lang="en-US" altLang="zh-CN">
              <a:ea typeface="宋体" panose="02010600030101010101" pitchFamily="2" charset="-122"/>
            </a:endParaRPr>
          </a:p>
          <a:p>
            <a:r>
              <a:rPr lang="en-US" altLang="zh-CN">
                <a:ea typeface="宋体" panose="02010600030101010101" pitchFamily="2" charset="-122"/>
              </a:rPr>
              <a:t> from   faculty</a:t>
            </a:r>
          </a:p>
          <a:p>
            <a:r>
              <a:rPr lang="en-US" altLang="zh-CN">
                <a:ea typeface="宋体" panose="02010600030101010101" pitchFamily="2" charset="-122"/>
              </a:rPr>
              <a:t> where dept_name ='Biology';</a:t>
            </a:r>
          </a:p>
          <a:p>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361AF62E-3940-4C89-B16D-9EBB6E76FD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84FA1568-FE0E-43BE-B9AE-7D4C410626B3}" type="slidenum">
              <a:rPr lang="en-US" altLang="zh-CN" sz="1200">
                <a:latin typeface="Times New Roman" panose="02020603050405020304" pitchFamily="18" charset="0"/>
              </a:rPr>
              <a:pPr eaLnBrk="1" hangingPunct="1"/>
              <a:t>2</a:t>
            </a:fld>
            <a:endParaRPr lang="en-US" altLang="zh-CN" sz="1200">
              <a:latin typeface="Times New Roman" panose="02020603050405020304" pitchFamily="18" charset="0"/>
            </a:endParaRPr>
          </a:p>
        </p:txBody>
      </p:sp>
      <p:sp>
        <p:nvSpPr>
          <p:cNvPr id="116739" name="Rectangle 2">
            <a:extLst>
              <a:ext uri="{FF2B5EF4-FFF2-40B4-BE49-F238E27FC236}">
                <a16:creationId xmlns:a16="http://schemas.microsoft.com/office/drawing/2014/main" id="{F747B828-EBBF-4750-8EAA-4C16E31F65EC}"/>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6740" name="Rectangle 3">
            <a:extLst>
              <a:ext uri="{FF2B5EF4-FFF2-40B4-BE49-F238E27FC236}">
                <a16:creationId xmlns:a16="http://schemas.microsoft.com/office/drawing/2014/main" id="{F4DD4A54-F33A-4691-B578-790081F99B42}"/>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5" tIns="44443" rIns="90475" bIns="44443" anchor="b"/>
          <a:lstStyle>
            <a:lvl1pPr defTabSz="912813"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12813"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12813"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12813"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12813"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128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eaLnBrk="1" hangingPunct="1"/>
            <a:r>
              <a:rPr lang="en-US" altLang="zh-CN" sz="1300">
                <a:latin typeface="Times New Roman" panose="02020603050405020304" pitchFamily="18" charset="0"/>
              </a:rPr>
              <a:t>1</a:t>
            </a:r>
          </a:p>
        </p:txBody>
      </p:sp>
      <p:sp>
        <p:nvSpPr>
          <p:cNvPr id="116741" name="Rectangle 4">
            <a:extLst>
              <a:ext uri="{FF2B5EF4-FFF2-40B4-BE49-F238E27FC236}">
                <a16:creationId xmlns:a16="http://schemas.microsoft.com/office/drawing/2014/main" id="{6BD9A571-057E-49F4-B033-840CB517C881}"/>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6742" name="Rectangle 5">
            <a:extLst>
              <a:ext uri="{FF2B5EF4-FFF2-40B4-BE49-F238E27FC236}">
                <a16:creationId xmlns:a16="http://schemas.microsoft.com/office/drawing/2014/main" id="{7252131C-1BFA-473B-9A47-A75F3796E9E7}"/>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6743" name="Rectangle 6">
            <a:extLst>
              <a:ext uri="{FF2B5EF4-FFF2-40B4-BE49-F238E27FC236}">
                <a16:creationId xmlns:a16="http://schemas.microsoft.com/office/drawing/2014/main" id="{004CB83D-55F1-42C1-A720-BE967F27DD31}"/>
              </a:ext>
            </a:extLst>
          </p:cNvPr>
          <p:cNvSpPr>
            <a:spLocks noGrp="1" noRot="1" noChangeAspect="1" noChangeArrowheads="1" noTextEdit="1"/>
          </p:cNvSpPr>
          <p:nvPr>
            <p:ph type="sldImg"/>
          </p:nvPr>
        </p:nvSpPr>
        <p:spPr>
          <a:xfrm>
            <a:off x="393700" y="692150"/>
            <a:ext cx="6070600" cy="3414713"/>
          </a:xfrm>
          <a:ln w="12700" cap="flat"/>
        </p:spPr>
      </p:sp>
      <p:sp>
        <p:nvSpPr>
          <p:cNvPr id="116744" name="Rectangle 7">
            <a:extLst>
              <a:ext uri="{FF2B5EF4-FFF2-40B4-BE49-F238E27FC236}">
                <a16:creationId xmlns:a16="http://schemas.microsoft.com/office/drawing/2014/main" id="{E9222EED-FE0A-4024-9CF8-F08724952A68}"/>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5" tIns="44443" rIns="90475" bIns="44443" anchor="ctr"/>
          <a:lstStyle/>
          <a:p>
            <a:endParaRPr lang="zh-CN"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2DFFC550-0AB8-47E0-BB42-5251C9039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938D6B4C-F237-4177-8481-2D157DAAFE5F}" type="slidenum">
              <a:rPr lang="en-US" altLang="zh-CN" sz="1200">
                <a:latin typeface="Times New Roman" panose="02020603050405020304" pitchFamily="18" charset="0"/>
              </a:rPr>
              <a:pPr eaLnBrk="1" hangingPunct="1"/>
              <a:t>20</a:t>
            </a:fld>
            <a:endParaRPr lang="en-US" altLang="zh-CN" sz="1200">
              <a:latin typeface="Times New Roman" panose="02020603050405020304" pitchFamily="18" charset="0"/>
            </a:endParaRPr>
          </a:p>
        </p:txBody>
      </p:sp>
      <p:sp>
        <p:nvSpPr>
          <p:cNvPr id="144387" name="Rectangle 2">
            <a:extLst>
              <a:ext uri="{FF2B5EF4-FFF2-40B4-BE49-F238E27FC236}">
                <a16:creationId xmlns:a16="http://schemas.microsoft.com/office/drawing/2014/main" id="{43E66711-0A71-4B32-ACCF-49B6CEDE841A}"/>
              </a:ext>
            </a:extLst>
          </p:cNvPr>
          <p:cNvSpPr>
            <a:spLocks noGrp="1" noRot="1" noChangeAspect="1" noChangeArrowheads="1" noTextEdit="1"/>
          </p:cNvSpPr>
          <p:nvPr>
            <p:ph type="sldImg"/>
          </p:nvPr>
        </p:nvSpPr>
        <p:spPr>
          <a:xfrm>
            <a:off x="381000" y="684213"/>
            <a:ext cx="6096000" cy="3429000"/>
          </a:xfrm>
          <a:ln/>
        </p:spPr>
      </p:sp>
      <p:sp>
        <p:nvSpPr>
          <p:cNvPr id="144388" name="Rectangle 3">
            <a:extLst>
              <a:ext uri="{FF2B5EF4-FFF2-40B4-BE49-F238E27FC236}">
                <a16:creationId xmlns:a16="http://schemas.microsoft.com/office/drawing/2014/main" id="{FA0F278D-26A6-40AB-9CE2-2924D1EE8139}"/>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create view physics_fall_2009 as</a:t>
            </a:r>
          </a:p>
          <a:p>
            <a:r>
              <a:rPr lang="en-US" altLang="zh-CN">
                <a:ea typeface="宋体" panose="02010600030101010101" pitchFamily="2" charset="-122"/>
              </a:rPr>
              <a:t>   select course.course_id, sec_id, building, room_number</a:t>
            </a:r>
          </a:p>
          <a:p>
            <a:r>
              <a:rPr lang="en-US" altLang="zh-CN">
                <a:ea typeface="宋体" panose="02010600030101010101" pitchFamily="2" charset="-122"/>
              </a:rPr>
              <a:t>   from course, section</a:t>
            </a:r>
          </a:p>
          <a:p>
            <a:r>
              <a:rPr lang="en-US" altLang="zh-CN">
                <a:ea typeface="宋体" panose="02010600030101010101" pitchFamily="2" charset="-122"/>
              </a:rPr>
              <a:t>   where course.course_id = section.course_id</a:t>
            </a:r>
          </a:p>
          <a:p>
            <a:r>
              <a:rPr lang="en-US" altLang="zh-CN">
                <a:ea typeface="宋体" panose="02010600030101010101" pitchFamily="2" charset="-122"/>
              </a:rPr>
              <a:t>              and course.dept_name = 'Physics'</a:t>
            </a:r>
          </a:p>
          <a:p>
            <a:r>
              <a:rPr lang="en-US" altLang="zh-CN">
                <a:ea typeface="宋体" panose="02010600030101010101" pitchFamily="2" charset="-122"/>
              </a:rPr>
              <a:t>              and section.semester = 'Fall'</a:t>
            </a:r>
          </a:p>
          <a:p>
            <a:r>
              <a:rPr lang="en-US" altLang="zh-CN">
                <a:ea typeface="宋体" panose="02010600030101010101" pitchFamily="2" charset="-122"/>
              </a:rPr>
              <a:t>              and section.year = '2009';</a:t>
            </a:r>
          </a:p>
          <a:p>
            <a:endParaRPr lang="en-US" altLang="zh-CN">
              <a:ea typeface="宋体" panose="02010600030101010101" pitchFamily="2" charset="-122"/>
            </a:endParaRPr>
          </a:p>
          <a:p>
            <a:r>
              <a:rPr lang="en-US" altLang="zh-CN">
                <a:ea typeface="宋体" panose="02010600030101010101" pitchFamily="2" charset="-122"/>
              </a:rPr>
              <a:t>select * from physics_fall_2009;</a:t>
            </a:r>
          </a:p>
          <a:p>
            <a:endParaRPr lang="en-US" altLang="zh-CN">
              <a:ea typeface="宋体" panose="02010600030101010101" pitchFamily="2" charset="-122"/>
            </a:endParaRPr>
          </a:p>
          <a:p>
            <a:endParaRPr lang="zh-CN" altLang="zh-CN">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EAA9BD91-E62A-48F9-8E28-3D033BE051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B483693-065F-4A03-9FFB-E5AC1B35389D}" type="slidenum">
              <a:rPr lang="en-US" altLang="zh-CN" sz="1200">
                <a:latin typeface="Times New Roman" panose="02020603050405020304" pitchFamily="18" charset="0"/>
              </a:rPr>
              <a:pPr eaLnBrk="1" hangingPunct="1"/>
              <a:t>21</a:t>
            </a:fld>
            <a:endParaRPr lang="en-US" altLang="zh-CN" sz="1200">
              <a:latin typeface="Times New Roman" panose="02020603050405020304" pitchFamily="18" charset="0"/>
            </a:endParaRPr>
          </a:p>
        </p:txBody>
      </p:sp>
      <p:sp>
        <p:nvSpPr>
          <p:cNvPr id="146435" name="Rectangle 2">
            <a:extLst>
              <a:ext uri="{FF2B5EF4-FFF2-40B4-BE49-F238E27FC236}">
                <a16:creationId xmlns:a16="http://schemas.microsoft.com/office/drawing/2014/main" id="{0200BF58-1DF0-4383-8490-97C71B7AA8AC}"/>
              </a:ext>
            </a:extLst>
          </p:cNvPr>
          <p:cNvSpPr>
            <a:spLocks noGrp="1" noRot="1" noChangeAspect="1" noChangeArrowheads="1" noTextEdit="1"/>
          </p:cNvSpPr>
          <p:nvPr>
            <p:ph type="sldImg"/>
          </p:nvPr>
        </p:nvSpPr>
        <p:spPr>
          <a:xfrm>
            <a:off x="381000" y="684213"/>
            <a:ext cx="6096000" cy="3429000"/>
          </a:xfrm>
          <a:ln/>
        </p:spPr>
      </p:sp>
      <p:sp>
        <p:nvSpPr>
          <p:cNvPr id="146436" name="Rectangle 3">
            <a:extLst>
              <a:ext uri="{FF2B5EF4-FFF2-40B4-BE49-F238E27FC236}">
                <a16:creationId xmlns:a16="http://schemas.microsoft.com/office/drawing/2014/main" id="{DCD8D92C-FE13-4066-A658-B5BDE18873D9}"/>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create view departments_total_salary(dept_name, total_salary) as</a:t>
            </a:r>
          </a:p>
          <a:p>
            <a:r>
              <a:rPr lang="en-US" altLang="zh-CN">
                <a:ea typeface="宋体" panose="02010600030101010101" pitchFamily="2" charset="-122"/>
              </a:rPr>
              <a:t>           select   dept_name, sum (salary)</a:t>
            </a:r>
          </a:p>
          <a:p>
            <a:r>
              <a:rPr lang="en-US" altLang="zh-CN">
                <a:ea typeface="宋体" panose="02010600030101010101" pitchFamily="2" charset="-122"/>
              </a:rPr>
              <a:t>           from     instructor</a:t>
            </a:r>
          </a:p>
          <a:p>
            <a:r>
              <a:rPr lang="en-US" altLang="zh-CN">
                <a:ea typeface="宋体" panose="02010600030101010101" pitchFamily="2" charset="-122"/>
              </a:rPr>
              <a:t>           group by dept_name;</a:t>
            </a: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select * from departments_total_salary;</a:t>
            </a:r>
          </a:p>
          <a:p>
            <a:endParaRPr lang="zh-CN"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213CB1DD-AA41-4723-83A2-7A54413C74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0B7C07C-A3F1-4C33-BD03-800E8673B31E}" type="slidenum">
              <a:rPr lang="en-US" altLang="zh-CN" sz="1200">
                <a:latin typeface="Times New Roman" panose="02020603050405020304" pitchFamily="18" charset="0"/>
              </a:rPr>
              <a:pPr eaLnBrk="1" hangingPunct="1"/>
              <a:t>22</a:t>
            </a:fld>
            <a:endParaRPr lang="en-US" altLang="zh-CN" sz="1200">
              <a:latin typeface="Times New Roman" panose="02020603050405020304" pitchFamily="18" charset="0"/>
            </a:endParaRPr>
          </a:p>
        </p:txBody>
      </p:sp>
      <p:sp>
        <p:nvSpPr>
          <p:cNvPr id="147459" name="Rectangle 2">
            <a:extLst>
              <a:ext uri="{FF2B5EF4-FFF2-40B4-BE49-F238E27FC236}">
                <a16:creationId xmlns:a16="http://schemas.microsoft.com/office/drawing/2014/main" id="{B8D8499E-AFFC-4211-ABFE-C86D585336FD}"/>
              </a:ext>
            </a:extLst>
          </p:cNvPr>
          <p:cNvSpPr>
            <a:spLocks noGrp="1" noRot="1" noChangeAspect="1" noChangeArrowheads="1" noTextEdit="1"/>
          </p:cNvSpPr>
          <p:nvPr>
            <p:ph type="sldImg"/>
          </p:nvPr>
        </p:nvSpPr>
        <p:spPr>
          <a:xfrm>
            <a:off x="381000" y="684213"/>
            <a:ext cx="6096000" cy="3429000"/>
          </a:xfrm>
          <a:ln/>
        </p:spPr>
      </p:sp>
      <p:sp>
        <p:nvSpPr>
          <p:cNvPr id="147460" name="Rectangle 3">
            <a:extLst>
              <a:ext uri="{FF2B5EF4-FFF2-40B4-BE49-F238E27FC236}">
                <a16:creationId xmlns:a16="http://schemas.microsoft.com/office/drawing/2014/main" id="{02585D58-E4D7-4864-AC2B-860E76488A0F}"/>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connect student/student;</a:t>
            </a:r>
          </a:p>
          <a:p>
            <a:r>
              <a:rPr lang="en-US" altLang="zh-CN">
                <a:ea typeface="宋体" panose="02010600030101010101" pitchFamily="2" charset="-122"/>
              </a:rPr>
              <a:t>drop table prereq;</a:t>
            </a:r>
          </a:p>
          <a:p>
            <a:r>
              <a:rPr lang="en-US" altLang="zh-CN">
                <a:ea typeface="宋体" panose="02010600030101010101" pitchFamily="2" charset="-122"/>
              </a:rPr>
              <a:t>drop table time_slot;</a:t>
            </a:r>
          </a:p>
          <a:p>
            <a:r>
              <a:rPr lang="en-US" altLang="zh-CN">
                <a:ea typeface="宋体" panose="02010600030101010101" pitchFamily="2" charset="-122"/>
              </a:rPr>
              <a:t>drop table advisor;</a:t>
            </a:r>
          </a:p>
          <a:p>
            <a:r>
              <a:rPr lang="en-US" altLang="zh-CN">
                <a:ea typeface="宋体" panose="02010600030101010101" pitchFamily="2" charset="-122"/>
              </a:rPr>
              <a:t>drop table takes;</a:t>
            </a:r>
          </a:p>
          <a:p>
            <a:r>
              <a:rPr lang="en-US" altLang="zh-CN">
                <a:ea typeface="宋体" panose="02010600030101010101" pitchFamily="2" charset="-122"/>
              </a:rPr>
              <a:t>drop table student;</a:t>
            </a:r>
          </a:p>
          <a:p>
            <a:r>
              <a:rPr lang="en-US" altLang="zh-CN">
                <a:ea typeface="宋体" panose="02010600030101010101" pitchFamily="2" charset="-122"/>
              </a:rPr>
              <a:t>drop table teaches;</a:t>
            </a:r>
          </a:p>
          <a:p>
            <a:r>
              <a:rPr lang="en-US" altLang="zh-CN">
                <a:ea typeface="宋体" panose="02010600030101010101" pitchFamily="2" charset="-122"/>
              </a:rPr>
              <a:t>drop table section;</a:t>
            </a:r>
          </a:p>
          <a:p>
            <a:r>
              <a:rPr lang="en-US" altLang="zh-CN">
                <a:ea typeface="宋体" panose="02010600030101010101" pitchFamily="2" charset="-122"/>
              </a:rPr>
              <a:t>drop table instructor;</a:t>
            </a:r>
          </a:p>
          <a:p>
            <a:r>
              <a:rPr lang="en-US" altLang="zh-CN">
                <a:ea typeface="宋体" panose="02010600030101010101" pitchFamily="2" charset="-122"/>
              </a:rPr>
              <a:t>drop table course;</a:t>
            </a:r>
          </a:p>
          <a:p>
            <a:r>
              <a:rPr lang="en-US" altLang="zh-CN">
                <a:ea typeface="宋体" panose="02010600030101010101" pitchFamily="2" charset="-122"/>
              </a:rPr>
              <a:t>drop table department;</a:t>
            </a:r>
          </a:p>
          <a:p>
            <a:r>
              <a:rPr lang="en-US" altLang="zh-CN">
                <a:ea typeface="宋体" panose="02010600030101010101" pitchFamily="2" charset="-122"/>
              </a:rPr>
              <a:t>drop table classroom;</a:t>
            </a:r>
            <a:endParaRPr lang="zh-CN"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E9D5B85C-A87E-4EC4-9B9C-BA60DD2D0F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388267E-F152-4BC3-84DA-F3EE9D5EE91B}" type="slidenum">
              <a:rPr lang="en-US" altLang="zh-CN" sz="1200">
                <a:latin typeface="Times New Roman" panose="02020603050405020304" pitchFamily="18" charset="0"/>
              </a:rPr>
              <a:pPr eaLnBrk="1" hangingPunct="1"/>
              <a:t>23</a:t>
            </a:fld>
            <a:endParaRPr lang="en-US" altLang="zh-CN" sz="1200">
              <a:latin typeface="Times New Roman" panose="02020603050405020304" pitchFamily="18" charset="0"/>
            </a:endParaRPr>
          </a:p>
        </p:txBody>
      </p:sp>
      <p:sp>
        <p:nvSpPr>
          <p:cNvPr id="148483" name="Rectangle 2">
            <a:extLst>
              <a:ext uri="{FF2B5EF4-FFF2-40B4-BE49-F238E27FC236}">
                <a16:creationId xmlns:a16="http://schemas.microsoft.com/office/drawing/2014/main" id="{9B33652F-AC8C-46EA-8226-712949F5A2C0}"/>
              </a:ext>
            </a:extLst>
          </p:cNvPr>
          <p:cNvSpPr>
            <a:spLocks noGrp="1" noRot="1" noChangeAspect="1" noChangeArrowheads="1" noTextEdit="1"/>
          </p:cNvSpPr>
          <p:nvPr>
            <p:ph type="sldImg"/>
          </p:nvPr>
        </p:nvSpPr>
        <p:spPr>
          <a:xfrm>
            <a:off x="381000" y="684213"/>
            <a:ext cx="6096000" cy="3429000"/>
          </a:xfrm>
          <a:ln/>
        </p:spPr>
      </p:sp>
      <p:sp>
        <p:nvSpPr>
          <p:cNvPr id="148484" name="Rectangle 3">
            <a:extLst>
              <a:ext uri="{FF2B5EF4-FFF2-40B4-BE49-F238E27FC236}">
                <a16:creationId xmlns:a16="http://schemas.microsoft.com/office/drawing/2014/main" id="{B8FA7C69-045D-4738-AD90-83EE123B720A}"/>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E9D5B85C-A87E-4EC4-9B9C-BA60DD2D0F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D388267E-F152-4BC3-84DA-F3EE9D5EE91B}" type="slidenum">
              <a:rPr lang="en-US" altLang="zh-CN" sz="1200">
                <a:latin typeface="Times New Roman" panose="02020603050405020304" pitchFamily="18" charset="0"/>
              </a:rPr>
              <a:pPr eaLnBrk="1" hangingPunct="1"/>
              <a:t>24</a:t>
            </a:fld>
            <a:endParaRPr lang="en-US" altLang="zh-CN" sz="1200">
              <a:latin typeface="Times New Roman" panose="02020603050405020304" pitchFamily="18" charset="0"/>
            </a:endParaRPr>
          </a:p>
        </p:txBody>
      </p:sp>
      <p:sp>
        <p:nvSpPr>
          <p:cNvPr id="148483" name="Rectangle 2">
            <a:extLst>
              <a:ext uri="{FF2B5EF4-FFF2-40B4-BE49-F238E27FC236}">
                <a16:creationId xmlns:a16="http://schemas.microsoft.com/office/drawing/2014/main" id="{9B33652F-AC8C-46EA-8226-712949F5A2C0}"/>
              </a:ext>
            </a:extLst>
          </p:cNvPr>
          <p:cNvSpPr>
            <a:spLocks noGrp="1" noRot="1" noChangeAspect="1" noChangeArrowheads="1" noTextEdit="1"/>
          </p:cNvSpPr>
          <p:nvPr>
            <p:ph type="sldImg"/>
          </p:nvPr>
        </p:nvSpPr>
        <p:spPr>
          <a:xfrm>
            <a:off x="381000" y="684213"/>
            <a:ext cx="6096000" cy="3429000"/>
          </a:xfrm>
          <a:ln/>
        </p:spPr>
      </p:sp>
      <p:sp>
        <p:nvSpPr>
          <p:cNvPr id="148484" name="Rectangle 3">
            <a:extLst>
              <a:ext uri="{FF2B5EF4-FFF2-40B4-BE49-F238E27FC236}">
                <a16:creationId xmlns:a16="http://schemas.microsoft.com/office/drawing/2014/main" id="{B8FA7C69-045D-4738-AD90-83EE123B720A}"/>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3482072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19C715AE-45C9-41FD-A601-918EB0C648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435F4E3-AC21-4088-96F1-A15D8A854A39}" type="slidenum">
              <a:rPr lang="en-US" altLang="zh-CN" sz="1200">
                <a:latin typeface="Times New Roman" panose="02020603050405020304" pitchFamily="18" charset="0"/>
              </a:rPr>
              <a:pPr eaLnBrk="1" hangingPunct="1"/>
              <a:t>25</a:t>
            </a:fld>
            <a:endParaRPr lang="en-US" altLang="zh-CN" sz="1200">
              <a:latin typeface="Times New Roman" panose="02020603050405020304" pitchFamily="18" charset="0"/>
            </a:endParaRPr>
          </a:p>
        </p:txBody>
      </p:sp>
      <p:sp>
        <p:nvSpPr>
          <p:cNvPr id="151555" name="Rectangle 2">
            <a:extLst>
              <a:ext uri="{FF2B5EF4-FFF2-40B4-BE49-F238E27FC236}">
                <a16:creationId xmlns:a16="http://schemas.microsoft.com/office/drawing/2014/main" id="{20A1F99D-8D5F-4589-8AEA-9873BBEE7388}"/>
              </a:ext>
            </a:extLst>
          </p:cNvPr>
          <p:cNvSpPr>
            <a:spLocks noGrp="1" noRot="1" noChangeAspect="1" noChangeArrowheads="1" noTextEdit="1"/>
          </p:cNvSpPr>
          <p:nvPr>
            <p:ph type="sldImg"/>
          </p:nvPr>
        </p:nvSpPr>
        <p:spPr>
          <a:xfrm>
            <a:off x="381000" y="684213"/>
            <a:ext cx="6096000" cy="3429000"/>
          </a:xfrm>
          <a:ln/>
        </p:spPr>
      </p:sp>
      <p:sp>
        <p:nvSpPr>
          <p:cNvPr id="151556" name="Rectangle 3">
            <a:extLst>
              <a:ext uri="{FF2B5EF4-FFF2-40B4-BE49-F238E27FC236}">
                <a16:creationId xmlns:a16="http://schemas.microsoft.com/office/drawing/2014/main" id="{1B065B3C-920A-46EE-99A4-63CBD0510D32}"/>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Set</a:t>
            </a:r>
            <a:r>
              <a:rPr lang="zh-CN" altLang="en-US">
                <a:ea typeface="宋体" panose="02010600030101010101" pitchFamily="2" charset="-122"/>
              </a:rPr>
              <a:t> </a:t>
            </a:r>
            <a:r>
              <a:rPr lang="en-US" altLang="zh-CN">
                <a:ea typeface="宋体" panose="02010600030101010101" pitchFamily="2" charset="-122"/>
              </a:rPr>
              <a:t>pagesize</a:t>
            </a:r>
            <a:r>
              <a:rPr lang="zh-CN" altLang="en-US">
                <a:ea typeface="宋体" panose="02010600030101010101" pitchFamily="2" charset="-122"/>
              </a:rPr>
              <a:t> </a:t>
            </a:r>
            <a:r>
              <a:rPr lang="en-US" altLang="zh-CN">
                <a:ea typeface="宋体" panose="02010600030101010101" pitchFamily="2" charset="-122"/>
              </a:rPr>
              <a:t>100</a:t>
            </a:r>
          </a:p>
          <a:p>
            <a:r>
              <a:rPr lang="en-US" altLang="zh-CN">
                <a:ea typeface="宋体" panose="02010600030101010101" pitchFamily="2" charset="-122"/>
              </a:rPr>
              <a:t>select * from instructor;</a:t>
            </a: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insert into faculty values ('30765', 'Green', 'Music');</a:t>
            </a:r>
          </a:p>
          <a:p>
            <a:endParaRPr lang="en-US" altLang="zh-CN">
              <a:ea typeface="宋体" panose="02010600030101010101" pitchFamily="2" charset="-122"/>
            </a:endParaRPr>
          </a:p>
          <a:p>
            <a:r>
              <a:rPr lang="en-US" altLang="zh-CN">
                <a:ea typeface="宋体" panose="02010600030101010101" pitchFamily="2" charset="-122"/>
              </a:rPr>
              <a:t>select * from instructor;</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zh-CN" altLang="zh-CN">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A3D01F53-9E75-4022-8E54-43A1C37D1A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63222B5B-0E6A-4D1D-8599-E1781DBA3F33}" type="slidenum">
              <a:rPr lang="en-US" altLang="zh-CN" sz="1200">
                <a:latin typeface="Times New Roman" panose="02020603050405020304" pitchFamily="18" charset="0"/>
              </a:rPr>
              <a:pPr eaLnBrk="1" hangingPunct="1"/>
              <a:t>26</a:t>
            </a:fld>
            <a:endParaRPr lang="en-US" altLang="zh-CN" sz="1200">
              <a:latin typeface="Times New Roman" panose="02020603050405020304" pitchFamily="18" charset="0"/>
            </a:endParaRPr>
          </a:p>
        </p:txBody>
      </p:sp>
      <p:sp>
        <p:nvSpPr>
          <p:cNvPr id="152579" name="Rectangle 2">
            <a:extLst>
              <a:ext uri="{FF2B5EF4-FFF2-40B4-BE49-F238E27FC236}">
                <a16:creationId xmlns:a16="http://schemas.microsoft.com/office/drawing/2014/main" id="{C1CBC06A-B9E0-47F6-AE86-9F8A610696FC}"/>
              </a:ext>
            </a:extLst>
          </p:cNvPr>
          <p:cNvSpPr>
            <a:spLocks noGrp="1" noRot="1" noChangeAspect="1" noChangeArrowheads="1" noTextEdit="1"/>
          </p:cNvSpPr>
          <p:nvPr>
            <p:ph type="sldImg"/>
          </p:nvPr>
        </p:nvSpPr>
        <p:spPr>
          <a:xfrm>
            <a:off x="381000" y="684213"/>
            <a:ext cx="6096000" cy="3429000"/>
          </a:xfrm>
          <a:ln/>
        </p:spPr>
      </p:sp>
      <p:sp>
        <p:nvSpPr>
          <p:cNvPr id="152580" name="Rectangle 3">
            <a:extLst>
              <a:ext uri="{FF2B5EF4-FFF2-40B4-BE49-F238E27FC236}">
                <a16:creationId xmlns:a16="http://schemas.microsoft.com/office/drawing/2014/main" id="{940CC722-5F09-41FB-88F8-640BDA9E1422}"/>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create or replace view instructor_info as</a:t>
            </a:r>
          </a:p>
          <a:p>
            <a:r>
              <a:rPr lang="en-US" altLang="zh-CN">
                <a:ea typeface="宋体" panose="02010600030101010101" pitchFamily="2" charset="-122"/>
              </a:rPr>
              <a:t>      select ID, name, building</a:t>
            </a:r>
          </a:p>
          <a:p>
            <a:r>
              <a:rPr lang="en-US" altLang="zh-CN">
                <a:ea typeface="宋体" panose="02010600030101010101" pitchFamily="2" charset="-122"/>
              </a:rPr>
              <a:t>       from instructor, department</a:t>
            </a:r>
          </a:p>
          <a:p>
            <a:r>
              <a:rPr lang="en-US" altLang="zh-CN">
                <a:ea typeface="宋体" panose="02010600030101010101" pitchFamily="2" charset="-122"/>
              </a:rPr>
              <a:t>       where instructor.dept_name= department.dept_name;</a:t>
            </a:r>
          </a:p>
          <a:p>
            <a:endParaRPr lang="en-US" altLang="zh-CN">
              <a:ea typeface="宋体" panose="02010600030101010101" pitchFamily="2" charset="-122"/>
            </a:endParaRPr>
          </a:p>
          <a:p>
            <a:r>
              <a:rPr lang="en-US" altLang="zh-CN">
                <a:ea typeface="宋体" panose="02010600030101010101" pitchFamily="2" charset="-122"/>
              </a:rPr>
              <a:t>insert into instructor_info values('69987','White','Taylor'); </a:t>
            </a:r>
          </a:p>
          <a:p>
            <a:endParaRPr lang="zh-CN" altLang="zh-CN">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3F0E7019-BCC8-4D65-8205-663B46510E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DB75A5D-5744-4865-ACB3-AB9DA9FD6845}" type="slidenum">
              <a:rPr lang="en-US" altLang="zh-CN" sz="1200">
                <a:latin typeface="Times New Roman" panose="02020603050405020304" pitchFamily="18" charset="0"/>
              </a:rPr>
              <a:pPr eaLnBrk="1" hangingPunct="1"/>
              <a:t>27</a:t>
            </a:fld>
            <a:endParaRPr lang="en-US" altLang="zh-CN" sz="1200">
              <a:latin typeface="Times New Roman" panose="02020603050405020304" pitchFamily="18" charset="0"/>
            </a:endParaRPr>
          </a:p>
        </p:txBody>
      </p:sp>
      <p:sp>
        <p:nvSpPr>
          <p:cNvPr id="153603" name="Rectangle 2">
            <a:extLst>
              <a:ext uri="{FF2B5EF4-FFF2-40B4-BE49-F238E27FC236}">
                <a16:creationId xmlns:a16="http://schemas.microsoft.com/office/drawing/2014/main" id="{853727E9-62A6-473F-8EB2-85AD6280DB02}"/>
              </a:ext>
            </a:extLst>
          </p:cNvPr>
          <p:cNvSpPr>
            <a:spLocks noGrp="1" noRot="1" noChangeAspect="1" noChangeArrowheads="1" noTextEdit="1"/>
          </p:cNvSpPr>
          <p:nvPr>
            <p:ph type="sldImg"/>
          </p:nvPr>
        </p:nvSpPr>
        <p:spPr>
          <a:xfrm>
            <a:off x="381000" y="684213"/>
            <a:ext cx="6096000" cy="3429000"/>
          </a:xfrm>
          <a:ln/>
        </p:spPr>
      </p:sp>
      <p:sp>
        <p:nvSpPr>
          <p:cNvPr id="153604" name="Rectangle 3">
            <a:extLst>
              <a:ext uri="{FF2B5EF4-FFF2-40B4-BE49-F238E27FC236}">
                <a16:creationId xmlns:a16="http://schemas.microsoft.com/office/drawing/2014/main" id="{61C572E3-4EF2-4263-83B5-A210D4622803}"/>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3F0E7019-BCC8-4D65-8205-663B46510E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DB75A5D-5744-4865-ACB3-AB9DA9FD6845}" type="slidenum">
              <a:rPr lang="en-US" altLang="zh-CN" sz="1200">
                <a:latin typeface="Times New Roman" panose="02020603050405020304" pitchFamily="18" charset="0"/>
              </a:rPr>
              <a:pPr eaLnBrk="1" hangingPunct="1"/>
              <a:t>28</a:t>
            </a:fld>
            <a:endParaRPr lang="en-US" altLang="zh-CN" sz="1200">
              <a:latin typeface="Times New Roman" panose="02020603050405020304" pitchFamily="18" charset="0"/>
            </a:endParaRPr>
          </a:p>
        </p:txBody>
      </p:sp>
      <p:sp>
        <p:nvSpPr>
          <p:cNvPr id="153603" name="Rectangle 2">
            <a:extLst>
              <a:ext uri="{FF2B5EF4-FFF2-40B4-BE49-F238E27FC236}">
                <a16:creationId xmlns:a16="http://schemas.microsoft.com/office/drawing/2014/main" id="{853727E9-62A6-473F-8EB2-85AD6280DB02}"/>
              </a:ext>
            </a:extLst>
          </p:cNvPr>
          <p:cNvSpPr>
            <a:spLocks noGrp="1" noRot="1" noChangeAspect="1" noChangeArrowheads="1" noTextEdit="1"/>
          </p:cNvSpPr>
          <p:nvPr>
            <p:ph type="sldImg"/>
          </p:nvPr>
        </p:nvSpPr>
        <p:spPr>
          <a:xfrm>
            <a:off x="381000" y="684213"/>
            <a:ext cx="6096000" cy="3429000"/>
          </a:xfrm>
          <a:ln/>
        </p:spPr>
      </p:sp>
      <p:sp>
        <p:nvSpPr>
          <p:cNvPr id="153604" name="Rectangle 3">
            <a:extLst>
              <a:ext uri="{FF2B5EF4-FFF2-40B4-BE49-F238E27FC236}">
                <a16:creationId xmlns:a16="http://schemas.microsoft.com/office/drawing/2014/main" id="{61C572E3-4EF2-4263-83B5-A210D4622803}"/>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extLst>
      <p:ext uri="{BB962C8B-B14F-4D97-AF65-F5344CB8AC3E}">
        <p14:creationId xmlns:p14="http://schemas.microsoft.com/office/powerpoint/2010/main" val="251877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CA68EFE5-8815-4058-9970-8CE801D04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469C494-4E25-402F-B2F4-0CF931F97333}" type="slidenum">
              <a:rPr lang="en-US" altLang="zh-CN" sz="1200">
                <a:latin typeface="Times New Roman" panose="02020603050405020304" pitchFamily="18" charset="0"/>
              </a:rPr>
              <a:pPr eaLnBrk="1" hangingPunct="1"/>
              <a:t>36</a:t>
            </a:fld>
            <a:endParaRPr lang="en-US" altLang="zh-CN" sz="1200">
              <a:latin typeface="Times New Roman" panose="02020603050405020304" pitchFamily="18" charset="0"/>
            </a:endParaRPr>
          </a:p>
        </p:txBody>
      </p:sp>
      <p:sp>
        <p:nvSpPr>
          <p:cNvPr id="155651" name="Rectangle 2">
            <a:extLst>
              <a:ext uri="{FF2B5EF4-FFF2-40B4-BE49-F238E27FC236}">
                <a16:creationId xmlns:a16="http://schemas.microsoft.com/office/drawing/2014/main" id="{E36130C8-860C-401A-9310-549CDF03545E}"/>
              </a:ext>
            </a:extLst>
          </p:cNvPr>
          <p:cNvSpPr>
            <a:spLocks noGrp="1" noRot="1" noChangeAspect="1" noChangeArrowheads="1" noTextEdit="1"/>
          </p:cNvSpPr>
          <p:nvPr>
            <p:ph type="sldImg"/>
          </p:nvPr>
        </p:nvSpPr>
        <p:spPr>
          <a:xfrm>
            <a:off x="381000" y="684213"/>
            <a:ext cx="6096000" cy="3429000"/>
          </a:xfrm>
          <a:ln/>
        </p:spPr>
      </p:sp>
      <p:sp>
        <p:nvSpPr>
          <p:cNvPr id="155652" name="Rectangle 3">
            <a:extLst>
              <a:ext uri="{FF2B5EF4-FFF2-40B4-BE49-F238E27FC236}">
                <a16:creationId xmlns:a16="http://schemas.microsoft.com/office/drawing/2014/main" id="{BA4C81AF-6D42-4DC3-835E-6B6920B2B744}"/>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C39CD3D-A3EB-4CB4-B487-B363DB996E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B6291B7-3467-4070-A3A1-8FB1FD769B81}" type="slidenum">
              <a:rPr lang="en-US" altLang="zh-CN" sz="1200">
                <a:latin typeface="Times New Roman" panose="02020603050405020304" pitchFamily="18" charset="0"/>
              </a:rPr>
              <a:pPr eaLnBrk="1" hangingPunct="1"/>
              <a:t>3</a:t>
            </a:fld>
            <a:endParaRPr lang="en-US" altLang="zh-CN" sz="1200">
              <a:latin typeface="Times New Roman" panose="02020603050405020304" pitchFamily="18" charset="0"/>
            </a:endParaRPr>
          </a:p>
        </p:txBody>
      </p:sp>
      <p:sp>
        <p:nvSpPr>
          <p:cNvPr id="117763" name="Rectangle 2">
            <a:extLst>
              <a:ext uri="{FF2B5EF4-FFF2-40B4-BE49-F238E27FC236}">
                <a16:creationId xmlns:a16="http://schemas.microsoft.com/office/drawing/2014/main" id="{15BAC18B-C98D-42D4-AA51-3C0EE48C6ED1}"/>
              </a:ext>
            </a:extLst>
          </p:cNvPr>
          <p:cNvSpPr>
            <a:spLocks noGrp="1" noRot="1" noChangeAspect="1" noChangeArrowheads="1" noTextEdit="1"/>
          </p:cNvSpPr>
          <p:nvPr>
            <p:ph type="sldImg"/>
          </p:nvPr>
        </p:nvSpPr>
        <p:spPr>
          <a:xfrm>
            <a:off x="393700" y="692150"/>
            <a:ext cx="6070600" cy="3414713"/>
          </a:xfrm>
          <a:ln/>
        </p:spPr>
      </p:sp>
      <p:sp>
        <p:nvSpPr>
          <p:cNvPr id="117764" name="Rectangle 3">
            <a:extLst>
              <a:ext uri="{FF2B5EF4-FFF2-40B4-BE49-F238E27FC236}">
                <a16:creationId xmlns:a16="http://schemas.microsoft.com/office/drawing/2014/main" id="{E1C57093-3AE4-43F2-ACCC-1177BBEEAA5E}"/>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a:p>
            <a:r>
              <a:rPr lang="en-US" altLang="zh-CN">
                <a:ea typeface="宋体" panose="02010600030101010101" pitchFamily="2" charset="-122"/>
              </a:rPr>
              <a:t>select *</a:t>
            </a:r>
            <a:r>
              <a:rPr lang="zh-CN" altLang="en-US">
                <a:ea typeface="宋体" panose="02010600030101010101" pitchFamily="2" charset="-122"/>
              </a:rPr>
              <a:t> </a:t>
            </a:r>
            <a:r>
              <a:rPr lang="en-US" altLang="zh-CN">
                <a:ea typeface="宋体" panose="02010600030101010101" pitchFamily="2" charset="-122"/>
              </a:rPr>
              <a:t>from student natural join takes;</a:t>
            </a:r>
          </a:p>
          <a:p>
            <a:endParaRPr lang="en-US" altLang="zh-CN">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a:extLst>
              <a:ext uri="{FF2B5EF4-FFF2-40B4-BE49-F238E27FC236}">
                <a16:creationId xmlns:a16="http://schemas.microsoft.com/office/drawing/2014/main" id="{B0197CBE-7A86-4074-BF88-83CEA558ADBF}"/>
              </a:ext>
            </a:extLst>
          </p:cNvPr>
          <p:cNvSpPr>
            <a:spLocks noGrp="1" noRot="1" noChangeAspect="1" noTextEdit="1"/>
          </p:cNvSpPr>
          <p:nvPr>
            <p:ph type="sldImg"/>
          </p:nvPr>
        </p:nvSpPr>
        <p:spPr>
          <a:ln/>
        </p:spPr>
      </p:sp>
      <p:sp>
        <p:nvSpPr>
          <p:cNvPr id="156675" name="备注占位符 2">
            <a:extLst>
              <a:ext uri="{FF2B5EF4-FFF2-40B4-BE49-F238E27FC236}">
                <a16:creationId xmlns:a16="http://schemas.microsoft.com/office/drawing/2014/main" id="{9CF8DB29-DED5-4851-B7FA-820DBB17A3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panose="02010600030101010101" pitchFamily="2" charset="-122"/>
            </a:endParaRPr>
          </a:p>
        </p:txBody>
      </p:sp>
      <p:sp>
        <p:nvSpPr>
          <p:cNvPr id="156676" name="灯片编号占位符 3">
            <a:extLst>
              <a:ext uri="{FF2B5EF4-FFF2-40B4-BE49-F238E27FC236}">
                <a16:creationId xmlns:a16="http://schemas.microsoft.com/office/drawing/2014/main" id="{C4E65512-4703-4AEE-A96B-788BE76D8F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3B110B5-DE6D-460A-B9BA-77355FB8D2DF}" type="slidenum">
              <a:rPr lang="en-US" altLang="zh-CN" sz="1200">
                <a:latin typeface="Times New Roman" panose="02020603050405020304" pitchFamily="18" charset="0"/>
              </a:rPr>
              <a:pPr eaLnBrk="1" hangingPunct="1"/>
              <a:t>37</a:t>
            </a:fld>
            <a:endParaRPr lang="en-US" altLang="zh-CN" sz="12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139628E9-1590-4FEF-9482-0C0F8FA68D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8D2D8A2-7576-49F9-BA81-04D202F9AB23}" type="slidenum">
              <a:rPr lang="en-US" altLang="zh-CN" sz="1200">
                <a:latin typeface="Times New Roman" panose="02020603050405020304" pitchFamily="18" charset="0"/>
              </a:rPr>
              <a:pPr eaLnBrk="1" hangingPunct="1"/>
              <a:t>38</a:t>
            </a:fld>
            <a:endParaRPr lang="en-US" altLang="zh-CN" sz="1200">
              <a:latin typeface="Times New Roman" panose="02020603050405020304" pitchFamily="18" charset="0"/>
            </a:endParaRPr>
          </a:p>
        </p:txBody>
      </p:sp>
      <p:sp>
        <p:nvSpPr>
          <p:cNvPr id="157699" name="Rectangle 2">
            <a:extLst>
              <a:ext uri="{FF2B5EF4-FFF2-40B4-BE49-F238E27FC236}">
                <a16:creationId xmlns:a16="http://schemas.microsoft.com/office/drawing/2014/main" id="{EB692472-1781-4CC2-81EE-01CC7CBDE934}"/>
              </a:ext>
            </a:extLst>
          </p:cNvPr>
          <p:cNvSpPr>
            <a:spLocks noGrp="1" noRot="1" noChangeAspect="1" noChangeArrowheads="1" noTextEdit="1"/>
          </p:cNvSpPr>
          <p:nvPr>
            <p:ph type="sldImg"/>
          </p:nvPr>
        </p:nvSpPr>
        <p:spPr>
          <a:xfrm>
            <a:off x="1143000" y="684213"/>
            <a:ext cx="4572000" cy="3429000"/>
          </a:xfrm>
          <a:ln/>
        </p:spPr>
      </p:sp>
      <p:sp>
        <p:nvSpPr>
          <p:cNvPr id="157700" name="Rectangle 3">
            <a:extLst>
              <a:ext uri="{FF2B5EF4-FFF2-40B4-BE49-F238E27FC236}">
                <a16:creationId xmlns:a16="http://schemas.microsoft.com/office/drawing/2014/main" id="{5AC66D50-3FD2-42A1-908A-36F36EA66C77}"/>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F2794D87-6AED-4104-AAB6-8A03972A1A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A547516-976B-4160-88D7-505D2220404B}" type="slidenum">
              <a:rPr lang="en-US" altLang="zh-CN" sz="1200">
                <a:latin typeface="Times New Roman" panose="02020603050405020304" pitchFamily="18" charset="0"/>
              </a:rPr>
              <a:pPr eaLnBrk="1" hangingPunct="1"/>
              <a:t>39</a:t>
            </a:fld>
            <a:endParaRPr lang="en-US" altLang="zh-CN" sz="1200">
              <a:latin typeface="Times New Roman" panose="02020603050405020304" pitchFamily="18" charset="0"/>
            </a:endParaRPr>
          </a:p>
        </p:txBody>
      </p:sp>
      <p:sp>
        <p:nvSpPr>
          <p:cNvPr id="158723" name="Rectangle 2">
            <a:extLst>
              <a:ext uri="{FF2B5EF4-FFF2-40B4-BE49-F238E27FC236}">
                <a16:creationId xmlns:a16="http://schemas.microsoft.com/office/drawing/2014/main" id="{280CF33C-FAF9-4C7B-9796-F815A874649F}"/>
              </a:ext>
            </a:extLst>
          </p:cNvPr>
          <p:cNvSpPr>
            <a:spLocks noGrp="1" noRot="1" noChangeAspect="1" noChangeArrowheads="1" noTextEdit="1"/>
          </p:cNvSpPr>
          <p:nvPr>
            <p:ph type="sldImg"/>
          </p:nvPr>
        </p:nvSpPr>
        <p:spPr>
          <a:xfrm>
            <a:off x="381000" y="684213"/>
            <a:ext cx="6096000" cy="3429000"/>
          </a:xfrm>
          <a:ln/>
        </p:spPr>
      </p:sp>
      <p:sp>
        <p:nvSpPr>
          <p:cNvPr id="158724" name="Rectangle 3">
            <a:extLst>
              <a:ext uri="{FF2B5EF4-FFF2-40B4-BE49-F238E27FC236}">
                <a16:creationId xmlns:a16="http://schemas.microsoft.com/office/drawing/2014/main" id="{A570EE28-D196-406D-938E-233B6580E249}"/>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Oracle</a:t>
            </a:r>
            <a:r>
              <a:rPr lang="zh-CN" altLang="en-US">
                <a:ea typeface="宋体" panose="02010600030101010101" pitchFamily="2" charset="-122"/>
              </a:rPr>
              <a:t>支持单列上的</a:t>
            </a:r>
            <a:r>
              <a:rPr lang="en-US" altLang="zh-CN">
                <a:ea typeface="宋体" panose="02010600030101010101" pitchFamily="2" charset="-122"/>
              </a:rPr>
              <a:t>UNIQUE</a:t>
            </a:r>
            <a:r>
              <a:rPr lang="zh-CN" altLang="en-US">
                <a:ea typeface="宋体" panose="02010600030101010101" pitchFamily="2" charset="-122"/>
              </a:rPr>
              <a:t>约束</a:t>
            </a:r>
            <a:endParaRPr lang="en-US" altLang="zh-CN">
              <a:ea typeface="宋体" panose="02010600030101010101" pitchFamily="2" charset="-122"/>
            </a:endParaRPr>
          </a:p>
          <a:p>
            <a:r>
              <a:rPr lang="zh-CN" altLang="en-US">
                <a:ea typeface="宋体" panose="02010600030101010101" pitchFamily="2" charset="-122"/>
              </a:rPr>
              <a:t>但不支持使用</a:t>
            </a:r>
            <a:r>
              <a:rPr lang="en-US" altLang="zh-CN">
                <a:ea typeface="宋体" panose="02010600030101010101" pitchFamily="2" charset="-122"/>
              </a:rPr>
              <a:t>UNIQUE</a:t>
            </a:r>
            <a:r>
              <a:rPr lang="zh-CN" altLang="en-US">
                <a:ea typeface="宋体" panose="02010600030101010101" pitchFamily="2" charset="-122"/>
              </a:rPr>
              <a:t>判断行在表中是否唯一</a:t>
            </a:r>
            <a:endParaRPr lang="en-US" altLang="zh-CN">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A1994379-794C-4F3E-B9B7-A5AF0BB85B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F43A681-B7B0-451C-AAD3-A20372F3833F}" type="slidenum">
              <a:rPr lang="en-US" altLang="zh-CN" sz="1200">
                <a:latin typeface="Times New Roman" panose="02020603050405020304" pitchFamily="18" charset="0"/>
              </a:rPr>
              <a:pPr eaLnBrk="1" hangingPunct="1"/>
              <a:t>40</a:t>
            </a:fld>
            <a:endParaRPr lang="en-US" altLang="zh-CN" sz="1200">
              <a:latin typeface="Times New Roman" panose="02020603050405020304" pitchFamily="18" charset="0"/>
            </a:endParaRPr>
          </a:p>
        </p:txBody>
      </p:sp>
      <p:sp>
        <p:nvSpPr>
          <p:cNvPr id="159747" name="Rectangle 2">
            <a:extLst>
              <a:ext uri="{FF2B5EF4-FFF2-40B4-BE49-F238E27FC236}">
                <a16:creationId xmlns:a16="http://schemas.microsoft.com/office/drawing/2014/main" id="{AD8953AA-80A9-4DEA-A12D-368E81B2F30F}"/>
              </a:ext>
            </a:extLst>
          </p:cNvPr>
          <p:cNvSpPr>
            <a:spLocks noGrp="1" noRot="1" noChangeAspect="1" noChangeArrowheads="1" noTextEdit="1"/>
          </p:cNvSpPr>
          <p:nvPr>
            <p:ph type="sldImg"/>
          </p:nvPr>
        </p:nvSpPr>
        <p:spPr>
          <a:xfrm>
            <a:off x="381000" y="684213"/>
            <a:ext cx="6096000" cy="3429000"/>
          </a:xfrm>
          <a:ln/>
        </p:spPr>
      </p:sp>
      <p:sp>
        <p:nvSpPr>
          <p:cNvPr id="159748" name="Rectangle 3">
            <a:extLst>
              <a:ext uri="{FF2B5EF4-FFF2-40B4-BE49-F238E27FC236}">
                <a16:creationId xmlns:a16="http://schemas.microsoft.com/office/drawing/2014/main" id="{B81C84B0-4DE0-466A-8F1C-742D21A487F1}"/>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create table section_zqf (</a:t>
            </a:r>
          </a:p>
          <a:p>
            <a:r>
              <a:rPr lang="en-US" altLang="zh-CN">
                <a:ea typeface="宋体" panose="02010600030101010101" pitchFamily="2" charset="-122"/>
              </a:rPr>
              <a:t>    course_id varchar (8),</a:t>
            </a:r>
          </a:p>
          <a:p>
            <a:r>
              <a:rPr lang="en-US" altLang="zh-CN">
                <a:ea typeface="宋体" panose="02010600030101010101" pitchFamily="2" charset="-122"/>
              </a:rPr>
              <a:t>    sec_id varchar (8),</a:t>
            </a:r>
          </a:p>
          <a:p>
            <a:r>
              <a:rPr lang="en-US" altLang="zh-CN">
                <a:ea typeface="宋体" panose="02010600030101010101" pitchFamily="2" charset="-122"/>
              </a:rPr>
              <a:t>    semester varchar (6),</a:t>
            </a:r>
          </a:p>
          <a:p>
            <a:r>
              <a:rPr lang="en-US" altLang="zh-CN">
                <a:ea typeface="宋体" panose="02010600030101010101" pitchFamily="2" charset="-122"/>
              </a:rPr>
              <a:t>    year numeric (4,0),</a:t>
            </a:r>
          </a:p>
          <a:p>
            <a:r>
              <a:rPr lang="en-US" altLang="zh-CN">
                <a:ea typeface="宋体" panose="02010600030101010101" pitchFamily="2" charset="-122"/>
              </a:rPr>
              <a:t>    building varchar (15),</a:t>
            </a:r>
          </a:p>
          <a:p>
            <a:r>
              <a:rPr lang="en-US" altLang="zh-CN">
                <a:ea typeface="宋体" panose="02010600030101010101" pitchFamily="2" charset="-122"/>
              </a:rPr>
              <a:t>    room_number varchar (7),</a:t>
            </a:r>
          </a:p>
          <a:p>
            <a:r>
              <a:rPr lang="en-US" altLang="zh-CN">
                <a:ea typeface="宋体" panose="02010600030101010101" pitchFamily="2" charset="-122"/>
              </a:rPr>
              <a:t>    time_slot_id varchar (4), </a:t>
            </a:r>
          </a:p>
          <a:p>
            <a:r>
              <a:rPr lang="en-US" altLang="zh-CN">
                <a:ea typeface="宋体" panose="02010600030101010101" pitchFamily="2" charset="-122"/>
              </a:rPr>
              <a:t>    primary key (course_id, sec_id, semester, year),</a:t>
            </a:r>
          </a:p>
          <a:p>
            <a:r>
              <a:rPr lang="en-US" altLang="zh-CN">
                <a:ea typeface="宋体" panose="02010600030101010101" pitchFamily="2" charset="-122"/>
              </a:rPr>
              <a:t>    check (semester in ('Fall','Winter','Spring','Summer')));</a:t>
            </a:r>
          </a:p>
          <a:p>
            <a:endParaRPr lang="en-US" altLang="zh-CN">
              <a:ea typeface="宋体" panose="02010600030101010101" pitchFamily="2" charset="-122"/>
            </a:endParaRPr>
          </a:p>
          <a:p>
            <a:endParaRPr lang="en-US" altLang="zh-CN">
              <a:ea typeface="宋体" panose="02010600030101010101" pitchFamily="2" charset="-122"/>
            </a:endParaRPr>
          </a:p>
          <a:p>
            <a:endParaRPr lang="zh-CN" altLang="zh-CN">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C242D0A6-FBF4-476C-8C2F-B63BE30D0C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4AD0A87-9968-4DC8-8DBD-C94B311C8087}" type="slidenum">
              <a:rPr lang="en-US" altLang="zh-CN" sz="1200">
                <a:latin typeface="Times New Roman" panose="02020603050405020304" pitchFamily="18" charset="0"/>
              </a:rPr>
              <a:pPr eaLnBrk="1" hangingPunct="1"/>
              <a:t>41</a:t>
            </a:fld>
            <a:endParaRPr lang="en-US" altLang="zh-CN" sz="1200">
              <a:latin typeface="Times New Roman" panose="02020603050405020304" pitchFamily="18" charset="0"/>
            </a:endParaRPr>
          </a:p>
        </p:txBody>
      </p:sp>
      <p:sp>
        <p:nvSpPr>
          <p:cNvPr id="160771" name="Rectangle 2">
            <a:extLst>
              <a:ext uri="{FF2B5EF4-FFF2-40B4-BE49-F238E27FC236}">
                <a16:creationId xmlns:a16="http://schemas.microsoft.com/office/drawing/2014/main" id="{460FDCF4-E84F-4FBC-8070-6A699098F9AC}"/>
              </a:ext>
            </a:extLst>
          </p:cNvPr>
          <p:cNvSpPr>
            <a:spLocks noGrp="1" noRot="1" noChangeAspect="1" noChangeArrowheads="1" noTextEdit="1"/>
          </p:cNvSpPr>
          <p:nvPr>
            <p:ph type="sldImg"/>
          </p:nvPr>
        </p:nvSpPr>
        <p:spPr>
          <a:xfrm>
            <a:off x="381000" y="684213"/>
            <a:ext cx="6096000" cy="3429000"/>
          </a:xfrm>
          <a:ln/>
        </p:spPr>
      </p:sp>
      <p:sp>
        <p:nvSpPr>
          <p:cNvPr id="160772" name="Rectangle 3">
            <a:extLst>
              <a:ext uri="{FF2B5EF4-FFF2-40B4-BE49-F238E27FC236}">
                <a16:creationId xmlns:a16="http://schemas.microsoft.com/office/drawing/2014/main" id="{B58F7B13-714D-48B6-BE93-A61D13264B44}"/>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4A2A7897-27CF-4660-ADF2-2C6D7D4591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19194EB-668B-4541-82FB-6023A966278C}" type="slidenum">
              <a:rPr lang="en-US" altLang="zh-CN" sz="1200">
                <a:latin typeface="Times New Roman" panose="02020603050405020304" pitchFamily="18" charset="0"/>
              </a:rPr>
              <a:pPr eaLnBrk="1" hangingPunct="1"/>
              <a:t>42</a:t>
            </a:fld>
            <a:endParaRPr lang="en-US" altLang="zh-CN" sz="1200">
              <a:latin typeface="Times New Roman" panose="02020603050405020304" pitchFamily="18" charset="0"/>
            </a:endParaRPr>
          </a:p>
        </p:txBody>
      </p:sp>
      <p:sp>
        <p:nvSpPr>
          <p:cNvPr id="162819" name="Rectangle 2">
            <a:extLst>
              <a:ext uri="{FF2B5EF4-FFF2-40B4-BE49-F238E27FC236}">
                <a16:creationId xmlns:a16="http://schemas.microsoft.com/office/drawing/2014/main" id="{39200FE1-E52C-480E-9B3F-D97CFD08306D}"/>
              </a:ext>
            </a:extLst>
          </p:cNvPr>
          <p:cNvSpPr>
            <a:spLocks noGrp="1" noRot="1" noChangeAspect="1" noChangeArrowheads="1" noTextEdit="1"/>
          </p:cNvSpPr>
          <p:nvPr>
            <p:ph type="sldImg"/>
          </p:nvPr>
        </p:nvSpPr>
        <p:spPr>
          <a:xfrm>
            <a:off x="381000" y="684213"/>
            <a:ext cx="6096000" cy="3429000"/>
          </a:xfrm>
          <a:ln/>
        </p:spPr>
      </p:sp>
      <p:sp>
        <p:nvSpPr>
          <p:cNvPr id="162820" name="Rectangle 3">
            <a:extLst>
              <a:ext uri="{FF2B5EF4-FFF2-40B4-BE49-F238E27FC236}">
                <a16:creationId xmlns:a16="http://schemas.microsoft.com/office/drawing/2014/main" id="{B2B0832E-BBF3-49A4-AB1F-3B12AC8782A8}"/>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ea typeface="宋体" panose="02010600030101010101" pitchFamily="2" charset="-122"/>
              </a:rPr>
              <a:t>父表</a:t>
            </a:r>
            <a:r>
              <a:rPr lang="en-US" altLang="zh-CN">
                <a:ea typeface="宋体" panose="02010600030101010101" pitchFamily="2" charset="-122"/>
              </a:rPr>
              <a:t> department</a:t>
            </a:r>
            <a:endParaRPr lang="zh-CN" altLang="zh-CN">
              <a:ea typeface="宋体" panose="02010600030101010101" pitchFamily="2" charset="-122"/>
            </a:endParaRPr>
          </a:p>
          <a:p>
            <a:r>
              <a:rPr lang="zh-CN" altLang="zh-CN">
                <a:ea typeface="宋体" panose="02010600030101010101" pitchFamily="2" charset="-122"/>
              </a:rPr>
              <a:t>子表</a:t>
            </a:r>
            <a:r>
              <a:rPr lang="en-US" altLang="zh-CN">
                <a:ea typeface="宋体" panose="02010600030101010101" pitchFamily="2" charset="-122"/>
              </a:rPr>
              <a:t>course</a:t>
            </a:r>
            <a:endParaRPr lang="zh-CN" altLang="zh-CN">
              <a:ea typeface="宋体" panose="02010600030101010101" pitchFamily="2" charset="-122"/>
            </a:endParaRPr>
          </a:p>
          <a:p>
            <a:r>
              <a:rPr lang="en-US" altLang="zh-CN">
                <a:ea typeface="宋体" panose="02010600030101010101" pitchFamily="2" charset="-122"/>
              </a:rPr>
              <a:t> </a:t>
            </a:r>
            <a:endParaRPr lang="zh-CN" altLang="zh-CN">
              <a:ea typeface="宋体" panose="02010600030101010101" pitchFamily="2" charset="-122"/>
            </a:endParaRPr>
          </a:p>
          <a:p>
            <a:r>
              <a:rPr lang="zh-CN" altLang="zh-CN">
                <a:ea typeface="宋体" panose="02010600030101010101" pitchFamily="2" charset="-122"/>
              </a:rPr>
              <a:t>默认情况下，如果在子表中有记录（如有生物系开设的课程），则在父表</a:t>
            </a:r>
            <a:r>
              <a:rPr lang="en-US" altLang="zh-CN">
                <a:ea typeface="宋体" panose="02010600030101010101" pitchFamily="2" charset="-122"/>
              </a:rPr>
              <a:t>department</a:t>
            </a:r>
            <a:r>
              <a:rPr lang="zh-CN" altLang="zh-CN">
                <a:ea typeface="宋体" panose="02010600030101010101" pitchFamily="2" charset="-122"/>
              </a:rPr>
              <a:t>中无法删除该系（生物系）；使用</a:t>
            </a:r>
            <a:r>
              <a:rPr lang="en-US" altLang="zh-CN">
                <a:ea typeface="宋体" panose="02010600030101010101" pitchFamily="2" charset="-122"/>
              </a:rPr>
              <a:t>on delete cascade</a:t>
            </a:r>
            <a:r>
              <a:rPr lang="zh-CN" altLang="zh-CN">
                <a:ea typeface="宋体" panose="02010600030101010101" pitchFamily="2" charset="-122"/>
              </a:rPr>
              <a:t>后，如果删除父表</a:t>
            </a:r>
            <a:r>
              <a:rPr lang="en-US" altLang="zh-CN">
                <a:ea typeface="宋体" panose="02010600030101010101" pitchFamily="2" charset="-122"/>
              </a:rPr>
              <a:t>department</a:t>
            </a:r>
            <a:r>
              <a:rPr lang="zh-CN" altLang="zh-CN">
                <a:ea typeface="宋体" panose="02010600030101010101" pitchFamily="2" charset="-122"/>
              </a:rPr>
              <a:t>中的元组（比如生物系不开了，删除该系）导致了子表</a:t>
            </a:r>
            <a:r>
              <a:rPr lang="en-US" altLang="zh-CN">
                <a:ea typeface="宋体" panose="02010600030101010101" pitchFamily="2" charset="-122"/>
              </a:rPr>
              <a:t>course</a:t>
            </a:r>
            <a:r>
              <a:rPr lang="zh-CN" altLang="zh-CN">
                <a:ea typeface="宋体" panose="02010600030101010101" pitchFamily="2" charset="-122"/>
              </a:rPr>
              <a:t>中的相应课程也被级联删除掉；</a:t>
            </a:r>
          </a:p>
          <a:p>
            <a:r>
              <a:rPr lang="en-US" altLang="zh-CN">
                <a:ea typeface="宋体" panose="02010600030101010101" pitchFamily="2" charset="-122"/>
              </a:rPr>
              <a:t> </a:t>
            </a:r>
            <a:endParaRPr lang="zh-CN" altLang="zh-CN">
              <a:ea typeface="宋体" panose="02010600030101010101" pitchFamily="2" charset="-122"/>
            </a:endParaRPr>
          </a:p>
          <a:p>
            <a:r>
              <a:rPr lang="zh-CN" altLang="zh-CN">
                <a:ea typeface="宋体" panose="02010600030101010101" pitchFamily="2" charset="-122"/>
              </a:rPr>
              <a:t>默认情况下，如果在子表中有记录（如有生物系开设的课程），则无法在父表</a:t>
            </a:r>
            <a:r>
              <a:rPr lang="en-US" altLang="zh-CN">
                <a:ea typeface="宋体" panose="02010600030101010101" pitchFamily="2" charset="-122"/>
              </a:rPr>
              <a:t>department</a:t>
            </a:r>
            <a:r>
              <a:rPr lang="zh-CN" altLang="zh-CN">
                <a:ea typeface="宋体" panose="02010600030101010101" pitchFamily="2" charset="-122"/>
              </a:rPr>
              <a:t>中更新关于生物系这个元组的信息；使用</a:t>
            </a:r>
            <a:r>
              <a:rPr lang="en-US" altLang="zh-CN">
                <a:ea typeface="宋体" panose="02010600030101010101" pitchFamily="2" charset="-122"/>
              </a:rPr>
              <a:t>on update cascade</a:t>
            </a:r>
            <a:r>
              <a:rPr lang="zh-CN" altLang="zh-CN">
                <a:ea typeface="宋体" panose="02010600030101010101" pitchFamily="2" charset="-122"/>
              </a:rPr>
              <a:t>后，除了更新父表的相关信息，同时把子表</a:t>
            </a:r>
            <a:r>
              <a:rPr lang="en-US" altLang="zh-CN">
                <a:ea typeface="宋体" panose="02010600030101010101" pitchFamily="2" charset="-122"/>
              </a:rPr>
              <a:t>course</a:t>
            </a:r>
            <a:r>
              <a:rPr lang="zh-CN" altLang="zh-CN">
                <a:ea typeface="宋体" panose="02010600030101010101" pitchFamily="2" charset="-122"/>
              </a:rPr>
              <a:t>的相关信息也改成新的值</a:t>
            </a:r>
          </a:p>
          <a:p>
            <a:r>
              <a:rPr lang="en-US" altLang="zh-CN">
                <a:ea typeface="宋体" panose="02010600030101010101" pitchFamily="2" charset="-122"/>
              </a:rPr>
              <a:t> </a:t>
            </a:r>
            <a:endParaRPr lang="zh-CN" altLang="zh-CN">
              <a:ea typeface="宋体" panose="02010600030101010101" pitchFamily="2" charset="-122"/>
            </a:endParaRPr>
          </a:p>
          <a:p>
            <a:r>
              <a:rPr lang="en-US" altLang="zh-CN" b="1">
                <a:ea typeface="宋体" panose="02010600030101010101" pitchFamily="2" charset="-122"/>
              </a:rPr>
              <a:t>on delete set null</a:t>
            </a:r>
            <a:r>
              <a:rPr lang="zh-CN" altLang="zh-CN">
                <a:ea typeface="宋体" panose="02010600030101010101" pitchFamily="2" charset="-122"/>
              </a:rPr>
              <a:t>：父表删除或者修改时，子表相关值设为</a:t>
            </a:r>
            <a:r>
              <a:rPr lang="en-US" altLang="zh-CN">
                <a:ea typeface="宋体" panose="02010600030101010101" pitchFamily="2" charset="-122"/>
              </a:rPr>
              <a:t>NULL</a:t>
            </a:r>
            <a:endParaRPr lang="zh-CN" altLang="zh-CN">
              <a:ea typeface="宋体" panose="02010600030101010101" pitchFamily="2" charset="-122"/>
            </a:endParaRPr>
          </a:p>
          <a:p>
            <a:r>
              <a:rPr lang="en-US" altLang="zh-CN" b="1">
                <a:ea typeface="宋体" panose="02010600030101010101" pitchFamily="2" charset="-122"/>
              </a:rPr>
              <a:t>on delete set default</a:t>
            </a:r>
            <a:r>
              <a:rPr lang="zh-CN" altLang="zh-CN">
                <a:ea typeface="宋体" panose="02010600030101010101" pitchFamily="2" charset="-122"/>
              </a:rPr>
              <a:t>：父表删除或者修改时，子表相关值设为默认值</a:t>
            </a:r>
          </a:p>
          <a:p>
            <a:endParaRPr lang="zh-CN" altLang="zh-CN">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a:extLst>
              <a:ext uri="{FF2B5EF4-FFF2-40B4-BE49-F238E27FC236}">
                <a16:creationId xmlns:a16="http://schemas.microsoft.com/office/drawing/2014/main" id="{BC46C808-7514-42F4-84D8-B1AFE7A3E25B}"/>
              </a:ext>
            </a:extLst>
          </p:cNvPr>
          <p:cNvSpPr>
            <a:spLocks noGrp="1" noRot="1" noChangeAspect="1" noTextEdit="1"/>
          </p:cNvSpPr>
          <p:nvPr>
            <p:ph type="sldImg"/>
          </p:nvPr>
        </p:nvSpPr>
        <p:spPr>
          <a:ln/>
        </p:spPr>
      </p:sp>
      <p:sp>
        <p:nvSpPr>
          <p:cNvPr id="163843" name="备注占位符 2">
            <a:extLst>
              <a:ext uri="{FF2B5EF4-FFF2-40B4-BE49-F238E27FC236}">
                <a16:creationId xmlns:a16="http://schemas.microsoft.com/office/drawing/2014/main" id="{F57581B3-4FC3-4009-B514-D4732B47BD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a:p>
            <a:r>
              <a:rPr lang="en-US" altLang="zh-CN">
                <a:ea typeface="宋体" panose="02010600030101010101" pitchFamily="2" charset="-122"/>
              </a:rPr>
              <a:t>create table person (name char(40),</a:t>
            </a:r>
          </a:p>
          <a:p>
            <a:r>
              <a:rPr lang="en-US" altLang="zh-CN">
                <a:ea typeface="宋体" panose="02010600030101010101" pitchFamily="2" charset="-122"/>
              </a:rPr>
              <a:t>                     spouse  char(40),</a:t>
            </a:r>
          </a:p>
          <a:p>
            <a:r>
              <a:rPr lang="en-US" altLang="zh-CN">
                <a:ea typeface="宋体" panose="02010600030101010101" pitchFamily="2" charset="-122"/>
              </a:rPr>
              <a:t>                     primary key (name),</a:t>
            </a:r>
          </a:p>
          <a:p>
            <a:r>
              <a:rPr lang="en-US" altLang="zh-CN">
                <a:ea typeface="宋体" panose="02010600030101010101" pitchFamily="2" charset="-122"/>
              </a:rPr>
              <a:t>                     constraint FK_person foreign key (spouse) references person);</a:t>
            </a: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insert into person values('John','Mary');</a:t>
            </a:r>
          </a:p>
          <a:p>
            <a:endParaRPr lang="en-US" altLang="zh-CN">
              <a:ea typeface="宋体" panose="02010600030101010101" pitchFamily="2" charset="-122"/>
            </a:endParaRPr>
          </a:p>
          <a:p>
            <a:r>
              <a:rPr lang="en-US" altLang="zh-CN">
                <a:ea typeface="宋体" panose="02010600030101010101" pitchFamily="2" charset="-122"/>
              </a:rPr>
              <a:t>insert into person values('Mary','John');</a:t>
            </a:r>
          </a:p>
          <a:p>
            <a:endParaRPr lang="zh-CN" altLang="en-US">
              <a:ea typeface="宋体" panose="02010600030101010101" pitchFamily="2" charset="-122"/>
            </a:endParaRPr>
          </a:p>
        </p:txBody>
      </p:sp>
      <p:sp>
        <p:nvSpPr>
          <p:cNvPr id="163844" name="灯片编号占位符 3">
            <a:extLst>
              <a:ext uri="{FF2B5EF4-FFF2-40B4-BE49-F238E27FC236}">
                <a16:creationId xmlns:a16="http://schemas.microsoft.com/office/drawing/2014/main" id="{C74BA1C9-68B9-44A3-97F4-8A7BB97092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CDE335E-0049-4963-89EF-07D400533F05}" type="slidenum">
              <a:rPr lang="en-US" altLang="zh-CN" sz="1200">
                <a:latin typeface="Times New Roman" panose="02020603050405020304" pitchFamily="18" charset="0"/>
              </a:rPr>
              <a:pPr eaLnBrk="1" hangingPunct="1"/>
              <a:t>43</a:t>
            </a:fld>
            <a:endParaRPr lang="en-US" altLang="zh-CN" sz="12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A520DCD8-4F4F-4C7D-8720-60E764E005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929A258-B5E7-4117-8A33-A8E3C7354EE3}" type="slidenum">
              <a:rPr lang="en-US" altLang="zh-CN" sz="1200">
                <a:latin typeface="Times New Roman" panose="02020603050405020304" pitchFamily="18" charset="0"/>
              </a:rPr>
              <a:pPr eaLnBrk="1" hangingPunct="1"/>
              <a:t>44</a:t>
            </a:fld>
            <a:endParaRPr lang="en-US" altLang="zh-CN" sz="1200">
              <a:latin typeface="Times New Roman" panose="02020603050405020304" pitchFamily="18" charset="0"/>
            </a:endParaRPr>
          </a:p>
        </p:txBody>
      </p:sp>
      <p:sp>
        <p:nvSpPr>
          <p:cNvPr id="165891" name="Rectangle 2">
            <a:extLst>
              <a:ext uri="{FF2B5EF4-FFF2-40B4-BE49-F238E27FC236}">
                <a16:creationId xmlns:a16="http://schemas.microsoft.com/office/drawing/2014/main" id="{C482112A-797D-478E-9105-6BA56F734C35}"/>
              </a:ext>
            </a:extLst>
          </p:cNvPr>
          <p:cNvSpPr>
            <a:spLocks noGrp="1" noRot="1" noChangeAspect="1" noChangeArrowheads="1" noTextEdit="1"/>
          </p:cNvSpPr>
          <p:nvPr>
            <p:ph type="sldImg"/>
          </p:nvPr>
        </p:nvSpPr>
        <p:spPr>
          <a:xfrm>
            <a:off x="381000" y="684213"/>
            <a:ext cx="6096000" cy="3429000"/>
          </a:xfrm>
          <a:ln/>
        </p:spPr>
      </p:sp>
      <p:sp>
        <p:nvSpPr>
          <p:cNvPr id="165892" name="Rectangle 3">
            <a:extLst>
              <a:ext uri="{FF2B5EF4-FFF2-40B4-BE49-F238E27FC236}">
                <a16:creationId xmlns:a16="http://schemas.microsoft.com/office/drawing/2014/main" id="{688D4069-92BB-478C-9770-E68D131C762C}"/>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B5683442-FDC3-4893-8928-47907219C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833650A-685A-499E-BF7E-BEC8EB3B22E6}" type="slidenum">
              <a:rPr lang="en-US" altLang="zh-CN" sz="1200">
                <a:latin typeface="Times New Roman" panose="02020603050405020304" pitchFamily="18" charset="0"/>
              </a:rPr>
              <a:pPr eaLnBrk="1" hangingPunct="1"/>
              <a:t>45</a:t>
            </a:fld>
            <a:endParaRPr lang="en-US" altLang="zh-CN" sz="1200">
              <a:latin typeface="Times New Roman" panose="02020603050405020304" pitchFamily="18" charset="0"/>
            </a:endParaRPr>
          </a:p>
        </p:txBody>
      </p:sp>
      <p:sp>
        <p:nvSpPr>
          <p:cNvPr id="166915" name="Rectangle 2">
            <a:extLst>
              <a:ext uri="{FF2B5EF4-FFF2-40B4-BE49-F238E27FC236}">
                <a16:creationId xmlns:a16="http://schemas.microsoft.com/office/drawing/2014/main" id="{87F286C4-0DAB-4B9E-AAD2-8C8B80A90568}"/>
              </a:ext>
            </a:extLst>
          </p:cNvPr>
          <p:cNvSpPr>
            <a:spLocks noGrp="1" noRot="1" noChangeAspect="1" noChangeArrowheads="1" noTextEdit="1"/>
          </p:cNvSpPr>
          <p:nvPr>
            <p:ph type="sldImg"/>
          </p:nvPr>
        </p:nvSpPr>
        <p:spPr>
          <a:xfrm>
            <a:off x="381000" y="684213"/>
            <a:ext cx="6096000" cy="3429000"/>
          </a:xfrm>
          <a:ln/>
        </p:spPr>
      </p:sp>
      <p:sp>
        <p:nvSpPr>
          <p:cNvPr id="166916" name="Rectangle 3">
            <a:extLst>
              <a:ext uri="{FF2B5EF4-FFF2-40B4-BE49-F238E27FC236}">
                <a16:creationId xmlns:a16="http://schemas.microsoft.com/office/drawing/2014/main" id="{858EA1F6-F4D5-4C51-8981-75F54080E490}"/>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drop table person;</a:t>
            </a:r>
          </a:p>
          <a:p>
            <a:r>
              <a:rPr lang="en-US" altLang="zh-CN">
                <a:ea typeface="宋体" panose="02010600030101010101" pitchFamily="2" charset="-122"/>
              </a:rPr>
              <a:t>create table person (name char(40),</a:t>
            </a:r>
          </a:p>
          <a:p>
            <a:r>
              <a:rPr lang="en-US" altLang="zh-CN">
                <a:ea typeface="宋体" panose="02010600030101010101" pitchFamily="2" charset="-122"/>
              </a:rPr>
              <a:t>                     spouse  char(40),</a:t>
            </a:r>
          </a:p>
          <a:p>
            <a:r>
              <a:rPr lang="en-US" altLang="zh-CN">
                <a:ea typeface="宋体" panose="02010600030101010101" pitchFamily="2" charset="-122"/>
              </a:rPr>
              <a:t>                     primary key (name),</a:t>
            </a:r>
          </a:p>
          <a:p>
            <a:r>
              <a:rPr lang="en-US" altLang="zh-CN">
                <a:ea typeface="宋体" panose="02010600030101010101" pitchFamily="2" charset="-122"/>
              </a:rPr>
              <a:t>                     constraint FK_person foreign key (spouse) references person </a:t>
            </a:r>
          </a:p>
          <a:p>
            <a:r>
              <a:rPr lang="en-US" altLang="zh-CN">
                <a:ea typeface="宋体" panose="02010600030101010101" pitchFamily="2" charset="-122"/>
              </a:rPr>
              <a:t>                                          deferrable initially immediate);</a:t>
            </a:r>
          </a:p>
          <a:p>
            <a:endParaRPr lang="en-US" altLang="zh-CN">
              <a:ea typeface="宋体" panose="02010600030101010101" pitchFamily="2" charset="-122"/>
            </a:endParaRPr>
          </a:p>
          <a:p>
            <a:r>
              <a:rPr lang="en-US" altLang="zh-CN">
                <a:ea typeface="宋体" panose="02010600030101010101" pitchFamily="2" charset="-122"/>
              </a:rPr>
              <a:t>set constraint FK_person deferred;</a:t>
            </a:r>
          </a:p>
          <a:p>
            <a:endParaRPr lang="en-US" altLang="zh-CN">
              <a:ea typeface="宋体" panose="02010600030101010101" pitchFamily="2" charset="-122"/>
            </a:endParaRPr>
          </a:p>
          <a:p>
            <a:r>
              <a:rPr lang="en-US" altLang="zh-CN">
                <a:ea typeface="宋体" panose="02010600030101010101" pitchFamily="2" charset="-122"/>
              </a:rPr>
              <a:t>insert into person values('John','Mary');</a:t>
            </a:r>
          </a:p>
          <a:p>
            <a:endParaRPr lang="en-US" altLang="zh-CN">
              <a:ea typeface="宋体" panose="02010600030101010101" pitchFamily="2" charset="-122"/>
            </a:endParaRPr>
          </a:p>
          <a:p>
            <a:r>
              <a:rPr lang="en-US" altLang="zh-CN">
                <a:ea typeface="宋体" panose="02010600030101010101" pitchFamily="2" charset="-122"/>
              </a:rPr>
              <a:t>insert into person values('Mary','John');</a:t>
            </a:r>
          </a:p>
          <a:p>
            <a:endParaRPr lang="en-US" altLang="zh-CN">
              <a:ea typeface="宋体" panose="02010600030101010101" pitchFamily="2" charset="-122"/>
            </a:endParaRPr>
          </a:p>
          <a:p>
            <a:r>
              <a:rPr lang="en-US" altLang="zh-CN">
                <a:ea typeface="宋体" panose="02010600030101010101" pitchFamily="2" charset="-122"/>
              </a:rPr>
              <a:t>commit;</a:t>
            </a:r>
          </a:p>
          <a:p>
            <a:endParaRPr lang="en-US" altLang="zh-CN">
              <a:ea typeface="宋体" panose="02010600030101010101" pitchFamily="2" charset="-122"/>
            </a:endParaRPr>
          </a:p>
          <a:p>
            <a:r>
              <a:rPr lang="en-US" altLang="zh-CN">
                <a:ea typeface="宋体" panose="02010600030101010101" pitchFamily="2" charset="-122"/>
              </a:rPr>
              <a:t>Set linesize 120</a:t>
            </a:r>
          </a:p>
          <a:p>
            <a:r>
              <a:rPr lang="en-US" altLang="zh-CN">
                <a:ea typeface="宋体" panose="02010600030101010101" pitchFamily="2" charset="-122"/>
              </a:rPr>
              <a:t>Select * from person;</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zh-CN" altLang="zh-CN">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4854324A-2CB4-439F-AF9B-41809977C8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184C920-D1AB-496D-966B-36B8031BC290}" type="slidenum">
              <a:rPr lang="en-US" altLang="zh-CN" sz="1200">
                <a:latin typeface="Times New Roman" panose="02020603050405020304" pitchFamily="18" charset="0"/>
              </a:rPr>
              <a:pPr eaLnBrk="1" hangingPunct="1"/>
              <a:t>46</a:t>
            </a:fld>
            <a:endParaRPr lang="en-US" altLang="zh-CN" sz="1200">
              <a:latin typeface="Times New Roman" panose="02020603050405020304" pitchFamily="18" charset="0"/>
            </a:endParaRPr>
          </a:p>
        </p:txBody>
      </p:sp>
      <p:sp>
        <p:nvSpPr>
          <p:cNvPr id="167939" name="Rectangle 2">
            <a:extLst>
              <a:ext uri="{FF2B5EF4-FFF2-40B4-BE49-F238E27FC236}">
                <a16:creationId xmlns:a16="http://schemas.microsoft.com/office/drawing/2014/main" id="{9D9A538F-9CC6-4FC9-8716-E37873BCFF51}"/>
              </a:ext>
            </a:extLst>
          </p:cNvPr>
          <p:cNvSpPr>
            <a:spLocks noGrp="1" noRot="1" noChangeAspect="1" noChangeArrowheads="1" noTextEdit="1"/>
          </p:cNvSpPr>
          <p:nvPr>
            <p:ph type="sldImg"/>
          </p:nvPr>
        </p:nvSpPr>
        <p:spPr>
          <a:xfrm>
            <a:off x="381000" y="684213"/>
            <a:ext cx="6096000" cy="3429000"/>
          </a:xfrm>
          <a:ln/>
        </p:spPr>
      </p:sp>
      <p:sp>
        <p:nvSpPr>
          <p:cNvPr id="167940" name="Rectangle 3">
            <a:extLst>
              <a:ext uri="{FF2B5EF4-FFF2-40B4-BE49-F238E27FC236}">
                <a16:creationId xmlns:a16="http://schemas.microsoft.com/office/drawing/2014/main" id="{CF1E4126-8924-4DEB-9911-98330C2FFBE1}"/>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ea typeface="宋体" panose="02010600030101010101" pitchFamily="2" charset="-122"/>
              </a:rPr>
              <a:t>还未在大多数的关系数据库产品中实现</a:t>
            </a:r>
            <a:r>
              <a:rPr lang="en-US" altLang="zh-CN">
                <a:ea typeface="宋体" panose="02010600030101010101" pitchFamily="2" charset="-122"/>
              </a:rPr>
              <a:t>check</a:t>
            </a:r>
            <a:r>
              <a:rPr lang="zh-CN" altLang="zh-CN">
                <a:ea typeface="宋体" panose="02010600030101010101" pitchFamily="2" charset="-122"/>
              </a:rPr>
              <a:t>中支持子查询！ </a:t>
            </a:r>
          </a:p>
          <a:p>
            <a:r>
              <a:rPr lang="en-US" altLang="zh-CN">
                <a:ea typeface="宋体" panose="02010600030101010101" pitchFamily="2" charset="-122"/>
              </a:rPr>
              <a:t> </a:t>
            </a:r>
            <a:endParaRPr lang="zh-CN" altLang="zh-CN">
              <a:ea typeface="宋体" panose="02010600030101010101" pitchFamily="2" charset="-122"/>
            </a:endParaRPr>
          </a:p>
          <a:p>
            <a:r>
              <a:rPr lang="zh-CN" altLang="zh-CN">
                <a:ea typeface="宋体" panose="02010600030101010101" pitchFamily="2" charset="-122"/>
              </a:rPr>
              <a:t>断言就是一个谓词，它表达了希望数据库总能满足的一个条件。</a:t>
            </a:r>
          </a:p>
          <a:p>
            <a:r>
              <a:rPr lang="zh-CN" altLang="zh-CN">
                <a:ea typeface="宋体" panose="02010600030101010101" pitchFamily="2" charset="-122"/>
              </a:rPr>
              <a:t>域约束和参照完整性约束是断言的特殊形式；</a:t>
            </a:r>
          </a:p>
          <a:p>
            <a:r>
              <a:rPr lang="en-US" altLang="zh-CN">
                <a:ea typeface="宋体" panose="02010600030101010101" pitchFamily="2" charset="-122"/>
              </a:rPr>
              <a:t> </a:t>
            </a:r>
            <a:endParaRPr lang="zh-CN" altLang="zh-CN">
              <a:ea typeface="宋体" panose="02010600030101010101" pitchFamily="2" charset="-122"/>
            </a:endParaRPr>
          </a:p>
          <a:p>
            <a:r>
              <a:rPr lang="zh-CN" altLang="zh-CN">
                <a:ea typeface="宋体" panose="02010600030101010101" pitchFamily="2" charset="-122"/>
              </a:rPr>
              <a:t>复杂</a:t>
            </a:r>
            <a:r>
              <a:rPr lang="en-US" altLang="zh-CN">
                <a:ea typeface="宋体" panose="02010600030101010101" pitchFamily="2" charset="-122"/>
              </a:rPr>
              <a:t>check </a:t>
            </a:r>
            <a:r>
              <a:rPr lang="zh-CN" altLang="zh-CN">
                <a:ea typeface="宋体" panose="02010600030101010101" pitchFamily="2" charset="-122"/>
              </a:rPr>
              <a:t>条件和断言在我们希望确保数据完整性的时候是很有用的， 但其检测开销可能会很大</a:t>
            </a:r>
          </a:p>
          <a:p>
            <a:r>
              <a:rPr lang="en-US" altLang="zh-CN">
                <a:ea typeface="宋体" panose="02010600030101010101" pitchFamily="2" charset="-122"/>
              </a:rPr>
              <a:t> </a:t>
            </a:r>
            <a:endParaRPr lang="zh-CN" altLang="zh-CN">
              <a:ea typeface="宋体" panose="02010600030101010101" pitchFamily="2" charset="-122"/>
            </a:endParaRPr>
          </a:p>
          <a:p>
            <a:r>
              <a:rPr lang="zh-CN" altLang="zh-CN">
                <a:ea typeface="宋体" panose="02010600030101010101" pitchFamily="2" charset="-122"/>
              </a:rPr>
              <a:t>可以通过使用触发器来实现复杂</a:t>
            </a:r>
            <a:r>
              <a:rPr lang="en-US" altLang="zh-CN">
                <a:ea typeface="宋体" panose="02010600030101010101" pitchFamily="2" charset="-122"/>
              </a:rPr>
              <a:t>check </a:t>
            </a:r>
            <a:r>
              <a:rPr lang="zh-CN" altLang="zh-CN">
                <a:ea typeface="宋体" panose="02010600030101010101" pitchFamily="2" charset="-122"/>
              </a:rPr>
              <a:t>条件和断言！</a:t>
            </a:r>
          </a:p>
          <a:p>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8CF492C6-2FBE-4D61-AFD6-045730C130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F521D6B-1EEF-4434-9A32-72A4115F3A10}" type="slidenum">
              <a:rPr lang="en-US" altLang="zh-CN" sz="1200">
                <a:latin typeface="Times New Roman" panose="02020603050405020304" pitchFamily="18" charset="0"/>
              </a:rPr>
              <a:pPr eaLnBrk="1" hangingPunct="1"/>
              <a:t>4</a:t>
            </a:fld>
            <a:endParaRPr lang="en-US" altLang="zh-CN" sz="1200">
              <a:latin typeface="Times New Roman" panose="02020603050405020304" pitchFamily="18" charset="0"/>
            </a:endParaRPr>
          </a:p>
        </p:txBody>
      </p:sp>
      <p:sp>
        <p:nvSpPr>
          <p:cNvPr id="118787" name="Rectangle 2">
            <a:extLst>
              <a:ext uri="{FF2B5EF4-FFF2-40B4-BE49-F238E27FC236}">
                <a16:creationId xmlns:a16="http://schemas.microsoft.com/office/drawing/2014/main" id="{3EF24311-F376-4F71-AF21-7CA8662B8900}"/>
              </a:ext>
            </a:extLst>
          </p:cNvPr>
          <p:cNvSpPr>
            <a:spLocks noGrp="1" noRot="1" noChangeAspect="1" noChangeArrowheads="1" noTextEdit="1"/>
          </p:cNvSpPr>
          <p:nvPr>
            <p:ph type="sldImg"/>
          </p:nvPr>
        </p:nvSpPr>
        <p:spPr>
          <a:xfrm>
            <a:off x="393700" y="692150"/>
            <a:ext cx="6070600" cy="3414713"/>
          </a:xfrm>
          <a:ln/>
        </p:spPr>
      </p:sp>
      <p:sp>
        <p:nvSpPr>
          <p:cNvPr id="118788" name="Rectangle 3">
            <a:extLst>
              <a:ext uri="{FF2B5EF4-FFF2-40B4-BE49-F238E27FC236}">
                <a16:creationId xmlns:a16="http://schemas.microsoft.com/office/drawing/2014/main" id="{1FFB29FE-BA7C-4EDC-8CA8-43A90446507F}"/>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rgbClr val="002060"/>
                </a:solidFill>
                <a:ea typeface="宋体" panose="02010600030101010101" pitchFamily="2" charset="-122"/>
              </a:rPr>
              <a:t>select * from </a:t>
            </a:r>
            <a:r>
              <a:rPr lang="en-US" altLang="zh-CN">
                <a:solidFill>
                  <a:srgbClr val="FF0000"/>
                </a:solidFill>
                <a:ea typeface="宋体" panose="02010600030101010101" pitchFamily="2" charset="-122"/>
              </a:rPr>
              <a:t>student </a:t>
            </a:r>
            <a:r>
              <a:rPr lang="en-US" altLang="zh-CN" b="1">
                <a:solidFill>
                  <a:srgbClr val="0070C0"/>
                </a:solidFill>
                <a:ea typeface="宋体" panose="02010600030101010101" pitchFamily="2" charset="-122"/>
              </a:rPr>
              <a:t>join</a:t>
            </a:r>
            <a:r>
              <a:rPr lang="en-US" altLang="zh-CN">
                <a:solidFill>
                  <a:srgbClr val="FF0000"/>
                </a:solidFill>
                <a:ea typeface="宋体" panose="02010600030101010101" pitchFamily="2" charset="-122"/>
              </a:rPr>
              <a:t> takes </a:t>
            </a:r>
            <a:r>
              <a:rPr lang="en-US" altLang="zh-CN">
                <a:solidFill>
                  <a:srgbClr val="0070C0"/>
                </a:solidFill>
                <a:ea typeface="宋体" panose="02010600030101010101" pitchFamily="2" charset="-122"/>
              </a:rPr>
              <a:t>using</a:t>
            </a:r>
            <a:r>
              <a:rPr lang="en-US" altLang="zh-CN">
                <a:solidFill>
                  <a:srgbClr val="FF0000"/>
                </a:solidFill>
                <a:ea typeface="宋体" panose="02010600030101010101" pitchFamily="2" charset="-122"/>
              </a:rPr>
              <a:t>(ID);</a:t>
            </a:r>
          </a:p>
          <a:p>
            <a:endParaRPr lang="en-US" altLang="zh-CN">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C1F97BED-0342-4C3D-8583-49B4C98E6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D334A3A-27EE-45E2-913B-D3D5512890AE}" type="slidenum">
              <a:rPr lang="en-US" altLang="zh-CN" sz="1200">
                <a:latin typeface="Times New Roman" panose="02020603050405020304" pitchFamily="18" charset="0"/>
              </a:rPr>
              <a:pPr eaLnBrk="1" hangingPunct="1"/>
              <a:t>47</a:t>
            </a:fld>
            <a:endParaRPr lang="en-US" altLang="zh-CN" sz="1200">
              <a:latin typeface="Times New Roman" panose="02020603050405020304" pitchFamily="18" charset="0"/>
            </a:endParaRPr>
          </a:p>
        </p:txBody>
      </p:sp>
      <p:sp>
        <p:nvSpPr>
          <p:cNvPr id="168963" name="Rectangle 2">
            <a:extLst>
              <a:ext uri="{FF2B5EF4-FFF2-40B4-BE49-F238E27FC236}">
                <a16:creationId xmlns:a16="http://schemas.microsoft.com/office/drawing/2014/main" id="{47656C79-55D2-43B6-86DF-DEF995F931DE}"/>
              </a:ext>
            </a:extLst>
          </p:cNvPr>
          <p:cNvSpPr>
            <a:spLocks noGrp="1" noRot="1" noChangeAspect="1" noChangeArrowheads="1" noTextEdit="1"/>
          </p:cNvSpPr>
          <p:nvPr>
            <p:ph type="sldImg"/>
          </p:nvPr>
        </p:nvSpPr>
        <p:spPr>
          <a:xfrm>
            <a:off x="381000" y="684213"/>
            <a:ext cx="6096000" cy="3429000"/>
          </a:xfrm>
          <a:ln/>
        </p:spPr>
      </p:sp>
      <p:sp>
        <p:nvSpPr>
          <p:cNvPr id="168964" name="Rectangle 3">
            <a:extLst>
              <a:ext uri="{FF2B5EF4-FFF2-40B4-BE49-F238E27FC236}">
                <a16:creationId xmlns:a16="http://schemas.microsoft.com/office/drawing/2014/main" id="{34161F2F-422C-4887-AC5C-4693FD0BCA84}"/>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ea typeface="宋体" panose="02010600030101010101" pitchFamily="2" charset="-122"/>
              </a:rPr>
              <a:t>还未在大多数的关系数据库产品中实现</a:t>
            </a:r>
            <a:r>
              <a:rPr lang="en-US" altLang="zh-CN">
                <a:ea typeface="宋体" panose="02010600030101010101" pitchFamily="2" charset="-122"/>
              </a:rPr>
              <a:t>check</a:t>
            </a:r>
            <a:r>
              <a:rPr lang="zh-CN" altLang="zh-CN">
                <a:ea typeface="宋体" panose="02010600030101010101" pitchFamily="2" charset="-122"/>
              </a:rPr>
              <a:t>中支持子查询！ </a:t>
            </a:r>
          </a:p>
          <a:p>
            <a:r>
              <a:rPr lang="en-US" altLang="zh-CN">
                <a:ea typeface="宋体" panose="02010600030101010101" pitchFamily="2" charset="-122"/>
              </a:rPr>
              <a:t> </a:t>
            </a:r>
            <a:endParaRPr lang="zh-CN" altLang="zh-CN">
              <a:ea typeface="宋体" panose="02010600030101010101" pitchFamily="2" charset="-122"/>
            </a:endParaRPr>
          </a:p>
          <a:p>
            <a:r>
              <a:rPr lang="zh-CN" altLang="zh-CN">
                <a:ea typeface="宋体" panose="02010600030101010101" pitchFamily="2" charset="-122"/>
              </a:rPr>
              <a:t>断言就是一个谓词，它表达了希望数据库总能满足的一个条件。</a:t>
            </a:r>
          </a:p>
          <a:p>
            <a:r>
              <a:rPr lang="zh-CN" altLang="zh-CN">
                <a:ea typeface="宋体" panose="02010600030101010101" pitchFamily="2" charset="-122"/>
              </a:rPr>
              <a:t>域约束和参照完整性约束是断言的特殊形式；</a:t>
            </a:r>
          </a:p>
          <a:p>
            <a:r>
              <a:rPr lang="en-US" altLang="zh-CN">
                <a:ea typeface="宋体" panose="02010600030101010101" pitchFamily="2" charset="-122"/>
              </a:rPr>
              <a:t> </a:t>
            </a:r>
            <a:endParaRPr lang="zh-CN" altLang="zh-CN">
              <a:ea typeface="宋体" panose="02010600030101010101" pitchFamily="2" charset="-122"/>
            </a:endParaRPr>
          </a:p>
          <a:p>
            <a:r>
              <a:rPr lang="zh-CN" altLang="zh-CN">
                <a:ea typeface="宋体" panose="02010600030101010101" pitchFamily="2" charset="-122"/>
              </a:rPr>
              <a:t>复杂</a:t>
            </a:r>
            <a:r>
              <a:rPr lang="en-US" altLang="zh-CN">
                <a:ea typeface="宋体" panose="02010600030101010101" pitchFamily="2" charset="-122"/>
              </a:rPr>
              <a:t>check </a:t>
            </a:r>
            <a:r>
              <a:rPr lang="zh-CN" altLang="zh-CN">
                <a:ea typeface="宋体" panose="02010600030101010101" pitchFamily="2" charset="-122"/>
              </a:rPr>
              <a:t>条件和断言在我们希望确保数据完整性的时候是很有用的， 但其检测开销可能会很大</a:t>
            </a:r>
          </a:p>
          <a:p>
            <a:r>
              <a:rPr lang="en-US" altLang="zh-CN">
                <a:ea typeface="宋体" panose="02010600030101010101" pitchFamily="2" charset="-122"/>
              </a:rPr>
              <a:t> </a:t>
            </a:r>
            <a:endParaRPr lang="zh-CN" altLang="zh-CN">
              <a:ea typeface="宋体" panose="02010600030101010101" pitchFamily="2" charset="-122"/>
            </a:endParaRPr>
          </a:p>
          <a:p>
            <a:r>
              <a:rPr lang="zh-CN" altLang="zh-CN">
                <a:ea typeface="宋体" panose="02010600030101010101" pitchFamily="2" charset="-122"/>
              </a:rPr>
              <a:t>可以通过使用触发器来实现复杂</a:t>
            </a:r>
            <a:r>
              <a:rPr lang="en-US" altLang="zh-CN">
                <a:ea typeface="宋体" panose="02010600030101010101" pitchFamily="2" charset="-122"/>
              </a:rPr>
              <a:t>check </a:t>
            </a:r>
            <a:r>
              <a:rPr lang="zh-CN" altLang="zh-CN">
                <a:ea typeface="宋体" panose="02010600030101010101" pitchFamily="2" charset="-122"/>
              </a:rPr>
              <a:t>条件和断言！</a:t>
            </a:r>
          </a:p>
          <a:p>
            <a:endParaRPr lang="zh-CN" altLang="zh-CN">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D1A200FE-80F1-4C1C-84B0-8B7662197F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1216FE5-4DEF-4F5D-8BDA-76CB5DBEE894}" type="slidenum">
              <a:rPr lang="en-US" altLang="zh-CN" sz="1200">
                <a:latin typeface="Times New Roman" panose="02020603050405020304" pitchFamily="18" charset="0"/>
              </a:rPr>
              <a:pPr eaLnBrk="1" hangingPunct="1"/>
              <a:t>48</a:t>
            </a:fld>
            <a:endParaRPr lang="en-US" altLang="zh-CN" sz="1200">
              <a:latin typeface="Times New Roman" panose="02020603050405020304" pitchFamily="18" charset="0"/>
            </a:endParaRPr>
          </a:p>
        </p:txBody>
      </p:sp>
      <p:sp>
        <p:nvSpPr>
          <p:cNvPr id="171011" name="Rectangle 2">
            <a:extLst>
              <a:ext uri="{FF2B5EF4-FFF2-40B4-BE49-F238E27FC236}">
                <a16:creationId xmlns:a16="http://schemas.microsoft.com/office/drawing/2014/main" id="{84A8E2F5-E050-47FE-8A12-FF4691FC71D7}"/>
              </a:ext>
            </a:extLst>
          </p:cNvPr>
          <p:cNvSpPr>
            <a:spLocks noGrp="1" noRot="1" noChangeAspect="1" noChangeArrowheads="1" noTextEdit="1"/>
          </p:cNvSpPr>
          <p:nvPr>
            <p:ph type="sldImg"/>
          </p:nvPr>
        </p:nvSpPr>
        <p:spPr>
          <a:xfrm>
            <a:off x="381000" y="684213"/>
            <a:ext cx="6096000" cy="3429000"/>
          </a:xfrm>
          <a:ln/>
        </p:spPr>
      </p:sp>
      <p:sp>
        <p:nvSpPr>
          <p:cNvPr id="171012" name="Rectangle 3">
            <a:extLst>
              <a:ext uri="{FF2B5EF4-FFF2-40B4-BE49-F238E27FC236}">
                <a16:creationId xmlns:a16="http://schemas.microsoft.com/office/drawing/2014/main" id="{BE7CF22A-E982-49FF-871C-6C451941DBE3}"/>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0E9464AF-A045-47AB-8531-49BF5BECB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83B2768-D005-42E0-A613-1EF60B635830}" type="slidenum">
              <a:rPr lang="en-US" altLang="zh-CN" sz="1200">
                <a:latin typeface="Times New Roman" panose="02020603050405020304" pitchFamily="18" charset="0"/>
              </a:rPr>
              <a:pPr eaLnBrk="1" hangingPunct="1"/>
              <a:t>49</a:t>
            </a:fld>
            <a:endParaRPr lang="en-US" altLang="zh-CN" sz="1200">
              <a:latin typeface="Times New Roman" panose="02020603050405020304" pitchFamily="18" charset="0"/>
            </a:endParaRPr>
          </a:p>
        </p:txBody>
      </p:sp>
      <p:sp>
        <p:nvSpPr>
          <p:cNvPr id="173059" name="Rectangle 2">
            <a:extLst>
              <a:ext uri="{FF2B5EF4-FFF2-40B4-BE49-F238E27FC236}">
                <a16:creationId xmlns:a16="http://schemas.microsoft.com/office/drawing/2014/main" id="{BBC37024-851C-4464-B3FB-7CA89E94A9DF}"/>
              </a:ext>
            </a:extLst>
          </p:cNvPr>
          <p:cNvSpPr>
            <a:spLocks noGrp="1" noRot="1" noChangeAspect="1" noChangeArrowheads="1" noTextEdit="1"/>
          </p:cNvSpPr>
          <p:nvPr>
            <p:ph type="sldImg"/>
          </p:nvPr>
        </p:nvSpPr>
        <p:spPr>
          <a:xfrm>
            <a:off x="381000" y="684213"/>
            <a:ext cx="6096000" cy="3429000"/>
          </a:xfrm>
          <a:ln/>
        </p:spPr>
      </p:sp>
      <p:sp>
        <p:nvSpPr>
          <p:cNvPr id="173060" name="Rectangle 3">
            <a:extLst>
              <a:ext uri="{FF2B5EF4-FFF2-40B4-BE49-F238E27FC236}">
                <a16:creationId xmlns:a16="http://schemas.microsoft.com/office/drawing/2014/main" id="{07D5A059-98CF-4F7A-BFA2-E68F33C22209}"/>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21A9A014-78D2-4557-883D-CDFCEA712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0DF8218-9ABC-49D9-BF08-C8855AA194CC}" type="slidenum">
              <a:rPr lang="en-US" altLang="zh-CN" sz="1200">
                <a:latin typeface="Times New Roman" panose="02020603050405020304" pitchFamily="18" charset="0"/>
              </a:rPr>
              <a:pPr eaLnBrk="1" hangingPunct="1"/>
              <a:t>50</a:t>
            </a:fld>
            <a:endParaRPr lang="en-US" altLang="zh-CN" sz="1200">
              <a:latin typeface="Times New Roman" panose="02020603050405020304" pitchFamily="18" charset="0"/>
            </a:endParaRPr>
          </a:p>
        </p:txBody>
      </p:sp>
      <p:sp>
        <p:nvSpPr>
          <p:cNvPr id="174083" name="Rectangle 2">
            <a:extLst>
              <a:ext uri="{FF2B5EF4-FFF2-40B4-BE49-F238E27FC236}">
                <a16:creationId xmlns:a16="http://schemas.microsoft.com/office/drawing/2014/main" id="{CC68CED4-B1D5-432A-971D-B338962242A0}"/>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E741A407-CB01-48FE-BEF4-21B31A9C39CC}"/>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C04F06CA-7421-4C70-B337-82FDA051BF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D9BAB58-F0C4-45E9-A9BF-4CAF250D355E}" type="slidenum">
              <a:rPr lang="en-US" altLang="zh-CN" sz="1200">
                <a:latin typeface="Times New Roman" panose="02020603050405020304" pitchFamily="18" charset="0"/>
              </a:rPr>
              <a:pPr eaLnBrk="1" hangingPunct="1"/>
              <a:t>51</a:t>
            </a:fld>
            <a:endParaRPr lang="en-US" altLang="zh-CN" sz="1200">
              <a:latin typeface="Times New Roman" panose="02020603050405020304" pitchFamily="18" charset="0"/>
            </a:endParaRPr>
          </a:p>
        </p:txBody>
      </p:sp>
      <p:sp>
        <p:nvSpPr>
          <p:cNvPr id="175107" name="Rectangle 2">
            <a:extLst>
              <a:ext uri="{FF2B5EF4-FFF2-40B4-BE49-F238E27FC236}">
                <a16:creationId xmlns:a16="http://schemas.microsoft.com/office/drawing/2014/main" id="{E36D2CB2-CBE4-492D-BC81-5A53E6FC46ED}"/>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DF977E3D-7E19-4CAB-9E2B-F15F6062AFD0}"/>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BB491F1D-945F-4627-A74B-4B17C92FA9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239C17B-F5B2-4A86-B0C8-598917987782}" type="slidenum">
              <a:rPr lang="en-US" altLang="zh-CN" sz="1200">
                <a:latin typeface="Times New Roman" panose="02020603050405020304" pitchFamily="18" charset="0"/>
              </a:rPr>
              <a:pPr eaLnBrk="1" hangingPunct="1"/>
              <a:t>52</a:t>
            </a:fld>
            <a:endParaRPr lang="en-US" altLang="zh-CN" sz="1200">
              <a:latin typeface="Times New Roman" panose="02020603050405020304" pitchFamily="18" charset="0"/>
            </a:endParaRPr>
          </a:p>
        </p:txBody>
      </p:sp>
      <p:sp>
        <p:nvSpPr>
          <p:cNvPr id="177155" name="Rectangle 2">
            <a:extLst>
              <a:ext uri="{FF2B5EF4-FFF2-40B4-BE49-F238E27FC236}">
                <a16:creationId xmlns:a16="http://schemas.microsoft.com/office/drawing/2014/main" id="{C837C802-138F-4B6F-96CD-CA3339F85CD1}"/>
              </a:ext>
            </a:extLst>
          </p:cNvPr>
          <p:cNvSpPr>
            <a:spLocks noGrp="1" noRot="1" noChangeAspect="1" noChangeArrowheads="1" noTextEdit="1"/>
          </p:cNvSpPr>
          <p:nvPr>
            <p:ph type="sldImg"/>
          </p:nvPr>
        </p:nvSpPr>
        <p:spPr>
          <a:xfrm>
            <a:off x="381000" y="684213"/>
            <a:ext cx="6096000" cy="3429000"/>
          </a:xfrm>
          <a:ln/>
        </p:spPr>
      </p:sp>
      <p:sp>
        <p:nvSpPr>
          <p:cNvPr id="177156" name="Rectangle 3">
            <a:extLst>
              <a:ext uri="{FF2B5EF4-FFF2-40B4-BE49-F238E27FC236}">
                <a16:creationId xmlns:a16="http://schemas.microsoft.com/office/drawing/2014/main" id="{6131B649-0316-4CE2-85B1-C9BA0B30A68D}"/>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ea typeface="宋体" panose="02010600030101010101" pitchFamily="2" charset="-122"/>
              </a:rPr>
              <a:t>对于包含大对象（好几个</a:t>
            </a:r>
            <a:r>
              <a:rPr lang="en-US" altLang="zh-CN">
                <a:ea typeface="宋体" panose="02010600030101010101" pitchFamily="2" charset="-122"/>
              </a:rPr>
              <a:t>MB</a:t>
            </a:r>
            <a:r>
              <a:rPr lang="zh-CN" altLang="zh-CN">
                <a:ea typeface="宋体" panose="02010600030101010101" pitchFamily="2" charset="-122"/>
              </a:rPr>
              <a:t>甚至</a:t>
            </a:r>
            <a:r>
              <a:rPr lang="en-US" altLang="zh-CN">
                <a:ea typeface="宋体" panose="02010600030101010101" pitchFamily="2" charset="-122"/>
              </a:rPr>
              <a:t>GB</a:t>
            </a:r>
            <a:r>
              <a:rPr lang="zh-CN" altLang="zh-CN">
                <a:ea typeface="宋体" panose="02010600030101010101" pitchFamily="2" charset="-122"/>
              </a:rPr>
              <a:t>）的结果元组而言，</a:t>
            </a:r>
            <a:endParaRPr lang="en-US" altLang="zh-CN">
              <a:ea typeface="宋体" panose="02010600030101010101" pitchFamily="2" charset="-122"/>
            </a:endParaRPr>
          </a:p>
          <a:p>
            <a:r>
              <a:rPr lang="zh-CN" altLang="zh-CN">
                <a:ea typeface="宋体" panose="02010600030101010101" pitchFamily="2" charset="-122"/>
              </a:rPr>
              <a:t>把整个大对象放入内存中是非常低效和不现实的。</a:t>
            </a:r>
            <a:endParaRPr lang="en-US" altLang="zh-CN">
              <a:ea typeface="宋体" panose="02010600030101010101" pitchFamily="2" charset="-122"/>
            </a:endParaRPr>
          </a:p>
          <a:p>
            <a:r>
              <a:rPr lang="zh-CN" altLang="zh-CN">
                <a:ea typeface="宋体" panose="02010600030101010101" pitchFamily="2" charset="-122"/>
              </a:rPr>
              <a:t>相反，一个应用通常用一个</a:t>
            </a:r>
            <a:r>
              <a:rPr lang="en-US" altLang="zh-CN">
                <a:ea typeface="宋体" panose="02010600030101010101" pitchFamily="2" charset="-122"/>
              </a:rPr>
              <a:t>SQL </a:t>
            </a:r>
            <a:r>
              <a:rPr lang="zh-CN" altLang="zh-CN">
                <a:ea typeface="宋体" panose="02010600030101010101" pitchFamily="2" charset="-122"/>
              </a:rPr>
              <a:t>查询来检索出一个大对象的</a:t>
            </a:r>
            <a:r>
              <a:rPr lang="en-US" altLang="zh-CN">
                <a:ea typeface="宋体" panose="02010600030101010101" pitchFamily="2" charset="-122"/>
              </a:rPr>
              <a:t>"</a:t>
            </a:r>
            <a:r>
              <a:rPr lang="zh-CN" altLang="zh-CN">
                <a:ea typeface="宋体" panose="02010600030101010101" pitchFamily="2" charset="-122"/>
              </a:rPr>
              <a:t>定位器</a:t>
            </a:r>
            <a:r>
              <a:rPr lang="en-US" altLang="zh-CN">
                <a:ea typeface="宋体" panose="02010600030101010101" pitchFamily="2" charset="-122"/>
              </a:rPr>
              <a:t>"</a:t>
            </a:r>
            <a:r>
              <a:rPr lang="zh-CN" altLang="zh-CN">
                <a:ea typeface="宋体" panose="02010600030101010101" pitchFamily="2" charset="-122"/>
              </a:rPr>
              <a:t>，</a:t>
            </a:r>
            <a:endParaRPr lang="en-US" altLang="zh-CN">
              <a:ea typeface="宋体" panose="02010600030101010101" pitchFamily="2" charset="-122"/>
            </a:endParaRPr>
          </a:p>
          <a:p>
            <a:r>
              <a:rPr lang="zh-CN" altLang="zh-CN">
                <a:ea typeface="宋体" panose="02010600030101010101" pitchFamily="2" charset="-122"/>
              </a:rPr>
              <a:t>然后在宿主语言中用这个定位器来操纵对象，</a:t>
            </a:r>
            <a:endParaRPr lang="en-US" altLang="zh-CN">
              <a:ea typeface="宋体" panose="02010600030101010101" pitchFamily="2" charset="-122"/>
            </a:endParaRPr>
          </a:p>
          <a:p>
            <a:r>
              <a:rPr lang="zh-CN" altLang="zh-CN">
                <a:ea typeface="宋体" panose="02010600030101010101" pitchFamily="2" charset="-122"/>
              </a:rPr>
              <a:t>应用本身也是用宿主语言书写的。</a:t>
            </a:r>
            <a:endParaRPr lang="en-US" altLang="zh-CN">
              <a:ea typeface="宋体" panose="02010600030101010101" pitchFamily="2" charset="-122"/>
            </a:endParaRPr>
          </a:p>
          <a:p>
            <a:r>
              <a:rPr lang="zh-CN" altLang="zh-CN">
                <a:ea typeface="宋体" panose="02010600030101010101" pitchFamily="2" charset="-122"/>
              </a:rPr>
              <a:t>例如， </a:t>
            </a:r>
            <a:r>
              <a:rPr lang="en-US" altLang="zh-CN">
                <a:ea typeface="宋体" panose="02010600030101010101" pitchFamily="2" charset="-122"/>
              </a:rPr>
              <a:t>JDBC </a:t>
            </a:r>
            <a:r>
              <a:rPr lang="zh-CN" altLang="zh-CN">
                <a:ea typeface="宋体" panose="02010600030101010101" pitchFamily="2" charset="-122"/>
              </a:rPr>
              <a:t>应用编程接口</a:t>
            </a:r>
            <a:r>
              <a:rPr lang="en-US" altLang="zh-CN">
                <a:ea typeface="宋体" panose="02010600030101010101" pitchFamily="2" charset="-122"/>
              </a:rPr>
              <a:t>(5.1.1</a:t>
            </a:r>
            <a:r>
              <a:rPr lang="zh-CN" altLang="zh-CN">
                <a:ea typeface="宋体" panose="02010600030101010101" pitchFamily="2" charset="-122"/>
              </a:rPr>
              <a:t>节描述</a:t>
            </a:r>
            <a:r>
              <a:rPr lang="en-US" altLang="zh-CN">
                <a:ea typeface="宋体" panose="02010600030101010101" pitchFamily="2" charset="-122"/>
              </a:rPr>
              <a:t>)</a:t>
            </a:r>
            <a:r>
              <a:rPr lang="zh-CN" altLang="zh-CN">
                <a:ea typeface="宋体" panose="02010600030101010101" pitchFamily="2" charset="-122"/>
              </a:rPr>
              <a:t>允许获取一个定位器而不是整个大对象，</a:t>
            </a:r>
            <a:endParaRPr lang="en-US" altLang="zh-CN">
              <a:ea typeface="宋体" panose="02010600030101010101" pitchFamily="2" charset="-122"/>
            </a:endParaRPr>
          </a:p>
          <a:p>
            <a:r>
              <a:rPr lang="zh-CN" altLang="zh-CN">
                <a:ea typeface="宋体" panose="02010600030101010101" pitchFamily="2" charset="-122"/>
              </a:rPr>
              <a:t>然后用这个定位器来一点一点地取出这个大对象。</a:t>
            </a:r>
            <a:endParaRPr lang="en-US" altLang="zh-CN">
              <a:ea typeface="宋体" panose="02010600030101010101" pitchFamily="2" charset="-122"/>
            </a:endParaRPr>
          </a:p>
          <a:p>
            <a:r>
              <a:rPr lang="zh-CN" altLang="zh-CN">
                <a:ea typeface="宋体" panose="02010600030101010101" pitchFamily="2" charset="-122"/>
              </a:rPr>
              <a:t>而不是一次取出全部，这很像用一个</a:t>
            </a:r>
            <a:r>
              <a:rPr lang="en-US" altLang="zh-CN">
                <a:ea typeface="宋体" panose="02010600030101010101" pitchFamily="2" charset="-122"/>
              </a:rPr>
              <a:t>read</a:t>
            </a:r>
            <a:r>
              <a:rPr lang="zh-CN" altLang="zh-CN">
                <a:ea typeface="宋体" panose="02010600030101010101" pitchFamily="2" charset="-122"/>
              </a:rPr>
              <a:t>函数调用从操作系统文件中读取数据</a:t>
            </a:r>
          </a:p>
          <a:p>
            <a:endParaRPr lang="zh-CN" altLang="zh-CN">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7080DF89-0B28-472F-B10D-2A4936185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731523F-B4AF-4219-A071-C86893EC54B3}" type="slidenum">
              <a:rPr lang="en-US" altLang="zh-CN" sz="1200">
                <a:latin typeface="Times New Roman" panose="02020603050405020304" pitchFamily="18" charset="0"/>
              </a:rPr>
              <a:pPr eaLnBrk="1" hangingPunct="1"/>
              <a:t>53</a:t>
            </a:fld>
            <a:endParaRPr lang="en-US" altLang="zh-CN" sz="1200">
              <a:latin typeface="Times New Roman" panose="02020603050405020304" pitchFamily="18" charset="0"/>
            </a:endParaRPr>
          </a:p>
        </p:txBody>
      </p:sp>
      <p:sp>
        <p:nvSpPr>
          <p:cNvPr id="178179" name="Rectangle 2">
            <a:extLst>
              <a:ext uri="{FF2B5EF4-FFF2-40B4-BE49-F238E27FC236}">
                <a16:creationId xmlns:a16="http://schemas.microsoft.com/office/drawing/2014/main" id="{567616DD-A20B-42AE-B864-F5F6F6528115}"/>
              </a:ext>
            </a:extLst>
          </p:cNvPr>
          <p:cNvSpPr>
            <a:spLocks noGrp="1" noRot="1" noChangeAspect="1" noChangeArrowheads="1" noTextEdit="1"/>
          </p:cNvSpPr>
          <p:nvPr>
            <p:ph type="sldImg"/>
          </p:nvPr>
        </p:nvSpPr>
        <p:spPr>
          <a:xfrm>
            <a:off x="381000" y="684213"/>
            <a:ext cx="6096000" cy="3429000"/>
          </a:xfrm>
          <a:ln/>
        </p:spPr>
      </p:sp>
      <p:sp>
        <p:nvSpPr>
          <p:cNvPr id="178180" name="Rectangle 3">
            <a:extLst>
              <a:ext uri="{FF2B5EF4-FFF2-40B4-BE49-F238E27FC236}">
                <a16:creationId xmlns:a16="http://schemas.microsoft.com/office/drawing/2014/main" id="{779E8F22-461F-4648-8D16-F9D162D82139}"/>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4E12023B-78DB-423B-AE0D-A554B0E45A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8D06E23-664D-47AC-A994-20F5AFFE83A6}" type="slidenum">
              <a:rPr lang="en-US" altLang="zh-CN" sz="1200">
                <a:latin typeface="Times New Roman" panose="02020603050405020304" pitchFamily="18" charset="0"/>
              </a:rPr>
              <a:pPr eaLnBrk="1" hangingPunct="1"/>
              <a:t>54</a:t>
            </a:fld>
            <a:endParaRPr lang="en-US" altLang="zh-CN" sz="1200">
              <a:latin typeface="Times New Roman" panose="02020603050405020304" pitchFamily="18" charset="0"/>
            </a:endParaRPr>
          </a:p>
        </p:txBody>
      </p:sp>
      <p:sp>
        <p:nvSpPr>
          <p:cNvPr id="180227" name="Rectangle 2">
            <a:extLst>
              <a:ext uri="{FF2B5EF4-FFF2-40B4-BE49-F238E27FC236}">
                <a16:creationId xmlns:a16="http://schemas.microsoft.com/office/drawing/2014/main" id="{E8553DA5-69DF-4365-9CF0-9B0939E36FF5}"/>
              </a:ext>
            </a:extLst>
          </p:cNvPr>
          <p:cNvSpPr>
            <a:spLocks noGrp="1" noRot="1" noChangeAspect="1" noChangeArrowheads="1" noTextEdit="1"/>
          </p:cNvSpPr>
          <p:nvPr>
            <p:ph type="sldImg"/>
          </p:nvPr>
        </p:nvSpPr>
        <p:spPr>
          <a:xfrm>
            <a:off x="381000" y="684213"/>
            <a:ext cx="6096000" cy="3429000"/>
          </a:xfrm>
          <a:ln/>
        </p:spPr>
      </p:sp>
      <p:sp>
        <p:nvSpPr>
          <p:cNvPr id="180228" name="Rectangle 3">
            <a:extLst>
              <a:ext uri="{FF2B5EF4-FFF2-40B4-BE49-F238E27FC236}">
                <a16:creationId xmlns:a16="http://schemas.microsoft.com/office/drawing/2014/main" id="{06F6556A-CED4-4607-8589-BD05F944AD26}"/>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A234E006-60FB-4207-B521-795D555525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DA88AC8-7C54-420D-9281-322FA2FDD79E}" type="slidenum">
              <a:rPr lang="en-US" altLang="zh-CN" sz="1200">
                <a:latin typeface="Times New Roman" panose="02020603050405020304" pitchFamily="18" charset="0"/>
              </a:rPr>
              <a:pPr eaLnBrk="1" hangingPunct="1"/>
              <a:t>55</a:t>
            </a:fld>
            <a:endParaRPr lang="en-US" altLang="zh-CN" sz="1200">
              <a:latin typeface="Times New Roman" panose="02020603050405020304" pitchFamily="18" charset="0"/>
            </a:endParaRPr>
          </a:p>
        </p:txBody>
      </p:sp>
      <p:sp>
        <p:nvSpPr>
          <p:cNvPr id="182275" name="Rectangle 2">
            <a:extLst>
              <a:ext uri="{FF2B5EF4-FFF2-40B4-BE49-F238E27FC236}">
                <a16:creationId xmlns:a16="http://schemas.microsoft.com/office/drawing/2014/main" id="{7C322C4F-6D02-46B0-83C4-5E3A46662978}"/>
              </a:ext>
            </a:extLst>
          </p:cNvPr>
          <p:cNvSpPr>
            <a:spLocks noGrp="1" noRot="1" noChangeAspect="1" noChangeArrowheads="1" noTextEdit="1"/>
          </p:cNvSpPr>
          <p:nvPr>
            <p:ph type="sldImg"/>
          </p:nvPr>
        </p:nvSpPr>
        <p:spPr>
          <a:xfrm>
            <a:off x="381000" y="684213"/>
            <a:ext cx="6096000" cy="3429000"/>
          </a:xfrm>
          <a:ln/>
        </p:spPr>
      </p:sp>
      <p:sp>
        <p:nvSpPr>
          <p:cNvPr id="182276" name="Rectangle 3">
            <a:extLst>
              <a:ext uri="{FF2B5EF4-FFF2-40B4-BE49-F238E27FC236}">
                <a16:creationId xmlns:a16="http://schemas.microsoft.com/office/drawing/2014/main" id="{FF7510D3-FAEA-4101-B1CB-1AB35112A893}"/>
              </a:ext>
            </a:extLst>
          </p:cNvPr>
          <p:cNvSpPr>
            <a:spLocks noGrp="1" noChangeArrowheads="1"/>
          </p:cNvSpPr>
          <p:nvPr>
            <p:ph type="body" idx="1"/>
          </p:nvPr>
        </p:nvSpPr>
        <p:spPr>
          <a:xfrm>
            <a:off x="912813" y="4343400"/>
            <a:ext cx="5032375"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a:extLst>
              <a:ext uri="{FF2B5EF4-FFF2-40B4-BE49-F238E27FC236}">
                <a16:creationId xmlns:a16="http://schemas.microsoft.com/office/drawing/2014/main" id="{DF540367-4D63-49EB-8525-15C67A360A20}"/>
              </a:ext>
            </a:extLst>
          </p:cNvPr>
          <p:cNvSpPr>
            <a:spLocks noGrp="1" noRot="1" noChangeAspect="1" noTextEdit="1"/>
          </p:cNvSpPr>
          <p:nvPr>
            <p:ph type="sldImg"/>
          </p:nvPr>
        </p:nvSpPr>
        <p:spPr>
          <a:ln/>
        </p:spPr>
      </p:sp>
      <p:sp>
        <p:nvSpPr>
          <p:cNvPr id="184323" name="备注占位符 2">
            <a:extLst>
              <a:ext uri="{FF2B5EF4-FFF2-40B4-BE49-F238E27FC236}">
                <a16:creationId xmlns:a16="http://schemas.microsoft.com/office/drawing/2014/main" id="{C8483BDE-E4BF-472E-BF39-D3A0875FA3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create table student1(   ID      varchar(5),</a:t>
            </a:r>
          </a:p>
          <a:p>
            <a:r>
              <a:rPr lang="en-US" altLang="zh-CN">
                <a:ea typeface="宋体" panose="02010600030101010101" pitchFamily="2" charset="-122"/>
              </a:rPr>
              <a:t>                       name      varchar(20) not null,</a:t>
            </a:r>
          </a:p>
          <a:p>
            <a:r>
              <a:rPr lang="en-US" altLang="zh-CN">
                <a:ea typeface="宋体" panose="02010600030101010101" pitchFamily="2" charset="-122"/>
              </a:rPr>
              <a:t>                       dept_name varchar(20),</a:t>
            </a:r>
          </a:p>
          <a:p>
            <a:r>
              <a:rPr lang="en-US" altLang="zh-CN">
                <a:ea typeface="宋体" panose="02010600030101010101" pitchFamily="2" charset="-122"/>
              </a:rPr>
              <a:t>                       tot_cred  numeric(3,0) default 0,</a:t>
            </a:r>
          </a:p>
          <a:p>
            <a:r>
              <a:rPr lang="en-US" altLang="zh-CN">
                <a:ea typeface="宋体" panose="02010600030101010101" pitchFamily="2" charset="-122"/>
              </a:rPr>
              <a:t>                       primary key(ID));</a:t>
            </a:r>
          </a:p>
          <a:p>
            <a:endParaRPr lang="en-US" altLang="zh-CN">
              <a:ea typeface="宋体" panose="02010600030101010101" pitchFamily="2" charset="-122"/>
            </a:endParaRPr>
          </a:p>
          <a:p>
            <a:r>
              <a:rPr lang="en-US" altLang="zh-CN">
                <a:ea typeface="宋体" panose="02010600030101010101" pitchFamily="2" charset="-122"/>
              </a:rPr>
              <a:t>create index IDX_student1_name on student1(name);</a:t>
            </a:r>
            <a:endParaRPr lang="zh-CN" altLang="en-US">
              <a:ea typeface="宋体" panose="02010600030101010101" pitchFamily="2" charset="-122"/>
            </a:endParaRPr>
          </a:p>
        </p:txBody>
      </p:sp>
      <p:sp>
        <p:nvSpPr>
          <p:cNvPr id="184324" name="灯片编号占位符 3">
            <a:extLst>
              <a:ext uri="{FF2B5EF4-FFF2-40B4-BE49-F238E27FC236}">
                <a16:creationId xmlns:a16="http://schemas.microsoft.com/office/drawing/2014/main" id="{D578D5E3-5E95-4711-A476-36880062E9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33FC-598A-4778-AE50-0507CD846711}" type="slidenum">
              <a:rPr lang="en-US" altLang="zh-CN" sz="1200">
                <a:latin typeface="Times New Roman" panose="02020603050405020304" pitchFamily="18" charset="0"/>
              </a:rPr>
              <a:pPr eaLnBrk="1" hangingPunct="1"/>
              <a:t>56</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3350335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C348C262-8910-4B26-ADAB-B728867D5C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DA6A2CE-A8DC-487D-ADF0-5776DC2DBA73}" type="slidenum">
              <a:rPr lang="en-US" altLang="zh-CN" sz="1200">
                <a:latin typeface="Times New Roman" panose="02020603050405020304" pitchFamily="18" charset="0"/>
              </a:rPr>
              <a:pPr eaLnBrk="1" hangingPunct="1"/>
              <a:t>5</a:t>
            </a:fld>
            <a:endParaRPr lang="en-US" altLang="zh-CN" sz="1200">
              <a:latin typeface="Times New Roman" panose="02020603050405020304" pitchFamily="18" charset="0"/>
            </a:endParaRPr>
          </a:p>
        </p:txBody>
      </p:sp>
      <p:sp>
        <p:nvSpPr>
          <p:cNvPr id="119811" name="Rectangle 2">
            <a:extLst>
              <a:ext uri="{FF2B5EF4-FFF2-40B4-BE49-F238E27FC236}">
                <a16:creationId xmlns:a16="http://schemas.microsoft.com/office/drawing/2014/main" id="{A72AD38D-8212-4844-B18E-0708E7FCDB89}"/>
              </a:ext>
            </a:extLst>
          </p:cNvPr>
          <p:cNvSpPr>
            <a:spLocks noGrp="1" noRot="1" noChangeAspect="1" noChangeArrowheads="1" noTextEdit="1"/>
          </p:cNvSpPr>
          <p:nvPr>
            <p:ph type="sldImg"/>
          </p:nvPr>
        </p:nvSpPr>
        <p:spPr>
          <a:xfrm>
            <a:off x="393700" y="692150"/>
            <a:ext cx="6070600" cy="3414713"/>
          </a:xfrm>
          <a:ln/>
        </p:spPr>
      </p:sp>
      <p:sp>
        <p:nvSpPr>
          <p:cNvPr id="119812" name="Rectangle 3">
            <a:extLst>
              <a:ext uri="{FF2B5EF4-FFF2-40B4-BE49-F238E27FC236}">
                <a16:creationId xmlns:a16="http://schemas.microsoft.com/office/drawing/2014/main" id="{B5BBECBD-9345-4F61-8EB5-FF8D2A1B8C03}"/>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select * </a:t>
            </a:r>
          </a:p>
          <a:p>
            <a:r>
              <a:rPr lang="en-US" altLang="zh-CN">
                <a:ea typeface="宋体" panose="02010600030101010101" pitchFamily="2" charset="-122"/>
              </a:rPr>
              <a:t>from student join takes on student.ID=takes.ID;</a:t>
            </a:r>
          </a:p>
          <a:p>
            <a:endParaRPr lang="en-US" altLang="zh-CN">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a:extLst>
              <a:ext uri="{FF2B5EF4-FFF2-40B4-BE49-F238E27FC236}">
                <a16:creationId xmlns:a16="http://schemas.microsoft.com/office/drawing/2014/main" id="{DF540367-4D63-49EB-8525-15C67A360A20}"/>
              </a:ext>
            </a:extLst>
          </p:cNvPr>
          <p:cNvSpPr>
            <a:spLocks noGrp="1" noRot="1" noChangeAspect="1" noTextEdit="1"/>
          </p:cNvSpPr>
          <p:nvPr>
            <p:ph type="sldImg"/>
          </p:nvPr>
        </p:nvSpPr>
        <p:spPr>
          <a:ln/>
        </p:spPr>
      </p:sp>
      <p:sp>
        <p:nvSpPr>
          <p:cNvPr id="184323" name="备注占位符 2">
            <a:extLst>
              <a:ext uri="{FF2B5EF4-FFF2-40B4-BE49-F238E27FC236}">
                <a16:creationId xmlns:a16="http://schemas.microsoft.com/office/drawing/2014/main" id="{C8483BDE-E4BF-472E-BF39-D3A0875FA3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create table student1(   ID      varchar(5),</a:t>
            </a:r>
          </a:p>
          <a:p>
            <a:r>
              <a:rPr lang="en-US" altLang="zh-CN">
                <a:ea typeface="宋体" panose="02010600030101010101" pitchFamily="2" charset="-122"/>
              </a:rPr>
              <a:t>                       name      varchar(20) not null,</a:t>
            </a:r>
          </a:p>
          <a:p>
            <a:r>
              <a:rPr lang="en-US" altLang="zh-CN">
                <a:ea typeface="宋体" panose="02010600030101010101" pitchFamily="2" charset="-122"/>
              </a:rPr>
              <a:t>                       dept_name varchar(20),</a:t>
            </a:r>
          </a:p>
          <a:p>
            <a:r>
              <a:rPr lang="en-US" altLang="zh-CN">
                <a:ea typeface="宋体" panose="02010600030101010101" pitchFamily="2" charset="-122"/>
              </a:rPr>
              <a:t>                       tot_cred  numeric(3,0) default 0,</a:t>
            </a:r>
          </a:p>
          <a:p>
            <a:r>
              <a:rPr lang="en-US" altLang="zh-CN">
                <a:ea typeface="宋体" panose="02010600030101010101" pitchFamily="2" charset="-122"/>
              </a:rPr>
              <a:t>                       primary key(ID));</a:t>
            </a:r>
          </a:p>
          <a:p>
            <a:endParaRPr lang="en-US" altLang="zh-CN">
              <a:ea typeface="宋体" panose="02010600030101010101" pitchFamily="2" charset="-122"/>
            </a:endParaRPr>
          </a:p>
          <a:p>
            <a:r>
              <a:rPr lang="en-US" altLang="zh-CN">
                <a:ea typeface="宋体" panose="02010600030101010101" pitchFamily="2" charset="-122"/>
              </a:rPr>
              <a:t>create index IDX_student1_name on student1(name);</a:t>
            </a:r>
            <a:endParaRPr lang="zh-CN" altLang="en-US">
              <a:ea typeface="宋体" panose="02010600030101010101" pitchFamily="2" charset="-122"/>
            </a:endParaRPr>
          </a:p>
        </p:txBody>
      </p:sp>
      <p:sp>
        <p:nvSpPr>
          <p:cNvPr id="184324" name="灯片编号占位符 3">
            <a:extLst>
              <a:ext uri="{FF2B5EF4-FFF2-40B4-BE49-F238E27FC236}">
                <a16:creationId xmlns:a16="http://schemas.microsoft.com/office/drawing/2014/main" id="{D578D5E3-5E95-4711-A476-36880062E9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23F33FC-598A-4778-AE50-0507CD846711}" type="slidenum">
              <a:rPr lang="en-US" altLang="zh-CN" sz="1200">
                <a:latin typeface="Times New Roman" panose="02020603050405020304" pitchFamily="18" charset="0"/>
              </a:rPr>
              <a:pPr eaLnBrk="1" hangingPunct="1"/>
              <a:t>57</a:t>
            </a:fld>
            <a:endParaRPr lang="en-US" altLang="zh-CN" sz="1200">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B13E3F2D-B777-49A1-BCBA-2AA5B305E7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6AD21D7-ED2B-4C66-9D07-D0C0D005DB94}" type="slidenum">
              <a:rPr lang="en-US" altLang="zh-CN" sz="1200">
                <a:latin typeface="Times New Roman" panose="02020603050405020304" pitchFamily="18" charset="0"/>
              </a:rPr>
              <a:pPr eaLnBrk="1" hangingPunct="1"/>
              <a:t>60</a:t>
            </a:fld>
            <a:endParaRPr lang="en-US" altLang="zh-CN" sz="1200">
              <a:latin typeface="Times New Roman" panose="02020603050405020304" pitchFamily="18" charset="0"/>
            </a:endParaRPr>
          </a:p>
        </p:txBody>
      </p:sp>
      <p:sp>
        <p:nvSpPr>
          <p:cNvPr id="187395" name="Rectangle 2">
            <a:extLst>
              <a:ext uri="{FF2B5EF4-FFF2-40B4-BE49-F238E27FC236}">
                <a16:creationId xmlns:a16="http://schemas.microsoft.com/office/drawing/2014/main" id="{1A163F19-5846-4CDE-B41A-8DDEEDF78433}"/>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4681F110-A9B2-4427-83EA-6D7F112E0F8A}"/>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Managing Privileges</a:t>
            </a:r>
          </a:p>
          <a:p>
            <a:r>
              <a:rPr lang="en-US" altLang="zh-CN">
                <a:ea typeface="宋体" panose="02010600030101010101" pitchFamily="2" charset="-122"/>
              </a:rPr>
              <a:t>A privilege is a right to execute a particular type of SQL statement or to access another</a:t>
            </a:r>
          </a:p>
          <a:p>
            <a:r>
              <a:rPr lang="en-US" altLang="zh-CN">
                <a:ea typeface="宋体" panose="02010600030101010101" pitchFamily="2" charset="-122"/>
              </a:rPr>
              <a:t>user’s object. These include the right to:</a:t>
            </a:r>
          </a:p>
          <a:p>
            <a:r>
              <a:rPr lang="en-US" altLang="zh-CN">
                <a:ea typeface="宋体" panose="02010600030101010101" pitchFamily="2" charset="-122"/>
              </a:rPr>
              <a:t>• Connect to a database</a:t>
            </a:r>
          </a:p>
          <a:p>
            <a:r>
              <a:rPr lang="en-US" altLang="zh-CN">
                <a:ea typeface="宋体" panose="02010600030101010101" pitchFamily="2" charset="-122"/>
              </a:rPr>
              <a:t>• Create a table</a:t>
            </a:r>
          </a:p>
          <a:p>
            <a:r>
              <a:rPr lang="en-US" altLang="zh-CN">
                <a:ea typeface="宋体" panose="02010600030101010101" pitchFamily="2" charset="-122"/>
              </a:rPr>
              <a:t>• Select rows from another user’s table</a:t>
            </a:r>
          </a:p>
          <a:p>
            <a:r>
              <a:rPr lang="en-US" altLang="zh-CN">
                <a:ea typeface="宋体" panose="02010600030101010101" pitchFamily="2" charset="-122"/>
              </a:rPr>
              <a:t>• Execute another user’s stored procedure</a:t>
            </a:r>
          </a:p>
          <a:p>
            <a:r>
              <a:rPr lang="en-US" altLang="zh-CN" b="1">
                <a:ea typeface="宋体" panose="02010600030101010101" pitchFamily="2" charset="-122"/>
              </a:rPr>
              <a:t>System privileges</a:t>
            </a:r>
          </a:p>
          <a:p>
            <a:r>
              <a:rPr lang="en-US" altLang="zh-CN">
                <a:ea typeface="宋体" panose="02010600030101010101" pitchFamily="2" charset="-122"/>
              </a:rPr>
              <a:t>Each system privilege allows a user to perform a particular database operation or class of</a:t>
            </a:r>
          </a:p>
          <a:p>
            <a:r>
              <a:rPr lang="en-US" altLang="zh-CN">
                <a:ea typeface="宋体" panose="02010600030101010101" pitchFamily="2" charset="-122"/>
              </a:rPr>
              <a:t>database operations; for example, the privilege to create tablespaces is a system privilege.</a:t>
            </a:r>
          </a:p>
          <a:p>
            <a:r>
              <a:rPr lang="en-US" altLang="zh-CN" b="1">
                <a:ea typeface="宋体" panose="02010600030101010101" pitchFamily="2" charset="-122"/>
              </a:rPr>
              <a:t>Object privileges</a:t>
            </a:r>
          </a:p>
          <a:p>
            <a:r>
              <a:rPr lang="en-US" altLang="zh-CN">
                <a:ea typeface="宋体" panose="02010600030101010101" pitchFamily="2" charset="-122"/>
              </a:rPr>
              <a:t>Each object privilege allows a user to perform a particular action on a specific object, such</a:t>
            </a:r>
          </a:p>
          <a:p>
            <a:r>
              <a:rPr lang="en-US" altLang="zh-CN">
                <a:ea typeface="宋体" panose="02010600030101010101" pitchFamily="2" charset="-122"/>
              </a:rPr>
              <a:t>as a table, view, sequence, procedure, function, or package.</a:t>
            </a:r>
          </a:p>
          <a:p>
            <a:r>
              <a:rPr lang="en-US" altLang="zh-CN">
                <a:ea typeface="宋体" panose="02010600030101010101" pitchFamily="2" charset="-122"/>
              </a:rPr>
              <a:t>A DBA’s control of privileges includes:</a:t>
            </a:r>
          </a:p>
          <a:p>
            <a:r>
              <a:rPr lang="en-US" altLang="zh-CN">
                <a:ea typeface="宋体" panose="02010600030101010101" pitchFamily="2" charset="-122"/>
              </a:rPr>
              <a:t>• Providing a user the right to perform a type of operation</a:t>
            </a:r>
          </a:p>
          <a:p>
            <a:r>
              <a:rPr lang="en-US" altLang="zh-CN">
                <a:ea typeface="宋体" panose="02010600030101010101" pitchFamily="2" charset="-122"/>
              </a:rPr>
              <a:t>• Granting and revoking access to perform system functions</a:t>
            </a:r>
          </a:p>
          <a:p>
            <a:r>
              <a:rPr lang="en-US" altLang="zh-CN">
                <a:ea typeface="宋体" panose="02010600030101010101" pitchFamily="2" charset="-122"/>
              </a:rPr>
              <a:t>• Granting privileges directly to users or to roles</a:t>
            </a:r>
          </a:p>
          <a:p>
            <a:r>
              <a:rPr lang="en-US" altLang="zh-CN">
                <a:ea typeface="宋体" panose="02010600030101010101" pitchFamily="2" charset="-122"/>
              </a:rPr>
              <a:t>• Granting privileges to all users (PUBLIC)</a:t>
            </a:r>
            <a:endParaRPr lang="zh-CN" altLang="zh-CN">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EB80B738-810B-481F-9C60-465997D2B2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CAC81C1-6486-43B0-A082-FAD019BDD529}" type="slidenum">
              <a:rPr lang="en-US" altLang="zh-CN" sz="1200">
                <a:latin typeface="Times New Roman" panose="02020603050405020304" pitchFamily="18" charset="0"/>
              </a:rPr>
              <a:pPr eaLnBrk="1" hangingPunct="1"/>
              <a:t>61</a:t>
            </a:fld>
            <a:endParaRPr lang="en-US" altLang="zh-CN" sz="1200">
              <a:latin typeface="Times New Roman" panose="02020603050405020304" pitchFamily="18" charset="0"/>
            </a:endParaRPr>
          </a:p>
        </p:txBody>
      </p:sp>
      <p:sp>
        <p:nvSpPr>
          <p:cNvPr id="188419" name="Rectangle 2">
            <a:extLst>
              <a:ext uri="{FF2B5EF4-FFF2-40B4-BE49-F238E27FC236}">
                <a16:creationId xmlns:a16="http://schemas.microsoft.com/office/drawing/2014/main" id="{77048E3F-9706-4CDA-A706-C98851E0A6F1}"/>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E4B8A40E-833B-4B07-AEB0-E7B8A301F189}"/>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System Privileges</a:t>
            </a:r>
          </a:p>
          <a:p>
            <a:r>
              <a:rPr lang="en-US" altLang="zh-CN">
                <a:ea typeface="宋体" panose="02010600030101010101" pitchFamily="2" charset="-122"/>
              </a:rPr>
              <a:t>Privileges can be classified as follows:</a:t>
            </a:r>
          </a:p>
          <a:p>
            <a:r>
              <a:rPr lang="en-US" altLang="zh-CN">
                <a:ea typeface="宋体" panose="02010600030101010101" pitchFamily="2" charset="-122"/>
              </a:rPr>
              <a:t>• Privileges that enable system-wide operations; for example, CREATE SESSION,</a:t>
            </a:r>
          </a:p>
          <a:p>
            <a:r>
              <a:rPr lang="en-US" altLang="zh-CN">
                <a:ea typeface="宋体" panose="02010600030101010101" pitchFamily="2" charset="-122"/>
              </a:rPr>
              <a:t>CREATE TABLESPACE</a:t>
            </a:r>
          </a:p>
          <a:p>
            <a:r>
              <a:rPr lang="en-US" altLang="zh-CN">
                <a:ea typeface="宋体" panose="02010600030101010101" pitchFamily="2" charset="-122"/>
              </a:rPr>
              <a:t>• Privileges that enable management of objects in a user’s own schema; for example,</a:t>
            </a:r>
          </a:p>
          <a:p>
            <a:r>
              <a:rPr lang="en-US" altLang="zh-CN">
                <a:ea typeface="宋体" panose="02010600030101010101" pitchFamily="2" charset="-122"/>
              </a:rPr>
              <a:t>CREATE TABLE</a:t>
            </a:r>
          </a:p>
          <a:p>
            <a:r>
              <a:rPr lang="en-US" altLang="zh-CN">
                <a:ea typeface="宋体" panose="02010600030101010101" pitchFamily="2" charset="-122"/>
              </a:rPr>
              <a:t>• Privileges that enable management of objects in any schema; for example, CREATE</a:t>
            </a:r>
          </a:p>
          <a:p>
            <a:r>
              <a:rPr lang="en-US" altLang="zh-CN">
                <a:ea typeface="宋体" panose="02010600030101010101" pitchFamily="2" charset="-122"/>
              </a:rPr>
              <a:t>ANY TABLE</a:t>
            </a:r>
          </a:p>
          <a:p>
            <a:r>
              <a:rPr lang="en-US" altLang="zh-CN">
                <a:ea typeface="宋体" panose="02010600030101010101" pitchFamily="2" charset="-122"/>
              </a:rPr>
              <a:t>Privileges can be controlled with the DDL commands GRANT and REVOKE, which add</a:t>
            </a:r>
          </a:p>
          <a:p>
            <a:r>
              <a:rPr lang="en-US" altLang="zh-CN">
                <a:ea typeface="宋体" panose="02010600030101010101" pitchFamily="2" charset="-122"/>
              </a:rPr>
              <a:t>and revoke system privileges to the user or to a role. For more information on roles, refer</a:t>
            </a:r>
          </a:p>
          <a:p>
            <a:r>
              <a:rPr lang="en-US" altLang="zh-CN">
                <a:ea typeface="宋体" panose="02010600030101010101" pitchFamily="2" charset="-122"/>
              </a:rPr>
              <a:t>to the “Managing Roles” lesson.</a:t>
            </a:r>
            <a:endParaRPr lang="zh-CN" altLang="zh-CN">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2F183089-CD37-47F5-95F8-75CCC16BC5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C326850-A3A1-4866-90F4-AAC0FE7DCA9E}" type="slidenum">
              <a:rPr lang="en-US" altLang="zh-CN" sz="1200">
                <a:latin typeface="Times New Roman" panose="02020603050405020304" pitchFamily="18" charset="0"/>
              </a:rPr>
              <a:pPr eaLnBrk="1" hangingPunct="1"/>
              <a:t>62</a:t>
            </a:fld>
            <a:endParaRPr lang="en-US" altLang="zh-CN" sz="1200">
              <a:latin typeface="Times New Roman" panose="02020603050405020304" pitchFamily="18" charset="0"/>
            </a:endParaRPr>
          </a:p>
        </p:txBody>
      </p:sp>
      <p:sp>
        <p:nvSpPr>
          <p:cNvPr id="190467" name="Rectangle 2">
            <a:extLst>
              <a:ext uri="{FF2B5EF4-FFF2-40B4-BE49-F238E27FC236}">
                <a16:creationId xmlns:a16="http://schemas.microsoft.com/office/drawing/2014/main" id="{7CE44597-9A03-43C3-B06B-6CF80911504F}"/>
              </a:ext>
            </a:extLst>
          </p:cNvPr>
          <p:cNvSpPr>
            <a:spLocks noGrp="1" noRot="1" noChangeAspect="1" noChangeArrowheads="1" noTextEdit="1"/>
          </p:cNvSpPr>
          <p:nvPr>
            <p:ph type="sldImg"/>
          </p:nvPr>
        </p:nvSpPr>
        <p:spPr>
          <a:ln/>
        </p:spPr>
      </p:sp>
      <p:sp>
        <p:nvSpPr>
          <p:cNvPr id="190468" name="Rectangle 3">
            <a:extLst>
              <a:ext uri="{FF2B5EF4-FFF2-40B4-BE49-F238E27FC236}">
                <a16:creationId xmlns:a16="http://schemas.microsoft.com/office/drawing/2014/main" id="{DFD8ED07-5399-4F57-8846-78E254100C68}"/>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Granting System Privileges</a:t>
            </a:r>
          </a:p>
          <a:p>
            <a:r>
              <a:rPr lang="en-US" altLang="zh-CN">
                <a:ea typeface="宋体" panose="02010600030101010101" pitchFamily="2" charset="-122"/>
              </a:rPr>
              <a:t>Use the SQL statement GRANT to grant system privileges to users.</a:t>
            </a:r>
          </a:p>
          <a:p>
            <a:r>
              <a:rPr lang="en-US" altLang="zh-CN">
                <a:ea typeface="宋体" panose="02010600030101010101" pitchFamily="2" charset="-122"/>
              </a:rPr>
              <a:t>The grantee can further grant the system privilege to other users with the ADMIN option.</a:t>
            </a:r>
          </a:p>
          <a:p>
            <a:r>
              <a:rPr lang="en-US" altLang="zh-CN">
                <a:ea typeface="宋体" panose="02010600030101010101" pitchFamily="2" charset="-122"/>
              </a:rPr>
              <a:t>Exercise caution when granting system privileges with the ADMIN option. Such privileges</a:t>
            </a:r>
          </a:p>
          <a:p>
            <a:r>
              <a:rPr lang="en-US" altLang="zh-CN">
                <a:ea typeface="宋体" panose="02010600030101010101" pitchFamily="2" charset="-122"/>
              </a:rPr>
              <a:t>are usually reserved for security administrators and are rarely granted to other users.</a:t>
            </a:r>
          </a:p>
          <a:p>
            <a:r>
              <a:rPr lang="en-US" altLang="zh-CN">
                <a:ea typeface="宋体" panose="02010600030101010101" pitchFamily="2" charset="-122"/>
              </a:rPr>
              <a:t>GRANT {system_privilege|role}</a:t>
            </a:r>
          </a:p>
          <a:p>
            <a:r>
              <a:rPr lang="en-US" altLang="zh-CN">
                <a:ea typeface="宋体" panose="02010600030101010101" pitchFamily="2" charset="-122"/>
              </a:rPr>
              <a:t>[, {system_privilege|role} ]...</a:t>
            </a:r>
          </a:p>
          <a:p>
            <a:r>
              <a:rPr lang="en-US" altLang="zh-CN">
                <a:ea typeface="宋体" panose="02010600030101010101" pitchFamily="2" charset="-122"/>
              </a:rPr>
              <a:t>TO {user|role|PUBLIC}</a:t>
            </a:r>
          </a:p>
          <a:p>
            <a:r>
              <a:rPr lang="en-US" altLang="zh-CN">
                <a:ea typeface="宋体" panose="02010600030101010101" pitchFamily="2" charset="-122"/>
              </a:rPr>
              <a:t>[, {user|role|PUBLIC} ]...</a:t>
            </a:r>
          </a:p>
          <a:p>
            <a:r>
              <a:rPr lang="en-US" altLang="zh-CN">
                <a:ea typeface="宋体" panose="02010600030101010101" pitchFamily="2" charset="-122"/>
              </a:rPr>
              <a:t>[WITH ADMIN OPTION]</a:t>
            </a:r>
          </a:p>
          <a:p>
            <a:r>
              <a:rPr lang="en-US" altLang="zh-CN">
                <a:ea typeface="宋体" panose="02010600030101010101" pitchFamily="2" charset="-122"/>
              </a:rPr>
              <a:t>where:</a:t>
            </a:r>
          </a:p>
          <a:p>
            <a:r>
              <a:rPr lang="en-US" altLang="zh-CN">
                <a:ea typeface="宋体" panose="02010600030101010101" pitchFamily="2" charset="-122"/>
              </a:rPr>
              <a:t>system_privilege: Specifies the system privilege to be granted</a:t>
            </a:r>
          </a:p>
          <a:p>
            <a:r>
              <a:rPr lang="en-US" altLang="zh-CN">
                <a:ea typeface="宋体" panose="02010600030101010101" pitchFamily="2" charset="-122"/>
              </a:rPr>
              <a:t>role: Specifies the role name to be granted</a:t>
            </a:r>
          </a:p>
          <a:p>
            <a:r>
              <a:rPr lang="en-US" altLang="zh-CN">
                <a:ea typeface="宋体" panose="02010600030101010101" pitchFamily="2" charset="-122"/>
              </a:rPr>
              <a:t>PUBLIC: Grants system privilege to all users</a:t>
            </a:r>
          </a:p>
          <a:p>
            <a:endParaRPr lang="en-US" altLang="zh-CN">
              <a:ea typeface="宋体" panose="02010600030101010101" pitchFamily="2" charset="-122"/>
            </a:endParaRPr>
          </a:p>
          <a:p>
            <a:r>
              <a:rPr lang="en-US" altLang="zh-CN">
                <a:ea typeface="宋体" panose="02010600030101010101" pitchFamily="2" charset="-122"/>
              </a:rPr>
              <a:t>WITH ADMIN OPTION: Enables the grantee to further grant the privilege or role to</a:t>
            </a:r>
          </a:p>
          <a:p>
            <a:r>
              <a:rPr lang="en-US" altLang="zh-CN">
                <a:ea typeface="宋体" panose="02010600030101010101" pitchFamily="2" charset="-122"/>
              </a:rPr>
              <a:t>other users or roles</a:t>
            </a:r>
          </a:p>
          <a:p>
            <a:r>
              <a:rPr lang="en-US" altLang="zh-CN">
                <a:ea typeface="宋体" panose="02010600030101010101" pitchFamily="2" charset="-122"/>
              </a:rPr>
              <a:t>GRANT ANY OBJECT PRIVILEGE: This system privilege allows users to grant and</a:t>
            </a:r>
          </a:p>
          <a:p>
            <a:r>
              <a:rPr lang="en-US" altLang="zh-CN">
                <a:ea typeface="宋体" panose="02010600030101010101" pitchFamily="2" charset="-122"/>
              </a:rPr>
              <a:t>revoke any object privilege on behalf of the object owner. This provides a convenient</a:t>
            </a:r>
          </a:p>
          <a:p>
            <a:r>
              <a:rPr lang="en-US" altLang="zh-CN">
                <a:ea typeface="宋体" panose="02010600030101010101" pitchFamily="2" charset="-122"/>
              </a:rPr>
              <a:t>means for database and application administrators to grant access to objects in any</a:t>
            </a:r>
          </a:p>
          <a:p>
            <a:r>
              <a:rPr lang="en-US" altLang="zh-CN">
                <a:ea typeface="宋体" panose="02010600030101010101" pitchFamily="2" charset="-122"/>
              </a:rPr>
              <a:t>schema without requiring that they connect to the schema. This eliminates the need to</a:t>
            </a:r>
          </a:p>
          <a:p>
            <a:r>
              <a:rPr lang="en-US" altLang="zh-CN">
                <a:ea typeface="宋体" panose="02010600030101010101" pitchFamily="2" charset="-122"/>
              </a:rPr>
              <a:t>maintain login credentials for schema owners so that they can grant access to objects,</a:t>
            </a:r>
          </a:p>
          <a:p>
            <a:r>
              <a:rPr lang="en-US" altLang="zh-CN">
                <a:ea typeface="宋体" panose="02010600030101010101" pitchFamily="2" charset="-122"/>
              </a:rPr>
              <a:t>and it reduces the number of connections required during configuration. This system</a:t>
            </a:r>
          </a:p>
          <a:p>
            <a:r>
              <a:rPr lang="en-US" altLang="zh-CN">
                <a:ea typeface="宋体" panose="02010600030101010101" pitchFamily="2" charset="-122"/>
              </a:rPr>
              <a:t>privilege is part of the DBA role and is thus granted (with the ADMIN OPTION) to any</a:t>
            </a:r>
          </a:p>
          <a:p>
            <a:r>
              <a:rPr lang="en-US" altLang="zh-CN">
                <a:ea typeface="宋体" panose="02010600030101010101" pitchFamily="2" charset="-122"/>
              </a:rPr>
              <a:t>user connecting as SYSDBA. As with other system privileges, the GRANT ANY</a:t>
            </a:r>
          </a:p>
          <a:p>
            <a:r>
              <a:rPr lang="en-US" altLang="zh-CN">
                <a:ea typeface="宋体" panose="02010600030101010101" pitchFamily="2" charset="-122"/>
              </a:rPr>
              <a:t>OBJECT PRIVILEGE system privilege can only be granted by a user who possesses</a:t>
            </a:r>
          </a:p>
          <a:p>
            <a:r>
              <a:rPr lang="en-US" altLang="zh-CN">
                <a:ea typeface="宋体" panose="02010600030101010101" pitchFamily="2" charset="-122"/>
              </a:rPr>
              <a:t>the ADMIN OPTION. When you exercise the GRANT ANY OBJECT PRIVILEGE</a:t>
            </a:r>
          </a:p>
          <a:p>
            <a:r>
              <a:rPr lang="en-US" altLang="zh-CN">
                <a:ea typeface="宋体" panose="02010600030101010101" pitchFamily="2" charset="-122"/>
              </a:rPr>
              <a:t>system privilege to grant an object privilege to a user, if you already possess the object</a:t>
            </a:r>
          </a:p>
          <a:p>
            <a:r>
              <a:rPr lang="en-US" altLang="zh-CN">
                <a:ea typeface="宋体" panose="02010600030101010101" pitchFamily="2" charset="-122"/>
              </a:rPr>
              <a:t>privilege with the GRANT OPTION, then the grant is performed in the usual way. In</a:t>
            </a:r>
          </a:p>
          <a:p>
            <a:r>
              <a:rPr lang="en-US" altLang="zh-CN">
                <a:ea typeface="宋体" panose="02010600030101010101" pitchFamily="2" charset="-122"/>
              </a:rPr>
              <a:t>this case, you become the grantor of the grant. If you do not possess the object privilege,</a:t>
            </a:r>
          </a:p>
          <a:p>
            <a:r>
              <a:rPr lang="en-US" altLang="zh-CN">
                <a:ea typeface="宋体" panose="02010600030101010101" pitchFamily="2" charset="-122"/>
              </a:rPr>
              <a:t>then the object owner is shown as the grantor, even though you, with the GRANT ANY</a:t>
            </a:r>
          </a:p>
          <a:p>
            <a:r>
              <a:rPr lang="en-US" altLang="zh-CN">
                <a:ea typeface="宋体" panose="02010600030101010101" pitchFamily="2" charset="-122"/>
              </a:rPr>
              <a:t>OBJECT PRIVILEGE system privilege, actually performed the grant.</a:t>
            </a:r>
            <a:endParaRPr lang="zh-CN" altLang="zh-CN">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D3E9695C-76FC-4BCF-B4F0-D880A5BD55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5DD42602-4C79-41B3-841F-EF75286EC482}" type="slidenum">
              <a:rPr lang="en-US" altLang="zh-CN" sz="1200">
                <a:latin typeface="Times New Roman" panose="02020603050405020304" pitchFamily="18" charset="0"/>
              </a:rPr>
              <a:pPr eaLnBrk="1" hangingPunct="1"/>
              <a:t>63</a:t>
            </a:fld>
            <a:endParaRPr lang="en-US" altLang="zh-CN" sz="1200">
              <a:latin typeface="Times New Roman" panose="02020603050405020304" pitchFamily="18" charset="0"/>
            </a:endParaRPr>
          </a:p>
        </p:txBody>
      </p:sp>
      <p:sp>
        <p:nvSpPr>
          <p:cNvPr id="194563" name="Rectangle 2">
            <a:extLst>
              <a:ext uri="{FF2B5EF4-FFF2-40B4-BE49-F238E27FC236}">
                <a16:creationId xmlns:a16="http://schemas.microsoft.com/office/drawing/2014/main" id="{1AF781F5-884F-44CE-B399-EE8CD6F15E9E}"/>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id="{03DC5AAF-ED8B-46B5-B434-DE45F59CDE5F}"/>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Object Privileges</a:t>
            </a:r>
          </a:p>
          <a:p>
            <a:r>
              <a:rPr lang="en-US" altLang="zh-CN">
                <a:ea typeface="宋体" panose="02010600030101010101" pitchFamily="2" charset="-122"/>
              </a:rPr>
              <a:t>An object privilege is a privilege or right to perform a particular action on a specific table,</a:t>
            </a:r>
          </a:p>
          <a:p>
            <a:r>
              <a:rPr lang="en-US" altLang="zh-CN">
                <a:ea typeface="宋体" panose="02010600030101010101" pitchFamily="2" charset="-122"/>
              </a:rPr>
              <a:t>view, sequence, procedure, function, or package. Each object has a particular set of</a:t>
            </a:r>
          </a:p>
          <a:p>
            <a:r>
              <a:rPr lang="en-US" altLang="zh-CN">
                <a:ea typeface="宋体" panose="02010600030101010101" pitchFamily="2" charset="-122"/>
              </a:rPr>
              <a:t>grantable privileges. The table above lists the privileges for various objects. Note that the</a:t>
            </a:r>
          </a:p>
          <a:p>
            <a:r>
              <a:rPr lang="en-US" altLang="zh-CN">
                <a:ea typeface="宋体" panose="02010600030101010101" pitchFamily="2" charset="-122"/>
              </a:rPr>
              <a:t>only privileges that apply to a sequence are SELECT and ALTER. UPDATE,</a:t>
            </a:r>
          </a:p>
          <a:p>
            <a:r>
              <a:rPr lang="en-US" altLang="zh-CN">
                <a:ea typeface="宋体" panose="02010600030101010101" pitchFamily="2" charset="-122"/>
              </a:rPr>
              <a:t>REFERENCES, and INSERT can be restricted by specifying a subset of updatable</a:t>
            </a:r>
          </a:p>
          <a:p>
            <a:r>
              <a:rPr lang="en-US" altLang="zh-CN">
                <a:ea typeface="宋体" panose="02010600030101010101" pitchFamily="2" charset="-122"/>
              </a:rPr>
              <a:t>columns. SELECT can be restricted by creating a view with a subset of columns and by</a:t>
            </a:r>
          </a:p>
          <a:p>
            <a:r>
              <a:rPr lang="en-US" altLang="zh-CN">
                <a:ea typeface="宋体" panose="02010600030101010101" pitchFamily="2" charset="-122"/>
              </a:rPr>
              <a:t>granting the SELECT privilege on the view. A grant on a synonym is converted to a grant</a:t>
            </a:r>
          </a:p>
          <a:p>
            <a:r>
              <a:rPr lang="en-US" altLang="zh-CN">
                <a:ea typeface="宋体" panose="02010600030101010101" pitchFamily="2" charset="-122"/>
              </a:rPr>
              <a:t>on the base table that is referenced by the synonym.</a:t>
            </a:r>
          </a:p>
          <a:p>
            <a:r>
              <a:rPr lang="en-US" altLang="zh-CN" b="1">
                <a:ea typeface="宋体" panose="02010600030101010101" pitchFamily="2" charset="-122"/>
              </a:rPr>
              <a:t>Note: This slide does not provide a complete list of object privileges.</a:t>
            </a:r>
            <a:endParaRPr lang="zh-CN" altLang="zh-CN">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B9F87253-7785-48C5-A5A8-67DBD9EF9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192D6F0-37CD-47C7-8AA7-1BFC1DCF2417}" type="slidenum">
              <a:rPr lang="en-US" altLang="zh-CN" sz="1200">
                <a:latin typeface="Times New Roman" panose="02020603050405020304" pitchFamily="18" charset="0"/>
              </a:rPr>
              <a:pPr eaLnBrk="1" hangingPunct="1"/>
              <a:t>64</a:t>
            </a:fld>
            <a:endParaRPr lang="en-US" altLang="zh-CN" sz="1200">
              <a:latin typeface="Times New Roman" panose="02020603050405020304" pitchFamily="18" charset="0"/>
            </a:endParaRPr>
          </a:p>
        </p:txBody>
      </p:sp>
      <p:sp>
        <p:nvSpPr>
          <p:cNvPr id="195587" name="Rectangle 2">
            <a:extLst>
              <a:ext uri="{FF2B5EF4-FFF2-40B4-BE49-F238E27FC236}">
                <a16:creationId xmlns:a16="http://schemas.microsoft.com/office/drawing/2014/main" id="{B381F343-AFA0-410A-9FD0-FAFEFBBAE971}"/>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4F41AFC2-5F9C-4F6F-9932-AEB69B6E2FE3}"/>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Granting Object Privileges</a:t>
            </a:r>
          </a:p>
          <a:p>
            <a:r>
              <a:rPr lang="en-US" altLang="zh-CN">
                <a:ea typeface="宋体" panose="02010600030101010101" pitchFamily="2" charset="-122"/>
              </a:rPr>
              <a:t>GRANT { object_privilege [(column_list)]</a:t>
            </a:r>
          </a:p>
          <a:p>
            <a:r>
              <a:rPr lang="en-US" altLang="zh-CN">
                <a:ea typeface="宋体" panose="02010600030101010101" pitchFamily="2" charset="-122"/>
              </a:rPr>
              <a:t>[, object_privilege [(column_list)] ]...</a:t>
            </a:r>
          </a:p>
          <a:p>
            <a:r>
              <a:rPr lang="en-US" altLang="zh-CN">
                <a:ea typeface="宋体" panose="02010600030101010101" pitchFamily="2" charset="-122"/>
              </a:rPr>
              <a:t>|ALL [PRIVILEGES]}</a:t>
            </a:r>
          </a:p>
          <a:p>
            <a:r>
              <a:rPr lang="en-US" altLang="zh-CN">
                <a:ea typeface="宋体" panose="02010600030101010101" pitchFamily="2" charset="-122"/>
              </a:rPr>
              <a:t>ON [schema.]object</a:t>
            </a:r>
          </a:p>
          <a:p>
            <a:r>
              <a:rPr lang="en-US" altLang="zh-CN">
                <a:ea typeface="宋体" panose="02010600030101010101" pitchFamily="2" charset="-122"/>
              </a:rPr>
              <a:t>TO {user|role|PUBLIC}[, {user|role|PUBLIC} ]...</a:t>
            </a:r>
          </a:p>
          <a:p>
            <a:r>
              <a:rPr lang="en-US" altLang="zh-CN">
                <a:ea typeface="宋体" panose="02010600030101010101" pitchFamily="2" charset="-122"/>
              </a:rPr>
              <a:t>[WITH GRANT OPTION]</a:t>
            </a:r>
          </a:p>
          <a:p>
            <a:r>
              <a:rPr lang="en-US" altLang="zh-CN">
                <a:ea typeface="宋体" panose="02010600030101010101" pitchFamily="2" charset="-122"/>
              </a:rPr>
              <a:t>where:</a:t>
            </a:r>
          </a:p>
          <a:p>
            <a:r>
              <a:rPr lang="en-US" altLang="zh-CN">
                <a:ea typeface="宋体" panose="02010600030101010101" pitchFamily="2" charset="-122"/>
              </a:rPr>
              <a:t>object_privilege: Specifies the object privilege to be granted</a:t>
            </a:r>
          </a:p>
          <a:p>
            <a:r>
              <a:rPr lang="en-US" altLang="zh-CN">
                <a:ea typeface="宋体" panose="02010600030101010101" pitchFamily="2" charset="-122"/>
              </a:rPr>
              <a:t>column_list: Specifies a table or view column. (This can be specified only when</a:t>
            </a:r>
          </a:p>
          <a:p>
            <a:r>
              <a:rPr lang="en-US" altLang="zh-CN">
                <a:ea typeface="宋体" panose="02010600030101010101" pitchFamily="2" charset="-122"/>
              </a:rPr>
              <a:t>granting the INSERT, REFERENCES, or UPDATE privileges.)</a:t>
            </a:r>
          </a:p>
          <a:p>
            <a:r>
              <a:rPr lang="en-US" altLang="zh-CN">
                <a:ea typeface="宋体" panose="02010600030101010101" pitchFamily="2" charset="-122"/>
              </a:rPr>
              <a:t>ALL: Grants all privileges for the object that have been granted WITH GRANT OPTION</a:t>
            </a:r>
          </a:p>
          <a:p>
            <a:r>
              <a:rPr lang="en-US" altLang="zh-CN">
                <a:ea typeface="宋体" panose="02010600030101010101" pitchFamily="2" charset="-122"/>
              </a:rPr>
              <a:t>ON object: Identifies the object on which the privileges are to be granted</a:t>
            </a:r>
          </a:p>
          <a:p>
            <a:r>
              <a:rPr lang="en-US" altLang="zh-CN">
                <a:ea typeface="宋体" panose="02010600030101010101" pitchFamily="2" charset="-122"/>
              </a:rPr>
              <a:t>WITH GRANT OPTION: Enables the grantee to grant object privileges to other users or</a:t>
            </a:r>
          </a:p>
          <a:p>
            <a:r>
              <a:rPr lang="en-US" altLang="zh-CN">
                <a:ea typeface="宋体" panose="02010600030101010101" pitchFamily="2" charset="-122"/>
              </a:rPr>
              <a:t>Roles</a:t>
            </a:r>
          </a:p>
          <a:p>
            <a:endParaRPr lang="en-US" altLang="zh-CN">
              <a:ea typeface="宋体" panose="02010600030101010101" pitchFamily="2" charset="-122"/>
            </a:endParaRPr>
          </a:p>
          <a:p>
            <a:r>
              <a:rPr lang="en-US" altLang="zh-CN" b="1">
                <a:ea typeface="宋体" panose="02010600030101010101" pitchFamily="2" charset="-122"/>
              </a:rPr>
              <a:t>Granting Object Privileges (continued)</a:t>
            </a:r>
          </a:p>
          <a:p>
            <a:r>
              <a:rPr lang="en-US" altLang="zh-CN">
                <a:ea typeface="宋体" panose="02010600030101010101" pitchFamily="2" charset="-122"/>
              </a:rPr>
              <a:t>The GRANT statement is used to grant object privileges to roles and users. To grant an</a:t>
            </a:r>
          </a:p>
          <a:p>
            <a:r>
              <a:rPr lang="en-US" altLang="zh-CN">
                <a:ea typeface="宋体" panose="02010600030101010101" pitchFamily="2" charset="-122"/>
              </a:rPr>
              <a:t>object privilege, one of the following conditions must be met:</a:t>
            </a:r>
          </a:p>
          <a:p>
            <a:r>
              <a:rPr lang="en-US" altLang="zh-CN">
                <a:ea typeface="宋体" panose="02010600030101010101" pitchFamily="2" charset="-122"/>
              </a:rPr>
              <a:t>• You own the object specified.</a:t>
            </a:r>
          </a:p>
          <a:p>
            <a:r>
              <a:rPr lang="en-US" altLang="zh-CN">
                <a:ea typeface="宋体" panose="02010600030101010101" pitchFamily="2" charset="-122"/>
              </a:rPr>
              <a:t>• You possess the GRANT ANY OBJECT PRIVILEGE system privilege that enables</a:t>
            </a:r>
          </a:p>
          <a:p>
            <a:r>
              <a:rPr lang="en-US" altLang="zh-CN">
                <a:ea typeface="宋体" panose="02010600030101010101" pitchFamily="2" charset="-122"/>
              </a:rPr>
              <a:t>you to grant and revoke privileges on behalf of the object owner.</a:t>
            </a:r>
          </a:p>
          <a:p>
            <a:r>
              <a:rPr lang="en-US" altLang="zh-CN">
                <a:ea typeface="宋体" panose="02010600030101010101" pitchFamily="2" charset="-122"/>
              </a:rPr>
              <a:t>• The WITH GRANT OPTION clause was specified when you were granted the object</a:t>
            </a:r>
          </a:p>
          <a:p>
            <a:r>
              <a:rPr lang="en-US" altLang="zh-CN">
                <a:ea typeface="宋体" panose="02010600030101010101" pitchFamily="2" charset="-122"/>
              </a:rPr>
              <a:t>privilege by its owner.</a:t>
            </a:r>
          </a:p>
          <a:p>
            <a:r>
              <a:rPr lang="en-US" altLang="zh-CN" b="1">
                <a:ea typeface="宋体" panose="02010600030101010101" pitchFamily="2" charset="-122"/>
              </a:rPr>
              <a:t>Note: System privileges and roles cannot be granted along with object privileges in the</a:t>
            </a:r>
          </a:p>
          <a:p>
            <a:r>
              <a:rPr lang="en-US" altLang="zh-CN">
                <a:ea typeface="宋体" panose="02010600030101010101" pitchFamily="2" charset="-122"/>
              </a:rPr>
              <a:t>same GRANT statement.</a:t>
            </a:r>
          </a:p>
          <a:p>
            <a:r>
              <a:rPr lang="en-US" altLang="zh-CN" b="1">
                <a:ea typeface="宋体" panose="02010600030101010101" pitchFamily="2" charset="-122"/>
              </a:rPr>
              <a:t>WITH GRANT OPTION clause</a:t>
            </a:r>
          </a:p>
          <a:p>
            <a:r>
              <a:rPr lang="en-US" altLang="zh-CN">
                <a:ea typeface="宋体" panose="02010600030101010101" pitchFamily="2" charset="-122"/>
              </a:rPr>
              <a:t>Specify WITH GRANT OPTION to enable the grantee to grant the object privileges to</a:t>
            </a:r>
          </a:p>
          <a:p>
            <a:r>
              <a:rPr lang="en-US" altLang="zh-CN">
                <a:ea typeface="宋体" panose="02010600030101010101" pitchFamily="2" charset="-122"/>
              </a:rPr>
              <a:t>other users and roles. The user whose schema contains an object is automatically granted all</a:t>
            </a:r>
          </a:p>
          <a:p>
            <a:r>
              <a:rPr lang="en-US" altLang="zh-CN">
                <a:ea typeface="宋体" panose="02010600030101010101" pitchFamily="2" charset="-122"/>
              </a:rPr>
              <a:t>associated object privileges with the GRANT OPTION. This special privilege allows the</a:t>
            </a:r>
          </a:p>
          <a:p>
            <a:r>
              <a:rPr lang="en-US" altLang="zh-CN">
                <a:ea typeface="宋体" panose="02010600030101010101" pitchFamily="2" charset="-122"/>
              </a:rPr>
              <a:t>grantee several expanded privileges:</a:t>
            </a:r>
          </a:p>
          <a:p>
            <a:r>
              <a:rPr lang="en-US" altLang="zh-CN">
                <a:ea typeface="宋体" panose="02010600030101010101" pitchFamily="2" charset="-122"/>
              </a:rPr>
              <a:t>• The grantee can grant the object privilege to any users in the database, with or without</a:t>
            </a:r>
          </a:p>
          <a:p>
            <a:r>
              <a:rPr lang="en-US" altLang="zh-CN">
                <a:ea typeface="宋体" panose="02010600030101010101" pitchFamily="2" charset="-122"/>
              </a:rPr>
              <a:t>the GRANT OPTION, or to any role in the database.</a:t>
            </a:r>
          </a:p>
          <a:p>
            <a:r>
              <a:rPr lang="en-US" altLang="zh-CN">
                <a:ea typeface="宋体" panose="02010600030101010101" pitchFamily="2" charset="-122"/>
              </a:rPr>
              <a:t>• If both of the following are true, the grantee can create views on the table and grant the</a:t>
            </a:r>
          </a:p>
          <a:p>
            <a:r>
              <a:rPr lang="en-US" altLang="zh-CN">
                <a:ea typeface="宋体" panose="02010600030101010101" pitchFamily="2" charset="-122"/>
              </a:rPr>
              <a:t>corresponding privileges on the views to any user or role in the database:</a:t>
            </a:r>
          </a:p>
          <a:p>
            <a:r>
              <a:rPr lang="en-US" altLang="zh-CN">
                <a:ea typeface="宋体" panose="02010600030101010101" pitchFamily="2" charset="-122"/>
              </a:rPr>
              <a:t>- The grantee receives object privileges for the table with the GRANT OPTION.</a:t>
            </a:r>
          </a:p>
          <a:p>
            <a:r>
              <a:rPr lang="en-US" altLang="zh-CN">
                <a:ea typeface="宋体" panose="02010600030101010101" pitchFamily="2" charset="-122"/>
              </a:rPr>
              <a:t>- The grantee has the CREATE VIEW or CREATE ANY VIEW system privilege.</a:t>
            </a:r>
          </a:p>
          <a:p>
            <a:r>
              <a:rPr lang="en-US" altLang="zh-CN">
                <a:ea typeface="宋体" panose="02010600030101010101" pitchFamily="2" charset="-122"/>
              </a:rPr>
              <a:t>The GRANT OPTION is not valid when granting an object privilege to a role.</a:t>
            </a:r>
            <a:endParaRPr lang="zh-CN" altLang="zh-CN">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D26E15EE-B94C-47B6-9A0C-DAAACD4E07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6A71F8B-12DA-4AD9-8EB5-4A478D85CDDE}" type="slidenum">
              <a:rPr lang="en-US" altLang="zh-CN" sz="1200">
                <a:latin typeface="Times New Roman" panose="02020603050405020304" pitchFamily="18" charset="0"/>
              </a:rPr>
              <a:pPr eaLnBrk="1" hangingPunct="1"/>
              <a:t>65</a:t>
            </a:fld>
            <a:endParaRPr lang="en-US" altLang="zh-CN" sz="1200">
              <a:latin typeface="Times New Roman" panose="02020603050405020304" pitchFamily="18" charset="0"/>
            </a:endParaRPr>
          </a:p>
        </p:txBody>
      </p:sp>
      <p:sp>
        <p:nvSpPr>
          <p:cNvPr id="198659" name="Rectangle 2">
            <a:extLst>
              <a:ext uri="{FF2B5EF4-FFF2-40B4-BE49-F238E27FC236}">
                <a16:creationId xmlns:a16="http://schemas.microsoft.com/office/drawing/2014/main" id="{5110EF38-2DC7-4795-BF4C-D4207D9C8874}"/>
              </a:ext>
            </a:extLst>
          </p:cNvPr>
          <p:cNvSpPr>
            <a:spLocks noGrp="1" noRot="1" noChangeAspect="1" noChangeArrowheads="1" noTextEdit="1"/>
          </p:cNvSpPr>
          <p:nvPr>
            <p:ph type="sldImg"/>
          </p:nvPr>
        </p:nvSpPr>
        <p:spPr>
          <a:ln/>
        </p:spPr>
      </p:sp>
      <p:sp>
        <p:nvSpPr>
          <p:cNvPr id="198660" name="Rectangle 3">
            <a:extLst>
              <a:ext uri="{FF2B5EF4-FFF2-40B4-BE49-F238E27FC236}">
                <a16:creationId xmlns:a16="http://schemas.microsoft.com/office/drawing/2014/main" id="{88728C5E-41AA-41D4-ADF7-204D68F38068}"/>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Obtaining Privileges Information</a:t>
            </a:r>
          </a:p>
          <a:p>
            <a:r>
              <a:rPr lang="en-US" altLang="zh-CN">
                <a:ea typeface="宋体" panose="02010600030101010101" pitchFamily="2" charset="-122"/>
              </a:rPr>
              <a:t>DBA_SYS_PRIVS: Lists system privileges granted to users and roles</a:t>
            </a:r>
          </a:p>
          <a:p>
            <a:r>
              <a:rPr lang="en-US" altLang="zh-CN">
                <a:ea typeface="宋体" panose="02010600030101010101" pitchFamily="2" charset="-122"/>
              </a:rPr>
              <a:t>SESSION_PRIVS: Lists the privileges that are currently available to the user</a:t>
            </a:r>
          </a:p>
          <a:p>
            <a:r>
              <a:rPr lang="en-US" altLang="zh-CN">
                <a:ea typeface="宋体" panose="02010600030101010101" pitchFamily="2" charset="-122"/>
              </a:rPr>
              <a:t>DBA_TAB_PRIVS: Lists all grants on all objects in the database</a:t>
            </a:r>
          </a:p>
          <a:p>
            <a:r>
              <a:rPr lang="en-US" altLang="zh-CN">
                <a:ea typeface="宋体" panose="02010600030101010101" pitchFamily="2" charset="-122"/>
              </a:rPr>
              <a:t>DBA_COL_PRIVS: Describes all object-column grants in the database</a:t>
            </a:r>
            <a:endParaRPr lang="zh-CN" altLang="zh-CN">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63EC305C-56D8-423A-B307-6F66E11092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01BAD68-180D-442C-A6A6-431A7185179F}" type="slidenum">
              <a:rPr lang="en-US" altLang="zh-CN" sz="1200">
                <a:latin typeface="Times New Roman" panose="02020603050405020304" pitchFamily="18" charset="0"/>
              </a:rPr>
              <a:pPr eaLnBrk="1" hangingPunct="1"/>
              <a:t>66</a:t>
            </a:fld>
            <a:endParaRPr lang="en-US" altLang="zh-CN" sz="1200">
              <a:latin typeface="Times New Roman" panose="02020603050405020304" pitchFamily="18" charset="0"/>
            </a:endParaRPr>
          </a:p>
        </p:txBody>
      </p:sp>
      <p:sp>
        <p:nvSpPr>
          <p:cNvPr id="199683" name="Rectangle 2">
            <a:extLst>
              <a:ext uri="{FF2B5EF4-FFF2-40B4-BE49-F238E27FC236}">
                <a16:creationId xmlns:a16="http://schemas.microsoft.com/office/drawing/2014/main" id="{17ACCF85-6271-46C6-A34D-354B097B9797}"/>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95DBF44D-069A-4A87-8A7E-8E8773AD7FEF}"/>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Roles</a:t>
            </a:r>
          </a:p>
          <a:p>
            <a:r>
              <a:rPr lang="en-US" altLang="zh-CN">
                <a:ea typeface="宋体" panose="02010600030101010101" pitchFamily="2" charset="-122"/>
              </a:rPr>
              <a:t>Oracle provides for easy and controlled privilege management through roles. Roles are</a:t>
            </a:r>
          </a:p>
          <a:p>
            <a:r>
              <a:rPr lang="en-US" altLang="zh-CN">
                <a:ea typeface="宋体" panose="02010600030101010101" pitchFamily="2" charset="-122"/>
              </a:rPr>
              <a:t>named groups of related privileges that are granted to users or to other roles. They are</a:t>
            </a:r>
          </a:p>
          <a:p>
            <a:r>
              <a:rPr lang="en-US" altLang="zh-CN">
                <a:ea typeface="宋体" panose="02010600030101010101" pitchFamily="2" charset="-122"/>
              </a:rPr>
              <a:t>designed to ease the administration of privileges in the database.</a:t>
            </a:r>
          </a:p>
          <a:p>
            <a:r>
              <a:rPr lang="en-US" altLang="zh-CN" b="1">
                <a:ea typeface="宋体" panose="02010600030101010101" pitchFamily="2" charset="-122"/>
              </a:rPr>
              <a:t>Role characteristics</a:t>
            </a:r>
          </a:p>
          <a:p>
            <a:r>
              <a:rPr lang="en-US" altLang="zh-CN">
                <a:ea typeface="宋体" panose="02010600030101010101" pitchFamily="2" charset="-122"/>
              </a:rPr>
              <a:t>• Roles can be granted to and revoked from users with the same commands that are used</a:t>
            </a:r>
          </a:p>
          <a:p>
            <a:r>
              <a:rPr lang="en-US" altLang="zh-CN">
                <a:ea typeface="宋体" panose="02010600030101010101" pitchFamily="2" charset="-122"/>
              </a:rPr>
              <a:t>to grant and revoke system privileges.</a:t>
            </a:r>
          </a:p>
          <a:p>
            <a:r>
              <a:rPr lang="en-US" altLang="zh-CN">
                <a:ea typeface="宋体" panose="02010600030101010101" pitchFamily="2" charset="-122"/>
              </a:rPr>
              <a:t>• Roles can be granted to any user or role. However, a role cannot be granted to itself</a:t>
            </a:r>
          </a:p>
          <a:p>
            <a:r>
              <a:rPr lang="en-US" altLang="zh-CN">
                <a:ea typeface="宋体" panose="02010600030101010101" pitchFamily="2" charset="-122"/>
              </a:rPr>
              <a:t>and cannot be granted circularly.</a:t>
            </a:r>
          </a:p>
          <a:p>
            <a:r>
              <a:rPr lang="en-US" altLang="zh-CN">
                <a:ea typeface="宋体" panose="02010600030101010101" pitchFamily="2" charset="-122"/>
              </a:rPr>
              <a:t>• A role can consist of both system and object privileges.</a:t>
            </a:r>
          </a:p>
          <a:p>
            <a:r>
              <a:rPr lang="en-US" altLang="zh-CN">
                <a:ea typeface="宋体" panose="02010600030101010101" pitchFamily="2" charset="-122"/>
              </a:rPr>
              <a:t>• A role can be enabled or disabled for each user who is granted the role.</a:t>
            </a:r>
          </a:p>
          <a:p>
            <a:r>
              <a:rPr lang="en-US" altLang="zh-CN">
                <a:ea typeface="宋体" panose="02010600030101010101" pitchFamily="2" charset="-122"/>
              </a:rPr>
              <a:t>• A role can require a password to be enabled.</a:t>
            </a:r>
          </a:p>
          <a:p>
            <a:r>
              <a:rPr lang="en-US" altLang="zh-CN">
                <a:ea typeface="宋体" panose="02010600030101010101" pitchFamily="2" charset="-122"/>
              </a:rPr>
              <a:t>• Each role name must be unique among existing usernames and role names.</a:t>
            </a:r>
          </a:p>
          <a:p>
            <a:r>
              <a:rPr lang="en-US" altLang="zh-CN">
                <a:ea typeface="宋体" panose="02010600030101010101" pitchFamily="2" charset="-122"/>
              </a:rPr>
              <a:t>• Roles are not owned by anyone; and they are not in any schema.</a:t>
            </a:r>
          </a:p>
          <a:p>
            <a:r>
              <a:rPr lang="en-US" altLang="zh-CN">
                <a:ea typeface="宋体" panose="02010600030101010101" pitchFamily="2" charset="-122"/>
              </a:rPr>
              <a:t>• Roles have their descriptions stored in the data dictionary</a:t>
            </a:r>
            <a:endParaRPr lang="zh-CN" altLang="zh-CN">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EEE54E5E-C629-4B37-AD45-214C36BD97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9CD1AFD-E99D-4EDD-BA2D-F871FD934C24}" type="slidenum">
              <a:rPr lang="en-US" altLang="zh-CN" sz="1200">
                <a:latin typeface="Times New Roman" panose="02020603050405020304" pitchFamily="18" charset="0"/>
              </a:rPr>
              <a:pPr eaLnBrk="1" hangingPunct="1"/>
              <a:t>67</a:t>
            </a:fld>
            <a:endParaRPr lang="en-US" altLang="zh-CN" sz="1200">
              <a:latin typeface="Times New Roman" panose="02020603050405020304" pitchFamily="18" charset="0"/>
            </a:endParaRPr>
          </a:p>
        </p:txBody>
      </p:sp>
      <p:sp>
        <p:nvSpPr>
          <p:cNvPr id="201731" name="Rectangle 2">
            <a:extLst>
              <a:ext uri="{FF2B5EF4-FFF2-40B4-BE49-F238E27FC236}">
                <a16:creationId xmlns:a16="http://schemas.microsoft.com/office/drawing/2014/main" id="{07B2E75F-D3C2-4431-8DA3-2569A53E8024}"/>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CA950554-020B-4BD1-8BDF-16539FF20443}"/>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Creating Roles</a:t>
            </a:r>
          </a:p>
          <a:p>
            <a:r>
              <a:rPr lang="en-US" altLang="zh-CN">
                <a:ea typeface="宋体" panose="02010600030101010101" pitchFamily="2" charset="-122"/>
              </a:rPr>
              <a:t>Use the CREATE ROLE statement to create roles. You must have the CREATE ROLE</a:t>
            </a:r>
          </a:p>
          <a:p>
            <a:r>
              <a:rPr lang="en-US" altLang="zh-CN">
                <a:ea typeface="宋体" panose="02010600030101010101" pitchFamily="2" charset="-122"/>
              </a:rPr>
              <a:t>system privilege to create roles. When you create a role that is not identified or is identified</a:t>
            </a:r>
          </a:p>
          <a:p>
            <a:r>
              <a:rPr lang="en-US" altLang="zh-CN">
                <a:ea typeface="宋体" panose="02010600030101010101" pitchFamily="2" charset="-122"/>
              </a:rPr>
              <a:t>externally or by password, the role is granted with the ADMIN option.</a:t>
            </a:r>
          </a:p>
          <a:p>
            <a:r>
              <a:rPr lang="en-US" altLang="zh-CN">
                <a:ea typeface="宋体" panose="02010600030101010101" pitchFamily="2" charset="-122"/>
              </a:rPr>
              <a:t>Use the following command to create a role:</a:t>
            </a:r>
          </a:p>
          <a:p>
            <a:r>
              <a:rPr lang="en-US" altLang="zh-CN">
                <a:ea typeface="宋体" panose="02010600030101010101" pitchFamily="2" charset="-122"/>
              </a:rPr>
              <a:t>CREATE ROLE role [NOT IDENTIFIED | IDENTIFIED</a:t>
            </a:r>
          </a:p>
          <a:p>
            <a:r>
              <a:rPr lang="en-US" altLang="zh-CN">
                <a:ea typeface="宋体" panose="02010600030101010101" pitchFamily="2" charset="-122"/>
              </a:rPr>
              <a:t>{BY password | EXTERNALLY | GLOBALLY | USING package}]</a:t>
            </a:r>
          </a:p>
          <a:p>
            <a:r>
              <a:rPr lang="en-US" altLang="zh-CN">
                <a:ea typeface="宋体" panose="02010600030101010101" pitchFamily="2" charset="-122"/>
              </a:rPr>
              <a:t>where:</a:t>
            </a:r>
          </a:p>
          <a:p>
            <a:r>
              <a:rPr lang="en-US" altLang="zh-CN">
                <a:ea typeface="宋体" panose="02010600030101010101" pitchFamily="2" charset="-122"/>
              </a:rPr>
              <a:t>•role: Is the name of the role</a:t>
            </a:r>
          </a:p>
          <a:p>
            <a:r>
              <a:rPr lang="en-US" altLang="zh-CN">
                <a:ea typeface="宋体" panose="02010600030101010101" pitchFamily="2" charset="-122"/>
              </a:rPr>
              <a:t>•NOT IDENTIFIED: Indicates that no verification is required when enabling the role</a:t>
            </a:r>
          </a:p>
          <a:p>
            <a:r>
              <a:rPr lang="en-US" altLang="zh-CN">
                <a:ea typeface="宋体" panose="02010600030101010101" pitchFamily="2" charset="-122"/>
              </a:rPr>
              <a:t>•IDENTIFIED: Indicates that verification is required when enabling the role</a:t>
            </a:r>
          </a:p>
          <a:p>
            <a:r>
              <a:rPr lang="en-US" altLang="zh-CN">
                <a:ea typeface="宋体" panose="02010600030101010101" pitchFamily="2" charset="-122"/>
              </a:rPr>
              <a:t>•BY password: Provides the password that the user must specify when enabling the</a:t>
            </a:r>
          </a:p>
          <a:p>
            <a:r>
              <a:rPr lang="en-US" altLang="zh-CN">
                <a:ea typeface="宋体" panose="02010600030101010101" pitchFamily="2" charset="-122"/>
              </a:rPr>
              <a:t>role</a:t>
            </a:r>
          </a:p>
          <a:p>
            <a:r>
              <a:rPr lang="en-US" altLang="zh-CN">
                <a:ea typeface="宋体" panose="02010600030101010101" pitchFamily="2" charset="-122"/>
              </a:rPr>
              <a:t>•USING package: Creates an application role, which is a role that can be enabled</a:t>
            </a:r>
          </a:p>
          <a:p>
            <a:r>
              <a:rPr lang="en-US" altLang="zh-CN">
                <a:ea typeface="宋体" panose="02010600030101010101" pitchFamily="2" charset="-122"/>
              </a:rPr>
              <a:t>only by applications using an authorized package</a:t>
            </a:r>
          </a:p>
          <a:p>
            <a:r>
              <a:rPr lang="en-US" altLang="zh-CN">
                <a:ea typeface="宋体" panose="02010600030101010101" pitchFamily="2" charset="-122"/>
              </a:rPr>
              <a:t>•EXTERNALLY: Indicates that a user must be authorized by an external service (such as</a:t>
            </a:r>
          </a:p>
          <a:p>
            <a:r>
              <a:rPr lang="en-US" altLang="zh-CN">
                <a:ea typeface="宋体" panose="02010600030101010101" pitchFamily="2" charset="-122"/>
              </a:rPr>
              <a:t>the operating system or a third-party service) before enabling the role</a:t>
            </a:r>
          </a:p>
          <a:p>
            <a:r>
              <a:rPr lang="en-US" altLang="zh-CN">
                <a:ea typeface="宋体" panose="02010600030101010101" pitchFamily="2" charset="-122"/>
              </a:rPr>
              <a:t>•GLOBALLY: Indicates that a user must be authorized to use the role by the enterprise</a:t>
            </a:r>
          </a:p>
          <a:p>
            <a:r>
              <a:rPr lang="en-US" altLang="zh-CN">
                <a:ea typeface="宋体" panose="02010600030101010101" pitchFamily="2" charset="-122"/>
              </a:rPr>
              <a:t>directory service before the role is enabled with the SET ROLE statement, or at login.</a:t>
            </a:r>
            <a:endParaRPr lang="zh-CN" altLang="zh-CN">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F1FD467F-D60B-449B-B083-50849974E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26491BA-9EF0-4B07-A66D-9B92C8C335DC}" type="slidenum">
              <a:rPr lang="en-US" altLang="zh-CN" sz="1200">
                <a:latin typeface="Times New Roman" panose="02020603050405020304" pitchFamily="18" charset="0"/>
              </a:rPr>
              <a:pPr eaLnBrk="1" hangingPunct="1"/>
              <a:t>68</a:t>
            </a:fld>
            <a:endParaRPr lang="en-US" altLang="zh-CN" sz="1200">
              <a:latin typeface="Times New Roman" panose="02020603050405020304" pitchFamily="18" charset="0"/>
            </a:endParaRPr>
          </a:p>
        </p:txBody>
      </p:sp>
      <p:sp>
        <p:nvSpPr>
          <p:cNvPr id="203779" name="Rectangle 2">
            <a:extLst>
              <a:ext uri="{FF2B5EF4-FFF2-40B4-BE49-F238E27FC236}">
                <a16:creationId xmlns:a16="http://schemas.microsoft.com/office/drawing/2014/main" id="{07B51009-6301-4F4A-AE4D-FBFC80D6C09E}"/>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9FC65DE9-C7C0-4437-95B5-7A5385ECDC3B}"/>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Modifying Roles</a:t>
            </a:r>
          </a:p>
          <a:p>
            <a:r>
              <a:rPr lang="en-US" altLang="zh-CN">
                <a:ea typeface="宋体" panose="02010600030101010101" pitchFamily="2" charset="-122"/>
              </a:rPr>
              <a:t>You can modify a role only to change its authentication method. You must have either</a:t>
            </a:r>
          </a:p>
          <a:p>
            <a:r>
              <a:rPr lang="en-US" altLang="zh-CN">
                <a:ea typeface="宋体" panose="02010600030101010101" pitchFamily="2" charset="-122"/>
              </a:rPr>
              <a:t>been granted the role with the ADMIN option or have the ALTER ANY ROLE system</a:t>
            </a:r>
          </a:p>
          <a:p>
            <a:r>
              <a:rPr lang="en-US" altLang="zh-CN">
                <a:ea typeface="宋体" panose="02010600030101010101" pitchFamily="2" charset="-122"/>
              </a:rPr>
              <a:t>privilege.</a:t>
            </a:r>
          </a:p>
          <a:p>
            <a:r>
              <a:rPr lang="en-US" altLang="zh-CN">
                <a:ea typeface="宋体" panose="02010600030101010101" pitchFamily="2" charset="-122"/>
              </a:rPr>
              <a:t>Use the following command to modify a role:</a:t>
            </a:r>
          </a:p>
          <a:p>
            <a:r>
              <a:rPr lang="en-US" altLang="zh-CN">
                <a:ea typeface="宋体" panose="02010600030101010101" pitchFamily="2" charset="-122"/>
              </a:rPr>
              <a:t>ALTER ROLE role {NOT IDENTIFIED | IDENTIFIED</a:t>
            </a:r>
          </a:p>
          <a:p>
            <a:r>
              <a:rPr lang="en-US" altLang="zh-CN">
                <a:ea typeface="宋体" panose="02010600030101010101" pitchFamily="2" charset="-122"/>
              </a:rPr>
              <a:t>{BY password |USING package| EXTERNALLY | GLOBALLY }};</a:t>
            </a:r>
          </a:p>
          <a:p>
            <a:r>
              <a:rPr lang="en-US" altLang="zh-CN">
                <a:ea typeface="宋体" panose="02010600030101010101" pitchFamily="2" charset="-122"/>
              </a:rPr>
              <a:t>where:</a:t>
            </a:r>
          </a:p>
          <a:p>
            <a:r>
              <a:rPr lang="en-US" altLang="zh-CN">
                <a:ea typeface="宋体" panose="02010600030101010101" pitchFamily="2" charset="-122"/>
              </a:rPr>
              <a:t>•role: Is the name of the role</a:t>
            </a:r>
          </a:p>
          <a:p>
            <a:r>
              <a:rPr lang="en-US" altLang="zh-CN">
                <a:ea typeface="宋体" panose="02010600030101010101" pitchFamily="2" charset="-122"/>
              </a:rPr>
              <a:t>•NOT IDENTIFIED: Indicates that no verification is required when enabling the role</a:t>
            </a:r>
          </a:p>
          <a:p>
            <a:r>
              <a:rPr lang="en-US" altLang="zh-CN">
                <a:ea typeface="宋体" panose="02010600030101010101" pitchFamily="2" charset="-122"/>
              </a:rPr>
              <a:t>•IDENTIFIED: Indicates that verification is required when enabling the role</a:t>
            </a:r>
          </a:p>
          <a:p>
            <a:r>
              <a:rPr lang="en-US" altLang="zh-CN">
                <a:ea typeface="宋体" panose="02010600030101010101" pitchFamily="2" charset="-122"/>
              </a:rPr>
              <a:t>•BY password: Provides the password used when enabling the role</a:t>
            </a:r>
          </a:p>
          <a:p>
            <a:r>
              <a:rPr lang="en-US" altLang="zh-CN">
                <a:ea typeface="宋体" panose="02010600030101010101" pitchFamily="2" charset="-122"/>
              </a:rPr>
              <a:t>•EXTERNALLY: Indicates that a user must be authorized by an external service (such as</a:t>
            </a:r>
          </a:p>
          <a:p>
            <a:r>
              <a:rPr lang="en-US" altLang="zh-CN">
                <a:ea typeface="宋体" panose="02010600030101010101" pitchFamily="2" charset="-122"/>
              </a:rPr>
              <a:t>the operating system or a third-party service) before enabling the role</a:t>
            </a:r>
          </a:p>
          <a:p>
            <a:r>
              <a:rPr lang="en-US" altLang="zh-CN">
                <a:ea typeface="宋体" panose="02010600030101010101" pitchFamily="2" charset="-122"/>
              </a:rPr>
              <a:t>•GLOBALLY: Indicates that a user must be authorized to use the role by the enterprise</a:t>
            </a:r>
          </a:p>
          <a:p>
            <a:r>
              <a:rPr lang="en-US" altLang="zh-CN">
                <a:ea typeface="宋体" panose="02010600030101010101" pitchFamily="2" charset="-122"/>
              </a:rPr>
              <a:t>directory service before the role is enabled with the SET ROLE statement, or at login</a:t>
            </a:r>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531A03E6-7A2A-4345-9720-8F3ECA6C3E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003FBDA-A811-4C52-BCE2-B6CD814CDE22}" type="slidenum">
              <a:rPr lang="en-US" altLang="zh-CN" sz="1200">
                <a:latin typeface="Times New Roman" panose="02020603050405020304" pitchFamily="18" charset="0"/>
              </a:rPr>
              <a:pPr eaLnBrk="1" hangingPunct="1"/>
              <a:t>6</a:t>
            </a:fld>
            <a:endParaRPr lang="en-US" altLang="zh-CN" sz="1200">
              <a:latin typeface="Times New Roman" panose="02020603050405020304" pitchFamily="18" charset="0"/>
            </a:endParaRPr>
          </a:p>
        </p:txBody>
      </p:sp>
      <p:sp>
        <p:nvSpPr>
          <p:cNvPr id="120835" name="Rectangle 2">
            <a:extLst>
              <a:ext uri="{FF2B5EF4-FFF2-40B4-BE49-F238E27FC236}">
                <a16:creationId xmlns:a16="http://schemas.microsoft.com/office/drawing/2014/main" id="{0DE5D801-362C-4590-BAF9-79C8BDD5F762}"/>
              </a:ext>
            </a:extLst>
          </p:cNvPr>
          <p:cNvSpPr>
            <a:spLocks noGrp="1" noRot="1" noChangeAspect="1" noChangeArrowheads="1" noTextEdit="1"/>
          </p:cNvSpPr>
          <p:nvPr>
            <p:ph type="sldImg"/>
          </p:nvPr>
        </p:nvSpPr>
        <p:spPr>
          <a:xfrm>
            <a:off x="393700" y="692150"/>
            <a:ext cx="6070600" cy="3414713"/>
          </a:xfrm>
          <a:ln/>
        </p:spPr>
      </p:sp>
      <p:sp>
        <p:nvSpPr>
          <p:cNvPr id="120836" name="Rectangle 3">
            <a:extLst>
              <a:ext uri="{FF2B5EF4-FFF2-40B4-BE49-F238E27FC236}">
                <a16:creationId xmlns:a16="http://schemas.microsoft.com/office/drawing/2014/main" id="{27966051-4888-4A52-BCE6-33981F9FC62A}"/>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a:p>
            <a:r>
              <a:rPr lang="en-US" altLang="zh-CN">
                <a:ea typeface="宋体" panose="02010600030101010101" pitchFamily="2" charset="-122"/>
              </a:rPr>
              <a:t>select *</a:t>
            </a:r>
            <a:r>
              <a:rPr lang="zh-CN" altLang="en-US">
                <a:ea typeface="宋体" panose="02010600030101010101" pitchFamily="2" charset="-122"/>
              </a:rPr>
              <a:t> </a:t>
            </a:r>
            <a:r>
              <a:rPr lang="en-US" altLang="zh-CN">
                <a:ea typeface="宋体" panose="02010600030101010101" pitchFamily="2" charset="-122"/>
              </a:rPr>
              <a:t>from student, takes</a:t>
            </a:r>
            <a:r>
              <a:rPr lang="zh-CN" altLang="en-US">
                <a:ea typeface="宋体" panose="02010600030101010101" pitchFamily="2" charset="-122"/>
              </a:rPr>
              <a:t> </a:t>
            </a:r>
            <a:r>
              <a:rPr lang="en-US" altLang="zh-CN">
                <a:ea typeface="宋体" panose="02010600030101010101" pitchFamily="2" charset="-122"/>
              </a:rPr>
              <a:t>where student.ID= takes.ID;</a:t>
            </a:r>
            <a:endParaRPr lang="zh-CN" altLang="zh-CN">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7569D59D-9C8E-44DD-90EE-4BB854480E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F6BBCDF4-BE74-4CA2-B8E7-313AB3CBACCD}" type="slidenum">
              <a:rPr lang="en-US" altLang="zh-CN" sz="1200">
                <a:latin typeface="Times New Roman" panose="02020603050405020304" pitchFamily="18" charset="0"/>
              </a:rPr>
              <a:pPr eaLnBrk="1" hangingPunct="1"/>
              <a:t>69</a:t>
            </a:fld>
            <a:endParaRPr lang="en-US" altLang="zh-CN" sz="1200">
              <a:latin typeface="Times New Roman" panose="02020603050405020304" pitchFamily="18" charset="0"/>
            </a:endParaRPr>
          </a:p>
        </p:txBody>
      </p:sp>
      <p:sp>
        <p:nvSpPr>
          <p:cNvPr id="205827" name="Rectangle 2">
            <a:extLst>
              <a:ext uri="{FF2B5EF4-FFF2-40B4-BE49-F238E27FC236}">
                <a16:creationId xmlns:a16="http://schemas.microsoft.com/office/drawing/2014/main" id="{D1925BAD-3BB3-435C-9375-B58B5F964502}"/>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2974F076-8DF7-4E5F-B12E-29710E8261D9}"/>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Establishing Default Roles</a:t>
            </a:r>
          </a:p>
          <a:p>
            <a:r>
              <a:rPr lang="en-US" altLang="zh-CN">
                <a:ea typeface="宋体" panose="02010600030101010101" pitchFamily="2" charset="-122"/>
              </a:rPr>
              <a:t>A user can be assigned many roles. A default role is a subset of these roles that is</a:t>
            </a:r>
          </a:p>
          <a:p>
            <a:r>
              <a:rPr lang="en-US" altLang="zh-CN">
                <a:ea typeface="宋体" panose="02010600030101010101" pitchFamily="2" charset="-122"/>
              </a:rPr>
              <a:t>automatically enabled when the user logs on. By default, all the roles assigned to a user are</a:t>
            </a:r>
          </a:p>
          <a:p>
            <a:r>
              <a:rPr lang="en-US" altLang="zh-CN">
                <a:ea typeface="宋体" panose="02010600030101010101" pitchFamily="2" charset="-122"/>
              </a:rPr>
              <a:t>enabled at logon without the need of a password. Limit the default roles for a user with the</a:t>
            </a:r>
          </a:p>
          <a:p>
            <a:r>
              <a:rPr lang="en-US" altLang="zh-CN">
                <a:ea typeface="宋体" panose="02010600030101010101" pitchFamily="2" charset="-122"/>
              </a:rPr>
              <a:t>ALTER USER command.</a:t>
            </a:r>
          </a:p>
          <a:p>
            <a:r>
              <a:rPr lang="en-US" altLang="zh-CN">
                <a:ea typeface="宋体" panose="02010600030101010101" pitchFamily="2" charset="-122"/>
              </a:rPr>
              <a:t>The DEFAULT ROLE clause applies only to roles that have been granted directly to the</a:t>
            </a:r>
          </a:p>
          <a:p>
            <a:r>
              <a:rPr lang="en-US" altLang="zh-CN">
                <a:ea typeface="宋体" panose="02010600030101010101" pitchFamily="2" charset="-122"/>
              </a:rPr>
              <a:t>user with a GRANT statement. The DEFAULT ROLE clause cannot be used to enable the</a:t>
            </a:r>
          </a:p>
          <a:p>
            <a:r>
              <a:rPr lang="en-US" altLang="zh-CN">
                <a:ea typeface="宋体" panose="02010600030101010101" pitchFamily="2" charset="-122"/>
              </a:rPr>
              <a:t>following:</a:t>
            </a:r>
          </a:p>
          <a:p>
            <a:r>
              <a:rPr lang="en-US" altLang="zh-CN">
                <a:ea typeface="宋体" panose="02010600030101010101" pitchFamily="2" charset="-122"/>
              </a:rPr>
              <a:t>• Roles not granted to the user</a:t>
            </a:r>
          </a:p>
          <a:p>
            <a:r>
              <a:rPr lang="en-US" altLang="zh-CN">
                <a:ea typeface="宋体" panose="02010600030101010101" pitchFamily="2" charset="-122"/>
              </a:rPr>
              <a:t>• Roles granted through other roles</a:t>
            </a:r>
          </a:p>
          <a:p>
            <a:r>
              <a:rPr lang="en-US" altLang="zh-CN">
                <a:ea typeface="宋体" panose="02010600030101010101" pitchFamily="2" charset="-122"/>
              </a:rPr>
              <a:t>• Roles managed by an external service (such as the operating system)</a:t>
            </a:r>
          </a:p>
          <a:p>
            <a:r>
              <a:rPr lang="en-US" altLang="zh-CN">
                <a:ea typeface="宋体" panose="02010600030101010101" pitchFamily="2" charset="-122"/>
              </a:rPr>
              <a:t>Use the following syntax to assign default roles to a user:</a:t>
            </a:r>
          </a:p>
          <a:p>
            <a:r>
              <a:rPr lang="en-US" altLang="zh-CN">
                <a:ea typeface="宋体" panose="02010600030101010101" pitchFamily="2" charset="-122"/>
              </a:rPr>
              <a:t>ALTER USER user DEFAULT ROLE</a:t>
            </a:r>
          </a:p>
          <a:p>
            <a:r>
              <a:rPr lang="en-US" altLang="zh-CN">
                <a:ea typeface="宋体" panose="02010600030101010101" pitchFamily="2" charset="-122"/>
              </a:rPr>
              <a:t>{role [,role]... | ALL [EXCEPT role [,role]... ] | NONE}</a:t>
            </a:r>
          </a:p>
          <a:p>
            <a:r>
              <a:rPr lang="en-US" altLang="zh-CN">
                <a:ea typeface="宋体" panose="02010600030101010101" pitchFamily="2" charset="-122"/>
              </a:rPr>
              <a:t>where:</a:t>
            </a:r>
          </a:p>
          <a:p>
            <a:r>
              <a:rPr lang="en-US" altLang="zh-CN">
                <a:ea typeface="宋体" panose="02010600030101010101" pitchFamily="2" charset="-122"/>
              </a:rPr>
              <a:t>•user: Is the name of the user who is granted the roles</a:t>
            </a:r>
          </a:p>
          <a:p>
            <a:r>
              <a:rPr lang="en-US" altLang="zh-CN">
                <a:ea typeface="宋体" panose="02010600030101010101" pitchFamily="2" charset="-122"/>
              </a:rPr>
              <a:t>•role: Is the role to be made the default role for the user</a:t>
            </a:r>
          </a:p>
          <a:p>
            <a:r>
              <a:rPr lang="en-US" altLang="zh-CN">
                <a:ea typeface="宋体" panose="02010600030101010101" pitchFamily="2" charset="-122"/>
              </a:rPr>
              <a:t>•ALL: Makes all of the roles granted to the user default roles, except those listed in the</a:t>
            </a:r>
          </a:p>
          <a:p>
            <a:r>
              <a:rPr lang="en-US" altLang="zh-CN">
                <a:ea typeface="宋体" panose="02010600030101010101" pitchFamily="2" charset="-122"/>
              </a:rPr>
              <a:t>EXCEPT clause. (This is the default.)</a:t>
            </a:r>
          </a:p>
          <a:p>
            <a:r>
              <a:rPr lang="en-US" altLang="zh-CN">
                <a:ea typeface="宋体" panose="02010600030101010101" pitchFamily="2" charset="-122"/>
              </a:rPr>
              <a:t>•EXCEPT: Indicates that the following roles should not be included in the default roles</a:t>
            </a:r>
          </a:p>
          <a:p>
            <a:r>
              <a:rPr lang="en-US" altLang="zh-CN">
                <a:ea typeface="宋体" panose="02010600030101010101" pitchFamily="2" charset="-122"/>
              </a:rPr>
              <a:t>•NONE: Makes none of the roles that are granted to the user default roles. (The only</a:t>
            </a:r>
          </a:p>
          <a:p>
            <a:r>
              <a:rPr lang="en-US" altLang="zh-CN">
                <a:ea typeface="宋体" panose="02010600030101010101" pitchFamily="2" charset="-122"/>
              </a:rPr>
              <a:t>privileges that the user has at login are those privileges that are assigned directly to the</a:t>
            </a:r>
          </a:p>
          <a:p>
            <a:r>
              <a:rPr lang="en-US" altLang="zh-CN">
                <a:ea typeface="宋体" panose="02010600030101010101" pitchFamily="2" charset="-122"/>
              </a:rPr>
              <a:t>user.)</a:t>
            </a:r>
          </a:p>
          <a:p>
            <a:r>
              <a:rPr lang="en-US" altLang="zh-CN">
                <a:ea typeface="宋体" panose="02010600030101010101" pitchFamily="2" charset="-122"/>
              </a:rPr>
              <a:t>Because the roles must be granted before they can be made defaults, you cannot set default</a:t>
            </a:r>
          </a:p>
          <a:p>
            <a:r>
              <a:rPr lang="en-US" altLang="zh-CN">
                <a:ea typeface="宋体" panose="02010600030101010101" pitchFamily="2" charset="-122"/>
              </a:rPr>
              <a:t>roles with the CREATE USER command.</a:t>
            </a:r>
            <a:endParaRPr lang="zh-CN" altLang="zh-CN">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3980F8A7-AC47-4C59-8931-3F59C55C8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B9ECC6B3-E05D-4D93-AFA3-7079C5354E83}" type="slidenum">
              <a:rPr lang="en-US" altLang="zh-CN" sz="1200">
                <a:latin typeface="Times New Roman" panose="02020603050405020304" pitchFamily="18" charset="0"/>
              </a:rPr>
              <a:pPr eaLnBrk="1" hangingPunct="1"/>
              <a:t>70</a:t>
            </a:fld>
            <a:endParaRPr lang="en-US" altLang="zh-CN" sz="1200">
              <a:latin typeface="Times New Roman" panose="02020603050405020304" pitchFamily="18" charset="0"/>
            </a:endParaRPr>
          </a:p>
        </p:txBody>
      </p:sp>
      <p:sp>
        <p:nvSpPr>
          <p:cNvPr id="207875" name="Rectangle 2">
            <a:extLst>
              <a:ext uri="{FF2B5EF4-FFF2-40B4-BE49-F238E27FC236}">
                <a16:creationId xmlns:a16="http://schemas.microsoft.com/office/drawing/2014/main" id="{F97BCFBB-539A-426F-A43A-5C1881FD7230}"/>
              </a:ext>
            </a:extLst>
          </p:cNvPr>
          <p:cNvSpPr>
            <a:spLocks noGrp="1" noRot="1" noChangeAspect="1" noChangeArrowheads="1" noTextEdit="1"/>
          </p:cNvSpPr>
          <p:nvPr>
            <p:ph type="sldImg"/>
          </p:nvPr>
        </p:nvSpPr>
        <p:spPr>
          <a:ln/>
        </p:spPr>
      </p:sp>
      <p:sp>
        <p:nvSpPr>
          <p:cNvPr id="207876" name="Rectangle 3">
            <a:extLst>
              <a:ext uri="{FF2B5EF4-FFF2-40B4-BE49-F238E27FC236}">
                <a16:creationId xmlns:a16="http://schemas.microsoft.com/office/drawing/2014/main" id="{A08FBD99-2997-4BA7-8F8C-95A980132F1D}"/>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Enabling and Disabling Roles</a:t>
            </a:r>
          </a:p>
          <a:p>
            <a:r>
              <a:rPr lang="en-US" altLang="zh-CN">
                <a:ea typeface="宋体" panose="02010600030101010101" pitchFamily="2" charset="-122"/>
              </a:rPr>
              <a:t>Enable or disable roles to temporarily activate and deactivate the privileges associated</a:t>
            </a:r>
          </a:p>
          <a:p>
            <a:r>
              <a:rPr lang="en-US" altLang="zh-CN">
                <a:ea typeface="宋体" panose="02010600030101010101" pitchFamily="2" charset="-122"/>
              </a:rPr>
              <a:t>with the roles. To enable a role, the role must first be granted to the user.</a:t>
            </a:r>
          </a:p>
          <a:p>
            <a:r>
              <a:rPr lang="en-US" altLang="zh-CN">
                <a:ea typeface="宋体" panose="02010600030101010101" pitchFamily="2" charset="-122"/>
              </a:rPr>
              <a:t>When a role is enabled, the user can use the privileges granted to that role. If a role is</a:t>
            </a:r>
          </a:p>
          <a:p>
            <a:r>
              <a:rPr lang="en-US" altLang="zh-CN">
                <a:ea typeface="宋体" panose="02010600030101010101" pitchFamily="2" charset="-122"/>
              </a:rPr>
              <a:t>disabled, the user cannot use the privileges associated with that role unless those privileges</a:t>
            </a:r>
          </a:p>
          <a:p>
            <a:r>
              <a:rPr lang="en-US" altLang="zh-CN">
                <a:ea typeface="宋体" panose="02010600030101010101" pitchFamily="2" charset="-122"/>
              </a:rPr>
              <a:t>are granted directly to the user or to another role enabled for that user. Roles are enabled</a:t>
            </a:r>
          </a:p>
          <a:p>
            <a:r>
              <a:rPr lang="en-US" altLang="zh-CN">
                <a:ea typeface="宋体" panose="02010600030101010101" pitchFamily="2" charset="-122"/>
              </a:rPr>
              <a:t>for a session. At the next session, the user’s active roles revert to default roles.</a:t>
            </a:r>
          </a:p>
          <a:p>
            <a:r>
              <a:rPr lang="en-US" altLang="zh-CN" b="1">
                <a:ea typeface="宋体" panose="02010600030101010101" pitchFamily="2" charset="-122"/>
              </a:rPr>
              <a:t>Specifying roles to be enabled</a:t>
            </a:r>
          </a:p>
          <a:p>
            <a:r>
              <a:rPr lang="en-US" altLang="zh-CN">
                <a:ea typeface="宋体" panose="02010600030101010101" pitchFamily="2" charset="-122"/>
              </a:rPr>
              <a:t>The SET ROLE command and the DBMS_SESSION.SET_ROLE procedure enable all of</a:t>
            </a:r>
          </a:p>
          <a:p>
            <a:r>
              <a:rPr lang="en-US" altLang="zh-CN">
                <a:ea typeface="宋体" panose="02010600030101010101" pitchFamily="2" charset="-122"/>
              </a:rPr>
              <a:t>the roles included in the command and disable all other roles. Roles can be enabled from</a:t>
            </a:r>
          </a:p>
          <a:p>
            <a:r>
              <a:rPr lang="en-US" altLang="zh-CN">
                <a:ea typeface="宋体" panose="02010600030101010101" pitchFamily="2" charset="-122"/>
              </a:rPr>
              <a:t>any tool or program that allows PL/SQL commands; however, a role cannot be enabled in</a:t>
            </a:r>
          </a:p>
          <a:p>
            <a:r>
              <a:rPr lang="en-US" altLang="zh-CN">
                <a:ea typeface="宋体" panose="02010600030101010101" pitchFamily="2" charset="-122"/>
              </a:rPr>
              <a:t>a stored procedure.</a:t>
            </a:r>
          </a:p>
          <a:p>
            <a:r>
              <a:rPr lang="en-US" altLang="zh-CN">
                <a:ea typeface="宋体" panose="02010600030101010101" pitchFamily="2" charset="-122"/>
              </a:rPr>
              <a:t>You can use the ALTER USER...DEFAULT ROLE command to indicate which roles</a:t>
            </a:r>
          </a:p>
          <a:p>
            <a:r>
              <a:rPr lang="en-US" altLang="zh-CN">
                <a:ea typeface="宋体" panose="02010600030101010101" pitchFamily="2" charset="-122"/>
              </a:rPr>
              <a:t>will be enabled for a user at login. All other roles are disabled.</a:t>
            </a:r>
          </a:p>
          <a:p>
            <a:r>
              <a:rPr lang="en-US" altLang="zh-CN">
                <a:ea typeface="宋体" panose="02010600030101010101" pitchFamily="2" charset="-122"/>
              </a:rPr>
              <a:t>A password may be required to enable a role. The password must be included in the SET</a:t>
            </a:r>
          </a:p>
          <a:p>
            <a:r>
              <a:rPr lang="en-US" altLang="zh-CN">
                <a:ea typeface="宋体" panose="02010600030101010101" pitchFamily="2" charset="-122"/>
              </a:rPr>
              <a:t>ROLE command to enable the role. Default roles assigned to a user do not require a</a:t>
            </a:r>
          </a:p>
          <a:p>
            <a:r>
              <a:rPr lang="en-US" altLang="zh-CN">
                <a:ea typeface="宋体" panose="02010600030101010101" pitchFamily="2" charset="-122"/>
              </a:rPr>
              <a:t>password; they are enabled at login, the same as a role without a password.</a:t>
            </a:r>
          </a:p>
          <a:p>
            <a:r>
              <a:rPr lang="en-US" altLang="zh-CN" b="1">
                <a:ea typeface="宋体" panose="02010600030101010101" pitchFamily="2" charset="-122"/>
              </a:rPr>
              <a:t>Restrictions</a:t>
            </a:r>
          </a:p>
          <a:p>
            <a:r>
              <a:rPr lang="en-US" altLang="zh-CN">
                <a:ea typeface="宋体" panose="02010600030101010101" pitchFamily="2" charset="-122"/>
              </a:rPr>
              <a:t>A role cannot be enabled from a stored procedure, because this action may change the</a:t>
            </a:r>
          </a:p>
          <a:p>
            <a:r>
              <a:rPr lang="en-US" altLang="zh-CN">
                <a:ea typeface="宋体" panose="02010600030101010101" pitchFamily="2" charset="-122"/>
              </a:rPr>
              <a:t>security domain (set of privileges) that allowed the procedure to be called in the first place.</a:t>
            </a:r>
          </a:p>
          <a:p>
            <a:r>
              <a:rPr lang="en-US" altLang="zh-CN">
                <a:ea typeface="宋体" panose="02010600030101010101" pitchFamily="2" charset="-122"/>
              </a:rPr>
              <a:t>So, in PL/SQL, roles can be enabled and disabled in anonymous blocks and application</a:t>
            </a:r>
          </a:p>
          <a:p>
            <a:r>
              <a:rPr lang="en-US" altLang="zh-CN">
                <a:ea typeface="宋体" panose="02010600030101010101" pitchFamily="2" charset="-122"/>
              </a:rPr>
              <a:t>procedures (for example, Oracle Forms procedures), but not in stored procedures.</a:t>
            </a:r>
          </a:p>
          <a:p>
            <a:r>
              <a:rPr lang="en-US" altLang="zh-CN">
                <a:ea typeface="宋体" panose="02010600030101010101" pitchFamily="2" charset="-122"/>
              </a:rPr>
              <a:t>If a stored procedure contains the command SET ROLE, the following error is generated</a:t>
            </a:r>
          </a:p>
          <a:p>
            <a:r>
              <a:rPr lang="en-US" altLang="zh-CN">
                <a:ea typeface="宋体" panose="02010600030101010101" pitchFamily="2" charset="-122"/>
              </a:rPr>
              <a:t>at run time:</a:t>
            </a:r>
          </a:p>
          <a:p>
            <a:r>
              <a:rPr lang="en-US" altLang="zh-CN">
                <a:ea typeface="宋体" panose="02010600030101010101" pitchFamily="2" charset="-122"/>
              </a:rPr>
              <a:t>ORA-06565: cannot execute SET ROLE from within stored</a:t>
            </a:r>
          </a:p>
          <a:p>
            <a:r>
              <a:rPr lang="en-US" altLang="zh-CN">
                <a:ea typeface="宋体" panose="02010600030101010101" pitchFamily="2" charset="-122"/>
              </a:rPr>
              <a:t>procedure</a:t>
            </a:r>
            <a:endParaRPr lang="zh-CN" altLang="zh-CN">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4C9B5F33-ABFB-41BB-AD6C-A5B640BAA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5E01A82-EA09-4114-8278-3E34C53A8023}" type="slidenum">
              <a:rPr lang="en-US" altLang="zh-CN" sz="1200">
                <a:latin typeface="Times New Roman" panose="02020603050405020304" pitchFamily="18" charset="0"/>
              </a:rPr>
              <a:pPr eaLnBrk="1" hangingPunct="1"/>
              <a:t>71</a:t>
            </a:fld>
            <a:endParaRPr lang="en-US" altLang="zh-CN" sz="1200">
              <a:latin typeface="Times New Roman" panose="02020603050405020304" pitchFamily="18" charset="0"/>
            </a:endParaRPr>
          </a:p>
        </p:txBody>
      </p:sp>
      <p:sp>
        <p:nvSpPr>
          <p:cNvPr id="209923" name="Rectangle 2">
            <a:extLst>
              <a:ext uri="{FF2B5EF4-FFF2-40B4-BE49-F238E27FC236}">
                <a16:creationId xmlns:a16="http://schemas.microsoft.com/office/drawing/2014/main" id="{B2C4264F-CA59-4DEE-9B2B-015AAD20D252}"/>
              </a:ext>
            </a:extLst>
          </p:cNvPr>
          <p:cNvSpPr>
            <a:spLocks noGrp="1" noRot="1" noChangeAspect="1" noChangeArrowheads="1" noTextEdit="1"/>
          </p:cNvSpPr>
          <p:nvPr>
            <p:ph type="sldImg"/>
          </p:nvPr>
        </p:nvSpPr>
        <p:spPr>
          <a:ln/>
        </p:spPr>
      </p:sp>
      <p:sp>
        <p:nvSpPr>
          <p:cNvPr id="209924" name="Rectangle 3">
            <a:extLst>
              <a:ext uri="{FF2B5EF4-FFF2-40B4-BE49-F238E27FC236}">
                <a16:creationId xmlns:a16="http://schemas.microsoft.com/office/drawing/2014/main" id="{2C03E8DE-B758-4FC2-9006-E621E4D8FA02}"/>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Revoking Roles from Users</a:t>
            </a:r>
          </a:p>
          <a:p>
            <a:r>
              <a:rPr lang="en-US" altLang="zh-CN">
                <a:ea typeface="宋体" panose="02010600030101010101" pitchFamily="2" charset="-122"/>
              </a:rPr>
              <a:t>To revoke a role from a user, use the SQL statement REVOKE. Any user with the ADMIN</a:t>
            </a:r>
          </a:p>
          <a:p>
            <a:r>
              <a:rPr lang="en-US" altLang="zh-CN">
                <a:ea typeface="宋体" panose="02010600030101010101" pitchFamily="2" charset="-122"/>
              </a:rPr>
              <a:t>option for a role can revoke the role from any other database user or role. Also, users with</a:t>
            </a:r>
          </a:p>
          <a:p>
            <a:r>
              <a:rPr lang="en-US" altLang="zh-CN">
                <a:ea typeface="宋体" panose="02010600030101010101" pitchFamily="2" charset="-122"/>
              </a:rPr>
              <a:t>the GRANT ANY ROLE privilege can revoke any role.</a:t>
            </a:r>
          </a:p>
          <a:p>
            <a:r>
              <a:rPr lang="en-US" altLang="zh-CN">
                <a:ea typeface="宋体" panose="02010600030101010101" pitchFamily="2" charset="-122"/>
              </a:rPr>
              <a:t>REVOKE role [, role ]</a:t>
            </a:r>
          </a:p>
          <a:p>
            <a:r>
              <a:rPr lang="en-US" altLang="zh-CN">
                <a:ea typeface="宋体" panose="02010600030101010101" pitchFamily="2" charset="-122"/>
              </a:rPr>
              <a:t>FROM {user|role|PUBLIC}</a:t>
            </a:r>
          </a:p>
          <a:p>
            <a:r>
              <a:rPr lang="en-US" altLang="zh-CN">
                <a:ea typeface="宋体" panose="02010600030101010101" pitchFamily="2" charset="-122"/>
              </a:rPr>
              <a:t>[, {user|role|PUBLIC} ]</a:t>
            </a:r>
          </a:p>
          <a:p>
            <a:r>
              <a:rPr lang="en-US" altLang="zh-CN">
                <a:ea typeface="宋体" panose="02010600030101010101" pitchFamily="2" charset="-122"/>
              </a:rPr>
              <a:t>where</a:t>
            </a:r>
          </a:p>
          <a:p>
            <a:r>
              <a:rPr lang="en-US" altLang="zh-CN">
                <a:ea typeface="宋体" panose="02010600030101010101" pitchFamily="2" charset="-122"/>
              </a:rPr>
              <a:t>•role: Is the role to be revoked or the role from which roles are revoked</a:t>
            </a:r>
          </a:p>
          <a:p>
            <a:r>
              <a:rPr lang="en-US" altLang="zh-CN">
                <a:ea typeface="宋体" panose="02010600030101010101" pitchFamily="2" charset="-122"/>
              </a:rPr>
              <a:t>•user: Is the user from which the system privileges or roles are revoked</a:t>
            </a:r>
          </a:p>
          <a:p>
            <a:r>
              <a:rPr lang="en-US" altLang="zh-CN">
                <a:ea typeface="宋体" panose="02010600030101010101" pitchFamily="2" charset="-122"/>
              </a:rPr>
              <a:t>•PUBLIC: Revokes the privilege or role from all users</a:t>
            </a:r>
            <a:endParaRPr lang="zh-CN" altLang="zh-CN">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7338264F-2EE3-4826-9090-C88AC2126F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E5E23291-19DD-4E1D-9BB8-C7A871913CD8}" type="slidenum">
              <a:rPr lang="en-US" altLang="zh-CN" sz="1200">
                <a:latin typeface="Times New Roman" panose="02020603050405020304" pitchFamily="18" charset="0"/>
              </a:rPr>
              <a:pPr eaLnBrk="1" hangingPunct="1"/>
              <a:t>72</a:t>
            </a:fld>
            <a:endParaRPr lang="en-US" altLang="zh-CN" sz="1200">
              <a:latin typeface="Times New Roman" panose="02020603050405020304" pitchFamily="18" charset="0"/>
            </a:endParaRPr>
          </a:p>
        </p:txBody>
      </p:sp>
      <p:sp>
        <p:nvSpPr>
          <p:cNvPr id="211971" name="Rectangle 2">
            <a:extLst>
              <a:ext uri="{FF2B5EF4-FFF2-40B4-BE49-F238E27FC236}">
                <a16:creationId xmlns:a16="http://schemas.microsoft.com/office/drawing/2014/main" id="{E60A8E8C-E7C7-4362-B728-703FA17267D3}"/>
              </a:ext>
            </a:extLst>
          </p:cNvPr>
          <p:cNvSpPr>
            <a:spLocks noGrp="1" noRot="1" noChangeAspect="1" noChangeArrowheads="1" noTextEdit="1"/>
          </p:cNvSpPr>
          <p:nvPr>
            <p:ph type="sldImg"/>
          </p:nvPr>
        </p:nvSpPr>
        <p:spPr>
          <a:ln/>
        </p:spPr>
      </p:sp>
      <p:sp>
        <p:nvSpPr>
          <p:cNvPr id="211972" name="Rectangle 3">
            <a:extLst>
              <a:ext uri="{FF2B5EF4-FFF2-40B4-BE49-F238E27FC236}">
                <a16:creationId xmlns:a16="http://schemas.microsoft.com/office/drawing/2014/main" id="{090A64C5-89EE-4EF0-8639-7CFD90C0297D}"/>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Guidelines for Creating Roles</a:t>
            </a:r>
          </a:p>
          <a:p>
            <a:r>
              <a:rPr lang="en-US" altLang="zh-CN">
                <a:ea typeface="宋体" panose="02010600030101010101" pitchFamily="2" charset="-122"/>
              </a:rPr>
              <a:t>Because a role includes the privileges that are necessary to perform a task, the role name is</a:t>
            </a:r>
          </a:p>
          <a:p>
            <a:r>
              <a:rPr lang="en-US" altLang="zh-CN">
                <a:ea typeface="宋体" panose="02010600030101010101" pitchFamily="2" charset="-122"/>
              </a:rPr>
              <a:t>usually an application task or a job title. The example in the slide uses both application</a:t>
            </a:r>
          </a:p>
          <a:p>
            <a:r>
              <a:rPr lang="en-US" altLang="zh-CN">
                <a:ea typeface="宋体" panose="02010600030101010101" pitchFamily="2" charset="-122"/>
              </a:rPr>
              <a:t>tasks and job titles for role names. Use the following steps to create, assign, and grant</a:t>
            </a:r>
          </a:p>
          <a:p>
            <a:r>
              <a:rPr lang="en-US" altLang="zh-CN">
                <a:ea typeface="宋体" panose="02010600030101010101" pitchFamily="2" charset="-122"/>
              </a:rPr>
              <a:t>users roles:</a:t>
            </a:r>
          </a:p>
          <a:p>
            <a:r>
              <a:rPr lang="en-US" altLang="zh-CN">
                <a:ea typeface="宋体" panose="02010600030101010101" pitchFamily="2" charset="-122"/>
              </a:rPr>
              <a:t>1. Create a role for each application task. The name of the application role corresponds</a:t>
            </a:r>
          </a:p>
          <a:p>
            <a:r>
              <a:rPr lang="en-US" altLang="zh-CN">
                <a:ea typeface="宋体" panose="02010600030101010101" pitchFamily="2" charset="-122"/>
              </a:rPr>
              <a:t>to a task in the application, such as PAYROLL.</a:t>
            </a:r>
          </a:p>
          <a:p>
            <a:r>
              <a:rPr lang="en-US" altLang="zh-CN">
                <a:ea typeface="宋体" panose="02010600030101010101" pitchFamily="2" charset="-122"/>
              </a:rPr>
              <a:t>2. Assign the privileges necessary to perform the task to the application role.</a:t>
            </a:r>
          </a:p>
          <a:p>
            <a:r>
              <a:rPr lang="en-US" altLang="zh-CN">
                <a:ea typeface="宋体" panose="02010600030101010101" pitchFamily="2" charset="-122"/>
              </a:rPr>
              <a:t>3. Create a role for each type of user. The name of the user role corresponds to a job</a:t>
            </a:r>
          </a:p>
          <a:p>
            <a:r>
              <a:rPr lang="en-US" altLang="zh-CN">
                <a:ea typeface="宋体" panose="02010600030101010101" pitchFamily="2" charset="-122"/>
              </a:rPr>
              <a:t>title, such as PAY_CLERK.</a:t>
            </a:r>
          </a:p>
          <a:p>
            <a:r>
              <a:rPr lang="en-US" altLang="zh-CN">
                <a:ea typeface="宋体" panose="02010600030101010101" pitchFamily="2" charset="-122"/>
              </a:rPr>
              <a:t>4. Grant application roles to user’s roles.</a:t>
            </a:r>
          </a:p>
          <a:p>
            <a:r>
              <a:rPr lang="en-US" altLang="zh-CN">
                <a:ea typeface="宋体" panose="02010600030101010101" pitchFamily="2" charset="-122"/>
              </a:rPr>
              <a:t>5. Grant user’s roles to users.</a:t>
            </a:r>
          </a:p>
          <a:p>
            <a:r>
              <a:rPr lang="en-US" altLang="zh-CN">
                <a:ea typeface="宋体" panose="02010600030101010101" pitchFamily="2" charset="-122"/>
              </a:rPr>
              <a:t>If a modification to the application requires that new privileges are needed to perform the</a:t>
            </a:r>
          </a:p>
          <a:p>
            <a:r>
              <a:rPr lang="en-US" altLang="zh-CN">
                <a:ea typeface="宋体" panose="02010600030101010101" pitchFamily="2" charset="-122"/>
              </a:rPr>
              <a:t>payroll task, then the DBA only needs to assign the new privileges to the PAYROLL</a:t>
            </a:r>
          </a:p>
          <a:p>
            <a:r>
              <a:rPr lang="en-US" altLang="zh-CN">
                <a:ea typeface="宋体" panose="02010600030101010101" pitchFamily="2" charset="-122"/>
              </a:rPr>
              <a:t>application role. All of the users that are currently performing this task will receive the</a:t>
            </a:r>
          </a:p>
          <a:p>
            <a:r>
              <a:rPr lang="en-US" altLang="zh-CN">
                <a:ea typeface="宋体" panose="02010600030101010101" pitchFamily="2" charset="-122"/>
              </a:rPr>
              <a:t>new privileges.</a:t>
            </a:r>
          </a:p>
          <a:p>
            <a:endParaRPr lang="zh-CN" altLang="zh-CN">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2C446A57-4C8A-48B8-8DFB-D746D13F0C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16E38706-DA2B-4EC6-8E0A-6C3FAAFAB890}" type="slidenum">
              <a:rPr lang="en-US" altLang="zh-CN" sz="1200">
                <a:latin typeface="Times New Roman" panose="02020603050405020304" pitchFamily="18" charset="0"/>
              </a:rPr>
              <a:pPr eaLnBrk="1" hangingPunct="1"/>
              <a:t>73</a:t>
            </a:fld>
            <a:endParaRPr lang="en-US" altLang="zh-CN" sz="1200">
              <a:latin typeface="Times New Roman" panose="02020603050405020304" pitchFamily="18" charset="0"/>
            </a:endParaRPr>
          </a:p>
        </p:txBody>
      </p:sp>
      <p:sp>
        <p:nvSpPr>
          <p:cNvPr id="214019" name="Rectangle 2">
            <a:extLst>
              <a:ext uri="{FF2B5EF4-FFF2-40B4-BE49-F238E27FC236}">
                <a16:creationId xmlns:a16="http://schemas.microsoft.com/office/drawing/2014/main" id="{27E5CF7F-AA3D-4AF9-B3C8-79357400DFE5}"/>
              </a:ext>
            </a:extLst>
          </p:cNvPr>
          <p:cNvSpPr>
            <a:spLocks noGrp="1" noRot="1" noChangeAspect="1" noChangeArrowheads="1" noTextEdit="1"/>
          </p:cNvSpPr>
          <p:nvPr>
            <p:ph type="sldImg"/>
          </p:nvPr>
        </p:nvSpPr>
        <p:spPr>
          <a:ln/>
        </p:spPr>
      </p:sp>
      <p:sp>
        <p:nvSpPr>
          <p:cNvPr id="214020" name="Rectangle 3">
            <a:extLst>
              <a:ext uri="{FF2B5EF4-FFF2-40B4-BE49-F238E27FC236}">
                <a16:creationId xmlns:a16="http://schemas.microsoft.com/office/drawing/2014/main" id="{5BA73047-0CC1-4C64-BC79-597A3E725C1D}"/>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ea typeface="宋体" panose="02010600030101010101" pitchFamily="2" charset="-122"/>
              </a:rPr>
              <a:t>Obtaining Role Information</a:t>
            </a:r>
          </a:p>
          <a:p>
            <a:r>
              <a:rPr lang="en-US" altLang="zh-CN">
                <a:ea typeface="宋体" panose="02010600030101010101" pitchFamily="2" charset="-122"/>
              </a:rPr>
              <a:t>Many of the data dictionary views that contain information on privileges that are granted</a:t>
            </a:r>
          </a:p>
          <a:p>
            <a:r>
              <a:rPr lang="en-US" altLang="zh-CN">
                <a:ea typeface="宋体" panose="02010600030101010101" pitchFamily="2" charset="-122"/>
              </a:rPr>
              <a:t>to users also contain information about whether the role requires a password.</a:t>
            </a:r>
          </a:p>
          <a:p>
            <a:r>
              <a:rPr lang="en-US" altLang="zh-CN">
                <a:ea typeface="宋体" panose="02010600030101010101" pitchFamily="2" charset="-122"/>
              </a:rPr>
              <a:t>SQL&gt; SELECT role, password_required</a:t>
            </a:r>
          </a:p>
          <a:p>
            <a:r>
              <a:rPr lang="en-US" altLang="zh-CN">
                <a:ea typeface="宋体" panose="02010600030101010101" pitchFamily="2" charset="-122"/>
              </a:rPr>
              <a:t>2 FROM dba_roles;</a:t>
            </a:r>
          </a:p>
          <a:p>
            <a:r>
              <a:rPr lang="en-US" altLang="zh-CN">
                <a:ea typeface="宋体" panose="02010600030101010101" pitchFamily="2" charset="-122"/>
              </a:rPr>
              <a:t>ROLE PASSWORD</a:t>
            </a:r>
          </a:p>
          <a:p>
            <a:r>
              <a:rPr lang="en-US" altLang="zh-CN">
                <a:ea typeface="宋体" panose="02010600030101010101" pitchFamily="2" charset="-122"/>
              </a:rPr>
              <a:t>------------------------------ -----------</a:t>
            </a:r>
          </a:p>
          <a:p>
            <a:r>
              <a:rPr lang="en-US" altLang="zh-CN">
                <a:ea typeface="宋体" panose="02010600030101010101" pitchFamily="2" charset="-122"/>
              </a:rPr>
              <a:t>CONNECT NO</a:t>
            </a:r>
          </a:p>
          <a:p>
            <a:r>
              <a:rPr lang="en-US" altLang="zh-CN">
                <a:ea typeface="宋体" panose="02010600030101010101" pitchFamily="2" charset="-122"/>
              </a:rPr>
              <a:t>RESOURCE NO</a:t>
            </a:r>
          </a:p>
          <a:p>
            <a:r>
              <a:rPr lang="en-US" altLang="zh-CN">
                <a:ea typeface="宋体" panose="02010600030101010101" pitchFamily="2" charset="-122"/>
              </a:rPr>
              <a:t>DBA NO</a:t>
            </a:r>
          </a:p>
          <a:p>
            <a:r>
              <a:rPr lang="en-US" altLang="zh-CN">
                <a:ea typeface="宋体" panose="02010600030101010101" pitchFamily="2" charset="-122"/>
              </a:rPr>
              <a:t>SELECT_CATALOG_ROLE NO</a:t>
            </a:r>
          </a:p>
          <a:p>
            <a:r>
              <a:rPr lang="en-US" altLang="zh-CN">
                <a:ea typeface="宋体" panose="02010600030101010101" pitchFamily="2" charset="-122"/>
              </a:rPr>
              <a:t>EXECUTE_CATALOG_ROLE NO</a:t>
            </a:r>
          </a:p>
          <a:p>
            <a:r>
              <a:rPr lang="en-US" altLang="zh-CN">
                <a:ea typeface="宋体" panose="02010600030101010101" pitchFamily="2" charset="-122"/>
              </a:rPr>
              <a:t>DELETE_CATALOG_ROLE NO</a:t>
            </a:r>
          </a:p>
          <a:p>
            <a:r>
              <a:rPr lang="en-US" altLang="zh-CN">
                <a:ea typeface="宋体" panose="02010600030101010101" pitchFamily="2" charset="-122"/>
              </a:rPr>
              <a:t>IMP_FULL_DATABASE NO</a:t>
            </a:r>
          </a:p>
          <a:p>
            <a:r>
              <a:rPr lang="en-US" altLang="zh-CN">
                <a:ea typeface="宋体" panose="02010600030101010101" pitchFamily="2" charset="-122"/>
              </a:rPr>
              <a:t>EXP_FULL_DATABASE NO</a:t>
            </a:r>
          </a:p>
          <a:p>
            <a:r>
              <a:rPr lang="en-US" altLang="zh-CN">
                <a:ea typeface="宋体" panose="02010600030101010101" pitchFamily="2" charset="-122"/>
              </a:rPr>
              <a:t>SALES_CLERK YES</a:t>
            </a:r>
          </a:p>
          <a:p>
            <a:r>
              <a:rPr lang="en-US" altLang="zh-CN">
                <a:ea typeface="宋体" panose="02010600030101010101" pitchFamily="2" charset="-122"/>
              </a:rPr>
              <a:t>HR_CLERK EXTERNAL</a:t>
            </a:r>
            <a:endParaRPr lang="zh-CN"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31D7CEBA-88BA-4926-A39A-7AD89D7C17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3F0B8EA0-AA6F-443D-AAD9-A7D294D84CF0}" type="slidenum">
              <a:rPr lang="en-US" altLang="zh-CN" sz="1200">
                <a:latin typeface="Times New Roman" panose="02020603050405020304" pitchFamily="18" charset="0"/>
              </a:rPr>
              <a:pPr eaLnBrk="1" hangingPunct="1"/>
              <a:t>7</a:t>
            </a:fld>
            <a:endParaRPr lang="en-US" altLang="zh-CN" sz="1200">
              <a:latin typeface="Times New Roman" panose="02020603050405020304" pitchFamily="18" charset="0"/>
            </a:endParaRPr>
          </a:p>
        </p:txBody>
      </p:sp>
      <p:sp>
        <p:nvSpPr>
          <p:cNvPr id="121859" name="Rectangle 2">
            <a:extLst>
              <a:ext uri="{FF2B5EF4-FFF2-40B4-BE49-F238E27FC236}">
                <a16:creationId xmlns:a16="http://schemas.microsoft.com/office/drawing/2014/main" id="{0D9213A0-C585-4851-AF0B-BE1B6AD70D7C}"/>
              </a:ext>
            </a:extLst>
          </p:cNvPr>
          <p:cNvSpPr>
            <a:spLocks noGrp="1" noRot="1" noChangeAspect="1" noChangeArrowheads="1" noTextEdit="1"/>
          </p:cNvSpPr>
          <p:nvPr>
            <p:ph type="sldImg"/>
          </p:nvPr>
        </p:nvSpPr>
        <p:spPr>
          <a:xfrm>
            <a:off x="393700" y="692150"/>
            <a:ext cx="6070600" cy="3414713"/>
          </a:xfrm>
          <a:ln/>
        </p:spPr>
      </p:sp>
      <p:sp>
        <p:nvSpPr>
          <p:cNvPr id="121860" name="Rectangle 3">
            <a:extLst>
              <a:ext uri="{FF2B5EF4-FFF2-40B4-BE49-F238E27FC236}">
                <a16:creationId xmlns:a16="http://schemas.microsoft.com/office/drawing/2014/main" id="{32134412-0461-4BB6-877D-F29E849F7264}"/>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753D4091-70D6-4786-8005-7526F62438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C47208E9-B9DA-4CEE-92AC-C3E5155B5EB6}" type="slidenum">
              <a:rPr lang="en-US" altLang="zh-CN" sz="1200">
                <a:latin typeface="Times New Roman" panose="02020603050405020304" pitchFamily="18" charset="0"/>
              </a:rPr>
              <a:pPr eaLnBrk="1" hangingPunct="1"/>
              <a:t>8</a:t>
            </a:fld>
            <a:endParaRPr lang="en-US" altLang="zh-CN" sz="1200">
              <a:latin typeface="Times New Roman" panose="02020603050405020304" pitchFamily="18" charset="0"/>
            </a:endParaRPr>
          </a:p>
        </p:txBody>
      </p:sp>
      <p:sp>
        <p:nvSpPr>
          <p:cNvPr id="123907" name="Rectangle 2">
            <a:extLst>
              <a:ext uri="{FF2B5EF4-FFF2-40B4-BE49-F238E27FC236}">
                <a16:creationId xmlns:a16="http://schemas.microsoft.com/office/drawing/2014/main" id="{6F01E3F7-B8F0-4273-BA7A-3F5699D0A5D3}"/>
              </a:ext>
            </a:extLst>
          </p:cNvPr>
          <p:cNvSpPr>
            <a:spLocks noGrp="1" noRot="1" noChangeAspect="1" noChangeArrowheads="1" noTextEdit="1"/>
          </p:cNvSpPr>
          <p:nvPr>
            <p:ph type="sldImg"/>
          </p:nvPr>
        </p:nvSpPr>
        <p:spPr>
          <a:xfrm>
            <a:off x="393700" y="692150"/>
            <a:ext cx="6070600" cy="3414713"/>
          </a:xfrm>
          <a:ln/>
        </p:spPr>
      </p:sp>
      <p:sp>
        <p:nvSpPr>
          <p:cNvPr id="123908" name="Rectangle 3">
            <a:extLst>
              <a:ext uri="{FF2B5EF4-FFF2-40B4-BE49-F238E27FC236}">
                <a16:creationId xmlns:a16="http://schemas.microsoft.com/office/drawing/2014/main" id="{C144136C-0A54-41FF-B667-BC3FEC762CEE}"/>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rgbClr val="FF0000"/>
                </a:solidFill>
                <a:ea typeface="宋体" panose="02010600030101010101" pitchFamily="2" charset="-122"/>
              </a:rPr>
              <a:t>instructor</a:t>
            </a:r>
            <a:r>
              <a:rPr lang="zh-CN" altLang="en-US">
                <a:solidFill>
                  <a:srgbClr val="FF0000"/>
                </a:solidFill>
                <a:ea typeface="宋体" panose="02010600030101010101" pitchFamily="2" charset="-122"/>
              </a:rPr>
              <a:t>和</a:t>
            </a:r>
            <a:r>
              <a:rPr lang="en-US" altLang="zh-CN">
                <a:solidFill>
                  <a:srgbClr val="FF0000"/>
                </a:solidFill>
                <a:ea typeface="宋体" panose="02010600030101010101" pitchFamily="2" charset="-122"/>
              </a:rPr>
              <a:t>teaches</a:t>
            </a:r>
            <a:r>
              <a:rPr lang="zh-CN" altLang="en-US">
                <a:solidFill>
                  <a:srgbClr val="FF0000"/>
                </a:solidFill>
                <a:ea typeface="宋体" panose="02010600030101010101" pitchFamily="2" charset="-122"/>
              </a:rPr>
              <a:t>的自然连接结果中含有列</a:t>
            </a:r>
            <a:r>
              <a:rPr lang="en-US" altLang="zh-CN">
                <a:solidFill>
                  <a:srgbClr val="FF0000"/>
                </a:solidFill>
                <a:ea typeface="宋体" panose="02010600030101010101" pitchFamily="2" charset="-122"/>
              </a:rPr>
              <a:t>course_id</a:t>
            </a:r>
            <a:r>
              <a:rPr lang="zh-CN" altLang="en-US">
                <a:solidFill>
                  <a:srgbClr val="FF0000"/>
                </a:solidFill>
                <a:ea typeface="宋体" panose="02010600030101010101" pitchFamily="2" charset="-122"/>
              </a:rPr>
              <a:t>和</a:t>
            </a:r>
            <a:r>
              <a:rPr lang="en-US" altLang="zh-CN">
                <a:solidFill>
                  <a:srgbClr val="FF0000"/>
                </a:solidFill>
                <a:ea typeface="宋体" panose="02010600030101010101" pitchFamily="2" charset="-122"/>
              </a:rPr>
              <a:t>dept_name;</a:t>
            </a:r>
          </a:p>
          <a:p>
            <a:r>
              <a:rPr lang="en-US" altLang="zh-CN">
                <a:solidFill>
                  <a:srgbClr val="FF0000"/>
                </a:solidFill>
                <a:ea typeface="宋体" panose="02010600030101010101" pitchFamily="2" charset="-122"/>
              </a:rPr>
              <a:t>Course</a:t>
            </a:r>
            <a:r>
              <a:rPr lang="zh-CN" altLang="en-US">
                <a:solidFill>
                  <a:srgbClr val="FF0000"/>
                </a:solidFill>
                <a:ea typeface="宋体" panose="02010600030101010101" pitchFamily="2" charset="-122"/>
              </a:rPr>
              <a:t>表中也有列</a:t>
            </a:r>
            <a:r>
              <a:rPr lang="en-US" altLang="zh-CN">
                <a:solidFill>
                  <a:srgbClr val="FF0000"/>
                </a:solidFill>
                <a:ea typeface="宋体" panose="02010600030101010101" pitchFamily="2" charset="-122"/>
              </a:rPr>
              <a:t>course_id</a:t>
            </a:r>
            <a:r>
              <a:rPr lang="zh-CN" altLang="en-US">
                <a:solidFill>
                  <a:srgbClr val="FF0000"/>
                </a:solidFill>
                <a:ea typeface="宋体" panose="02010600030101010101" pitchFamily="2" charset="-122"/>
              </a:rPr>
              <a:t>和</a:t>
            </a:r>
            <a:r>
              <a:rPr lang="en-US" altLang="zh-CN">
                <a:solidFill>
                  <a:srgbClr val="FF0000"/>
                </a:solidFill>
                <a:ea typeface="宋体" panose="02010600030101010101" pitchFamily="2" charset="-122"/>
              </a:rPr>
              <a:t>dept_name</a:t>
            </a:r>
            <a:r>
              <a:rPr lang="zh-CN" altLang="en-US">
                <a:solidFill>
                  <a:srgbClr val="FF0000"/>
                </a:solidFill>
                <a:ea typeface="宋体" panose="02010600030101010101" pitchFamily="2" charset="-122"/>
              </a:rPr>
              <a:t>；</a:t>
            </a:r>
            <a:endParaRPr lang="en-US" altLang="zh-CN">
              <a:solidFill>
                <a:srgbClr val="FF0000"/>
              </a:solidFill>
              <a:ea typeface="宋体" panose="02010600030101010101" pitchFamily="2" charset="-122"/>
            </a:endParaRPr>
          </a:p>
          <a:p>
            <a:endParaRPr lang="en-US" altLang="zh-CN">
              <a:solidFill>
                <a:srgbClr val="FF0000"/>
              </a:solidFill>
              <a:ea typeface="宋体" panose="02010600030101010101" pitchFamily="2" charset="-122"/>
            </a:endParaRPr>
          </a:p>
          <a:p>
            <a:r>
              <a:rPr lang="zh-CN" altLang="en-US">
                <a:solidFill>
                  <a:srgbClr val="FF0000"/>
                </a:solidFill>
                <a:ea typeface="宋体" panose="02010600030101010101" pitchFamily="2" charset="-122"/>
              </a:rPr>
              <a:t>列</a:t>
            </a:r>
            <a:r>
              <a:rPr lang="en-US" altLang="zh-CN">
                <a:solidFill>
                  <a:srgbClr val="FF0000"/>
                </a:solidFill>
                <a:ea typeface="宋体" panose="02010600030101010101" pitchFamily="2" charset="-122"/>
              </a:rPr>
              <a:t>course_id</a:t>
            </a:r>
            <a:r>
              <a:rPr lang="zh-CN" altLang="en-US">
                <a:solidFill>
                  <a:srgbClr val="FF0000"/>
                </a:solidFill>
                <a:ea typeface="宋体" panose="02010600030101010101" pitchFamily="2" charset="-122"/>
              </a:rPr>
              <a:t>语义一致，</a:t>
            </a:r>
            <a:endParaRPr lang="en-US" altLang="zh-CN">
              <a:solidFill>
                <a:srgbClr val="FF0000"/>
              </a:solidFill>
              <a:ea typeface="宋体" panose="02010600030101010101" pitchFamily="2" charset="-122"/>
            </a:endParaRPr>
          </a:p>
          <a:p>
            <a:r>
              <a:rPr lang="zh-CN" altLang="en-US">
                <a:solidFill>
                  <a:srgbClr val="FF0000"/>
                </a:solidFill>
                <a:ea typeface="宋体" panose="02010600030101010101" pitchFamily="2" charset="-122"/>
              </a:rPr>
              <a:t>但列</a:t>
            </a:r>
            <a:r>
              <a:rPr lang="en-US" altLang="zh-CN">
                <a:solidFill>
                  <a:srgbClr val="FF0000"/>
                </a:solidFill>
                <a:ea typeface="宋体" panose="02010600030101010101" pitchFamily="2" charset="-122"/>
              </a:rPr>
              <a:t>dept_name</a:t>
            </a:r>
            <a:r>
              <a:rPr lang="zh-CN" altLang="en-US">
                <a:solidFill>
                  <a:srgbClr val="FF0000"/>
                </a:solidFill>
                <a:ea typeface="宋体" panose="02010600030101010101" pitchFamily="2" charset="-122"/>
              </a:rPr>
              <a:t>语义不一致：</a:t>
            </a:r>
            <a:endParaRPr lang="en-US" altLang="zh-CN">
              <a:solidFill>
                <a:srgbClr val="FF0000"/>
              </a:solidFill>
              <a:ea typeface="宋体" panose="02010600030101010101" pitchFamily="2" charset="-122"/>
            </a:endParaRPr>
          </a:p>
          <a:p>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couse</a:t>
            </a:r>
            <a:r>
              <a:rPr lang="zh-CN" altLang="en-US">
                <a:solidFill>
                  <a:srgbClr val="FF0000"/>
                </a:solidFill>
                <a:ea typeface="宋体" panose="02010600030101010101" pitchFamily="2" charset="-122"/>
              </a:rPr>
              <a:t>表中的</a:t>
            </a:r>
            <a:r>
              <a:rPr lang="en-US" altLang="zh-CN">
                <a:solidFill>
                  <a:srgbClr val="FF0000"/>
                </a:solidFill>
                <a:ea typeface="宋体" panose="02010600030101010101" pitchFamily="2" charset="-122"/>
              </a:rPr>
              <a:t>dept_name</a:t>
            </a:r>
            <a:r>
              <a:rPr lang="zh-CN" altLang="en-US">
                <a:solidFill>
                  <a:srgbClr val="FF0000"/>
                </a:solidFill>
                <a:ea typeface="宋体" panose="02010600030101010101" pitchFamily="2" charset="-122"/>
              </a:rPr>
              <a:t>表示课程由某个系开出；</a:t>
            </a:r>
            <a:endParaRPr lang="en-US" altLang="zh-CN">
              <a:solidFill>
                <a:srgbClr val="FF0000"/>
              </a:solidFill>
              <a:ea typeface="宋体" panose="02010600030101010101" pitchFamily="2" charset="-122"/>
            </a:endParaRPr>
          </a:p>
          <a:p>
            <a:r>
              <a:rPr lang="zh-CN" altLang="en-US">
                <a:solidFill>
                  <a:srgbClr val="FF0000"/>
                </a:solidFill>
                <a:ea typeface="宋体" panose="02010600030101010101" pitchFamily="2" charset="-122"/>
              </a:rPr>
              <a:t>   </a:t>
            </a:r>
            <a:r>
              <a:rPr lang="en-US" altLang="zh-CN">
                <a:solidFill>
                  <a:srgbClr val="FF0000"/>
                </a:solidFill>
                <a:ea typeface="宋体" panose="02010600030101010101" pitchFamily="2" charset="-122"/>
              </a:rPr>
              <a:t>instructor</a:t>
            </a:r>
            <a:r>
              <a:rPr lang="zh-CN" altLang="en-US">
                <a:solidFill>
                  <a:srgbClr val="FF0000"/>
                </a:solidFill>
                <a:ea typeface="宋体" panose="02010600030101010101" pitchFamily="2" charset="-122"/>
              </a:rPr>
              <a:t>和</a:t>
            </a:r>
            <a:r>
              <a:rPr lang="en-US" altLang="zh-CN">
                <a:solidFill>
                  <a:srgbClr val="FF0000"/>
                </a:solidFill>
                <a:ea typeface="宋体" panose="02010600030101010101" pitchFamily="2" charset="-122"/>
              </a:rPr>
              <a:t>teaches</a:t>
            </a:r>
            <a:r>
              <a:rPr lang="zh-CN" altLang="en-US">
                <a:solidFill>
                  <a:srgbClr val="FF0000"/>
                </a:solidFill>
                <a:ea typeface="宋体" panose="02010600030101010101" pitchFamily="2" charset="-122"/>
              </a:rPr>
              <a:t>的自然连接结果中列</a:t>
            </a:r>
            <a:r>
              <a:rPr lang="en-US" altLang="zh-CN">
                <a:solidFill>
                  <a:srgbClr val="FF0000"/>
                </a:solidFill>
                <a:ea typeface="宋体" panose="02010600030101010101" pitchFamily="2" charset="-122"/>
              </a:rPr>
              <a:t>dept_name</a:t>
            </a:r>
            <a:r>
              <a:rPr lang="zh-CN" altLang="en-US">
                <a:solidFill>
                  <a:srgbClr val="FF0000"/>
                </a:solidFill>
                <a:ea typeface="宋体" panose="02010600030101010101" pitchFamily="2" charset="-122"/>
              </a:rPr>
              <a:t>表示教师是某个系的老师！</a:t>
            </a:r>
            <a:endParaRPr lang="en-US" altLang="zh-CN">
              <a:solidFill>
                <a:srgbClr val="FF0000"/>
              </a:solidFill>
              <a:ea typeface="宋体" panose="02010600030101010101" pitchFamily="2" charset="-122"/>
            </a:endParaRPr>
          </a:p>
          <a:p>
            <a:endParaRPr lang="en-US" altLang="zh-CN">
              <a:solidFill>
                <a:srgbClr val="FF0000"/>
              </a:solidFill>
              <a:ea typeface="宋体" panose="02010600030101010101" pitchFamily="2" charset="-122"/>
            </a:endParaRPr>
          </a:p>
          <a:p>
            <a:r>
              <a:rPr lang="zh-CN" altLang="en-US">
                <a:solidFill>
                  <a:srgbClr val="FF0000"/>
                </a:solidFill>
                <a:ea typeface="宋体" panose="02010600030101010101" pitchFamily="2" charset="-122"/>
              </a:rPr>
              <a:t>如果在这里使用自然连接，显然是错误！</a:t>
            </a:r>
            <a:endParaRPr lang="en-US" altLang="zh-CN">
              <a:solidFill>
                <a:srgbClr val="FF0000"/>
              </a:solidFill>
              <a:ea typeface="宋体" panose="02010600030101010101" pitchFamily="2" charset="-122"/>
            </a:endParaRPr>
          </a:p>
          <a:p>
            <a:r>
              <a:rPr lang="zh-CN" altLang="en-US">
                <a:solidFill>
                  <a:srgbClr val="FF0000"/>
                </a:solidFill>
                <a:ea typeface="宋体" panose="02010600030101010101" pitchFamily="2" charset="-122"/>
              </a:rPr>
              <a:t>因此在这里只能把具有相同语义的列连接起来！</a:t>
            </a:r>
            <a:endParaRPr lang="en-US" altLang="zh-CN">
              <a:solidFill>
                <a:srgbClr val="FF0000"/>
              </a:solidFill>
              <a:ea typeface="宋体" panose="02010600030101010101" pitchFamily="2" charset="-122"/>
            </a:endParaRPr>
          </a:p>
          <a:p>
            <a:endParaRPr lang="zh-CN"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845D0C37-A243-42B9-9C80-1371F52EB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46044C14-7135-4F7C-8582-380B140C550C}" type="slidenum">
              <a:rPr lang="en-US" altLang="zh-CN" sz="1200">
                <a:latin typeface="Times New Roman" panose="02020603050405020304" pitchFamily="18" charset="0"/>
              </a:rPr>
              <a:pPr eaLnBrk="1" hangingPunct="1"/>
              <a:t>9</a:t>
            </a:fld>
            <a:endParaRPr lang="en-US" altLang="zh-CN" sz="1200">
              <a:latin typeface="Times New Roman" panose="02020603050405020304" pitchFamily="18" charset="0"/>
            </a:endParaRPr>
          </a:p>
        </p:txBody>
      </p:sp>
      <p:sp>
        <p:nvSpPr>
          <p:cNvPr id="124931" name="Rectangle 2">
            <a:extLst>
              <a:ext uri="{FF2B5EF4-FFF2-40B4-BE49-F238E27FC236}">
                <a16:creationId xmlns:a16="http://schemas.microsoft.com/office/drawing/2014/main" id="{196ACDC2-C0A6-44A3-A807-5A2B7DE6A0D1}"/>
              </a:ext>
            </a:extLst>
          </p:cNvPr>
          <p:cNvSpPr>
            <a:spLocks noGrp="1" noRot="1" noChangeAspect="1" noChangeArrowheads="1" noTextEdit="1"/>
          </p:cNvSpPr>
          <p:nvPr>
            <p:ph type="sldImg"/>
          </p:nvPr>
        </p:nvSpPr>
        <p:spPr>
          <a:xfrm>
            <a:off x="393700" y="692150"/>
            <a:ext cx="6070600" cy="3414713"/>
          </a:xfrm>
          <a:ln/>
        </p:spPr>
      </p:sp>
      <p:sp>
        <p:nvSpPr>
          <p:cNvPr id="124932" name="Rectangle 3">
            <a:extLst>
              <a:ext uri="{FF2B5EF4-FFF2-40B4-BE49-F238E27FC236}">
                <a16:creationId xmlns:a16="http://schemas.microsoft.com/office/drawing/2014/main" id="{680DC519-04D1-4A33-A0D8-3D7ABA9A56A5}"/>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panose="02010600030101010101" pitchFamily="2" charset="-122"/>
              </a:rPr>
              <a:t>select *</a:t>
            </a:r>
          </a:p>
          <a:p>
            <a:r>
              <a:rPr lang="en-US" altLang="zh-CN">
                <a:ea typeface="宋体" panose="02010600030101010101" pitchFamily="2" charset="-122"/>
              </a:rPr>
              <a:t>from student natural join takes;</a:t>
            </a:r>
          </a:p>
          <a:p>
            <a:endParaRPr lang="en-US" altLang="zh-CN">
              <a:ea typeface="宋体" panose="02010600030101010101" pitchFamily="2" charset="-122"/>
            </a:endParaRPr>
          </a:p>
          <a:p>
            <a:endParaRPr lang="en-US" altLang="zh-CN">
              <a:ea typeface="宋体" panose="02010600030101010101" pitchFamily="2" charset="-122"/>
            </a:endParaRPr>
          </a:p>
          <a:p>
            <a:r>
              <a:rPr lang="zh-CN" altLang="en-US">
                <a:ea typeface="宋体" panose="02010600030101010101" pitchFamily="2" charset="-122"/>
              </a:rPr>
              <a:t>外连接是连接操作的扩展，用来避免信息的丢失！</a:t>
            </a:r>
            <a:endParaRPr lang="en-US" altLang="zh-CN">
              <a:ea typeface="宋体" panose="02010600030101010101" pitchFamily="2" charset="-122"/>
            </a:endParaRPr>
          </a:p>
          <a:p>
            <a:endParaRPr lang="en-US" altLang="zh-CN">
              <a:ea typeface="宋体" panose="02010600030101010101" pitchFamily="2" charset="-122"/>
            </a:endParaRPr>
          </a:p>
          <a:p>
            <a:r>
              <a:rPr lang="zh-CN" altLang="en-US">
                <a:ea typeface="宋体" panose="02010600030101010101" pitchFamily="2" charset="-122"/>
              </a:rPr>
              <a:t>结果集中除了有满足连接条件的元组信息外，</a:t>
            </a:r>
            <a:endParaRPr lang="en-US" altLang="zh-CN">
              <a:ea typeface="宋体" panose="02010600030101010101" pitchFamily="2" charset="-122"/>
            </a:endParaRPr>
          </a:p>
          <a:p>
            <a:r>
              <a:rPr lang="zh-CN" altLang="en-US">
                <a:ea typeface="宋体" panose="02010600030101010101" pitchFamily="2" charset="-122"/>
              </a:rPr>
              <a:t>还会有不满足条件的元组的信息！（通过</a:t>
            </a:r>
            <a:r>
              <a:rPr lang="en-US" altLang="zh-CN">
                <a:ea typeface="宋体" panose="02010600030101010101" pitchFamily="2" charset="-122"/>
              </a:rPr>
              <a:t>NULL</a:t>
            </a:r>
            <a:r>
              <a:rPr lang="zh-CN" altLang="en-US">
                <a:ea typeface="宋体" panose="02010600030101010101" pitchFamily="2" charset="-122"/>
              </a:rPr>
              <a:t>值来填充）</a:t>
            </a:r>
            <a:endParaRPr lang="zh-CN"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2020/2/27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2020/2/27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2020/2/27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2020/2/27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2020/2/27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2020/2/27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2020/2/27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2020/2/27</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2020/2/27</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2020/2/27</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2020/2/27</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2020/2/27</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7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292094"/>
            <a:ext cx="5734050" cy="2219691"/>
          </a:xfrm>
        </p:spPr>
        <p:txBody>
          <a:bodyPr rtlCol="0" anchor="ctr"/>
          <a:lstStyle/>
          <a:p>
            <a:pPr rtl="0"/>
            <a:r>
              <a:rPr lang="zh-CN" altLang="en-US" dirty="0"/>
              <a:t>数据库系统原理</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r>
              <a:rPr lang="en-US" altLang="zh-CN" dirty="0">
                <a:effectLst>
                  <a:outerShdw blurRad="38100" dist="38100" dir="2700000" algn="tl">
                    <a:srgbClr val="C0C0C0"/>
                  </a:outerShdw>
                </a:effectLst>
              </a:rPr>
              <a:t>Chapter 4:  </a:t>
            </a:r>
            <a:r>
              <a:rPr lang="en-US" altLang="zh-CN" dirty="0">
                <a:solidFill>
                  <a:srgbClr val="FF0000"/>
                </a:solidFill>
              </a:rPr>
              <a:t>Intermediate SQL</a:t>
            </a:r>
            <a:endParaRPr lang="zh-CN" altLang="en-US" sz="1400" dirty="0">
              <a:solidFill>
                <a:srgbClr val="FF0000"/>
              </a:solidFill>
            </a:endParaRPr>
          </a:p>
          <a:p>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340CF9-1648-4DAF-A21C-F9EE21B8A222}"/>
              </a:ext>
            </a:extLst>
          </p:cNvPr>
          <p:cNvSpPr>
            <a:spLocks noGrp="1" noChangeArrowheads="1"/>
          </p:cNvSpPr>
          <p:nvPr>
            <p:ph type="title"/>
          </p:nvPr>
        </p:nvSpPr>
        <p:spPr>
          <a:xfrm>
            <a:off x="1087774" y="0"/>
            <a:ext cx="4608513" cy="1143000"/>
          </a:xfrm>
        </p:spPr>
        <p:txBody>
          <a:bodyPr/>
          <a:lstStyle/>
          <a:p>
            <a:r>
              <a:rPr lang="en-US" altLang="zh-CN" sz="3600" dirty="0"/>
              <a:t>Join  Expressions</a:t>
            </a:r>
            <a:br>
              <a:rPr lang="en-US" altLang="zh-CN" sz="3600" dirty="0"/>
            </a:br>
            <a:r>
              <a:rPr lang="zh-CN" altLang="en-US" sz="3600" dirty="0"/>
              <a:t>    </a:t>
            </a:r>
            <a:r>
              <a:rPr lang="en-US" altLang="zh-CN" sz="3600" dirty="0"/>
              <a:t>Outer</a:t>
            </a:r>
            <a:r>
              <a:rPr lang="zh-CN" altLang="en-US" sz="3600" dirty="0"/>
              <a:t> </a:t>
            </a:r>
            <a:r>
              <a:rPr lang="en-US" altLang="zh-CN" sz="3600" dirty="0"/>
              <a:t>Join</a:t>
            </a:r>
          </a:p>
        </p:txBody>
      </p:sp>
      <p:sp>
        <p:nvSpPr>
          <p:cNvPr id="8195" name="Rectangle 3">
            <a:extLst>
              <a:ext uri="{FF2B5EF4-FFF2-40B4-BE49-F238E27FC236}">
                <a16:creationId xmlns:a16="http://schemas.microsoft.com/office/drawing/2014/main" id="{224EDF4B-D27C-4DEB-8C12-EED875E0BBE2}"/>
              </a:ext>
            </a:extLst>
          </p:cNvPr>
          <p:cNvSpPr>
            <a:spLocks noGrp="1" noChangeArrowheads="1"/>
          </p:cNvSpPr>
          <p:nvPr>
            <p:ph type="body" idx="1"/>
          </p:nvPr>
        </p:nvSpPr>
        <p:spPr>
          <a:xfrm>
            <a:off x="301602" y="1367159"/>
            <a:ext cx="9144000" cy="5184643"/>
          </a:xfrm>
        </p:spPr>
        <p:txBody>
          <a:bodyPr>
            <a:normAutofit/>
          </a:bodyPr>
          <a:lstStyle/>
          <a:p>
            <a:pPr>
              <a:defRPr/>
            </a:pPr>
            <a:r>
              <a:rPr lang="zh-CN" altLang="en-US" sz="2800" dirty="0"/>
              <a:t>左外连接（</a:t>
            </a:r>
            <a:r>
              <a:rPr lang="en-US" altLang="zh-CN" sz="2800" dirty="0"/>
              <a:t>Left</a:t>
            </a:r>
            <a:r>
              <a:rPr lang="zh-CN" altLang="en-US" sz="2800" dirty="0"/>
              <a:t> </a:t>
            </a:r>
            <a:r>
              <a:rPr lang="en-US" altLang="zh-CN" sz="2800" dirty="0"/>
              <a:t>Outer Join</a:t>
            </a:r>
            <a:r>
              <a:rPr lang="zh-CN" altLang="en-US" sz="2800" dirty="0"/>
              <a:t>）</a:t>
            </a:r>
            <a:endParaRPr lang="en-US" altLang="zh-CN" sz="2800" dirty="0"/>
          </a:p>
          <a:p>
            <a:pPr lvl="1">
              <a:defRPr/>
            </a:pPr>
            <a:r>
              <a:rPr lang="zh-CN" altLang="en-US" sz="2000" dirty="0"/>
              <a:t>按照如下方式计算左外连接运算</a:t>
            </a:r>
            <a:endParaRPr lang="en-US" altLang="zh-CN" sz="2000" dirty="0"/>
          </a:p>
          <a:p>
            <a:pPr lvl="2">
              <a:defRPr/>
            </a:pPr>
            <a:r>
              <a:rPr lang="zh-CN" altLang="en-US" sz="2000" dirty="0"/>
              <a:t>首先，计算出内连接的结果</a:t>
            </a:r>
            <a:r>
              <a:rPr lang="en-US" altLang="zh-CN" sz="2000" dirty="0"/>
              <a:t>;</a:t>
            </a:r>
          </a:p>
          <a:p>
            <a:pPr lvl="2">
              <a:defRPr/>
            </a:pPr>
            <a:r>
              <a:rPr lang="zh-CN" altLang="en-US" sz="2000" dirty="0"/>
              <a:t>然后，对于在内连接的左侧关系中任意一个与右侧关系中任何元组都不匹配的元组</a:t>
            </a:r>
            <a:r>
              <a:rPr lang="en-US" altLang="zh-CN" sz="2000" dirty="0"/>
              <a:t>t</a:t>
            </a:r>
            <a:r>
              <a:rPr lang="zh-CN" altLang="en-US" sz="2000" dirty="0"/>
              <a:t>，向连接结果中加入一个元组</a:t>
            </a:r>
            <a:r>
              <a:rPr lang="en-US" altLang="zh-CN" sz="2000" dirty="0"/>
              <a:t>r</a:t>
            </a:r>
            <a:r>
              <a:rPr lang="zh-CN" altLang="en-US" sz="2000" dirty="0"/>
              <a:t>，</a:t>
            </a:r>
            <a:r>
              <a:rPr lang="en-US" altLang="zh-CN" sz="2000" dirty="0"/>
              <a:t>r</a:t>
            </a:r>
            <a:r>
              <a:rPr lang="zh-CN" altLang="en-US" sz="2000" dirty="0"/>
              <a:t>的构造如下</a:t>
            </a:r>
            <a:r>
              <a:rPr lang="en-US" altLang="zh-CN" sz="2000" dirty="0"/>
              <a:t>:</a:t>
            </a:r>
          </a:p>
          <a:p>
            <a:pPr lvl="3">
              <a:defRPr/>
            </a:pPr>
            <a:r>
              <a:rPr lang="zh-CN" altLang="en-US" sz="2000" dirty="0"/>
              <a:t>元组</a:t>
            </a:r>
            <a:r>
              <a:rPr lang="en-US" altLang="zh-CN" sz="2000" dirty="0"/>
              <a:t>r </a:t>
            </a:r>
            <a:r>
              <a:rPr lang="zh-CN" altLang="en-US" sz="2000" dirty="0"/>
              <a:t>从左侧关系得到的属性被赋为</a:t>
            </a:r>
            <a:r>
              <a:rPr lang="en-US" altLang="zh-CN" sz="2000" dirty="0"/>
              <a:t>t</a:t>
            </a:r>
            <a:r>
              <a:rPr lang="zh-CN" altLang="en-US" sz="2000" dirty="0"/>
              <a:t>中的值</a:t>
            </a:r>
          </a:p>
          <a:p>
            <a:pPr lvl="3">
              <a:defRPr/>
            </a:pPr>
            <a:r>
              <a:rPr lang="en-US" altLang="zh-CN" sz="2000" dirty="0"/>
              <a:t>r </a:t>
            </a:r>
            <a:r>
              <a:rPr lang="zh-CN" altLang="en-US" sz="2000" dirty="0"/>
              <a:t>的其他属性被赋为空值</a:t>
            </a:r>
            <a:endParaRPr lang="en-US" altLang="zh-CN" sz="2000" dirty="0"/>
          </a:p>
          <a:p>
            <a:pPr lvl="3">
              <a:buNone/>
              <a:defRPr/>
            </a:pPr>
            <a:r>
              <a:rPr lang="en-US" altLang="zh-CN" sz="1600" b="1" dirty="0">
                <a:solidFill>
                  <a:srgbClr val="002060"/>
                </a:solidFill>
              </a:rPr>
              <a:t>select *</a:t>
            </a:r>
          </a:p>
          <a:p>
            <a:pPr lvl="3">
              <a:buNone/>
              <a:defRPr/>
            </a:pPr>
            <a:r>
              <a:rPr lang="en-US" altLang="zh-CN" sz="1600" b="1" dirty="0">
                <a:solidFill>
                  <a:srgbClr val="002060"/>
                </a:solidFill>
              </a:rPr>
              <a:t>from </a:t>
            </a:r>
            <a:r>
              <a:rPr lang="en-US" altLang="zh-CN" sz="1600" b="1" dirty="0">
                <a:solidFill>
                  <a:srgbClr val="FF0000"/>
                </a:solidFill>
              </a:rPr>
              <a:t>student </a:t>
            </a:r>
            <a:r>
              <a:rPr lang="en-US" altLang="zh-CN" sz="1600" b="1" dirty="0">
                <a:solidFill>
                  <a:srgbClr val="0070C0"/>
                </a:solidFill>
              </a:rPr>
              <a:t>natural left</a:t>
            </a:r>
            <a:r>
              <a:rPr lang="zh-CN" altLang="en-US" sz="1600" b="1" dirty="0">
                <a:solidFill>
                  <a:srgbClr val="0070C0"/>
                </a:solidFill>
              </a:rPr>
              <a:t> </a:t>
            </a:r>
            <a:r>
              <a:rPr lang="en-US" altLang="zh-CN" sz="1600" b="1" dirty="0">
                <a:solidFill>
                  <a:srgbClr val="0070C0"/>
                </a:solidFill>
              </a:rPr>
              <a:t>outer</a:t>
            </a:r>
            <a:r>
              <a:rPr lang="zh-CN" altLang="en-US" sz="1600" b="1" dirty="0">
                <a:solidFill>
                  <a:srgbClr val="0070C0"/>
                </a:solidFill>
              </a:rPr>
              <a:t> </a:t>
            </a:r>
            <a:r>
              <a:rPr lang="en-US" altLang="zh-CN" sz="1600" b="1" dirty="0">
                <a:solidFill>
                  <a:srgbClr val="0070C0"/>
                </a:solidFill>
              </a:rPr>
              <a:t>join </a:t>
            </a:r>
            <a:r>
              <a:rPr lang="en-US" altLang="zh-CN" sz="1600" b="1" dirty="0">
                <a:solidFill>
                  <a:srgbClr val="FF0000"/>
                </a:solidFill>
              </a:rPr>
              <a:t>takes;</a:t>
            </a:r>
          </a:p>
          <a:p>
            <a:pPr lvl="1"/>
            <a:r>
              <a:rPr lang="zh-CN" altLang="en-US" sz="2000" b="1" dirty="0">
                <a:solidFill>
                  <a:srgbClr val="000099"/>
                </a:solidFill>
              </a:rPr>
              <a:t>查询没有选课的学生</a:t>
            </a:r>
            <a:endParaRPr lang="en-US" altLang="zh-CN" sz="2000" b="1" dirty="0">
              <a:solidFill>
                <a:srgbClr val="000099"/>
              </a:solidFill>
            </a:endParaRPr>
          </a:p>
          <a:p>
            <a:pPr lvl="3">
              <a:buNone/>
            </a:pPr>
            <a:r>
              <a:rPr lang="en-US" altLang="zh-CN" sz="1600" b="1" dirty="0">
                <a:solidFill>
                  <a:srgbClr val="002060"/>
                </a:solidFill>
              </a:rPr>
              <a:t> select </a:t>
            </a:r>
            <a:r>
              <a:rPr lang="en-US" altLang="zh-CN" sz="1600" b="1" dirty="0" err="1">
                <a:solidFill>
                  <a:srgbClr val="FF0000"/>
                </a:solidFill>
              </a:rPr>
              <a:t>ID,name,dept_name</a:t>
            </a:r>
            <a:endParaRPr lang="en-US" altLang="zh-CN" sz="1600" b="1" dirty="0">
              <a:solidFill>
                <a:srgbClr val="FF0000"/>
              </a:solidFill>
            </a:endParaRPr>
          </a:p>
          <a:p>
            <a:pPr lvl="3">
              <a:buNone/>
            </a:pPr>
            <a:r>
              <a:rPr lang="en-US" altLang="zh-CN" sz="1600" b="1" dirty="0">
                <a:solidFill>
                  <a:srgbClr val="002060"/>
                </a:solidFill>
              </a:rPr>
              <a:t>  from </a:t>
            </a:r>
            <a:r>
              <a:rPr lang="en-US" altLang="zh-CN" sz="1600" b="1" dirty="0">
                <a:solidFill>
                  <a:srgbClr val="FF0000"/>
                </a:solidFill>
              </a:rPr>
              <a:t>student </a:t>
            </a:r>
            <a:r>
              <a:rPr lang="en-US" altLang="zh-CN" sz="1600" b="1" dirty="0">
                <a:solidFill>
                  <a:srgbClr val="0070C0"/>
                </a:solidFill>
              </a:rPr>
              <a:t>natural left outer join </a:t>
            </a:r>
            <a:r>
              <a:rPr lang="en-US" altLang="zh-CN" sz="1600" b="1" dirty="0">
                <a:solidFill>
                  <a:srgbClr val="FF0000"/>
                </a:solidFill>
              </a:rPr>
              <a:t>takes</a:t>
            </a:r>
          </a:p>
          <a:p>
            <a:pPr lvl="3">
              <a:buNone/>
            </a:pPr>
            <a:r>
              <a:rPr lang="en-US" altLang="zh-CN" sz="1600" b="1" dirty="0">
                <a:solidFill>
                  <a:srgbClr val="002060"/>
                </a:solidFill>
              </a:rPr>
              <a:t>where</a:t>
            </a:r>
            <a:r>
              <a:rPr lang="en-US" altLang="zh-CN" sz="1600" b="1" dirty="0">
                <a:solidFill>
                  <a:srgbClr val="FF0000"/>
                </a:solidFill>
              </a:rPr>
              <a:t> </a:t>
            </a:r>
            <a:r>
              <a:rPr lang="en-US" altLang="zh-CN" sz="1600" b="1" dirty="0" err="1">
                <a:solidFill>
                  <a:srgbClr val="FF0000"/>
                </a:solidFill>
              </a:rPr>
              <a:t>course_id</a:t>
            </a:r>
            <a:r>
              <a:rPr lang="en-US" altLang="zh-CN" sz="1600" b="1" dirty="0">
                <a:solidFill>
                  <a:srgbClr val="FF0000"/>
                </a:solidFill>
              </a:rPr>
              <a:t> is null;</a:t>
            </a:r>
          </a:p>
          <a:p>
            <a:pPr lvl="3">
              <a:buNone/>
              <a:defRPr/>
            </a:pPr>
            <a:endParaRPr lang="en-US" altLang="zh-CN" sz="2000" b="1" dirty="0">
              <a:solidFill>
                <a:srgbClr val="FF0000"/>
              </a:solidFill>
            </a:endParaRPr>
          </a:p>
          <a:p>
            <a:pPr lvl="3">
              <a:buNone/>
              <a:defRPr/>
            </a:pPr>
            <a:endParaRPr lang="en-US" altLang="zh-CN" sz="2000" b="1" dirty="0">
              <a:solidFill>
                <a:schemeClr val="accent4"/>
              </a:solidFill>
            </a:endParaRPr>
          </a:p>
        </p:txBody>
      </p:sp>
      <p:pic>
        <p:nvPicPr>
          <p:cNvPr id="14340" name="Picture 4">
            <a:extLst>
              <a:ext uri="{FF2B5EF4-FFF2-40B4-BE49-F238E27FC236}">
                <a16:creationId xmlns:a16="http://schemas.microsoft.com/office/drawing/2014/main" id="{CAAC5C5E-0C29-4AEC-A151-55AD50EC3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3937" y="3267265"/>
            <a:ext cx="4291744"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BD717D3B-7A6F-405D-B314-4C61BDF3F2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956" y="5769818"/>
            <a:ext cx="5851283" cy="89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CBDF219-D77A-48A1-BA36-5EE69E0B7CF7}"/>
              </a:ext>
            </a:extLst>
          </p:cNvPr>
          <p:cNvSpPr>
            <a:spLocks noGrp="1" noChangeArrowheads="1"/>
          </p:cNvSpPr>
          <p:nvPr>
            <p:ph type="title"/>
          </p:nvPr>
        </p:nvSpPr>
        <p:spPr>
          <a:xfrm>
            <a:off x="1104464" y="0"/>
            <a:ext cx="6372225" cy="1143000"/>
          </a:xfrm>
        </p:spPr>
        <p:txBody>
          <a:bodyPr/>
          <a:lstStyle/>
          <a:p>
            <a:r>
              <a:rPr lang="en-US" altLang="zh-CN" sz="3600" dirty="0"/>
              <a:t>Join  Expressions</a:t>
            </a:r>
            <a:br>
              <a:rPr lang="en-US" altLang="zh-CN" sz="3600" dirty="0"/>
            </a:br>
            <a:r>
              <a:rPr lang="zh-CN" altLang="en-US" sz="3600" dirty="0"/>
              <a:t>    </a:t>
            </a:r>
            <a:r>
              <a:rPr lang="en-US" altLang="zh-CN" sz="3600" dirty="0"/>
              <a:t>Outer</a:t>
            </a:r>
            <a:r>
              <a:rPr lang="zh-CN" altLang="en-US" sz="3600" dirty="0"/>
              <a:t> </a:t>
            </a:r>
            <a:r>
              <a:rPr lang="en-US" altLang="zh-CN" sz="3600" dirty="0"/>
              <a:t>Join</a:t>
            </a:r>
          </a:p>
        </p:txBody>
      </p:sp>
      <p:sp>
        <p:nvSpPr>
          <p:cNvPr id="8195" name="Rectangle 3">
            <a:extLst>
              <a:ext uri="{FF2B5EF4-FFF2-40B4-BE49-F238E27FC236}">
                <a16:creationId xmlns:a16="http://schemas.microsoft.com/office/drawing/2014/main" id="{5B913678-7894-4F19-87BE-96F241E02E0E}"/>
              </a:ext>
            </a:extLst>
          </p:cNvPr>
          <p:cNvSpPr>
            <a:spLocks noGrp="1" noChangeArrowheads="1"/>
          </p:cNvSpPr>
          <p:nvPr>
            <p:ph type="body" idx="1"/>
          </p:nvPr>
        </p:nvSpPr>
        <p:spPr>
          <a:xfrm>
            <a:off x="1104464" y="1689348"/>
            <a:ext cx="9144000" cy="5084762"/>
          </a:xfrm>
        </p:spPr>
        <p:txBody>
          <a:bodyPr/>
          <a:lstStyle/>
          <a:p>
            <a:pPr>
              <a:defRPr/>
            </a:pPr>
            <a:r>
              <a:rPr lang="zh-CN" altLang="en-US" sz="2800" dirty="0"/>
              <a:t>右外连接（</a:t>
            </a:r>
            <a:r>
              <a:rPr lang="en-US" altLang="zh-CN" sz="2800" dirty="0"/>
              <a:t>Right</a:t>
            </a:r>
            <a:r>
              <a:rPr lang="zh-CN" altLang="en-US" sz="2800" dirty="0"/>
              <a:t> </a:t>
            </a:r>
            <a:r>
              <a:rPr lang="en-US" altLang="zh-CN" sz="2800" dirty="0"/>
              <a:t>Outer Join</a:t>
            </a:r>
            <a:r>
              <a:rPr lang="zh-CN" altLang="en-US" sz="2800" dirty="0"/>
              <a:t>）</a:t>
            </a:r>
            <a:endParaRPr lang="en-US" altLang="zh-CN" sz="2800" dirty="0"/>
          </a:p>
          <a:p>
            <a:pPr lvl="1">
              <a:defRPr/>
            </a:pPr>
            <a:r>
              <a:rPr lang="zh-CN" altLang="en-US" sz="2000" dirty="0"/>
              <a:t>右外连接和左外连接是对称的：来自右侧关系中的不匹配左侧关系任何元组的元组被补上空值，并加入到右外连接的结果中</a:t>
            </a:r>
            <a:endParaRPr lang="en-US" altLang="zh-CN" sz="2000" dirty="0"/>
          </a:p>
        </p:txBody>
      </p:sp>
      <p:pic>
        <p:nvPicPr>
          <p:cNvPr id="16388" name="Picture 2">
            <a:extLst>
              <a:ext uri="{FF2B5EF4-FFF2-40B4-BE49-F238E27FC236}">
                <a16:creationId xmlns:a16="http://schemas.microsoft.com/office/drawing/2014/main" id="{1E7739EB-C699-48EF-8D36-AFDE8A7E4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481" y="2891632"/>
            <a:ext cx="6011862"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9AE4CBFD-4F27-4523-AD73-28F4D1B9B1A8}"/>
              </a:ext>
            </a:extLst>
          </p:cNvPr>
          <p:cNvSpPr txBox="1">
            <a:spLocks noChangeArrowheads="1"/>
          </p:cNvSpPr>
          <p:nvPr/>
        </p:nvSpPr>
        <p:spPr bwMode="auto">
          <a:xfrm>
            <a:off x="1703388" y="3933826"/>
            <a:ext cx="3168650" cy="1655763"/>
          </a:xfrm>
          <a:prstGeom prst="rect">
            <a:avLst/>
          </a:prstGeom>
          <a:noFill/>
          <a:ln w="9525">
            <a:noFill/>
            <a:miter lim="800000"/>
            <a:headEnd/>
            <a:tailEnd/>
          </a:ln>
        </p:spPr>
        <p:txBody>
          <a:bodyPr/>
          <a:lstStyle/>
          <a:p>
            <a:pPr>
              <a:defRPr/>
            </a:pPr>
            <a:r>
              <a:rPr lang="en-US" altLang="zh-CN" sz="2000" dirty="0"/>
              <a:t>select * </a:t>
            </a:r>
          </a:p>
          <a:p>
            <a:pPr>
              <a:defRPr/>
            </a:pPr>
            <a:r>
              <a:rPr lang="en-US" altLang="zh-CN" sz="2000" dirty="0"/>
              <a:t>from </a:t>
            </a:r>
            <a:r>
              <a:rPr lang="en-US" altLang="zh-CN" sz="2000" dirty="0">
                <a:solidFill>
                  <a:srgbClr val="FF0000"/>
                </a:solidFill>
              </a:rPr>
              <a:t>takes</a:t>
            </a:r>
            <a:r>
              <a:rPr lang="en-US" altLang="zh-CN" sz="2000" dirty="0"/>
              <a:t> </a:t>
            </a:r>
            <a:r>
              <a:rPr lang="en-US" altLang="zh-CN" sz="2000" dirty="0">
                <a:solidFill>
                  <a:srgbClr val="0070C0"/>
                </a:solidFill>
              </a:rPr>
              <a:t>natural right outer join</a:t>
            </a:r>
            <a:r>
              <a:rPr lang="en-US" altLang="zh-CN" sz="2000" dirty="0"/>
              <a:t> </a:t>
            </a:r>
            <a:r>
              <a:rPr lang="en-US" altLang="zh-CN" sz="2000" dirty="0">
                <a:solidFill>
                  <a:srgbClr val="FF0000"/>
                </a:solidFill>
              </a:rPr>
              <a:t>student</a:t>
            </a:r>
            <a:r>
              <a:rPr lang="en-US" altLang="zh-CN" sz="2000" dirty="0"/>
              <a:t>;</a:t>
            </a:r>
          </a:p>
          <a:p>
            <a:pPr marL="742950" lvl="1" indent="-285750" eaLnBrk="0" hangingPunct="0">
              <a:spcBef>
                <a:spcPct val="20000"/>
              </a:spcBef>
              <a:buClr>
                <a:schemeClr val="hlink"/>
              </a:buClr>
              <a:buSzPct val="55000"/>
              <a:buFont typeface="Wingdings" pitchFamily="2" charset="2"/>
              <a:buChar char="n"/>
              <a:defRPr/>
            </a:pPr>
            <a:endParaRPr lang="en-US" altLang="zh-CN" sz="2000" b="1" kern="0" dirty="0">
              <a:solidFill>
                <a:schemeClr val="accent4"/>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1516E8A-EBBB-40D7-BC3A-EF49FD7BEC02}"/>
              </a:ext>
            </a:extLst>
          </p:cNvPr>
          <p:cNvSpPr>
            <a:spLocks noGrp="1" noChangeArrowheads="1"/>
          </p:cNvSpPr>
          <p:nvPr>
            <p:ph type="title"/>
          </p:nvPr>
        </p:nvSpPr>
        <p:spPr>
          <a:xfrm>
            <a:off x="1129631" y="90356"/>
            <a:ext cx="6372225" cy="1143000"/>
          </a:xfrm>
        </p:spPr>
        <p:txBody>
          <a:bodyPr/>
          <a:lstStyle/>
          <a:p>
            <a:r>
              <a:rPr lang="en-US" altLang="zh-CN" sz="3600" dirty="0"/>
              <a:t>Join  Expressions</a:t>
            </a:r>
            <a:br>
              <a:rPr lang="en-US" altLang="zh-CN" sz="3600" dirty="0"/>
            </a:br>
            <a:r>
              <a:rPr lang="zh-CN" altLang="en-US" sz="3600" dirty="0"/>
              <a:t>    </a:t>
            </a:r>
            <a:r>
              <a:rPr lang="en-US" altLang="zh-CN" sz="3600" dirty="0"/>
              <a:t>Outer</a:t>
            </a:r>
            <a:r>
              <a:rPr lang="zh-CN" altLang="en-US" sz="3600" dirty="0"/>
              <a:t> </a:t>
            </a:r>
            <a:r>
              <a:rPr lang="en-US" altLang="zh-CN" sz="3600" dirty="0"/>
              <a:t>Join</a:t>
            </a:r>
          </a:p>
        </p:txBody>
      </p:sp>
      <p:sp>
        <p:nvSpPr>
          <p:cNvPr id="8195" name="Rectangle 3">
            <a:extLst>
              <a:ext uri="{FF2B5EF4-FFF2-40B4-BE49-F238E27FC236}">
                <a16:creationId xmlns:a16="http://schemas.microsoft.com/office/drawing/2014/main" id="{8338B676-16BC-4B12-9EA9-020B0242B65F}"/>
              </a:ext>
            </a:extLst>
          </p:cNvPr>
          <p:cNvSpPr>
            <a:spLocks noGrp="1" noChangeArrowheads="1"/>
          </p:cNvSpPr>
          <p:nvPr>
            <p:ph type="body" idx="1"/>
          </p:nvPr>
        </p:nvSpPr>
        <p:spPr>
          <a:xfrm>
            <a:off x="302004" y="1456568"/>
            <a:ext cx="11039911" cy="5195902"/>
          </a:xfrm>
        </p:spPr>
        <p:txBody>
          <a:bodyPr>
            <a:normAutofit/>
          </a:bodyPr>
          <a:lstStyle/>
          <a:p>
            <a:pPr>
              <a:defRPr/>
            </a:pPr>
            <a:r>
              <a:rPr lang="en-US" altLang="zh-CN" sz="2800" dirty="0"/>
              <a:t>Full</a:t>
            </a:r>
            <a:r>
              <a:rPr lang="zh-CN" altLang="en-US" sz="2800" dirty="0"/>
              <a:t> </a:t>
            </a:r>
            <a:r>
              <a:rPr lang="en-US" altLang="zh-CN" sz="2800" dirty="0"/>
              <a:t>Outer Join</a:t>
            </a:r>
          </a:p>
          <a:p>
            <a:pPr lvl="1">
              <a:defRPr/>
            </a:pPr>
            <a:r>
              <a:rPr lang="zh-CN" altLang="en-US" sz="2000" dirty="0"/>
              <a:t>全外连接是左外连接与右外连接类型的组合</a:t>
            </a:r>
            <a:endParaRPr lang="en-US" altLang="zh-CN" sz="2000" dirty="0"/>
          </a:p>
          <a:p>
            <a:pPr lvl="2">
              <a:defRPr/>
            </a:pPr>
            <a:r>
              <a:rPr lang="zh-CN" altLang="en-US" sz="2000" dirty="0"/>
              <a:t>首先计算内连接的结果</a:t>
            </a:r>
            <a:endParaRPr lang="en-US" altLang="zh-CN" sz="2000" dirty="0"/>
          </a:p>
          <a:p>
            <a:pPr lvl="2">
              <a:defRPr/>
            </a:pPr>
            <a:r>
              <a:rPr lang="zh-CN" altLang="en-US" sz="2000" dirty="0"/>
              <a:t>然后左侧关系中不匹配右侧关系任何元组的元组被添上空值并加到结果中</a:t>
            </a:r>
            <a:endParaRPr lang="en-US" altLang="zh-CN" sz="2000" dirty="0"/>
          </a:p>
          <a:p>
            <a:pPr lvl="2">
              <a:defRPr/>
            </a:pPr>
            <a:r>
              <a:rPr lang="zh-CN" altLang="en-US" sz="2000" dirty="0"/>
              <a:t>最后右侧关系中不匹配左侧关系任何元组的元组也被添上空值并加到结果中</a:t>
            </a:r>
            <a:endParaRPr lang="en-US" altLang="zh-CN" sz="2000" dirty="0"/>
          </a:p>
          <a:p>
            <a:pPr lvl="1"/>
            <a:r>
              <a:rPr lang="zh-CN" altLang="en-US" sz="2000" dirty="0"/>
              <a:t>查询：显示</a:t>
            </a:r>
            <a:r>
              <a:rPr lang="en-US" altLang="zh-CN" sz="2000" dirty="0"/>
              <a:t>Comp. Sci. </a:t>
            </a:r>
            <a:r>
              <a:rPr lang="zh-CN" altLang="en-US" sz="2000" dirty="0"/>
              <a:t>系所有学生以及他们在</a:t>
            </a:r>
            <a:r>
              <a:rPr lang="en-US" altLang="zh-CN" sz="2000" dirty="0"/>
              <a:t>2009</a:t>
            </a:r>
            <a:r>
              <a:rPr lang="zh-CN" altLang="en-US" sz="2000" dirty="0"/>
              <a:t>年春季选修的所有课程段的列表。</a:t>
            </a:r>
            <a:r>
              <a:rPr lang="en-US" altLang="zh-CN" sz="2000" dirty="0"/>
              <a:t>2009 </a:t>
            </a:r>
            <a:r>
              <a:rPr lang="zh-CN" altLang="en-US" sz="2000" dirty="0"/>
              <a:t>年春季开设的所有课程段都必须显示，即使没有</a:t>
            </a:r>
            <a:r>
              <a:rPr lang="en-US" altLang="zh-CN" sz="2000" dirty="0"/>
              <a:t>Comp. Sci. </a:t>
            </a:r>
            <a:r>
              <a:rPr lang="zh-CN" altLang="en-US" sz="2000" dirty="0"/>
              <a:t>系的学生选修这些课程段</a:t>
            </a:r>
            <a:r>
              <a:rPr lang="en-US" altLang="zh-CN" sz="2000" dirty="0"/>
              <a:t>" </a:t>
            </a:r>
            <a:r>
              <a:rPr lang="zh-CN" altLang="en-US" sz="2000" dirty="0"/>
              <a:t>。</a:t>
            </a:r>
          </a:p>
          <a:p>
            <a:pPr lvl="2">
              <a:buNone/>
            </a:pPr>
            <a:endParaRPr lang="en-US" altLang="zh-CN" b="1" dirty="0"/>
          </a:p>
          <a:p>
            <a:pPr lvl="2">
              <a:buNone/>
            </a:pPr>
            <a:r>
              <a:rPr lang="en-US" altLang="zh-CN" b="1" dirty="0"/>
              <a:t>select *</a:t>
            </a:r>
          </a:p>
          <a:p>
            <a:pPr lvl="2">
              <a:buNone/>
            </a:pPr>
            <a:r>
              <a:rPr lang="en-US" altLang="zh-CN" b="1" dirty="0"/>
              <a:t>from </a:t>
            </a:r>
            <a:r>
              <a:rPr lang="en-US" altLang="zh-CN" dirty="0">
                <a:solidFill>
                  <a:srgbClr val="FF0000"/>
                </a:solidFill>
              </a:rPr>
              <a:t>( select *</a:t>
            </a:r>
          </a:p>
          <a:p>
            <a:pPr lvl="2">
              <a:buNone/>
            </a:pPr>
            <a:r>
              <a:rPr lang="en-US" altLang="zh-CN" dirty="0">
                <a:solidFill>
                  <a:srgbClr val="FF0000"/>
                </a:solidFill>
              </a:rPr>
              <a:t>           from student</a:t>
            </a:r>
          </a:p>
          <a:p>
            <a:pPr lvl="2">
              <a:buNone/>
            </a:pPr>
            <a:r>
              <a:rPr lang="en-US" altLang="zh-CN" dirty="0">
                <a:solidFill>
                  <a:srgbClr val="FF0000"/>
                </a:solidFill>
              </a:rPr>
              <a:t>           where </a:t>
            </a:r>
            <a:r>
              <a:rPr lang="en-US" altLang="zh-CN" dirty="0" err="1">
                <a:solidFill>
                  <a:srgbClr val="FF0000"/>
                </a:solidFill>
              </a:rPr>
              <a:t>dept_name</a:t>
            </a:r>
            <a:r>
              <a:rPr lang="en-US" altLang="zh-CN" dirty="0">
                <a:solidFill>
                  <a:srgbClr val="FF0000"/>
                </a:solidFill>
              </a:rPr>
              <a:t>='Comp. Sci.')</a:t>
            </a:r>
          </a:p>
          <a:p>
            <a:pPr lvl="2">
              <a:buNone/>
            </a:pPr>
            <a:r>
              <a:rPr lang="en-US" altLang="zh-CN" dirty="0"/>
              <a:t>         </a:t>
            </a:r>
            <a:r>
              <a:rPr lang="en-US" altLang="zh-CN" b="1" dirty="0">
                <a:solidFill>
                  <a:srgbClr val="0070C0"/>
                </a:solidFill>
              </a:rPr>
              <a:t>natural full outer join</a:t>
            </a:r>
          </a:p>
          <a:p>
            <a:pPr lvl="2">
              <a:buNone/>
            </a:pPr>
            <a:r>
              <a:rPr lang="en-US" altLang="zh-CN" dirty="0"/>
              <a:t>        </a:t>
            </a:r>
            <a:r>
              <a:rPr lang="en-US" altLang="zh-CN" dirty="0">
                <a:solidFill>
                  <a:srgbClr val="FF0000"/>
                </a:solidFill>
              </a:rPr>
              <a:t>(  select *</a:t>
            </a:r>
          </a:p>
          <a:p>
            <a:pPr lvl="2">
              <a:buNone/>
            </a:pPr>
            <a:r>
              <a:rPr lang="en-US" altLang="zh-CN" dirty="0">
                <a:solidFill>
                  <a:srgbClr val="FF0000"/>
                </a:solidFill>
              </a:rPr>
              <a:t>           from takes</a:t>
            </a:r>
          </a:p>
          <a:p>
            <a:pPr lvl="2">
              <a:buNone/>
            </a:pPr>
            <a:r>
              <a:rPr lang="en-US" altLang="zh-CN" dirty="0">
                <a:solidFill>
                  <a:srgbClr val="FF0000"/>
                </a:solidFill>
              </a:rPr>
              <a:t>           where semester='Spring' and year=2009)</a:t>
            </a:r>
            <a:r>
              <a:rPr lang="en-US" altLang="zh-CN" dirty="0"/>
              <a:t>;</a:t>
            </a:r>
            <a:endParaRPr lang="en-US" altLang="zh-CN" sz="2000" dirty="0"/>
          </a:p>
          <a:p>
            <a:pPr lvl="1">
              <a:defRPr/>
            </a:pPr>
            <a:endParaRPr lang="en-US" altLang="zh-CN" sz="2400" b="1" dirty="0">
              <a:solidFill>
                <a:schemeClr val="accent4"/>
              </a:solidFill>
            </a:endParaRPr>
          </a:p>
        </p:txBody>
      </p:sp>
      <p:pic>
        <p:nvPicPr>
          <p:cNvPr id="4" name="Picture 2">
            <a:extLst>
              <a:ext uri="{FF2B5EF4-FFF2-40B4-BE49-F238E27FC236}">
                <a16:creationId xmlns:a16="http://schemas.microsoft.com/office/drawing/2014/main" id="{A3EB18D7-29E9-43B3-BC7F-5A4D74399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912" y="4287793"/>
            <a:ext cx="5627280" cy="222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D68FD47-3BCF-4F25-BDB7-2D1E742CE3A8}"/>
              </a:ext>
            </a:extLst>
          </p:cNvPr>
          <p:cNvSpPr>
            <a:spLocks noGrp="1" noChangeArrowheads="1"/>
          </p:cNvSpPr>
          <p:nvPr>
            <p:ph type="body" idx="1"/>
          </p:nvPr>
        </p:nvSpPr>
        <p:spPr>
          <a:xfrm>
            <a:off x="1104900" y="1371018"/>
            <a:ext cx="9980682" cy="5289462"/>
          </a:xfrm>
        </p:spPr>
        <p:txBody>
          <a:bodyPr/>
          <a:lstStyle/>
          <a:p>
            <a:r>
              <a:rPr lang="en-US" altLang="zh-CN" sz="2800" dirty="0"/>
              <a:t>Using</a:t>
            </a:r>
            <a:r>
              <a:rPr lang="zh-CN" altLang="en-US" sz="2800" dirty="0"/>
              <a:t> </a:t>
            </a:r>
            <a:r>
              <a:rPr lang="en-US" altLang="zh-CN" sz="2800" dirty="0"/>
              <a:t>on</a:t>
            </a:r>
            <a:r>
              <a:rPr lang="zh-CN" altLang="en-US" sz="2800" dirty="0"/>
              <a:t> </a:t>
            </a:r>
            <a:r>
              <a:rPr lang="en-US" altLang="zh-CN" sz="2800" dirty="0"/>
              <a:t>clause</a:t>
            </a:r>
            <a:r>
              <a:rPr lang="zh-CN" altLang="en-US" sz="2800" dirty="0"/>
              <a:t> </a:t>
            </a:r>
            <a:r>
              <a:rPr lang="en-US" altLang="zh-CN" sz="2800" dirty="0"/>
              <a:t>with</a:t>
            </a:r>
            <a:r>
              <a:rPr lang="zh-CN" altLang="en-US" sz="2800" dirty="0"/>
              <a:t> </a:t>
            </a:r>
            <a:r>
              <a:rPr lang="en-US" altLang="zh-CN" sz="2800" dirty="0"/>
              <a:t>Outer</a:t>
            </a:r>
            <a:r>
              <a:rPr lang="zh-CN" altLang="en-US" sz="2800" dirty="0"/>
              <a:t> </a:t>
            </a:r>
            <a:r>
              <a:rPr lang="en-US" altLang="zh-CN" sz="2800" dirty="0"/>
              <a:t>Join</a:t>
            </a:r>
          </a:p>
          <a:p>
            <a:pPr lvl="1"/>
            <a:endParaRPr lang="en-US" altLang="zh-CN" sz="1800" dirty="0"/>
          </a:p>
          <a:p>
            <a:pPr lvl="1"/>
            <a:r>
              <a:rPr lang="en-US" altLang="zh-CN" sz="1800" dirty="0"/>
              <a:t>on </a:t>
            </a:r>
            <a:r>
              <a:rPr lang="zh-CN" altLang="en-US" sz="1800" dirty="0"/>
              <a:t>和</a:t>
            </a:r>
            <a:r>
              <a:rPr lang="en-US" altLang="zh-CN" sz="1800" dirty="0"/>
              <a:t>where </a:t>
            </a:r>
            <a:r>
              <a:rPr lang="zh-CN" altLang="en-US" sz="1800" dirty="0"/>
              <a:t>在外连接中的表现是不同的。其原因是外连接只为那些对相应内连接结果没有贡献的元组补上空值并加入结果。</a:t>
            </a:r>
            <a:endParaRPr lang="en-US" altLang="zh-CN" sz="1800" dirty="0"/>
          </a:p>
          <a:p>
            <a:pPr lvl="2"/>
            <a:r>
              <a:rPr lang="en-US" altLang="zh-CN" sz="1800" b="1" dirty="0">
                <a:solidFill>
                  <a:srgbClr val="FF0000"/>
                </a:solidFill>
              </a:rPr>
              <a:t>on </a:t>
            </a:r>
            <a:r>
              <a:rPr lang="zh-CN" altLang="en-US" sz="1800" b="1" dirty="0">
                <a:solidFill>
                  <a:srgbClr val="FF0000"/>
                </a:solidFill>
              </a:rPr>
              <a:t>条件是外连接声明的一部分</a:t>
            </a:r>
            <a:endParaRPr lang="en-US" altLang="zh-CN" sz="1800" b="1" dirty="0">
              <a:solidFill>
                <a:srgbClr val="FF0000"/>
              </a:solidFill>
            </a:endParaRPr>
          </a:p>
          <a:p>
            <a:pPr lvl="2"/>
            <a:r>
              <a:rPr lang="en-US" altLang="zh-CN" sz="1800" b="1" dirty="0">
                <a:solidFill>
                  <a:srgbClr val="FF0000"/>
                </a:solidFill>
              </a:rPr>
              <a:t>where </a:t>
            </a:r>
            <a:r>
              <a:rPr lang="zh-CN" altLang="en-US" sz="1800" b="1" dirty="0">
                <a:solidFill>
                  <a:srgbClr val="FF0000"/>
                </a:solidFill>
              </a:rPr>
              <a:t>子句不是外连接声明的一部分</a:t>
            </a:r>
            <a:endParaRPr lang="en-US" altLang="zh-CN" sz="1800" b="1" dirty="0">
              <a:solidFill>
                <a:srgbClr val="FF0000"/>
              </a:solidFill>
            </a:endParaRPr>
          </a:p>
          <a:p>
            <a:pPr lvl="1"/>
            <a:endParaRPr lang="en-US" altLang="zh-CN" sz="1800" dirty="0"/>
          </a:p>
          <a:p>
            <a:pPr lvl="1"/>
            <a:endParaRPr lang="en-US" altLang="zh-CN" sz="1800" dirty="0"/>
          </a:p>
          <a:p>
            <a:pPr lvl="1"/>
            <a:r>
              <a:rPr lang="zh-CN" altLang="en-US" sz="1800" dirty="0"/>
              <a:t>查询：</a:t>
            </a:r>
            <a:endParaRPr lang="en-US" altLang="zh-CN" sz="1800" dirty="0"/>
          </a:p>
          <a:p>
            <a:pPr lvl="1">
              <a:buNone/>
            </a:pPr>
            <a:r>
              <a:rPr lang="zh-CN" altLang="en-US" sz="1800" dirty="0"/>
              <a:t>    </a:t>
            </a:r>
            <a:r>
              <a:rPr lang="en-US" altLang="zh-CN" sz="1800" dirty="0"/>
              <a:t>select * </a:t>
            </a:r>
          </a:p>
          <a:p>
            <a:pPr lvl="1">
              <a:buNone/>
            </a:pPr>
            <a:r>
              <a:rPr lang="zh-CN" altLang="en-US" sz="1800" dirty="0"/>
              <a:t>    </a:t>
            </a:r>
            <a:r>
              <a:rPr lang="en-US" altLang="zh-CN" sz="1800" dirty="0"/>
              <a:t>from student </a:t>
            </a:r>
            <a:r>
              <a:rPr lang="en-US" altLang="zh-CN" sz="1800" dirty="0">
                <a:solidFill>
                  <a:srgbClr val="FF0000"/>
                </a:solidFill>
              </a:rPr>
              <a:t>left outer join</a:t>
            </a:r>
            <a:r>
              <a:rPr lang="en-US" altLang="zh-CN" sz="1800" dirty="0"/>
              <a:t> takes </a:t>
            </a:r>
          </a:p>
          <a:p>
            <a:pPr lvl="1">
              <a:buNone/>
            </a:pPr>
            <a:r>
              <a:rPr lang="en-US" altLang="zh-CN" sz="1800" dirty="0"/>
              <a:t>                          </a:t>
            </a:r>
            <a:r>
              <a:rPr lang="en-US" altLang="zh-CN" sz="1800" dirty="0">
                <a:solidFill>
                  <a:srgbClr val="FF0000"/>
                </a:solidFill>
              </a:rPr>
              <a:t>on</a:t>
            </a:r>
            <a:r>
              <a:rPr lang="en-US" altLang="zh-CN" sz="1800" dirty="0"/>
              <a:t> student.ID=takes.ID;</a:t>
            </a:r>
          </a:p>
          <a:p>
            <a:pPr lvl="2"/>
            <a:r>
              <a:rPr lang="zh-CN" altLang="en-US" sz="1600" dirty="0"/>
              <a:t>结果集中包括元组</a:t>
            </a:r>
            <a:endParaRPr lang="en-US" altLang="zh-CN" sz="1600" dirty="0"/>
          </a:p>
          <a:p>
            <a:pPr marL="1371600" lvl="3" indent="0">
              <a:buNone/>
            </a:pPr>
            <a:r>
              <a:rPr lang="en-US" altLang="zh-CN" sz="1600" dirty="0"/>
              <a:t>( 70557</a:t>
            </a:r>
            <a:r>
              <a:rPr lang="zh-CN" altLang="en-US" sz="1600" dirty="0"/>
              <a:t>，</a:t>
            </a:r>
            <a:r>
              <a:rPr lang="en-US" altLang="zh-CN" sz="1600" dirty="0"/>
              <a:t>Snow</a:t>
            </a:r>
            <a:r>
              <a:rPr lang="zh-CN" altLang="en-US" sz="1600" dirty="0"/>
              <a:t>，</a:t>
            </a:r>
            <a:r>
              <a:rPr lang="en-US" altLang="zh-CN" sz="1600" dirty="0"/>
              <a:t>Physics</a:t>
            </a:r>
            <a:r>
              <a:rPr lang="zh-CN" altLang="en-US" sz="1600" dirty="0"/>
              <a:t>，</a:t>
            </a:r>
            <a:r>
              <a:rPr lang="en-US" altLang="zh-CN" sz="1600" dirty="0"/>
              <a:t>0</a:t>
            </a:r>
            <a:r>
              <a:rPr lang="zh-CN" altLang="en-US" sz="1600" dirty="0"/>
              <a:t>，</a:t>
            </a:r>
            <a:r>
              <a:rPr lang="en-US" altLang="zh-CN" sz="1600" dirty="0"/>
              <a:t>null , null</a:t>
            </a:r>
            <a:r>
              <a:rPr lang="zh-CN" altLang="en-US" sz="1600" dirty="0"/>
              <a:t>，</a:t>
            </a:r>
            <a:r>
              <a:rPr lang="en-US" altLang="zh-CN" sz="1600" dirty="0"/>
              <a:t> null</a:t>
            </a:r>
            <a:r>
              <a:rPr lang="zh-CN" altLang="en-US" sz="1600" dirty="0"/>
              <a:t>，</a:t>
            </a:r>
            <a:r>
              <a:rPr lang="en-US" altLang="zh-CN" sz="1600" dirty="0"/>
              <a:t>null</a:t>
            </a:r>
            <a:r>
              <a:rPr lang="zh-CN" altLang="en-US" sz="1600" dirty="0"/>
              <a:t>，</a:t>
            </a:r>
            <a:r>
              <a:rPr lang="en-US" altLang="zh-CN" sz="1600" dirty="0"/>
              <a:t>null</a:t>
            </a:r>
            <a:r>
              <a:rPr lang="zh-CN" altLang="en-US" sz="1600" dirty="0"/>
              <a:t>，</a:t>
            </a:r>
            <a:r>
              <a:rPr lang="en-US" altLang="zh-CN" sz="1600" dirty="0"/>
              <a:t>null )</a:t>
            </a:r>
          </a:p>
          <a:p>
            <a:pPr lvl="2"/>
            <a:r>
              <a:rPr lang="zh-CN" altLang="en-US" sz="1600" dirty="0"/>
              <a:t>因为在</a:t>
            </a:r>
            <a:r>
              <a:rPr lang="en-US" altLang="zh-CN" sz="1600" dirty="0"/>
              <a:t>takes </a:t>
            </a:r>
            <a:r>
              <a:rPr lang="zh-CN" altLang="en-US" sz="1600" dirty="0"/>
              <a:t>中没有</a:t>
            </a:r>
            <a:r>
              <a:rPr lang="en-US" altLang="zh-CN" sz="1600" dirty="0"/>
              <a:t>ID=70557</a:t>
            </a:r>
            <a:r>
              <a:rPr lang="zh-CN" altLang="en-US" sz="1600" dirty="0"/>
              <a:t>到的元组</a:t>
            </a:r>
          </a:p>
          <a:p>
            <a:pPr lvl="2"/>
            <a:endParaRPr lang="en-US" altLang="zh-CN" sz="2000" b="1" dirty="0">
              <a:solidFill>
                <a:srgbClr val="FF0000"/>
              </a:solidFill>
            </a:endParaRPr>
          </a:p>
          <a:p>
            <a:endParaRPr lang="en-US" altLang="zh-CN" dirty="0"/>
          </a:p>
        </p:txBody>
      </p:sp>
      <p:sp>
        <p:nvSpPr>
          <p:cNvPr id="3" name="标题 2">
            <a:extLst>
              <a:ext uri="{FF2B5EF4-FFF2-40B4-BE49-F238E27FC236}">
                <a16:creationId xmlns:a16="http://schemas.microsoft.com/office/drawing/2014/main" id="{066F7CAA-94E6-4224-AF94-6311CC49D3FC}"/>
              </a:ext>
            </a:extLst>
          </p:cNvPr>
          <p:cNvSpPr>
            <a:spLocks noGrp="1"/>
          </p:cNvSpPr>
          <p:nvPr>
            <p:ph type="title"/>
          </p:nvPr>
        </p:nvSpPr>
        <p:spPr/>
        <p:txBody>
          <a:bodyPr/>
          <a:lstStyle/>
          <a:p>
            <a:r>
              <a:rPr lang="en-US" altLang="zh-CN" sz="3600" dirty="0"/>
              <a:t>Join  Expressions</a:t>
            </a:r>
            <a:br>
              <a:rPr lang="en-US" altLang="zh-CN" sz="3600" dirty="0"/>
            </a:br>
            <a:r>
              <a:rPr lang="zh-CN" altLang="en-US" sz="3600" dirty="0"/>
              <a:t>    </a:t>
            </a:r>
            <a:r>
              <a:rPr lang="en-US" altLang="zh-CN" sz="3600" dirty="0"/>
              <a:t>Outer</a:t>
            </a:r>
            <a:r>
              <a:rPr lang="zh-CN" altLang="en-US" sz="3600" dirty="0"/>
              <a:t> </a:t>
            </a:r>
            <a:r>
              <a:rPr lang="en-US" altLang="zh-CN" sz="3600" dirty="0"/>
              <a:t>Join</a:t>
            </a:r>
            <a:endParaRPr lang="zh-CN" altLang="en-US" sz="3600" dirty="0"/>
          </a:p>
        </p:txBody>
      </p:sp>
      <p:pic>
        <p:nvPicPr>
          <p:cNvPr id="6" name="Picture 2">
            <a:extLst>
              <a:ext uri="{FF2B5EF4-FFF2-40B4-BE49-F238E27FC236}">
                <a16:creationId xmlns:a16="http://schemas.microsoft.com/office/drawing/2014/main" id="{F69BF095-A634-4E1B-94B0-D4183CB58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7137" y="2700406"/>
            <a:ext cx="4558821" cy="269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D68FD47-3BCF-4F25-BDB7-2D1E742CE3A8}"/>
              </a:ext>
            </a:extLst>
          </p:cNvPr>
          <p:cNvSpPr>
            <a:spLocks noGrp="1" noChangeArrowheads="1"/>
          </p:cNvSpPr>
          <p:nvPr>
            <p:ph type="body" idx="1"/>
          </p:nvPr>
        </p:nvSpPr>
        <p:spPr>
          <a:xfrm>
            <a:off x="1104900" y="1371018"/>
            <a:ext cx="9980682" cy="5289462"/>
          </a:xfrm>
        </p:spPr>
        <p:txBody>
          <a:bodyPr/>
          <a:lstStyle/>
          <a:p>
            <a:r>
              <a:rPr lang="en-US" altLang="zh-CN" sz="2800" dirty="0"/>
              <a:t>Using</a:t>
            </a:r>
            <a:r>
              <a:rPr lang="zh-CN" altLang="en-US" sz="2800" dirty="0"/>
              <a:t> </a:t>
            </a:r>
            <a:r>
              <a:rPr lang="en-US" altLang="zh-CN" sz="2800" dirty="0"/>
              <a:t>on</a:t>
            </a:r>
            <a:r>
              <a:rPr lang="zh-CN" altLang="en-US" sz="2800" dirty="0"/>
              <a:t> </a:t>
            </a:r>
            <a:r>
              <a:rPr lang="en-US" altLang="zh-CN" sz="2800" dirty="0"/>
              <a:t>clause</a:t>
            </a:r>
            <a:r>
              <a:rPr lang="zh-CN" altLang="en-US" sz="2800" dirty="0"/>
              <a:t> </a:t>
            </a:r>
            <a:r>
              <a:rPr lang="en-US" altLang="zh-CN" sz="2800" dirty="0"/>
              <a:t>with</a:t>
            </a:r>
            <a:r>
              <a:rPr lang="zh-CN" altLang="en-US" sz="2800" dirty="0"/>
              <a:t> </a:t>
            </a:r>
            <a:r>
              <a:rPr lang="en-US" altLang="zh-CN" sz="2800" dirty="0"/>
              <a:t>Outer</a:t>
            </a:r>
            <a:r>
              <a:rPr lang="zh-CN" altLang="en-US" sz="2800" dirty="0"/>
              <a:t> </a:t>
            </a:r>
            <a:r>
              <a:rPr lang="en-US" altLang="zh-CN" sz="2800" dirty="0"/>
              <a:t>Join</a:t>
            </a:r>
          </a:p>
          <a:p>
            <a:pPr lvl="1"/>
            <a:r>
              <a:rPr lang="en-US" altLang="zh-CN" sz="1800" dirty="0"/>
              <a:t>on </a:t>
            </a:r>
            <a:r>
              <a:rPr lang="zh-CN" altLang="en-US" sz="1800" dirty="0"/>
              <a:t>和</a:t>
            </a:r>
            <a:r>
              <a:rPr lang="en-US" altLang="zh-CN" sz="1800" dirty="0"/>
              <a:t>where </a:t>
            </a:r>
            <a:r>
              <a:rPr lang="zh-CN" altLang="en-US" sz="1800" dirty="0"/>
              <a:t>在外连接中的表现是不同的。其原因是外连接只为那些对相应内连接结果没有贡献的元组补上空值并加入结果。</a:t>
            </a:r>
            <a:endParaRPr lang="en-US" altLang="zh-CN" sz="1800" dirty="0"/>
          </a:p>
          <a:p>
            <a:pPr lvl="2"/>
            <a:r>
              <a:rPr lang="en-US" altLang="zh-CN" sz="1800" b="1" dirty="0">
                <a:solidFill>
                  <a:srgbClr val="FF0000"/>
                </a:solidFill>
              </a:rPr>
              <a:t>on </a:t>
            </a:r>
            <a:r>
              <a:rPr lang="zh-CN" altLang="en-US" sz="1800" b="1" dirty="0">
                <a:solidFill>
                  <a:srgbClr val="FF0000"/>
                </a:solidFill>
              </a:rPr>
              <a:t>条件是外连接声明的一部分</a:t>
            </a:r>
            <a:endParaRPr lang="en-US" altLang="zh-CN" sz="1800" b="1" dirty="0">
              <a:solidFill>
                <a:srgbClr val="FF0000"/>
              </a:solidFill>
            </a:endParaRPr>
          </a:p>
          <a:p>
            <a:pPr lvl="2"/>
            <a:r>
              <a:rPr lang="en-US" altLang="zh-CN" sz="1800" b="1" dirty="0">
                <a:solidFill>
                  <a:srgbClr val="FF0000"/>
                </a:solidFill>
              </a:rPr>
              <a:t>where </a:t>
            </a:r>
            <a:r>
              <a:rPr lang="zh-CN" altLang="en-US" sz="1800" b="1" dirty="0">
                <a:solidFill>
                  <a:srgbClr val="FF0000"/>
                </a:solidFill>
              </a:rPr>
              <a:t>子句不是外连接声明的一部分</a:t>
            </a:r>
            <a:endParaRPr lang="en-US" altLang="zh-CN" sz="1800" b="1" dirty="0">
              <a:solidFill>
                <a:srgbClr val="FF0000"/>
              </a:solidFill>
            </a:endParaRPr>
          </a:p>
          <a:p>
            <a:pPr lvl="1"/>
            <a:endParaRPr lang="en-US" altLang="zh-CN" sz="1800" dirty="0"/>
          </a:p>
          <a:p>
            <a:pPr lvl="1"/>
            <a:endParaRPr lang="en-US" altLang="zh-CN" sz="1800" dirty="0"/>
          </a:p>
          <a:p>
            <a:pPr lvl="1"/>
            <a:r>
              <a:rPr lang="zh-CN" altLang="en-US" sz="1800" dirty="0"/>
              <a:t>查询：</a:t>
            </a:r>
            <a:endParaRPr lang="en-US" altLang="zh-CN" sz="1800" dirty="0"/>
          </a:p>
          <a:p>
            <a:pPr lvl="1">
              <a:buNone/>
            </a:pPr>
            <a:r>
              <a:rPr lang="zh-CN" altLang="en-US" sz="1800" dirty="0"/>
              <a:t>     </a:t>
            </a:r>
            <a:r>
              <a:rPr lang="en-US" altLang="zh-CN" sz="1800" dirty="0"/>
              <a:t>select * </a:t>
            </a:r>
          </a:p>
          <a:p>
            <a:pPr lvl="1">
              <a:buNone/>
            </a:pPr>
            <a:r>
              <a:rPr lang="zh-CN" altLang="en-US" sz="1800" dirty="0"/>
              <a:t>      </a:t>
            </a:r>
            <a:r>
              <a:rPr lang="en-US" altLang="zh-CN" sz="1800" dirty="0"/>
              <a:t>from  student </a:t>
            </a:r>
            <a:r>
              <a:rPr lang="en-US" altLang="zh-CN" sz="1800" dirty="0">
                <a:solidFill>
                  <a:srgbClr val="FF0000"/>
                </a:solidFill>
              </a:rPr>
              <a:t>left outer join </a:t>
            </a:r>
            <a:r>
              <a:rPr lang="en-US" altLang="zh-CN" sz="1800" dirty="0"/>
              <a:t>takes </a:t>
            </a:r>
            <a:r>
              <a:rPr lang="en-US" altLang="zh-CN" sz="1800" dirty="0">
                <a:solidFill>
                  <a:srgbClr val="FF0000"/>
                </a:solidFill>
              </a:rPr>
              <a:t>on</a:t>
            </a:r>
            <a:r>
              <a:rPr lang="en-US" altLang="zh-CN" sz="1800" dirty="0"/>
              <a:t> 1=1 </a:t>
            </a:r>
          </a:p>
          <a:p>
            <a:pPr lvl="1">
              <a:buNone/>
            </a:pPr>
            <a:r>
              <a:rPr lang="zh-CN" altLang="en-US" sz="1800" dirty="0"/>
              <a:t>    </a:t>
            </a:r>
            <a:r>
              <a:rPr lang="en-US" altLang="zh-CN" sz="1800" dirty="0">
                <a:solidFill>
                  <a:srgbClr val="0070C0"/>
                </a:solidFill>
              </a:rPr>
              <a:t>where</a:t>
            </a:r>
            <a:r>
              <a:rPr lang="en-US" altLang="zh-CN" sz="1800" dirty="0"/>
              <a:t>  student.ID=takes.ID;</a:t>
            </a:r>
          </a:p>
          <a:p>
            <a:pPr lvl="2"/>
            <a:r>
              <a:rPr lang="zh-CN" altLang="en-US" sz="1600" dirty="0"/>
              <a:t>这个查询中， 每个元组都满足连接条件</a:t>
            </a:r>
            <a:r>
              <a:rPr lang="en-US" altLang="zh-CN" sz="1600" dirty="0"/>
              <a:t>1=1</a:t>
            </a:r>
            <a:r>
              <a:rPr lang="zh-CN" altLang="en-US" sz="1600" dirty="0"/>
              <a:t>（</a:t>
            </a:r>
            <a:r>
              <a:rPr lang="en-US" altLang="zh-CN" sz="1600" dirty="0"/>
              <a:t>true</a:t>
            </a:r>
            <a:r>
              <a:rPr lang="zh-CN" altLang="en-US" sz="1600" dirty="0"/>
              <a:t>）</a:t>
            </a:r>
            <a:r>
              <a:rPr lang="en-US" altLang="zh-CN" sz="1600" dirty="0"/>
              <a:t> </a:t>
            </a:r>
            <a:r>
              <a:rPr lang="zh-CN" altLang="en-US" sz="1600" dirty="0"/>
              <a:t>， 因此外连接不会产生出补上空值的元组。外连接实际上产生了两个关系的笛卡儿积。</a:t>
            </a:r>
            <a:endParaRPr lang="en-US" altLang="zh-CN" sz="1600" dirty="0"/>
          </a:p>
          <a:p>
            <a:pPr lvl="2"/>
            <a:r>
              <a:rPr lang="zh-CN" altLang="en-US" sz="1600" dirty="0"/>
              <a:t>因为在</a:t>
            </a:r>
            <a:r>
              <a:rPr lang="en-US" altLang="zh-CN" sz="1600" dirty="0"/>
              <a:t>takes</a:t>
            </a:r>
            <a:r>
              <a:rPr lang="zh-CN" altLang="en-US" sz="1600" dirty="0"/>
              <a:t> 中没有</a:t>
            </a:r>
            <a:r>
              <a:rPr lang="en-US" altLang="zh-CN" sz="1600" dirty="0" err="1"/>
              <a:t>lD</a:t>
            </a:r>
            <a:r>
              <a:rPr lang="en-US" altLang="zh-CN" sz="1600" dirty="0"/>
              <a:t>=70557 </a:t>
            </a:r>
            <a:r>
              <a:rPr lang="zh-CN" altLang="en-US" sz="1600" dirty="0"/>
              <a:t>的元组，每次当外连接中出现</a:t>
            </a:r>
            <a:r>
              <a:rPr lang="en-US" altLang="zh-CN" sz="1600" dirty="0"/>
              <a:t>name = “Snow” </a:t>
            </a:r>
            <a:r>
              <a:rPr lang="zh-CN" altLang="en-US" sz="1600" dirty="0"/>
              <a:t>的元组时， </a:t>
            </a:r>
            <a:r>
              <a:rPr lang="en-US" altLang="zh-CN" sz="1600" dirty="0"/>
              <a:t>student.ID</a:t>
            </a:r>
            <a:r>
              <a:rPr lang="zh-CN" altLang="en-US" sz="1600" dirty="0"/>
              <a:t>与</a:t>
            </a:r>
            <a:r>
              <a:rPr lang="en-US" altLang="zh-CN" sz="1600" dirty="0"/>
              <a:t>takes.ID </a:t>
            </a:r>
            <a:r>
              <a:rPr lang="zh-CN" altLang="en-US" sz="1600" dirty="0"/>
              <a:t>的取值必然是不同的，这样的元组会被</a:t>
            </a:r>
            <a:r>
              <a:rPr lang="en-US" altLang="zh-CN" sz="1600" dirty="0"/>
              <a:t>where </a:t>
            </a:r>
            <a:r>
              <a:rPr lang="zh-CN" altLang="en-US" sz="1600" dirty="0"/>
              <a:t>子句谓词排除掉，因此学生</a:t>
            </a:r>
            <a:r>
              <a:rPr lang="en-US" altLang="zh-CN" sz="1600" dirty="0"/>
              <a:t>Snow </a:t>
            </a:r>
            <a:r>
              <a:rPr lang="zh-CN" altLang="en-US" sz="1600" dirty="0"/>
              <a:t>不会出现在后面查询的结果中。</a:t>
            </a:r>
            <a:endParaRPr lang="en-US" altLang="zh-CN" sz="1600" dirty="0"/>
          </a:p>
          <a:p>
            <a:pPr lvl="2"/>
            <a:endParaRPr lang="en-US" altLang="zh-CN" sz="2000" b="1" dirty="0">
              <a:solidFill>
                <a:srgbClr val="FF0000"/>
              </a:solidFill>
            </a:endParaRPr>
          </a:p>
          <a:p>
            <a:endParaRPr lang="en-US" altLang="zh-CN" dirty="0"/>
          </a:p>
        </p:txBody>
      </p:sp>
      <p:sp>
        <p:nvSpPr>
          <p:cNvPr id="3" name="标题 2">
            <a:extLst>
              <a:ext uri="{FF2B5EF4-FFF2-40B4-BE49-F238E27FC236}">
                <a16:creationId xmlns:a16="http://schemas.microsoft.com/office/drawing/2014/main" id="{066F7CAA-94E6-4224-AF94-6311CC49D3FC}"/>
              </a:ext>
            </a:extLst>
          </p:cNvPr>
          <p:cNvSpPr>
            <a:spLocks noGrp="1"/>
          </p:cNvSpPr>
          <p:nvPr>
            <p:ph type="title"/>
          </p:nvPr>
        </p:nvSpPr>
        <p:spPr/>
        <p:txBody>
          <a:bodyPr/>
          <a:lstStyle/>
          <a:p>
            <a:r>
              <a:rPr lang="en-US" altLang="zh-CN" sz="3600" dirty="0"/>
              <a:t>Join  Expressions</a:t>
            </a:r>
            <a:br>
              <a:rPr lang="en-US" altLang="zh-CN" sz="3600" dirty="0"/>
            </a:br>
            <a:r>
              <a:rPr lang="zh-CN" altLang="en-US" sz="3600" dirty="0"/>
              <a:t>    </a:t>
            </a:r>
            <a:r>
              <a:rPr lang="en-US" altLang="zh-CN" sz="3600" dirty="0"/>
              <a:t>Outer</a:t>
            </a:r>
            <a:r>
              <a:rPr lang="zh-CN" altLang="en-US" sz="3600" dirty="0"/>
              <a:t> </a:t>
            </a:r>
            <a:r>
              <a:rPr lang="en-US" altLang="zh-CN" sz="3600" dirty="0"/>
              <a:t>Join</a:t>
            </a:r>
            <a:endParaRPr lang="zh-CN" altLang="en-US" sz="3600" dirty="0"/>
          </a:p>
        </p:txBody>
      </p:sp>
      <p:pic>
        <p:nvPicPr>
          <p:cNvPr id="5" name="Picture 2">
            <a:extLst>
              <a:ext uri="{FF2B5EF4-FFF2-40B4-BE49-F238E27FC236}">
                <a16:creationId xmlns:a16="http://schemas.microsoft.com/office/drawing/2014/main" id="{F0A261A5-352F-4FB2-9674-BDF60FF0E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2630" y="2444695"/>
            <a:ext cx="4029044" cy="230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34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D68FD47-3BCF-4F25-BDB7-2D1E742CE3A8}"/>
              </a:ext>
            </a:extLst>
          </p:cNvPr>
          <p:cNvSpPr>
            <a:spLocks noGrp="1" noChangeArrowheads="1"/>
          </p:cNvSpPr>
          <p:nvPr>
            <p:ph type="body" idx="1"/>
          </p:nvPr>
        </p:nvSpPr>
        <p:spPr>
          <a:xfrm>
            <a:off x="771788" y="1492338"/>
            <a:ext cx="10743850" cy="5289462"/>
          </a:xfrm>
        </p:spPr>
        <p:txBody>
          <a:bodyPr/>
          <a:lstStyle/>
          <a:p>
            <a:r>
              <a:rPr lang="zh-CN" altLang="en-US" dirty="0"/>
              <a:t>连接操作的</a:t>
            </a:r>
            <a:r>
              <a:rPr lang="en-US" altLang="zh-CN" dirty="0"/>
              <a:t>ANSI</a:t>
            </a:r>
            <a:r>
              <a:rPr lang="zh-CN" altLang="en-US" dirty="0"/>
              <a:t>写法，位于</a:t>
            </a:r>
            <a:r>
              <a:rPr lang="en-US" altLang="zh-CN" dirty="0">
                <a:solidFill>
                  <a:srgbClr val="FF0000"/>
                </a:solidFill>
              </a:rPr>
              <a:t>FROM</a:t>
            </a:r>
            <a:r>
              <a:rPr lang="zh-CN" altLang="en-US" dirty="0">
                <a:solidFill>
                  <a:srgbClr val="FF0000"/>
                </a:solidFill>
              </a:rPr>
              <a:t>子句</a:t>
            </a:r>
            <a:r>
              <a:rPr lang="zh-CN" altLang="en-US" dirty="0"/>
              <a:t>，用于将两个关系表进行连接后返回一个新的关系表</a:t>
            </a:r>
            <a:endParaRPr lang="en-US" altLang="zh-CN" dirty="0">
              <a:solidFill>
                <a:srgbClr val="FF0000"/>
              </a:solidFill>
            </a:endParaRPr>
          </a:p>
          <a:p>
            <a:r>
              <a:rPr lang="en-US" altLang="zh-CN" b="1" dirty="0">
                <a:solidFill>
                  <a:srgbClr val="000099"/>
                </a:solidFill>
              </a:rPr>
              <a:t>Join condition</a:t>
            </a:r>
            <a:r>
              <a:rPr lang="en-US" altLang="zh-CN" dirty="0"/>
              <a:t> – defines which tuples in the two relations match, and what attributes are present in the result of the join.</a:t>
            </a:r>
          </a:p>
          <a:p>
            <a:r>
              <a:rPr lang="en-US" altLang="zh-CN" b="1" dirty="0">
                <a:solidFill>
                  <a:srgbClr val="000099"/>
                </a:solidFill>
              </a:rPr>
              <a:t>Join type</a:t>
            </a:r>
            <a:r>
              <a:rPr lang="en-US" altLang="zh-CN" dirty="0"/>
              <a:t> – defines how tuples in each relation that do not match any tuple in the other relation (based on the join condition) are treated.</a:t>
            </a:r>
          </a:p>
          <a:p>
            <a:endParaRPr lang="en-US" altLang="zh-CN" dirty="0"/>
          </a:p>
        </p:txBody>
      </p:sp>
      <p:sp>
        <p:nvSpPr>
          <p:cNvPr id="3" name="标题 2">
            <a:extLst>
              <a:ext uri="{FF2B5EF4-FFF2-40B4-BE49-F238E27FC236}">
                <a16:creationId xmlns:a16="http://schemas.microsoft.com/office/drawing/2014/main" id="{066F7CAA-94E6-4224-AF94-6311CC49D3FC}"/>
              </a:ext>
            </a:extLst>
          </p:cNvPr>
          <p:cNvSpPr>
            <a:spLocks noGrp="1"/>
          </p:cNvSpPr>
          <p:nvPr>
            <p:ph type="title"/>
          </p:nvPr>
        </p:nvSpPr>
        <p:spPr/>
        <p:txBody>
          <a:bodyPr/>
          <a:lstStyle/>
          <a:p>
            <a:r>
              <a:rPr lang="zh-CN" altLang="en-US" sz="3600" dirty="0"/>
              <a:t>连接操作（</a:t>
            </a:r>
            <a:r>
              <a:rPr lang="en-US" altLang="zh-CN" sz="3600" dirty="0"/>
              <a:t>Join Operations</a:t>
            </a:r>
            <a:r>
              <a:rPr lang="zh-CN" altLang="en-US" sz="3600" dirty="0"/>
              <a:t>）的总结</a:t>
            </a:r>
          </a:p>
        </p:txBody>
      </p:sp>
      <p:pic>
        <p:nvPicPr>
          <p:cNvPr id="6" name="Picture 4">
            <a:extLst>
              <a:ext uri="{FF2B5EF4-FFF2-40B4-BE49-F238E27FC236}">
                <a16:creationId xmlns:a16="http://schemas.microsoft.com/office/drawing/2014/main" id="{810A68C9-A752-4EDA-BE7E-F6DF31B44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75" t="32004" r="375" b="31503"/>
          <a:stretch>
            <a:fillRect/>
          </a:stretch>
        </p:blipFill>
        <p:spPr bwMode="auto">
          <a:xfrm>
            <a:off x="2046506" y="4128156"/>
            <a:ext cx="5932488"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189798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65FB53B-5D98-4584-8EC2-E89D5AA1EF3F}"/>
              </a:ext>
            </a:extLst>
          </p:cNvPr>
          <p:cNvSpPr>
            <a:spLocks noGrp="1" noChangeArrowheads="1"/>
          </p:cNvSpPr>
          <p:nvPr>
            <p:ph type="title"/>
          </p:nvPr>
        </p:nvSpPr>
        <p:spPr/>
        <p:txBody>
          <a:bodyPr/>
          <a:lstStyle/>
          <a:p>
            <a:r>
              <a:rPr lang="en-US" altLang="zh-CN"/>
              <a:t>Views——</a:t>
            </a:r>
            <a:r>
              <a:rPr lang="zh-CN" altLang="en-US"/>
              <a:t>引入视图的动机</a:t>
            </a:r>
            <a:endParaRPr lang="en-US" altLang="zh-CN"/>
          </a:p>
        </p:txBody>
      </p:sp>
      <p:sp>
        <p:nvSpPr>
          <p:cNvPr id="24579" name="Rectangle 3">
            <a:extLst>
              <a:ext uri="{FF2B5EF4-FFF2-40B4-BE49-F238E27FC236}">
                <a16:creationId xmlns:a16="http://schemas.microsoft.com/office/drawing/2014/main" id="{BB363FBB-B81E-4856-8778-1F9C695B6503}"/>
              </a:ext>
            </a:extLst>
          </p:cNvPr>
          <p:cNvSpPr>
            <a:spLocks noGrp="1" noChangeArrowheads="1"/>
          </p:cNvSpPr>
          <p:nvPr>
            <p:ph type="body" idx="1"/>
          </p:nvPr>
        </p:nvSpPr>
        <p:spPr>
          <a:xfrm>
            <a:off x="892773" y="1350054"/>
            <a:ext cx="10310763" cy="5312105"/>
          </a:xfrm>
        </p:spPr>
        <p:txBody>
          <a:bodyPr>
            <a:normAutofit lnSpcReduction="10000"/>
          </a:bodyPr>
          <a:lstStyle/>
          <a:p>
            <a:r>
              <a:rPr lang="zh-CN" altLang="en-US" sz="1800" dirty="0"/>
              <a:t>让所有用户都看到整个逻辑模型是不合适的。出于安全考虑，可能需要向用户隐藏特定的数据。</a:t>
            </a:r>
            <a:endParaRPr lang="en-US" altLang="zh-CN" sz="1800" dirty="0"/>
          </a:p>
          <a:p>
            <a:pPr lvl="1"/>
            <a:r>
              <a:rPr lang="zh-CN" altLang="en-US" sz="1800" dirty="0"/>
              <a:t>考虑一个职员需要知道教师的标识、姓名和所在系名，</a:t>
            </a:r>
            <a:endParaRPr lang="en-US" altLang="zh-CN" sz="1800" dirty="0"/>
          </a:p>
          <a:p>
            <a:pPr lvl="1"/>
            <a:r>
              <a:rPr lang="zh-CN" altLang="en-US" sz="1800" dirty="0"/>
              <a:t>但是没有权限看到教师的工资值。</a:t>
            </a:r>
            <a:endParaRPr lang="en-US" altLang="zh-CN" sz="1800" dirty="0"/>
          </a:p>
          <a:p>
            <a:pPr lvl="1"/>
            <a:r>
              <a:rPr lang="zh-CN" altLang="en-US" sz="1800" dirty="0"/>
              <a:t>此人应该看到的关系由如下</a:t>
            </a:r>
            <a:r>
              <a:rPr lang="en-US" altLang="zh-CN" sz="1800" dirty="0"/>
              <a:t>SQL </a:t>
            </a:r>
            <a:r>
              <a:rPr lang="zh-CN" altLang="en-US" sz="1800" dirty="0"/>
              <a:t>语句所描述</a:t>
            </a:r>
            <a:r>
              <a:rPr lang="en-US" altLang="zh-CN" sz="1800" dirty="0"/>
              <a:t>:</a:t>
            </a:r>
          </a:p>
          <a:p>
            <a:pPr marL="914400" lvl="2" indent="0">
              <a:buNone/>
            </a:pPr>
            <a:r>
              <a:rPr lang="en-US" altLang="zh-CN" sz="1500" b="1" dirty="0"/>
              <a:t>select </a:t>
            </a:r>
            <a:r>
              <a:rPr lang="en-US" altLang="zh-CN" sz="1500" dirty="0"/>
              <a:t>ID, name, </a:t>
            </a:r>
            <a:r>
              <a:rPr lang="en-US" altLang="zh-CN" sz="1500" dirty="0" err="1"/>
              <a:t>dept_name</a:t>
            </a:r>
            <a:endParaRPr lang="en-US" altLang="zh-CN" sz="1500" dirty="0"/>
          </a:p>
          <a:p>
            <a:pPr marL="914400" lvl="2" indent="0">
              <a:buNone/>
            </a:pPr>
            <a:r>
              <a:rPr lang="en-US" altLang="zh-CN" sz="1500" b="1" dirty="0"/>
              <a:t>from </a:t>
            </a:r>
            <a:r>
              <a:rPr lang="en-US" altLang="zh-CN" sz="1500" dirty="0">
                <a:solidFill>
                  <a:srgbClr val="FF0000"/>
                </a:solidFill>
              </a:rPr>
              <a:t>instructor</a:t>
            </a:r>
          </a:p>
          <a:p>
            <a:pPr>
              <a:defRPr/>
            </a:pPr>
            <a:endParaRPr lang="en-US" altLang="zh-CN" sz="1800" dirty="0"/>
          </a:p>
          <a:p>
            <a:pPr>
              <a:defRPr/>
            </a:pPr>
            <a:endParaRPr lang="en-US" altLang="zh-CN" sz="1800" dirty="0"/>
          </a:p>
          <a:p>
            <a:pPr>
              <a:defRPr/>
            </a:pPr>
            <a:r>
              <a:rPr lang="zh-CN" altLang="en-US" sz="1800" dirty="0"/>
              <a:t>我们还可能希望创建一个比逻辑模型更符合特定用户直觉的个人化的关系集合</a:t>
            </a:r>
            <a:endParaRPr lang="en-US" altLang="zh-CN" sz="1800" dirty="0"/>
          </a:p>
          <a:p>
            <a:pPr lvl="1">
              <a:defRPr/>
            </a:pPr>
            <a:r>
              <a:rPr lang="zh-CN" altLang="en-US" sz="1800" dirty="0"/>
              <a:t>创建一个关于</a:t>
            </a:r>
            <a:r>
              <a:rPr lang="en-US" altLang="zh-CN" sz="1800" dirty="0"/>
              <a:t>Physics</a:t>
            </a:r>
            <a:r>
              <a:rPr lang="zh-CN" altLang="en-US" sz="1800" dirty="0"/>
              <a:t>系在</a:t>
            </a:r>
            <a:r>
              <a:rPr lang="en-US" altLang="zh-CN" sz="1800" dirty="0"/>
              <a:t>2009</a:t>
            </a:r>
            <a:r>
              <a:rPr lang="zh-CN" altLang="en-US" sz="1800" dirty="0"/>
              <a:t>年秋季学期所开设的所有课程段的列表，其中包括每个课程段在哪栋建筑的哪个房间授课的信息。</a:t>
            </a:r>
            <a:endParaRPr lang="en-US" altLang="zh-CN" sz="1800" dirty="0"/>
          </a:p>
          <a:p>
            <a:pPr lvl="2">
              <a:buNone/>
              <a:defRPr/>
            </a:pPr>
            <a:r>
              <a:rPr lang="en-US" altLang="zh-CN" b="1" dirty="0"/>
              <a:t>select</a:t>
            </a:r>
            <a:r>
              <a:rPr lang="en-US" altLang="zh-CN" dirty="0"/>
              <a:t> </a:t>
            </a:r>
            <a:r>
              <a:rPr lang="en-US" altLang="zh-CN" dirty="0" err="1">
                <a:solidFill>
                  <a:srgbClr val="FF0000"/>
                </a:solidFill>
              </a:rPr>
              <a:t>course.course_id</a:t>
            </a:r>
            <a:r>
              <a:rPr lang="en-US" altLang="zh-CN" dirty="0">
                <a:solidFill>
                  <a:srgbClr val="FF0000"/>
                </a:solidFill>
              </a:rPr>
              <a:t>, </a:t>
            </a:r>
            <a:r>
              <a:rPr lang="en-US" altLang="zh-CN" dirty="0" err="1">
                <a:solidFill>
                  <a:srgbClr val="FF0000"/>
                </a:solidFill>
              </a:rPr>
              <a:t>sec_id</a:t>
            </a:r>
            <a:r>
              <a:rPr lang="en-US" altLang="zh-CN" dirty="0">
                <a:solidFill>
                  <a:srgbClr val="FF0000"/>
                </a:solidFill>
              </a:rPr>
              <a:t>, building, </a:t>
            </a:r>
            <a:r>
              <a:rPr lang="en-US" altLang="zh-CN" dirty="0" err="1">
                <a:solidFill>
                  <a:srgbClr val="FF0000"/>
                </a:solidFill>
              </a:rPr>
              <a:t>room_number</a:t>
            </a:r>
            <a:endParaRPr lang="en-US" altLang="zh-CN" dirty="0">
              <a:solidFill>
                <a:srgbClr val="FF0000"/>
              </a:solidFill>
            </a:endParaRPr>
          </a:p>
          <a:p>
            <a:pPr lvl="2">
              <a:buNone/>
              <a:defRPr/>
            </a:pPr>
            <a:r>
              <a:rPr lang="en-US" altLang="zh-CN" b="1" dirty="0"/>
              <a:t>from</a:t>
            </a:r>
            <a:r>
              <a:rPr lang="en-US" altLang="zh-CN" dirty="0"/>
              <a:t>   </a:t>
            </a:r>
            <a:r>
              <a:rPr lang="en-US" altLang="zh-CN" dirty="0">
                <a:solidFill>
                  <a:srgbClr val="FF0000"/>
                </a:solidFill>
              </a:rPr>
              <a:t>course, section</a:t>
            </a:r>
          </a:p>
          <a:p>
            <a:pPr lvl="2">
              <a:buNone/>
              <a:defRPr/>
            </a:pPr>
            <a:r>
              <a:rPr lang="en-US" altLang="zh-CN" b="1" dirty="0"/>
              <a:t>where</a:t>
            </a:r>
            <a:r>
              <a:rPr lang="en-US" altLang="zh-CN" dirty="0"/>
              <a:t> </a:t>
            </a:r>
            <a:r>
              <a:rPr lang="en-US" altLang="zh-CN" dirty="0" err="1">
                <a:solidFill>
                  <a:srgbClr val="FF0000"/>
                </a:solidFill>
              </a:rPr>
              <a:t>course.course_id</a:t>
            </a:r>
            <a:r>
              <a:rPr lang="en-US" altLang="zh-CN" dirty="0">
                <a:solidFill>
                  <a:srgbClr val="FF0000"/>
                </a:solidFill>
              </a:rPr>
              <a:t> = </a:t>
            </a:r>
            <a:r>
              <a:rPr lang="en-US" altLang="zh-CN" dirty="0" err="1">
                <a:solidFill>
                  <a:srgbClr val="FF0000"/>
                </a:solidFill>
              </a:rPr>
              <a:t>section.course_id</a:t>
            </a:r>
            <a:r>
              <a:rPr lang="en-US" altLang="zh-CN" dirty="0"/>
              <a:t>  and</a:t>
            </a:r>
          </a:p>
          <a:p>
            <a:pPr lvl="2">
              <a:buNone/>
              <a:defRPr/>
            </a:pPr>
            <a:r>
              <a:rPr lang="en-US" altLang="zh-CN" dirty="0"/>
              <a:t>            </a:t>
            </a:r>
            <a:r>
              <a:rPr lang="en-US" altLang="zh-CN" dirty="0" err="1">
                <a:solidFill>
                  <a:srgbClr val="FF0000"/>
                </a:solidFill>
              </a:rPr>
              <a:t>course.dept_name</a:t>
            </a:r>
            <a:r>
              <a:rPr lang="en-US" altLang="zh-CN" dirty="0">
                <a:solidFill>
                  <a:srgbClr val="FF0000"/>
                </a:solidFill>
              </a:rPr>
              <a:t> = 'Physics' </a:t>
            </a:r>
            <a:r>
              <a:rPr lang="en-US" altLang="zh-CN" dirty="0"/>
              <a:t>and </a:t>
            </a:r>
          </a:p>
          <a:p>
            <a:pPr lvl="2">
              <a:buNone/>
              <a:defRPr/>
            </a:pPr>
            <a:r>
              <a:rPr lang="en-US" altLang="zh-CN" dirty="0"/>
              <a:t>            </a:t>
            </a:r>
            <a:r>
              <a:rPr lang="en-US" altLang="zh-CN" dirty="0" err="1">
                <a:solidFill>
                  <a:srgbClr val="FF0000"/>
                </a:solidFill>
              </a:rPr>
              <a:t>section.semester</a:t>
            </a:r>
            <a:r>
              <a:rPr lang="en-US" altLang="zh-CN" dirty="0">
                <a:solidFill>
                  <a:srgbClr val="FF0000"/>
                </a:solidFill>
              </a:rPr>
              <a:t> = 'Fall' </a:t>
            </a:r>
            <a:r>
              <a:rPr lang="en-US" altLang="zh-CN" dirty="0"/>
              <a:t>and </a:t>
            </a:r>
          </a:p>
          <a:p>
            <a:pPr lvl="2">
              <a:buNone/>
              <a:defRPr/>
            </a:pPr>
            <a:r>
              <a:rPr lang="en-US" altLang="zh-CN" dirty="0"/>
              <a:t>            </a:t>
            </a:r>
            <a:r>
              <a:rPr lang="en-US" altLang="zh-CN" dirty="0" err="1">
                <a:solidFill>
                  <a:srgbClr val="FF0000"/>
                </a:solidFill>
              </a:rPr>
              <a:t>section.year</a:t>
            </a:r>
            <a:r>
              <a:rPr lang="en-US" altLang="zh-CN" dirty="0">
                <a:solidFill>
                  <a:srgbClr val="FF0000"/>
                </a:solidFill>
              </a:rPr>
              <a:t> = '2009'</a:t>
            </a:r>
            <a:r>
              <a:rPr lang="en-US" altLang="zh-CN" dirty="0"/>
              <a:t>;</a:t>
            </a:r>
            <a:endParaRPr lang="en-US" altLang="zh-CN" dirty="0">
              <a:solidFill>
                <a:srgbClr val="FF0000"/>
              </a:solidFill>
            </a:endParaRPr>
          </a:p>
          <a:p>
            <a:pPr>
              <a:buFont typeface="Monotype Sorts" charset="2"/>
              <a:buNone/>
            </a:pPr>
            <a:endParaRPr lang="en-US" altLang="zh-CN" dirty="0">
              <a:sym typeface="Symbol" panose="05050102010706020507" pitchFamily="18" charset="2"/>
            </a:endParaRPr>
          </a:p>
        </p:txBody>
      </p:sp>
      <p:pic>
        <p:nvPicPr>
          <p:cNvPr id="24580" name="Picture 4">
            <a:extLst>
              <a:ext uri="{FF2B5EF4-FFF2-40B4-BE49-F238E27FC236}">
                <a16:creationId xmlns:a16="http://schemas.microsoft.com/office/drawing/2014/main" id="{9C729343-26F7-41F4-A455-9F700F34C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872" y="1700614"/>
            <a:ext cx="2208829" cy="2284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DA07C4B1-42B1-4BDB-8F15-C2B9BB37D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872" y="4818045"/>
            <a:ext cx="4284292" cy="184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3A3F519-2063-44AA-9929-AC71A67EF35D}"/>
              </a:ext>
            </a:extLst>
          </p:cNvPr>
          <p:cNvSpPr>
            <a:spLocks noGrp="1" noChangeArrowheads="1"/>
          </p:cNvSpPr>
          <p:nvPr>
            <p:ph type="title"/>
          </p:nvPr>
        </p:nvSpPr>
        <p:spPr/>
        <p:txBody>
          <a:bodyPr/>
          <a:lstStyle/>
          <a:p>
            <a:r>
              <a:rPr lang="en-US" altLang="zh-CN"/>
              <a:t>Views——</a:t>
            </a:r>
            <a:r>
              <a:rPr lang="zh-CN" altLang="en-US"/>
              <a:t>引入视图的动机</a:t>
            </a:r>
            <a:endParaRPr lang="en-US" altLang="zh-CN"/>
          </a:p>
        </p:txBody>
      </p:sp>
      <p:sp>
        <p:nvSpPr>
          <p:cNvPr id="26627" name="Rectangle 3">
            <a:extLst>
              <a:ext uri="{FF2B5EF4-FFF2-40B4-BE49-F238E27FC236}">
                <a16:creationId xmlns:a16="http://schemas.microsoft.com/office/drawing/2014/main" id="{C1478AD8-90C4-4F77-9009-B43F8FE76614}"/>
              </a:ext>
            </a:extLst>
          </p:cNvPr>
          <p:cNvSpPr>
            <a:spLocks noGrp="1" noChangeArrowheads="1"/>
          </p:cNvSpPr>
          <p:nvPr>
            <p:ph type="body" idx="1"/>
          </p:nvPr>
        </p:nvSpPr>
        <p:spPr>
          <a:xfrm>
            <a:off x="1104900" y="1602881"/>
            <a:ext cx="9980681" cy="5083145"/>
          </a:xfrm>
        </p:spPr>
        <p:txBody>
          <a:bodyPr>
            <a:normAutofit/>
          </a:bodyPr>
          <a:lstStyle/>
          <a:p>
            <a:r>
              <a:rPr lang="zh-CN" altLang="en-US" dirty="0"/>
              <a:t>实现方式一：计算出上述查询的结果并存储下来，然后把存储关系提供给用户</a:t>
            </a:r>
            <a:endParaRPr lang="en-US" altLang="zh-CN" dirty="0"/>
          </a:p>
          <a:p>
            <a:pPr lvl="1"/>
            <a:r>
              <a:rPr lang="zh-CN" altLang="en-US" sz="2000" dirty="0"/>
              <a:t>问题：一旦</a:t>
            </a:r>
            <a:r>
              <a:rPr lang="en-US" altLang="zh-CN" sz="2000" dirty="0"/>
              <a:t>instructor </a:t>
            </a:r>
            <a:r>
              <a:rPr lang="zh-CN" altLang="en-US" sz="2000" dirty="0"/>
              <a:t>、</a:t>
            </a:r>
            <a:r>
              <a:rPr lang="en-US" altLang="zh-CN" sz="2000" dirty="0"/>
              <a:t>course </a:t>
            </a:r>
            <a:r>
              <a:rPr lang="zh-CN" altLang="en-US" sz="2000" dirty="0"/>
              <a:t>或</a:t>
            </a:r>
            <a:r>
              <a:rPr lang="en-US" altLang="zh-CN" sz="2000" dirty="0"/>
              <a:t>section </a:t>
            </a:r>
            <a:r>
              <a:rPr lang="zh-CN" altLang="en-US" sz="2000" dirty="0"/>
              <a:t>关系中的底层数据发生变化，那么所存储的查询结果就不再与在这些关系上重新执行查询的结果匹配。</a:t>
            </a:r>
            <a:endParaRPr lang="en-US" altLang="zh-CN" sz="2000" dirty="0"/>
          </a:p>
          <a:p>
            <a:r>
              <a:rPr lang="zh-CN" altLang="en-US" dirty="0"/>
              <a:t>实现方式二：采用视图</a:t>
            </a:r>
            <a:r>
              <a:rPr lang="en-US" altLang="zh-CN" dirty="0"/>
              <a:t>(view )</a:t>
            </a:r>
          </a:p>
          <a:p>
            <a:pPr lvl="1"/>
            <a:r>
              <a:rPr lang="en-US" altLang="zh-CN" sz="2000" dirty="0"/>
              <a:t>SQL </a:t>
            </a:r>
            <a:r>
              <a:rPr lang="zh-CN" altLang="en-US" sz="2000" dirty="0"/>
              <a:t>允许通过查询来定义</a:t>
            </a:r>
            <a:r>
              <a:rPr lang="en-US" altLang="zh-CN" sz="2000" dirty="0"/>
              <a:t>“</a:t>
            </a:r>
            <a:r>
              <a:rPr lang="zh-CN" altLang="en-US" sz="2000" dirty="0"/>
              <a:t>虚关系</a:t>
            </a:r>
            <a:r>
              <a:rPr lang="en-US" altLang="zh-CN" sz="2000" dirty="0"/>
              <a:t>”</a:t>
            </a:r>
            <a:r>
              <a:rPr lang="zh-CN" altLang="en-US" sz="2000" dirty="0"/>
              <a:t>，它在概念上包含查询的结果。</a:t>
            </a:r>
            <a:endParaRPr lang="en-US" altLang="zh-CN" sz="2000" dirty="0"/>
          </a:p>
          <a:p>
            <a:pPr lvl="1"/>
            <a:r>
              <a:rPr lang="zh-CN" altLang="en-US" sz="2000" dirty="0"/>
              <a:t>虚关系并不预先计算并存储，而是在使用虚关系的时候才通过执行查询被计算出来。</a:t>
            </a:r>
          </a:p>
          <a:p>
            <a:pPr lvl="1"/>
            <a:endParaRPr lang="en-US" altLang="zh-CN" sz="2000" dirty="0"/>
          </a:p>
          <a:p>
            <a:pPr lvl="1"/>
            <a:r>
              <a:rPr lang="zh-CN" altLang="en-US" sz="2000" dirty="0"/>
              <a:t>虚关系不是逻辑模型的一部分，但是对用户是可见的关系，把这种虚关系称为</a:t>
            </a:r>
            <a:r>
              <a:rPr lang="zh-CN" altLang="en-US" sz="2000" b="1" dirty="0">
                <a:solidFill>
                  <a:srgbClr val="FF0000"/>
                </a:solidFill>
              </a:rPr>
              <a:t>视图</a:t>
            </a:r>
            <a:endParaRPr lang="en-US" altLang="zh-CN" sz="2000" dirty="0">
              <a:solidFill>
                <a:srgbClr val="FF0000"/>
              </a:solidFill>
            </a:endParaRPr>
          </a:p>
          <a:p>
            <a:pPr lvl="1"/>
            <a:r>
              <a:rPr lang="zh-CN" altLang="en-US" sz="2000" dirty="0">
                <a:solidFill>
                  <a:srgbClr val="7030A0"/>
                </a:solidFill>
              </a:rPr>
              <a:t>简单地说，</a:t>
            </a:r>
            <a:r>
              <a:rPr lang="zh-CN" altLang="zh-CN" sz="2000" dirty="0">
                <a:solidFill>
                  <a:srgbClr val="7030A0"/>
                </a:solidFill>
              </a:rPr>
              <a:t>视图是一个查询</a:t>
            </a:r>
            <a:endParaRPr lang="en-US" altLang="zh-CN" sz="2000" dirty="0">
              <a:solidFill>
                <a:srgbClr val="7030A0"/>
              </a:solidFill>
            </a:endParaRPr>
          </a:p>
          <a:p>
            <a:r>
              <a:rPr lang="zh-CN" altLang="en-US" sz="2800" b="1" dirty="0"/>
              <a:t>小结：</a:t>
            </a:r>
            <a:r>
              <a:rPr lang="zh-CN" altLang="zh-CN" sz="2800" b="1" dirty="0"/>
              <a:t>为什么需要视图</a:t>
            </a:r>
            <a:endParaRPr lang="zh-CN" altLang="zh-CN" sz="2800" dirty="0"/>
          </a:p>
          <a:p>
            <a:pPr lvl="1"/>
            <a:r>
              <a:rPr lang="zh-CN" altLang="zh-CN" dirty="0"/>
              <a:t>安全原因</a:t>
            </a:r>
          </a:p>
          <a:p>
            <a:pPr lvl="1"/>
            <a:r>
              <a:rPr lang="zh-CN" altLang="zh-CN" dirty="0"/>
              <a:t>数据库变更，但不想修改应用程序</a:t>
            </a:r>
          </a:p>
          <a:p>
            <a:pPr lvl="1"/>
            <a:r>
              <a:rPr lang="zh-CN" altLang="zh-CN" dirty="0"/>
              <a:t>提高性能（物化视图）</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4A1C303-D443-4B0B-A9EA-60E3D2C42BD9}"/>
              </a:ext>
            </a:extLst>
          </p:cNvPr>
          <p:cNvSpPr>
            <a:spLocks noGrp="1" noChangeArrowheads="1"/>
          </p:cNvSpPr>
          <p:nvPr>
            <p:ph type="title"/>
          </p:nvPr>
        </p:nvSpPr>
        <p:spPr/>
        <p:txBody>
          <a:bodyPr/>
          <a:lstStyle/>
          <a:p>
            <a:r>
              <a:rPr lang="en-US" altLang="zh-CN"/>
              <a:t>Views——View Definition</a:t>
            </a:r>
          </a:p>
        </p:txBody>
      </p:sp>
      <p:sp>
        <p:nvSpPr>
          <p:cNvPr id="29699" name="Rectangle 3">
            <a:extLst>
              <a:ext uri="{FF2B5EF4-FFF2-40B4-BE49-F238E27FC236}">
                <a16:creationId xmlns:a16="http://schemas.microsoft.com/office/drawing/2014/main" id="{439B9316-49DC-47EE-8DA4-7DA264C7E1E9}"/>
              </a:ext>
            </a:extLst>
          </p:cNvPr>
          <p:cNvSpPr>
            <a:spLocks noGrp="1" noChangeArrowheads="1"/>
          </p:cNvSpPr>
          <p:nvPr>
            <p:ph type="body" idx="1"/>
          </p:nvPr>
        </p:nvSpPr>
        <p:spPr>
          <a:xfrm>
            <a:off x="1104900" y="1427799"/>
            <a:ext cx="9980682" cy="5354001"/>
          </a:xfrm>
        </p:spPr>
        <p:txBody>
          <a:bodyPr>
            <a:noAutofit/>
          </a:bodyPr>
          <a:lstStyle/>
          <a:p>
            <a:pPr>
              <a:tabLst>
                <a:tab pos="3432175" algn="ctr"/>
              </a:tabLst>
              <a:defRPr/>
            </a:pPr>
            <a:r>
              <a:rPr lang="zh-CN" altLang="en-US" dirty="0"/>
              <a:t>创建视图的语句</a:t>
            </a:r>
            <a:endParaRPr lang="en-US" altLang="zh-CN" dirty="0"/>
          </a:p>
          <a:p>
            <a:pPr>
              <a:lnSpc>
                <a:spcPct val="40000"/>
              </a:lnSpc>
              <a:buNone/>
              <a:tabLst>
                <a:tab pos="3432175" algn="ctr"/>
              </a:tabLst>
              <a:defRPr/>
            </a:pPr>
            <a:r>
              <a:rPr lang="en-US" altLang="zh-CN" dirty="0"/>
              <a:t>		</a:t>
            </a:r>
            <a:r>
              <a:rPr lang="en-US" altLang="zh-CN" b="1" dirty="0"/>
              <a:t>create view </a:t>
            </a:r>
            <a:r>
              <a:rPr lang="en-US" altLang="zh-CN" i="1" dirty="0">
                <a:solidFill>
                  <a:srgbClr val="FF0000"/>
                </a:solidFill>
              </a:rPr>
              <a:t>v </a:t>
            </a:r>
            <a:r>
              <a:rPr lang="en-US" altLang="zh-CN" b="1" dirty="0"/>
              <a:t>as </a:t>
            </a:r>
            <a:r>
              <a:rPr lang="en-US" altLang="zh-CN" i="1" dirty="0">
                <a:solidFill>
                  <a:srgbClr val="FF0000"/>
                </a:solidFill>
              </a:rPr>
              <a:t>&lt; </a:t>
            </a:r>
            <a:r>
              <a:rPr lang="en-US" altLang="zh-CN" dirty="0">
                <a:solidFill>
                  <a:srgbClr val="FF0000"/>
                </a:solidFill>
              </a:rPr>
              <a:t>query expression &gt;</a:t>
            </a:r>
          </a:p>
          <a:p>
            <a:pPr>
              <a:buNone/>
              <a:tabLst>
                <a:tab pos="3432175" algn="ctr"/>
              </a:tabLst>
              <a:defRPr/>
            </a:pPr>
            <a:r>
              <a:rPr lang="en-US" altLang="zh-CN" dirty="0"/>
              <a:t>	</a:t>
            </a:r>
            <a:r>
              <a:rPr lang="zh-CN" altLang="en-US" dirty="0"/>
              <a:t>其中：</a:t>
            </a:r>
            <a:endParaRPr lang="en-US" altLang="zh-CN" dirty="0"/>
          </a:p>
          <a:p>
            <a:pPr lvl="1">
              <a:tabLst>
                <a:tab pos="3432175" algn="ctr"/>
              </a:tabLst>
              <a:defRPr/>
            </a:pPr>
            <a:r>
              <a:rPr lang="en-US" altLang="zh-CN" sz="2000" dirty="0"/>
              <a:t> </a:t>
            </a:r>
            <a:r>
              <a:rPr lang="en-US" altLang="zh-CN" sz="2000" dirty="0">
                <a:solidFill>
                  <a:srgbClr val="FF0000"/>
                </a:solidFill>
              </a:rPr>
              <a:t>&lt;query expression&gt; </a:t>
            </a:r>
            <a:r>
              <a:rPr lang="en-US" altLang="zh-CN" sz="2000" dirty="0"/>
              <a:t>is any legal SQL expression</a:t>
            </a:r>
          </a:p>
          <a:p>
            <a:pPr lvl="1">
              <a:tabLst>
                <a:tab pos="3432175" algn="ctr"/>
              </a:tabLst>
              <a:defRPr/>
            </a:pPr>
            <a:r>
              <a:rPr lang="en-US" altLang="zh-CN" sz="2000" dirty="0"/>
              <a:t> </a:t>
            </a:r>
            <a:r>
              <a:rPr lang="en-US" altLang="zh-CN" sz="2000" i="1" dirty="0">
                <a:solidFill>
                  <a:srgbClr val="FF0000"/>
                </a:solidFill>
              </a:rPr>
              <a:t>v</a:t>
            </a:r>
            <a:r>
              <a:rPr lang="zh-CN" altLang="en-US" sz="2000" dirty="0"/>
              <a:t>是视图的名字</a:t>
            </a:r>
            <a:endParaRPr lang="en-US" altLang="zh-CN" sz="2000" dirty="0"/>
          </a:p>
          <a:p>
            <a:pPr>
              <a:tabLst>
                <a:tab pos="3432175" algn="ctr"/>
              </a:tabLst>
              <a:defRPr/>
            </a:pPr>
            <a:r>
              <a:rPr lang="zh-CN" altLang="en-US" dirty="0"/>
              <a:t>一旦视图被定义，使用视图名可以引用这个视图所产生的虚拟关系（如同一个关系表）</a:t>
            </a:r>
            <a:endParaRPr lang="en-US" altLang="zh-CN" dirty="0"/>
          </a:p>
          <a:p>
            <a:pPr>
              <a:tabLst>
                <a:tab pos="3432175" algn="ctr"/>
              </a:tabLst>
              <a:defRPr/>
            </a:pPr>
            <a:r>
              <a:rPr lang="zh-CN" altLang="en-US" dirty="0"/>
              <a:t>视图定义不同于创建一个新的关系表</a:t>
            </a:r>
            <a:endParaRPr lang="en-US" altLang="zh-CN" dirty="0"/>
          </a:p>
          <a:p>
            <a:pPr lvl="1">
              <a:tabLst>
                <a:tab pos="3432175" algn="ctr"/>
              </a:tabLst>
              <a:defRPr/>
            </a:pPr>
            <a:r>
              <a:rPr lang="zh-CN" altLang="en-US" sz="2000" dirty="0"/>
              <a:t>创建视图只是保存了视图所定义的查询（保存在数据库管理系统的数据字典中）</a:t>
            </a:r>
            <a:endParaRPr lang="en-US" altLang="zh-CN" sz="2000" dirty="0"/>
          </a:p>
          <a:p>
            <a:pPr lvl="1">
              <a:tabLst>
                <a:tab pos="3432175" algn="ctr"/>
              </a:tabLst>
              <a:defRPr/>
            </a:pPr>
            <a:r>
              <a:rPr lang="zh-CN" altLang="en-US" sz="2000" dirty="0"/>
              <a:t>使用视图时，将执行视图所定义的查询</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AED1046-4D8D-4FD6-9B2B-4FCC970F0B8D}"/>
              </a:ext>
            </a:extLst>
          </p:cNvPr>
          <p:cNvSpPr>
            <a:spLocks noGrp="1" noChangeArrowheads="1"/>
          </p:cNvSpPr>
          <p:nvPr>
            <p:ph type="title"/>
          </p:nvPr>
        </p:nvSpPr>
        <p:spPr/>
        <p:txBody>
          <a:bodyPr/>
          <a:lstStyle/>
          <a:p>
            <a:r>
              <a:rPr lang="en-US" altLang="zh-CN"/>
              <a:t>Views——View Definition</a:t>
            </a:r>
          </a:p>
        </p:txBody>
      </p:sp>
      <p:sp>
        <p:nvSpPr>
          <p:cNvPr id="15363" name="Rectangle 3">
            <a:extLst>
              <a:ext uri="{FF2B5EF4-FFF2-40B4-BE49-F238E27FC236}">
                <a16:creationId xmlns:a16="http://schemas.microsoft.com/office/drawing/2014/main" id="{1D1FD73E-70B7-487D-B65A-16FDDD1ECFF6}"/>
              </a:ext>
            </a:extLst>
          </p:cNvPr>
          <p:cNvSpPr>
            <a:spLocks noGrp="1" noChangeArrowheads="1"/>
          </p:cNvSpPr>
          <p:nvPr>
            <p:ph type="body" idx="1"/>
          </p:nvPr>
        </p:nvSpPr>
        <p:spPr>
          <a:xfrm>
            <a:off x="1104900" y="1397319"/>
            <a:ext cx="9980682" cy="4537075"/>
          </a:xfrm>
        </p:spPr>
        <p:txBody>
          <a:bodyPr/>
          <a:lstStyle/>
          <a:p>
            <a:pPr>
              <a:defRPr/>
            </a:pPr>
            <a:r>
              <a:rPr lang="en-US" altLang="zh-CN" sz="2400" dirty="0"/>
              <a:t>A view of instructors without their salary</a:t>
            </a:r>
            <a:br>
              <a:rPr lang="en-US" altLang="zh-CN" dirty="0"/>
            </a:br>
            <a:r>
              <a:rPr lang="zh-CN" altLang="en-US" sz="2000" b="1" dirty="0"/>
              <a:t>     </a:t>
            </a:r>
            <a:r>
              <a:rPr lang="en-US" altLang="zh-CN" sz="2000" b="1" dirty="0"/>
              <a:t>create view </a:t>
            </a:r>
            <a:r>
              <a:rPr lang="en-US" altLang="zh-CN" sz="2000" dirty="0">
                <a:solidFill>
                  <a:srgbClr val="FF0000"/>
                </a:solidFill>
              </a:rPr>
              <a:t>faculty</a:t>
            </a:r>
            <a:r>
              <a:rPr lang="en-US" altLang="zh-CN" sz="2000" b="1" dirty="0"/>
              <a:t> as</a:t>
            </a:r>
            <a:endParaRPr lang="zh-CN" altLang="zh-CN" sz="2000" dirty="0"/>
          </a:p>
          <a:p>
            <a:pPr lvl="1">
              <a:buFont typeface="Wingdings" panose="05000000000000000000" pitchFamily="2" charset="2"/>
              <a:buNone/>
              <a:defRPr/>
            </a:pPr>
            <a:r>
              <a:rPr lang="en-US" altLang="zh-CN" sz="2000" b="1" dirty="0">
                <a:solidFill>
                  <a:srgbClr val="7030A0"/>
                </a:solidFill>
              </a:rPr>
              <a:t>   </a:t>
            </a:r>
            <a:r>
              <a:rPr lang="zh-CN" altLang="en-US" sz="2000" b="1" dirty="0">
                <a:solidFill>
                  <a:srgbClr val="7030A0"/>
                </a:solidFill>
              </a:rPr>
              <a:t>       </a:t>
            </a:r>
            <a:r>
              <a:rPr lang="en-US" altLang="zh-CN" sz="2000" b="1" dirty="0">
                <a:solidFill>
                  <a:srgbClr val="7030A0"/>
                </a:solidFill>
              </a:rPr>
              <a:t> select </a:t>
            </a:r>
            <a:r>
              <a:rPr lang="en-US" altLang="zh-CN" sz="2000" dirty="0">
                <a:solidFill>
                  <a:srgbClr val="7030A0"/>
                </a:solidFill>
              </a:rPr>
              <a:t>ID, name, </a:t>
            </a:r>
            <a:r>
              <a:rPr lang="en-US" altLang="zh-CN" sz="2000" dirty="0" err="1">
                <a:solidFill>
                  <a:srgbClr val="7030A0"/>
                </a:solidFill>
              </a:rPr>
              <a:t>dept_name</a:t>
            </a:r>
            <a:br>
              <a:rPr lang="en-US" altLang="zh-CN" sz="2000" b="1" dirty="0">
                <a:solidFill>
                  <a:srgbClr val="7030A0"/>
                </a:solidFill>
              </a:rPr>
            </a:br>
            <a:r>
              <a:rPr lang="en-US" altLang="zh-CN" sz="2000" b="1" dirty="0">
                <a:solidFill>
                  <a:srgbClr val="7030A0"/>
                </a:solidFill>
              </a:rPr>
              <a:t>    </a:t>
            </a:r>
            <a:r>
              <a:rPr lang="zh-CN" altLang="en-US" sz="2000" b="1" dirty="0">
                <a:solidFill>
                  <a:srgbClr val="7030A0"/>
                </a:solidFill>
              </a:rPr>
              <a:t>     </a:t>
            </a:r>
            <a:r>
              <a:rPr lang="en-US" altLang="zh-CN" sz="2000" b="1" dirty="0">
                <a:solidFill>
                  <a:srgbClr val="7030A0"/>
                </a:solidFill>
              </a:rPr>
              <a:t>from </a:t>
            </a:r>
            <a:r>
              <a:rPr lang="en-US" altLang="zh-CN" sz="2000" dirty="0">
                <a:solidFill>
                  <a:srgbClr val="7030A0"/>
                </a:solidFill>
              </a:rPr>
              <a:t>instructor;</a:t>
            </a:r>
            <a:endParaRPr lang="zh-CN" altLang="zh-CN" sz="2000" dirty="0">
              <a:solidFill>
                <a:srgbClr val="7030A0"/>
              </a:solidFill>
            </a:endParaRPr>
          </a:p>
          <a:p>
            <a:pPr>
              <a:tabLst>
                <a:tab pos="1370013" algn="l"/>
              </a:tabLst>
              <a:defRPr/>
            </a:pPr>
            <a:r>
              <a:rPr lang="en-US" altLang="zh-CN" dirty="0"/>
              <a:t>Find all instructors in the Biology department</a:t>
            </a:r>
            <a:br>
              <a:rPr lang="en-US" altLang="zh-CN" dirty="0"/>
            </a:br>
            <a:endParaRPr lang="en-US" altLang="zh-CN" dirty="0"/>
          </a:p>
          <a:p>
            <a:pPr lvl="2">
              <a:buNone/>
              <a:tabLst>
                <a:tab pos="1370013" algn="l"/>
              </a:tabLst>
              <a:defRPr/>
            </a:pPr>
            <a:r>
              <a:rPr lang="zh-CN" altLang="en-US" sz="2000" dirty="0"/>
              <a:t> </a:t>
            </a:r>
            <a:r>
              <a:rPr lang="en-US" altLang="zh-CN" sz="2000" b="1" dirty="0"/>
              <a:t>select</a:t>
            </a:r>
            <a:r>
              <a:rPr lang="en-US" altLang="zh-CN" sz="2000" dirty="0"/>
              <a:t> </a:t>
            </a:r>
            <a:r>
              <a:rPr lang="zh-CN" altLang="en-US" sz="2000" dirty="0"/>
              <a:t>*</a:t>
            </a:r>
            <a:endParaRPr lang="en-US" altLang="zh-CN" sz="2000" dirty="0"/>
          </a:p>
          <a:p>
            <a:pPr lvl="2">
              <a:buNone/>
              <a:tabLst>
                <a:tab pos="1370013" algn="l"/>
              </a:tabLst>
              <a:defRPr/>
            </a:pPr>
            <a:r>
              <a:rPr lang="en-US" altLang="zh-CN" sz="2000" dirty="0"/>
              <a:t> </a:t>
            </a:r>
            <a:r>
              <a:rPr lang="en-US" altLang="zh-CN" sz="2000" b="1" dirty="0"/>
              <a:t>from</a:t>
            </a:r>
            <a:r>
              <a:rPr lang="zh-CN" altLang="en-US" sz="2000" b="1" dirty="0"/>
              <a:t>  </a:t>
            </a:r>
            <a:r>
              <a:rPr lang="en-US" altLang="zh-CN" sz="2000" dirty="0"/>
              <a:t> </a:t>
            </a:r>
            <a:r>
              <a:rPr lang="en-US" altLang="zh-CN" sz="2000" dirty="0">
                <a:solidFill>
                  <a:srgbClr val="FF0000"/>
                </a:solidFill>
              </a:rPr>
              <a:t>faculty</a:t>
            </a:r>
          </a:p>
          <a:p>
            <a:pPr lvl="2">
              <a:buNone/>
              <a:tabLst>
                <a:tab pos="1370013" algn="l"/>
              </a:tabLst>
              <a:defRPr/>
            </a:pPr>
            <a:r>
              <a:rPr lang="en-US" altLang="zh-CN" sz="2000" dirty="0"/>
              <a:t> </a:t>
            </a:r>
            <a:r>
              <a:rPr lang="en-US" altLang="zh-CN" sz="2000" b="1" dirty="0"/>
              <a:t>where</a:t>
            </a:r>
            <a:r>
              <a:rPr lang="en-US" altLang="zh-CN" sz="2000" dirty="0"/>
              <a:t> </a:t>
            </a:r>
            <a:r>
              <a:rPr lang="en-US" altLang="zh-CN" sz="2000" dirty="0" err="1"/>
              <a:t>dept_name</a:t>
            </a:r>
            <a:r>
              <a:rPr lang="en-US" altLang="zh-CN" sz="2000" dirty="0"/>
              <a:t> ='Biology';</a:t>
            </a:r>
          </a:p>
        </p:txBody>
      </p:sp>
      <p:pic>
        <p:nvPicPr>
          <p:cNvPr id="30724" name="Picture 4">
            <a:extLst>
              <a:ext uri="{FF2B5EF4-FFF2-40B4-BE49-F238E27FC236}">
                <a16:creationId xmlns:a16="http://schemas.microsoft.com/office/drawing/2014/main" id="{7D16497C-0736-45D0-9099-6E66F2F46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830" y="2303780"/>
            <a:ext cx="31813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60EA1D7-F248-4679-A842-A67DB0EB9694}"/>
              </a:ext>
            </a:extLst>
          </p:cNvPr>
          <p:cNvSpPr>
            <a:spLocks noGrp="1" noChangeArrowheads="1"/>
          </p:cNvSpPr>
          <p:nvPr>
            <p:ph type="title"/>
          </p:nvPr>
        </p:nvSpPr>
        <p:spPr>
          <a:xfrm>
            <a:off x="2927351" y="260350"/>
            <a:ext cx="7561263" cy="1143000"/>
          </a:xfrm>
          <a:noFill/>
        </p:spPr>
        <p:txBody>
          <a:bodyPr vert="horz" lIns="90488" tIns="44450" rIns="90488" bIns="44450" rtlCol="0" anchor="ctr">
            <a:normAutofit/>
          </a:bodyPr>
          <a:lstStyle/>
          <a:p>
            <a:r>
              <a:rPr lang="en-US" altLang="zh-CN" dirty="0"/>
              <a:t>Chapter 4:  Intermediate SQL</a:t>
            </a:r>
          </a:p>
        </p:txBody>
      </p:sp>
      <p:sp>
        <p:nvSpPr>
          <p:cNvPr id="4099" name="Rectangle 3">
            <a:extLst>
              <a:ext uri="{FF2B5EF4-FFF2-40B4-BE49-F238E27FC236}">
                <a16:creationId xmlns:a16="http://schemas.microsoft.com/office/drawing/2014/main" id="{55D23529-DB9D-4298-8B88-AE2B849DCB73}"/>
              </a:ext>
            </a:extLst>
          </p:cNvPr>
          <p:cNvSpPr>
            <a:spLocks noGrp="1" noChangeArrowheads="1"/>
          </p:cNvSpPr>
          <p:nvPr>
            <p:ph type="body" idx="1"/>
          </p:nvPr>
        </p:nvSpPr>
        <p:spPr>
          <a:xfrm>
            <a:off x="2495551" y="1660358"/>
            <a:ext cx="7413625" cy="4505492"/>
          </a:xfrm>
          <a:noFill/>
        </p:spPr>
        <p:txBody>
          <a:bodyPr vert="horz" lIns="90488" tIns="44450" rIns="90488" bIns="44450" rtlCol="0">
            <a:normAutofit/>
          </a:bodyPr>
          <a:lstStyle/>
          <a:p>
            <a:r>
              <a:rPr lang="en-US" altLang="zh-CN" sz="2800" dirty="0"/>
              <a:t>Join  Expressions</a:t>
            </a:r>
          </a:p>
          <a:p>
            <a:r>
              <a:rPr lang="en-US" altLang="zh-CN" sz="2800" dirty="0"/>
              <a:t>Views</a:t>
            </a:r>
          </a:p>
          <a:p>
            <a:r>
              <a:rPr lang="en-US" altLang="zh-CN" sz="2800" dirty="0"/>
              <a:t>Transactions</a:t>
            </a:r>
          </a:p>
          <a:p>
            <a:r>
              <a:rPr lang="en-US" altLang="zh-CN" sz="2800" dirty="0"/>
              <a:t>Integrity Constraints</a:t>
            </a:r>
          </a:p>
          <a:p>
            <a:r>
              <a:rPr lang="en-US" altLang="zh-CN" sz="2800" dirty="0"/>
              <a:t>SQL Data Types and Schemas</a:t>
            </a:r>
          </a:p>
          <a:p>
            <a:r>
              <a:rPr lang="en-US" altLang="zh-CN" sz="2800" dirty="0"/>
              <a:t>Index Definition in SQL</a:t>
            </a:r>
          </a:p>
          <a:p>
            <a:r>
              <a:rPr lang="en-US" altLang="zh-CN" sz="2800" dirty="0"/>
              <a:t>Authorization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B4B4194-1291-47E7-B9E1-AD7B3E443D97}"/>
              </a:ext>
            </a:extLst>
          </p:cNvPr>
          <p:cNvSpPr>
            <a:spLocks noGrp="1" noChangeArrowheads="1"/>
          </p:cNvSpPr>
          <p:nvPr>
            <p:ph type="title"/>
          </p:nvPr>
        </p:nvSpPr>
        <p:spPr>
          <a:xfrm>
            <a:off x="1175704" y="57150"/>
            <a:ext cx="7324725" cy="1143000"/>
          </a:xfrm>
        </p:spPr>
        <p:txBody>
          <a:bodyPr/>
          <a:lstStyle/>
          <a:p>
            <a:r>
              <a:rPr lang="en-US" altLang="zh-CN"/>
              <a:t>Views——View Definition</a:t>
            </a:r>
          </a:p>
        </p:txBody>
      </p:sp>
      <p:sp>
        <p:nvSpPr>
          <p:cNvPr id="31747" name="Rectangle 3">
            <a:extLst>
              <a:ext uri="{FF2B5EF4-FFF2-40B4-BE49-F238E27FC236}">
                <a16:creationId xmlns:a16="http://schemas.microsoft.com/office/drawing/2014/main" id="{1DF236F8-7B50-42BC-A047-51473A63681A}"/>
              </a:ext>
            </a:extLst>
          </p:cNvPr>
          <p:cNvSpPr>
            <a:spLocks noGrp="1" noChangeArrowheads="1"/>
          </p:cNvSpPr>
          <p:nvPr>
            <p:ph type="body" idx="1"/>
          </p:nvPr>
        </p:nvSpPr>
        <p:spPr>
          <a:xfrm>
            <a:off x="1175704" y="1542099"/>
            <a:ext cx="9865676" cy="5258751"/>
          </a:xfrm>
        </p:spPr>
        <p:txBody>
          <a:bodyPr>
            <a:normAutofit/>
          </a:bodyPr>
          <a:lstStyle/>
          <a:p>
            <a:r>
              <a:rPr lang="zh-CN" altLang="en-US" b="1" dirty="0"/>
              <a:t>创建一个视图，</a:t>
            </a:r>
            <a:r>
              <a:rPr lang="zh-CN" altLang="en-US" dirty="0"/>
              <a:t>列出</a:t>
            </a:r>
            <a:r>
              <a:rPr lang="en-US" altLang="zh-CN" dirty="0"/>
              <a:t>Physics</a:t>
            </a:r>
            <a:r>
              <a:rPr lang="zh-CN" altLang="en-US" dirty="0"/>
              <a:t>系在</a:t>
            </a:r>
            <a:r>
              <a:rPr lang="en-US" altLang="zh-CN" dirty="0"/>
              <a:t>2009 </a:t>
            </a:r>
            <a:r>
              <a:rPr lang="zh-CN" altLang="en-US" dirty="0"/>
              <a:t>年秋季学期所开设的所有课程段， 以及每个课程段在哪栋建筑的哪个房间授课的信息</a:t>
            </a:r>
            <a:endParaRPr lang="en-US" altLang="zh-CN" b="1" dirty="0"/>
          </a:p>
          <a:p>
            <a:pPr lvl="1">
              <a:buNone/>
            </a:pPr>
            <a:r>
              <a:rPr lang="en-US" altLang="zh-CN" b="1" dirty="0"/>
              <a:t>create view </a:t>
            </a:r>
            <a:r>
              <a:rPr lang="en-US" altLang="zh-CN" dirty="0">
                <a:solidFill>
                  <a:srgbClr val="FF0000"/>
                </a:solidFill>
              </a:rPr>
              <a:t>physics_fall_2009</a:t>
            </a:r>
            <a:r>
              <a:rPr lang="en-US" altLang="zh-CN" dirty="0"/>
              <a:t> </a:t>
            </a:r>
            <a:r>
              <a:rPr lang="en-US" altLang="zh-CN" b="1" dirty="0"/>
              <a:t>as</a:t>
            </a:r>
          </a:p>
          <a:p>
            <a:pPr lvl="1">
              <a:buNone/>
            </a:pPr>
            <a:r>
              <a:rPr lang="en-US" altLang="zh-CN" dirty="0">
                <a:solidFill>
                  <a:srgbClr val="7030A0"/>
                </a:solidFill>
              </a:rPr>
              <a:t>   </a:t>
            </a:r>
            <a:r>
              <a:rPr lang="en-US" altLang="zh-CN" b="1" dirty="0">
                <a:solidFill>
                  <a:srgbClr val="7030A0"/>
                </a:solidFill>
              </a:rPr>
              <a:t>select</a:t>
            </a:r>
            <a:r>
              <a:rPr lang="en-US" altLang="zh-CN" dirty="0">
                <a:solidFill>
                  <a:srgbClr val="7030A0"/>
                </a:solidFill>
              </a:rPr>
              <a:t> </a:t>
            </a:r>
            <a:r>
              <a:rPr lang="en-US" altLang="zh-CN" dirty="0" err="1">
                <a:solidFill>
                  <a:srgbClr val="7030A0"/>
                </a:solidFill>
              </a:rPr>
              <a:t>course.course_id</a:t>
            </a:r>
            <a:r>
              <a:rPr lang="en-US" altLang="zh-CN" dirty="0">
                <a:solidFill>
                  <a:srgbClr val="7030A0"/>
                </a:solidFill>
              </a:rPr>
              <a:t>, </a:t>
            </a:r>
            <a:r>
              <a:rPr lang="en-US" altLang="zh-CN" dirty="0" err="1">
                <a:solidFill>
                  <a:srgbClr val="7030A0"/>
                </a:solidFill>
              </a:rPr>
              <a:t>sec_id</a:t>
            </a:r>
            <a:r>
              <a:rPr lang="en-US" altLang="zh-CN" dirty="0">
                <a:solidFill>
                  <a:srgbClr val="7030A0"/>
                </a:solidFill>
              </a:rPr>
              <a:t>, building, </a:t>
            </a:r>
            <a:r>
              <a:rPr lang="en-US" altLang="zh-CN" dirty="0" err="1">
                <a:solidFill>
                  <a:srgbClr val="7030A0"/>
                </a:solidFill>
              </a:rPr>
              <a:t>room_number</a:t>
            </a:r>
            <a:endParaRPr lang="en-US" altLang="zh-CN" dirty="0">
              <a:solidFill>
                <a:srgbClr val="7030A0"/>
              </a:solidFill>
            </a:endParaRPr>
          </a:p>
          <a:p>
            <a:pPr lvl="1">
              <a:buNone/>
            </a:pPr>
            <a:r>
              <a:rPr lang="en-US" altLang="zh-CN" dirty="0">
                <a:solidFill>
                  <a:srgbClr val="7030A0"/>
                </a:solidFill>
              </a:rPr>
              <a:t>   </a:t>
            </a:r>
            <a:r>
              <a:rPr lang="en-US" altLang="zh-CN" b="1" dirty="0">
                <a:solidFill>
                  <a:srgbClr val="7030A0"/>
                </a:solidFill>
              </a:rPr>
              <a:t>from</a:t>
            </a:r>
            <a:r>
              <a:rPr lang="en-US" altLang="zh-CN" dirty="0">
                <a:solidFill>
                  <a:srgbClr val="7030A0"/>
                </a:solidFill>
              </a:rPr>
              <a:t> course, section</a:t>
            </a:r>
          </a:p>
          <a:p>
            <a:pPr lvl="1">
              <a:buNone/>
            </a:pPr>
            <a:r>
              <a:rPr lang="en-US" altLang="zh-CN" dirty="0">
                <a:solidFill>
                  <a:srgbClr val="7030A0"/>
                </a:solidFill>
              </a:rPr>
              <a:t>   </a:t>
            </a:r>
            <a:r>
              <a:rPr lang="en-US" altLang="zh-CN" b="1" dirty="0">
                <a:solidFill>
                  <a:srgbClr val="7030A0"/>
                </a:solidFill>
              </a:rPr>
              <a:t>where</a:t>
            </a:r>
            <a:r>
              <a:rPr lang="en-US" altLang="zh-CN" dirty="0">
                <a:solidFill>
                  <a:srgbClr val="7030A0"/>
                </a:solidFill>
              </a:rPr>
              <a:t> </a:t>
            </a:r>
            <a:r>
              <a:rPr lang="en-US" altLang="zh-CN" dirty="0" err="1">
                <a:solidFill>
                  <a:srgbClr val="7030A0"/>
                </a:solidFill>
              </a:rPr>
              <a:t>course.course_id</a:t>
            </a:r>
            <a:r>
              <a:rPr lang="en-US" altLang="zh-CN" dirty="0">
                <a:solidFill>
                  <a:srgbClr val="7030A0"/>
                </a:solidFill>
              </a:rPr>
              <a:t> = </a:t>
            </a:r>
            <a:r>
              <a:rPr lang="en-US" altLang="zh-CN" dirty="0" err="1">
                <a:solidFill>
                  <a:srgbClr val="7030A0"/>
                </a:solidFill>
              </a:rPr>
              <a:t>section.course_id</a:t>
            </a:r>
            <a:endParaRPr lang="en-US" altLang="zh-CN" dirty="0">
              <a:solidFill>
                <a:srgbClr val="7030A0"/>
              </a:solidFill>
            </a:endParaRPr>
          </a:p>
          <a:p>
            <a:pPr lvl="1">
              <a:buNone/>
            </a:pPr>
            <a:r>
              <a:rPr lang="en-US" altLang="zh-CN" dirty="0">
                <a:solidFill>
                  <a:srgbClr val="7030A0"/>
                </a:solidFill>
              </a:rPr>
              <a:t>              </a:t>
            </a:r>
            <a:r>
              <a:rPr lang="en-US" altLang="zh-CN" b="1" dirty="0">
                <a:solidFill>
                  <a:srgbClr val="7030A0"/>
                </a:solidFill>
              </a:rPr>
              <a:t>and</a:t>
            </a:r>
            <a:r>
              <a:rPr lang="en-US" altLang="zh-CN" dirty="0">
                <a:solidFill>
                  <a:srgbClr val="7030A0"/>
                </a:solidFill>
              </a:rPr>
              <a:t> </a:t>
            </a:r>
            <a:r>
              <a:rPr lang="en-US" altLang="zh-CN" dirty="0" err="1">
                <a:solidFill>
                  <a:srgbClr val="7030A0"/>
                </a:solidFill>
              </a:rPr>
              <a:t>course.dept_name</a:t>
            </a:r>
            <a:r>
              <a:rPr lang="en-US" altLang="zh-CN" dirty="0">
                <a:solidFill>
                  <a:srgbClr val="7030A0"/>
                </a:solidFill>
              </a:rPr>
              <a:t> = 'Physics'</a:t>
            </a:r>
          </a:p>
          <a:p>
            <a:pPr lvl="1">
              <a:buNone/>
            </a:pPr>
            <a:r>
              <a:rPr lang="en-US" altLang="zh-CN" dirty="0">
                <a:solidFill>
                  <a:srgbClr val="7030A0"/>
                </a:solidFill>
              </a:rPr>
              <a:t>              </a:t>
            </a:r>
            <a:r>
              <a:rPr lang="en-US" altLang="zh-CN" b="1" dirty="0">
                <a:solidFill>
                  <a:srgbClr val="7030A0"/>
                </a:solidFill>
              </a:rPr>
              <a:t>and</a:t>
            </a:r>
            <a:r>
              <a:rPr lang="en-US" altLang="zh-CN" dirty="0">
                <a:solidFill>
                  <a:srgbClr val="7030A0"/>
                </a:solidFill>
              </a:rPr>
              <a:t> </a:t>
            </a:r>
            <a:r>
              <a:rPr lang="en-US" altLang="zh-CN" dirty="0" err="1">
                <a:solidFill>
                  <a:srgbClr val="7030A0"/>
                </a:solidFill>
              </a:rPr>
              <a:t>section.semester</a:t>
            </a:r>
            <a:r>
              <a:rPr lang="en-US" altLang="zh-CN" dirty="0">
                <a:solidFill>
                  <a:srgbClr val="7030A0"/>
                </a:solidFill>
              </a:rPr>
              <a:t> = 'Fall'</a:t>
            </a:r>
          </a:p>
          <a:p>
            <a:pPr lvl="1">
              <a:buNone/>
            </a:pPr>
            <a:r>
              <a:rPr lang="en-US" altLang="zh-CN" dirty="0">
                <a:solidFill>
                  <a:srgbClr val="7030A0"/>
                </a:solidFill>
              </a:rPr>
              <a:t>              </a:t>
            </a:r>
            <a:r>
              <a:rPr lang="en-US" altLang="zh-CN" b="1" dirty="0">
                <a:solidFill>
                  <a:srgbClr val="7030A0"/>
                </a:solidFill>
              </a:rPr>
              <a:t>and</a:t>
            </a:r>
            <a:r>
              <a:rPr lang="en-US" altLang="zh-CN" dirty="0">
                <a:solidFill>
                  <a:srgbClr val="7030A0"/>
                </a:solidFill>
              </a:rPr>
              <a:t> </a:t>
            </a:r>
            <a:r>
              <a:rPr lang="en-US" altLang="zh-CN" dirty="0" err="1">
                <a:solidFill>
                  <a:srgbClr val="7030A0"/>
                </a:solidFill>
              </a:rPr>
              <a:t>section.year</a:t>
            </a:r>
            <a:r>
              <a:rPr lang="en-US" altLang="zh-CN" dirty="0">
                <a:solidFill>
                  <a:srgbClr val="7030A0"/>
                </a:solidFill>
              </a:rPr>
              <a:t> = '2009’;</a:t>
            </a:r>
          </a:p>
          <a:p>
            <a:endParaRPr lang="en-US" altLang="zh-CN" b="1" dirty="0"/>
          </a:p>
          <a:p>
            <a:r>
              <a:rPr lang="zh-CN" altLang="en-US" b="1" dirty="0"/>
              <a:t>在</a:t>
            </a:r>
            <a:r>
              <a:rPr lang="en-US" altLang="zh-CN" b="1" dirty="0"/>
              <a:t>SQL</a:t>
            </a:r>
            <a:r>
              <a:rPr lang="zh-CN" altLang="en-US" b="1" dirty="0"/>
              <a:t>查询中使用定义过的视图</a:t>
            </a:r>
            <a:endParaRPr lang="en-US" altLang="zh-CN" b="1" dirty="0"/>
          </a:p>
          <a:p>
            <a:pPr lvl="1">
              <a:buNone/>
            </a:pPr>
            <a:r>
              <a:rPr lang="zh-CN" altLang="en-US" dirty="0"/>
              <a:t>              </a:t>
            </a:r>
            <a:r>
              <a:rPr lang="en-US" altLang="zh-CN" dirty="0"/>
              <a:t>select </a:t>
            </a:r>
            <a:r>
              <a:rPr lang="en-US" altLang="zh-CN" dirty="0" err="1"/>
              <a:t>course_id</a:t>
            </a:r>
            <a:r>
              <a:rPr lang="en-US" altLang="zh-CN" dirty="0"/>
              <a:t>, </a:t>
            </a:r>
            <a:r>
              <a:rPr lang="en-US" altLang="zh-CN" dirty="0" err="1"/>
              <a:t>room_number</a:t>
            </a:r>
            <a:endParaRPr lang="en-US" altLang="zh-CN" dirty="0"/>
          </a:p>
          <a:p>
            <a:pPr lvl="1">
              <a:buNone/>
            </a:pPr>
            <a:r>
              <a:rPr lang="zh-CN" altLang="en-US" dirty="0"/>
              <a:t>              </a:t>
            </a:r>
            <a:r>
              <a:rPr lang="en-US" altLang="zh-CN" dirty="0"/>
              <a:t>from </a:t>
            </a:r>
            <a:r>
              <a:rPr lang="en-US" altLang="zh-CN" dirty="0">
                <a:solidFill>
                  <a:srgbClr val="FF0000"/>
                </a:solidFill>
              </a:rPr>
              <a:t>physics_fall_2009</a:t>
            </a:r>
          </a:p>
          <a:p>
            <a:pPr lvl="1">
              <a:buNone/>
            </a:pPr>
            <a:r>
              <a:rPr lang="zh-CN" altLang="en-US" dirty="0"/>
              <a:t>              </a:t>
            </a:r>
            <a:r>
              <a:rPr lang="en-US" altLang="zh-CN" dirty="0"/>
              <a:t>where building='Watson';</a:t>
            </a:r>
          </a:p>
        </p:txBody>
      </p:sp>
      <p:pic>
        <p:nvPicPr>
          <p:cNvPr id="31748" name="Picture 4">
            <a:extLst>
              <a:ext uri="{FF2B5EF4-FFF2-40B4-BE49-F238E27FC236}">
                <a16:creationId xmlns:a16="http://schemas.microsoft.com/office/drawing/2014/main" id="{A785FEDD-16DA-44FF-B153-14457CF12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558" y="1995170"/>
            <a:ext cx="4170362"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B80BD572-975E-4D09-90A8-83518C70E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5378" y="4945699"/>
            <a:ext cx="2998787"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4B27189-9CF2-4D6E-95F9-2C36D6E5D35A}"/>
              </a:ext>
            </a:extLst>
          </p:cNvPr>
          <p:cNvSpPr>
            <a:spLocks noGrp="1" noChangeArrowheads="1"/>
          </p:cNvSpPr>
          <p:nvPr>
            <p:ph type="title"/>
          </p:nvPr>
        </p:nvSpPr>
        <p:spPr/>
        <p:txBody>
          <a:bodyPr/>
          <a:lstStyle/>
          <a:p>
            <a:r>
              <a:rPr lang="en-US" altLang="zh-CN"/>
              <a:t>Views——View Definition</a:t>
            </a:r>
          </a:p>
        </p:txBody>
      </p:sp>
      <p:sp>
        <p:nvSpPr>
          <p:cNvPr id="33795" name="Rectangle 3">
            <a:extLst>
              <a:ext uri="{FF2B5EF4-FFF2-40B4-BE49-F238E27FC236}">
                <a16:creationId xmlns:a16="http://schemas.microsoft.com/office/drawing/2014/main" id="{761BBD60-A0E3-42BB-A3CA-296DC9E45616}"/>
              </a:ext>
            </a:extLst>
          </p:cNvPr>
          <p:cNvSpPr>
            <a:spLocks noGrp="1" noChangeArrowheads="1"/>
          </p:cNvSpPr>
          <p:nvPr>
            <p:ph type="body" idx="1"/>
          </p:nvPr>
        </p:nvSpPr>
        <p:spPr>
          <a:xfrm>
            <a:off x="1104900" y="1478599"/>
            <a:ext cx="8856663" cy="4752975"/>
          </a:xfrm>
        </p:spPr>
        <p:txBody>
          <a:bodyPr/>
          <a:lstStyle/>
          <a:p>
            <a:pPr>
              <a:tabLst>
                <a:tab pos="1370013" algn="l"/>
              </a:tabLst>
            </a:pPr>
            <a:r>
              <a:rPr lang="zh-CN" altLang="en-US" sz="2800" dirty="0"/>
              <a:t>定义视图的时候命名列名</a:t>
            </a:r>
            <a:endParaRPr lang="en-US" altLang="zh-CN" sz="2800" dirty="0"/>
          </a:p>
          <a:p>
            <a:pPr lvl="1">
              <a:tabLst>
                <a:tab pos="1370013" algn="l"/>
              </a:tabLst>
            </a:pPr>
            <a:r>
              <a:rPr lang="en-US" altLang="zh-CN" sz="2000" dirty="0"/>
              <a:t>Create a view of department salary totals</a:t>
            </a:r>
            <a:br>
              <a:rPr lang="en-US" altLang="zh-CN" dirty="0"/>
            </a:br>
            <a:r>
              <a:rPr lang="en-US" altLang="zh-CN" dirty="0"/>
              <a:t> </a:t>
            </a:r>
          </a:p>
          <a:p>
            <a:pPr lvl="2">
              <a:buNone/>
              <a:tabLst>
                <a:tab pos="1370013" algn="l"/>
              </a:tabLst>
            </a:pPr>
            <a:r>
              <a:rPr lang="en-US" altLang="zh-CN" sz="1600" b="1" dirty="0"/>
              <a:t>create view</a:t>
            </a:r>
            <a:r>
              <a:rPr lang="en-US" altLang="zh-CN" sz="1600" dirty="0"/>
              <a:t> </a:t>
            </a:r>
            <a:r>
              <a:rPr lang="en-US" altLang="zh-CN" sz="1600" dirty="0" err="1">
                <a:solidFill>
                  <a:srgbClr val="FF0000"/>
                </a:solidFill>
              </a:rPr>
              <a:t>departments_total_salary</a:t>
            </a:r>
            <a:r>
              <a:rPr lang="en-US" altLang="zh-CN" sz="1600" dirty="0"/>
              <a:t>(</a:t>
            </a:r>
            <a:r>
              <a:rPr lang="en-US" altLang="zh-CN" sz="1600" dirty="0" err="1">
                <a:solidFill>
                  <a:srgbClr val="00B0F0"/>
                </a:solidFill>
              </a:rPr>
              <a:t>dept_name</a:t>
            </a:r>
            <a:r>
              <a:rPr lang="en-US" altLang="zh-CN" sz="1600" dirty="0"/>
              <a:t>, </a:t>
            </a:r>
            <a:r>
              <a:rPr lang="en-US" altLang="zh-CN" sz="1600" dirty="0" err="1">
                <a:solidFill>
                  <a:srgbClr val="00B0F0"/>
                </a:solidFill>
              </a:rPr>
              <a:t>total_salary</a:t>
            </a:r>
            <a:r>
              <a:rPr lang="en-US" altLang="zh-CN" sz="1600" dirty="0"/>
              <a:t>) </a:t>
            </a:r>
            <a:r>
              <a:rPr lang="en-US" altLang="zh-CN" sz="1600" b="1" dirty="0"/>
              <a:t>as</a:t>
            </a:r>
          </a:p>
          <a:p>
            <a:pPr lvl="2">
              <a:buNone/>
              <a:tabLst>
                <a:tab pos="1370013" algn="l"/>
              </a:tabLst>
            </a:pPr>
            <a:r>
              <a:rPr lang="en-US" altLang="zh-CN" sz="1600" dirty="0"/>
              <a:t>    </a:t>
            </a:r>
            <a:r>
              <a:rPr lang="en-US" altLang="zh-CN" sz="1600" b="1" dirty="0"/>
              <a:t>select</a:t>
            </a:r>
            <a:r>
              <a:rPr lang="en-US" altLang="zh-CN" sz="1600" dirty="0"/>
              <a:t>   </a:t>
            </a:r>
            <a:r>
              <a:rPr lang="en-US" altLang="zh-CN" sz="1600" dirty="0" err="1">
                <a:solidFill>
                  <a:srgbClr val="7030A0"/>
                </a:solidFill>
              </a:rPr>
              <a:t>dept_name</a:t>
            </a:r>
            <a:r>
              <a:rPr lang="en-US" altLang="zh-CN" sz="1600" dirty="0"/>
              <a:t>, </a:t>
            </a:r>
            <a:r>
              <a:rPr lang="en-US" altLang="zh-CN" sz="1600" dirty="0">
                <a:solidFill>
                  <a:srgbClr val="7030A0"/>
                </a:solidFill>
              </a:rPr>
              <a:t>sum (salary)</a:t>
            </a:r>
          </a:p>
          <a:p>
            <a:pPr lvl="2">
              <a:buNone/>
              <a:tabLst>
                <a:tab pos="1370013" algn="l"/>
              </a:tabLst>
            </a:pPr>
            <a:r>
              <a:rPr lang="en-US" altLang="zh-CN" sz="1600" dirty="0"/>
              <a:t>    </a:t>
            </a:r>
            <a:r>
              <a:rPr lang="en-US" altLang="zh-CN" sz="1600" b="1" dirty="0"/>
              <a:t>from</a:t>
            </a:r>
            <a:r>
              <a:rPr lang="en-US" altLang="zh-CN" sz="1600" dirty="0"/>
              <a:t>     instructor</a:t>
            </a:r>
          </a:p>
          <a:p>
            <a:pPr lvl="2">
              <a:buNone/>
              <a:tabLst>
                <a:tab pos="1370013" algn="l"/>
              </a:tabLst>
            </a:pPr>
            <a:r>
              <a:rPr lang="en-US" altLang="zh-CN" sz="1600" dirty="0"/>
              <a:t>    </a:t>
            </a:r>
            <a:r>
              <a:rPr lang="en-US" altLang="zh-CN" sz="1600" b="1" dirty="0"/>
              <a:t>group by </a:t>
            </a:r>
            <a:r>
              <a:rPr lang="en-US" altLang="zh-CN" sz="1600" dirty="0" err="1"/>
              <a:t>dept_name</a:t>
            </a:r>
            <a:r>
              <a:rPr lang="en-US" altLang="zh-CN" sz="1600" dirty="0"/>
              <a:t>;</a:t>
            </a:r>
          </a:p>
        </p:txBody>
      </p:sp>
      <p:pic>
        <p:nvPicPr>
          <p:cNvPr id="33796" name="Picture 4">
            <a:extLst>
              <a:ext uri="{FF2B5EF4-FFF2-40B4-BE49-F238E27FC236}">
                <a16:creationId xmlns:a16="http://schemas.microsoft.com/office/drawing/2014/main" id="{9742CE80-8E16-4C9A-966E-DE5156B1C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757" y="3062924"/>
            <a:ext cx="50768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51B7A12-F8BD-4089-B972-4113B9EE4470}"/>
              </a:ext>
            </a:extLst>
          </p:cNvPr>
          <p:cNvSpPr>
            <a:spLocks noGrp="1" noChangeArrowheads="1"/>
          </p:cNvSpPr>
          <p:nvPr>
            <p:ph type="title"/>
          </p:nvPr>
        </p:nvSpPr>
        <p:spPr>
          <a:xfrm>
            <a:off x="1119505" y="239078"/>
            <a:ext cx="7793038" cy="851853"/>
          </a:xfrm>
        </p:spPr>
        <p:txBody>
          <a:bodyPr/>
          <a:lstStyle/>
          <a:p>
            <a:r>
              <a:rPr lang="en-US" altLang="zh-CN" dirty="0"/>
              <a:t>Views——View Definition</a:t>
            </a:r>
          </a:p>
        </p:txBody>
      </p:sp>
      <p:sp>
        <p:nvSpPr>
          <p:cNvPr id="34819" name="Rectangle 3">
            <a:extLst>
              <a:ext uri="{FF2B5EF4-FFF2-40B4-BE49-F238E27FC236}">
                <a16:creationId xmlns:a16="http://schemas.microsoft.com/office/drawing/2014/main" id="{00C3A4C3-120A-4011-B202-BA6F53EDE756}"/>
              </a:ext>
            </a:extLst>
          </p:cNvPr>
          <p:cNvSpPr>
            <a:spLocks noGrp="1" noChangeArrowheads="1"/>
          </p:cNvSpPr>
          <p:nvPr>
            <p:ph type="body" idx="1"/>
          </p:nvPr>
        </p:nvSpPr>
        <p:spPr>
          <a:xfrm>
            <a:off x="1119505" y="1248154"/>
            <a:ext cx="9906635" cy="5483385"/>
          </a:xfrm>
        </p:spPr>
        <p:txBody>
          <a:bodyPr/>
          <a:lstStyle/>
          <a:p>
            <a:r>
              <a:rPr lang="zh-CN" altLang="en-US" sz="2400" dirty="0">
                <a:solidFill>
                  <a:srgbClr val="FF0000"/>
                </a:solidFill>
              </a:rPr>
              <a:t>视图的失效</a:t>
            </a:r>
            <a:endParaRPr lang="en-US" altLang="zh-CN" sz="2400" dirty="0">
              <a:solidFill>
                <a:srgbClr val="FF0000"/>
              </a:solidFill>
            </a:endParaRPr>
          </a:p>
          <a:p>
            <a:pPr lvl="1"/>
            <a:r>
              <a:rPr lang="zh-CN" altLang="en-US" sz="2000" dirty="0"/>
              <a:t>如果用来定义视图的基表不存在了或者没有访问权限了，则这个视图就无法访问了！（视图依然存在，但是处于</a:t>
            </a:r>
            <a:r>
              <a:rPr lang="en-US" altLang="zh-CN" sz="2000" dirty="0">
                <a:solidFill>
                  <a:srgbClr val="00B0F0"/>
                </a:solidFill>
              </a:rPr>
              <a:t>invalid</a:t>
            </a:r>
            <a:r>
              <a:rPr lang="zh-CN" altLang="en-US" sz="2000" dirty="0">
                <a:solidFill>
                  <a:srgbClr val="00B0F0"/>
                </a:solidFill>
              </a:rPr>
              <a:t>状态</a:t>
            </a:r>
            <a:r>
              <a:rPr lang="zh-CN" altLang="en-US" sz="2000" dirty="0"/>
              <a:t>）</a:t>
            </a:r>
            <a:endParaRPr lang="en-US" altLang="zh-CN" sz="2000" dirty="0"/>
          </a:p>
          <a:p>
            <a:pPr lvl="1"/>
            <a:endParaRPr lang="en-US" altLang="zh-CN" sz="2000" dirty="0"/>
          </a:p>
          <a:p>
            <a:pPr lvl="1"/>
            <a:r>
              <a:rPr lang="zh-CN" altLang="en-US" sz="2000" dirty="0">
                <a:solidFill>
                  <a:srgbClr val="7030A0"/>
                </a:solidFill>
              </a:rPr>
              <a:t>删除数据库的所有表导致视图失效！</a:t>
            </a:r>
            <a:endParaRPr lang="en-US" altLang="zh-CN" sz="2000" dirty="0">
              <a:solidFill>
                <a:srgbClr val="7030A0"/>
              </a:solidFill>
            </a:endParaRPr>
          </a:p>
        </p:txBody>
      </p:sp>
      <p:pic>
        <p:nvPicPr>
          <p:cNvPr id="34820" name="Picture 2">
            <a:extLst>
              <a:ext uri="{FF2B5EF4-FFF2-40B4-BE49-F238E27FC236}">
                <a16:creationId xmlns:a16="http://schemas.microsoft.com/office/drawing/2014/main" id="{D0972F5D-695F-4FF1-8E33-B8D9B9408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227" y="2004087"/>
            <a:ext cx="4740177" cy="229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3">
            <a:extLst>
              <a:ext uri="{FF2B5EF4-FFF2-40B4-BE49-F238E27FC236}">
                <a16:creationId xmlns:a16="http://schemas.microsoft.com/office/drawing/2014/main" id="{4867E13E-33D4-4148-885B-91876908CB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869" y="4442778"/>
            <a:ext cx="4786535" cy="2288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4">
            <a:extLst>
              <a:ext uri="{FF2B5EF4-FFF2-40B4-BE49-F238E27FC236}">
                <a16:creationId xmlns:a16="http://schemas.microsoft.com/office/drawing/2014/main" id="{787CC18B-989B-4810-BF6A-31A9D03218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0136" y="3058355"/>
            <a:ext cx="2458400" cy="378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BBF4AEC-DBAB-4118-BF1B-90B90D61ADBC}"/>
              </a:ext>
            </a:extLst>
          </p:cNvPr>
          <p:cNvSpPr>
            <a:spLocks noGrp="1" noChangeArrowheads="1"/>
          </p:cNvSpPr>
          <p:nvPr>
            <p:ph type="title"/>
          </p:nvPr>
        </p:nvSpPr>
        <p:spPr>
          <a:xfrm>
            <a:off x="1162423" y="0"/>
            <a:ext cx="7793037" cy="1143000"/>
          </a:xfrm>
        </p:spPr>
        <p:txBody>
          <a:bodyPr/>
          <a:lstStyle/>
          <a:p>
            <a:r>
              <a:rPr lang="en-US" altLang="zh-CN" dirty="0"/>
              <a:t>Views——View Definition</a:t>
            </a:r>
          </a:p>
        </p:txBody>
      </p:sp>
      <p:sp>
        <p:nvSpPr>
          <p:cNvPr id="35843" name="Rectangle 3">
            <a:extLst>
              <a:ext uri="{FF2B5EF4-FFF2-40B4-BE49-F238E27FC236}">
                <a16:creationId xmlns:a16="http://schemas.microsoft.com/office/drawing/2014/main" id="{E9AFBAEB-F26E-4CCE-927E-1D042074D51A}"/>
              </a:ext>
            </a:extLst>
          </p:cNvPr>
          <p:cNvSpPr>
            <a:spLocks noGrp="1" noChangeArrowheads="1"/>
          </p:cNvSpPr>
          <p:nvPr>
            <p:ph type="body" idx="1"/>
          </p:nvPr>
        </p:nvSpPr>
        <p:spPr>
          <a:xfrm>
            <a:off x="768484" y="1600033"/>
            <a:ext cx="10933890" cy="4535487"/>
          </a:xfrm>
        </p:spPr>
        <p:txBody>
          <a:bodyPr/>
          <a:lstStyle/>
          <a:p>
            <a:r>
              <a:rPr lang="zh-CN" altLang="en-US" sz="2800" dirty="0"/>
              <a:t>视图扩展（</a:t>
            </a:r>
            <a:r>
              <a:rPr lang="en-US" altLang="zh-CN" sz="2800" dirty="0"/>
              <a:t>View Expansion</a:t>
            </a:r>
            <a:r>
              <a:rPr lang="zh-CN" altLang="en-US" sz="2800" dirty="0"/>
              <a:t>）是使用视图定义视图的一种方法</a:t>
            </a:r>
            <a:endParaRPr lang="en-US" altLang="zh-CN" sz="2800" dirty="0"/>
          </a:p>
          <a:p>
            <a:pPr lvl="1"/>
            <a:r>
              <a:rPr lang="zh-CN" altLang="zh-CN" sz="1800" dirty="0"/>
              <a:t>我们说视图</a:t>
            </a:r>
            <a:r>
              <a:rPr lang="en-US" altLang="zh-CN" sz="1800" dirty="0"/>
              <a:t>v1</a:t>
            </a:r>
            <a:r>
              <a:rPr lang="zh-CN" altLang="zh-CN" sz="1800" dirty="0">
                <a:solidFill>
                  <a:srgbClr val="00B0F0"/>
                </a:solidFill>
              </a:rPr>
              <a:t>直接依赖</a:t>
            </a:r>
            <a:r>
              <a:rPr lang="zh-CN" altLang="en-US" sz="1800" dirty="0">
                <a:solidFill>
                  <a:srgbClr val="00B0F0"/>
                </a:solidFill>
              </a:rPr>
              <a:t>（</a:t>
            </a:r>
            <a:r>
              <a:rPr lang="en-US" altLang="zh-CN" sz="1800" dirty="0">
                <a:solidFill>
                  <a:srgbClr val="00B0F0"/>
                </a:solidFill>
              </a:rPr>
              <a:t>depend directly </a:t>
            </a:r>
            <a:r>
              <a:rPr lang="zh-CN" altLang="en-US" sz="1800" dirty="0">
                <a:solidFill>
                  <a:srgbClr val="00B0F0"/>
                </a:solidFill>
              </a:rPr>
              <a:t>）</a:t>
            </a:r>
            <a:r>
              <a:rPr lang="zh-CN" altLang="zh-CN" sz="1800" dirty="0"/>
              <a:t>于视图</a:t>
            </a:r>
            <a:r>
              <a:rPr lang="en-US" altLang="zh-CN" sz="1800" dirty="0"/>
              <a:t>v</a:t>
            </a:r>
            <a:r>
              <a:rPr lang="en-US" altLang="zh-CN" sz="1800" baseline="-25000" dirty="0"/>
              <a:t>2</a:t>
            </a:r>
            <a:r>
              <a:rPr lang="zh-CN" altLang="zh-CN" sz="1800" dirty="0"/>
              <a:t>，</a:t>
            </a:r>
            <a:r>
              <a:rPr lang="zh-CN" altLang="zh-CN" sz="1800" dirty="0">
                <a:solidFill>
                  <a:srgbClr val="7030A0"/>
                </a:solidFill>
              </a:rPr>
              <a:t>如果使用视图</a:t>
            </a:r>
            <a:r>
              <a:rPr lang="en-US" altLang="zh-CN" sz="1800" dirty="0">
                <a:solidFill>
                  <a:srgbClr val="7030A0"/>
                </a:solidFill>
              </a:rPr>
              <a:t>v</a:t>
            </a:r>
            <a:r>
              <a:rPr lang="en-US" altLang="zh-CN" sz="1800" baseline="-25000" dirty="0">
                <a:solidFill>
                  <a:srgbClr val="7030A0"/>
                </a:solidFill>
              </a:rPr>
              <a:t>2</a:t>
            </a:r>
            <a:r>
              <a:rPr lang="zh-CN" altLang="zh-CN" sz="1800" dirty="0">
                <a:solidFill>
                  <a:srgbClr val="7030A0"/>
                </a:solidFill>
              </a:rPr>
              <a:t>来定义视图</a:t>
            </a:r>
            <a:r>
              <a:rPr lang="en-US" altLang="zh-CN" sz="1800" dirty="0">
                <a:solidFill>
                  <a:srgbClr val="7030A0"/>
                </a:solidFill>
              </a:rPr>
              <a:t>v</a:t>
            </a:r>
            <a:r>
              <a:rPr lang="en-US" altLang="zh-CN" sz="1800" baseline="-25000" dirty="0">
                <a:solidFill>
                  <a:srgbClr val="7030A0"/>
                </a:solidFill>
              </a:rPr>
              <a:t>1</a:t>
            </a:r>
            <a:endParaRPr lang="zh-CN" altLang="zh-CN" sz="1800" dirty="0"/>
          </a:p>
          <a:p>
            <a:pPr lvl="1"/>
            <a:r>
              <a:rPr lang="zh-CN" altLang="zh-CN" sz="1800" dirty="0"/>
              <a:t>我们说视图</a:t>
            </a:r>
            <a:r>
              <a:rPr lang="en-US" altLang="zh-CN" sz="1800" dirty="0"/>
              <a:t>v1</a:t>
            </a:r>
            <a:r>
              <a:rPr lang="zh-CN" altLang="zh-CN" sz="1800" dirty="0">
                <a:solidFill>
                  <a:srgbClr val="00B0F0"/>
                </a:solidFill>
              </a:rPr>
              <a:t>依赖</a:t>
            </a:r>
            <a:r>
              <a:rPr lang="zh-CN" altLang="en-US" sz="1800" dirty="0">
                <a:solidFill>
                  <a:srgbClr val="00B0F0"/>
                </a:solidFill>
              </a:rPr>
              <a:t>（</a:t>
            </a:r>
            <a:r>
              <a:rPr lang="en-US" altLang="zh-CN" sz="1800" dirty="0">
                <a:solidFill>
                  <a:srgbClr val="00B0F0"/>
                </a:solidFill>
              </a:rPr>
              <a:t>depend on</a:t>
            </a:r>
            <a:r>
              <a:rPr lang="zh-CN" altLang="en-US" sz="1800" dirty="0">
                <a:solidFill>
                  <a:srgbClr val="00B0F0"/>
                </a:solidFill>
              </a:rPr>
              <a:t>）</a:t>
            </a:r>
            <a:r>
              <a:rPr lang="zh-CN" altLang="zh-CN" sz="1800" dirty="0"/>
              <a:t>于视图</a:t>
            </a:r>
            <a:r>
              <a:rPr lang="en-US" altLang="zh-CN" sz="1800" dirty="0"/>
              <a:t>v2</a:t>
            </a:r>
            <a:r>
              <a:rPr lang="zh-CN" altLang="zh-CN" sz="1800" dirty="0"/>
              <a:t>，</a:t>
            </a:r>
            <a:r>
              <a:rPr lang="zh-CN" altLang="zh-CN" sz="1800" dirty="0">
                <a:solidFill>
                  <a:srgbClr val="7030A0"/>
                </a:solidFill>
              </a:rPr>
              <a:t>如果视图</a:t>
            </a:r>
            <a:r>
              <a:rPr lang="en-US" altLang="zh-CN" sz="1800" dirty="0">
                <a:solidFill>
                  <a:srgbClr val="7030A0"/>
                </a:solidFill>
              </a:rPr>
              <a:t>v2</a:t>
            </a:r>
            <a:r>
              <a:rPr lang="zh-CN" altLang="zh-CN" sz="1800" dirty="0">
                <a:solidFill>
                  <a:srgbClr val="7030A0"/>
                </a:solidFill>
              </a:rPr>
              <a:t>直接依赖于视图</a:t>
            </a:r>
            <a:r>
              <a:rPr lang="en-US" altLang="zh-CN" sz="1800" dirty="0">
                <a:solidFill>
                  <a:srgbClr val="7030A0"/>
                </a:solidFill>
              </a:rPr>
              <a:t>v1</a:t>
            </a:r>
            <a:r>
              <a:rPr lang="zh-CN" altLang="zh-CN" sz="1800" dirty="0"/>
              <a:t>，或者</a:t>
            </a:r>
            <a:r>
              <a:rPr lang="zh-CN" altLang="zh-CN" sz="1800" dirty="0">
                <a:solidFill>
                  <a:srgbClr val="7030A0"/>
                </a:solidFill>
              </a:rPr>
              <a:t>从视图</a:t>
            </a:r>
            <a:r>
              <a:rPr lang="en-US" altLang="zh-CN" sz="1800" dirty="0">
                <a:solidFill>
                  <a:srgbClr val="7030A0"/>
                </a:solidFill>
              </a:rPr>
              <a:t>v1</a:t>
            </a:r>
            <a:r>
              <a:rPr lang="zh-CN" altLang="zh-CN" sz="1800" dirty="0">
                <a:solidFill>
                  <a:srgbClr val="7030A0"/>
                </a:solidFill>
              </a:rPr>
              <a:t>到视图</a:t>
            </a:r>
            <a:r>
              <a:rPr lang="en-US" altLang="zh-CN" sz="1800" dirty="0">
                <a:solidFill>
                  <a:srgbClr val="7030A0"/>
                </a:solidFill>
              </a:rPr>
              <a:t>v2</a:t>
            </a:r>
            <a:r>
              <a:rPr lang="zh-CN" altLang="zh-CN" sz="1800" dirty="0">
                <a:solidFill>
                  <a:srgbClr val="7030A0"/>
                </a:solidFill>
              </a:rPr>
              <a:t>有一个依赖路径</a:t>
            </a:r>
            <a:r>
              <a:rPr lang="zh-CN" altLang="zh-CN" sz="1800" dirty="0"/>
              <a:t>）</a:t>
            </a:r>
          </a:p>
          <a:p>
            <a:pPr lvl="1"/>
            <a:r>
              <a:rPr lang="zh-CN" altLang="zh-CN" sz="1800" dirty="0"/>
              <a:t>我们说视图</a:t>
            </a:r>
            <a:r>
              <a:rPr lang="zh-CN" altLang="zh-CN" sz="1800" dirty="0">
                <a:solidFill>
                  <a:srgbClr val="00B0F0"/>
                </a:solidFill>
              </a:rPr>
              <a:t>是递归</a:t>
            </a:r>
            <a:r>
              <a:rPr lang="zh-CN" altLang="en-US" sz="1800" dirty="0">
                <a:solidFill>
                  <a:srgbClr val="00B0F0"/>
                </a:solidFill>
              </a:rPr>
              <a:t>（</a:t>
            </a:r>
            <a:r>
              <a:rPr lang="en-US" altLang="zh-CN" sz="1800" dirty="0">
                <a:solidFill>
                  <a:srgbClr val="00B0F0"/>
                </a:solidFill>
              </a:rPr>
              <a:t>recursive </a:t>
            </a:r>
            <a:r>
              <a:rPr lang="zh-CN" altLang="en-US" sz="1800" dirty="0">
                <a:solidFill>
                  <a:srgbClr val="00B0F0"/>
                </a:solidFill>
              </a:rPr>
              <a:t>）</a:t>
            </a:r>
            <a:r>
              <a:rPr lang="zh-CN" altLang="zh-CN" sz="1800" dirty="0"/>
              <a:t>的</a:t>
            </a:r>
            <a:r>
              <a:rPr lang="zh-CN" altLang="en-US" sz="1800" dirty="0"/>
              <a:t>，</a:t>
            </a:r>
            <a:r>
              <a:rPr lang="zh-CN" altLang="zh-CN" sz="1800" dirty="0"/>
              <a:t>如果一个视图使用自己定义其本身</a:t>
            </a:r>
            <a:endParaRPr lang="en-US" altLang="zh-CN" sz="1800" dirty="0"/>
          </a:p>
          <a:p>
            <a:pPr lvl="1"/>
            <a:endParaRPr lang="en-US" altLang="zh-CN" sz="1800" dirty="0"/>
          </a:p>
          <a:p>
            <a:pPr lvl="1"/>
            <a:r>
              <a:rPr lang="zh-CN" altLang="zh-CN" sz="1800" dirty="0"/>
              <a:t>假设视图</a:t>
            </a:r>
            <a:r>
              <a:rPr lang="en-US" altLang="zh-CN" sz="1800" dirty="0"/>
              <a:t>v</a:t>
            </a:r>
            <a:r>
              <a:rPr lang="en-US" altLang="zh-CN" sz="1800" baseline="-25000" dirty="0"/>
              <a:t>i</a:t>
            </a:r>
            <a:r>
              <a:rPr lang="zh-CN" altLang="zh-CN" sz="1800" dirty="0"/>
              <a:t>用表达式</a:t>
            </a:r>
            <a:r>
              <a:rPr lang="en-US" altLang="zh-CN" sz="1800" dirty="0"/>
              <a:t> </a:t>
            </a:r>
            <a:r>
              <a:rPr lang="en-US" altLang="zh-CN" sz="1800" dirty="0" err="1"/>
              <a:t>e</a:t>
            </a:r>
            <a:r>
              <a:rPr lang="en-US" altLang="zh-CN" sz="1800" baseline="-25000" dirty="0" err="1"/>
              <a:t>i</a:t>
            </a:r>
            <a:r>
              <a:rPr lang="en-US" altLang="zh-CN" sz="1800" baseline="-25000" dirty="0"/>
              <a:t> </a:t>
            </a:r>
            <a:r>
              <a:rPr lang="zh-CN" altLang="zh-CN" sz="1800" dirty="0"/>
              <a:t>定义</a:t>
            </a:r>
            <a:r>
              <a:rPr lang="zh-CN" altLang="en-US" sz="1800" dirty="0"/>
              <a:t>，</a:t>
            </a:r>
            <a:r>
              <a:rPr lang="zh-CN" altLang="zh-CN" sz="1800" dirty="0"/>
              <a:t>视图扩展使用以下替代步骤</a:t>
            </a:r>
            <a:r>
              <a:rPr lang="zh-CN" altLang="en-US" sz="1800" dirty="0"/>
              <a:t>：</a:t>
            </a:r>
            <a:endParaRPr lang="en-US" altLang="zh-CN" sz="1800" dirty="0"/>
          </a:p>
          <a:p>
            <a:pPr marL="914400" lvl="2" indent="0">
              <a:buNone/>
            </a:pPr>
            <a:r>
              <a:rPr lang="en-US" altLang="zh-CN" sz="1600" dirty="0"/>
              <a:t>	</a:t>
            </a:r>
            <a:r>
              <a:rPr lang="en-US" altLang="zh-CN" sz="2000" b="1" dirty="0"/>
              <a:t>repeat</a:t>
            </a:r>
            <a:br>
              <a:rPr lang="en-US" altLang="zh-CN" sz="2000" b="1" dirty="0"/>
            </a:br>
            <a:r>
              <a:rPr lang="en-US" altLang="zh-CN" sz="2000" b="1" dirty="0"/>
              <a:t>		</a:t>
            </a:r>
            <a:r>
              <a:rPr lang="en-US" altLang="zh-CN" sz="2000" dirty="0"/>
              <a:t>Find any view relation </a:t>
            </a:r>
            <a:r>
              <a:rPr lang="en-US" altLang="zh-CN" sz="2000" i="1" dirty="0"/>
              <a:t>v</a:t>
            </a:r>
            <a:r>
              <a:rPr lang="en-US" altLang="zh-CN" sz="2000" i="1" baseline="-25000" dirty="0"/>
              <a:t>i</a:t>
            </a:r>
            <a:r>
              <a:rPr lang="en-US" altLang="zh-CN" sz="2000" dirty="0"/>
              <a:t> in </a:t>
            </a:r>
            <a:r>
              <a:rPr lang="en-US" altLang="zh-CN" sz="2000" i="1" dirty="0" err="1"/>
              <a:t>e</a:t>
            </a:r>
            <a:r>
              <a:rPr lang="en-US" altLang="zh-CN" sz="2000" baseline="-25000" dirty="0" err="1"/>
              <a:t>i</a:t>
            </a:r>
            <a:br>
              <a:rPr lang="en-US" altLang="zh-CN" sz="2000" dirty="0"/>
            </a:br>
            <a:r>
              <a:rPr lang="en-US" altLang="zh-CN" sz="2000" dirty="0"/>
              <a:t>		Replace the view relation </a:t>
            </a:r>
            <a:r>
              <a:rPr lang="en-US" altLang="zh-CN" sz="2000" i="1" dirty="0"/>
              <a:t>v</a:t>
            </a:r>
            <a:r>
              <a:rPr lang="en-US" altLang="zh-CN" sz="2000" i="1" baseline="-25000" dirty="0"/>
              <a:t>i</a:t>
            </a:r>
            <a:r>
              <a:rPr lang="en-US" altLang="zh-CN" sz="2000" dirty="0"/>
              <a:t> by the expression defining </a:t>
            </a:r>
            <a:r>
              <a:rPr lang="en-US" altLang="zh-CN" sz="2000" i="1" dirty="0"/>
              <a:t>v</a:t>
            </a:r>
            <a:r>
              <a:rPr lang="en-US" altLang="zh-CN" sz="2000" i="1" baseline="-25000" dirty="0"/>
              <a:t>i</a:t>
            </a:r>
            <a:r>
              <a:rPr lang="en-US" altLang="zh-CN" sz="2000" dirty="0"/>
              <a:t> </a:t>
            </a:r>
            <a:br>
              <a:rPr lang="en-US" altLang="zh-CN" sz="2000" dirty="0"/>
            </a:br>
            <a:r>
              <a:rPr lang="en-US" altLang="zh-CN" sz="2000" dirty="0"/>
              <a:t>	</a:t>
            </a:r>
            <a:r>
              <a:rPr lang="en-US" altLang="zh-CN" sz="2000" b="1" dirty="0"/>
              <a:t>until</a:t>
            </a:r>
            <a:r>
              <a:rPr lang="en-US" altLang="zh-CN" sz="2000" dirty="0"/>
              <a:t> no more view relations are present in </a:t>
            </a:r>
            <a:r>
              <a:rPr lang="en-US" altLang="zh-CN" sz="2000" i="1" dirty="0" err="1"/>
              <a:t>e</a:t>
            </a:r>
            <a:r>
              <a:rPr lang="en-US" altLang="zh-CN" sz="2000" baseline="-25000" dirty="0" err="1"/>
              <a:t>i</a:t>
            </a:r>
            <a:endParaRPr lang="en-US" altLang="zh-CN" sz="2000" dirty="0"/>
          </a:p>
          <a:p>
            <a:pPr lvl="1"/>
            <a:endParaRPr lang="zh-CN" altLang="zh-CN" sz="1800" dirty="0"/>
          </a:p>
          <a:p>
            <a:pPr lvl="2"/>
            <a:r>
              <a:rPr lang="zh-CN" altLang="zh-CN" sz="2000" dirty="0"/>
              <a:t>只要视图的定义没有递归，该算法最终会终止</a:t>
            </a:r>
            <a:endParaRPr lang="en-US" altLang="zh-CN" sz="2000" dirty="0"/>
          </a:p>
          <a:p>
            <a:pPr lvl="2"/>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BBF4AEC-DBAB-4118-BF1B-90B90D61ADBC}"/>
              </a:ext>
            </a:extLst>
          </p:cNvPr>
          <p:cNvSpPr>
            <a:spLocks noGrp="1" noChangeArrowheads="1"/>
          </p:cNvSpPr>
          <p:nvPr>
            <p:ph type="title"/>
          </p:nvPr>
        </p:nvSpPr>
        <p:spPr>
          <a:xfrm>
            <a:off x="1162423" y="0"/>
            <a:ext cx="7793037" cy="1143000"/>
          </a:xfrm>
        </p:spPr>
        <p:txBody>
          <a:bodyPr/>
          <a:lstStyle/>
          <a:p>
            <a:r>
              <a:rPr lang="en-US" altLang="zh-CN" dirty="0"/>
              <a:t>Views——View Definition</a:t>
            </a:r>
          </a:p>
        </p:txBody>
      </p:sp>
      <p:sp>
        <p:nvSpPr>
          <p:cNvPr id="35843" name="Rectangle 3">
            <a:extLst>
              <a:ext uri="{FF2B5EF4-FFF2-40B4-BE49-F238E27FC236}">
                <a16:creationId xmlns:a16="http://schemas.microsoft.com/office/drawing/2014/main" id="{E9AFBAEB-F26E-4CCE-927E-1D042074D51A}"/>
              </a:ext>
            </a:extLst>
          </p:cNvPr>
          <p:cNvSpPr>
            <a:spLocks noGrp="1" noChangeArrowheads="1"/>
          </p:cNvSpPr>
          <p:nvPr>
            <p:ph type="body" idx="1"/>
          </p:nvPr>
        </p:nvSpPr>
        <p:spPr>
          <a:xfrm>
            <a:off x="768484" y="1600033"/>
            <a:ext cx="10933890" cy="4535487"/>
          </a:xfrm>
        </p:spPr>
        <p:txBody>
          <a:bodyPr/>
          <a:lstStyle/>
          <a:p>
            <a:r>
              <a:rPr lang="zh-CN" altLang="en-US" sz="2800" dirty="0"/>
              <a:t>视图扩展（</a:t>
            </a:r>
            <a:r>
              <a:rPr lang="en-US" altLang="zh-CN" sz="2800" dirty="0"/>
              <a:t>View Expansion</a:t>
            </a:r>
            <a:r>
              <a:rPr lang="zh-CN" altLang="en-US" sz="2800" dirty="0"/>
              <a:t>）是使用视图定义视图的一种方法</a:t>
            </a:r>
            <a:endParaRPr lang="en-US" altLang="zh-CN" sz="2800" dirty="0"/>
          </a:p>
          <a:p>
            <a:pPr lvl="2"/>
            <a:endParaRPr lang="en-US" altLang="zh-CN" sz="2000" dirty="0"/>
          </a:p>
        </p:txBody>
      </p:sp>
      <p:pic>
        <p:nvPicPr>
          <p:cNvPr id="4" name="Picture 3">
            <a:extLst>
              <a:ext uri="{FF2B5EF4-FFF2-40B4-BE49-F238E27FC236}">
                <a16:creationId xmlns:a16="http://schemas.microsoft.com/office/drawing/2014/main" id="{00F77367-006C-4FB6-8558-56CD3DBB7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919" y="2374355"/>
            <a:ext cx="4748213"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2D6D221-AF9C-4548-9BF4-BF882BA88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262" y="2388790"/>
            <a:ext cx="3732212"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9CA262A9-248C-49E0-A3BE-C761BF1E8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8076" y="4359221"/>
            <a:ext cx="550386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9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79D635B-48AC-40B2-8809-9C4295D7A2E0}"/>
              </a:ext>
            </a:extLst>
          </p:cNvPr>
          <p:cNvSpPr>
            <a:spLocks noGrp="1" noChangeArrowheads="1"/>
          </p:cNvSpPr>
          <p:nvPr>
            <p:ph type="title"/>
          </p:nvPr>
        </p:nvSpPr>
        <p:spPr/>
        <p:txBody>
          <a:bodyPr/>
          <a:lstStyle/>
          <a:p>
            <a:r>
              <a:rPr lang="en-US" altLang="zh-CN" sz="3600"/>
              <a:t>Views</a:t>
            </a:r>
            <a:r>
              <a:rPr lang="zh-CN" altLang="en-US" sz="3600"/>
              <a:t> </a:t>
            </a:r>
            <a:r>
              <a:rPr lang="en-US" altLang="zh-CN" sz="3600"/>
              <a:t>——</a:t>
            </a:r>
            <a:br>
              <a:rPr lang="en-US" altLang="zh-CN" sz="3600"/>
            </a:br>
            <a:r>
              <a:rPr lang="zh-CN" altLang="en-US" sz="3600"/>
              <a:t>      </a:t>
            </a:r>
            <a:r>
              <a:rPr lang="en-US" altLang="zh-CN" sz="3600"/>
              <a:t>Update base</a:t>
            </a:r>
            <a:r>
              <a:rPr lang="zh-CN" altLang="en-US" sz="3600"/>
              <a:t> </a:t>
            </a:r>
            <a:r>
              <a:rPr lang="en-US" altLang="zh-CN" sz="3600"/>
              <a:t>table</a:t>
            </a:r>
            <a:r>
              <a:rPr lang="zh-CN" altLang="en-US" sz="3600"/>
              <a:t> </a:t>
            </a:r>
            <a:r>
              <a:rPr lang="en-US" altLang="zh-CN" sz="3600"/>
              <a:t>of a View</a:t>
            </a:r>
          </a:p>
        </p:txBody>
      </p:sp>
      <p:sp>
        <p:nvSpPr>
          <p:cNvPr id="38915" name="Rectangle 3">
            <a:extLst>
              <a:ext uri="{FF2B5EF4-FFF2-40B4-BE49-F238E27FC236}">
                <a16:creationId xmlns:a16="http://schemas.microsoft.com/office/drawing/2014/main" id="{B83526B1-CE6A-41AE-8645-B8B20087CE59}"/>
              </a:ext>
            </a:extLst>
          </p:cNvPr>
          <p:cNvSpPr>
            <a:spLocks noGrp="1" noChangeArrowheads="1"/>
          </p:cNvSpPr>
          <p:nvPr>
            <p:ph type="body" idx="1"/>
          </p:nvPr>
        </p:nvSpPr>
        <p:spPr>
          <a:xfrm>
            <a:off x="1104900" y="1483299"/>
            <a:ext cx="10081909" cy="2089150"/>
          </a:xfrm>
        </p:spPr>
        <p:txBody>
          <a:bodyPr>
            <a:normAutofit fontScale="92500" lnSpcReduction="20000"/>
          </a:bodyPr>
          <a:lstStyle/>
          <a:p>
            <a:pPr>
              <a:tabLst>
                <a:tab pos="1085850" algn="l"/>
              </a:tabLst>
            </a:pPr>
            <a:r>
              <a:rPr lang="en-US" altLang="zh-CN" dirty="0"/>
              <a:t>Add a new tuple to </a:t>
            </a:r>
            <a:r>
              <a:rPr lang="en-US" altLang="zh-CN" i="1" dirty="0"/>
              <a:t>faculty </a:t>
            </a:r>
            <a:r>
              <a:rPr lang="en-US" altLang="zh-CN" dirty="0"/>
              <a:t>view which we defined earlier</a:t>
            </a:r>
            <a:endParaRPr lang="en-US" altLang="zh-CN" b="1" dirty="0"/>
          </a:p>
          <a:p>
            <a:pPr>
              <a:buNone/>
              <a:tabLst>
                <a:tab pos="1085850" algn="l"/>
              </a:tabLst>
            </a:pPr>
            <a:r>
              <a:rPr lang="en-US" altLang="zh-CN" dirty="0"/>
              <a:t>		</a:t>
            </a:r>
            <a:r>
              <a:rPr lang="en-US" altLang="zh-CN" b="1" dirty="0">
                <a:solidFill>
                  <a:srgbClr val="7030A0"/>
                </a:solidFill>
              </a:rPr>
              <a:t>insert into </a:t>
            </a:r>
            <a:r>
              <a:rPr lang="en-US" altLang="zh-CN" i="1" dirty="0">
                <a:solidFill>
                  <a:srgbClr val="7030A0"/>
                </a:solidFill>
              </a:rPr>
              <a:t>faculty </a:t>
            </a:r>
            <a:r>
              <a:rPr lang="en-US" altLang="zh-CN" b="1" dirty="0">
                <a:solidFill>
                  <a:srgbClr val="7030A0"/>
                </a:solidFill>
              </a:rPr>
              <a:t>values </a:t>
            </a:r>
            <a:r>
              <a:rPr lang="en-US" altLang="zh-CN" dirty="0">
                <a:solidFill>
                  <a:srgbClr val="00B0F0"/>
                </a:solidFill>
              </a:rPr>
              <a:t>('30765', 'Green', 'Music')  </a:t>
            </a:r>
            <a:r>
              <a:rPr lang="en-US" altLang="zh-CN" dirty="0">
                <a:solidFill>
                  <a:srgbClr val="7030A0"/>
                </a:solidFill>
              </a:rPr>
              <a:t>;</a:t>
            </a:r>
          </a:p>
          <a:p>
            <a:pPr>
              <a:buNone/>
              <a:tabLst>
                <a:tab pos="1085850" algn="l"/>
              </a:tabLst>
            </a:pPr>
            <a:r>
              <a:rPr lang="en-US" altLang="zh-CN" dirty="0"/>
              <a:t>	This insertion must be represented by the insertion of the tuple</a:t>
            </a:r>
            <a:endParaRPr lang="en-US" altLang="zh-CN" b="1" dirty="0"/>
          </a:p>
          <a:p>
            <a:pPr>
              <a:buNone/>
              <a:tabLst>
                <a:tab pos="1085850" algn="l"/>
              </a:tabLst>
            </a:pPr>
            <a:r>
              <a:rPr lang="en-US" altLang="zh-CN" dirty="0"/>
              <a:t>			</a:t>
            </a:r>
            <a:r>
              <a:rPr lang="en-US" altLang="zh-CN" dirty="0">
                <a:solidFill>
                  <a:srgbClr val="00B0F0"/>
                </a:solidFill>
              </a:rPr>
              <a:t> ('30765', 'Green', 'Music', </a:t>
            </a:r>
            <a:r>
              <a:rPr lang="en-US" altLang="zh-CN" dirty="0">
                <a:solidFill>
                  <a:srgbClr val="C00000"/>
                </a:solidFill>
              </a:rPr>
              <a:t>null</a:t>
            </a:r>
            <a:r>
              <a:rPr lang="en-US" altLang="zh-CN" dirty="0">
                <a:solidFill>
                  <a:srgbClr val="00B0F0"/>
                </a:solidFill>
              </a:rPr>
              <a:t>)</a:t>
            </a:r>
            <a:endParaRPr lang="en-US" altLang="zh-CN" dirty="0"/>
          </a:p>
          <a:p>
            <a:pPr>
              <a:buNone/>
              <a:tabLst>
                <a:tab pos="1085850" algn="l"/>
              </a:tabLst>
            </a:pPr>
            <a:r>
              <a:rPr lang="en-US" altLang="zh-CN" dirty="0"/>
              <a:t>	into the </a:t>
            </a:r>
            <a:r>
              <a:rPr lang="en-US" altLang="zh-CN" i="1" dirty="0"/>
              <a:t>instructor</a:t>
            </a:r>
            <a:r>
              <a:rPr lang="en-US" altLang="zh-CN" dirty="0"/>
              <a:t> relation</a:t>
            </a:r>
          </a:p>
        </p:txBody>
      </p:sp>
      <p:pic>
        <p:nvPicPr>
          <p:cNvPr id="38916" name="Picture 4">
            <a:extLst>
              <a:ext uri="{FF2B5EF4-FFF2-40B4-BE49-F238E27FC236}">
                <a16:creationId xmlns:a16="http://schemas.microsoft.com/office/drawing/2014/main" id="{806209CA-B56F-4624-927E-F2FF9990A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750" y="3721742"/>
            <a:ext cx="4068762"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a:extLst>
              <a:ext uri="{FF2B5EF4-FFF2-40B4-BE49-F238E27FC236}">
                <a16:creationId xmlns:a16="http://schemas.microsoft.com/office/drawing/2014/main" id="{A909F3FC-FE65-4529-B475-BA1D9E545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6197" y="3804529"/>
            <a:ext cx="406717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AA2F7BA-80DD-4F20-B1CA-E49D33A3D7E2}"/>
              </a:ext>
            </a:extLst>
          </p:cNvPr>
          <p:cNvSpPr>
            <a:spLocks noGrp="1" noChangeArrowheads="1"/>
          </p:cNvSpPr>
          <p:nvPr>
            <p:ph type="title"/>
          </p:nvPr>
        </p:nvSpPr>
        <p:spPr>
          <a:xfrm>
            <a:off x="1524000" y="0"/>
            <a:ext cx="7793038" cy="1143000"/>
          </a:xfrm>
        </p:spPr>
        <p:txBody>
          <a:bodyPr/>
          <a:lstStyle/>
          <a:p>
            <a:r>
              <a:rPr lang="en-US" altLang="zh-CN" sz="3600"/>
              <a:t>Views</a:t>
            </a:r>
            <a:r>
              <a:rPr lang="zh-CN" altLang="en-US" sz="3600"/>
              <a:t> </a:t>
            </a:r>
            <a:r>
              <a:rPr lang="en-US" altLang="zh-CN" sz="3600"/>
              <a:t>——</a:t>
            </a:r>
            <a:br>
              <a:rPr lang="en-US" altLang="zh-CN" sz="3600"/>
            </a:br>
            <a:r>
              <a:rPr lang="zh-CN" altLang="en-US" sz="3600"/>
              <a:t>      </a:t>
            </a:r>
            <a:r>
              <a:rPr lang="en-US" altLang="zh-CN" sz="3600"/>
              <a:t>Update base</a:t>
            </a:r>
            <a:r>
              <a:rPr lang="zh-CN" altLang="en-US" sz="3600"/>
              <a:t> </a:t>
            </a:r>
            <a:r>
              <a:rPr lang="en-US" altLang="zh-CN" sz="3600"/>
              <a:t>table</a:t>
            </a:r>
            <a:r>
              <a:rPr lang="zh-CN" altLang="en-US" sz="3600"/>
              <a:t> </a:t>
            </a:r>
            <a:r>
              <a:rPr lang="en-US" altLang="zh-CN" sz="3600"/>
              <a:t>of a View</a:t>
            </a:r>
          </a:p>
        </p:txBody>
      </p:sp>
      <p:sp>
        <p:nvSpPr>
          <p:cNvPr id="15363" name="Rectangle 3">
            <a:extLst>
              <a:ext uri="{FF2B5EF4-FFF2-40B4-BE49-F238E27FC236}">
                <a16:creationId xmlns:a16="http://schemas.microsoft.com/office/drawing/2014/main" id="{E320A6DD-55F0-4F58-A552-0BE40BAE8A0E}"/>
              </a:ext>
            </a:extLst>
          </p:cNvPr>
          <p:cNvSpPr>
            <a:spLocks noGrp="1" noChangeArrowheads="1"/>
          </p:cNvSpPr>
          <p:nvPr>
            <p:ph type="body" idx="1"/>
          </p:nvPr>
        </p:nvSpPr>
        <p:spPr>
          <a:xfrm>
            <a:off x="1105709" y="1414937"/>
            <a:ext cx="10013005" cy="4090918"/>
          </a:xfrm>
        </p:spPr>
        <p:txBody>
          <a:bodyPr/>
          <a:lstStyle/>
          <a:p>
            <a:pPr>
              <a:defRPr/>
            </a:pPr>
            <a:r>
              <a:rPr lang="zh-CN" altLang="zh-CN" dirty="0"/>
              <a:t>通过视图更新基表会有很多限制！（参看</a:t>
            </a:r>
            <a:r>
              <a:rPr lang="en-US" altLang="zh-CN" dirty="0"/>
              <a:t>Oracle SQL</a:t>
            </a:r>
            <a:r>
              <a:rPr lang="zh-CN" altLang="zh-CN" dirty="0"/>
              <a:t>的相关限制！）</a:t>
            </a:r>
            <a:endParaRPr lang="en-US" altLang="zh-CN" dirty="0"/>
          </a:p>
          <a:p>
            <a:pPr lvl="1">
              <a:defRPr/>
            </a:pPr>
            <a:r>
              <a:rPr lang="zh-CN" altLang="zh-CN" sz="2000" dirty="0"/>
              <a:t>例如：定义视图</a:t>
            </a:r>
          </a:p>
          <a:p>
            <a:pPr lvl="3">
              <a:buFont typeface="Wingdings" panose="05000000000000000000" pitchFamily="2" charset="2"/>
              <a:buNone/>
              <a:defRPr/>
            </a:pPr>
            <a:r>
              <a:rPr lang="en-US" altLang="zh-CN" sz="1600" b="1" dirty="0"/>
              <a:t>create or replace view </a:t>
            </a:r>
            <a:r>
              <a:rPr lang="en-US" altLang="zh-CN" sz="1600" dirty="0" err="1"/>
              <a:t>instructor_info</a:t>
            </a:r>
            <a:r>
              <a:rPr lang="en-US" altLang="zh-CN" sz="1600" b="1" dirty="0"/>
              <a:t> as</a:t>
            </a:r>
            <a:endParaRPr lang="zh-CN" altLang="zh-CN" sz="1600" dirty="0"/>
          </a:p>
          <a:p>
            <a:pPr lvl="3">
              <a:buFont typeface="Wingdings" panose="05000000000000000000" pitchFamily="2" charset="2"/>
              <a:buNone/>
              <a:defRPr/>
            </a:pPr>
            <a:r>
              <a:rPr lang="en-US" altLang="zh-CN" sz="1600" b="1" dirty="0"/>
              <a:t>      select </a:t>
            </a:r>
            <a:r>
              <a:rPr lang="en-US" altLang="zh-CN" sz="1600" dirty="0"/>
              <a:t>ID, name, building</a:t>
            </a:r>
            <a:endParaRPr lang="zh-CN" altLang="zh-CN" sz="1600" dirty="0"/>
          </a:p>
          <a:p>
            <a:pPr lvl="3">
              <a:buFont typeface="Wingdings" panose="05000000000000000000" pitchFamily="2" charset="2"/>
              <a:buNone/>
              <a:defRPr/>
            </a:pPr>
            <a:r>
              <a:rPr lang="en-US" altLang="zh-CN" sz="1600" b="1" dirty="0"/>
              <a:t>       from </a:t>
            </a:r>
            <a:r>
              <a:rPr lang="en-US" altLang="zh-CN" sz="1600" dirty="0"/>
              <a:t>instructor, department</a:t>
            </a:r>
            <a:endParaRPr lang="zh-CN" altLang="zh-CN" sz="1600" dirty="0"/>
          </a:p>
          <a:p>
            <a:pPr lvl="3">
              <a:buFont typeface="Wingdings" panose="05000000000000000000" pitchFamily="2" charset="2"/>
              <a:buNone/>
              <a:defRPr/>
            </a:pPr>
            <a:r>
              <a:rPr lang="en-US" altLang="zh-CN" sz="1600" b="1" dirty="0"/>
              <a:t>       where </a:t>
            </a:r>
            <a:r>
              <a:rPr lang="en-US" altLang="zh-CN" sz="1600" dirty="0" err="1"/>
              <a:t>instructor.dept_name</a:t>
            </a:r>
            <a:r>
              <a:rPr lang="en-US" altLang="zh-CN" sz="1600" dirty="0"/>
              <a:t>= </a:t>
            </a:r>
            <a:r>
              <a:rPr lang="en-US" altLang="zh-CN" sz="1600" dirty="0" err="1"/>
              <a:t>department.dept_name</a:t>
            </a:r>
            <a:r>
              <a:rPr lang="en-US" altLang="zh-CN" sz="1600" b="1" dirty="0"/>
              <a:t>; </a:t>
            </a:r>
          </a:p>
          <a:p>
            <a:pPr lvl="2">
              <a:defRPr/>
            </a:pPr>
            <a:r>
              <a:rPr lang="zh-CN" altLang="zh-CN" sz="2000" dirty="0"/>
              <a:t>通过视图进行更新</a:t>
            </a:r>
          </a:p>
          <a:p>
            <a:pPr marL="1371600" lvl="3" indent="0">
              <a:buNone/>
              <a:defRPr/>
            </a:pPr>
            <a:r>
              <a:rPr lang="en-US" altLang="zh-CN" sz="1600" b="1" dirty="0"/>
              <a:t>insert into </a:t>
            </a:r>
            <a:r>
              <a:rPr lang="en-US" altLang="zh-CN" sz="1600" i="1" dirty="0" err="1"/>
              <a:t>instructor_info</a:t>
            </a:r>
            <a:r>
              <a:rPr lang="en-US" altLang="zh-CN" sz="1600" i="1" dirty="0"/>
              <a:t> </a:t>
            </a:r>
            <a:r>
              <a:rPr lang="en-US" altLang="zh-CN" sz="1600" b="1" dirty="0"/>
              <a:t>values </a:t>
            </a:r>
            <a:r>
              <a:rPr lang="en-US" altLang="zh-CN" sz="1600" dirty="0"/>
              <a:t>(’69987’, ’White’, ’Taylor’); </a:t>
            </a:r>
            <a:endParaRPr lang="zh-CN" altLang="zh-CN" sz="1600" dirty="0"/>
          </a:p>
          <a:p>
            <a:pPr lvl="2">
              <a:defRPr/>
            </a:pPr>
            <a:r>
              <a:rPr lang="zh-CN" altLang="zh-CN" sz="1800" dirty="0"/>
              <a:t>假如</a:t>
            </a:r>
            <a:r>
              <a:rPr lang="en-US" altLang="zh-CN" sz="1800" dirty="0"/>
              <a:t>Taylor</a:t>
            </a:r>
            <a:r>
              <a:rPr lang="zh-CN" altLang="zh-CN" sz="1800" dirty="0"/>
              <a:t>楼有很多系，这个增加的新记录是哪个系的？</a:t>
            </a:r>
          </a:p>
          <a:p>
            <a:pPr lvl="2">
              <a:defRPr/>
            </a:pPr>
            <a:r>
              <a:rPr lang="zh-CN" altLang="zh-CN" sz="1800" dirty="0"/>
              <a:t>如果</a:t>
            </a:r>
            <a:r>
              <a:rPr lang="en-US" altLang="zh-CN" sz="1800" dirty="0"/>
              <a:t>Taylor</a:t>
            </a:r>
            <a:r>
              <a:rPr lang="zh-CN" altLang="zh-CN" sz="1800" dirty="0"/>
              <a:t>楼没有任何系又会如何呢？</a:t>
            </a:r>
          </a:p>
        </p:txBody>
      </p:sp>
      <p:pic>
        <p:nvPicPr>
          <p:cNvPr id="39940" name="Picture 4">
            <a:extLst>
              <a:ext uri="{FF2B5EF4-FFF2-40B4-BE49-F238E27FC236}">
                <a16:creationId xmlns:a16="http://schemas.microsoft.com/office/drawing/2014/main" id="{40D546AB-FCE1-4574-B87A-8267D7D5C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205" y="4797659"/>
            <a:ext cx="4790097" cy="180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FB12FC8-8CCF-4D38-AA7B-3A62DB65BF21}"/>
              </a:ext>
            </a:extLst>
          </p:cNvPr>
          <p:cNvSpPr>
            <a:spLocks noGrp="1" noChangeArrowheads="1"/>
          </p:cNvSpPr>
          <p:nvPr>
            <p:ph type="title"/>
          </p:nvPr>
        </p:nvSpPr>
        <p:spPr/>
        <p:txBody>
          <a:bodyPr/>
          <a:lstStyle/>
          <a:p>
            <a:r>
              <a:rPr lang="en-US" altLang="zh-CN" sz="3600"/>
              <a:t>Views</a:t>
            </a:r>
            <a:r>
              <a:rPr lang="zh-CN" altLang="en-US" sz="3600"/>
              <a:t> </a:t>
            </a:r>
            <a:r>
              <a:rPr lang="en-US" altLang="zh-CN" sz="3600"/>
              <a:t>——</a:t>
            </a:r>
            <a:br>
              <a:rPr lang="en-US" altLang="zh-CN" sz="3600"/>
            </a:br>
            <a:r>
              <a:rPr lang="zh-CN" altLang="en-US" sz="3600"/>
              <a:t>      </a:t>
            </a:r>
            <a:r>
              <a:rPr lang="en-US" altLang="zh-CN" sz="3600"/>
              <a:t>Update base</a:t>
            </a:r>
            <a:r>
              <a:rPr lang="zh-CN" altLang="en-US" sz="3600"/>
              <a:t> </a:t>
            </a:r>
            <a:r>
              <a:rPr lang="en-US" altLang="zh-CN" sz="3600"/>
              <a:t>table</a:t>
            </a:r>
            <a:r>
              <a:rPr lang="zh-CN" altLang="en-US" sz="3600"/>
              <a:t> </a:t>
            </a:r>
            <a:r>
              <a:rPr lang="en-US" altLang="zh-CN" sz="3600"/>
              <a:t>of a View</a:t>
            </a:r>
          </a:p>
        </p:txBody>
      </p:sp>
      <p:sp>
        <p:nvSpPr>
          <p:cNvPr id="40963" name="Rectangle 3">
            <a:extLst>
              <a:ext uri="{FF2B5EF4-FFF2-40B4-BE49-F238E27FC236}">
                <a16:creationId xmlns:a16="http://schemas.microsoft.com/office/drawing/2014/main" id="{EB07ECE0-B847-4643-8196-59C919BD496E}"/>
              </a:ext>
            </a:extLst>
          </p:cNvPr>
          <p:cNvSpPr>
            <a:spLocks noGrp="1" noChangeArrowheads="1"/>
          </p:cNvSpPr>
          <p:nvPr>
            <p:ph type="body" idx="1"/>
          </p:nvPr>
        </p:nvSpPr>
        <p:spPr>
          <a:xfrm>
            <a:off x="1104899" y="2247089"/>
            <a:ext cx="10432105" cy="3015575"/>
          </a:xfrm>
        </p:spPr>
        <p:txBody>
          <a:bodyPr>
            <a:normAutofit/>
          </a:bodyPr>
          <a:lstStyle/>
          <a:p>
            <a:r>
              <a:rPr lang="zh-CN" altLang="zh-CN" dirty="0"/>
              <a:t>许多</a:t>
            </a:r>
            <a:r>
              <a:rPr lang="en-US" altLang="zh-CN" dirty="0"/>
              <a:t>SQL</a:t>
            </a:r>
            <a:r>
              <a:rPr lang="zh-CN" altLang="zh-CN" dirty="0"/>
              <a:t>只允许对</a:t>
            </a:r>
            <a:r>
              <a:rPr lang="zh-CN" altLang="zh-CN" b="1" dirty="0">
                <a:solidFill>
                  <a:srgbClr val="00B0F0"/>
                </a:solidFill>
              </a:rPr>
              <a:t>简单视图</a:t>
            </a:r>
            <a:r>
              <a:rPr lang="zh-CN" altLang="zh-CN" dirty="0"/>
              <a:t>进行更新</a:t>
            </a:r>
            <a:r>
              <a:rPr lang="zh-CN" altLang="en-US" dirty="0"/>
              <a:t>：进行</a:t>
            </a:r>
            <a:r>
              <a:rPr lang="en-US" altLang="zh-CN" dirty="0"/>
              <a:t>update</a:t>
            </a:r>
            <a:r>
              <a:rPr lang="zh-CN" altLang="en-US" dirty="0"/>
              <a:t>、</a:t>
            </a:r>
            <a:r>
              <a:rPr lang="en-US" altLang="zh-CN" dirty="0"/>
              <a:t>insert</a:t>
            </a:r>
            <a:r>
              <a:rPr lang="zh-CN" altLang="en-US" dirty="0"/>
              <a:t>、</a:t>
            </a:r>
            <a:r>
              <a:rPr lang="en-US" altLang="zh-CN" dirty="0"/>
              <a:t>delete</a:t>
            </a:r>
            <a:r>
              <a:rPr lang="zh-CN" altLang="en-US" dirty="0"/>
              <a:t>操作</a:t>
            </a:r>
            <a:endParaRPr lang="zh-CN" altLang="zh-CN" dirty="0"/>
          </a:p>
          <a:p>
            <a:endParaRPr lang="en-US" altLang="zh-CN" b="1" dirty="0"/>
          </a:p>
          <a:p>
            <a:r>
              <a:rPr lang="zh-CN" altLang="zh-CN" b="1" dirty="0"/>
              <a:t>所谓</a:t>
            </a:r>
            <a:r>
              <a:rPr lang="zh-CN" altLang="zh-CN" b="1" dirty="0">
                <a:solidFill>
                  <a:srgbClr val="00B0F0"/>
                </a:solidFill>
              </a:rPr>
              <a:t>简单视图</a:t>
            </a:r>
            <a:r>
              <a:rPr lang="zh-CN" altLang="zh-CN" dirty="0"/>
              <a:t>是指在视图的定义中</a:t>
            </a:r>
            <a:r>
              <a:rPr lang="zh-CN" altLang="en-US" dirty="0"/>
              <a:t>：</a:t>
            </a:r>
            <a:endParaRPr lang="zh-CN" altLang="zh-CN" dirty="0"/>
          </a:p>
          <a:p>
            <a:pPr lvl="1"/>
            <a:r>
              <a:rPr lang="en-US" altLang="zh-CN" sz="2000" dirty="0"/>
              <a:t>from</a:t>
            </a:r>
            <a:r>
              <a:rPr lang="zh-CN" altLang="zh-CN" sz="2000" dirty="0"/>
              <a:t>子句只有一个</a:t>
            </a:r>
            <a:r>
              <a:rPr lang="zh-CN" altLang="en-US" sz="2000" dirty="0"/>
              <a:t>表</a:t>
            </a:r>
            <a:endParaRPr lang="zh-CN" altLang="zh-CN" sz="2000" dirty="0"/>
          </a:p>
          <a:p>
            <a:pPr lvl="1"/>
            <a:r>
              <a:rPr lang="en-US" altLang="zh-CN" sz="2000" dirty="0"/>
              <a:t>select</a:t>
            </a:r>
            <a:r>
              <a:rPr lang="zh-CN" altLang="zh-CN" sz="2000" dirty="0"/>
              <a:t>子句只含有这个关系的属性名，不含有任何表达式、组函数或者</a:t>
            </a:r>
            <a:r>
              <a:rPr lang="zh-CN" altLang="en-US" sz="2000" dirty="0"/>
              <a:t>没有</a:t>
            </a:r>
            <a:r>
              <a:rPr lang="zh-CN" altLang="zh-CN" sz="2000" dirty="0"/>
              <a:t>指定</a:t>
            </a:r>
            <a:r>
              <a:rPr lang="en-US" altLang="zh-CN" sz="2000" dirty="0"/>
              <a:t>distinct</a:t>
            </a:r>
            <a:endParaRPr lang="zh-CN" altLang="zh-CN" sz="2000" dirty="0"/>
          </a:p>
          <a:p>
            <a:pPr lvl="1"/>
            <a:r>
              <a:rPr lang="en-US" altLang="zh-CN" sz="2000" dirty="0"/>
              <a:t>Select</a:t>
            </a:r>
            <a:r>
              <a:rPr lang="zh-CN" altLang="en-US" sz="2000" dirty="0"/>
              <a:t> 子句未列出的属性可以为</a:t>
            </a:r>
            <a:r>
              <a:rPr lang="en-US" altLang="zh-CN" sz="2000" dirty="0"/>
              <a:t>null</a:t>
            </a:r>
            <a:r>
              <a:rPr lang="zh-CN" altLang="en-US" sz="2000" dirty="0"/>
              <a:t>值</a:t>
            </a:r>
            <a:endParaRPr lang="zh-CN" altLang="zh-CN" sz="2000" dirty="0"/>
          </a:p>
          <a:p>
            <a:pPr lvl="1"/>
            <a:r>
              <a:rPr lang="zh-CN" altLang="zh-CN" sz="2000" dirty="0"/>
              <a:t>视图定义中不含有</a:t>
            </a:r>
            <a:r>
              <a:rPr lang="en-US" altLang="zh-CN" sz="2000" dirty="0"/>
              <a:t>group by</a:t>
            </a:r>
            <a:r>
              <a:rPr lang="zh-CN" altLang="zh-CN" sz="2000" dirty="0"/>
              <a:t>和</a:t>
            </a:r>
            <a:r>
              <a:rPr lang="en-US" altLang="zh-CN" sz="2000" dirty="0"/>
              <a:t>having</a:t>
            </a:r>
            <a:r>
              <a:rPr lang="zh-CN" altLang="zh-CN" sz="2000" dirty="0"/>
              <a:t>子句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FB12FC8-8CCF-4D38-AA7B-3A62DB65BF21}"/>
              </a:ext>
            </a:extLst>
          </p:cNvPr>
          <p:cNvSpPr>
            <a:spLocks noGrp="1" noChangeArrowheads="1"/>
          </p:cNvSpPr>
          <p:nvPr>
            <p:ph type="title"/>
          </p:nvPr>
        </p:nvSpPr>
        <p:spPr/>
        <p:txBody>
          <a:bodyPr/>
          <a:lstStyle/>
          <a:p>
            <a:r>
              <a:rPr lang="en-US" altLang="zh-CN" sz="3600"/>
              <a:t>Views</a:t>
            </a:r>
            <a:r>
              <a:rPr lang="zh-CN" altLang="en-US" sz="3600"/>
              <a:t> </a:t>
            </a:r>
            <a:r>
              <a:rPr lang="en-US" altLang="zh-CN" sz="3600"/>
              <a:t>——</a:t>
            </a:r>
            <a:br>
              <a:rPr lang="en-US" altLang="zh-CN" sz="3600"/>
            </a:br>
            <a:r>
              <a:rPr lang="zh-CN" altLang="en-US" sz="3600"/>
              <a:t>      </a:t>
            </a:r>
            <a:r>
              <a:rPr lang="en-US" altLang="zh-CN" sz="3600"/>
              <a:t>Update base</a:t>
            </a:r>
            <a:r>
              <a:rPr lang="zh-CN" altLang="en-US" sz="3600"/>
              <a:t> </a:t>
            </a:r>
            <a:r>
              <a:rPr lang="en-US" altLang="zh-CN" sz="3600"/>
              <a:t>table</a:t>
            </a:r>
            <a:r>
              <a:rPr lang="zh-CN" altLang="en-US" sz="3600"/>
              <a:t> </a:t>
            </a:r>
            <a:r>
              <a:rPr lang="en-US" altLang="zh-CN" sz="3600"/>
              <a:t>of a View</a:t>
            </a:r>
          </a:p>
        </p:txBody>
      </p:sp>
      <p:sp>
        <p:nvSpPr>
          <p:cNvPr id="40963" name="Rectangle 3">
            <a:extLst>
              <a:ext uri="{FF2B5EF4-FFF2-40B4-BE49-F238E27FC236}">
                <a16:creationId xmlns:a16="http://schemas.microsoft.com/office/drawing/2014/main" id="{EB07ECE0-B847-4643-8196-59C919BD496E}"/>
              </a:ext>
            </a:extLst>
          </p:cNvPr>
          <p:cNvSpPr>
            <a:spLocks noGrp="1" noChangeArrowheads="1"/>
          </p:cNvSpPr>
          <p:nvPr>
            <p:ph type="body" idx="1"/>
          </p:nvPr>
        </p:nvSpPr>
        <p:spPr>
          <a:xfrm>
            <a:off x="865762" y="1614791"/>
            <a:ext cx="10671243" cy="5071759"/>
          </a:xfrm>
        </p:spPr>
        <p:txBody>
          <a:bodyPr>
            <a:normAutofit lnSpcReduction="10000"/>
          </a:bodyPr>
          <a:lstStyle/>
          <a:p>
            <a:pPr marL="457200" lvl="1" indent="0">
              <a:buNone/>
            </a:pPr>
            <a:r>
              <a:rPr lang="en-US" altLang="zh-CN" sz="2000" b="1" dirty="0"/>
              <a:t>create view </a:t>
            </a:r>
            <a:r>
              <a:rPr lang="en-US" altLang="zh-CN" sz="2000" i="1" dirty="0" err="1">
                <a:solidFill>
                  <a:srgbClr val="0070C0"/>
                </a:solidFill>
              </a:rPr>
              <a:t>history_instructors</a:t>
            </a:r>
            <a:r>
              <a:rPr lang="en-US" altLang="zh-CN" sz="2000" i="1" dirty="0">
                <a:solidFill>
                  <a:srgbClr val="0070C0"/>
                </a:solidFill>
              </a:rPr>
              <a:t> </a:t>
            </a:r>
            <a:r>
              <a:rPr lang="en-US" altLang="zh-CN" sz="2000" b="1" dirty="0"/>
              <a:t>as</a:t>
            </a:r>
            <a:br>
              <a:rPr lang="en-US" altLang="zh-CN" sz="2000" b="1" dirty="0"/>
            </a:br>
            <a:r>
              <a:rPr lang="en-US" altLang="zh-CN" sz="2000" b="1" dirty="0"/>
              <a:t>   select </a:t>
            </a:r>
            <a:r>
              <a:rPr lang="en-US" altLang="zh-CN" sz="2000" dirty="0"/>
              <a:t>*</a:t>
            </a:r>
            <a:br>
              <a:rPr lang="en-US" altLang="zh-CN" sz="2000" dirty="0"/>
            </a:br>
            <a:r>
              <a:rPr lang="en-US" altLang="zh-CN" sz="2000" dirty="0"/>
              <a:t>   </a:t>
            </a:r>
            <a:r>
              <a:rPr lang="en-US" altLang="zh-CN" sz="2000" b="1" dirty="0"/>
              <a:t>from </a:t>
            </a:r>
            <a:r>
              <a:rPr lang="en-US" altLang="zh-CN" sz="2000" i="1" dirty="0"/>
              <a:t>instructor</a:t>
            </a:r>
            <a:br>
              <a:rPr lang="en-US" altLang="zh-CN" sz="2000" i="1" dirty="0"/>
            </a:br>
            <a:r>
              <a:rPr lang="en-US" altLang="zh-CN" sz="2000" i="1" dirty="0"/>
              <a:t>   </a:t>
            </a:r>
            <a:r>
              <a:rPr lang="en-US" altLang="zh-CN" sz="2000" b="1" dirty="0"/>
              <a:t>where </a:t>
            </a:r>
            <a:r>
              <a:rPr lang="en-US" altLang="zh-CN" sz="2000" i="1" dirty="0" err="1"/>
              <a:t>dept_name</a:t>
            </a:r>
            <a:r>
              <a:rPr lang="en-US" altLang="zh-CN" sz="2000" dirty="0"/>
              <a:t>= </a:t>
            </a:r>
            <a:r>
              <a:rPr lang="en-US" altLang="zh-CN" sz="2000" dirty="0">
                <a:solidFill>
                  <a:srgbClr val="00B050"/>
                </a:solidFill>
              </a:rPr>
              <a:t>'History’</a:t>
            </a:r>
          </a:p>
          <a:p>
            <a:pPr marL="457200" lvl="1" indent="0">
              <a:buNone/>
            </a:pPr>
            <a:r>
              <a:rPr lang="en-US" altLang="zh-CN" sz="2000" b="1" dirty="0">
                <a:solidFill>
                  <a:srgbClr val="7030A0"/>
                </a:solidFill>
              </a:rPr>
              <a:t>with check option</a:t>
            </a:r>
            <a:r>
              <a:rPr lang="en-US" altLang="zh-CN" sz="2000" dirty="0">
                <a:solidFill>
                  <a:srgbClr val="7030A0"/>
                </a:solidFill>
              </a:rPr>
              <a:t>;</a:t>
            </a:r>
          </a:p>
          <a:p>
            <a:r>
              <a:rPr lang="zh-CN" altLang="zh-CN" dirty="0"/>
              <a:t>在视图定义中</a:t>
            </a:r>
            <a:r>
              <a:rPr lang="zh-CN" altLang="en-US" dirty="0"/>
              <a:t>，使用了</a:t>
            </a:r>
            <a:r>
              <a:rPr lang="en-US" altLang="zh-CN" b="1" dirty="0">
                <a:solidFill>
                  <a:srgbClr val="7030A0"/>
                </a:solidFill>
              </a:rPr>
              <a:t>With check option </a:t>
            </a:r>
            <a:r>
              <a:rPr lang="zh-CN" altLang="zh-CN" dirty="0"/>
              <a:t>，</a:t>
            </a:r>
            <a:r>
              <a:rPr lang="zh-CN" altLang="en-US" dirty="0"/>
              <a:t>这样</a:t>
            </a:r>
            <a:r>
              <a:rPr lang="zh-CN" altLang="zh-CN" dirty="0"/>
              <a:t>不符合</a:t>
            </a:r>
            <a:r>
              <a:rPr lang="en-US" altLang="zh-CN" dirty="0"/>
              <a:t>where</a:t>
            </a:r>
            <a:r>
              <a:rPr lang="zh-CN" altLang="zh-CN" dirty="0"/>
              <a:t>谓词条件的记录，不允许通过视图来更新基表！</a:t>
            </a:r>
            <a:endParaRPr lang="en-US" altLang="zh-CN" dirty="0"/>
          </a:p>
          <a:p>
            <a:r>
              <a:rPr lang="zh-CN" altLang="en-US" dirty="0"/>
              <a:t>执行如下语句：</a:t>
            </a:r>
            <a:endParaRPr lang="en-US" altLang="zh-CN" i="1" dirty="0"/>
          </a:p>
          <a:p>
            <a:pPr lvl="1">
              <a:buNone/>
            </a:pPr>
            <a:r>
              <a:rPr lang="zh-CN" altLang="en-US" sz="2000" dirty="0"/>
              <a:t>  </a:t>
            </a:r>
            <a:r>
              <a:rPr lang="en-US" altLang="zh-CN" sz="2000" dirty="0"/>
              <a:t>insert into </a:t>
            </a:r>
            <a:r>
              <a:rPr lang="en-US" altLang="zh-CN" sz="2000" i="1" dirty="0" err="1">
                <a:solidFill>
                  <a:srgbClr val="0070C0"/>
                </a:solidFill>
              </a:rPr>
              <a:t>history_instructors</a:t>
            </a:r>
            <a:r>
              <a:rPr lang="en-US" altLang="zh-CN" sz="2000" dirty="0"/>
              <a:t> values('25566','Brown',</a:t>
            </a:r>
            <a:r>
              <a:rPr lang="en-US" altLang="zh-CN" sz="2000" dirty="0">
                <a:solidFill>
                  <a:srgbClr val="00B050"/>
                </a:solidFill>
              </a:rPr>
              <a:t>'Biology'</a:t>
            </a:r>
            <a:r>
              <a:rPr lang="en-US" altLang="zh-CN" sz="2000" dirty="0"/>
              <a:t>,100000);</a:t>
            </a:r>
          </a:p>
          <a:p>
            <a:endParaRPr lang="en-US" altLang="zh-CN" dirty="0"/>
          </a:p>
          <a:p>
            <a:endParaRPr lang="en-US" altLang="zh-CN" dirty="0"/>
          </a:p>
          <a:p>
            <a:endParaRPr lang="en-US" altLang="zh-CN" dirty="0"/>
          </a:p>
          <a:p>
            <a:r>
              <a:rPr lang="zh-CN" altLang="en-US" dirty="0"/>
              <a:t>怎能能通过历史系的视图来更新生物系的老师！</a:t>
            </a:r>
            <a:endParaRPr lang="en-US" altLang="zh-CN" dirty="0"/>
          </a:p>
          <a:p>
            <a:endParaRPr lang="zh-CN" altLang="zh-CN" dirty="0"/>
          </a:p>
        </p:txBody>
      </p:sp>
      <p:pic>
        <p:nvPicPr>
          <p:cNvPr id="4" name="Picture 5">
            <a:extLst>
              <a:ext uri="{FF2B5EF4-FFF2-40B4-BE49-F238E27FC236}">
                <a16:creationId xmlns:a16="http://schemas.microsoft.com/office/drawing/2014/main" id="{9C3D6947-B4CC-4BD7-B19D-9E3F82966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027" y="1389636"/>
            <a:ext cx="3791193" cy="1536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CF8FF21A-E78F-4110-8048-2BB3BCFFF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755" y="4622057"/>
            <a:ext cx="7296965" cy="99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1C70864-91E1-4AD8-8B77-B713F01E9D4C}"/>
              </a:ext>
            </a:extLst>
          </p:cNvPr>
          <p:cNvSpPr>
            <a:spLocks noGrp="1" noChangeArrowheads="1"/>
          </p:cNvSpPr>
          <p:nvPr>
            <p:ph type="title"/>
          </p:nvPr>
        </p:nvSpPr>
        <p:spPr>
          <a:noFill/>
        </p:spPr>
        <p:txBody>
          <a:bodyPr/>
          <a:lstStyle/>
          <a:p>
            <a:r>
              <a:rPr lang="en-US" altLang="zh-CN" dirty="0"/>
              <a:t>Views</a:t>
            </a:r>
            <a:r>
              <a:rPr lang="zh-CN" altLang="en-US" dirty="0"/>
              <a:t> </a:t>
            </a:r>
            <a:r>
              <a:rPr lang="en-US" altLang="zh-CN" dirty="0"/>
              <a:t>—— Materialized Views</a:t>
            </a:r>
            <a:r>
              <a:rPr lang="zh-CN" altLang="en-US" dirty="0"/>
              <a:t>（物化视图）</a:t>
            </a:r>
            <a:endParaRPr lang="en-US" altLang="zh-CN" dirty="0"/>
          </a:p>
        </p:txBody>
      </p:sp>
      <p:sp>
        <p:nvSpPr>
          <p:cNvPr id="43011" name="Rectangle 3">
            <a:extLst>
              <a:ext uri="{FF2B5EF4-FFF2-40B4-BE49-F238E27FC236}">
                <a16:creationId xmlns:a16="http://schemas.microsoft.com/office/drawing/2014/main" id="{A4EA9042-3024-40D0-90EE-7B99AE916239}"/>
              </a:ext>
            </a:extLst>
          </p:cNvPr>
          <p:cNvSpPr>
            <a:spLocks noGrp="1" noChangeArrowheads="1"/>
          </p:cNvSpPr>
          <p:nvPr>
            <p:ph type="body" idx="1"/>
          </p:nvPr>
        </p:nvSpPr>
        <p:spPr>
          <a:xfrm>
            <a:off x="1104899" y="1560513"/>
            <a:ext cx="9980681" cy="4724400"/>
          </a:xfrm>
        </p:spPr>
        <p:txBody>
          <a:bodyPr/>
          <a:lstStyle/>
          <a:p>
            <a:r>
              <a:rPr lang="zh-CN" altLang="en-US" sz="2400" b="1" dirty="0">
                <a:solidFill>
                  <a:srgbClr val="000099"/>
                </a:solidFill>
              </a:rPr>
              <a:t>物化一个视图（</a:t>
            </a:r>
            <a:r>
              <a:rPr lang="en-US" altLang="zh-CN" sz="2400" b="1" dirty="0">
                <a:solidFill>
                  <a:srgbClr val="000099"/>
                </a:solidFill>
              </a:rPr>
              <a:t>Materializing a view</a:t>
            </a:r>
            <a:r>
              <a:rPr lang="zh-CN" altLang="en-US" sz="2400" b="1" dirty="0">
                <a:solidFill>
                  <a:srgbClr val="000099"/>
                </a:solidFill>
              </a:rPr>
              <a:t>）</a:t>
            </a:r>
            <a:endParaRPr lang="en-US" altLang="zh-CN" sz="2400" dirty="0"/>
          </a:p>
          <a:p>
            <a:pPr lvl="1"/>
            <a:r>
              <a:rPr lang="en-US" altLang="zh-CN" sz="2000" dirty="0"/>
              <a:t> </a:t>
            </a:r>
            <a:r>
              <a:rPr lang="zh-CN" altLang="zh-CN" sz="2400" dirty="0"/>
              <a:t>把视图定义的查询结果保存在一个物理表中</a:t>
            </a:r>
            <a:endParaRPr lang="en-US" altLang="zh-CN" sz="2400" dirty="0"/>
          </a:p>
          <a:p>
            <a:endParaRPr lang="en-US" altLang="zh-CN" sz="2400" dirty="0"/>
          </a:p>
          <a:p>
            <a:r>
              <a:rPr lang="zh-CN" altLang="zh-CN" sz="2400" dirty="0"/>
              <a:t>如果更新了基表</a:t>
            </a:r>
            <a:r>
              <a:rPr lang="en-US" altLang="zh-CN" sz="2400" dirty="0"/>
              <a:t>,</a:t>
            </a:r>
            <a:r>
              <a:rPr lang="zh-CN" altLang="zh-CN" sz="2400" dirty="0"/>
              <a:t>实体化视图将过期</a:t>
            </a:r>
            <a:r>
              <a:rPr lang="zh-CN" altLang="en-US" sz="2400" dirty="0"/>
              <a:t>！</a:t>
            </a:r>
            <a:endParaRPr lang="zh-CN" altLang="zh-CN" sz="2400" dirty="0"/>
          </a:p>
          <a:p>
            <a:endParaRPr lang="en-US" altLang="zh-CN" sz="2400" dirty="0"/>
          </a:p>
          <a:p>
            <a:r>
              <a:rPr lang="zh-CN" altLang="zh-CN" sz="2400" dirty="0"/>
              <a:t>需要维护</a:t>
            </a:r>
            <a:r>
              <a:rPr lang="zh-CN" altLang="en-US" sz="2400" dirty="0"/>
              <a:t>物</a:t>
            </a:r>
            <a:r>
              <a:rPr lang="zh-CN" altLang="zh-CN" sz="2400" dirty="0"/>
              <a:t>化视图</a:t>
            </a:r>
            <a:r>
              <a:rPr lang="zh-CN" altLang="en-US" sz="2400" dirty="0"/>
              <a:t>，</a:t>
            </a:r>
            <a:r>
              <a:rPr lang="zh-CN" altLang="zh-CN" sz="2400" dirty="0"/>
              <a:t>当基表更新时</a:t>
            </a:r>
            <a:r>
              <a:rPr lang="zh-CN" altLang="en-US" sz="2400" dirty="0"/>
              <a:t>，需要对物化视图进行刷新</a:t>
            </a:r>
            <a:endParaRPr lang="en-US" altLang="zh-CN" sz="2400" dirty="0"/>
          </a:p>
          <a:p>
            <a:pPr lvl="1"/>
            <a:r>
              <a:rPr lang="zh-CN" altLang="zh-CN" sz="2400" dirty="0"/>
              <a:t>实时刷新</a:t>
            </a:r>
            <a:endParaRPr lang="en-US" altLang="zh-CN" sz="2400" dirty="0"/>
          </a:p>
          <a:p>
            <a:pPr lvl="1"/>
            <a:r>
              <a:rPr lang="zh-CN" altLang="zh-CN" sz="2400" dirty="0"/>
              <a:t>延迟刷新</a:t>
            </a:r>
            <a:endParaRPr lang="en-US" altLang="zh-CN" sz="2400" dirty="0"/>
          </a:p>
          <a:p>
            <a:pPr lvl="2"/>
            <a:r>
              <a:rPr lang="zh-CN" altLang="en-US" sz="2400" dirty="0"/>
              <a:t>周期性自动刷新</a:t>
            </a:r>
            <a:endParaRPr lang="en-US" altLang="zh-CN" sz="2400" dirty="0"/>
          </a:p>
          <a:p>
            <a:pPr lvl="2"/>
            <a:r>
              <a:rPr lang="zh-CN" altLang="en-US" sz="2400" dirty="0"/>
              <a:t>手动刷新</a:t>
            </a:r>
            <a:endParaRPr lang="zh-CN" altLang="zh-CN" sz="2400" dirty="0"/>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501445C-1587-407F-AAF5-D741E90A6E95}"/>
              </a:ext>
            </a:extLst>
          </p:cNvPr>
          <p:cNvSpPr>
            <a:spLocks noGrp="1" noChangeArrowheads="1"/>
          </p:cNvSpPr>
          <p:nvPr>
            <p:ph type="title"/>
          </p:nvPr>
        </p:nvSpPr>
        <p:spPr>
          <a:xfrm>
            <a:off x="1128510" y="0"/>
            <a:ext cx="6840537" cy="1143000"/>
          </a:xfrm>
        </p:spPr>
        <p:txBody>
          <a:bodyPr/>
          <a:lstStyle/>
          <a:p>
            <a:r>
              <a:rPr lang="en-US" altLang="zh-CN"/>
              <a:t>Join  Expressions</a:t>
            </a:r>
          </a:p>
        </p:txBody>
      </p:sp>
      <p:sp>
        <p:nvSpPr>
          <p:cNvPr id="5123" name="Rectangle 3">
            <a:extLst>
              <a:ext uri="{FF2B5EF4-FFF2-40B4-BE49-F238E27FC236}">
                <a16:creationId xmlns:a16="http://schemas.microsoft.com/office/drawing/2014/main" id="{9E9FF7F4-2A24-4AD3-97F0-547CB0CC91D5}"/>
              </a:ext>
            </a:extLst>
          </p:cNvPr>
          <p:cNvSpPr>
            <a:spLocks noGrp="1" noChangeArrowheads="1"/>
          </p:cNvSpPr>
          <p:nvPr>
            <p:ph type="body" idx="1"/>
          </p:nvPr>
        </p:nvSpPr>
        <p:spPr>
          <a:xfrm>
            <a:off x="1524001" y="2060576"/>
            <a:ext cx="4284663" cy="4537075"/>
          </a:xfrm>
        </p:spPr>
        <p:txBody>
          <a:bodyPr/>
          <a:lstStyle/>
          <a:p>
            <a:r>
              <a:rPr lang="zh-CN" altLang="en-US" sz="2400" b="1">
                <a:solidFill>
                  <a:srgbClr val="000099"/>
                </a:solidFill>
              </a:rPr>
              <a:t>查询学生当前的选课的情况</a:t>
            </a:r>
            <a:endParaRPr lang="en-US" altLang="zh-CN" sz="2400" b="1">
              <a:solidFill>
                <a:srgbClr val="000099"/>
              </a:solidFill>
            </a:endParaRPr>
          </a:p>
          <a:p>
            <a:endParaRPr lang="en-US" altLang="zh-CN" sz="2400" b="1">
              <a:solidFill>
                <a:srgbClr val="000099"/>
              </a:solidFill>
            </a:endParaRPr>
          </a:p>
          <a:p>
            <a:pPr>
              <a:buFont typeface="Wingdings" panose="05000000000000000000" pitchFamily="2" charset="2"/>
              <a:buNone/>
            </a:pPr>
            <a:r>
              <a:rPr lang="en-US" altLang="zh-CN" sz="1600" b="1">
                <a:solidFill>
                  <a:srgbClr val="002060"/>
                </a:solidFill>
              </a:rPr>
              <a:t>select *</a:t>
            </a:r>
          </a:p>
          <a:p>
            <a:pPr>
              <a:buFont typeface="Wingdings" panose="05000000000000000000" pitchFamily="2" charset="2"/>
              <a:buNone/>
            </a:pPr>
            <a:r>
              <a:rPr lang="en-US" altLang="zh-CN" sz="1600" b="1">
                <a:solidFill>
                  <a:srgbClr val="002060"/>
                </a:solidFill>
              </a:rPr>
              <a:t>from </a:t>
            </a:r>
            <a:r>
              <a:rPr lang="en-US" altLang="zh-CN" sz="1600" b="1">
                <a:solidFill>
                  <a:srgbClr val="FF0000"/>
                </a:solidFill>
              </a:rPr>
              <a:t>student </a:t>
            </a:r>
            <a:r>
              <a:rPr lang="en-US" altLang="zh-CN" sz="1600" b="1">
                <a:solidFill>
                  <a:srgbClr val="0070C0"/>
                </a:solidFill>
              </a:rPr>
              <a:t>natural join </a:t>
            </a:r>
            <a:r>
              <a:rPr lang="en-US" altLang="zh-CN" sz="1600" b="1">
                <a:solidFill>
                  <a:srgbClr val="FF0000"/>
                </a:solidFill>
              </a:rPr>
              <a:t>takes;</a:t>
            </a:r>
          </a:p>
          <a:p>
            <a:pPr>
              <a:buFont typeface="Wingdings" panose="05000000000000000000" pitchFamily="2" charset="2"/>
              <a:buNone/>
            </a:pPr>
            <a:endParaRPr lang="en-US" altLang="zh-CN" sz="1600" b="1">
              <a:solidFill>
                <a:srgbClr val="FF0000"/>
              </a:solidFill>
            </a:endParaRPr>
          </a:p>
          <a:p>
            <a:pPr>
              <a:buFont typeface="Wingdings" panose="05000000000000000000" pitchFamily="2" charset="2"/>
              <a:buNone/>
            </a:pPr>
            <a:r>
              <a:rPr lang="zh-CN" altLang="en-US" sz="1600">
                <a:solidFill>
                  <a:srgbClr val="FF0000"/>
                </a:solidFill>
              </a:rPr>
              <a:t>注意</a:t>
            </a:r>
            <a:r>
              <a:rPr lang="en-US" altLang="zh-CN" sz="1600">
                <a:solidFill>
                  <a:srgbClr val="FF0000"/>
                </a:solidFill>
              </a:rPr>
              <a:t>:</a:t>
            </a:r>
            <a:r>
              <a:rPr lang="zh-CN" altLang="en-US" sz="1600"/>
              <a:t>公共列</a:t>
            </a:r>
            <a:r>
              <a:rPr lang="en-US" altLang="zh-CN" sz="1600"/>
              <a:t>ID</a:t>
            </a:r>
            <a:r>
              <a:rPr lang="zh-CN" altLang="en-US" sz="1600"/>
              <a:t>显示了</a:t>
            </a:r>
            <a:r>
              <a:rPr lang="en-US" altLang="zh-CN" sz="1600"/>
              <a:t>1</a:t>
            </a:r>
            <a:r>
              <a:rPr lang="zh-CN" altLang="en-US" sz="1600"/>
              <a:t>次</a:t>
            </a:r>
            <a:endParaRPr lang="en-US" altLang="zh-CN" sz="1600"/>
          </a:p>
          <a:p>
            <a:pPr>
              <a:buFont typeface="Wingdings" panose="05000000000000000000" pitchFamily="2" charset="2"/>
              <a:buNone/>
            </a:pPr>
            <a:endParaRPr lang="en-US" altLang="zh-CN" sz="1600" b="1">
              <a:solidFill>
                <a:srgbClr val="FF0000"/>
              </a:solidFill>
            </a:endParaRPr>
          </a:p>
          <a:p>
            <a:endParaRPr lang="en-US" altLang="zh-CN"/>
          </a:p>
        </p:txBody>
      </p:sp>
      <p:pic>
        <p:nvPicPr>
          <p:cNvPr id="5124" name="Picture 2">
            <a:extLst>
              <a:ext uri="{FF2B5EF4-FFF2-40B4-BE49-F238E27FC236}">
                <a16:creationId xmlns:a16="http://schemas.microsoft.com/office/drawing/2014/main" id="{A4A153AE-5771-46C3-93DC-2DB5953A7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268" y="2918686"/>
            <a:ext cx="4861587" cy="367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a:extLst>
              <a:ext uri="{FF2B5EF4-FFF2-40B4-BE49-F238E27FC236}">
                <a16:creationId xmlns:a16="http://schemas.microsoft.com/office/drawing/2014/main" id="{C6183FF4-8910-4647-BD5F-C940C6F24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641" y="1422875"/>
            <a:ext cx="1182280" cy="107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a:extLst>
              <a:ext uri="{FF2B5EF4-FFF2-40B4-BE49-F238E27FC236}">
                <a16:creationId xmlns:a16="http://schemas.microsoft.com/office/drawing/2014/main" id="{7E91176F-3FAA-47F1-A610-D1E7E00E21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0899" y="1422875"/>
            <a:ext cx="1066753" cy="132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88E2A991-1254-422C-B778-3EA30A6EA2C8}"/>
              </a:ext>
            </a:extLst>
          </p:cNvPr>
          <p:cNvSpPr>
            <a:spLocks noGrp="1" noChangeArrowheads="1"/>
          </p:cNvSpPr>
          <p:nvPr>
            <p:ph type="title" idx="4294967295"/>
          </p:nvPr>
        </p:nvSpPr>
        <p:spPr>
          <a:noFill/>
        </p:spPr>
        <p:txBody>
          <a:bodyPr/>
          <a:lstStyle/>
          <a:p>
            <a:r>
              <a:rPr lang="en-US" altLang="zh-CN"/>
              <a:t>Transactions</a:t>
            </a:r>
          </a:p>
        </p:txBody>
      </p:sp>
      <p:sp>
        <p:nvSpPr>
          <p:cNvPr id="44035" name="Rectangle 5">
            <a:extLst>
              <a:ext uri="{FF2B5EF4-FFF2-40B4-BE49-F238E27FC236}">
                <a16:creationId xmlns:a16="http://schemas.microsoft.com/office/drawing/2014/main" id="{31C0A940-E062-46F5-9D19-F9DC04C4089A}"/>
              </a:ext>
            </a:extLst>
          </p:cNvPr>
          <p:cNvSpPr>
            <a:spLocks noGrp="1" noChangeArrowheads="1"/>
          </p:cNvSpPr>
          <p:nvPr>
            <p:ph type="body" idx="4294967295"/>
          </p:nvPr>
        </p:nvSpPr>
        <p:spPr>
          <a:xfrm>
            <a:off x="1104900" y="1467188"/>
            <a:ext cx="9561582" cy="5128165"/>
          </a:xfrm>
        </p:spPr>
        <p:txBody>
          <a:bodyPr>
            <a:normAutofit/>
          </a:bodyPr>
          <a:lstStyle/>
          <a:p>
            <a:r>
              <a:rPr lang="zh-CN" altLang="zh-CN" sz="2400" b="1" dirty="0"/>
              <a:t>事务的定义：</a:t>
            </a:r>
          </a:p>
          <a:p>
            <a:pPr lvl="1"/>
            <a:r>
              <a:rPr lang="zh-CN" altLang="zh-CN" sz="2400" dirty="0"/>
              <a:t>事务（</a:t>
            </a:r>
            <a:r>
              <a:rPr lang="en-US" altLang="zh-CN" sz="2400" dirty="0" err="1"/>
              <a:t>transaçtion</a:t>
            </a:r>
            <a:r>
              <a:rPr lang="zh-CN" altLang="zh-CN" sz="2400" dirty="0"/>
              <a:t>） 由查询和（或）更新语句的系列组成。</a:t>
            </a:r>
          </a:p>
          <a:p>
            <a:pPr lvl="1"/>
            <a:r>
              <a:rPr lang="en-US" altLang="zh-CN" sz="2400" dirty="0"/>
              <a:t>Unit of work</a:t>
            </a:r>
          </a:p>
          <a:p>
            <a:pPr lvl="1"/>
            <a:r>
              <a:rPr lang="en-US" altLang="zh-CN" sz="2400" dirty="0"/>
              <a:t>Atomic transaction</a:t>
            </a:r>
          </a:p>
          <a:p>
            <a:pPr lvl="2"/>
            <a:r>
              <a:rPr lang="en-US" altLang="zh-CN" sz="2400" dirty="0"/>
              <a:t>either fully executed or rolled back as if it never occurred</a:t>
            </a:r>
          </a:p>
          <a:p>
            <a:pPr lvl="1"/>
            <a:r>
              <a:rPr lang="en-US" altLang="zh-CN" sz="2400" dirty="0"/>
              <a:t>Isolation from concurrent transactions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4562A46E-183D-4D4C-AF42-D6C9ACF89206}"/>
              </a:ext>
            </a:extLst>
          </p:cNvPr>
          <p:cNvSpPr>
            <a:spLocks noGrp="1" noChangeArrowheads="1"/>
          </p:cNvSpPr>
          <p:nvPr>
            <p:ph type="title" idx="4294967295"/>
          </p:nvPr>
        </p:nvSpPr>
        <p:spPr>
          <a:noFill/>
        </p:spPr>
        <p:txBody>
          <a:bodyPr/>
          <a:lstStyle/>
          <a:p>
            <a:r>
              <a:rPr lang="en-US" altLang="zh-CN"/>
              <a:t>Transactions</a:t>
            </a:r>
          </a:p>
        </p:txBody>
      </p:sp>
      <p:sp>
        <p:nvSpPr>
          <p:cNvPr id="45059" name="Rectangle 5">
            <a:extLst>
              <a:ext uri="{FF2B5EF4-FFF2-40B4-BE49-F238E27FC236}">
                <a16:creationId xmlns:a16="http://schemas.microsoft.com/office/drawing/2014/main" id="{C4BF95C9-8F49-44B1-A66E-948378A0B1C5}"/>
              </a:ext>
            </a:extLst>
          </p:cNvPr>
          <p:cNvSpPr>
            <a:spLocks noGrp="1" noChangeArrowheads="1"/>
          </p:cNvSpPr>
          <p:nvPr>
            <p:ph type="body" idx="4294967295"/>
          </p:nvPr>
        </p:nvSpPr>
        <p:spPr>
          <a:xfrm>
            <a:off x="1104900" y="1720108"/>
            <a:ext cx="9980682" cy="4310063"/>
          </a:xfrm>
        </p:spPr>
        <p:txBody>
          <a:bodyPr/>
          <a:lstStyle/>
          <a:p>
            <a:r>
              <a:rPr lang="zh-CN" altLang="zh-CN" sz="2800" b="1" dirty="0"/>
              <a:t>事务的开始与结束</a:t>
            </a:r>
          </a:p>
          <a:p>
            <a:pPr lvl="1"/>
            <a:r>
              <a:rPr lang="zh-CN" altLang="zh-CN" sz="2000" b="1" dirty="0"/>
              <a:t>事务开始</a:t>
            </a:r>
          </a:p>
          <a:p>
            <a:pPr lvl="2"/>
            <a:r>
              <a:rPr lang="en-US" altLang="zh-CN" sz="2000" dirty="0"/>
              <a:t>SQL </a:t>
            </a:r>
            <a:r>
              <a:rPr lang="zh-CN" altLang="zh-CN" sz="2000" dirty="0"/>
              <a:t>标准规定当一条</a:t>
            </a:r>
            <a:r>
              <a:rPr lang="en-US" altLang="zh-CN" sz="2000" dirty="0"/>
              <a:t>SQL </a:t>
            </a:r>
            <a:r>
              <a:rPr lang="zh-CN" altLang="zh-CN" sz="2000" dirty="0"/>
              <a:t>语句被执行，就隐式地开始了一个事务；</a:t>
            </a:r>
          </a:p>
          <a:p>
            <a:pPr lvl="2"/>
            <a:r>
              <a:rPr lang="zh-CN" altLang="zh-CN" sz="2000" dirty="0"/>
              <a:t>上一个事务结束，新的事务开始；</a:t>
            </a:r>
          </a:p>
          <a:p>
            <a:pPr lvl="1"/>
            <a:r>
              <a:rPr lang="zh-CN" altLang="zh-CN" sz="2000" b="1" dirty="0"/>
              <a:t>事务结束</a:t>
            </a:r>
          </a:p>
          <a:p>
            <a:pPr lvl="2"/>
            <a:r>
              <a:rPr lang="zh-CN" altLang="zh-CN" sz="2000" dirty="0"/>
              <a:t>下列</a:t>
            </a:r>
            <a:r>
              <a:rPr lang="en-US" altLang="zh-CN" sz="2000" dirty="0"/>
              <a:t>SQL </a:t>
            </a:r>
            <a:r>
              <a:rPr lang="zh-CN" altLang="zh-CN" sz="2000" dirty="0"/>
              <a:t>语句之一会结束一个事务</a:t>
            </a:r>
            <a:r>
              <a:rPr lang="en-US" altLang="zh-CN" sz="2000" dirty="0"/>
              <a:t>:</a:t>
            </a:r>
            <a:endParaRPr lang="zh-CN" altLang="zh-CN" sz="2000" dirty="0"/>
          </a:p>
          <a:p>
            <a:pPr lvl="3"/>
            <a:r>
              <a:rPr lang="en-US" altLang="zh-CN" sz="2000" dirty="0">
                <a:solidFill>
                  <a:srgbClr val="FF0000"/>
                </a:solidFill>
              </a:rPr>
              <a:t>Commit work </a:t>
            </a:r>
            <a:r>
              <a:rPr lang="en-US" altLang="zh-CN" sz="2000" dirty="0"/>
              <a:t>: </a:t>
            </a:r>
            <a:r>
              <a:rPr lang="zh-CN" altLang="zh-CN" sz="2000" dirty="0"/>
              <a:t>提交当前事务，也就是将该事务所做的更新在数据库中持久保存。在事务被提交后</a:t>
            </a:r>
            <a:r>
              <a:rPr lang="en-US" altLang="zh-CN" sz="2000" dirty="0"/>
              <a:t>. </a:t>
            </a:r>
            <a:r>
              <a:rPr lang="zh-CN" altLang="zh-CN" sz="2000" dirty="0"/>
              <a:t>一个新的事务自动开始</a:t>
            </a:r>
            <a:r>
              <a:rPr lang="en-US" altLang="zh-CN" sz="2000" dirty="0"/>
              <a:t>.</a:t>
            </a:r>
            <a:endParaRPr lang="zh-CN" altLang="zh-CN" sz="2000" dirty="0"/>
          </a:p>
          <a:p>
            <a:pPr lvl="3"/>
            <a:r>
              <a:rPr lang="en-US" altLang="zh-CN" sz="2000" dirty="0">
                <a:solidFill>
                  <a:srgbClr val="FF0000"/>
                </a:solidFill>
              </a:rPr>
              <a:t>Rollback work </a:t>
            </a:r>
            <a:r>
              <a:rPr lang="zh-CN" altLang="zh-CN" sz="2000" dirty="0"/>
              <a:t>回滚当前事务。即撤销该事务中所有</a:t>
            </a:r>
            <a:r>
              <a:rPr lang="en-US" altLang="zh-CN" sz="2000" dirty="0"/>
              <a:t>SQL </a:t>
            </a:r>
            <a:r>
              <a:rPr lang="zh-CN" altLang="zh-CN" sz="2000" dirty="0"/>
              <a:t>语句对数据库的更新。这样，数据库就恢复到执行该事务第一条语句之前的状态。</a:t>
            </a:r>
            <a:endParaRPr lang="en-US" altLang="zh-CN" sz="2000" dirty="0"/>
          </a:p>
          <a:p>
            <a:pPr lvl="3"/>
            <a:r>
              <a:rPr lang="en-US" altLang="zh-CN" sz="2000" dirty="0"/>
              <a:t> </a:t>
            </a:r>
            <a:r>
              <a:rPr lang="zh-CN" altLang="zh-CN" sz="2000" dirty="0">
                <a:solidFill>
                  <a:srgbClr val="00B0F0"/>
                </a:solidFill>
              </a:rPr>
              <a:t>关键词</a:t>
            </a:r>
            <a:r>
              <a:rPr lang="en-US" altLang="zh-CN" sz="2000" dirty="0">
                <a:solidFill>
                  <a:srgbClr val="00B0F0"/>
                </a:solidFill>
              </a:rPr>
              <a:t>work </a:t>
            </a:r>
            <a:r>
              <a:rPr lang="zh-CN" altLang="zh-CN" sz="2000" dirty="0"/>
              <a:t>在两条语句中都是可选的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EA7FB0BB-6E43-4D70-B656-C2C117499FBA}"/>
              </a:ext>
            </a:extLst>
          </p:cNvPr>
          <p:cNvSpPr>
            <a:spLocks noGrp="1" noChangeArrowheads="1"/>
          </p:cNvSpPr>
          <p:nvPr>
            <p:ph type="title" idx="4294967295"/>
          </p:nvPr>
        </p:nvSpPr>
        <p:spPr>
          <a:noFill/>
        </p:spPr>
        <p:txBody>
          <a:bodyPr/>
          <a:lstStyle/>
          <a:p>
            <a:r>
              <a:rPr lang="en-US" altLang="zh-CN"/>
              <a:t>Transactions</a:t>
            </a:r>
          </a:p>
        </p:txBody>
      </p:sp>
      <p:sp>
        <p:nvSpPr>
          <p:cNvPr id="46083" name="Rectangle 5">
            <a:extLst>
              <a:ext uri="{FF2B5EF4-FFF2-40B4-BE49-F238E27FC236}">
                <a16:creationId xmlns:a16="http://schemas.microsoft.com/office/drawing/2014/main" id="{3999992B-6425-469A-AB6E-01E08C10CAB5}"/>
              </a:ext>
            </a:extLst>
          </p:cNvPr>
          <p:cNvSpPr>
            <a:spLocks noGrp="1" noChangeArrowheads="1"/>
          </p:cNvSpPr>
          <p:nvPr>
            <p:ph type="body" idx="4294967295"/>
          </p:nvPr>
        </p:nvSpPr>
        <p:spPr>
          <a:xfrm>
            <a:off x="1104900" y="1457460"/>
            <a:ext cx="10315372" cy="5254625"/>
          </a:xfrm>
        </p:spPr>
        <p:txBody>
          <a:bodyPr/>
          <a:lstStyle/>
          <a:p>
            <a:r>
              <a:rPr lang="zh-CN" altLang="zh-CN" sz="2400" b="1" dirty="0"/>
              <a:t>事务的提交和回滚</a:t>
            </a:r>
          </a:p>
          <a:p>
            <a:pPr lvl="1"/>
            <a:endParaRPr lang="en-US" altLang="zh-CN" sz="2000" dirty="0"/>
          </a:p>
          <a:p>
            <a:pPr lvl="1"/>
            <a:r>
              <a:rPr lang="zh-CN" altLang="zh-CN" sz="2000" dirty="0"/>
              <a:t>在某种意义上， 事务提交就像对编辑文档的变化存盘</a:t>
            </a:r>
            <a:r>
              <a:rPr lang="en-US" altLang="zh-CN" sz="2000" dirty="0"/>
              <a:t>.</a:t>
            </a:r>
            <a:r>
              <a:rPr lang="zh-CN" altLang="zh-CN" sz="2000" dirty="0"/>
              <a:t>而回滚就像不保存变化退出编辑。</a:t>
            </a:r>
          </a:p>
          <a:p>
            <a:pPr lvl="1"/>
            <a:r>
              <a:rPr lang="zh-CN" altLang="zh-CN" sz="2000" dirty="0"/>
              <a:t>一旦某事务执行了回</a:t>
            </a:r>
            <a:r>
              <a:rPr lang="en-US" altLang="zh-CN" sz="2000" dirty="0"/>
              <a:t>commit work. </a:t>
            </a:r>
            <a:r>
              <a:rPr lang="zh-CN" altLang="zh-CN" sz="2000" dirty="0"/>
              <a:t>它的影响就不能用</a:t>
            </a:r>
            <a:r>
              <a:rPr lang="en-US" altLang="zh-CN" sz="2000" dirty="0"/>
              <a:t>rollback work</a:t>
            </a:r>
            <a:r>
              <a:rPr lang="zh-CN" altLang="zh-CN" sz="2000" dirty="0"/>
              <a:t>来撤销了。</a:t>
            </a:r>
            <a:endParaRPr lang="en-US" altLang="zh-CN" sz="2000" dirty="0"/>
          </a:p>
          <a:p>
            <a:pPr lvl="1"/>
            <a:r>
              <a:rPr lang="zh-CN" altLang="zh-CN" sz="2000" dirty="0"/>
              <a:t>当在事务执行过程中检测到错误时，</a:t>
            </a:r>
            <a:r>
              <a:rPr lang="zh-CN" altLang="zh-CN" sz="2000" dirty="0">
                <a:solidFill>
                  <a:srgbClr val="FF0000"/>
                </a:solidFill>
              </a:rPr>
              <a:t>事务回滚</a:t>
            </a:r>
            <a:r>
              <a:rPr lang="zh-CN" altLang="zh-CN" sz="2000" dirty="0"/>
              <a:t>是有用的。数据库系统保证在发生诸如某条</a:t>
            </a:r>
            <a:r>
              <a:rPr lang="en-US" altLang="zh-CN" sz="2000" dirty="0"/>
              <a:t>SQL</a:t>
            </a:r>
            <a:r>
              <a:rPr lang="zh-CN" altLang="zh-CN" sz="2000" dirty="0"/>
              <a:t>语句错误、断电、系统崩溃这些故障的情况下</a:t>
            </a:r>
            <a:r>
              <a:rPr lang="zh-CN" altLang="en-US" sz="2000" dirty="0"/>
              <a:t>，</a:t>
            </a:r>
            <a:r>
              <a:rPr lang="zh-CN" altLang="zh-CN" sz="2000" dirty="0"/>
              <a:t>如果一个事务还没有完成</a:t>
            </a:r>
            <a:r>
              <a:rPr lang="en-US" altLang="zh-CN" sz="2000" dirty="0"/>
              <a:t>Commit work </a:t>
            </a:r>
            <a:r>
              <a:rPr lang="zh-CN" altLang="en-US" sz="2000" dirty="0"/>
              <a:t>，</a:t>
            </a:r>
            <a:r>
              <a:rPr lang="zh-CN" altLang="zh-CN" sz="2000" dirty="0"/>
              <a:t>其影响将被回滚。</a:t>
            </a:r>
            <a:endParaRPr lang="en-US" altLang="zh-CN" sz="2000" dirty="0"/>
          </a:p>
          <a:p>
            <a:pPr lvl="2"/>
            <a:r>
              <a:rPr lang="en-US" altLang="zh-CN" sz="2000" dirty="0">
                <a:solidFill>
                  <a:srgbClr val="00B0F0"/>
                </a:solidFill>
              </a:rPr>
              <a:t>SQL</a:t>
            </a:r>
            <a:r>
              <a:rPr lang="zh-CN" altLang="zh-CN" sz="2000" dirty="0">
                <a:solidFill>
                  <a:srgbClr val="00B0F0"/>
                </a:solidFill>
              </a:rPr>
              <a:t>语句错误</a:t>
            </a:r>
            <a:r>
              <a:rPr lang="zh-CN" altLang="zh-CN" sz="2000" dirty="0"/>
              <a:t>，</a:t>
            </a:r>
            <a:r>
              <a:rPr lang="zh-CN" altLang="zh-CN" sz="2000" dirty="0">
                <a:solidFill>
                  <a:srgbClr val="7030A0"/>
                </a:solidFill>
              </a:rPr>
              <a:t>马上</a:t>
            </a:r>
            <a:r>
              <a:rPr lang="zh-CN" altLang="zh-CN" sz="2000" dirty="0">
                <a:solidFill>
                  <a:srgbClr val="FF0000"/>
                </a:solidFill>
              </a:rPr>
              <a:t>语句回滚</a:t>
            </a:r>
            <a:endParaRPr lang="en-US" altLang="zh-CN" sz="2000" dirty="0">
              <a:solidFill>
                <a:srgbClr val="FF0000"/>
              </a:solidFill>
            </a:endParaRPr>
          </a:p>
          <a:p>
            <a:pPr lvl="2"/>
            <a:r>
              <a:rPr lang="zh-CN" altLang="zh-CN" sz="2000" dirty="0"/>
              <a:t>在</a:t>
            </a:r>
            <a:r>
              <a:rPr lang="zh-CN" altLang="zh-CN" sz="2000" dirty="0">
                <a:solidFill>
                  <a:srgbClr val="00B0F0"/>
                </a:solidFill>
              </a:rPr>
              <a:t>断电</a:t>
            </a:r>
            <a:r>
              <a:rPr lang="zh-CN" altLang="zh-CN" sz="2000" dirty="0"/>
              <a:t>和</a:t>
            </a:r>
            <a:r>
              <a:rPr lang="zh-CN" altLang="zh-CN" sz="2000" dirty="0">
                <a:solidFill>
                  <a:srgbClr val="00B0F0"/>
                </a:solidFill>
              </a:rPr>
              <a:t>系统崩溃</a:t>
            </a:r>
            <a:r>
              <a:rPr lang="zh-CN" altLang="zh-CN" sz="2000" dirty="0"/>
              <a:t>的情况下，</a:t>
            </a:r>
            <a:r>
              <a:rPr lang="zh-CN" altLang="zh-CN" sz="2000" dirty="0">
                <a:solidFill>
                  <a:srgbClr val="7030A0"/>
                </a:solidFill>
              </a:rPr>
              <a:t>在</a:t>
            </a:r>
            <a:r>
              <a:rPr lang="en-US" altLang="zh-CN" sz="2000" dirty="0">
                <a:solidFill>
                  <a:srgbClr val="7030A0"/>
                </a:solidFill>
              </a:rPr>
              <a:t>RDBMS</a:t>
            </a:r>
            <a:r>
              <a:rPr lang="zh-CN" altLang="zh-CN" sz="2000" dirty="0">
                <a:solidFill>
                  <a:srgbClr val="7030A0"/>
                </a:solidFill>
              </a:rPr>
              <a:t>重启后</a:t>
            </a:r>
            <a:r>
              <a:rPr lang="zh-CN" altLang="zh-CN" sz="2000" dirty="0"/>
              <a:t>执行会</a:t>
            </a:r>
            <a:r>
              <a:rPr lang="zh-CN" altLang="en-US" sz="2000" dirty="0"/>
              <a:t>执行</a:t>
            </a:r>
            <a:r>
              <a:rPr lang="zh-CN" altLang="zh-CN" sz="2000" dirty="0"/>
              <a:t>回滚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a:extLst>
              <a:ext uri="{FF2B5EF4-FFF2-40B4-BE49-F238E27FC236}">
                <a16:creationId xmlns:a16="http://schemas.microsoft.com/office/drawing/2014/main" id="{7390CD7B-DCEA-4AF1-A547-6D65FEC5C64A}"/>
              </a:ext>
            </a:extLst>
          </p:cNvPr>
          <p:cNvSpPr>
            <a:spLocks noGrp="1" noChangeArrowheads="1"/>
          </p:cNvSpPr>
          <p:nvPr>
            <p:ph type="title" idx="4294967295"/>
          </p:nvPr>
        </p:nvSpPr>
        <p:spPr>
          <a:noFill/>
        </p:spPr>
        <p:txBody>
          <a:bodyPr/>
          <a:lstStyle/>
          <a:p>
            <a:r>
              <a:rPr lang="en-US" altLang="zh-CN"/>
              <a:t>Transactions</a:t>
            </a:r>
          </a:p>
        </p:txBody>
      </p:sp>
      <p:sp>
        <p:nvSpPr>
          <p:cNvPr id="47107" name="Rectangle 5">
            <a:extLst>
              <a:ext uri="{FF2B5EF4-FFF2-40B4-BE49-F238E27FC236}">
                <a16:creationId xmlns:a16="http://schemas.microsoft.com/office/drawing/2014/main" id="{662AFA08-18AF-4449-AA57-5DD74F968EAA}"/>
              </a:ext>
            </a:extLst>
          </p:cNvPr>
          <p:cNvSpPr>
            <a:spLocks noGrp="1" noChangeArrowheads="1"/>
          </p:cNvSpPr>
          <p:nvPr>
            <p:ph type="body" idx="4294967295"/>
          </p:nvPr>
        </p:nvSpPr>
        <p:spPr>
          <a:xfrm>
            <a:off x="1104899" y="1408823"/>
            <a:ext cx="9980681" cy="5372977"/>
          </a:xfrm>
        </p:spPr>
        <p:txBody>
          <a:bodyPr/>
          <a:lstStyle/>
          <a:p>
            <a:r>
              <a:rPr lang="zh-CN" altLang="zh-CN" sz="2800" b="1" dirty="0"/>
              <a:t>事务的提交和回滚</a:t>
            </a:r>
          </a:p>
          <a:p>
            <a:pPr lvl="1"/>
            <a:r>
              <a:rPr lang="zh-CN" altLang="zh-CN" sz="2000" dirty="0"/>
              <a:t>例子</a:t>
            </a:r>
            <a:r>
              <a:rPr lang="en-US" altLang="zh-CN" sz="2000" dirty="0"/>
              <a:t>1</a:t>
            </a:r>
            <a:r>
              <a:rPr lang="zh-CN" altLang="zh-CN" sz="2000" dirty="0"/>
              <a:t>：考虑一个银行应用，</a:t>
            </a:r>
            <a:endParaRPr lang="en-US" altLang="zh-CN" sz="2000" dirty="0"/>
          </a:p>
          <a:p>
            <a:pPr lvl="2"/>
            <a:r>
              <a:rPr lang="zh-CN" altLang="zh-CN" sz="2000" dirty="0"/>
              <a:t>我们需要从一个银行账户上把钱转到同一家银行的另一个账户。为了这样做</a:t>
            </a:r>
            <a:r>
              <a:rPr lang="en-US" altLang="zh-CN" sz="2000" dirty="0"/>
              <a:t>.</a:t>
            </a:r>
            <a:r>
              <a:rPr lang="zh-CN" altLang="zh-CN" sz="2000" dirty="0"/>
              <a:t>我们需要更新两个账户的余额，把需要转移的资金额从一个账户划走，并把这笔资金加入到另一个账户上。</a:t>
            </a:r>
            <a:endParaRPr lang="en-US" altLang="zh-CN" sz="2000" dirty="0"/>
          </a:p>
          <a:p>
            <a:pPr lvl="2"/>
            <a:r>
              <a:rPr lang="zh-CN" altLang="zh-CN" sz="2000" dirty="0"/>
              <a:t>如果在从第一个账户上划定资金以后，但在把这笔资金加入第二个账户之前发生了系统崩溃，那么银行账户就会不一致。</a:t>
            </a:r>
            <a:endParaRPr lang="en-US" altLang="zh-CN" sz="2000" dirty="0"/>
          </a:p>
          <a:p>
            <a:pPr lvl="2"/>
            <a:r>
              <a:rPr lang="zh-CN" altLang="zh-CN" sz="2000" dirty="0"/>
              <a:t>如果在第一个账户划定资金之前先往第二个账户存款，并且在存款之后马上发生系统崩溃</a:t>
            </a:r>
            <a:r>
              <a:rPr lang="en-US" altLang="zh-CN" sz="2000" dirty="0"/>
              <a:t>.</a:t>
            </a:r>
            <a:r>
              <a:rPr lang="zh-CN" altLang="zh-CN" sz="2000" dirty="0"/>
              <a:t>那么也会出现类似的问题。</a:t>
            </a:r>
            <a:endParaRPr lang="en-US" altLang="zh-CN" sz="2000" dirty="0"/>
          </a:p>
          <a:p>
            <a:pPr lvl="1"/>
            <a:r>
              <a:rPr lang="zh-CN" altLang="zh-CN" sz="2000" dirty="0"/>
              <a:t>例子</a:t>
            </a:r>
            <a:r>
              <a:rPr lang="en-US" altLang="zh-CN" sz="2000" dirty="0"/>
              <a:t>2</a:t>
            </a:r>
            <a:r>
              <a:rPr lang="zh-CN" altLang="zh-CN" sz="2000" dirty="0"/>
              <a:t>：考虑我们正在使用的大学应用的例子。</a:t>
            </a:r>
            <a:endParaRPr lang="en-US" altLang="zh-CN" sz="2000" dirty="0"/>
          </a:p>
          <a:p>
            <a:pPr lvl="2"/>
            <a:r>
              <a:rPr lang="zh-CN" altLang="zh-CN" sz="2000" dirty="0"/>
              <a:t>我们假设</a:t>
            </a:r>
            <a:r>
              <a:rPr lang="en-US" altLang="zh-CN" sz="2000" dirty="0"/>
              <a:t>student</a:t>
            </a:r>
            <a:r>
              <a:rPr lang="zh-CN" altLang="zh-CN" sz="2000" dirty="0"/>
              <a:t>关系中每个元组在</a:t>
            </a:r>
            <a:r>
              <a:rPr lang="en-US" altLang="zh-CN" sz="2000" dirty="0" err="1"/>
              <a:t>tot_cred</a:t>
            </a:r>
            <a:r>
              <a:rPr lang="zh-CN" altLang="zh-CN" sz="2000" dirty="0"/>
              <a:t>属性上的取值需要保持在最新状态，只要学生成功修完一门课程，该属性就要更新。</a:t>
            </a:r>
            <a:br>
              <a:rPr lang="en-US" altLang="zh-CN" sz="2000" dirty="0"/>
            </a:br>
            <a:r>
              <a:rPr lang="zh-CN" altLang="zh-CN" sz="2000" dirty="0"/>
              <a:t>为了这样做，只要</a:t>
            </a:r>
            <a:r>
              <a:rPr lang="en-US" altLang="zh-CN" sz="2000" dirty="0"/>
              <a:t>take</a:t>
            </a:r>
            <a:r>
              <a:rPr lang="zh-CN" altLang="zh-CN" sz="2000" dirty="0"/>
              <a:t>关系被更新为记录一位学生成功修完一门课程的信息</a:t>
            </a:r>
            <a:r>
              <a:rPr lang="en-US" altLang="zh-CN" sz="2000" dirty="0"/>
              <a:t>(</a:t>
            </a:r>
            <a:r>
              <a:rPr lang="zh-CN" altLang="zh-CN" sz="2000" dirty="0"/>
              <a:t>通过赋予适当的成绩</a:t>
            </a:r>
            <a:r>
              <a:rPr lang="en-US" altLang="zh-CN" sz="2000" dirty="0"/>
              <a:t>) </a:t>
            </a:r>
            <a:r>
              <a:rPr lang="zh-CN" altLang="zh-CN" sz="2000" dirty="0"/>
              <a:t>相应的</a:t>
            </a:r>
            <a:r>
              <a:rPr lang="en-US" altLang="zh-CN" sz="2000" dirty="0"/>
              <a:t>student</a:t>
            </a:r>
            <a:r>
              <a:rPr lang="zh-CN" altLang="zh-CN" sz="2000" dirty="0"/>
              <a:t>元组也必须更新。</a:t>
            </a:r>
            <a:endParaRPr lang="en-US" altLang="zh-CN" sz="2000" dirty="0"/>
          </a:p>
          <a:p>
            <a:pPr lvl="2"/>
            <a:r>
              <a:rPr lang="zh-CN" altLang="zh-CN" sz="2000" dirty="0"/>
              <a:t>如果执行这两个更新的任务在执行完一个更新后</a:t>
            </a:r>
            <a:r>
              <a:rPr lang="en-US" altLang="zh-CN" sz="2000" dirty="0"/>
              <a:t>.</a:t>
            </a:r>
            <a:r>
              <a:rPr lang="zh-CN" altLang="zh-CN" sz="2000" dirty="0"/>
              <a:t>但在第二个更新前崩溃了，数据库中的数据就是不一数的。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2C3DEC97-815F-4215-826A-EA5971617564}"/>
              </a:ext>
            </a:extLst>
          </p:cNvPr>
          <p:cNvSpPr>
            <a:spLocks noGrp="1" noChangeArrowheads="1"/>
          </p:cNvSpPr>
          <p:nvPr>
            <p:ph type="title" idx="4294967295"/>
          </p:nvPr>
        </p:nvSpPr>
        <p:spPr>
          <a:noFill/>
        </p:spPr>
        <p:txBody>
          <a:bodyPr/>
          <a:lstStyle/>
          <a:p>
            <a:r>
              <a:rPr lang="en-US" altLang="zh-CN"/>
              <a:t>Transactions</a:t>
            </a:r>
          </a:p>
        </p:txBody>
      </p:sp>
      <p:sp>
        <p:nvSpPr>
          <p:cNvPr id="49155" name="Rectangle 5">
            <a:extLst>
              <a:ext uri="{FF2B5EF4-FFF2-40B4-BE49-F238E27FC236}">
                <a16:creationId xmlns:a16="http://schemas.microsoft.com/office/drawing/2014/main" id="{3CD1912D-ED88-4CE8-974B-D3920B2FF55B}"/>
              </a:ext>
            </a:extLst>
          </p:cNvPr>
          <p:cNvSpPr>
            <a:spLocks noGrp="1" noChangeArrowheads="1"/>
          </p:cNvSpPr>
          <p:nvPr>
            <p:ph type="body" idx="4294967295"/>
          </p:nvPr>
        </p:nvSpPr>
        <p:spPr>
          <a:xfrm>
            <a:off x="1104899" y="1525554"/>
            <a:ext cx="10237552" cy="4310063"/>
          </a:xfrm>
        </p:spPr>
        <p:txBody>
          <a:bodyPr>
            <a:normAutofit/>
          </a:bodyPr>
          <a:lstStyle/>
          <a:p>
            <a:r>
              <a:rPr lang="zh-CN" altLang="zh-CN" sz="2400" b="1" dirty="0"/>
              <a:t>事务的原子性</a:t>
            </a:r>
          </a:p>
          <a:p>
            <a:pPr lvl="1"/>
            <a:r>
              <a:rPr lang="zh-CN" altLang="zh-CN" sz="2000" dirty="0"/>
              <a:t>一个事务或者在完成所有步骤后提交其行为，或者在不能成功完成其所有动作的情况下回滚其所有动作</a:t>
            </a:r>
            <a:r>
              <a:rPr lang="zh-CN" altLang="en-US" sz="2000" dirty="0"/>
              <a:t>。</a:t>
            </a:r>
            <a:endParaRPr lang="en-US" altLang="zh-CN" sz="2000" dirty="0"/>
          </a:p>
          <a:p>
            <a:pPr lvl="1"/>
            <a:r>
              <a:rPr lang="zh-CN" altLang="zh-CN" sz="2000" dirty="0"/>
              <a:t>通过这种方式数据库提供了对事务具有</a:t>
            </a:r>
            <a:r>
              <a:rPr lang="zh-CN" altLang="zh-CN" sz="2000" b="1" dirty="0">
                <a:solidFill>
                  <a:srgbClr val="FF0000"/>
                </a:solidFill>
              </a:rPr>
              <a:t>原子性</a:t>
            </a:r>
            <a:r>
              <a:rPr lang="en-US" altLang="zh-CN" sz="2000" b="1" dirty="0">
                <a:solidFill>
                  <a:srgbClr val="FF0000"/>
                </a:solidFill>
              </a:rPr>
              <a:t>( Atomic) </a:t>
            </a:r>
            <a:r>
              <a:rPr lang="zh-CN" altLang="zh-CN" sz="2000" dirty="0"/>
              <a:t>的抽象，原子性也就是不可分割性。</a:t>
            </a:r>
            <a:endParaRPr lang="en-US" altLang="zh-CN" sz="2000" dirty="0"/>
          </a:p>
          <a:p>
            <a:pPr lvl="2"/>
            <a:r>
              <a:rPr lang="zh-CN" altLang="zh-CN" sz="2000" dirty="0"/>
              <a:t>要么事务的所有影响被反映到数据库中</a:t>
            </a:r>
            <a:endParaRPr lang="en-US" altLang="zh-CN" sz="2000" dirty="0"/>
          </a:p>
          <a:p>
            <a:pPr lvl="2"/>
            <a:r>
              <a:rPr lang="zh-CN" altLang="zh-CN" sz="2000" dirty="0"/>
              <a:t>要么任何影响都没有</a:t>
            </a:r>
            <a:r>
              <a:rPr lang="en-US" altLang="zh-CN" sz="2000" dirty="0"/>
              <a:t>(</a:t>
            </a:r>
            <a:r>
              <a:rPr lang="zh-CN" altLang="zh-CN" sz="2000" dirty="0"/>
              <a:t>在回滚之后</a:t>
            </a:r>
            <a:r>
              <a:rPr lang="en-US" altLang="zh-CN" sz="2000" dirty="0"/>
              <a:t>) </a:t>
            </a:r>
          </a:p>
          <a:p>
            <a:pPr lvl="1">
              <a:defRPr/>
            </a:pPr>
            <a:r>
              <a:rPr lang="zh-CN" altLang="zh-CN" sz="2000" dirty="0"/>
              <a:t>如果把事务的概念应用到上述应用中</a:t>
            </a:r>
            <a:r>
              <a:rPr lang="zh-CN" altLang="en-US" sz="2000" dirty="0"/>
              <a:t>，</a:t>
            </a:r>
            <a:r>
              <a:rPr lang="zh-CN" altLang="zh-CN" sz="2000" dirty="0"/>
              <a:t>那些更新语句就会作为单个事务执行。在事务执行的某一条语句时出错会导致事务早先执行的语句的影响被撤销，从而不会让数据库处于部分更新状态。</a:t>
            </a:r>
          </a:p>
          <a:p>
            <a:pPr lvl="1">
              <a:defRPr/>
            </a:pPr>
            <a:r>
              <a:rPr lang="zh-CN" altLang="zh-CN" sz="2000" dirty="0"/>
              <a:t>如果程序没有执行两条命令中的任何一条而终止了，那么更新要么被提交要么被回滚。</a:t>
            </a:r>
            <a:r>
              <a:rPr lang="en-US" altLang="zh-CN" sz="2000" dirty="0"/>
              <a:t>SQL </a:t>
            </a:r>
            <a:r>
              <a:rPr lang="zh-CN" altLang="zh-CN" sz="2000" dirty="0"/>
              <a:t>标准并没有指出究竟执行哪一种，如何选择依赖于具体实现。</a:t>
            </a:r>
          </a:p>
          <a:p>
            <a:pPr lvl="2"/>
            <a:endParaRPr lang="zh-CN"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3AD11B38-4250-4EB0-9742-1F2CC5CA9A22}"/>
              </a:ext>
            </a:extLst>
          </p:cNvPr>
          <p:cNvSpPr>
            <a:spLocks noGrp="1" noChangeArrowheads="1"/>
          </p:cNvSpPr>
          <p:nvPr>
            <p:ph type="title" idx="4294967295"/>
          </p:nvPr>
        </p:nvSpPr>
        <p:spPr>
          <a:noFill/>
        </p:spPr>
        <p:txBody>
          <a:bodyPr/>
          <a:lstStyle/>
          <a:p>
            <a:r>
              <a:rPr lang="en-US" altLang="zh-CN"/>
              <a:t>Transactions</a:t>
            </a:r>
          </a:p>
        </p:txBody>
      </p:sp>
      <p:sp>
        <p:nvSpPr>
          <p:cNvPr id="51203" name="Rectangle 5">
            <a:extLst>
              <a:ext uri="{FF2B5EF4-FFF2-40B4-BE49-F238E27FC236}">
                <a16:creationId xmlns:a16="http://schemas.microsoft.com/office/drawing/2014/main" id="{BD3C8D1B-6511-4E70-A5EA-58CD2BE4AC87}"/>
              </a:ext>
            </a:extLst>
          </p:cNvPr>
          <p:cNvSpPr>
            <a:spLocks noGrp="1" noChangeArrowheads="1"/>
          </p:cNvSpPr>
          <p:nvPr>
            <p:ph type="body" idx="4294967295"/>
          </p:nvPr>
        </p:nvSpPr>
        <p:spPr>
          <a:xfrm>
            <a:off x="1104899" y="1506100"/>
            <a:ext cx="10130547" cy="4608513"/>
          </a:xfrm>
        </p:spPr>
        <p:txBody>
          <a:bodyPr/>
          <a:lstStyle/>
          <a:p>
            <a:r>
              <a:rPr lang="zh-CN" altLang="zh-CN" sz="2400" b="1" dirty="0"/>
              <a:t>事务的原子性</a:t>
            </a:r>
          </a:p>
          <a:p>
            <a:pPr lvl="1"/>
            <a:endParaRPr lang="en-US" altLang="zh-CN" sz="2000" dirty="0"/>
          </a:p>
          <a:p>
            <a:pPr lvl="1"/>
            <a:r>
              <a:rPr lang="en-US" altLang="zh-CN" sz="2000" dirty="0"/>
              <a:t>SQL</a:t>
            </a:r>
            <a:r>
              <a:rPr lang="zh-CN" altLang="en-US" sz="2000" dirty="0"/>
              <a:t>产品中事务的实现</a:t>
            </a:r>
            <a:endParaRPr lang="en-US" altLang="zh-CN" sz="2000" dirty="0"/>
          </a:p>
          <a:p>
            <a:pPr lvl="1"/>
            <a:endParaRPr lang="en-US" altLang="zh-CN" sz="2000" dirty="0"/>
          </a:p>
          <a:p>
            <a:pPr lvl="2"/>
            <a:r>
              <a:rPr lang="zh-CN" altLang="zh-CN" sz="2000" dirty="0"/>
              <a:t>在很多</a:t>
            </a:r>
            <a:r>
              <a:rPr lang="en-US" altLang="zh-CN" sz="2000" dirty="0"/>
              <a:t>SQL </a:t>
            </a:r>
            <a:r>
              <a:rPr lang="zh-CN" altLang="zh-CN" sz="2000" dirty="0"/>
              <a:t>实现中</a:t>
            </a:r>
            <a:r>
              <a:rPr lang="zh-CN" altLang="en-US" sz="2000" dirty="0"/>
              <a:t>，</a:t>
            </a:r>
            <a:r>
              <a:rPr lang="zh-CN" altLang="zh-CN" sz="2000" dirty="0"/>
              <a:t>默认方式下</a:t>
            </a:r>
            <a:r>
              <a:rPr lang="zh-CN" altLang="zh-CN" sz="2000" b="1" dirty="0"/>
              <a:t>每个</a:t>
            </a:r>
            <a:r>
              <a:rPr lang="en-US" altLang="zh-CN" sz="2000" b="1" dirty="0" err="1"/>
              <a:t>SQl</a:t>
            </a:r>
            <a:r>
              <a:rPr lang="en-US" altLang="zh-CN" sz="2000" b="1" dirty="0"/>
              <a:t> </a:t>
            </a:r>
            <a:r>
              <a:rPr lang="zh-CN" altLang="zh-CN" sz="2000" b="1" dirty="0"/>
              <a:t>语句自成一个事务</a:t>
            </a:r>
            <a:r>
              <a:rPr lang="zh-CN" altLang="en-US" sz="2000" b="1" dirty="0"/>
              <a:t>，</a:t>
            </a:r>
            <a:r>
              <a:rPr lang="zh-CN" altLang="zh-CN" sz="2000" dirty="0"/>
              <a:t>且一执行完就提交。如果一个事务要执行多条</a:t>
            </a:r>
            <a:r>
              <a:rPr lang="en-US" altLang="zh-CN" sz="2000" dirty="0"/>
              <a:t>SQL</a:t>
            </a:r>
            <a:r>
              <a:rPr lang="zh-CN" altLang="zh-CN" sz="2000" dirty="0"/>
              <a:t>语句，就必须关闭单独</a:t>
            </a:r>
            <a:r>
              <a:rPr lang="en-US" altLang="zh-CN" sz="2000" dirty="0"/>
              <a:t>SQL </a:t>
            </a:r>
            <a:r>
              <a:rPr lang="zh-CN" altLang="zh-CN" sz="2000" dirty="0"/>
              <a:t>语句的自动提交。 </a:t>
            </a:r>
            <a:endParaRPr lang="en-US" altLang="zh-CN" sz="2000" dirty="0"/>
          </a:p>
          <a:p>
            <a:pPr lvl="3"/>
            <a:r>
              <a:rPr lang="zh-CN" altLang="zh-CN" sz="2000" dirty="0"/>
              <a:t>如何关闭自动提交也依赖于特定的</a:t>
            </a:r>
            <a:r>
              <a:rPr lang="en-US" altLang="zh-CN" sz="2000" dirty="0"/>
              <a:t>SQL</a:t>
            </a:r>
            <a:r>
              <a:rPr lang="zh-CN" altLang="zh-CN" sz="2000" dirty="0"/>
              <a:t>实现</a:t>
            </a:r>
            <a:endParaRPr lang="en-US" altLang="zh-CN" sz="2000" dirty="0"/>
          </a:p>
          <a:p>
            <a:pPr lvl="3"/>
            <a:r>
              <a:rPr lang="en-US" altLang="zh-CN" sz="2000" dirty="0"/>
              <a:t>JDBC </a:t>
            </a:r>
            <a:r>
              <a:rPr lang="zh-CN" altLang="zh-CN" sz="2000" dirty="0"/>
              <a:t>或</a:t>
            </a:r>
            <a:r>
              <a:rPr lang="en-US" altLang="zh-CN" sz="2000" dirty="0"/>
              <a:t>ODDC </a:t>
            </a:r>
            <a:r>
              <a:rPr lang="zh-CN" altLang="zh-CN" sz="2000" dirty="0"/>
              <a:t>那样的应用编程接口中存在标准化方式来完成这项工作</a:t>
            </a:r>
            <a:endParaRPr lang="en-US" altLang="zh-CN" sz="2000" dirty="0"/>
          </a:p>
          <a:p>
            <a:pPr lvl="2"/>
            <a:endParaRPr lang="en-US" altLang="zh-CN" sz="2000" dirty="0"/>
          </a:p>
          <a:p>
            <a:pPr lvl="2"/>
            <a:r>
              <a:rPr lang="en-US" altLang="zh-CN" sz="2000" dirty="0"/>
              <a:t>SQL</a:t>
            </a:r>
            <a:r>
              <a:rPr lang="zh-CN" altLang="en-US" sz="2000" dirty="0"/>
              <a:t> </a:t>
            </a:r>
            <a:r>
              <a:rPr lang="en-US" altLang="zh-CN" sz="2000" dirty="0"/>
              <a:t>1999 </a:t>
            </a:r>
            <a:r>
              <a:rPr lang="zh-CN" altLang="zh-CN" sz="2000" dirty="0"/>
              <a:t>标准</a:t>
            </a:r>
            <a:r>
              <a:rPr lang="zh-CN" altLang="en-US" sz="2000" dirty="0"/>
              <a:t>中事务的实现</a:t>
            </a:r>
            <a:r>
              <a:rPr lang="zh-CN" altLang="zh-CN" sz="2000" dirty="0"/>
              <a:t>：允许多条</a:t>
            </a:r>
            <a:r>
              <a:rPr lang="en-US" altLang="zh-CN" sz="2000" dirty="0"/>
              <a:t>SQL</a:t>
            </a:r>
            <a:r>
              <a:rPr lang="zh-CN" altLang="zh-CN" sz="2000" dirty="0"/>
              <a:t>语句包含在关键字</a:t>
            </a:r>
            <a:r>
              <a:rPr lang="en-US" altLang="zh-CN" sz="2000" dirty="0"/>
              <a:t>begin atomic... end </a:t>
            </a:r>
            <a:r>
              <a:rPr lang="zh-CN" altLang="zh-CN" sz="2000" dirty="0"/>
              <a:t>之间。所有在关键字之间的</a:t>
            </a:r>
            <a:r>
              <a:rPr lang="zh-CN" altLang="en-US" sz="2000" dirty="0"/>
              <a:t>语</a:t>
            </a:r>
            <a:r>
              <a:rPr lang="zh-CN" altLang="zh-CN" sz="2000" dirty="0"/>
              <a:t>句构成了一个单一事务。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A7FE1BD-E8AF-433A-858C-9474C8380F44}"/>
              </a:ext>
            </a:extLst>
          </p:cNvPr>
          <p:cNvSpPr>
            <a:spLocks noGrp="1" noChangeArrowheads="1"/>
          </p:cNvSpPr>
          <p:nvPr>
            <p:ph type="title"/>
          </p:nvPr>
        </p:nvSpPr>
        <p:spPr/>
        <p:txBody>
          <a:bodyPr/>
          <a:lstStyle/>
          <a:p>
            <a:r>
              <a:rPr lang="en-US" altLang="zh-CN"/>
              <a:t>Integrity Constraints</a:t>
            </a:r>
          </a:p>
        </p:txBody>
      </p:sp>
      <p:sp>
        <p:nvSpPr>
          <p:cNvPr id="52227" name="Rectangle 3">
            <a:extLst>
              <a:ext uri="{FF2B5EF4-FFF2-40B4-BE49-F238E27FC236}">
                <a16:creationId xmlns:a16="http://schemas.microsoft.com/office/drawing/2014/main" id="{4B66E822-7BA5-43F5-B7B5-26C07CDE1A7B}"/>
              </a:ext>
            </a:extLst>
          </p:cNvPr>
          <p:cNvSpPr>
            <a:spLocks noGrp="1" noChangeArrowheads="1"/>
          </p:cNvSpPr>
          <p:nvPr>
            <p:ph type="body" idx="1"/>
          </p:nvPr>
        </p:nvSpPr>
        <p:spPr>
          <a:xfrm>
            <a:off x="910346" y="1588850"/>
            <a:ext cx="10626657" cy="4724400"/>
          </a:xfrm>
        </p:spPr>
        <p:txBody>
          <a:bodyPr>
            <a:normAutofit/>
          </a:bodyPr>
          <a:lstStyle/>
          <a:p>
            <a:r>
              <a:rPr lang="zh-CN" altLang="en-US" sz="2400" dirty="0"/>
              <a:t>完整性约束保证对数据库合法授权的修改，不会造成数据库的意外损害，不会使数据处于不一致状态</a:t>
            </a:r>
            <a:endParaRPr lang="en-US" altLang="zh-CN" sz="2400" dirty="0"/>
          </a:p>
          <a:p>
            <a:r>
              <a:rPr lang="zh-CN" altLang="en-US" sz="2400" dirty="0"/>
              <a:t>完整性约束的例子</a:t>
            </a:r>
            <a:endParaRPr lang="en-US" altLang="zh-CN" sz="2400" dirty="0"/>
          </a:p>
          <a:p>
            <a:pPr lvl="1"/>
            <a:r>
              <a:rPr lang="en-US" altLang="zh-CN" sz="2000" dirty="0"/>
              <a:t>A checking account must have a balance greater than $10,000.00</a:t>
            </a:r>
          </a:p>
          <a:p>
            <a:pPr lvl="1"/>
            <a:r>
              <a:rPr lang="en-US" altLang="zh-CN" sz="2000" dirty="0"/>
              <a:t>A salary of a bank employee must be at least $4.00 an hour</a:t>
            </a:r>
          </a:p>
          <a:p>
            <a:pPr lvl="1"/>
            <a:r>
              <a:rPr lang="en-US" altLang="zh-CN" sz="2000" dirty="0"/>
              <a:t>A customer must have a (non-null) phone number</a:t>
            </a:r>
          </a:p>
          <a:p>
            <a:pPr lvl="1"/>
            <a:endParaRPr lang="en-US" altLang="zh-CN" sz="2000" dirty="0"/>
          </a:p>
          <a:p>
            <a:pPr lvl="1"/>
            <a:r>
              <a:rPr lang="en-US" altLang="zh-CN" sz="2000" dirty="0"/>
              <a:t>An instructor name cannot be null.</a:t>
            </a:r>
          </a:p>
          <a:p>
            <a:pPr lvl="1"/>
            <a:r>
              <a:rPr lang="en-US" altLang="zh-CN" sz="2000" dirty="0"/>
              <a:t>No two instructors can have the same instructor ID.</a:t>
            </a:r>
          </a:p>
          <a:p>
            <a:pPr lvl="1"/>
            <a:r>
              <a:rPr lang="en-US" altLang="zh-CN" sz="2000" dirty="0"/>
              <a:t>Every department name in the course relation must have a matching department</a:t>
            </a:r>
            <a:r>
              <a:rPr lang="zh-CN" altLang="en-US" sz="2000" dirty="0"/>
              <a:t> </a:t>
            </a:r>
            <a:r>
              <a:rPr lang="en-US" altLang="zh-CN" sz="2000" dirty="0"/>
              <a:t>name in the department relation.</a:t>
            </a:r>
          </a:p>
          <a:p>
            <a:pPr lvl="1"/>
            <a:r>
              <a:rPr lang="en-US" altLang="zh-CN" sz="2000" dirty="0"/>
              <a:t>The budget of a department must be greater than $0.00.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3344A16-3C35-4A85-8A59-52D659DF689F}"/>
              </a:ext>
            </a:extLst>
          </p:cNvPr>
          <p:cNvSpPr>
            <a:spLocks noGrp="1" noChangeArrowheads="1"/>
          </p:cNvSpPr>
          <p:nvPr>
            <p:ph type="title"/>
          </p:nvPr>
        </p:nvSpPr>
        <p:spPr>
          <a:xfrm>
            <a:off x="1141378" y="0"/>
            <a:ext cx="8077200" cy="1138238"/>
          </a:xfrm>
        </p:spPr>
        <p:txBody>
          <a:bodyPr/>
          <a:lstStyle/>
          <a:p>
            <a:pPr>
              <a:defRPr/>
            </a:pPr>
            <a:r>
              <a:rPr lang="en-US" altLang="zh-CN" sz="3600" dirty="0">
                <a:effectLst>
                  <a:outerShdw blurRad="38100" dist="38100" dir="2700000" algn="tl">
                    <a:srgbClr val="C0C0C0"/>
                  </a:outerShdw>
                </a:effectLst>
              </a:rPr>
              <a:t>Integrity Constraints</a:t>
            </a:r>
            <a:endParaRPr lang="en-US" dirty="0"/>
          </a:p>
        </p:txBody>
      </p:sp>
      <p:pic>
        <p:nvPicPr>
          <p:cNvPr id="53251" name="Picture 2">
            <a:extLst>
              <a:ext uri="{FF2B5EF4-FFF2-40B4-BE49-F238E27FC236}">
                <a16:creationId xmlns:a16="http://schemas.microsoft.com/office/drawing/2014/main" id="{1ACB2CAF-4C50-4E41-B74A-23F6CA168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378" y="1588852"/>
            <a:ext cx="6073858" cy="462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28E63EC5-9384-4E32-9BAD-DA93FFD96E2D}"/>
              </a:ext>
            </a:extLst>
          </p:cNvPr>
          <p:cNvSpPr>
            <a:spLocks noGrp="1" noChangeArrowheads="1"/>
          </p:cNvSpPr>
          <p:nvPr>
            <p:ph type="title"/>
          </p:nvPr>
        </p:nvSpPr>
        <p:spPr>
          <a:xfrm>
            <a:off x="1703388" y="188913"/>
            <a:ext cx="8964612" cy="850900"/>
          </a:xfrm>
        </p:spPr>
        <p:txBody>
          <a:bodyPr/>
          <a:lstStyle/>
          <a:p>
            <a:pPr>
              <a:defRPr/>
            </a:pPr>
            <a:r>
              <a:rPr lang="en-US" altLang="zh-CN" sz="3600" dirty="0">
                <a:effectLst>
                  <a:outerShdw blurRad="38100" dist="38100" dir="2700000" algn="tl">
                    <a:srgbClr val="C0C0C0"/>
                  </a:outerShdw>
                </a:effectLst>
              </a:rPr>
              <a:t>Integrity Constraints on a Single Relation </a:t>
            </a:r>
            <a:endParaRPr lang="en-US" sz="3600" dirty="0"/>
          </a:p>
        </p:txBody>
      </p:sp>
      <p:sp>
        <p:nvSpPr>
          <p:cNvPr id="54275" name="Rectangle 3">
            <a:extLst>
              <a:ext uri="{FF2B5EF4-FFF2-40B4-BE49-F238E27FC236}">
                <a16:creationId xmlns:a16="http://schemas.microsoft.com/office/drawing/2014/main" id="{376B9374-B48E-4D2D-AF6F-A757B7D5784D}"/>
              </a:ext>
            </a:extLst>
          </p:cNvPr>
          <p:cNvSpPr>
            <a:spLocks noGrp="1" noChangeArrowheads="1"/>
          </p:cNvSpPr>
          <p:nvPr>
            <p:ph type="body" idx="1"/>
          </p:nvPr>
        </p:nvSpPr>
        <p:spPr>
          <a:xfrm>
            <a:off x="2208214" y="2492375"/>
            <a:ext cx="8351837" cy="3735388"/>
          </a:xfrm>
        </p:spPr>
        <p:txBody>
          <a:bodyPr/>
          <a:lstStyle/>
          <a:p>
            <a:r>
              <a:rPr lang="en-US" altLang="zh-CN" sz="2800" b="1"/>
              <a:t>not null</a:t>
            </a:r>
          </a:p>
          <a:p>
            <a:r>
              <a:rPr lang="en-US" altLang="zh-CN" sz="2800" b="1"/>
              <a:t>primary key</a:t>
            </a:r>
          </a:p>
          <a:p>
            <a:r>
              <a:rPr lang="en-US" altLang="zh-CN" sz="2800" b="1"/>
              <a:t>unique</a:t>
            </a:r>
            <a:endParaRPr lang="en-US" altLang="zh-CN" sz="2800"/>
          </a:p>
          <a:p>
            <a:r>
              <a:rPr lang="en-US" altLang="zh-CN" sz="2800" b="1"/>
              <a:t>check </a:t>
            </a:r>
            <a:r>
              <a:rPr lang="en-US" altLang="zh-CN" sz="2800"/>
              <a:t>(P), where P is a predicate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F2EA35E1-CFCE-463A-82E3-5D64263D75A3}"/>
              </a:ext>
            </a:extLst>
          </p:cNvPr>
          <p:cNvSpPr>
            <a:spLocks noGrp="1" noChangeArrowheads="1"/>
          </p:cNvSpPr>
          <p:nvPr>
            <p:ph type="title"/>
          </p:nvPr>
        </p:nvSpPr>
        <p:spPr>
          <a:xfrm>
            <a:off x="1086930" y="-11907"/>
            <a:ext cx="7956550" cy="1284287"/>
          </a:xfrm>
        </p:spPr>
        <p:txBody>
          <a:bodyPr/>
          <a:lstStyle/>
          <a:p>
            <a:pPr>
              <a:defRPr/>
            </a:pPr>
            <a:r>
              <a:rPr lang="en-US" altLang="zh-CN" sz="3600" dirty="0">
                <a:effectLst>
                  <a:outerShdw blurRad="38100" dist="38100" dir="2700000" algn="tl">
                    <a:srgbClr val="C0C0C0"/>
                  </a:outerShdw>
                </a:effectLst>
              </a:rPr>
              <a:t>Integrity Constraints——</a:t>
            </a:r>
            <a:br>
              <a:rPr lang="en-US" altLang="zh-CN" sz="3600" dirty="0">
                <a:effectLst>
                  <a:outerShdw blurRad="38100" dist="38100" dir="2700000" algn="tl">
                    <a:srgbClr val="C0C0C0"/>
                  </a:outerShdw>
                </a:effectLst>
              </a:rPr>
            </a:br>
            <a:r>
              <a:rPr lang="zh-CN" altLang="en-US" sz="3600" dirty="0">
                <a:effectLst>
                  <a:outerShdw blurRad="38100" dist="38100" dir="2700000" algn="tl">
                    <a:srgbClr val="C0C0C0"/>
                  </a:outerShdw>
                </a:effectLst>
              </a:rPr>
              <a:t>      </a:t>
            </a:r>
            <a:r>
              <a:rPr lang="en-US" altLang="zh-CN" sz="3600" dirty="0"/>
              <a:t>Not Null and Unique Constraints </a:t>
            </a:r>
            <a:endParaRPr lang="en-US" sz="3600" dirty="0"/>
          </a:p>
        </p:txBody>
      </p:sp>
      <p:sp>
        <p:nvSpPr>
          <p:cNvPr id="55299" name="Rectangle 3">
            <a:extLst>
              <a:ext uri="{FF2B5EF4-FFF2-40B4-BE49-F238E27FC236}">
                <a16:creationId xmlns:a16="http://schemas.microsoft.com/office/drawing/2014/main" id="{1720D831-8CC9-4092-BE0C-FCCDB76640EA}"/>
              </a:ext>
            </a:extLst>
          </p:cNvPr>
          <p:cNvSpPr>
            <a:spLocks noGrp="1" noChangeArrowheads="1"/>
          </p:cNvSpPr>
          <p:nvPr>
            <p:ph type="body" idx="1"/>
          </p:nvPr>
        </p:nvSpPr>
        <p:spPr>
          <a:xfrm>
            <a:off x="1703388" y="2276475"/>
            <a:ext cx="8856662" cy="3951288"/>
          </a:xfrm>
        </p:spPr>
        <p:txBody>
          <a:bodyPr/>
          <a:lstStyle/>
          <a:p>
            <a:r>
              <a:rPr lang="en-US" altLang="zh-CN" b="1"/>
              <a:t>not null</a:t>
            </a:r>
            <a:endParaRPr kumimoji="0" lang="en-US" altLang="zh-CN" b="1"/>
          </a:p>
          <a:p>
            <a:pPr lvl="1"/>
            <a:r>
              <a:rPr lang="en-US" altLang="zh-CN" sz="2000"/>
              <a:t>Declare </a:t>
            </a:r>
            <a:r>
              <a:rPr lang="en-US" altLang="zh-CN" sz="2000" i="1"/>
              <a:t>name</a:t>
            </a:r>
            <a:r>
              <a:rPr lang="en-US" altLang="zh-CN" sz="2000"/>
              <a:t> </a:t>
            </a:r>
            <a:r>
              <a:rPr lang="zh-CN" altLang="en-US" sz="2000"/>
              <a:t> </a:t>
            </a:r>
            <a:r>
              <a:rPr lang="en-US" altLang="zh-CN" sz="2000"/>
              <a:t>and </a:t>
            </a:r>
            <a:r>
              <a:rPr lang="en-US" altLang="zh-CN" sz="2000" i="1"/>
              <a:t>budget</a:t>
            </a:r>
            <a:r>
              <a:rPr lang="en-US" altLang="zh-CN" sz="2000"/>
              <a:t> </a:t>
            </a:r>
            <a:r>
              <a:rPr lang="zh-CN" altLang="en-US" sz="2000"/>
              <a:t> </a:t>
            </a:r>
            <a:r>
              <a:rPr lang="en-US" altLang="zh-CN" sz="2000"/>
              <a:t>to be </a:t>
            </a:r>
            <a:r>
              <a:rPr lang="en-US" altLang="zh-CN" sz="2000" b="1"/>
              <a:t>not null</a:t>
            </a:r>
            <a:endParaRPr lang="en-US" altLang="zh-CN" b="1"/>
          </a:p>
          <a:p>
            <a:pPr>
              <a:buFont typeface="Monotype Sorts" charset="2"/>
              <a:buNone/>
            </a:pPr>
            <a:r>
              <a:rPr kumimoji="0" lang="en-US" altLang="zh-CN" i="1"/>
              <a:t>	          </a:t>
            </a:r>
            <a:r>
              <a:rPr lang="en-US" altLang="zh-CN" i="1"/>
              <a:t>name </a:t>
            </a:r>
            <a:r>
              <a:rPr lang="zh-CN" altLang="en-US" i="1"/>
              <a:t> </a:t>
            </a:r>
            <a:r>
              <a:rPr lang="en-US" altLang="zh-CN" b="1"/>
              <a:t>varchar</a:t>
            </a:r>
            <a:r>
              <a:rPr lang="en-US" altLang="zh-CN"/>
              <a:t>(20) </a:t>
            </a:r>
            <a:r>
              <a:rPr lang="en-US" altLang="zh-CN" b="1"/>
              <a:t>not null</a:t>
            </a:r>
            <a:br>
              <a:rPr lang="en-US" altLang="zh-CN" b="1"/>
            </a:br>
            <a:r>
              <a:rPr lang="en-US" altLang="zh-CN" b="1"/>
              <a:t>          </a:t>
            </a:r>
            <a:r>
              <a:rPr lang="en-US" altLang="zh-CN" i="1"/>
              <a:t>budget </a:t>
            </a:r>
            <a:r>
              <a:rPr lang="zh-CN" altLang="en-US" i="1"/>
              <a:t> </a:t>
            </a:r>
            <a:r>
              <a:rPr lang="en-US" altLang="zh-CN" b="1"/>
              <a:t>numeric</a:t>
            </a:r>
            <a:r>
              <a:rPr lang="en-US" altLang="zh-CN"/>
              <a:t>(12,2) </a:t>
            </a:r>
            <a:r>
              <a:rPr lang="zh-CN" altLang="en-US"/>
              <a:t> </a:t>
            </a:r>
            <a:r>
              <a:rPr lang="en-US" altLang="zh-CN" b="1"/>
              <a:t>not null</a:t>
            </a:r>
            <a:endParaRPr kumimoji="0" lang="en-US" altLang="zh-CN" b="1"/>
          </a:p>
          <a:p>
            <a:endParaRPr lang="en-US" altLang="zh-CN" b="1"/>
          </a:p>
          <a:p>
            <a:r>
              <a:rPr lang="en-US" altLang="zh-CN" b="1"/>
              <a:t>unique</a:t>
            </a:r>
            <a:r>
              <a:rPr lang="en-US" altLang="zh-CN"/>
              <a:t> ( </a:t>
            </a:r>
            <a:r>
              <a:rPr lang="en-US" altLang="zh-CN" i="1"/>
              <a:t>A</a:t>
            </a:r>
            <a:r>
              <a:rPr lang="en-US" altLang="zh-CN" sz="2800" baseline="-25000"/>
              <a:t>1</a:t>
            </a:r>
            <a:r>
              <a:rPr lang="en-US" altLang="zh-CN"/>
              <a:t>, </a:t>
            </a:r>
            <a:r>
              <a:rPr lang="en-US" altLang="zh-CN" i="1"/>
              <a:t>A</a:t>
            </a:r>
            <a:r>
              <a:rPr lang="en-US" altLang="zh-CN" sz="2400" baseline="-25000"/>
              <a:t>2</a:t>
            </a:r>
            <a:r>
              <a:rPr lang="en-US" altLang="zh-CN"/>
              <a:t>, …, </a:t>
            </a:r>
            <a:r>
              <a:rPr lang="en-US" altLang="zh-CN" i="1"/>
              <a:t>A</a:t>
            </a:r>
            <a:r>
              <a:rPr lang="en-US" altLang="zh-CN" sz="2400" baseline="-25000"/>
              <a:t>m</a:t>
            </a:r>
            <a:r>
              <a:rPr lang="en-US" altLang="zh-CN"/>
              <a:t>)</a:t>
            </a:r>
            <a:endParaRPr kumimoji="0" lang="en-US" altLang="zh-CN"/>
          </a:p>
          <a:p>
            <a:pPr lvl="1"/>
            <a:r>
              <a:rPr lang="en-US" altLang="zh-CN" sz="2000"/>
              <a:t>The unique specification states that the attributes </a:t>
            </a:r>
            <a:r>
              <a:rPr lang="en-US" altLang="zh-CN" sz="2000" i="1"/>
              <a:t>A</a:t>
            </a:r>
            <a:r>
              <a:rPr lang="en-US" altLang="zh-CN" sz="2000"/>
              <a:t>1, </a:t>
            </a:r>
            <a:r>
              <a:rPr lang="en-US" altLang="zh-CN" sz="2000" i="1"/>
              <a:t>A</a:t>
            </a:r>
            <a:r>
              <a:rPr lang="en-US" altLang="zh-CN" sz="2000"/>
              <a:t>2, … </a:t>
            </a:r>
            <a:r>
              <a:rPr lang="en-US" altLang="zh-CN" sz="2000" i="1"/>
              <a:t>A</a:t>
            </a:r>
            <a:r>
              <a:rPr lang="en-US" altLang="zh-CN" sz="2000"/>
              <a:t>m</a:t>
            </a:r>
            <a:br>
              <a:rPr lang="en-US" altLang="zh-CN" sz="2000"/>
            </a:br>
            <a:r>
              <a:rPr lang="en-US" altLang="zh-CN" sz="2000"/>
              <a:t>form a candidate key.</a:t>
            </a:r>
            <a:r>
              <a:rPr lang="en-US" altLang="zh-CN"/>
              <a:t> </a:t>
            </a:r>
            <a:r>
              <a:rPr lang="zh-CN" altLang="en-US" sz="2000"/>
              <a:t>（</a:t>
            </a:r>
            <a:r>
              <a:rPr lang="en-US" altLang="zh-CN" sz="2000"/>
              <a:t>unique</a:t>
            </a:r>
            <a:r>
              <a:rPr lang="zh-CN" altLang="zh-CN" sz="2000"/>
              <a:t>约束的列是候选码</a:t>
            </a:r>
            <a:r>
              <a:rPr lang="zh-CN" altLang="en-US" sz="2000"/>
              <a:t>）</a:t>
            </a:r>
            <a:endParaRPr lang="en-US" altLang="zh-CN" sz="2000"/>
          </a:p>
          <a:p>
            <a:pPr lvl="1"/>
            <a:r>
              <a:rPr lang="en-US" altLang="zh-CN" sz="2000"/>
              <a:t>Candidate keys are permitted to be null (in contrast to primary keys).</a:t>
            </a:r>
            <a:r>
              <a:rPr lang="zh-CN" altLang="en-US" sz="2000"/>
              <a:t>（</a:t>
            </a:r>
            <a:r>
              <a:rPr lang="zh-CN" altLang="zh-CN" sz="2000"/>
              <a:t>候选码可以为空</a:t>
            </a:r>
            <a:r>
              <a:rPr lang="zh-CN" altLang="en-US" sz="2000"/>
              <a:t>）</a:t>
            </a:r>
            <a:endParaRPr lang="zh-CN" altLang="zh-CN" sz="2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4DCD800-CBE1-43CF-899A-75FF5202488F}"/>
              </a:ext>
            </a:extLst>
          </p:cNvPr>
          <p:cNvSpPr>
            <a:spLocks noGrp="1" noChangeArrowheads="1"/>
          </p:cNvSpPr>
          <p:nvPr>
            <p:ph type="title"/>
          </p:nvPr>
        </p:nvSpPr>
        <p:spPr>
          <a:xfrm>
            <a:off x="1136534" y="0"/>
            <a:ext cx="4895850" cy="1143000"/>
          </a:xfrm>
        </p:spPr>
        <p:txBody>
          <a:bodyPr/>
          <a:lstStyle/>
          <a:p>
            <a:r>
              <a:rPr lang="en-US" altLang="zh-CN" dirty="0"/>
              <a:t>Join  Expressions</a:t>
            </a:r>
          </a:p>
        </p:txBody>
      </p:sp>
      <p:sp>
        <p:nvSpPr>
          <p:cNvPr id="6147" name="Rectangle 3">
            <a:extLst>
              <a:ext uri="{FF2B5EF4-FFF2-40B4-BE49-F238E27FC236}">
                <a16:creationId xmlns:a16="http://schemas.microsoft.com/office/drawing/2014/main" id="{D2829DCA-74B0-4DE4-A615-35AFCF72AFCB}"/>
              </a:ext>
            </a:extLst>
          </p:cNvPr>
          <p:cNvSpPr>
            <a:spLocks noGrp="1" noChangeArrowheads="1"/>
          </p:cNvSpPr>
          <p:nvPr>
            <p:ph type="body" idx="1"/>
          </p:nvPr>
        </p:nvSpPr>
        <p:spPr>
          <a:xfrm>
            <a:off x="1370991" y="1667470"/>
            <a:ext cx="4284663" cy="4537075"/>
          </a:xfrm>
        </p:spPr>
        <p:txBody>
          <a:bodyPr/>
          <a:lstStyle/>
          <a:p>
            <a:r>
              <a:rPr lang="zh-CN" altLang="en-US" sz="2400" b="1" dirty="0">
                <a:solidFill>
                  <a:srgbClr val="000099"/>
                </a:solidFill>
              </a:rPr>
              <a:t>查询学生当前的选课的情况</a:t>
            </a:r>
            <a:endParaRPr lang="en-US" altLang="zh-CN" sz="2400" b="1" dirty="0">
              <a:solidFill>
                <a:srgbClr val="000099"/>
              </a:solidFill>
            </a:endParaRPr>
          </a:p>
          <a:p>
            <a:endParaRPr lang="en-US" altLang="zh-CN" sz="2400" b="1" dirty="0">
              <a:solidFill>
                <a:srgbClr val="000099"/>
              </a:solidFill>
            </a:endParaRPr>
          </a:p>
          <a:p>
            <a:pPr>
              <a:buFont typeface="Wingdings" panose="05000000000000000000" pitchFamily="2" charset="2"/>
              <a:buNone/>
            </a:pPr>
            <a:r>
              <a:rPr lang="en-US" altLang="zh-CN" sz="1600" dirty="0">
                <a:solidFill>
                  <a:srgbClr val="002060"/>
                </a:solidFill>
              </a:rPr>
              <a:t>select * </a:t>
            </a:r>
          </a:p>
          <a:p>
            <a:pPr>
              <a:buFont typeface="Wingdings" panose="05000000000000000000" pitchFamily="2" charset="2"/>
              <a:buNone/>
            </a:pPr>
            <a:r>
              <a:rPr lang="en-US" altLang="zh-CN" sz="1600" dirty="0">
                <a:solidFill>
                  <a:srgbClr val="002060"/>
                </a:solidFill>
              </a:rPr>
              <a:t>from </a:t>
            </a:r>
            <a:r>
              <a:rPr lang="en-US" altLang="zh-CN" sz="1600" dirty="0">
                <a:solidFill>
                  <a:srgbClr val="FF0000"/>
                </a:solidFill>
              </a:rPr>
              <a:t>student </a:t>
            </a:r>
            <a:r>
              <a:rPr lang="en-US" altLang="zh-CN" sz="1600" b="1" dirty="0">
                <a:solidFill>
                  <a:srgbClr val="0070C0"/>
                </a:solidFill>
              </a:rPr>
              <a:t>join</a:t>
            </a:r>
            <a:r>
              <a:rPr lang="en-US" altLang="zh-CN" sz="1600" dirty="0">
                <a:solidFill>
                  <a:srgbClr val="FF0000"/>
                </a:solidFill>
              </a:rPr>
              <a:t> takes </a:t>
            </a:r>
            <a:r>
              <a:rPr lang="en-US" altLang="zh-CN" sz="1600" dirty="0">
                <a:solidFill>
                  <a:srgbClr val="0070C0"/>
                </a:solidFill>
              </a:rPr>
              <a:t>using</a:t>
            </a:r>
            <a:r>
              <a:rPr lang="en-US" altLang="zh-CN" sz="1600" dirty="0">
                <a:solidFill>
                  <a:srgbClr val="FF0000"/>
                </a:solidFill>
              </a:rPr>
              <a:t>(ID);</a:t>
            </a:r>
          </a:p>
          <a:p>
            <a:pPr>
              <a:buFont typeface="Wingdings" panose="05000000000000000000" pitchFamily="2" charset="2"/>
              <a:buNone/>
            </a:pPr>
            <a:endParaRPr lang="en-US" altLang="zh-CN" sz="1600" dirty="0">
              <a:solidFill>
                <a:srgbClr val="FF0000"/>
              </a:solidFill>
            </a:endParaRPr>
          </a:p>
          <a:p>
            <a:pPr>
              <a:buFont typeface="Wingdings" panose="05000000000000000000" pitchFamily="2" charset="2"/>
              <a:buNone/>
            </a:pPr>
            <a:r>
              <a:rPr lang="zh-CN" altLang="en-US" sz="1600" dirty="0">
                <a:solidFill>
                  <a:srgbClr val="FF0000"/>
                </a:solidFill>
              </a:rPr>
              <a:t>注意</a:t>
            </a:r>
            <a:r>
              <a:rPr lang="en-US" altLang="zh-CN" sz="1600" dirty="0">
                <a:solidFill>
                  <a:srgbClr val="FF0000"/>
                </a:solidFill>
              </a:rPr>
              <a:t>:</a:t>
            </a:r>
            <a:r>
              <a:rPr lang="zh-CN" altLang="en-US" sz="1600" dirty="0"/>
              <a:t>公共列</a:t>
            </a:r>
            <a:r>
              <a:rPr lang="en-US" altLang="zh-CN" sz="1600" dirty="0"/>
              <a:t>ID</a:t>
            </a:r>
            <a:r>
              <a:rPr lang="zh-CN" altLang="en-US" sz="1600" dirty="0"/>
              <a:t>显示了</a:t>
            </a:r>
            <a:r>
              <a:rPr lang="en-US" altLang="zh-CN" sz="1600" dirty="0"/>
              <a:t>1</a:t>
            </a:r>
            <a:r>
              <a:rPr lang="zh-CN" altLang="en-US" sz="1600" dirty="0"/>
              <a:t>次</a:t>
            </a:r>
            <a:endParaRPr lang="en-US" altLang="zh-CN" sz="1600" dirty="0"/>
          </a:p>
          <a:p>
            <a:endParaRPr lang="en-US" altLang="zh-CN" dirty="0"/>
          </a:p>
        </p:txBody>
      </p:sp>
      <p:pic>
        <p:nvPicPr>
          <p:cNvPr id="6148" name="Picture 5">
            <a:extLst>
              <a:ext uri="{FF2B5EF4-FFF2-40B4-BE49-F238E27FC236}">
                <a16:creationId xmlns:a16="http://schemas.microsoft.com/office/drawing/2014/main" id="{75CA01FD-27BE-435A-A44E-A5A605ABA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549" y="1395849"/>
            <a:ext cx="1162051" cy="105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6">
            <a:extLst>
              <a:ext uri="{FF2B5EF4-FFF2-40B4-BE49-F238E27FC236}">
                <a16:creationId xmlns:a16="http://schemas.microsoft.com/office/drawing/2014/main" id="{0EC185D1-022F-42AA-985F-6BC7D37FD9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3258" y="1395849"/>
            <a:ext cx="1063330" cy="1316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2">
            <a:extLst>
              <a:ext uri="{FF2B5EF4-FFF2-40B4-BE49-F238E27FC236}">
                <a16:creationId xmlns:a16="http://schemas.microsoft.com/office/drawing/2014/main" id="{EE4C7225-F879-404A-AF4E-D4C6550C17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4312" y="3002836"/>
            <a:ext cx="4895851" cy="373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06A763FB-EA8C-47AE-BC00-7EA09296738D}"/>
              </a:ext>
            </a:extLst>
          </p:cNvPr>
          <p:cNvSpPr>
            <a:spLocks noGrp="1" noChangeArrowheads="1"/>
          </p:cNvSpPr>
          <p:nvPr>
            <p:ph type="title"/>
          </p:nvPr>
        </p:nvSpPr>
        <p:spPr>
          <a:xfrm>
            <a:off x="1203663" y="0"/>
            <a:ext cx="7956550" cy="1284287"/>
          </a:xfrm>
        </p:spPr>
        <p:txBody>
          <a:bodyPr>
            <a:normAutofit fontScale="90000"/>
          </a:bodyPr>
          <a:lstStyle/>
          <a:p>
            <a:pPr>
              <a:defRPr/>
            </a:pPr>
            <a:r>
              <a:rPr lang="en-US" altLang="zh-CN" sz="3600" dirty="0">
                <a:effectLst>
                  <a:outerShdw blurRad="38100" dist="38100" dir="2700000" algn="tl">
                    <a:srgbClr val="C0C0C0"/>
                  </a:outerShdw>
                </a:effectLst>
              </a:rPr>
              <a:t>Integrity Constraints——</a:t>
            </a:r>
            <a:br>
              <a:rPr lang="en-US" altLang="zh-CN" sz="3600" dirty="0">
                <a:effectLst>
                  <a:outerShdw blurRad="38100" dist="38100" dir="2700000" algn="tl">
                    <a:srgbClr val="C0C0C0"/>
                  </a:outerShdw>
                </a:effectLst>
              </a:rPr>
            </a:br>
            <a:r>
              <a:rPr lang="zh-CN" altLang="en-US" sz="3600" dirty="0">
                <a:effectLst>
                  <a:outerShdw blurRad="38100" dist="38100" dir="2700000" algn="tl">
                    <a:srgbClr val="C0C0C0"/>
                  </a:outerShdw>
                </a:effectLst>
              </a:rPr>
              <a:t>      </a:t>
            </a:r>
            <a:r>
              <a:rPr lang="en-US" altLang="zh-CN" sz="3600" dirty="0"/>
              <a:t>The check clause</a:t>
            </a:r>
            <a:r>
              <a:rPr lang="zh-CN" altLang="en-US" sz="3600" dirty="0"/>
              <a:t> </a:t>
            </a:r>
            <a:r>
              <a:rPr lang="en-US" altLang="zh-CN" sz="3600" dirty="0"/>
              <a:t>and</a:t>
            </a:r>
            <a:r>
              <a:rPr lang="zh-CN" altLang="en-US" sz="3600" dirty="0"/>
              <a:t> </a:t>
            </a:r>
            <a:r>
              <a:rPr lang="en-US" altLang="zh-CN" sz="3600" dirty="0"/>
              <a:t>Primary</a:t>
            </a:r>
            <a:r>
              <a:rPr lang="zh-CN" altLang="en-US" sz="3600" dirty="0"/>
              <a:t> </a:t>
            </a:r>
            <a:r>
              <a:rPr lang="en-US" altLang="zh-CN" sz="3600" dirty="0"/>
              <a:t>Key</a:t>
            </a:r>
            <a:endParaRPr lang="en-US" sz="3600" dirty="0"/>
          </a:p>
        </p:txBody>
      </p:sp>
      <p:sp>
        <p:nvSpPr>
          <p:cNvPr id="56323" name="Rectangle 3">
            <a:extLst>
              <a:ext uri="{FF2B5EF4-FFF2-40B4-BE49-F238E27FC236}">
                <a16:creationId xmlns:a16="http://schemas.microsoft.com/office/drawing/2014/main" id="{E6EBB4CD-5E21-4714-AF8B-1267A11E05CB}"/>
              </a:ext>
            </a:extLst>
          </p:cNvPr>
          <p:cNvSpPr>
            <a:spLocks noGrp="1" noChangeArrowheads="1"/>
          </p:cNvSpPr>
          <p:nvPr>
            <p:ph type="body" idx="1"/>
          </p:nvPr>
        </p:nvSpPr>
        <p:spPr>
          <a:xfrm>
            <a:off x="1106385" y="1475025"/>
            <a:ext cx="9944235" cy="4868863"/>
          </a:xfrm>
        </p:spPr>
        <p:txBody>
          <a:bodyPr>
            <a:normAutofit fontScale="92500" lnSpcReduction="20000"/>
          </a:bodyPr>
          <a:lstStyle/>
          <a:p>
            <a:endParaRPr lang="en-US" altLang="zh-CN" b="1" dirty="0"/>
          </a:p>
          <a:p>
            <a:r>
              <a:rPr lang="en-US" altLang="zh-CN" b="1" dirty="0"/>
              <a:t>check </a:t>
            </a:r>
            <a:r>
              <a:rPr lang="en-US" altLang="zh-CN" dirty="0"/>
              <a:t>(P)</a:t>
            </a:r>
          </a:p>
          <a:p>
            <a:pPr>
              <a:buFont typeface="Monotype Sorts" charset="2"/>
              <a:buNone/>
            </a:pPr>
            <a:r>
              <a:rPr lang="en-US" altLang="zh-CN" dirty="0"/>
              <a:t>      where P is a predicate</a:t>
            </a:r>
          </a:p>
          <a:p>
            <a:r>
              <a:rPr lang="en-US" altLang="zh-CN" dirty="0"/>
              <a:t>Example:  ensure that semester is one of fall, winter, spring or summer:</a:t>
            </a:r>
          </a:p>
          <a:p>
            <a:endParaRPr lang="en-US" altLang="zh-CN" b="1" dirty="0"/>
          </a:p>
          <a:p>
            <a:pPr lvl="2">
              <a:buFont typeface="Wingdings" panose="05000000000000000000" pitchFamily="2" charset="2"/>
              <a:buNone/>
            </a:pPr>
            <a:r>
              <a:rPr lang="en-US" altLang="zh-CN" sz="1600" b="1" dirty="0"/>
              <a:t>create table </a:t>
            </a:r>
            <a:r>
              <a:rPr lang="en-US" altLang="zh-CN" sz="1600" i="1" dirty="0"/>
              <a:t>section </a:t>
            </a:r>
            <a:r>
              <a:rPr lang="en-US" altLang="zh-CN" sz="1600" dirty="0"/>
              <a:t>(</a:t>
            </a:r>
            <a:endParaRPr lang="en-US" altLang="zh-CN" sz="1600" i="1" dirty="0"/>
          </a:p>
          <a:p>
            <a:pPr lvl="2">
              <a:buFont typeface="Wingdings" panose="05000000000000000000" pitchFamily="2" charset="2"/>
              <a:buNone/>
            </a:pPr>
            <a:r>
              <a:rPr lang="en-US" altLang="zh-CN" sz="1600" dirty="0"/>
              <a:t>    </a:t>
            </a:r>
            <a:r>
              <a:rPr lang="en-US" altLang="zh-CN" sz="1600" i="1" dirty="0" err="1"/>
              <a:t>course_id</a:t>
            </a:r>
            <a:r>
              <a:rPr lang="en-US" altLang="zh-CN" sz="1600" i="1" dirty="0"/>
              <a:t> </a:t>
            </a:r>
            <a:r>
              <a:rPr lang="en-US" altLang="zh-CN" sz="1600" b="1" dirty="0"/>
              <a:t>varchar </a:t>
            </a:r>
            <a:r>
              <a:rPr lang="en-US" altLang="zh-CN" sz="1600" dirty="0"/>
              <a:t>(8),</a:t>
            </a:r>
          </a:p>
          <a:p>
            <a:pPr lvl="2">
              <a:buFont typeface="Wingdings" panose="05000000000000000000" pitchFamily="2" charset="2"/>
              <a:buNone/>
            </a:pPr>
            <a:r>
              <a:rPr lang="en-US" altLang="zh-CN" sz="1600" i="1" dirty="0"/>
              <a:t>    </a:t>
            </a:r>
            <a:r>
              <a:rPr lang="en-US" altLang="zh-CN" sz="1600" i="1" dirty="0" err="1"/>
              <a:t>sec_id</a:t>
            </a:r>
            <a:r>
              <a:rPr lang="en-US" altLang="zh-CN" sz="1600" i="1" dirty="0"/>
              <a:t> </a:t>
            </a:r>
            <a:r>
              <a:rPr lang="en-US" altLang="zh-CN" sz="1600" b="1" dirty="0"/>
              <a:t>varchar </a:t>
            </a:r>
            <a:r>
              <a:rPr lang="en-US" altLang="zh-CN" sz="1600" dirty="0"/>
              <a:t>(8),</a:t>
            </a:r>
          </a:p>
          <a:p>
            <a:pPr lvl="2">
              <a:buFont typeface="Wingdings" panose="05000000000000000000" pitchFamily="2" charset="2"/>
              <a:buNone/>
            </a:pPr>
            <a:r>
              <a:rPr lang="en-US" altLang="zh-CN" sz="1600" i="1" dirty="0"/>
              <a:t>    semester </a:t>
            </a:r>
            <a:r>
              <a:rPr lang="en-US" altLang="zh-CN" sz="1600" b="1" dirty="0"/>
              <a:t>varchar </a:t>
            </a:r>
            <a:r>
              <a:rPr lang="en-US" altLang="zh-CN" sz="1600" dirty="0"/>
              <a:t>(6),</a:t>
            </a:r>
          </a:p>
          <a:p>
            <a:pPr lvl="2">
              <a:buFont typeface="Wingdings" panose="05000000000000000000" pitchFamily="2" charset="2"/>
              <a:buNone/>
            </a:pPr>
            <a:r>
              <a:rPr lang="en-US" altLang="zh-CN" sz="1600" i="1" dirty="0"/>
              <a:t>    year </a:t>
            </a:r>
            <a:r>
              <a:rPr lang="en-US" altLang="zh-CN" sz="1600" b="1" dirty="0"/>
              <a:t>numeric </a:t>
            </a:r>
            <a:r>
              <a:rPr lang="en-US" altLang="zh-CN" sz="1600" dirty="0"/>
              <a:t>(4,0),</a:t>
            </a:r>
          </a:p>
          <a:p>
            <a:pPr lvl="2">
              <a:buFont typeface="Wingdings" panose="05000000000000000000" pitchFamily="2" charset="2"/>
              <a:buNone/>
            </a:pPr>
            <a:r>
              <a:rPr lang="en-US" altLang="zh-CN" sz="1600" i="1" dirty="0"/>
              <a:t>    building </a:t>
            </a:r>
            <a:r>
              <a:rPr lang="en-US" altLang="zh-CN" sz="1600" b="1" dirty="0"/>
              <a:t>varchar </a:t>
            </a:r>
            <a:r>
              <a:rPr lang="en-US" altLang="zh-CN" sz="1600" dirty="0"/>
              <a:t>(15),</a:t>
            </a:r>
          </a:p>
          <a:p>
            <a:pPr lvl="2">
              <a:buFont typeface="Wingdings" panose="05000000000000000000" pitchFamily="2" charset="2"/>
              <a:buNone/>
            </a:pPr>
            <a:r>
              <a:rPr lang="en-US" altLang="zh-CN" sz="1600" i="1" dirty="0"/>
              <a:t>    </a:t>
            </a:r>
            <a:r>
              <a:rPr lang="en-US" altLang="zh-CN" sz="1600" i="1" dirty="0" err="1"/>
              <a:t>room_number</a:t>
            </a:r>
            <a:r>
              <a:rPr lang="en-US" altLang="zh-CN" sz="1600" i="1" dirty="0"/>
              <a:t> </a:t>
            </a:r>
            <a:r>
              <a:rPr lang="en-US" altLang="zh-CN" sz="1600" b="1" dirty="0"/>
              <a:t>varchar </a:t>
            </a:r>
            <a:r>
              <a:rPr lang="en-US" altLang="zh-CN" sz="1600" dirty="0"/>
              <a:t>(7),</a:t>
            </a:r>
          </a:p>
          <a:p>
            <a:pPr lvl="2">
              <a:buFont typeface="Wingdings" panose="05000000000000000000" pitchFamily="2" charset="2"/>
              <a:buNone/>
            </a:pPr>
            <a:r>
              <a:rPr lang="en-US" altLang="zh-CN" sz="1600" i="1" dirty="0"/>
              <a:t>    time slot id </a:t>
            </a:r>
            <a:r>
              <a:rPr lang="en-US" altLang="zh-CN" sz="1600" b="1" dirty="0"/>
              <a:t>varchar </a:t>
            </a:r>
            <a:r>
              <a:rPr lang="en-US" altLang="zh-CN" sz="1600" dirty="0"/>
              <a:t>(4), </a:t>
            </a:r>
          </a:p>
          <a:p>
            <a:pPr lvl="2">
              <a:buFont typeface="Wingdings" panose="05000000000000000000" pitchFamily="2" charset="2"/>
              <a:buNone/>
            </a:pPr>
            <a:r>
              <a:rPr lang="en-US" altLang="zh-CN" sz="1600" b="1" dirty="0"/>
              <a:t>    </a:t>
            </a:r>
            <a:r>
              <a:rPr lang="en-US" altLang="zh-CN" sz="1600" b="1" dirty="0">
                <a:solidFill>
                  <a:srgbClr val="000099"/>
                </a:solidFill>
              </a:rPr>
              <a:t>primary key </a:t>
            </a:r>
            <a:r>
              <a:rPr lang="en-US" altLang="zh-CN" sz="1600" dirty="0"/>
              <a:t>(</a:t>
            </a:r>
            <a:r>
              <a:rPr lang="en-US" altLang="zh-CN" sz="1600" i="1" dirty="0" err="1"/>
              <a:t>course_id</a:t>
            </a:r>
            <a:r>
              <a:rPr lang="en-US" altLang="zh-CN" sz="1600" dirty="0"/>
              <a:t>, </a:t>
            </a:r>
            <a:r>
              <a:rPr lang="en-US" altLang="zh-CN" sz="1600" i="1" dirty="0" err="1"/>
              <a:t>sec_id</a:t>
            </a:r>
            <a:r>
              <a:rPr lang="en-US" altLang="zh-CN" sz="1600" dirty="0"/>
              <a:t>, </a:t>
            </a:r>
            <a:r>
              <a:rPr lang="en-US" altLang="zh-CN" sz="1600" i="1" dirty="0"/>
              <a:t>semester</a:t>
            </a:r>
            <a:r>
              <a:rPr lang="en-US" altLang="zh-CN" sz="1600" dirty="0"/>
              <a:t>, </a:t>
            </a:r>
            <a:r>
              <a:rPr lang="en-US" altLang="zh-CN" sz="1600" i="1" dirty="0"/>
              <a:t>year</a:t>
            </a:r>
            <a:r>
              <a:rPr lang="en-US" altLang="zh-CN" sz="1600" dirty="0"/>
              <a:t>),</a:t>
            </a:r>
          </a:p>
          <a:p>
            <a:pPr lvl="2">
              <a:buFont typeface="Wingdings" panose="05000000000000000000" pitchFamily="2" charset="2"/>
              <a:buNone/>
            </a:pPr>
            <a:r>
              <a:rPr lang="en-US" altLang="zh-CN" sz="1600" b="1" dirty="0"/>
              <a:t>    </a:t>
            </a:r>
            <a:r>
              <a:rPr lang="en-US" altLang="zh-CN" sz="1600" b="1" dirty="0">
                <a:solidFill>
                  <a:srgbClr val="000099"/>
                </a:solidFill>
              </a:rPr>
              <a:t>check</a:t>
            </a:r>
            <a:r>
              <a:rPr lang="en-US" altLang="zh-CN" sz="1600" b="1" dirty="0"/>
              <a:t> </a:t>
            </a:r>
            <a:r>
              <a:rPr lang="en-US" altLang="zh-CN" sz="1600" dirty="0"/>
              <a:t>(</a:t>
            </a:r>
            <a:r>
              <a:rPr lang="en-US" altLang="zh-CN" sz="1600" i="1" dirty="0"/>
              <a:t>semester </a:t>
            </a:r>
            <a:r>
              <a:rPr lang="en-US" altLang="zh-CN" sz="1600" b="1" dirty="0"/>
              <a:t>in </a:t>
            </a:r>
            <a:r>
              <a:rPr lang="en-US" altLang="zh-CN" sz="1600" dirty="0"/>
              <a:t>(’Fall’, ’Winter’, ’Spring’, ’Summer’))</a:t>
            </a:r>
            <a:br>
              <a:rPr lang="en-US" altLang="zh-CN" sz="1600" dirty="0"/>
            </a:br>
            <a:r>
              <a:rPr lang="en-US" altLang="zh-CN" sz="1600" dirty="0"/>
              <a:t>);</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24ADB382-372B-473D-9316-1F5D19A25B81}"/>
              </a:ext>
            </a:extLst>
          </p:cNvPr>
          <p:cNvSpPr>
            <a:spLocks noGrp="1" noChangeArrowheads="1"/>
          </p:cNvSpPr>
          <p:nvPr>
            <p:ph type="title"/>
          </p:nvPr>
        </p:nvSpPr>
        <p:spPr>
          <a:xfrm>
            <a:off x="1116114" y="0"/>
            <a:ext cx="7956550" cy="1284287"/>
          </a:xfrm>
        </p:spPr>
        <p:txBody>
          <a:bodyPr/>
          <a:lstStyle/>
          <a:p>
            <a:pPr>
              <a:defRPr/>
            </a:pPr>
            <a:r>
              <a:rPr lang="en-US" altLang="zh-CN" sz="3600" dirty="0">
                <a:effectLst>
                  <a:outerShdw blurRad="38100" dist="38100" dir="2700000" algn="tl">
                    <a:srgbClr val="C0C0C0"/>
                  </a:outerShdw>
                </a:effectLst>
              </a:rPr>
              <a:t>Integrity Constraints——</a:t>
            </a:r>
            <a:br>
              <a:rPr lang="en-US" altLang="zh-CN" sz="3600" dirty="0">
                <a:effectLst>
                  <a:outerShdw blurRad="38100" dist="38100" dir="2700000" algn="tl">
                    <a:srgbClr val="C0C0C0"/>
                  </a:outerShdw>
                </a:effectLst>
              </a:rPr>
            </a:br>
            <a:r>
              <a:rPr lang="zh-CN" altLang="en-US" sz="3600" dirty="0">
                <a:effectLst>
                  <a:outerShdw blurRad="38100" dist="38100" dir="2700000" algn="tl">
                    <a:srgbClr val="C0C0C0"/>
                  </a:outerShdw>
                </a:effectLst>
              </a:rPr>
              <a:t>      </a:t>
            </a:r>
            <a:r>
              <a:rPr lang="en-US" altLang="zh-CN" sz="3600" dirty="0"/>
              <a:t>Referential Integrity</a:t>
            </a:r>
            <a:endParaRPr lang="en-US" sz="3600" dirty="0"/>
          </a:p>
        </p:txBody>
      </p:sp>
      <p:sp>
        <p:nvSpPr>
          <p:cNvPr id="57347" name="Rectangle 3">
            <a:extLst>
              <a:ext uri="{FF2B5EF4-FFF2-40B4-BE49-F238E27FC236}">
                <a16:creationId xmlns:a16="http://schemas.microsoft.com/office/drawing/2014/main" id="{02CE7910-8A75-43C7-8A29-885A5DE4D2BE}"/>
              </a:ext>
            </a:extLst>
          </p:cNvPr>
          <p:cNvSpPr>
            <a:spLocks noGrp="1" noChangeArrowheads="1"/>
          </p:cNvSpPr>
          <p:nvPr>
            <p:ph type="body" idx="1"/>
          </p:nvPr>
        </p:nvSpPr>
        <p:spPr>
          <a:xfrm>
            <a:off x="797669" y="1650562"/>
            <a:ext cx="10583694" cy="4508500"/>
          </a:xfrm>
        </p:spPr>
        <p:txBody>
          <a:bodyPr>
            <a:normAutofit/>
          </a:bodyPr>
          <a:lstStyle/>
          <a:p>
            <a:r>
              <a:rPr lang="zh-CN" altLang="en-US" dirty="0"/>
              <a:t>确保如果在一个关系的某组属性中出现的值，一定会出现在另外一个关系的某组属性</a:t>
            </a:r>
            <a:endParaRPr lang="en-US" altLang="zh-CN" dirty="0"/>
          </a:p>
          <a:p>
            <a:r>
              <a:rPr lang="zh-CN" altLang="zh-CN" dirty="0"/>
              <a:t>例子：如果有个教师是生物系的讲师（在</a:t>
            </a:r>
            <a:r>
              <a:rPr lang="zh-CN" altLang="en-US" dirty="0"/>
              <a:t>表</a:t>
            </a:r>
            <a:r>
              <a:rPr lang="en-US" altLang="zh-CN" dirty="0"/>
              <a:t>instructor</a:t>
            </a:r>
            <a:r>
              <a:rPr lang="zh-CN" altLang="zh-CN" dirty="0"/>
              <a:t>中有一</a:t>
            </a:r>
            <a:r>
              <a:rPr lang="zh-CN" altLang="en-US" dirty="0"/>
              <a:t>行</a:t>
            </a:r>
            <a:r>
              <a:rPr lang="zh-CN" altLang="zh-CN" dirty="0"/>
              <a:t>中出现该系名），则在关系</a:t>
            </a:r>
            <a:r>
              <a:rPr lang="en-US" altLang="zh-CN" dirty="0"/>
              <a:t>department</a:t>
            </a:r>
            <a:r>
              <a:rPr lang="zh-CN" altLang="zh-CN" dirty="0"/>
              <a:t>中一定存在一个关于生物系的元组</a:t>
            </a:r>
            <a:endParaRPr lang="en-US" altLang="zh-CN" dirty="0"/>
          </a:p>
          <a:p>
            <a:r>
              <a:rPr lang="zh-CN" altLang="en-US" dirty="0"/>
              <a:t>外码的较为严谨的定义</a:t>
            </a:r>
            <a:endParaRPr lang="en-US" altLang="zh-CN" dirty="0"/>
          </a:p>
          <a:p>
            <a:pPr lvl="1"/>
            <a:r>
              <a:rPr lang="en-US" altLang="zh-CN" dirty="0"/>
              <a:t>Let </a:t>
            </a:r>
            <a:r>
              <a:rPr lang="en-US" altLang="zh-CN" dirty="0">
                <a:solidFill>
                  <a:srgbClr val="FF0000"/>
                </a:solidFill>
              </a:rPr>
              <a:t>A</a:t>
            </a:r>
            <a:r>
              <a:rPr lang="en-US" altLang="zh-CN" dirty="0"/>
              <a:t> be a set of attributes.  </a:t>
            </a:r>
          </a:p>
          <a:p>
            <a:pPr lvl="1"/>
            <a:r>
              <a:rPr lang="en-US" altLang="zh-CN" dirty="0"/>
              <a:t>Let </a:t>
            </a:r>
            <a:r>
              <a:rPr lang="en-US" altLang="zh-CN" dirty="0">
                <a:solidFill>
                  <a:srgbClr val="FF0000"/>
                </a:solidFill>
              </a:rPr>
              <a:t>R</a:t>
            </a:r>
            <a:r>
              <a:rPr lang="en-US" altLang="zh-CN" dirty="0"/>
              <a:t> and </a:t>
            </a:r>
            <a:r>
              <a:rPr lang="en-US" altLang="zh-CN" dirty="0">
                <a:solidFill>
                  <a:srgbClr val="FF0000"/>
                </a:solidFill>
              </a:rPr>
              <a:t>S</a:t>
            </a:r>
            <a:r>
              <a:rPr lang="en-US" altLang="zh-CN" dirty="0"/>
              <a:t> be two relations that contain attributes </a:t>
            </a:r>
            <a:r>
              <a:rPr lang="en-US" altLang="zh-CN" dirty="0">
                <a:solidFill>
                  <a:srgbClr val="FF0000"/>
                </a:solidFill>
              </a:rPr>
              <a:t>A</a:t>
            </a:r>
          </a:p>
          <a:p>
            <a:pPr lvl="1"/>
            <a:r>
              <a:rPr lang="en-US" altLang="zh-CN" dirty="0">
                <a:solidFill>
                  <a:srgbClr val="FF0000"/>
                </a:solidFill>
              </a:rPr>
              <a:t>A </a:t>
            </a:r>
            <a:r>
              <a:rPr lang="en-US" altLang="zh-CN" dirty="0"/>
              <a:t>is the primary key of </a:t>
            </a:r>
            <a:r>
              <a:rPr lang="en-US" altLang="zh-CN" dirty="0">
                <a:solidFill>
                  <a:srgbClr val="FF0000"/>
                </a:solidFill>
              </a:rPr>
              <a:t>S</a:t>
            </a:r>
          </a:p>
          <a:p>
            <a:pPr lvl="1"/>
            <a:r>
              <a:rPr lang="en-US" altLang="zh-CN" dirty="0">
                <a:solidFill>
                  <a:srgbClr val="FF0000"/>
                </a:solidFill>
              </a:rPr>
              <a:t>A</a:t>
            </a:r>
            <a:r>
              <a:rPr lang="en-US" altLang="zh-CN" dirty="0"/>
              <a:t> is said to be a  </a:t>
            </a:r>
            <a:r>
              <a:rPr lang="en-US" altLang="zh-CN" b="1" dirty="0">
                <a:solidFill>
                  <a:srgbClr val="000099"/>
                </a:solidFill>
              </a:rPr>
              <a:t>foreign key</a:t>
            </a:r>
            <a:r>
              <a:rPr lang="en-US" altLang="zh-CN" dirty="0"/>
              <a:t> of </a:t>
            </a:r>
            <a:r>
              <a:rPr lang="en-US" altLang="zh-CN" dirty="0">
                <a:solidFill>
                  <a:srgbClr val="FF0000"/>
                </a:solidFill>
              </a:rPr>
              <a:t>R</a:t>
            </a:r>
            <a:r>
              <a:rPr lang="en-US" altLang="zh-CN" dirty="0"/>
              <a:t> if for any values of A appearing in R </a:t>
            </a:r>
            <a:r>
              <a:rPr lang="en-US" altLang="zh-CN" b="1" dirty="0">
                <a:solidFill>
                  <a:srgbClr val="000099"/>
                </a:solidFill>
              </a:rPr>
              <a:t>these</a:t>
            </a:r>
            <a:r>
              <a:rPr lang="en-US" altLang="zh-CN" dirty="0"/>
              <a:t> values also appear in S.</a:t>
            </a:r>
          </a:p>
          <a:p>
            <a:pPr>
              <a:buNone/>
            </a:pPr>
            <a:endParaRPr lang="en-US" altLang="zh-CN" dirty="0"/>
          </a:p>
          <a:p>
            <a:endParaRPr lang="en-US" altLang="zh-CN" dirty="0"/>
          </a:p>
          <a:p>
            <a:endParaRPr lang="zh-CN" altLang="zh-CN" dirty="0"/>
          </a:p>
          <a:p>
            <a:pPr>
              <a:buFont typeface="Wingdings" panose="05000000000000000000" pitchFamily="2" charset="2"/>
              <a:buNone/>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56659E9E-8F70-4F2D-8BBD-2074345943F6}"/>
              </a:ext>
            </a:extLst>
          </p:cNvPr>
          <p:cNvSpPr>
            <a:spLocks noGrp="1" noChangeArrowheads="1"/>
          </p:cNvSpPr>
          <p:nvPr>
            <p:ph type="title"/>
          </p:nvPr>
        </p:nvSpPr>
        <p:spPr>
          <a:xfrm>
            <a:off x="1015054" y="144461"/>
            <a:ext cx="8388350" cy="1020053"/>
          </a:xfrm>
        </p:spPr>
        <p:txBody>
          <a:bodyPr>
            <a:normAutofit fontScale="90000"/>
          </a:bodyPr>
          <a:lstStyle/>
          <a:p>
            <a:pPr>
              <a:defRPr/>
            </a:pPr>
            <a:r>
              <a:rPr lang="en-US" altLang="zh-CN" sz="3600" dirty="0">
                <a:effectLst>
                  <a:outerShdw blurRad="38100" dist="38100" dir="2700000" algn="tl">
                    <a:srgbClr val="C0C0C0"/>
                  </a:outerShdw>
                </a:effectLst>
              </a:rPr>
              <a:t>Integrity Constraints——</a:t>
            </a:r>
            <a:br>
              <a:rPr lang="en-US" altLang="zh-CN" sz="3600" dirty="0">
                <a:effectLst>
                  <a:outerShdw blurRad="38100" dist="38100" dir="2700000" algn="tl">
                    <a:srgbClr val="C0C0C0"/>
                  </a:outerShdw>
                </a:effectLst>
              </a:rPr>
            </a:br>
            <a:r>
              <a:rPr lang="zh-CN" altLang="en-US" sz="3200" dirty="0">
                <a:effectLst>
                  <a:outerShdw blurRad="38100" dist="38100" dir="2700000" algn="tl">
                    <a:srgbClr val="C0C0C0"/>
                  </a:outerShdw>
                </a:effectLst>
              </a:rPr>
              <a:t>      </a:t>
            </a:r>
            <a:r>
              <a:rPr lang="en-US" altLang="zh-CN" sz="3200" dirty="0"/>
              <a:t>Cascading Actions in Referential Integrity</a:t>
            </a:r>
            <a:endParaRPr lang="en-US" sz="3200" dirty="0"/>
          </a:p>
        </p:txBody>
      </p:sp>
      <p:sp>
        <p:nvSpPr>
          <p:cNvPr id="59395" name="Rectangle 3">
            <a:extLst>
              <a:ext uri="{FF2B5EF4-FFF2-40B4-BE49-F238E27FC236}">
                <a16:creationId xmlns:a16="http://schemas.microsoft.com/office/drawing/2014/main" id="{1ED6A2F9-B2AF-4EA4-BAE3-552891927056}"/>
              </a:ext>
            </a:extLst>
          </p:cNvPr>
          <p:cNvSpPr>
            <a:spLocks noGrp="1" noChangeArrowheads="1"/>
          </p:cNvSpPr>
          <p:nvPr>
            <p:ph type="body" idx="1"/>
          </p:nvPr>
        </p:nvSpPr>
        <p:spPr>
          <a:xfrm>
            <a:off x="1105710" y="1507553"/>
            <a:ext cx="9925455" cy="4797425"/>
          </a:xfrm>
        </p:spPr>
        <p:txBody>
          <a:bodyPr/>
          <a:lstStyle/>
          <a:p>
            <a:r>
              <a:rPr lang="en-US" altLang="zh-CN" sz="1800" b="1" dirty="0"/>
              <a:t>create table </a:t>
            </a:r>
            <a:r>
              <a:rPr lang="en-US" altLang="zh-CN" sz="1800" dirty="0"/>
              <a:t>course (</a:t>
            </a:r>
            <a:br>
              <a:rPr lang="en-US" altLang="zh-CN" sz="1800" dirty="0"/>
            </a:br>
            <a:r>
              <a:rPr lang="en-US" altLang="zh-CN" sz="1800" dirty="0"/>
              <a:t>    </a:t>
            </a:r>
            <a:r>
              <a:rPr lang="en-US" altLang="zh-CN" sz="1800" dirty="0" err="1"/>
              <a:t>course_id</a:t>
            </a:r>
            <a:r>
              <a:rPr lang="en-US" altLang="zh-CN" sz="1800" dirty="0"/>
              <a:t>  </a:t>
            </a:r>
            <a:r>
              <a:rPr lang="zh-CN" altLang="en-US" sz="1800" dirty="0"/>
              <a:t> </a:t>
            </a:r>
            <a:r>
              <a:rPr lang="en-US" altLang="zh-CN" sz="1800" dirty="0"/>
              <a:t> </a:t>
            </a:r>
            <a:r>
              <a:rPr lang="en-US" altLang="zh-CN" sz="1800" b="1" dirty="0"/>
              <a:t>char</a:t>
            </a:r>
            <a:r>
              <a:rPr lang="en-US" altLang="zh-CN" sz="1800" dirty="0"/>
              <a:t>(5) </a:t>
            </a:r>
            <a:r>
              <a:rPr lang="zh-CN" altLang="en-US" sz="1800" dirty="0"/>
              <a:t>   </a:t>
            </a:r>
            <a:r>
              <a:rPr lang="en-US" altLang="zh-CN" sz="1800" b="1" dirty="0"/>
              <a:t>primary key</a:t>
            </a:r>
            <a:r>
              <a:rPr lang="en-US" altLang="zh-CN" sz="1800" dirty="0"/>
              <a:t>,</a:t>
            </a:r>
            <a:br>
              <a:rPr lang="en-US" altLang="zh-CN" sz="1800" dirty="0"/>
            </a:br>
            <a:r>
              <a:rPr lang="en-US" altLang="zh-CN" sz="1800" dirty="0"/>
              <a:t>    title             </a:t>
            </a:r>
            <a:r>
              <a:rPr lang="en-US" altLang="zh-CN" sz="1800" b="1" dirty="0"/>
              <a:t>varchar</a:t>
            </a:r>
            <a:r>
              <a:rPr lang="en-US" altLang="zh-CN" sz="1800" dirty="0"/>
              <a:t>(20),</a:t>
            </a:r>
            <a:br>
              <a:rPr lang="en-US" altLang="zh-CN" sz="1800" dirty="0"/>
            </a:br>
            <a:r>
              <a:rPr lang="en-US" altLang="zh-CN" sz="1800" dirty="0"/>
              <a:t>    </a:t>
            </a:r>
            <a:r>
              <a:rPr lang="en-US" altLang="zh-CN" sz="1800" dirty="0" err="1"/>
              <a:t>dept_name</a:t>
            </a:r>
            <a:r>
              <a:rPr lang="en-US" altLang="zh-CN" sz="1800" dirty="0"/>
              <a:t> </a:t>
            </a:r>
            <a:r>
              <a:rPr lang="zh-CN" altLang="en-US" sz="1800" dirty="0"/>
              <a:t>  </a:t>
            </a:r>
            <a:r>
              <a:rPr lang="en-US" altLang="zh-CN" sz="1800" b="1" dirty="0"/>
              <a:t>varchar</a:t>
            </a:r>
            <a:r>
              <a:rPr lang="en-US" altLang="zh-CN" sz="1800" dirty="0"/>
              <a:t>(20) </a:t>
            </a:r>
            <a:r>
              <a:rPr lang="zh-CN" altLang="en-US" sz="1800" dirty="0"/>
              <a:t> </a:t>
            </a:r>
            <a:r>
              <a:rPr lang="en-US" altLang="zh-CN" sz="1800" b="1" dirty="0"/>
              <a:t>references </a:t>
            </a:r>
            <a:r>
              <a:rPr lang="en-US" altLang="zh-CN" sz="1800" dirty="0"/>
              <a:t>department</a:t>
            </a:r>
            <a:br>
              <a:rPr lang="en-US" altLang="zh-CN" sz="1800" dirty="0"/>
            </a:br>
            <a:r>
              <a:rPr lang="en-US" altLang="zh-CN" sz="1800" dirty="0"/>
              <a:t>)</a:t>
            </a:r>
          </a:p>
          <a:p>
            <a:r>
              <a:rPr lang="en-US" altLang="zh-CN" sz="1800" b="1" dirty="0"/>
              <a:t>create table </a:t>
            </a:r>
            <a:r>
              <a:rPr lang="zh-CN" altLang="en-US" sz="1800" b="1" dirty="0"/>
              <a:t> </a:t>
            </a:r>
            <a:r>
              <a:rPr lang="en-US" altLang="zh-CN" sz="1800" dirty="0"/>
              <a:t>course (</a:t>
            </a:r>
            <a:br>
              <a:rPr lang="en-US" altLang="zh-CN" sz="1800" dirty="0"/>
            </a:br>
            <a:r>
              <a:rPr lang="en-US" altLang="zh-CN" sz="1800" dirty="0"/>
              <a:t>    …</a:t>
            </a:r>
            <a:br>
              <a:rPr lang="en-US" altLang="zh-CN" sz="1800" dirty="0"/>
            </a:br>
            <a:r>
              <a:rPr lang="en-US" altLang="zh-CN" sz="1800" dirty="0"/>
              <a:t>    </a:t>
            </a:r>
            <a:r>
              <a:rPr lang="en-US" altLang="zh-CN" sz="1800" dirty="0" err="1"/>
              <a:t>dept_name</a:t>
            </a:r>
            <a:r>
              <a:rPr lang="en-US" altLang="zh-CN" sz="1800" dirty="0"/>
              <a:t> </a:t>
            </a:r>
            <a:r>
              <a:rPr lang="en-US" altLang="zh-CN" sz="1800" b="1" dirty="0"/>
              <a:t>varchar</a:t>
            </a:r>
            <a:r>
              <a:rPr lang="en-US" altLang="zh-CN" sz="1800" dirty="0"/>
              <a:t>(20),</a:t>
            </a:r>
            <a:br>
              <a:rPr lang="en-US" altLang="zh-CN" sz="1800" dirty="0"/>
            </a:br>
            <a:r>
              <a:rPr lang="en-US" altLang="zh-CN" sz="1800" dirty="0"/>
              <a:t>    </a:t>
            </a:r>
            <a:r>
              <a:rPr lang="en-US" altLang="zh-CN" sz="1800" b="1" dirty="0"/>
              <a:t>foreign key </a:t>
            </a:r>
            <a:r>
              <a:rPr lang="en-US" altLang="zh-CN" sz="1800" dirty="0"/>
              <a:t>(</a:t>
            </a:r>
            <a:r>
              <a:rPr lang="en-US" altLang="zh-CN" sz="1800" dirty="0" err="1"/>
              <a:t>dept_name</a:t>
            </a:r>
            <a:r>
              <a:rPr lang="en-US" altLang="zh-CN" sz="1800" dirty="0"/>
              <a:t>) </a:t>
            </a:r>
            <a:r>
              <a:rPr lang="zh-CN" altLang="en-US" sz="1800" dirty="0"/>
              <a:t> </a:t>
            </a:r>
            <a:r>
              <a:rPr lang="en-US" altLang="zh-CN" sz="1800" b="1" dirty="0"/>
              <a:t>references </a:t>
            </a:r>
            <a:r>
              <a:rPr lang="en-US" altLang="zh-CN" sz="1800" dirty="0"/>
              <a:t>department</a:t>
            </a:r>
            <a:br>
              <a:rPr lang="en-US" altLang="zh-CN" sz="1800" dirty="0"/>
            </a:br>
            <a:r>
              <a:rPr lang="en-US" altLang="zh-CN" sz="1800" dirty="0"/>
              <a:t>                </a:t>
            </a:r>
            <a:r>
              <a:rPr lang="en-US" altLang="zh-CN" sz="1800" b="1" dirty="0"/>
              <a:t>on delete</a:t>
            </a:r>
            <a:r>
              <a:rPr lang="zh-CN" altLang="en-US" sz="1800" b="1" dirty="0"/>
              <a:t> </a:t>
            </a:r>
            <a:r>
              <a:rPr lang="en-US" altLang="zh-CN" sz="1800" b="1" dirty="0"/>
              <a:t> cascade</a:t>
            </a:r>
            <a:br>
              <a:rPr lang="en-US" altLang="zh-CN" sz="1800" b="1" dirty="0"/>
            </a:br>
            <a:r>
              <a:rPr lang="en-US" altLang="zh-CN" sz="1800" b="1" dirty="0"/>
              <a:t>                on update cascade</a:t>
            </a:r>
            <a:r>
              <a:rPr lang="en-US" altLang="zh-CN" sz="1800" dirty="0"/>
              <a:t>,</a:t>
            </a:r>
            <a:br>
              <a:rPr lang="en-US" altLang="zh-CN" sz="1800" dirty="0"/>
            </a:br>
            <a:r>
              <a:rPr lang="en-US" altLang="zh-CN" sz="1800" dirty="0"/>
              <a:t>    . . . </a:t>
            </a:r>
            <a:br>
              <a:rPr lang="en-US" altLang="zh-CN" sz="1800" dirty="0"/>
            </a:br>
            <a:r>
              <a:rPr lang="en-US" altLang="zh-CN" sz="1800" dirty="0"/>
              <a:t>)</a:t>
            </a:r>
          </a:p>
          <a:p>
            <a:r>
              <a:rPr lang="en-US" altLang="zh-CN" dirty="0"/>
              <a:t>alternative actions to cascade:  </a:t>
            </a:r>
            <a:r>
              <a:rPr lang="en-US" altLang="zh-CN" b="1" dirty="0"/>
              <a:t>set null</a:t>
            </a:r>
            <a:r>
              <a:rPr lang="en-US" altLang="zh-CN" dirty="0"/>
              <a:t>, </a:t>
            </a:r>
            <a:r>
              <a:rPr lang="en-US" altLang="zh-CN" b="1" dirty="0"/>
              <a:t>set default</a:t>
            </a:r>
          </a:p>
          <a:p>
            <a:pPr lvl="1"/>
            <a:r>
              <a:rPr lang="en-US" altLang="zh-CN" b="1" dirty="0"/>
              <a:t>on</a:t>
            </a:r>
            <a:r>
              <a:rPr lang="zh-CN" altLang="en-US" b="1" dirty="0"/>
              <a:t> </a:t>
            </a:r>
            <a:r>
              <a:rPr lang="en-US" altLang="zh-CN" b="1" dirty="0"/>
              <a:t>delete</a:t>
            </a:r>
            <a:r>
              <a:rPr lang="zh-CN" altLang="en-US" b="1" dirty="0"/>
              <a:t> </a:t>
            </a:r>
            <a:r>
              <a:rPr lang="en-US" altLang="zh-CN" b="1" dirty="0"/>
              <a:t>set</a:t>
            </a:r>
            <a:r>
              <a:rPr lang="zh-CN" altLang="en-US" b="1" dirty="0"/>
              <a:t> </a:t>
            </a:r>
            <a:r>
              <a:rPr lang="en-US" altLang="zh-CN" b="1" dirty="0"/>
              <a:t>null</a:t>
            </a:r>
            <a:r>
              <a:rPr lang="zh-CN" altLang="en-US" b="1" dirty="0"/>
              <a:t>                 </a:t>
            </a:r>
            <a:r>
              <a:rPr lang="en-US" altLang="zh-CN" b="1" dirty="0"/>
              <a:t>on</a:t>
            </a:r>
            <a:r>
              <a:rPr lang="zh-CN" altLang="en-US" b="1" dirty="0"/>
              <a:t> </a:t>
            </a:r>
            <a:r>
              <a:rPr lang="en-US" altLang="zh-CN" b="1" dirty="0"/>
              <a:t>update</a:t>
            </a:r>
            <a:r>
              <a:rPr lang="zh-CN" altLang="en-US" b="1" dirty="0"/>
              <a:t> </a:t>
            </a:r>
            <a:r>
              <a:rPr lang="en-US" altLang="zh-CN" b="1" dirty="0"/>
              <a:t>set</a:t>
            </a:r>
            <a:r>
              <a:rPr lang="zh-CN" altLang="en-US" b="1" dirty="0"/>
              <a:t> </a:t>
            </a:r>
            <a:r>
              <a:rPr lang="en-US" altLang="zh-CN" b="1" dirty="0"/>
              <a:t>null</a:t>
            </a:r>
          </a:p>
          <a:p>
            <a:pPr lvl="1"/>
            <a:r>
              <a:rPr lang="en-US" altLang="zh-CN" b="1" dirty="0"/>
              <a:t>on</a:t>
            </a:r>
            <a:r>
              <a:rPr lang="zh-CN" altLang="en-US" b="1" dirty="0"/>
              <a:t> </a:t>
            </a:r>
            <a:r>
              <a:rPr lang="en-US" altLang="zh-CN" b="1" dirty="0"/>
              <a:t>delete</a:t>
            </a:r>
            <a:r>
              <a:rPr lang="zh-CN" altLang="en-US" b="1" dirty="0"/>
              <a:t> </a:t>
            </a:r>
            <a:r>
              <a:rPr lang="en-US" altLang="zh-CN" b="1" dirty="0"/>
              <a:t>set</a:t>
            </a:r>
            <a:r>
              <a:rPr lang="zh-CN" altLang="en-US" b="1" dirty="0"/>
              <a:t> </a:t>
            </a:r>
            <a:r>
              <a:rPr lang="en-US" altLang="zh-CN" b="1" dirty="0"/>
              <a:t>default</a:t>
            </a:r>
            <a:r>
              <a:rPr lang="zh-CN" altLang="en-US" b="1" dirty="0"/>
              <a:t>           </a:t>
            </a:r>
            <a:r>
              <a:rPr lang="en-US" altLang="zh-CN" b="1" dirty="0"/>
              <a:t>on</a:t>
            </a:r>
            <a:r>
              <a:rPr lang="zh-CN" altLang="en-US" b="1" dirty="0"/>
              <a:t> </a:t>
            </a:r>
            <a:r>
              <a:rPr lang="en-US" altLang="zh-CN" b="1" dirty="0"/>
              <a:t>update</a:t>
            </a:r>
            <a:r>
              <a:rPr lang="zh-CN" altLang="en-US" b="1" dirty="0"/>
              <a:t> </a:t>
            </a:r>
            <a:r>
              <a:rPr lang="en-US" altLang="zh-CN" b="1" dirty="0"/>
              <a:t>set</a:t>
            </a:r>
            <a:r>
              <a:rPr lang="zh-CN" altLang="en-US" b="1" dirty="0"/>
              <a:t> </a:t>
            </a:r>
            <a:r>
              <a:rPr lang="en-US" altLang="zh-CN" b="1" dirty="0"/>
              <a:t>default</a:t>
            </a:r>
          </a:p>
          <a:p>
            <a:pPr lvl="1"/>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7EAFCA6E-4A68-426A-B528-ECAE5B2CADCD}"/>
              </a:ext>
            </a:extLst>
          </p:cNvPr>
          <p:cNvSpPr>
            <a:spLocks noGrp="1" noChangeArrowheads="1"/>
          </p:cNvSpPr>
          <p:nvPr>
            <p:ph type="title"/>
          </p:nvPr>
        </p:nvSpPr>
        <p:spPr>
          <a:xfrm>
            <a:off x="1112196" y="58045"/>
            <a:ext cx="8077200" cy="1138238"/>
          </a:xfrm>
        </p:spPr>
        <p:txBody>
          <a:bodyPr>
            <a:normAutofit fontScale="90000"/>
          </a:bodyPr>
          <a:lstStyle/>
          <a:p>
            <a:pPr>
              <a:defRPr/>
            </a:pPr>
            <a:r>
              <a:rPr lang="en-US" altLang="zh-CN" sz="3600" dirty="0">
                <a:effectLst>
                  <a:outerShdw blurRad="38100" dist="38100" dir="2700000" algn="tl">
                    <a:srgbClr val="C0C0C0"/>
                  </a:outerShdw>
                </a:effectLst>
              </a:rPr>
              <a:t>Integrity Constraints—— </a:t>
            </a:r>
            <a:br>
              <a:rPr lang="en-US" altLang="zh-CN" dirty="0">
                <a:effectLst>
                  <a:outerShdw blurRad="38100" dist="38100" dir="2700000" algn="tl">
                    <a:srgbClr val="C0C0C0"/>
                  </a:outerShdw>
                </a:effectLst>
              </a:rPr>
            </a:br>
            <a:r>
              <a:rPr lang="en-US" dirty="0"/>
              <a:t>Integrity Constraint Violation During Transactions</a:t>
            </a:r>
          </a:p>
        </p:txBody>
      </p:sp>
      <p:sp>
        <p:nvSpPr>
          <p:cNvPr id="60419" name="Rectangle 3">
            <a:extLst>
              <a:ext uri="{FF2B5EF4-FFF2-40B4-BE49-F238E27FC236}">
                <a16:creationId xmlns:a16="http://schemas.microsoft.com/office/drawing/2014/main" id="{57AA39B6-C7F9-4848-83C3-F58939606A8E}"/>
              </a:ext>
            </a:extLst>
          </p:cNvPr>
          <p:cNvSpPr>
            <a:spLocks noGrp="1" noChangeArrowheads="1"/>
          </p:cNvSpPr>
          <p:nvPr>
            <p:ph type="body" idx="1"/>
          </p:nvPr>
        </p:nvSpPr>
        <p:spPr>
          <a:xfrm>
            <a:off x="1203932" y="2183505"/>
            <a:ext cx="10099607" cy="4616450"/>
          </a:xfrm>
        </p:spPr>
        <p:txBody>
          <a:bodyPr/>
          <a:lstStyle/>
          <a:p>
            <a:r>
              <a:rPr lang="zh-CN" altLang="en-US" b="1" dirty="0"/>
              <a:t>例子：</a:t>
            </a:r>
            <a:endParaRPr lang="en-US" altLang="zh-CN" b="1" dirty="0"/>
          </a:p>
          <a:p>
            <a:pPr lvl="1">
              <a:buFont typeface="Monotype Sorts" charset="2"/>
              <a:buNone/>
            </a:pPr>
            <a:r>
              <a:rPr lang="en-US" altLang="zh-CN" b="1" dirty="0"/>
              <a:t>create table </a:t>
            </a:r>
            <a:r>
              <a:rPr lang="en-US" altLang="zh-CN" i="1" dirty="0">
                <a:solidFill>
                  <a:srgbClr val="00B0F0"/>
                </a:solidFill>
              </a:rPr>
              <a:t>person</a:t>
            </a:r>
            <a:r>
              <a:rPr lang="en-US" altLang="zh-CN" i="1" dirty="0"/>
              <a:t> </a:t>
            </a:r>
            <a:r>
              <a:rPr lang="en-US" altLang="zh-CN" dirty="0"/>
              <a:t>(</a:t>
            </a:r>
            <a:br>
              <a:rPr lang="en-US" altLang="zh-CN" dirty="0"/>
            </a:br>
            <a:r>
              <a:rPr lang="en-US" altLang="zh-CN" i="1" dirty="0"/>
              <a:t>name </a:t>
            </a:r>
            <a:r>
              <a:rPr lang="en-US" altLang="zh-CN" b="1" dirty="0"/>
              <a:t>char</a:t>
            </a:r>
            <a:r>
              <a:rPr lang="en-US" altLang="zh-CN" dirty="0"/>
              <a:t>(40),</a:t>
            </a:r>
            <a:br>
              <a:rPr lang="en-US" altLang="zh-CN" dirty="0"/>
            </a:br>
            <a:r>
              <a:rPr lang="en-US" altLang="zh-CN" i="1" dirty="0">
                <a:solidFill>
                  <a:srgbClr val="FF0000"/>
                </a:solidFill>
              </a:rPr>
              <a:t>spouse</a:t>
            </a:r>
            <a:r>
              <a:rPr lang="en-US" altLang="zh-CN" i="1" dirty="0"/>
              <a:t> </a:t>
            </a:r>
            <a:r>
              <a:rPr lang="en-US" altLang="zh-CN" b="1" dirty="0"/>
              <a:t> char</a:t>
            </a:r>
            <a:r>
              <a:rPr lang="en-US" altLang="zh-CN" dirty="0"/>
              <a:t>(40),</a:t>
            </a:r>
            <a:br>
              <a:rPr lang="en-US" altLang="zh-CN" dirty="0"/>
            </a:br>
            <a:r>
              <a:rPr lang="en-US" altLang="zh-CN" b="1" dirty="0"/>
              <a:t>primary key</a:t>
            </a:r>
            <a:r>
              <a:rPr lang="en-US" altLang="zh-CN" dirty="0"/>
              <a:t>(name)</a:t>
            </a:r>
            <a:r>
              <a:rPr lang="en-US" altLang="zh-CN" i="1" dirty="0"/>
              <a:t>,</a:t>
            </a:r>
            <a:br>
              <a:rPr lang="en-US" altLang="zh-CN" dirty="0"/>
            </a:br>
            <a:r>
              <a:rPr lang="en-US" altLang="zh-CN" b="1" dirty="0"/>
              <a:t>foreign key</a:t>
            </a:r>
            <a:r>
              <a:rPr lang="en-US" altLang="zh-CN" i="1" dirty="0">
                <a:solidFill>
                  <a:srgbClr val="FF0000"/>
                </a:solidFill>
              </a:rPr>
              <a:t>(spouse)</a:t>
            </a:r>
            <a:r>
              <a:rPr lang="en-US" altLang="zh-CN" dirty="0"/>
              <a:t> </a:t>
            </a:r>
            <a:r>
              <a:rPr lang="en-US" altLang="zh-CN" b="1" dirty="0"/>
              <a:t>references </a:t>
            </a:r>
            <a:r>
              <a:rPr lang="en-US" altLang="zh-CN" i="1" dirty="0"/>
              <a:t> </a:t>
            </a:r>
            <a:r>
              <a:rPr lang="en-US" altLang="zh-CN" i="1" dirty="0">
                <a:solidFill>
                  <a:srgbClr val="00B0F0"/>
                </a:solidFill>
              </a:rPr>
              <a:t>person</a:t>
            </a:r>
            <a:r>
              <a:rPr lang="en-US" altLang="zh-CN" dirty="0"/>
              <a:t>)</a:t>
            </a:r>
          </a:p>
          <a:p>
            <a:pPr lvl="1"/>
            <a:endParaRPr lang="en-US" altLang="zh-CN" sz="2000" dirty="0"/>
          </a:p>
          <a:p>
            <a:pPr lvl="1"/>
            <a:r>
              <a:rPr lang="zh-CN" altLang="en-US" sz="2000" dirty="0"/>
              <a:t>约束要求</a:t>
            </a:r>
            <a:r>
              <a:rPr lang="en-US" altLang="zh-CN" sz="2000" dirty="0"/>
              <a:t>spouse </a:t>
            </a:r>
            <a:r>
              <a:rPr lang="zh-CN" altLang="en-US" sz="2000" dirty="0"/>
              <a:t>属性必须包含在</a:t>
            </a:r>
            <a:r>
              <a:rPr lang="en-US" altLang="zh-CN" sz="2000" dirty="0"/>
              <a:t>person </a:t>
            </a:r>
            <a:r>
              <a:rPr lang="zh-CN" altLang="en-US" sz="2000" dirty="0"/>
              <a:t>表里出现的名字。</a:t>
            </a:r>
            <a:endParaRPr lang="en-US" altLang="zh-CN" sz="2000" dirty="0"/>
          </a:p>
          <a:p>
            <a:pPr lvl="1"/>
            <a:r>
              <a:rPr lang="zh-CN" altLang="en-US" sz="2000" dirty="0"/>
              <a:t>假设我们希望在上述关系中插入两个元组，一个是关于</a:t>
            </a:r>
            <a:r>
              <a:rPr lang="en-US" altLang="zh-CN" sz="2000" dirty="0"/>
              <a:t>John </a:t>
            </a:r>
            <a:r>
              <a:rPr lang="zh-CN" altLang="en-US" sz="2000" dirty="0"/>
              <a:t>的，另一个是关于</a:t>
            </a:r>
            <a:r>
              <a:rPr lang="en-US" altLang="zh-CN" sz="2000" dirty="0"/>
              <a:t>Mary</a:t>
            </a:r>
            <a:r>
              <a:rPr lang="zh-CN" altLang="en-US" sz="2000" dirty="0"/>
              <a:t>的，这两个元组的配偶属性分别设置为</a:t>
            </a:r>
            <a:r>
              <a:rPr lang="en-US" altLang="zh-CN" sz="2000" dirty="0"/>
              <a:t>Mary</a:t>
            </a:r>
            <a:r>
              <a:rPr lang="zh-CN" altLang="en-US" sz="2000" dirty="0"/>
              <a:t>和</a:t>
            </a:r>
            <a:r>
              <a:rPr lang="en-US" altLang="zh-CN" sz="2000" dirty="0"/>
              <a:t>John</a:t>
            </a:r>
            <a:r>
              <a:rPr lang="zh-CN" altLang="en-US" sz="2000" dirty="0"/>
              <a:t>，以此表示</a:t>
            </a:r>
            <a:r>
              <a:rPr lang="en-US" altLang="zh-CN" sz="2000" dirty="0"/>
              <a:t>John</a:t>
            </a:r>
            <a:r>
              <a:rPr lang="zh-CN" altLang="en-US" sz="2000" dirty="0"/>
              <a:t>和</a:t>
            </a:r>
            <a:r>
              <a:rPr lang="en-US" altLang="zh-CN" sz="2000" dirty="0" err="1"/>
              <a:t>Marγ</a:t>
            </a:r>
            <a:r>
              <a:rPr lang="zh-CN" altLang="en-US" sz="2000" dirty="0"/>
              <a:t>彼此之间的婚姻关系。</a:t>
            </a:r>
            <a:endParaRPr lang="en-US" altLang="zh-CN" sz="2000" dirty="0"/>
          </a:p>
          <a:p>
            <a:pPr lvl="1"/>
            <a:r>
              <a:rPr lang="zh-CN" altLang="en-US" sz="2000" dirty="0"/>
              <a:t>无论先插入哪个元组，插入第一个元组的时候都会违反外码约束。在插入第二个元组后，外码约束又会满足了。</a:t>
            </a:r>
          </a:p>
          <a:p>
            <a:r>
              <a:rPr lang="en-US" altLang="zh-CN" dirty="0"/>
              <a:t>How to insert a tuple without causing constraint violation ?</a:t>
            </a:r>
          </a:p>
          <a:p>
            <a:endParaRPr lang="en-US" altLang="zh-CN" dirty="0"/>
          </a:p>
          <a:p>
            <a:pPr lvl="1"/>
            <a:endParaRPr lang="en-US" altLang="zh-CN" dirty="0"/>
          </a:p>
        </p:txBody>
      </p:sp>
      <p:pic>
        <p:nvPicPr>
          <p:cNvPr id="60420" name="Picture 2">
            <a:extLst>
              <a:ext uri="{FF2B5EF4-FFF2-40B4-BE49-F238E27FC236}">
                <a16:creationId xmlns:a16="http://schemas.microsoft.com/office/drawing/2014/main" id="{09F95C7F-8077-45FF-A042-F2D9B18E1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8919" y="1400108"/>
            <a:ext cx="40671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B7F016B9-7BA0-4FBA-832B-B1132DA03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293" y="1374722"/>
            <a:ext cx="4234987" cy="315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258" name="Rectangle 2">
            <a:extLst>
              <a:ext uri="{FF2B5EF4-FFF2-40B4-BE49-F238E27FC236}">
                <a16:creationId xmlns:a16="http://schemas.microsoft.com/office/drawing/2014/main" id="{4501ACFD-61A8-49D1-AC49-38F7F6234850}"/>
              </a:ext>
            </a:extLst>
          </p:cNvPr>
          <p:cNvSpPr>
            <a:spLocks noGrp="1" noChangeArrowheads="1"/>
          </p:cNvSpPr>
          <p:nvPr>
            <p:ph type="title"/>
          </p:nvPr>
        </p:nvSpPr>
        <p:spPr>
          <a:xfrm>
            <a:off x="1093316" y="145915"/>
            <a:ext cx="8027987" cy="1057782"/>
          </a:xfrm>
        </p:spPr>
        <p:txBody>
          <a:bodyPr>
            <a:normAutofit fontScale="90000"/>
          </a:bodyPr>
          <a:lstStyle/>
          <a:p>
            <a:pPr>
              <a:defRPr/>
            </a:pPr>
            <a:r>
              <a:rPr lang="en-US" altLang="zh-CN" sz="3600" dirty="0">
                <a:effectLst>
                  <a:outerShdw blurRad="38100" dist="38100" dir="2700000" algn="tl">
                    <a:srgbClr val="C0C0C0"/>
                  </a:outerShdw>
                </a:effectLst>
              </a:rPr>
              <a:t>Integrity Constraints—— </a:t>
            </a:r>
            <a:br>
              <a:rPr lang="en-US" altLang="zh-CN" sz="3600" dirty="0">
                <a:effectLst>
                  <a:outerShdw blurRad="38100" dist="38100" dir="2700000" algn="tl">
                    <a:srgbClr val="C0C0C0"/>
                  </a:outerShdw>
                </a:effectLst>
              </a:rPr>
            </a:br>
            <a:r>
              <a:rPr lang="en-US" altLang="zh-CN" dirty="0"/>
              <a:t>Integrity Constraint Violation During Transactions</a:t>
            </a:r>
            <a:endParaRPr lang="en-US" dirty="0"/>
          </a:p>
        </p:txBody>
      </p:sp>
      <p:sp>
        <p:nvSpPr>
          <p:cNvPr id="62468" name="Rectangle 3">
            <a:extLst>
              <a:ext uri="{FF2B5EF4-FFF2-40B4-BE49-F238E27FC236}">
                <a16:creationId xmlns:a16="http://schemas.microsoft.com/office/drawing/2014/main" id="{D5AB2F45-0A9A-45A7-A1A8-10830956D7D2}"/>
              </a:ext>
            </a:extLst>
          </p:cNvPr>
          <p:cNvSpPr>
            <a:spLocks noGrp="1" noChangeArrowheads="1"/>
          </p:cNvSpPr>
          <p:nvPr>
            <p:ph type="body" idx="1"/>
          </p:nvPr>
        </p:nvSpPr>
        <p:spPr>
          <a:xfrm>
            <a:off x="421532" y="1841652"/>
            <a:ext cx="8027987" cy="4581525"/>
          </a:xfrm>
        </p:spPr>
        <p:txBody>
          <a:bodyPr/>
          <a:lstStyle/>
          <a:p>
            <a:r>
              <a:rPr lang="zh-CN" altLang="zh-CN" sz="2800" dirty="0"/>
              <a:t>以下是修改</a:t>
            </a:r>
            <a:r>
              <a:rPr lang="zh-CN" altLang="en-US" sz="2800" dirty="0"/>
              <a:t>约束</a:t>
            </a:r>
            <a:r>
              <a:rPr lang="zh-CN" altLang="zh-CN" sz="2800" dirty="0"/>
              <a:t>的语句</a:t>
            </a:r>
          </a:p>
          <a:p>
            <a:pPr lvl="1"/>
            <a:endParaRPr lang="en-US" altLang="zh-CN" sz="2000" dirty="0"/>
          </a:p>
          <a:p>
            <a:pPr lvl="1"/>
            <a:r>
              <a:rPr lang="en-US" altLang="zh-CN" sz="2000" dirty="0"/>
              <a:t>The ALTER SESSION SET CONSTRAINTS statement</a:t>
            </a:r>
          </a:p>
          <a:p>
            <a:pPr lvl="1">
              <a:buFont typeface="Wingdings" panose="05000000000000000000" pitchFamily="2" charset="2"/>
              <a:buNone/>
            </a:pPr>
            <a:r>
              <a:rPr lang="en-US" altLang="zh-CN" sz="2000" dirty="0"/>
              <a:t>applies to a current session only.</a:t>
            </a:r>
          </a:p>
          <a:p>
            <a:pPr lvl="1">
              <a:buFont typeface="Wingdings" panose="05000000000000000000" pitchFamily="2" charset="2"/>
              <a:buNone/>
            </a:pPr>
            <a:endParaRPr lang="en-US" altLang="zh-CN" sz="2000" dirty="0"/>
          </a:p>
          <a:p>
            <a:pPr lvl="1">
              <a:buFont typeface="Wingdings" panose="05000000000000000000" pitchFamily="2" charset="2"/>
              <a:buNone/>
            </a:pPr>
            <a:endParaRPr lang="en-US" altLang="zh-CN" sz="2000" dirty="0"/>
          </a:p>
          <a:p>
            <a:pPr>
              <a:buFont typeface="Wingdings" panose="05000000000000000000" pitchFamily="2" charset="2"/>
              <a:buNone/>
            </a:pPr>
            <a:endParaRPr lang="en-US" altLang="zh-CN" dirty="0"/>
          </a:p>
          <a:p>
            <a:pPr lvl="1"/>
            <a:r>
              <a:rPr lang="en-US" altLang="zh-CN" sz="2000" dirty="0"/>
              <a:t>The SET CONSTRAINTS statement makes constraints either DEFERRED or</a:t>
            </a:r>
            <a:r>
              <a:rPr lang="zh-CN" altLang="en-US" sz="2000" dirty="0"/>
              <a:t> </a:t>
            </a:r>
            <a:r>
              <a:rPr lang="en-US" altLang="zh-CN" sz="2000" dirty="0"/>
              <a:t>IMMEDIATE for a particular transaction</a:t>
            </a:r>
            <a:endParaRPr lang="zh-CN" altLang="zh-CN" sz="2000" dirty="0"/>
          </a:p>
        </p:txBody>
      </p:sp>
      <p:pic>
        <p:nvPicPr>
          <p:cNvPr id="62469" name="Picture 2">
            <a:extLst>
              <a:ext uri="{FF2B5EF4-FFF2-40B4-BE49-F238E27FC236}">
                <a16:creationId xmlns:a16="http://schemas.microsoft.com/office/drawing/2014/main" id="{94C72F9C-7D6A-411D-99AA-A5CDD5C00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7642" y="5283927"/>
            <a:ext cx="4510649" cy="106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3">
            <a:extLst>
              <a:ext uri="{FF2B5EF4-FFF2-40B4-BE49-F238E27FC236}">
                <a16:creationId xmlns:a16="http://schemas.microsoft.com/office/drawing/2014/main" id="{CF11E8B2-4532-458A-B3F9-31BB67805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7642" y="3481726"/>
            <a:ext cx="4830762"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4C40594A-DF83-4106-ABFD-EAEB67036BEE}"/>
              </a:ext>
            </a:extLst>
          </p:cNvPr>
          <p:cNvSpPr>
            <a:spLocks noGrp="1" noChangeArrowheads="1"/>
          </p:cNvSpPr>
          <p:nvPr>
            <p:ph type="title"/>
          </p:nvPr>
        </p:nvSpPr>
        <p:spPr>
          <a:xfrm>
            <a:off x="1103043" y="136188"/>
            <a:ext cx="8027987" cy="1017892"/>
          </a:xfrm>
        </p:spPr>
        <p:txBody>
          <a:bodyPr>
            <a:normAutofit fontScale="90000"/>
          </a:bodyPr>
          <a:lstStyle/>
          <a:p>
            <a:pPr>
              <a:defRPr/>
            </a:pPr>
            <a:r>
              <a:rPr lang="en-US" altLang="zh-CN" sz="3600" dirty="0">
                <a:effectLst>
                  <a:outerShdw blurRad="38100" dist="38100" dir="2700000" algn="tl">
                    <a:srgbClr val="C0C0C0"/>
                  </a:outerShdw>
                </a:effectLst>
              </a:rPr>
              <a:t>Integrity Constraints—— </a:t>
            </a:r>
            <a:br>
              <a:rPr lang="en-US" altLang="zh-CN" sz="3600" dirty="0">
                <a:effectLst>
                  <a:outerShdw blurRad="38100" dist="38100" dir="2700000" algn="tl">
                    <a:srgbClr val="C0C0C0"/>
                  </a:outerShdw>
                </a:effectLst>
              </a:rPr>
            </a:br>
            <a:r>
              <a:rPr lang="en-US" altLang="zh-CN" dirty="0"/>
              <a:t>Integrity Constraint Violation During Transactions</a:t>
            </a:r>
            <a:endParaRPr lang="en-US" dirty="0"/>
          </a:p>
        </p:txBody>
      </p:sp>
      <p:pic>
        <p:nvPicPr>
          <p:cNvPr id="63491" name="Picture 2">
            <a:extLst>
              <a:ext uri="{FF2B5EF4-FFF2-40B4-BE49-F238E27FC236}">
                <a16:creationId xmlns:a16="http://schemas.microsoft.com/office/drawing/2014/main" id="{5B120193-12BB-48E0-8D13-ADFACECE3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710" y="1498636"/>
            <a:ext cx="5628497" cy="522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83778D1B-1D51-46FC-9801-CA85CEE5CDD3}"/>
              </a:ext>
            </a:extLst>
          </p:cNvPr>
          <p:cNvSpPr>
            <a:spLocks noGrp="1" noChangeArrowheads="1"/>
          </p:cNvSpPr>
          <p:nvPr>
            <p:ph type="title"/>
          </p:nvPr>
        </p:nvSpPr>
        <p:spPr>
          <a:xfrm>
            <a:off x="1132227" y="72233"/>
            <a:ext cx="8027987" cy="1077912"/>
          </a:xfrm>
        </p:spPr>
        <p:txBody>
          <a:bodyPr>
            <a:normAutofit fontScale="90000"/>
          </a:bodyPr>
          <a:lstStyle/>
          <a:p>
            <a:pPr>
              <a:defRPr/>
            </a:pPr>
            <a:r>
              <a:rPr lang="en-US" altLang="zh-CN" sz="3600" dirty="0">
                <a:effectLst>
                  <a:outerShdw blurRad="38100" dist="38100" dir="2700000" algn="tl">
                    <a:srgbClr val="C0C0C0"/>
                  </a:outerShdw>
                </a:effectLst>
              </a:rPr>
              <a:t>Integrity Constraints—— </a:t>
            </a:r>
            <a:br>
              <a:rPr lang="en-US" altLang="zh-CN" sz="3600" dirty="0">
                <a:effectLst>
                  <a:outerShdw blurRad="38100" dist="38100" dir="2700000" algn="tl">
                    <a:srgbClr val="C0C0C0"/>
                  </a:outerShdw>
                </a:effectLst>
              </a:rPr>
            </a:br>
            <a:r>
              <a:rPr lang="zh-CN" altLang="en-US" sz="3600" dirty="0">
                <a:effectLst>
                  <a:outerShdw blurRad="38100" dist="38100" dir="2700000" algn="tl">
                    <a:srgbClr val="C0C0C0"/>
                  </a:outerShdw>
                </a:effectLst>
              </a:rPr>
              <a:t>           </a:t>
            </a:r>
            <a:r>
              <a:rPr lang="en-US" altLang="zh-CN" sz="3600" dirty="0"/>
              <a:t>Complex Check Clauses</a:t>
            </a:r>
            <a:endParaRPr lang="en-US" sz="3600" dirty="0"/>
          </a:p>
        </p:txBody>
      </p:sp>
      <p:sp>
        <p:nvSpPr>
          <p:cNvPr id="64515" name="Rectangle 3">
            <a:extLst>
              <a:ext uri="{FF2B5EF4-FFF2-40B4-BE49-F238E27FC236}">
                <a16:creationId xmlns:a16="http://schemas.microsoft.com/office/drawing/2014/main" id="{5D3202FD-05FC-465D-BCA8-D07C5A2E209D}"/>
              </a:ext>
            </a:extLst>
          </p:cNvPr>
          <p:cNvSpPr>
            <a:spLocks noGrp="1" noChangeArrowheads="1"/>
          </p:cNvSpPr>
          <p:nvPr>
            <p:ph type="body" idx="1"/>
          </p:nvPr>
        </p:nvSpPr>
        <p:spPr>
          <a:xfrm>
            <a:off x="408562" y="1439459"/>
            <a:ext cx="11284085" cy="5346308"/>
          </a:xfrm>
        </p:spPr>
        <p:txBody>
          <a:bodyPr>
            <a:normAutofit/>
          </a:bodyPr>
          <a:lstStyle/>
          <a:p>
            <a:r>
              <a:rPr lang="zh-CN" altLang="en-US" sz="2400" dirty="0">
                <a:solidFill>
                  <a:srgbClr val="FF0000"/>
                </a:solidFill>
              </a:rPr>
              <a:t>包含子查询的</a:t>
            </a:r>
            <a:r>
              <a:rPr lang="en-US" altLang="zh-CN" sz="2400" dirty="0">
                <a:solidFill>
                  <a:srgbClr val="FF0000"/>
                </a:solidFill>
              </a:rPr>
              <a:t>check</a:t>
            </a:r>
            <a:r>
              <a:rPr lang="zh-CN" altLang="en-US" sz="2400" dirty="0">
                <a:solidFill>
                  <a:srgbClr val="FF0000"/>
                </a:solidFill>
              </a:rPr>
              <a:t>子句目前还没有被大多数数据库系统支持</a:t>
            </a:r>
            <a:endParaRPr lang="en-US" altLang="zh-CN" b="1" dirty="0"/>
          </a:p>
          <a:p>
            <a:pPr lvl="1"/>
            <a:r>
              <a:rPr lang="en-US" altLang="zh-CN" sz="2000" b="1" dirty="0"/>
              <a:t>check</a:t>
            </a:r>
            <a:r>
              <a:rPr lang="zh-CN" altLang="en-US" sz="2000" b="1" dirty="0"/>
              <a:t>子句中的谓词（包含子查询的</a:t>
            </a:r>
            <a:r>
              <a:rPr lang="en-US" altLang="zh-CN" sz="2000" b="1" dirty="0"/>
              <a:t>check</a:t>
            </a:r>
            <a:r>
              <a:rPr lang="zh-CN" altLang="en-US" sz="2000" b="1" dirty="0"/>
              <a:t>子句）</a:t>
            </a:r>
            <a:endParaRPr lang="en-US" altLang="zh-CN" sz="2000" b="1" dirty="0"/>
          </a:p>
          <a:p>
            <a:pPr lvl="2"/>
            <a:r>
              <a:rPr lang="zh-CN" altLang="en-US" sz="2000" dirty="0"/>
              <a:t>例：在表</a:t>
            </a:r>
            <a:r>
              <a:rPr lang="en-US" altLang="zh-CN" sz="2000" dirty="0"/>
              <a:t>section</a:t>
            </a:r>
            <a:r>
              <a:rPr lang="zh-CN" altLang="en-US" sz="2000" dirty="0"/>
              <a:t>上声明参照完整性约束（不是外键约束！）</a:t>
            </a:r>
            <a:r>
              <a:rPr lang="zh-CN" altLang="en-US" sz="2000" b="1" dirty="0"/>
              <a:t>   </a:t>
            </a:r>
            <a:endParaRPr lang="en-US" altLang="zh-CN" sz="2000" b="1" dirty="0"/>
          </a:p>
          <a:p>
            <a:pPr lvl="1">
              <a:buNone/>
            </a:pPr>
            <a:r>
              <a:rPr lang="zh-CN" altLang="en-US" sz="2000" b="1" dirty="0"/>
              <a:t>            </a:t>
            </a:r>
            <a:r>
              <a:rPr lang="zh-CN" altLang="en-US" sz="2000" b="1" dirty="0">
                <a:solidFill>
                  <a:srgbClr val="7030A0"/>
                </a:solidFill>
              </a:rPr>
              <a:t>外键约束</a:t>
            </a:r>
            <a:endParaRPr lang="en-US" altLang="zh-CN" sz="2000" b="1" dirty="0">
              <a:solidFill>
                <a:srgbClr val="7030A0"/>
              </a:solidFill>
            </a:endParaRPr>
          </a:p>
          <a:p>
            <a:pPr lvl="1">
              <a:buNone/>
            </a:pPr>
            <a:endParaRPr lang="en-US" altLang="zh-CN" sz="2000" b="1" dirty="0"/>
          </a:p>
          <a:p>
            <a:pPr lvl="1">
              <a:buNone/>
            </a:pPr>
            <a:endParaRPr lang="en-US" altLang="zh-CN" sz="2000" b="1" dirty="0"/>
          </a:p>
          <a:p>
            <a:pPr lvl="1">
              <a:buNone/>
            </a:pPr>
            <a:endParaRPr lang="en-US" altLang="zh-CN" sz="2000" b="1" dirty="0"/>
          </a:p>
          <a:p>
            <a:pPr lvl="1">
              <a:buNone/>
            </a:pPr>
            <a:endParaRPr lang="en-US" altLang="zh-CN" sz="2000" b="1" dirty="0"/>
          </a:p>
          <a:p>
            <a:pPr lvl="1">
              <a:buNone/>
            </a:pPr>
            <a:endParaRPr lang="en-US" altLang="zh-CN" sz="2000" b="1" dirty="0"/>
          </a:p>
          <a:p>
            <a:pPr lvl="1">
              <a:buNone/>
            </a:pPr>
            <a:r>
              <a:rPr lang="zh-CN" altLang="en-US" sz="2000" b="1" dirty="0"/>
              <a:t>            </a:t>
            </a:r>
            <a:r>
              <a:rPr lang="zh-CN" altLang="en-US" sz="2000" b="1" dirty="0">
                <a:solidFill>
                  <a:srgbClr val="7030A0"/>
                </a:solidFill>
              </a:rPr>
              <a:t>在表</a:t>
            </a:r>
            <a:r>
              <a:rPr lang="en-US" altLang="zh-CN" sz="2000" b="1" dirty="0" err="1">
                <a:solidFill>
                  <a:srgbClr val="7030A0"/>
                </a:solidFill>
              </a:rPr>
              <a:t>Sectioin</a:t>
            </a:r>
            <a:r>
              <a:rPr lang="zh-CN" altLang="en-US" sz="2000" b="1" dirty="0">
                <a:solidFill>
                  <a:srgbClr val="7030A0"/>
                </a:solidFill>
              </a:rPr>
              <a:t>上声明参照完整性约束（不是外键约束）</a:t>
            </a:r>
            <a:endParaRPr lang="en-US" altLang="zh-CN" sz="2000" b="1" dirty="0">
              <a:solidFill>
                <a:srgbClr val="7030A0"/>
              </a:solidFill>
            </a:endParaRPr>
          </a:p>
          <a:p>
            <a:pPr lvl="2">
              <a:buNone/>
            </a:pPr>
            <a:r>
              <a:rPr lang="en-US" altLang="zh-CN" b="1" dirty="0"/>
              <a:t>                     check </a:t>
            </a:r>
            <a:r>
              <a:rPr lang="en-US" altLang="zh-CN" dirty="0"/>
              <a:t>(</a:t>
            </a:r>
            <a:r>
              <a:rPr lang="en-US" altLang="zh-CN" i="1" dirty="0" err="1"/>
              <a:t>time_slot_id</a:t>
            </a:r>
            <a:r>
              <a:rPr lang="en-US" altLang="zh-CN" i="1" dirty="0"/>
              <a:t> </a:t>
            </a:r>
            <a:r>
              <a:rPr lang="en-US" altLang="zh-CN" b="1" dirty="0"/>
              <a:t>in </a:t>
            </a:r>
            <a:r>
              <a:rPr lang="en-US" altLang="zh-CN" dirty="0"/>
              <a:t>(</a:t>
            </a:r>
            <a:r>
              <a:rPr lang="en-US" altLang="zh-CN" b="1" dirty="0"/>
              <a:t>select </a:t>
            </a:r>
            <a:r>
              <a:rPr lang="en-US" altLang="zh-CN" i="1" dirty="0" err="1"/>
              <a:t>time_slot_id</a:t>
            </a:r>
            <a:r>
              <a:rPr lang="en-US" altLang="zh-CN" i="1" dirty="0"/>
              <a:t> </a:t>
            </a:r>
            <a:r>
              <a:rPr lang="en-US" altLang="zh-CN" b="1" dirty="0"/>
              <a:t>from </a:t>
            </a:r>
            <a:r>
              <a:rPr lang="en-US" altLang="zh-CN" i="1" dirty="0" err="1"/>
              <a:t>time_slot</a:t>
            </a:r>
            <a:r>
              <a:rPr lang="en-US" altLang="zh-CN" dirty="0"/>
              <a:t>))</a:t>
            </a:r>
          </a:p>
          <a:p>
            <a:pPr lvl="2"/>
            <a:r>
              <a:rPr lang="zh-CN" altLang="en-US" sz="2000" dirty="0"/>
              <a:t>检测在</a:t>
            </a:r>
            <a:r>
              <a:rPr lang="en-US" altLang="zh-CN" sz="2000" dirty="0"/>
              <a:t>section</a:t>
            </a:r>
            <a:r>
              <a:rPr lang="zh-CN" altLang="en-US" sz="2000" dirty="0"/>
              <a:t>关系中每个元组的</a:t>
            </a:r>
            <a:r>
              <a:rPr lang="en-US" altLang="zh-CN" sz="2000" dirty="0" err="1"/>
              <a:t>time_slot_id</a:t>
            </a:r>
            <a:r>
              <a:rPr lang="zh-CN" altLang="en-US" sz="2000" dirty="0"/>
              <a:t>的确是在</a:t>
            </a:r>
            <a:r>
              <a:rPr lang="en-US" altLang="zh-CN" sz="2000" dirty="0" err="1"/>
              <a:t>time_slot</a:t>
            </a:r>
            <a:r>
              <a:rPr lang="en-US" altLang="zh-CN" sz="2000" dirty="0"/>
              <a:t> </a:t>
            </a:r>
            <a:r>
              <a:rPr lang="zh-CN" altLang="en-US" sz="2000" dirty="0"/>
              <a:t>关系中某个时间段的标识。</a:t>
            </a:r>
            <a:endParaRPr lang="en-US" altLang="zh-CN" sz="2000" dirty="0"/>
          </a:p>
          <a:p>
            <a:pPr lvl="3"/>
            <a:r>
              <a:rPr lang="zh-CN" altLang="en-US" sz="2000" dirty="0"/>
              <a:t>不仅在</a:t>
            </a:r>
            <a:r>
              <a:rPr lang="en-US" altLang="zh-CN" sz="2000" dirty="0"/>
              <a:t>section</a:t>
            </a:r>
            <a:r>
              <a:rPr lang="zh-CN" altLang="en-US" sz="2000" dirty="0"/>
              <a:t>中插入或修改元组时需要检测</a:t>
            </a:r>
            <a:endParaRPr lang="en-US" altLang="zh-CN" sz="2000" dirty="0"/>
          </a:p>
          <a:p>
            <a:pPr lvl="3"/>
            <a:r>
              <a:rPr lang="zh-CN" altLang="en-US" sz="2000" dirty="0"/>
              <a:t>而且在</a:t>
            </a:r>
            <a:r>
              <a:rPr lang="en-US" altLang="zh-CN" sz="2000" dirty="0" err="1"/>
              <a:t>time_slot</a:t>
            </a:r>
            <a:r>
              <a:rPr lang="zh-CN" altLang="en-US" sz="2000" dirty="0"/>
              <a:t>关系改变（删除和修改）时也需要检测</a:t>
            </a:r>
            <a:endParaRPr lang="en-US" altLang="zh-CN" sz="2000" dirty="0"/>
          </a:p>
        </p:txBody>
      </p:sp>
      <p:pic>
        <p:nvPicPr>
          <p:cNvPr id="64516" name="Picture 2">
            <a:extLst>
              <a:ext uri="{FF2B5EF4-FFF2-40B4-BE49-F238E27FC236}">
                <a16:creationId xmlns:a16="http://schemas.microsoft.com/office/drawing/2014/main" id="{7492739F-DF36-44BE-B6C6-8D84D3A3E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2841" y="2592973"/>
            <a:ext cx="4972998" cy="191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a:extLst>
              <a:ext uri="{FF2B5EF4-FFF2-40B4-BE49-F238E27FC236}">
                <a16:creationId xmlns:a16="http://schemas.microsoft.com/office/drawing/2014/main" id="{39B079A1-C6FC-409F-A069-58AA6BDE2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382" y="3080702"/>
            <a:ext cx="5849567" cy="126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6B626C98-86F1-48A9-AEAE-95F8BCAA1951}"/>
              </a:ext>
            </a:extLst>
          </p:cNvPr>
          <p:cNvSpPr>
            <a:spLocks noGrp="1" noChangeArrowheads="1"/>
          </p:cNvSpPr>
          <p:nvPr>
            <p:ph type="title"/>
          </p:nvPr>
        </p:nvSpPr>
        <p:spPr>
          <a:xfrm>
            <a:off x="1054405" y="0"/>
            <a:ext cx="8027987" cy="1284287"/>
          </a:xfrm>
        </p:spPr>
        <p:txBody>
          <a:bodyPr/>
          <a:lstStyle/>
          <a:p>
            <a:pPr>
              <a:defRPr/>
            </a:pPr>
            <a:r>
              <a:rPr lang="en-US" altLang="zh-CN" sz="3600" dirty="0">
                <a:effectLst>
                  <a:outerShdw blurRad="38100" dist="38100" dir="2700000" algn="tl">
                    <a:srgbClr val="C0C0C0"/>
                  </a:outerShdw>
                </a:effectLst>
              </a:rPr>
              <a:t>Integrity Constraints—— </a:t>
            </a:r>
            <a:br>
              <a:rPr lang="en-US" altLang="zh-CN" sz="3600" dirty="0">
                <a:effectLst>
                  <a:outerShdw blurRad="38100" dist="38100" dir="2700000" algn="tl">
                    <a:srgbClr val="C0C0C0"/>
                  </a:outerShdw>
                </a:effectLst>
              </a:rPr>
            </a:br>
            <a:r>
              <a:rPr lang="zh-CN" altLang="en-US" sz="3600" dirty="0">
                <a:effectLst>
                  <a:outerShdw blurRad="38100" dist="38100" dir="2700000" algn="tl">
                    <a:srgbClr val="C0C0C0"/>
                  </a:outerShdw>
                </a:effectLst>
              </a:rPr>
              <a:t>           </a:t>
            </a:r>
            <a:r>
              <a:rPr lang="en-US" altLang="zh-CN" sz="3600" dirty="0"/>
              <a:t>Complex Check Clauses</a:t>
            </a:r>
            <a:endParaRPr lang="en-US" sz="3600" dirty="0"/>
          </a:p>
        </p:txBody>
      </p:sp>
      <p:sp>
        <p:nvSpPr>
          <p:cNvPr id="65539" name="Rectangle 3">
            <a:extLst>
              <a:ext uri="{FF2B5EF4-FFF2-40B4-BE49-F238E27FC236}">
                <a16:creationId xmlns:a16="http://schemas.microsoft.com/office/drawing/2014/main" id="{0C8E2A10-F2BB-495C-B1C6-A819F79E05A0}"/>
              </a:ext>
            </a:extLst>
          </p:cNvPr>
          <p:cNvSpPr>
            <a:spLocks noGrp="1" noChangeArrowheads="1"/>
          </p:cNvSpPr>
          <p:nvPr>
            <p:ph type="body" idx="1"/>
          </p:nvPr>
        </p:nvSpPr>
        <p:spPr>
          <a:xfrm>
            <a:off x="554477" y="1428278"/>
            <a:ext cx="10856068" cy="4797425"/>
          </a:xfrm>
        </p:spPr>
        <p:txBody>
          <a:bodyPr/>
          <a:lstStyle/>
          <a:p>
            <a:r>
              <a:rPr lang="en-US" altLang="zh-CN" sz="2400" b="1" dirty="0"/>
              <a:t>check</a:t>
            </a:r>
            <a:r>
              <a:rPr lang="zh-CN" altLang="en-US" sz="2400" b="1" dirty="0"/>
              <a:t>子句中的谓词（包含子查询的</a:t>
            </a:r>
            <a:r>
              <a:rPr lang="en-US" altLang="zh-CN" sz="2400" b="1" dirty="0"/>
              <a:t>check</a:t>
            </a:r>
            <a:r>
              <a:rPr lang="zh-CN" altLang="en-US" sz="2400" b="1" dirty="0"/>
              <a:t>子句）</a:t>
            </a:r>
            <a:endParaRPr lang="en-US" altLang="zh-CN" sz="2400" b="1" dirty="0"/>
          </a:p>
          <a:p>
            <a:pPr lvl="1"/>
            <a:endParaRPr lang="en-US" altLang="zh-CN" sz="2000" dirty="0"/>
          </a:p>
          <a:p>
            <a:pPr lvl="1"/>
            <a:r>
              <a:rPr lang="zh-CN" altLang="en-US" sz="2000" dirty="0"/>
              <a:t>例：大学模式上的一个约束是</a:t>
            </a:r>
            <a:r>
              <a:rPr lang="en-US" altLang="zh-CN" sz="2000" dirty="0"/>
              <a:t>: </a:t>
            </a:r>
            <a:r>
              <a:rPr lang="zh-CN" altLang="en-US" sz="2000" dirty="0">
                <a:solidFill>
                  <a:srgbClr val="7030A0"/>
                </a:solidFill>
              </a:rPr>
              <a:t>每个课程段都需要有至少一位教师来讲授</a:t>
            </a:r>
            <a:endParaRPr lang="en-US" altLang="zh-CN" sz="2000" dirty="0">
              <a:solidFill>
                <a:srgbClr val="7030A0"/>
              </a:solidFill>
            </a:endParaRPr>
          </a:p>
          <a:p>
            <a:pPr lvl="2"/>
            <a:endParaRPr lang="en-US" altLang="zh-CN" sz="2000" dirty="0"/>
          </a:p>
          <a:p>
            <a:pPr lvl="2"/>
            <a:r>
              <a:rPr lang="zh-CN" altLang="en-US" sz="2000" dirty="0"/>
              <a:t>一种方案是声明</a:t>
            </a:r>
            <a:r>
              <a:rPr lang="en-US" altLang="zh-CN" sz="2000" dirty="0"/>
              <a:t>section</a:t>
            </a:r>
            <a:r>
              <a:rPr lang="zh-CN" altLang="en-US" sz="2000" dirty="0"/>
              <a:t>关系的属性集</a:t>
            </a:r>
            <a:r>
              <a:rPr lang="en-US" altLang="zh-CN" sz="2000" dirty="0"/>
              <a:t>( </a:t>
            </a:r>
            <a:r>
              <a:rPr lang="en-US" altLang="zh-CN" sz="2000" dirty="0" err="1"/>
              <a:t>course_id</a:t>
            </a:r>
            <a:r>
              <a:rPr lang="en-US" altLang="zh-CN" sz="2000" dirty="0"/>
              <a:t> , </a:t>
            </a:r>
            <a:r>
              <a:rPr lang="en-US" altLang="zh-CN" sz="2000" dirty="0" err="1"/>
              <a:t>sec_id</a:t>
            </a:r>
            <a:r>
              <a:rPr lang="en-US" altLang="zh-CN" sz="2000" dirty="0"/>
              <a:t> , semester, year ) </a:t>
            </a:r>
            <a:r>
              <a:rPr lang="zh-CN" altLang="en-US" sz="2000" dirty="0"/>
              <a:t>为外码，它参照</a:t>
            </a:r>
            <a:r>
              <a:rPr lang="en-US" altLang="zh-CN" sz="2000" dirty="0"/>
              <a:t>teaches </a:t>
            </a:r>
            <a:r>
              <a:rPr lang="zh-CN" altLang="en-US" sz="2000" dirty="0"/>
              <a:t>关系中的相应属性。遗憾的是，这些属性并未构成</a:t>
            </a:r>
            <a:r>
              <a:rPr lang="en-US" altLang="zh-CN" sz="2000" dirty="0"/>
              <a:t>teaches </a:t>
            </a:r>
            <a:r>
              <a:rPr lang="zh-CN" altLang="en-US" sz="2000" dirty="0"/>
              <a:t>关系的主码。</a:t>
            </a:r>
            <a:endParaRPr lang="en-US" altLang="zh-CN" sz="2000" dirty="0"/>
          </a:p>
          <a:p>
            <a:pPr lvl="2"/>
            <a:endParaRPr lang="en-US" altLang="zh-CN" sz="2000" dirty="0"/>
          </a:p>
          <a:p>
            <a:pPr lvl="2"/>
            <a:endParaRPr lang="en-US" altLang="zh-CN" sz="2000" dirty="0"/>
          </a:p>
          <a:p>
            <a:pPr lvl="2"/>
            <a:r>
              <a:rPr lang="zh-CN" altLang="en-US" sz="2000" dirty="0"/>
              <a:t>如果数据库系统支持在</a:t>
            </a:r>
            <a:r>
              <a:rPr lang="en-US" altLang="zh-CN" sz="2000" dirty="0"/>
              <a:t>check </a:t>
            </a:r>
            <a:r>
              <a:rPr lang="zh-CN" altLang="en-US" sz="2000" dirty="0"/>
              <a:t>约束中出现子查询的话，可以使用与</a:t>
            </a:r>
            <a:r>
              <a:rPr lang="en-US" altLang="zh-CN" sz="2000" dirty="0" err="1"/>
              <a:t>time_slot</a:t>
            </a:r>
            <a:r>
              <a:rPr lang="en-US" altLang="zh-CN" sz="2000" dirty="0"/>
              <a:t> </a:t>
            </a:r>
            <a:r>
              <a:rPr lang="zh-CN" altLang="en-US" sz="2000" dirty="0"/>
              <a:t>属性类似的</a:t>
            </a:r>
            <a:r>
              <a:rPr lang="en-US" altLang="zh-CN" sz="2000" dirty="0"/>
              <a:t>check </a:t>
            </a:r>
            <a:r>
              <a:rPr lang="zh-CN" altLang="en-US" sz="2000" dirty="0"/>
              <a:t>约束来强制实现上述约束</a:t>
            </a:r>
            <a:endParaRPr lang="en-US" altLang="zh-CN" sz="2000" dirty="0"/>
          </a:p>
          <a:p>
            <a:pPr marL="914400" lvl="2" indent="0">
              <a:buNone/>
            </a:pPr>
            <a:r>
              <a:rPr lang="en-US" altLang="zh-CN" sz="2000" dirty="0"/>
              <a:t> check (( </a:t>
            </a:r>
            <a:r>
              <a:rPr lang="en-US" altLang="zh-CN" sz="2000" dirty="0" err="1"/>
              <a:t>course_id,section_id</a:t>
            </a:r>
            <a:r>
              <a:rPr lang="en-US" altLang="zh-CN" sz="2000" dirty="0"/>
              <a:t>) IN (select </a:t>
            </a:r>
            <a:r>
              <a:rPr lang="en-US" altLang="zh-CN" sz="2000" dirty="0" err="1"/>
              <a:t>course_id,section_id</a:t>
            </a:r>
            <a:r>
              <a:rPr lang="en-US" altLang="zh-CN" sz="2000" dirty="0"/>
              <a:t> from teaches))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F2F0969E-17FF-4FEB-A972-E39A928A57F7}"/>
              </a:ext>
            </a:extLst>
          </p:cNvPr>
          <p:cNvSpPr>
            <a:spLocks noGrp="1" noChangeArrowheads="1"/>
          </p:cNvSpPr>
          <p:nvPr>
            <p:ph type="title"/>
          </p:nvPr>
        </p:nvSpPr>
        <p:spPr>
          <a:xfrm>
            <a:off x="1093317" y="194553"/>
            <a:ext cx="8027987" cy="1060551"/>
          </a:xfrm>
        </p:spPr>
        <p:txBody>
          <a:bodyPr>
            <a:normAutofit fontScale="90000"/>
          </a:bodyPr>
          <a:lstStyle/>
          <a:p>
            <a:pPr>
              <a:defRPr/>
            </a:pPr>
            <a:r>
              <a:rPr lang="en-US" altLang="zh-CN" sz="3600" dirty="0">
                <a:effectLst>
                  <a:outerShdw blurRad="38100" dist="38100" dir="2700000" algn="tl">
                    <a:srgbClr val="C0C0C0"/>
                  </a:outerShdw>
                </a:effectLst>
              </a:rPr>
              <a:t>Integrity Constraints—— </a:t>
            </a:r>
            <a:br>
              <a:rPr lang="en-US" altLang="zh-CN" sz="3600" dirty="0">
                <a:effectLst>
                  <a:outerShdw blurRad="38100" dist="38100" dir="2700000" algn="tl">
                    <a:srgbClr val="C0C0C0"/>
                  </a:outerShdw>
                </a:effectLst>
              </a:rPr>
            </a:br>
            <a:r>
              <a:rPr lang="zh-CN" altLang="en-US" sz="3600" dirty="0">
                <a:effectLst>
                  <a:outerShdw blurRad="38100" dist="38100" dir="2700000" algn="tl">
                    <a:srgbClr val="C0C0C0"/>
                  </a:outerShdw>
                </a:effectLst>
              </a:rPr>
              <a:t>           </a:t>
            </a:r>
            <a:r>
              <a:rPr lang="en-US" altLang="zh-CN" sz="3600" dirty="0"/>
              <a:t>Complex Check Clauses</a:t>
            </a:r>
            <a:endParaRPr lang="en-US" sz="3600" dirty="0"/>
          </a:p>
        </p:txBody>
      </p:sp>
      <p:sp>
        <p:nvSpPr>
          <p:cNvPr id="67587" name="Rectangle 3">
            <a:extLst>
              <a:ext uri="{FF2B5EF4-FFF2-40B4-BE49-F238E27FC236}">
                <a16:creationId xmlns:a16="http://schemas.microsoft.com/office/drawing/2014/main" id="{CC29B2A2-0EF4-419A-841C-9A292A828332}"/>
              </a:ext>
            </a:extLst>
          </p:cNvPr>
          <p:cNvSpPr>
            <a:spLocks noGrp="1" noChangeArrowheads="1"/>
          </p:cNvSpPr>
          <p:nvPr>
            <p:ph type="body" idx="1"/>
          </p:nvPr>
        </p:nvSpPr>
        <p:spPr>
          <a:xfrm>
            <a:off x="827805" y="1467190"/>
            <a:ext cx="10874569" cy="5303262"/>
          </a:xfrm>
        </p:spPr>
        <p:txBody>
          <a:bodyPr>
            <a:normAutofit/>
          </a:bodyPr>
          <a:lstStyle/>
          <a:p>
            <a:r>
              <a:rPr lang="zh-CN" altLang="en-US" sz="2400" b="1" dirty="0"/>
              <a:t>有些数据库支持断言（很多数据库不支持！）</a:t>
            </a:r>
            <a:endParaRPr lang="en-US" altLang="zh-CN" sz="2400" b="1" dirty="0"/>
          </a:p>
          <a:p>
            <a:pPr>
              <a:buFont typeface="Wingdings" panose="05000000000000000000" pitchFamily="2" charset="2"/>
              <a:buNone/>
            </a:pPr>
            <a:r>
              <a:rPr lang="zh-CN" altLang="en-US" b="1" dirty="0"/>
              <a:t>            </a:t>
            </a:r>
            <a:r>
              <a:rPr lang="en-US" altLang="zh-CN" b="1" dirty="0"/>
              <a:t>create assertion </a:t>
            </a:r>
            <a:r>
              <a:rPr lang="en-US" altLang="zh-CN" dirty="0"/>
              <a:t>&lt;assertion-name&gt; </a:t>
            </a:r>
            <a:r>
              <a:rPr lang="en-US" altLang="zh-CN" b="1" dirty="0"/>
              <a:t>check </a:t>
            </a:r>
            <a:r>
              <a:rPr lang="en-US" altLang="zh-CN" dirty="0"/>
              <a:t>&lt;predicate&gt;;</a:t>
            </a:r>
          </a:p>
          <a:p>
            <a:r>
              <a:rPr lang="zh-CN" altLang="en-US" sz="2400" dirty="0"/>
              <a:t>例：对于</a:t>
            </a:r>
            <a:r>
              <a:rPr lang="en-US" altLang="zh-CN" sz="2400" dirty="0"/>
              <a:t>student </a:t>
            </a:r>
            <a:r>
              <a:rPr lang="zh-CN" altLang="en-US" sz="2400" dirty="0"/>
              <a:t>关系中的每个元组，它在属性</a:t>
            </a:r>
            <a:r>
              <a:rPr lang="en-US" altLang="zh-CN" sz="2400" dirty="0" err="1"/>
              <a:t>tot_cred</a:t>
            </a:r>
            <a:r>
              <a:rPr lang="en-US" altLang="zh-CN" sz="2400" dirty="0"/>
              <a:t> </a:t>
            </a:r>
            <a:r>
              <a:rPr lang="zh-CN" altLang="en-US" sz="2400" dirty="0"/>
              <a:t>上的取值必须等于该生所成功修完课程的学分总和。</a:t>
            </a:r>
            <a:endParaRPr lang="en-US" altLang="zh-CN" sz="2400" dirty="0"/>
          </a:p>
          <a:p>
            <a:pPr lvl="1"/>
            <a:r>
              <a:rPr lang="en-US" altLang="zh-CN" dirty="0"/>
              <a:t>SQL </a:t>
            </a:r>
            <a:r>
              <a:rPr lang="zh-CN" altLang="en-US" dirty="0"/>
              <a:t>不支持</a:t>
            </a:r>
            <a:r>
              <a:rPr lang="zh-CN" altLang="en-US" dirty="0">
                <a:solidFill>
                  <a:srgbClr val="00B0F0"/>
                </a:solidFill>
              </a:rPr>
              <a:t>所有量词</a:t>
            </a:r>
            <a:r>
              <a:rPr lang="en-US" altLang="zh-CN" dirty="0">
                <a:solidFill>
                  <a:srgbClr val="7030A0"/>
                </a:solidFill>
              </a:rPr>
              <a:t>“for all X, P (X)” </a:t>
            </a:r>
            <a:r>
              <a:rPr lang="zh-CN" altLang="en-US" dirty="0"/>
              <a:t>结构</a:t>
            </a:r>
            <a:r>
              <a:rPr lang="en-US" altLang="zh-CN" dirty="0"/>
              <a:t>(</a:t>
            </a:r>
            <a:r>
              <a:rPr lang="zh-CN" altLang="en-US" dirty="0"/>
              <a:t>其中</a:t>
            </a:r>
            <a:r>
              <a:rPr lang="en-US" altLang="zh-CN" dirty="0"/>
              <a:t>P</a:t>
            </a:r>
            <a:r>
              <a:rPr lang="zh-CN" altLang="en-US" dirty="0"/>
              <a:t>是一个谓词</a:t>
            </a:r>
            <a:r>
              <a:rPr lang="en-US" altLang="zh-CN" dirty="0"/>
              <a:t>)</a:t>
            </a:r>
          </a:p>
          <a:p>
            <a:pPr lvl="1"/>
            <a:r>
              <a:rPr lang="zh-CN" altLang="en-US" dirty="0"/>
              <a:t>将</a:t>
            </a:r>
            <a:r>
              <a:rPr lang="zh-CN" altLang="en-US" dirty="0">
                <a:solidFill>
                  <a:srgbClr val="00B0F0"/>
                </a:solidFill>
              </a:rPr>
              <a:t>所有量词</a:t>
            </a:r>
            <a:r>
              <a:rPr lang="zh-CN" altLang="en-US" dirty="0"/>
              <a:t>等价替换为</a:t>
            </a:r>
            <a:r>
              <a:rPr lang="zh-CN" altLang="en-US" dirty="0">
                <a:solidFill>
                  <a:srgbClr val="00B0F0"/>
                </a:solidFill>
              </a:rPr>
              <a:t>存在量词</a:t>
            </a:r>
            <a:r>
              <a:rPr lang="en-US" altLang="zh-CN" dirty="0">
                <a:solidFill>
                  <a:srgbClr val="7030A0"/>
                </a:solidFill>
              </a:rPr>
              <a:t>"not exists X such that not P (X) " </a:t>
            </a:r>
            <a:r>
              <a:rPr lang="zh-CN" altLang="en-US" dirty="0"/>
              <a:t>结构来实现此约束</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思考：使用断言实现约束：每位教师不能在同一个学期的同一个时间段在两个不同的教室授课。</a:t>
            </a:r>
            <a:endParaRPr lang="en-US" altLang="zh-CN" dirty="0"/>
          </a:p>
          <a:p>
            <a:pPr lvl="1"/>
            <a:endParaRPr lang="en-US" altLang="zh-CN" dirty="0"/>
          </a:p>
        </p:txBody>
      </p:sp>
      <p:pic>
        <p:nvPicPr>
          <p:cNvPr id="2" name="图片 1">
            <a:extLst>
              <a:ext uri="{FF2B5EF4-FFF2-40B4-BE49-F238E27FC236}">
                <a16:creationId xmlns:a16="http://schemas.microsoft.com/office/drawing/2014/main" id="{43D14616-36A6-49F2-BA0C-3C3D4EA5CDA5}"/>
              </a:ext>
            </a:extLst>
          </p:cNvPr>
          <p:cNvPicPr>
            <a:picLocks noChangeAspect="1"/>
          </p:cNvPicPr>
          <p:nvPr/>
        </p:nvPicPr>
        <p:blipFill>
          <a:blip r:embed="rId3"/>
          <a:stretch>
            <a:fillRect/>
          </a:stretch>
        </p:blipFill>
        <p:spPr>
          <a:xfrm>
            <a:off x="2272254" y="4118821"/>
            <a:ext cx="5670111" cy="1719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AC2DCDA6-F66F-43B9-8A53-630E93105E16}"/>
              </a:ext>
            </a:extLst>
          </p:cNvPr>
          <p:cNvSpPr>
            <a:spLocks noGrp="1" noChangeArrowheads="1"/>
          </p:cNvSpPr>
          <p:nvPr>
            <p:ph type="title"/>
          </p:nvPr>
        </p:nvSpPr>
        <p:spPr>
          <a:xfrm>
            <a:off x="1122498" y="107004"/>
            <a:ext cx="8027987" cy="1080006"/>
          </a:xfrm>
        </p:spPr>
        <p:txBody>
          <a:bodyPr/>
          <a:lstStyle/>
          <a:p>
            <a:pPr>
              <a:defRPr/>
            </a:pPr>
            <a:r>
              <a:rPr lang="en-US" altLang="zh-CN" sz="3600" dirty="0">
                <a:effectLst>
                  <a:outerShdw blurRad="38100" dist="38100" dir="2700000" algn="tl">
                    <a:srgbClr val="C0C0C0"/>
                  </a:outerShdw>
                </a:effectLst>
              </a:rPr>
              <a:t>Integrity Constraints—— </a:t>
            </a:r>
            <a:br>
              <a:rPr lang="en-US" altLang="zh-CN" sz="3600" dirty="0">
                <a:effectLst>
                  <a:outerShdw blurRad="38100" dist="38100" dir="2700000" algn="tl">
                    <a:srgbClr val="C0C0C0"/>
                  </a:outerShdw>
                </a:effectLst>
              </a:rPr>
            </a:br>
            <a:r>
              <a:rPr lang="zh-CN" altLang="en-US" sz="3600" dirty="0">
                <a:effectLst>
                  <a:outerShdw blurRad="38100" dist="38100" dir="2700000" algn="tl">
                    <a:srgbClr val="C0C0C0"/>
                  </a:outerShdw>
                </a:effectLst>
              </a:rPr>
              <a:t>           </a:t>
            </a:r>
            <a:r>
              <a:rPr lang="en-US" altLang="zh-CN" sz="3600" dirty="0"/>
              <a:t>Complex Check Clauses</a:t>
            </a:r>
            <a:endParaRPr lang="en-US" sz="3600" dirty="0"/>
          </a:p>
        </p:txBody>
      </p:sp>
      <p:sp>
        <p:nvSpPr>
          <p:cNvPr id="69635" name="Rectangle 3">
            <a:extLst>
              <a:ext uri="{FF2B5EF4-FFF2-40B4-BE49-F238E27FC236}">
                <a16:creationId xmlns:a16="http://schemas.microsoft.com/office/drawing/2014/main" id="{A7222151-D566-4F78-BEDC-F69E12C5A9DA}"/>
              </a:ext>
            </a:extLst>
          </p:cNvPr>
          <p:cNvSpPr>
            <a:spLocks noGrp="1" noChangeArrowheads="1"/>
          </p:cNvSpPr>
          <p:nvPr>
            <p:ph type="body" idx="1"/>
          </p:nvPr>
        </p:nvSpPr>
        <p:spPr>
          <a:xfrm>
            <a:off x="768485" y="2420938"/>
            <a:ext cx="11011711" cy="2744449"/>
          </a:xfrm>
        </p:spPr>
        <p:txBody>
          <a:bodyPr/>
          <a:lstStyle/>
          <a:p>
            <a:endParaRPr lang="en-US" altLang="zh-CN" dirty="0"/>
          </a:p>
          <a:p>
            <a:r>
              <a:rPr lang="zh-CN" altLang="en-US" dirty="0"/>
              <a:t>在不支持</a:t>
            </a:r>
            <a:r>
              <a:rPr lang="en-US" altLang="zh-CN" dirty="0"/>
              <a:t>check</a:t>
            </a:r>
            <a:r>
              <a:rPr lang="zh-CN" altLang="en-US" dirty="0"/>
              <a:t>子查询和断言的</a:t>
            </a:r>
            <a:r>
              <a:rPr lang="en-US" altLang="zh-CN" dirty="0"/>
              <a:t>RDBMS</a:t>
            </a:r>
            <a:r>
              <a:rPr lang="zh-CN" altLang="en-US" dirty="0"/>
              <a:t>上，可以</a:t>
            </a:r>
            <a:r>
              <a:rPr lang="zh-CN" altLang="en-US" dirty="0">
                <a:solidFill>
                  <a:srgbClr val="7030A0"/>
                </a:solidFill>
              </a:rPr>
              <a:t>使用触发器</a:t>
            </a:r>
            <a:r>
              <a:rPr lang="zh-CN" altLang="en-US" dirty="0"/>
              <a:t>来完成同样的检查！</a:t>
            </a:r>
            <a:endParaRPr lang="en-US" altLang="zh-CN" dirty="0"/>
          </a:p>
          <a:p>
            <a:endParaRPr lang="en-US" altLang="zh-CN" dirty="0"/>
          </a:p>
          <a:p>
            <a:r>
              <a:rPr lang="zh-CN" altLang="zh-CN" dirty="0"/>
              <a:t>复杂</a:t>
            </a:r>
            <a:r>
              <a:rPr lang="en-US" altLang="zh-CN" dirty="0">
                <a:solidFill>
                  <a:srgbClr val="7030A0"/>
                </a:solidFill>
              </a:rPr>
              <a:t>check </a:t>
            </a:r>
            <a:r>
              <a:rPr lang="zh-CN" altLang="zh-CN" dirty="0">
                <a:solidFill>
                  <a:srgbClr val="7030A0"/>
                </a:solidFill>
              </a:rPr>
              <a:t>条件</a:t>
            </a:r>
            <a:r>
              <a:rPr lang="zh-CN" altLang="en-US" dirty="0"/>
              <a:t>、</a:t>
            </a:r>
            <a:r>
              <a:rPr lang="zh-CN" altLang="zh-CN" dirty="0">
                <a:solidFill>
                  <a:srgbClr val="7030A0"/>
                </a:solidFill>
              </a:rPr>
              <a:t>断言</a:t>
            </a:r>
            <a:r>
              <a:rPr lang="zh-CN" altLang="en-US" dirty="0"/>
              <a:t>和</a:t>
            </a:r>
            <a:r>
              <a:rPr lang="zh-CN" altLang="en-US" dirty="0">
                <a:solidFill>
                  <a:srgbClr val="7030A0"/>
                </a:solidFill>
              </a:rPr>
              <a:t>触发器</a:t>
            </a:r>
            <a:r>
              <a:rPr lang="zh-CN" altLang="en-US" dirty="0"/>
              <a:t>实现的完整性约束检查，可以</a:t>
            </a:r>
            <a:r>
              <a:rPr lang="zh-CN" altLang="zh-CN" dirty="0"/>
              <a:t>确保数据完整性， 但检测开销很大</a:t>
            </a:r>
          </a:p>
          <a:p>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071916A-5AE0-4868-8C81-9230E824891D}"/>
              </a:ext>
            </a:extLst>
          </p:cNvPr>
          <p:cNvSpPr>
            <a:spLocks noGrp="1" noChangeArrowheads="1"/>
          </p:cNvSpPr>
          <p:nvPr>
            <p:ph type="title"/>
          </p:nvPr>
        </p:nvSpPr>
        <p:spPr>
          <a:xfrm>
            <a:off x="1119756" y="0"/>
            <a:ext cx="4895850" cy="1143000"/>
          </a:xfrm>
        </p:spPr>
        <p:txBody>
          <a:bodyPr/>
          <a:lstStyle/>
          <a:p>
            <a:r>
              <a:rPr lang="en-US" altLang="zh-CN" dirty="0"/>
              <a:t>Join  Expressions</a:t>
            </a:r>
          </a:p>
        </p:txBody>
      </p:sp>
      <p:sp>
        <p:nvSpPr>
          <p:cNvPr id="7171" name="Rectangle 3">
            <a:extLst>
              <a:ext uri="{FF2B5EF4-FFF2-40B4-BE49-F238E27FC236}">
                <a16:creationId xmlns:a16="http://schemas.microsoft.com/office/drawing/2014/main" id="{B19CE4F1-8113-489B-B00C-BDFC5CF1A490}"/>
              </a:ext>
            </a:extLst>
          </p:cNvPr>
          <p:cNvSpPr>
            <a:spLocks noGrp="1" noChangeArrowheads="1"/>
          </p:cNvSpPr>
          <p:nvPr>
            <p:ph type="body" idx="1"/>
          </p:nvPr>
        </p:nvSpPr>
        <p:spPr>
          <a:xfrm>
            <a:off x="1583821" y="1607649"/>
            <a:ext cx="4284663" cy="4537075"/>
          </a:xfrm>
        </p:spPr>
        <p:txBody>
          <a:bodyPr/>
          <a:lstStyle/>
          <a:p>
            <a:r>
              <a:rPr lang="zh-CN" altLang="en-US" sz="2400" b="1" dirty="0">
                <a:solidFill>
                  <a:srgbClr val="000099"/>
                </a:solidFill>
              </a:rPr>
              <a:t>查询学生当前的选课的情况</a:t>
            </a:r>
            <a:endParaRPr lang="en-US" altLang="zh-CN" sz="2400" b="1" dirty="0">
              <a:solidFill>
                <a:srgbClr val="000099"/>
              </a:solidFill>
            </a:endParaRPr>
          </a:p>
          <a:p>
            <a:endParaRPr lang="en-US" altLang="zh-CN" sz="2400" b="1" dirty="0">
              <a:solidFill>
                <a:srgbClr val="000099"/>
              </a:solidFill>
            </a:endParaRPr>
          </a:p>
          <a:p>
            <a:pPr>
              <a:buFont typeface="Wingdings" panose="05000000000000000000" pitchFamily="2" charset="2"/>
              <a:buNone/>
            </a:pPr>
            <a:r>
              <a:rPr lang="en-US" altLang="zh-CN" sz="1600" dirty="0">
                <a:solidFill>
                  <a:srgbClr val="002060"/>
                </a:solidFill>
              </a:rPr>
              <a:t>select * </a:t>
            </a:r>
          </a:p>
          <a:p>
            <a:pPr>
              <a:buFont typeface="Wingdings" panose="05000000000000000000" pitchFamily="2" charset="2"/>
              <a:buNone/>
            </a:pPr>
            <a:r>
              <a:rPr lang="en-US" altLang="zh-CN" sz="1600" dirty="0">
                <a:solidFill>
                  <a:srgbClr val="002060"/>
                </a:solidFill>
              </a:rPr>
              <a:t>from </a:t>
            </a:r>
            <a:r>
              <a:rPr lang="en-US" altLang="zh-CN" sz="1600" dirty="0">
                <a:solidFill>
                  <a:srgbClr val="FF0000"/>
                </a:solidFill>
              </a:rPr>
              <a:t>student </a:t>
            </a:r>
            <a:r>
              <a:rPr lang="en-US" altLang="zh-CN" sz="1600" b="1" dirty="0">
                <a:solidFill>
                  <a:srgbClr val="0070C0"/>
                </a:solidFill>
              </a:rPr>
              <a:t>join</a:t>
            </a:r>
            <a:r>
              <a:rPr lang="en-US" altLang="zh-CN" sz="1600" dirty="0">
                <a:solidFill>
                  <a:srgbClr val="FF0000"/>
                </a:solidFill>
              </a:rPr>
              <a:t> takes </a:t>
            </a:r>
            <a:r>
              <a:rPr lang="en-US" altLang="zh-CN" sz="1600" dirty="0">
                <a:solidFill>
                  <a:srgbClr val="0070C0"/>
                </a:solidFill>
              </a:rPr>
              <a:t>on</a:t>
            </a:r>
            <a:r>
              <a:rPr lang="en-US" altLang="zh-CN" sz="1600" dirty="0">
                <a:solidFill>
                  <a:srgbClr val="FF0000"/>
                </a:solidFill>
              </a:rPr>
              <a:t> student.ID=takes.ID;</a:t>
            </a:r>
          </a:p>
          <a:p>
            <a:pPr>
              <a:buFont typeface="Wingdings" panose="05000000000000000000" pitchFamily="2" charset="2"/>
              <a:buNone/>
            </a:pPr>
            <a:endParaRPr lang="en-US" altLang="zh-CN" sz="1600" dirty="0">
              <a:solidFill>
                <a:srgbClr val="FF0000"/>
              </a:solidFill>
            </a:endParaRPr>
          </a:p>
          <a:p>
            <a:pPr>
              <a:buFont typeface="Wingdings" panose="05000000000000000000" pitchFamily="2" charset="2"/>
              <a:buNone/>
            </a:pPr>
            <a:r>
              <a:rPr lang="zh-CN" altLang="en-US" sz="1600" dirty="0">
                <a:solidFill>
                  <a:srgbClr val="FF0000"/>
                </a:solidFill>
              </a:rPr>
              <a:t>注意</a:t>
            </a:r>
            <a:r>
              <a:rPr lang="en-US" altLang="zh-CN" sz="1600" dirty="0">
                <a:solidFill>
                  <a:srgbClr val="FF0000"/>
                </a:solidFill>
              </a:rPr>
              <a:t>:</a:t>
            </a:r>
            <a:r>
              <a:rPr lang="zh-CN" altLang="en-US" sz="1600" dirty="0"/>
              <a:t>公共列</a:t>
            </a:r>
            <a:r>
              <a:rPr lang="en-US" altLang="zh-CN" sz="1600" dirty="0"/>
              <a:t>ID</a:t>
            </a:r>
            <a:r>
              <a:rPr lang="zh-CN" altLang="en-US" sz="1600" dirty="0"/>
              <a:t>显示了</a:t>
            </a:r>
            <a:r>
              <a:rPr lang="en-US" altLang="zh-CN" sz="1600" dirty="0"/>
              <a:t>2</a:t>
            </a:r>
            <a:r>
              <a:rPr lang="zh-CN" altLang="en-US" sz="1600" dirty="0"/>
              <a:t>次</a:t>
            </a:r>
            <a:endParaRPr lang="en-US" altLang="zh-CN" sz="1600" dirty="0"/>
          </a:p>
          <a:p>
            <a:endParaRPr lang="en-US" altLang="zh-CN" dirty="0"/>
          </a:p>
        </p:txBody>
      </p:sp>
      <p:pic>
        <p:nvPicPr>
          <p:cNvPr id="7172" name="Picture 4">
            <a:extLst>
              <a:ext uri="{FF2B5EF4-FFF2-40B4-BE49-F238E27FC236}">
                <a16:creationId xmlns:a16="http://schemas.microsoft.com/office/drawing/2014/main" id="{F04F7331-35AC-4BB0-9169-0798305F0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529" y="3131198"/>
            <a:ext cx="5403790" cy="372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51D836FD-5083-4FAB-B92C-0195E04F56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742" y="1467712"/>
            <a:ext cx="126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a:extLst>
              <a:ext uri="{FF2B5EF4-FFF2-40B4-BE49-F238E27FC236}">
                <a16:creationId xmlns:a16="http://schemas.microsoft.com/office/drawing/2014/main" id="{CB101FBE-7FBC-48AE-8F21-E09BF50DAF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5424" y="1467711"/>
            <a:ext cx="11620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A427E2B-6515-411B-A1C6-6B360B72706B}"/>
              </a:ext>
            </a:extLst>
          </p:cNvPr>
          <p:cNvSpPr>
            <a:spLocks noGrp="1" noChangeArrowheads="1"/>
          </p:cNvSpPr>
          <p:nvPr>
            <p:ph type="title"/>
          </p:nvPr>
        </p:nvSpPr>
        <p:spPr>
          <a:xfrm>
            <a:off x="1136550" y="291830"/>
            <a:ext cx="7264400" cy="798546"/>
          </a:xfrm>
        </p:spPr>
        <p:txBody>
          <a:bodyPr/>
          <a:lstStyle/>
          <a:p>
            <a:r>
              <a:rPr lang="en-US" altLang="zh-CN" dirty="0"/>
              <a:t>Built-in Data Types in SQL </a:t>
            </a:r>
          </a:p>
        </p:txBody>
      </p:sp>
      <p:pic>
        <p:nvPicPr>
          <p:cNvPr id="70659" name="Picture 2">
            <a:extLst>
              <a:ext uri="{FF2B5EF4-FFF2-40B4-BE49-F238E27FC236}">
                <a16:creationId xmlns:a16="http://schemas.microsoft.com/office/drawing/2014/main" id="{E337FEAD-D2D0-4712-90F0-44791EBA0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550" y="1632559"/>
            <a:ext cx="68214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E45683-9E86-47BF-A429-840F19BF986D}"/>
              </a:ext>
            </a:extLst>
          </p:cNvPr>
          <p:cNvSpPr>
            <a:spLocks noGrp="1" noChangeArrowheads="1"/>
          </p:cNvSpPr>
          <p:nvPr>
            <p:ph type="title"/>
          </p:nvPr>
        </p:nvSpPr>
        <p:spPr>
          <a:xfrm>
            <a:off x="1068455" y="379378"/>
            <a:ext cx="7264400" cy="718869"/>
          </a:xfrm>
        </p:spPr>
        <p:txBody>
          <a:bodyPr/>
          <a:lstStyle/>
          <a:p>
            <a:r>
              <a:rPr lang="en-US" altLang="zh-CN" dirty="0"/>
              <a:t>Built-in Data Types in SQL </a:t>
            </a:r>
          </a:p>
        </p:txBody>
      </p:sp>
      <p:sp>
        <p:nvSpPr>
          <p:cNvPr id="71683" name="Rectangle 3">
            <a:extLst>
              <a:ext uri="{FF2B5EF4-FFF2-40B4-BE49-F238E27FC236}">
                <a16:creationId xmlns:a16="http://schemas.microsoft.com/office/drawing/2014/main" id="{E87D1F14-0DA3-4648-849A-0D0679202CCB}"/>
              </a:ext>
            </a:extLst>
          </p:cNvPr>
          <p:cNvSpPr>
            <a:spLocks noGrp="1" noChangeArrowheads="1"/>
          </p:cNvSpPr>
          <p:nvPr>
            <p:ph type="body" idx="1"/>
          </p:nvPr>
        </p:nvSpPr>
        <p:spPr>
          <a:xfrm>
            <a:off x="769312" y="1506100"/>
            <a:ext cx="10653375" cy="4608513"/>
          </a:xfrm>
        </p:spPr>
        <p:txBody>
          <a:bodyPr/>
          <a:lstStyle/>
          <a:p>
            <a:pPr>
              <a:tabLst>
                <a:tab pos="1250950" algn="l"/>
              </a:tabLst>
            </a:pPr>
            <a:r>
              <a:rPr lang="en-US" altLang="zh-CN" sz="2800" b="1" dirty="0">
                <a:solidFill>
                  <a:srgbClr val="000099"/>
                </a:solidFill>
              </a:rPr>
              <a:t>SQL</a:t>
            </a:r>
            <a:r>
              <a:rPr lang="zh-CN" altLang="en-US" sz="2800" b="1" dirty="0">
                <a:solidFill>
                  <a:srgbClr val="000099"/>
                </a:solidFill>
              </a:rPr>
              <a:t>中的日期和时间数据类型</a:t>
            </a:r>
            <a:endParaRPr lang="en-US" altLang="zh-CN" sz="2800" b="1" dirty="0">
              <a:solidFill>
                <a:srgbClr val="000099"/>
              </a:solidFill>
            </a:endParaRPr>
          </a:p>
          <a:p>
            <a:pPr lvl="1">
              <a:tabLst>
                <a:tab pos="1250950" algn="l"/>
              </a:tabLst>
            </a:pPr>
            <a:r>
              <a:rPr lang="en-US" altLang="zh-CN" sz="2000" b="1" dirty="0">
                <a:solidFill>
                  <a:srgbClr val="000099"/>
                </a:solidFill>
              </a:rPr>
              <a:t>date</a:t>
            </a:r>
            <a:r>
              <a:rPr lang="en-US" altLang="zh-CN" sz="2000" b="1" dirty="0">
                <a:solidFill>
                  <a:schemeClr val="tx2"/>
                </a:solidFill>
              </a:rPr>
              <a:t>:</a:t>
            </a:r>
            <a:r>
              <a:rPr lang="en-US" altLang="zh-CN" sz="2000" dirty="0"/>
              <a:t>  Dates, containing a (4 digit) year, month and date</a:t>
            </a:r>
          </a:p>
          <a:p>
            <a:pPr lvl="2">
              <a:tabLst>
                <a:tab pos="1250950" algn="l"/>
              </a:tabLst>
            </a:pPr>
            <a:r>
              <a:rPr lang="en-US" altLang="zh-CN" sz="2000" dirty="0"/>
              <a:t>Example:  </a:t>
            </a:r>
            <a:r>
              <a:rPr lang="en-US" altLang="zh-CN" sz="2000" b="1" dirty="0"/>
              <a:t>date</a:t>
            </a:r>
            <a:r>
              <a:rPr lang="en-US" altLang="zh-CN" sz="2000" dirty="0"/>
              <a:t> ‘2005-7-27’</a:t>
            </a:r>
          </a:p>
          <a:p>
            <a:pPr lvl="1">
              <a:tabLst>
                <a:tab pos="1250950" algn="l"/>
              </a:tabLst>
            </a:pPr>
            <a:r>
              <a:rPr lang="en-US" altLang="zh-CN" sz="2000" b="1" dirty="0">
                <a:solidFill>
                  <a:srgbClr val="000099"/>
                </a:solidFill>
              </a:rPr>
              <a:t>time</a:t>
            </a:r>
            <a:r>
              <a:rPr lang="en-US" altLang="zh-CN" sz="2000" b="1" dirty="0">
                <a:solidFill>
                  <a:schemeClr val="tx2"/>
                </a:solidFill>
              </a:rPr>
              <a:t>:</a:t>
            </a:r>
            <a:r>
              <a:rPr lang="en-US" altLang="zh-CN" sz="2000" b="1" dirty="0"/>
              <a:t> </a:t>
            </a:r>
            <a:r>
              <a:rPr lang="en-US" altLang="zh-CN" sz="2000" dirty="0"/>
              <a:t> Time of day, in hours, minutes and seconds.</a:t>
            </a:r>
          </a:p>
          <a:p>
            <a:pPr lvl="2">
              <a:tabLst>
                <a:tab pos="1250950" algn="l"/>
              </a:tabLst>
            </a:pPr>
            <a:r>
              <a:rPr lang="en-US" altLang="zh-CN" sz="2000" dirty="0"/>
              <a:t>Example: </a:t>
            </a:r>
            <a:r>
              <a:rPr lang="en-US" altLang="zh-CN" sz="2000" b="1" dirty="0"/>
              <a:t> time</a:t>
            </a:r>
            <a:r>
              <a:rPr lang="en-US" altLang="zh-CN" sz="2000" dirty="0"/>
              <a:t> ‘09:00:30’        </a:t>
            </a:r>
            <a:r>
              <a:rPr lang="en-US" altLang="zh-CN" sz="2000" b="1" dirty="0"/>
              <a:t> time</a:t>
            </a:r>
            <a:r>
              <a:rPr lang="en-US" altLang="zh-CN" sz="2000" dirty="0"/>
              <a:t> ‘09:00:30.75’</a:t>
            </a:r>
          </a:p>
          <a:p>
            <a:pPr lvl="1">
              <a:tabLst>
                <a:tab pos="1250950" algn="l"/>
              </a:tabLst>
            </a:pPr>
            <a:r>
              <a:rPr lang="en-US" altLang="zh-CN" sz="2000" b="1" dirty="0">
                <a:solidFill>
                  <a:srgbClr val="000099"/>
                </a:solidFill>
              </a:rPr>
              <a:t>timestamp</a:t>
            </a:r>
            <a:r>
              <a:rPr lang="en-US" altLang="zh-CN" sz="2000" dirty="0"/>
              <a:t>: date plus time of day</a:t>
            </a:r>
          </a:p>
          <a:p>
            <a:pPr lvl="2">
              <a:tabLst>
                <a:tab pos="1250950" algn="l"/>
              </a:tabLst>
            </a:pPr>
            <a:r>
              <a:rPr lang="en-US" altLang="zh-CN" sz="2000" dirty="0"/>
              <a:t>Example:  </a:t>
            </a:r>
            <a:r>
              <a:rPr lang="en-US" altLang="zh-CN" sz="2000" b="1" dirty="0"/>
              <a:t>timestamp</a:t>
            </a:r>
            <a:r>
              <a:rPr lang="en-US" altLang="zh-CN" sz="2000" dirty="0"/>
              <a:t>  ‘2005-7-27 09:00:30.75’</a:t>
            </a:r>
          </a:p>
          <a:p>
            <a:pPr lvl="1">
              <a:tabLst>
                <a:tab pos="1250950" algn="l"/>
              </a:tabLst>
            </a:pPr>
            <a:r>
              <a:rPr lang="en-US" altLang="zh-CN" sz="2000" b="1" dirty="0">
                <a:solidFill>
                  <a:srgbClr val="000099"/>
                </a:solidFill>
              </a:rPr>
              <a:t>interval</a:t>
            </a:r>
            <a:r>
              <a:rPr lang="en-US" altLang="zh-CN" sz="2000" b="1" dirty="0">
                <a:solidFill>
                  <a:schemeClr val="tx2"/>
                </a:solidFill>
              </a:rPr>
              <a:t>:</a:t>
            </a:r>
            <a:r>
              <a:rPr lang="en-US" altLang="zh-CN" sz="2000" dirty="0"/>
              <a:t>  period of time</a:t>
            </a:r>
          </a:p>
          <a:p>
            <a:pPr lvl="2">
              <a:tabLst>
                <a:tab pos="1250950" algn="l"/>
              </a:tabLst>
            </a:pPr>
            <a:r>
              <a:rPr lang="en-US" altLang="zh-CN" sz="2000" dirty="0"/>
              <a:t>Example:   interval  ‘1’ day</a:t>
            </a:r>
          </a:p>
          <a:p>
            <a:pPr lvl="2">
              <a:tabLst>
                <a:tab pos="1250950" algn="l"/>
              </a:tabLst>
            </a:pPr>
            <a:r>
              <a:rPr lang="en-US" altLang="zh-CN" sz="2000" dirty="0"/>
              <a:t>Subtracting a date/time/timestamp value from another gives an interval value</a:t>
            </a:r>
          </a:p>
          <a:p>
            <a:pPr lvl="2">
              <a:tabLst>
                <a:tab pos="1250950" algn="l"/>
              </a:tabLst>
            </a:pPr>
            <a:r>
              <a:rPr lang="en-US" altLang="zh-CN" sz="2000" dirty="0"/>
              <a:t>Interval values can be added to date/time/timestamp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67AD66F-9CDB-447C-8D37-D8C13EEB312B}"/>
              </a:ext>
            </a:extLst>
          </p:cNvPr>
          <p:cNvSpPr>
            <a:spLocks noGrp="1" noChangeArrowheads="1"/>
          </p:cNvSpPr>
          <p:nvPr>
            <p:ph type="title"/>
          </p:nvPr>
        </p:nvSpPr>
        <p:spPr/>
        <p:txBody>
          <a:bodyPr/>
          <a:lstStyle/>
          <a:p>
            <a:r>
              <a:rPr lang="en-US" altLang="zh-CN"/>
              <a:t>Built-in Data Types in SQL </a:t>
            </a:r>
            <a:r>
              <a:rPr lang="zh-CN" altLang="en-US"/>
              <a:t>  </a:t>
            </a:r>
            <a:br>
              <a:rPr lang="en-US" altLang="zh-CN"/>
            </a:br>
            <a:r>
              <a:rPr lang="zh-CN" altLang="en-US"/>
              <a:t>       </a:t>
            </a:r>
            <a:r>
              <a:rPr lang="en-US" altLang="zh-CN"/>
              <a:t>Large-Object Types</a:t>
            </a:r>
          </a:p>
        </p:txBody>
      </p:sp>
      <p:sp>
        <p:nvSpPr>
          <p:cNvPr id="73731" name="Rectangle 3">
            <a:extLst>
              <a:ext uri="{FF2B5EF4-FFF2-40B4-BE49-F238E27FC236}">
                <a16:creationId xmlns:a16="http://schemas.microsoft.com/office/drawing/2014/main" id="{F4AA81D6-977F-46C9-B700-0F24DFA5A13D}"/>
              </a:ext>
            </a:extLst>
          </p:cNvPr>
          <p:cNvSpPr>
            <a:spLocks noGrp="1" noChangeArrowheads="1"/>
          </p:cNvSpPr>
          <p:nvPr>
            <p:ph type="body" idx="1"/>
          </p:nvPr>
        </p:nvSpPr>
        <p:spPr>
          <a:xfrm>
            <a:off x="846306" y="1994169"/>
            <a:ext cx="10836613" cy="3447679"/>
          </a:xfrm>
        </p:spPr>
        <p:txBody>
          <a:bodyPr/>
          <a:lstStyle/>
          <a:p>
            <a:r>
              <a:rPr lang="en-US" altLang="zh-CN" dirty="0"/>
              <a:t>Large objects (photos, videos, CAD files, etc.) are stored as a </a:t>
            </a:r>
            <a:r>
              <a:rPr lang="en-US" altLang="zh-CN" i="1" dirty="0"/>
              <a:t>large object</a:t>
            </a:r>
            <a:r>
              <a:rPr lang="en-US" altLang="zh-CN" dirty="0"/>
              <a:t>:</a:t>
            </a:r>
          </a:p>
          <a:p>
            <a:pPr lvl="1"/>
            <a:endParaRPr lang="en-US" altLang="zh-CN" sz="2000" b="1" dirty="0">
              <a:solidFill>
                <a:srgbClr val="000099"/>
              </a:solidFill>
            </a:endParaRPr>
          </a:p>
          <a:p>
            <a:pPr lvl="1"/>
            <a:r>
              <a:rPr lang="en-US" altLang="zh-CN" sz="2000" b="1" dirty="0">
                <a:solidFill>
                  <a:srgbClr val="000099"/>
                </a:solidFill>
              </a:rPr>
              <a:t>blob</a:t>
            </a:r>
            <a:r>
              <a:rPr lang="en-US" altLang="zh-CN" sz="2000" dirty="0"/>
              <a:t>: binary large object -- object is a large collection of uninterpreted binary data (whose interpretation is left to an application outside of the database system)</a:t>
            </a:r>
          </a:p>
          <a:p>
            <a:pPr lvl="1"/>
            <a:endParaRPr lang="en-US" altLang="zh-CN" sz="2000" b="1" dirty="0">
              <a:solidFill>
                <a:srgbClr val="000099"/>
              </a:solidFill>
            </a:endParaRPr>
          </a:p>
          <a:p>
            <a:pPr lvl="1"/>
            <a:r>
              <a:rPr lang="en-US" altLang="zh-CN" sz="2000" b="1" dirty="0" err="1">
                <a:solidFill>
                  <a:srgbClr val="000099"/>
                </a:solidFill>
              </a:rPr>
              <a:t>clob</a:t>
            </a:r>
            <a:r>
              <a:rPr lang="en-US" altLang="zh-CN" sz="2000" dirty="0"/>
              <a:t>: character large object -- object is a large collection of character data</a:t>
            </a:r>
          </a:p>
          <a:p>
            <a:pPr lvl="1"/>
            <a:endParaRPr lang="en-US" altLang="zh-CN" sz="2000" dirty="0"/>
          </a:p>
          <a:p>
            <a:pPr lvl="1"/>
            <a:r>
              <a:rPr lang="en-US" altLang="zh-CN" sz="2000" dirty="0"/>
              <a:t>When a query returns a large object, a pointer is returned rather than the large object itself.</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60A36F7-B2EC-4ACE-BDB5-18CBDA7BA555}"/>
              </a:ext>
            </a:extLst>
          </p:cNvPr>
          <p:cNvSpPr>
            <a:spLocks noGrp="1" noChangeArrowheads="1"/>
          </p:cNvSpPr>
          <p:nvPr>
            <p:ph type="title"/>
          </p:nvPr>
        </p:nvSpPr>
        <p:spPr/>
        <p:txBody>
          <a:bodyPr/>
          <a:lstStyle/>
          <a:p>
            <a:r>
              <a:rPr lang="en-US" altLang="zh-CN"/>
              <a:t>User-Defined Types</a:t>
            </a:r>
          </a:p>
        </p:txBody>
      </p:sp>
      <p:sp>
        <p:nvSpPr>
          <p:cNvPr id="74755" name="Rectangle 3">
            <a:extLst>
              <a:ext uri="{FF2B5EF4-FFF2-40B4-BE49-F238E27FC236}">
                <a16:creationId xmlns:a16="http://schemas.microsoft.com/office/drawing/2014/main" id="{A21776E8-AA51-4A41-B65C-9F4A2FE54D14}"/>
              </a:ext>
            </a:extLst>
          </p:cNvPr>
          <p:cNvSpPr>
            <a:spLocks noGrp="1" noChangeArrowheads="1"/>
          </p:cNvSpPr>
          <p:nvPr>
            <p:ph type="body" idx="1"/>
          </p:nvPr>
        </p:nvSpPr>
        <p:spPr>
          <a:xfrm>
            <a:off x="1105659" y="1436251"/>
            <a:ext cx="9980681" cy="5042370"/>
          </a:xfrm>
        </p:spPr>
        <p:txBody>
          <a:bodyPr>
            <a:normAutofit/>
          </a:bodyPr>
          <a:lstStyle/>
          <a:p>
            <a:pPr>
              <a:tabLst>
                <a:tab pos="1146175" algn="l"/>
                <a:tab pos="1890713" algn="l"/>
              </a:tabLst>
            </a:pPr>
            <a:r>
              <a:rPr lang="en-US" altLang="zh-CN" b="1" dirty="0">
                <a:solidFill>
                  <a:srgbClr val="000099"/>
                </a:solidFill>
              </a:rPr>
              <a:t>create type</a:t>
            </a:r>
            <a:r>
              <a:rPr lang="en-US" altLang="zh-CN" b="1" dirty="0">
                <a:solidFill>
                  <a:schemeClr val="tx2"/>
                </a:solidFill>
              </a:rPr>
              <a:t> </a:t>
            </a:r>
            <a:r>
              <a:rPr lang="en-US" altLang="zh-CN" dirty="0"/>
              <a:t>construct in SQL creates user-defined type</a:t>
            </a:r>
          </a:p>
          <a:p>
            <a:pPr lvl="1">
              <a:buNone/>
              <a:tabLst>
                <a:tab pos="1146175" algn="l"/>
                <a:tab pos="1890713" algn="l"/>
              </a:tabLst>
            </a:pPr>
            <a:r>
              <a:rPr lang="en-US" altLang="zh-CN" sz="2000" b="1" dirty="0"/>
              <a:t>		create type </a:t>
            </a:r>
            <a:r>
              <a:rPr lang="en-US" altLang="zh-CN" sz="2000" b="1" dirty="0">
                <a:solidFill>
                  <a:srgbClr val="FF0000"/>
                </a:solidFill>
              </a:rPr>
              <a:t>Dollars</a:t>
            </a:r>
            <a:r>
              <a:rPr lang="en-US" altLang="zh-CN" sz="2000" b="1" dirty="0"/>
              <a:t> as numeric (12,2) final </a:t>
            </a:r>
            <a:br>
              <a:rPr lang="en-US" altLang="zh-CN" sz="2000" b="1" dirty="0"/>
            </a:br>
            <a:endParaRPr lang="en-US" altLang="zh-CN" sz="2000" dirty="0"/>
          </a:p>
          <a:p>
            <a:pPr marL="457200" lvl="1" indent="0">
              <a:buNone/>
              <a:tabLst>
                <a:tab pos="1146175" algn="l"/>
                <a:tab pos="1890713" algn="l"/>
              </a:tabLst>
            </a:pPr>
            <a:r>
              <a:rPr lang="en-US" altLang="zh-CN" sz="2000" b="1" dirty="0"/>
              <a:t>create table </a:t>
            </a:r>
            <a:r>
              <a:rPr lang="en-US" altLang="zh-CN" sz="2000" i="1" dirty="0"/>
              <a:t>department </a:t>
            </a:r>
            <a:r>
              <a:rPr lang="en-US" altLang="zh-CN" sz="2000" dirty="0"/>
              <a:t>( </a:t>
            </a:r>
            <a:r>
              <a:rPr lang="en-US" altLang="zh-CN" sz="2000" i="1" dirty="0" err="1"/>
              <a:t>dept_name</a:t>
            </a:r>
            <a:r>
              <a:rPr lang="en-US" altLang="zh-CN" sz="2000" i="1" dirty="0"/>
              <a:t> </a:t>
            </a:r>
            <a:r>
              <a:rPr lang="en-US" altLang="zh-CN" sz="2000" b="1" dirty="0"/>
              <a:t>varchar </a:t>
            </a:r>
            <a:r>
              <a:rPr lang="en-US" altLang="zh-CN" sz="2000" dirty="0"/>
              <a:t>(20),</a:t>
            </a:r>
            <a:br>
              <a:rPr lang="en-US" altLang="zh-CN" sz="2000" dirty="0"/>
            </a:br>
            <a:r>
              <a:rPr lang="en-US" altLang="zh-CN" sz="2000" dirty="0"/>
              <a:t>                                            </a:t>
            </a:r>
            <a:r>
              <a:rPr lang="en-US" altLang="zh-CN" sz="2000" i="1" dirty="0"/>
              <a:t>building </a:t>
            </a:r>
            <a:r>
              <a:rPr lang="en-US" altLang="zh-CN" sz="2000" b="1" dirty="0"/>
              <a:t>varchar </a:t>
            </a:r>
            <a:r>
              <a:rPr lang="en-US" altLang="zh-CN" sz="2000" dirty="0"/>
              <a:t>(15),</a:t>
            </a:r>
            <a:br>
              <a:rPr lang="en-US" altLang="zh-CN" sz="2000" dirty="0"/>
            </a:br>
            <a:r>
              <a:rPr lang="en-US" altLang="zh-CN" sz="2000" dirty="0"/>
              <a:t>                                            </a:t>
            </a:r>
            <a:r>
              <a:rPr lang="en-US" altLang="zh-CN" sz="2000" i="1" dirty="0"/>
              <a:t>budget </a:t>
            </a:r>
            <a:r>
              <a:rPr lang="en-US" altLang="zh-CN" sz="2000" b="1" dirty="0">
                <a:solidFill>
                  <a:srgbClr val="FF0000"/>
                </a:solidFill>
              </a:rPr>
              <a:t>Dollars</a:t>
            </a:r>
            <a:r>
              <a:rPr lang="en-US" altLang="zh-CN" sz="2000" dirty="0"/>
              <a:t>);</a:t>
            </a:r>
          </a:p>
          <a:p>
            <a:pPr>
              <a:tabLst>
                <a:tab pos="1146175" algn="l"/>
                <a:tab pos="1890713" algn="l"/>
              </a:tabLst>
            </a:pPr>
            <a:r>
              <a:rPr lang="zh-CN" altLang="zh-CN" sz="2400" dirty="0"/>
              <a:t>强制类型转换</a:t>
            </a:r>
            <a:r>
              <a:rPr lang="zh-CN" altLang="en-US" sz="2400" dirty="0"/>
              <a:t>：</a:t>
            </a:r>
            <a:r>
              <a:rPr lang="en-US" altLang="zh-CN" sz="2400" dirty="0"/>
              <a:t>cast (</a:t>
            </a:r>
            <a:r>
              <a:rPr lang="en-US" altLang="zh-CN" sz="2400" dirty="0" err="1"/>
              <a:t>department.budget</a:t>
            </a:r>
            <a:r>
              <a:rPr lang="en-US" altLang="zh-CN" sz="2400" dirty="0"/>
              <a:t> to numeric(12,2))</a:t>
            </a:r>
            <a:endParaRPr lang="zh-CN" altLang="zh-CN" sz="2400" dirty="0"/>
          </a:p>
          <a:p>
            <a:pPr>
              <a:tabLst>
                <a:tab pos="1146175" algn="l"/>
                <a:tab pos="1890713" algn="l"/>
              </a:tabLst>
            </a:pPr>
            <a:endParaRPr lang="en-US" altLang="zh-CN" sz="2400" dirty="0"/>
          </a:p>
          <a:p>
            <a:pPr>
              <a:tabLst>
                <a:tab pos="1146175" algn="l"/>
                <a:tab pos="1890713" algn="l"/>
              </a:tabLst>
            </a:pPr>
            <a:r>
              <a:rPr lang="zh-CN" altLang="zh-CN" sz="2400" dirty="0"/>
              <a:t>删除类型</a:t>
            </a:r>
            <a:r>
              <a:rPr lang="zh-CN" altLang="en-US" sz="2400" dirty="0"/>
              <a:t>：</a:t>
            </a:r>
            <a:r>
              <a:rPr lang="en-US" altLang="zh-CN" sz="2400" dirty="0"/>
              <a:t>drop type</a:t>
            </a:r>
            <a:endParaRPr lang="zh-CN" altLang="zh-CN" sz="2400" dirty="0"/>
          </a:p>
          <a:p>
            <a:pPr>
              <a:tabLst>
                <a:tab pos="1146175" algn="l"/>
                <a:tab pos="1890713" algn="l"/>
              </a:tabLst>
            </a:pPr>
            <a:endParaRPr lang="en-US" altLang="zh-CN" sz="2400" dirty="0"/>
          </a:p>
          <a:p>
            <a:pPr>
              <a:tabLst>
                <a:tab pos="1146175" algn="l"/>
                <a:tab pos="1890713" algn="l"/>
              </a:tabLst>
            </a:pPr>
            <a:r>
              <a:rPr lang="zh-CN" altLang="zh-CN" sz="2400" dirty="0"/>
              <a:t>修改类型</a:t>
            </a:r>
            <a:r>
              <a:rPr lang="zh-CN" altLang="en-US" sz="2400" dirty="0"/>
              <a:t>：</a:t>
            </a:r>
            <a:r>
              <a:rPr lang="en-US" altLang="zh-CN" sz="2400" dirty="0"/>
              <a:t>alter type</a:t>
            </a:r>
            <a:endParaRPr lang="zh-CN" altLang="zh-CN" sz="2400" dirty="0"/>
          </a:p>
          <a:p>
            <a:pPr marL="457200" lvl="1" indent="0">
              <a:buNone/>
              <a:tabLst>
                <a:tab pos="1146175" algn="l"/>
                <a:tab pos="1890713" algn="l"/>
              </a:tabLst>
            </a:pPr>
            <a:endParaRPr lang="en-US" altLang="zh-CN" sz="2000" dirty="0"/>
          </a:p>
          <a:p>
            <a:pPr lvl="1">
              <a:tabLst>
                <a:tab pos="1146175" algn="l"/>
                <a:tab pos="1890713" algn="l"/>
              </a:tabLst>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40684BA-F0CC-468C-85E0-D9153F956F7B}"/>
              </a:ext>
            </a:extLst>
          </p:cNvPr>
          <p:cNvSpPr>
            <a:spLocks noGrp="1" noChangeArrowheads="1"/>
          </p:cNvSpPr>
          <p:nvPr>
            <p:ph type="title"/>
          </p:nvPr>
        </p:nvSpPr>
        <p:spPr/>
        <p:txBody>
          <a:bodyPr/>
          <a:lstStyle/>
          <a:p>
            <a:r>
              <a:rPr lang="en-US" altLang="zh-CN"/>
              <a:t>User-Defined Types</a:t>
            </a:r>
          </a:p>
        </p:txBody>
      </p:sp>
      <p:sp>
        <p:nvSpPr>
          <p:cNvPr id="76803" name="Rectangle 3">
            <a:extLst>
              <a:ext uri="{FF2B5EF4-FFF2-40B4-BE49-F238E27FC236}">
                <a16:creationId xmlns:a16="http://schemas.microsoft.com/office/drawing/2014/main" id="{C675E68A-3B4E-4B2D-A1F7-445C5249E75A}"/>
              </a:ext>
            </a:extLst>
          </p:cNvPr>
          <p:cNvSpPr>
            <a:spLocks noGrp="1" noChangeArrowheads="1"/>
          </p:cNvSpPr>
          <p:nvPr>
            <p:ph type="body" idx="1"/>
          </p:nvPr>
        </p:nvSpPr>
        <p:spPr>
          <a:xfrm>
            <a:off x="836579" y="1533526"/>
            <a:ext cx="10749064" cy="4867275"/>
          </a:xfrm>
        </p:spPr>
        <p:txBody>
          <a:bodyPr/>
          <a:lstStyle/>
          <a:p>
            <a:r>
              <a:rPr lang="en-US" altLang="zh-CN" sz="2800" dirty="0"/>
              <a:t>Domains</a:t>
            </a:r>
          </a:p>
          <a:p>
            <a:pPr lvl="1"/>
            <a:r>
              <a:rPr lang="en-US" altLang="zh-CN" sz="2000" b="1" dirty="0">
                <a:solidFill>
                  <a:srgbClr val="000099"/>
                </a:solidFill>
              </a:rPr>
              <a:t>create domain</a:t>
            </a:r>
            <a:r>
              <a:rPr lang="en-US" altLang="zh-CN" sz="2000" dirty="0"/>
              <a:t> construct in SQL-92 creates user-defined domain types</a:t>
            </a:r>
          </a:p>
          <a:p>
            <a:pPr lvl="2">
              <a:buFont typeface="Monotype Sorts" charset="2"/>
              <a:buNone/>
            </a:pPr>
            <a:r>
              <a:rPr lang="en-US" altLang="zh-CN" sz="2000" b="1" dirty="0"/>
              <a:t>create domain </a:t>
            </a:r>
            <a:r>
              <a:rPr lang="en-US" altLang="zh-CN" sz="2000" i="1" dirty="0" err="1"/>
              <a:t>person_name</a:t>
            </a:r>
            <a:r>
              <a:rPr lang="en-US" altLang="zh-CN" sz="2000" i="1" dirty="0"/>
              <a:t> </a:t>
            </a:r>
            <a:r>
              <a:rPr lang="en-US" altLang="zh-CN" sz="2000" b="1" dirty="0"/>
              <a:t>char</a:t>
            </a:r>
            <a:r>
              <a:rPr lang="en-US" altLang="zh-CN" sz="2000" dirty="0"/>
              <a:t>(20) </a:t>
            </a:r>
            <a:r>
              <a:rPr lang="en-US" altLang="zh-CN" sz="2000" b="1" dirty="0"/>
              <a:t>not null</a:t>
            </a:r>
          </a:p>
          <a:p>
            <a:pPr marL="457200" lvl="1" indent="0">
              <a:buNone/>
            </a:pPr>
            <a:r>
              <a:rPr lang="en-US" altLang="zh-CN" sz="2000" dirty="0"/>
              <a:t> </a:t>
            </a:r>
            <a:endParaRPr lang="en-US" altLang="zh-CN" sz="2400" dirty="0"/>
          </a:p>
          <a:p>
            <a:pPr lvl="1"/>
            <a:r>
              <a:rPr lang="en-US" altLang="zh-CN" sz="2400" dirty="0"/>
              <a:t>Type</a:t>
            </a:r>
            <a:r>
              <a:rPr lang="zh-CN" altLang="en-US" sz="2400" dirty="0"/>
              <a:t>（</a:t>
            </a:r>
            <a:r>
              <a:rPr lang="en-US" altLang="zh-CN" sz="2400" dirty="0"/>
              <a:t>SQL-99</a:t>
            </a:r>
            <a:r>
              <a:rPr lang="zh-CN" altLang="en-US" sz="2400" dirty="0"/>
              <a:t>）和</a:t>
            </a:r>
            <a:r>
              <a:rPr lang="en-US" altLang="zh-CN" sz="2400" dirty="0"/>
              <a:t>Domain</a:t>
            </a:r>
            <a:r>
              <a:rPr lang="zh-CN" altLang="en-US" sz="2400" dirty="0"/>
              <a:t>（</a:t>
            </a:r>
            <a:r>
              <a:rPr lang="en-US" altLang="zh-CN" sz="2400" dirty="0"/>
              <a:t>SQL-92</a:t>
            </a:r>
            <a:r>
              <a:rPr lang="zh-CN" altLang="en-US" sz="2400" dirty="0"/>
              <a:t>）之间有两个重大的差别</a:t>
            </a:r>
            <a:r>
              <a:rPr lang="en-US" altLang="zh-CN" sz="2400" dirty="0"/>
              <a:t>:</a:t>
            </a:r>
          </a:p>
          <a:p>
            <a:pPr lvl="2"/>
            <a:r>
              <a:rPr lang="en-US" altLang="zh-CN" dirty="0"/>
              <a:t>1</a:t>
            </a:r>
            <a:r>
              <a:rPr lang="zh-CN" altLang="en-US" dirty="0"/>
              <a:t>、</a:t>
            </a:r>
            <a:r>
              <a:rPr lang="zh-CN" altLang="en-US" dirty="0">
                <a:solidFill>
                  <a:srgbClr val="FF0000"/>
                </a:solidFill>
              </a:rPr>
              <a:t>在域上可以声明约束（如</a:t>
            </a:r>
            <a:r>
              <a:rPr lang="en-US" altLang="zh-CN" dirty="0">
                <a:solidFill>
                  <a:srgbClr val="FF0000"/>
                </a:solidFill>
              </a:rPr>
              <a:t>not null </a:t>
            </a:r>
            <a:r>
              <a:rPr lang="zh-CN" altLang="en-US" dirty="0">
                <a:solidFill>
                  <a:srgbClr val="FF0000"/>
                </a:solidFill>
              </a:rPr>
              <a:t>），可以为域类型变量定义默认值</a:t>
            </a:r>
            <a:r>
              <a:rPr lang="zh-CN" altLang="en-US" dirty="0"/>
              <a:t>；</a:t>
            </a:r>
            <a:r>
              <a:rPr lang="zh-CN" altLang="en-US" dirty="0">
                <a:solidFill>
                  <a:srgbClr val="FF0000"/>
                </a:solidFill>
              </a:rPr>
              <a:t>在用户定义类型上不能声明约束或默认值</a:t>
            </a:r>
            <a:r>
              <a:rPr lang="zh-CN" altLang="en-US" dirty="0"/>
              <a:t>。</a:t>
            </a:r>
            <a:endParaRPr lang="en-US" altLang="zh-CN" dirty="0"/>
          </a:p>
          <a:p>
            <a:pPr marL="1828800" lvl="4" indent="0">
              <a:buNone/>
            </a:pPr>
            <a:r>
              <a:rPr lang="en-US" altLang="zh-CN" sz="1600" b="1" dirty="0"/>
              <a:t>create domain </a:t>
            </a:r>
            <a:r>
              <a:rPr lang="en-US" altLang="zh-CN" sz="1600" i="1" dirty="0" err="1"/>
              <a:t>degree_level</a:t>
            </a:r>
            <a:r>
              <a:rPr lang="en-US" altLang="zh-CN" sz="1600" i="1" dirty="0"/>
              <a:t>  </a:t>
            </a:r>
            <a:r>
              <a:rPr lang="en-US" altLang="zh-CN" sz="1600" b="1" dirty="0"/>
              <a:t>varchar</a:t>
            </a:r>
            <a:r>
              <a:rPr lang="en-US" altLang="zh-CN" sz="1600" dirty="0"/>
              <a:t>(10)</a:t>
            </a:r>
            <a:br>
              <a:rPr lang="en-US" altLang="zh-CN" sz="1600" dirty="0"/>
            </a:br>
            <a:r>
              <a:rPr lang="en-US" altLang="zh-CN" sz="1600" dirty="0"/>
              <a:t>                         </a:t>
            </a:r>
            <a:r>
              <a:rPr lang="en-US" altLang="zh-CN" sz="1600" b="1" dirty="0"/>
              <a:t>constraint </a:t>
            </a:r>
            <a:r>
              <a:rPr lang="en-US" altLang="zh-CN" sz="1600" i="1" dirty="0" err="1"/>
              <a:t>degree_level_test</a:t>
            </a:r>
            <a:br>
              <a:rPr lang="en-US" altLang="zh-CN" sz="1600" i="1" dirty="0"/>
            </a:br>
            <a:r>
              <a:rPr lang="en-US" altLang="zh-CN" sz="1600" i="1" dirty="0"/>
              <a:t>                         </a:t>
            </a:r>
            <a:r>
              <a:rPr lang="en-US" altLang="zh-CN" sz="1600" b="1" dirty="0"/>
              <a:t>check  </a:t>
            </a:r>
            <a:r>
              <a:rPr lang="en-US" altLang="zh-CN" sz="1600" dirty="0"/>
              <a:t>( </a:t>
            </a:r>
            <a:r>
              <a:rPr lang="en-US" altLang="zh-CN" sz="1600" b="1" dirty="0"/>
              <a:t>value in </a:t>
            </a:r>
            <a:r>
              <a:rPr lang="en-US" altLang="zh-CN" sz="1600" dirty="0"/>
              <a:t>(’Bachelors’, ’Masters’, ’Doctorate’));</a:t>
            </a:r>
          </a:p>
          <a:p>
            <a:pPr lvl="2"/>
            <a:endParaRPr lang="en-US" altLang="zh-CN" dirty="0"/>
          </a:p>
          <a:p>
            <a:pPr lvl="2"/>
            <a:r>
              <a:rPr lang="en-US" altLang="zh-CN" dirty="0"/>
              <a:t>2</a:t>
            </a:r>
            <a:r>
              <a:rPr lang="zh-CN" altLang="en-US" dirty="0"/>
              <a:t>、</a:t>
            </a:r>
            <a:r>
              <a:rPr lang="zh-CN" altLang="en-US" dirty="0">
                <a:solidFill>
                  <a:srgbClr val="FF0000"/>
                </a:solidFill>
              </a:rPr>
              <a:t>域并不是强类型的</a:t>
            </a:r>
            <a:r>
              <a:rPr lang="zh-CN" altLang="en-US" dirty="0"/>
              <a:t>（因此一个域类型的值可以被赋给另一个域类型，只要它们的基本类型是相容的）</a:t>
            </a: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7FFF4DE-58AD-49A1-AB9D-63DF1C323756}"/>
              </a:ext>
            </a:extLst>
          </p:cNvPr>
          <p:cNvSpPr>
            <a:spLocks noGrp="1" noChangeArrowheads="1"/>
          </p:cNvSpPr>
          <p:nvPr>
            <p:ph type="title"/>
          </p:nvPr>
        </p:nvSpPr>
        <p:spPr/>
        <p:txBody>
          <a:bodyPr/>
          <a:lstStyle/>
          <a:p>
            <a:r>
              <a:rPr lang="en-US" altLang="zh-CN"/>
              <a:t>User-Defined Types</a:t>
            </a:r>
          </a:p>
        </p:txBody>
      </p:sp>
      <p:sp>
        <p:nvSpPr>
          <p:cNvPr id="78851" name="Rectangle 3">
            <a:extLst>
              <a:ext uri="{FF2B5EF4-FFF2-40B4-BE49-F238E27FC236}">
                <a16:creationId xmlns:a16="http://schemas.microsoft.com/office/drawing/2014/main" id="{E5EB242E-DC2F-4E27-A9F4-937600CE7B59}"/>
              </a:ext>
            </a:extLst>
          </p:cNvPr>
          <p:cNvSpPr>
            <a:spLocks noGrp="1" noChangeArrowheads="1"/>
          </p:cNvSpPr>
          <p:nvPr>
            <p:ph type="body" idx="1"/>
          </p:nvPr>
        </p:nvSpPr>
        <p:spPr>
          <a:xfrm>
            <a:off x="651753" y="1381328"/>
            <a:ext cx="11108987" cy="5116749"/>
          </a:xfrm>
        </p:spPr>
        <p:txBody>
          <a:bodyPr>
            <a:normAutofit/>
          </a:bodyPr>
          <a:lstStyle/>
          <a:p>
            <a:r>
              <a:rPr lang="en-US" altLang="zh-CN" sz="2800" dirty="0"/>
              <a:t>Domains</a:t>
            </a:r>
          </a:p>
          <a:p>
            <a:pPr lvl="1"/>
            <a:r>
              <a:rPr lang="zh-CN" altLang="en-US" sz="2000" dirty="0"/>
              <a:t>当把</a:t>
            </a:r>
            <a:r>
              <a:rPr lang="en-US" altLang="zh-CN" sz="2000" dirty="0"/>
              <a:t>check </a:t>
            </a:r>
            <a:r>
              <a:rPr lang="zh-CN" altLang="en-US" sz="2000" dirty="0"/>
              <a:t>子句应用到域上时， 允许模式设计者指定一个谓词， 被声明为来自该域的任何变量都必须满足这个谓词。</a:t>
            </a:r>
            <a:endParaRPr lang="en-US" altLang="zh-CN" sz="2000" dirty="0"/>
          </a:p>
          <a:p>
            <a:pPr lvl="1"/>
            <a:r>
              <a:rPr lang="zh-CN" altLang="en-US" sz="2000" dirty="0"/>
              <a:t>例：</a:t>
            </a:r>
            <a:r>
              <a:rPr lang="en-US" altLang="zh-CN" sz="2000" dirty="0"/>
              <a:t>check </a:t>
            </a:r>
            <a:r>
              <a:rPr lang="zh-CN" altLang="en-US" sz="2000" dirty="0"/>
              <a:t>子句可以保证教师工资域中只允许出现大于给定值的值</a:t>
            </a:r>
            <a:endParaRPr lang="en-US" altLang="zh-CN" sz="2000" dirty="0"/>
          </a:p>
          <a:p>
            <a:pPr lvl="2">
              <a:buFont typeface="Wingdings" panose="05000000000000000000" pitchFamily="2" charset="2"/>
              <a:buNone/>
            </a:pPr>
            <a:r>
              <a:rPr lang="en-US" altLang="zh-CN" sz="1600" b="1" dirty="0"/>
              <a:t>create domain </a:t>
            </a:r>
            <a:r>
              <a:rPr lang="en-US" altLang="zh-CN" sz="1600" dirty="0" err="1"/>
              <a:t>YearlySaLary</a:t>
            </a:r>
            <a:r>
              <a:rPr lang="en-US" altLang="zh-CN" sz="1600" b="1" dirty="0"/>
              <a:t> numeric(8,2)</a:t>
            </a:r>
          </a:p>
          <a:p>
            <a:pPr lvl="2">
              <a:buFont typeface="Wingdings" panose="05000000000000000000" pitchFamily="2" charset="2"/>
              <a:buNone/>
            </a:pPr>
            <a:r>
              <a:rPr lang="en-US" altLang="zh-CN" sz="1600" b="1" dirty="0"/>
              <a:t>                          constraint </a:t>
            </a:r>
            <a:r>
              <a:rPr lang="en-US" altLang="zh-CN" sz="1600" dirty="0" err="1"/>
              <a:t>salary_value_test</a:t>
            </a:r>
            <a:r>
              <a:rPr lang="en-US" altLang="zh-CN" sz="1600" b="1" dirty="0"/>
              <a:t> check( </a:t>
            </a:r>
            <a:r>
              <a:rPr lang="en-US" altLang="zh-CN" sz="1600" dirty="0"/>
              <a:t>value &gt;= 29000. 00 </a:t>
            </a:r>
            <a:r>
              <a:rPr lang="en-US" altLang="zh-CN" sz="1600" b="1" dirty="0"/>
              <a:t>) ;</a:t>
            </a:r>
          </a:p>
          <a:p>
            <a:pPr lvl="1"/>
            <a:endParaRPr lang="en-US" altLang="zh-CN" sz="2000" dirty="0"/>
          </a:p>
          <a:p>
            <a:pPr lvl="2"/>
            <a:r>
              <a:rPr lang="en-US" altLang="zh-CN" sz="1600" dirty="0" err="1"/>
              <a:t>YearlySalary</a:t>
            </a:r>
            <a:r>
              <a:rPr lang="en-US" altLang="zh-CN" sz="1600" dirty="0"/>
              <a:t> </a:t>
            </a:r>
            <a:r>
              <a:rPr lang="zh-CN" altLang="en-US" sz="1600" dirty="0"/>
              <a:t>域有一个约束来保证年薪大于或等于</a:t>
            </a:r>
            <a:r>
              <a:rPr lang="en-US" altLang="zh-CN" sz="1600" dirty="0"/>
              <a:t>29 000. 00 </a:t>
            </a:r>
            <a:r>
              <a:rPr lang="zh-CN" altLang="en-US" sz="1600" dirty="0"/>
              <a:t>美元。</a:t>
            </a:r>
            <a:endParaRPr lang="en-US" altLang="zh-CN" sz="1600" dirty="0"/>
          </a:p>
          <a:p>
            <a:pPr lvl="2"/>
            <a:r>
              <a:rPr lang="en-US" altLang="zh-CN" sz="1600" dirty="0"/>
              <a:t>constraint </a:t>
            </a:r>
            <a:r>
              <a:rPr lang="en-US" altLang="zh-CN" sz="1600" dirty="0" err="1"/>
              <a:t>salary_value_test</a:t>
            </a:r>
            <a:r>
              <a:rPr lang="en-US" altLang="zh-CN" sz="1600" dirty="0"/>
              <a:t> </a:t>
            </a:r>
            <a:r>
              <a:rPr lang="zh-CN" altLang="en-US" sz="1600" dirty="0"/>
              <a:t>子句是可选的， 它用来将该约束命名为</a:t>
            </a:r>
            <a:r>
              <a:rPr lang="en-US" altLang="zh-CN" sz="1600" dirty="0" err="1"/>
              <a:t>salary_value_test</a:t>
            </a:r>
            <a:r>
              <a:rPr lang="en-US" altLang="zh-CN" sz="1600" dirty="0"/>
              <a:t> </a:t>
            </a:r>
            <a:r>
              <a:rPr lang="zh-CN" altLang="en-US" sz="1600" dirty="0"/>
              <a:t>。</a:t>
            </a:r>
            <a:endParaRPr lang="en-US" altLang="zh-CN" sz="1600" dirty="0"/>
          </a:p>
          <a:p>
            <a:pPr lvl="2"/>
            <a:r>
              <a:rPr lang="zh-CN" altLang="en-US" sz="1600" dirty="0"/>
              <a:t>系统用这个约束名字来指出一个更新违反了哪个约束。</a:t>
            </a:r>
            <a:endParaRPr lang="en-US" altLang="zh-CN" sz="1600" dirty="0"/>
          </a:p>
          <a:p>
            <a:pPr lvl="2"/>
            <a:endParaRPr lang="en-US" altLang="zh-CN" sz="1600" dirty="0"/>
          </a:p>
          <a:p>
            <a:pPr lvl="1"/>
            <a:r>
              <a:rPr lang="zh-CN" altLang="en-US" sz="2000" dirty="0"/>
              <a:t>例：使用</a:t>
            </a:r>
            <a:r>
              <a:rPr lang="en-US" altLang="zh-CN" sz="2000" dirty="0"/>
              <a:t>in </a:t>
            </a:r>
            <a:r>
              <a:rPr lang="zh-CN" altLang="en-US" sz="2000" dirty="0"/>
              <a:t>子句限定一个域只包含指定的一组值</a:t>
            </a:r>
            <a:endParaRPr lang="en-US" altLang="zh-CN" sz="2000" dirty="0"/>
          </a:p>
          <a:p>
            <a:pPr lvl="2">
              <a:buNone/>
            </a:pPr>
            <a:r>
              <a:rPr lang="en-US" altLang="zh-CN" sz="1600" b="1" dirty="0"/>
              <a:t>create domain </a:t>
            </a:r>
            <a:r>
              <a:rPr lang="en-US" altLang="zh-CN" sz="1600" dirty="0" err="1"/>
              <a:t>degree_Level</a:t>
            </a:r>
            <a:r>
              <a:rPr lang="en-US" altLang="zh-CN" sz="1600" b="1" dirty="0"/>
              <a:t> varchar ( 10 )</a:t>
            </a:r>
          </a:p>
          <a:p>
            <a:pPr lvl="2">
              <a:buNone/>
            </a:pPr>
            <a:r>
              <a:rPr lang="en-US" altLang="zh-CN" sz="1600" b="1" dirty="0"/>
              <a:t>                          constraint </a:t>
            </a:r>
            <a:r>
              <a:rPr lang="en-US" altLang="zh-CN" sz="1600" dirty="0" err="1"/>
              <a:t>degree_level_test</a:t>
            </a:r>
            <a:endParaRPr lang="en-US" altLang="zh-CN" sz="1600" dirty="0"/>
          </a:p>
          <a:p>
            <a:pPr lvl="2">
              <a:buNone/>
            </a:pPr>
            <a:r>
              <a:rPr lang="en-US" altLang="zh-CN" sz="1600" b="1" dirty="0"/>
              <a:t>                          check ( value in (</a:t>
            </a:r>
            <a:r>
              <a:rPr lang="en-US" altLang="zh-CN" sz="1600" dirty="0"/>
              <a:t>’Bachelors’ ,’</a:t>
            </a:r>
            <a:r>
              <a:rPr lang="en-US" altLang="zh-CN" sz="1600" dirty="0" err="1"/>
              <a:t>Masters’,’Doctorate</a:t>
            </a:r>
            <a:r>
              <a:rPr lang="en-US" altLang="zh-CN" sz="1600" dirty="0"/>
              <a:t>' </a:t>
            </a:r>
            <a:r>
              <a:rPr lang="en-US" altLang="zh-CN" sz="1600" b="1" dirty="0"/>
              <a:t>) ) ;</a:t>
            </a:r>
          </a:p>
          <a:p>
            <a:pPr lvl="2"/>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A4CADDCB-43DB-4482-8122-100FD22CFEDA}"/>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Index Creation</a:t>
            </a:r>
          </a:p>
        </p:txBody>
      </p:sp>
      <p:sp>
        <p:nvSpPr>
          <p:cNvPr id="80899" name="Rectangle 3">
            <a:extLst>
              <a:ext uri="{FF2B5EF4-FFF2-40B4-BE49-F238E27FC236}">
                <a16:creationId xmlns:a16="http://schemas.microsoft.com/office/drawing/2014/main" id="{CFD5A640-2E2F-415F-B44C-25B927F1314E}"/>
              </a:ext>
            </a:extLst>
          </p:cNvPr>
          <p:cNvSpPr>
            <a:spLocks noGrp="1" noChangeArrowheads="1"/>
          </p:cNvSpPr>
          <p:nvPr>
            <p:ph type="body" idx="1"/>
          </p:nvPr>
        </p:nvSpPr>
        <p:spPr>
          <a:xfrm>
            <a:off x="1104899" y="1695854"/>
            <a:ext cx="10072437" cy="4596661"/>
          </a:xfrm>
        </p:spPr>
        <p:txBody>
          <a:bodyPr>
            <a:normAutofit fontScale="92500" lnSpcReduction="10000"/>
          </a:bodyPr>
          <a:lstStyle/>
          <a:p>
            <a:r>
              <a:rPr lang="en-US" altLang="zh-CN" b="1" dirty="0">
                <a:solidFill>
                  <a:srgbClr val="00B0F0"/>
                </a:solidFill>
              </a:rPr>
              <a:t>create index </a:t>
            </a:r>
            <a:r>
              <a:rPr lang="en-US" altLang="zh-CN" dirty="0" err="1">
                <a:solidFill>
                  <a:srgbClr val="00B0F0"/>
                </a:solidFill>
              </a:rPr>
              <a:t>studentID_index</a:t>
            </a:r>
            <a:r>
              <a:rPr lang="en-US" altLang="zh-CN" dirty="0">
                <a:solidFill>
                  <a:srgbClr val="00B0F0"/>
                </a:solidFill>
              </a:rPr>
              <a:t> </a:t>
            </a:r>
            <a:r>
              <a:rPr lang="en-US" altLang="zh-CN" b="1" dirty="0">
                <a:solidFill>
                  <a:srgbClr val="00B0F0"/>
                </a:solidFill>
              </a:rPr>
              <a:t>on </a:t>
            </a:r>
            <a:r>
              <a:rPr lang="en-US" altLang="zh-CN" dirty="0">
                <a:solidFill>
                  <a:srgbClr val="00B0F0"/>
                </a:solidFill>
              </a:rPr>
              <a:t>student(ID)</a:t>
            </a:r>
          </a:p>
          <a:p>
            <a:r>
              <a:rPr lang="en-US" altLang="zh-CN" dirty="0"/>
              <a:t>Indices are data structures used to speed up access to records with specified values for index attributes</a:t>
            </a:r>
          </a:p>
          <a:p>
            <a:pPr lvl="1"/>
            <a:r>
              <a:rPr lang="en-US" altLang="zh-CN" sz="2000" dirty="0"/>
              <a:t>e.g. </a:t>
            </a:r>
            <a:r>
              <a:rPr lang="en-US" altLang="zh-CN" sz="2000" b="1" dirty="0"/>
              <a:t>select * </a:t>
            </a:r>
            <a:br>
              <a:rPr lang="en-US" altLang="zh-CN" sz="2000" b="1" dirty="0"/>
            </a:br>
            <a:r>
              <a:rPr lang="en-US" altLang="zh-CN" sz="2000" b="1" dirty="0"/>
              <a:t>       from </a:t>
            </a:r>
            <a:r>
              <a:rPr lang="en-US" altLang="zh-CN" sz="2000" dirty="0"/>
              <a:t> </a:t>
            </a:r>
            <a:r>
              <a:rPr lang="en-US" altLang="zh-CN" sz="2000" i="1" dirty="0"/>
              <a:t>student</a:t>
            </a:r>
            <a:br>
              <a:rPr lang="en-US" altLang="zh-CN" sz="2000" i="1" dirty="0"/>
            </a:br>
            <a:r>
              <a:rPr lang="en-US" altLang="zh-CN" sz="2000" i="1" dirty="0"/>
              <a:t>       </a:t>
            </a:r>
            <a:r>
              <a:rPr lang="en-US" altLang="zh-CN" sz="2000" b="1" dirty="0"/>
              <a:t>where </a:t>
            </a:r>
            <a:r>
              <a:rPr lang="en-US" altLang="zh-CN" sz="2000" i="1" dirty="0"/>
              <a:t> ID = </a:t>
            </a:r>
            <a:r>
              <a:rPr lang="en-US" altLang="zh-CN" sz="2000" dirty="0"/>
              <a:t>‘12345’</a:t>
            </a:r>
            <a:endParaRPr lang="en-US" altLang="zh-CN" dirty="0"/>
          </a:p>
          <a:p>
            <a:pPr lvl="1">
              <a:buFont typeface="Monotype Sorts" charset="2"/>
              <a:buNone/>
            </a:pPr>
            <a:r>
              <a:rPr lang="en-US" altLang="zh-CN" sz="2000" dirty="0"/>
              <a:t>can be executed by using the index to find the required record, without looking at all records of </a:t>
            </a:r>
            <a:r>
              <a:rPr lang="en-US" altLang="zh-CN" sz="2000" i="1" dirty="0"/>
              <a:t>student</a:t>
            </a:r>
          </a:p>
          <a:p>
            <a:pPr lvl="1">
              <a:buFont typeface="Monotype Sorts" charset="2"/>
              <a:buNone/>
            </a:pPr>
            <a:r>
              <a:rPr lang="en-US" altLang="zh-CN" sz="2000" i="1" dirty="0"/>
              <a:t>More on indices in Chapter 11</a:t>
            </a:r>
          </a:p>
          <a:p>
            <a:pPr lvl="1">
              <a:buFont typeface="Monotype Sorts" charset="2"/>
              <a:buNone/>
            </a:pPr>
            <a:endParaRPr lang="en-US" altLang="zh-CN" sz="2000" i="1" dirty="0"/>
          </a:p>
          <a:p>
            <a:pPr lvl="1">
              <a:buFont typeface="Monotype Sorts" charset="2"/>
              <a:buNone/>
            </a:pPr>
            <a:endParaRPr lang="en-US" altLang="zh-CN" sz="2000" i="1" dirty="0"/>
          </a:p>
          <a:p>
            <a:r>
              <a:rPr lang="zh-CN" altLang="en-US" sz="3600" b="1" dirty="0">
                <a:solidFill>
                  <a:srgbClr val="FF0000"/>
                </a:solidFill>
              </a:rPr>
              <a:t>当查询返回的记录数比较少（少于总数的</a:t>
            </a:r>
            <a:r>
              <a:rPr lang="en-US" altLang="zh-CN" sz="3600" b="1" dirty="0">
                <a:solidFill>
                  <a:srgbClr val="FF0000"/>
                </a:solidFill>
              </a:rPr>
              <a:t>2%</a:t>
            </a:r>
            <a:r>
              <a:rPr lang="zh-CN" altLang="en-US" sz="3600" b="1" dirty="0">
                <a:solidFill>
                  <a:srgbClr val="FF0000"/>
                </a:solidFill>
              </a:rPr>
              <a:t>），使用索引能大大提高某些</a:t>
            </a:r>
            <a:r>
              <a:rPr lang="en-US" altLang="zh-CN" sz="3600" b="1" dirty="0">
                <a:solidFill>
                  <a:srgbClr val="FF0000"/>
                </a:solidFill>
              </a:rPr>
              <a:t>SQL</a:t>
            </a:r>
            <a:r>
              <a:rPr lang="zh-CN" altLang="en-US" sz="3600" b="1" dirty="0">
                <a:solidFill>
                  <a:srgbClr val="FF0000"/>
                </a:solidFill>
              </a:rPr>
              <a:t>语句的性能！</a:t>
            </a:r>
            <a:endParaRPr lang="en-US" altLang="zh-CN" sz="3600" b="1" dirty="0">
              <a:solidFill>
                <a:srgbClr val="FF0000"/>
              </a:solidFill>
            </a:endParaRPr>
          </a:p>
        </p:txBody>
      </p:sp>
    </p:spTree>
    <p:extLst>
      <p:ext uri="{BB962C8B-B14F-4D97-AF65-F5344CB8AC3E}">
        <p14:creationId xmlns:p14="http://schemas.microsoft.com/office/powerpoint/2010/main" val="337334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A4CADDCB-43DB-4482-8122-100FD22CFEDA}"/>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rPr>
              <a:t>Drop Index</a:t>
            </a:r>
          </a:p>
        </p:txBody>
      </p:sp>
      <p:sp>
        <p:nvSpPr>
          <p:cNvPr id="80899" name="Rectangle 3">
            <a:extLst>
              <a:ext uri="{FF2B5EF4-FFF2-40B4-BE49-F238E27FC236}">
                <a16:creationId xmlns:a16="http://schemas.microsoft.com/office/drawing/2014/main" id="{CFD5A640-2E2F-415F-B44C-25B927F1314E}"/>
              </a:ext>
            </a:extLst>
          </p:cNvPr>
          <p:cNvSpPr>
            <a:spLocks noGrp="1" noChangeArrowheads="1"/>
          </p:cNvSpPr>
          <p:nvPr>
            <p:ph type="body" idx="1"/>
          </p:nvPr>
        </p:nvSpPr>
        <p:spPr>
          <a:xfrm>
            <a:off x="1104900" y="1695855"/>
            <a:ext cx="9980682" cy="4248150"/>
          </a:xfrm>
        </p:spPr>
        <p:txBody>
          <a:bodyPr/>
          <a:lstStyle/>
          <a:p>
            <a:r>
              <a:rPr lang="zh-CN" altLang="en-US" dirty="0"/>
              <a:t>索引有时候也会影响性能</a:t>
            </a:r>
            <a:endParaRPr lang="en-US" altLang="zh-CN" dirty="0"/>
          </a:p>
          <a:p>
            <a:pPr marL="685800" lvl="2">
              <a:spcBef>
                <a:spcPts val="1800"/>
              </a:spcBef>
            </a:pPr>
            <a:r>
              <a:rPr lang="zh-CN" altLang="en-US" sz="1800" dirty="0"/>
              <a:t>如果返回的记录条目特别多（超过总记录条目的</a:t>
            </a:r>
            <a:r>
              <a:rPr lang="en-US" altLang="zh-CN" sz="1800" dirty="0"/>
              <a:t>2%</a:t>
            </a:r>
            <a:r>
              <a:rPr lang="zh-CN" altLang="en-US" sz="1800" dirty="0"/>
              <a:t>，或者</a:t>
            </a:r>
            <a:r>
              <a:rPr lang="en-US" altLang="zh-CN" sz="1800" dirty="0"/>
              <a:t>5%</a:t>
            </a:r>
            <a:r>
              <a:rPr lang="zh-CN" altLang="en-US" sz="1800" dirty="0"/>
              <a:t>），通过索引来访问数据就会引起性能问题</a:t>
            </a:r>
            <a:endParaRPr lang="en-US" altLang="zh-CN" sz="1800" dirty="0"/>
          </a:p>
          <a:p>
            <a:pPr marL="685800" lvl="2">
              <a:spcBef>
                <a:spcPts val="1800"/>
              </a:spcBef>
            </a:pPr>
            <a:r>
              <a:rPr lang="zh-CN" altLang="en-US" sz="1800" dirty="0"/>
              <a:t>做大量数据插入的时候，索引会减慢插入数据的速度</a:t>
            </a:r>
            <a:endParaRPr lang="en-US" altLang="zh-CN" sz="1800" dirty="0"/>
          </a:p>
          <a:p>
            <a:pPr marL="685800" lvl="2">
              <a:spcBef>
                <a:spcPts val="1800"/>
              </a:spcBef>
            </a:pPr>
            <a:endParaRPr lang="en-US" altLang="zh-CN" sz="1800" dirty="0"/>
          </a:p>
          <a:p>
            <a:pPr marL="228600" lvl="1">
              <a:spcBef>
                <a:spcPts val="1800"/>
              </a:spcBef>
            </a:pPr>
            <a:r>
              <a:rPr lang="zh-CN" altLang="en-US" sz="2000" dirty="0"/>
              <a:t>有时候需要删除不必要的索引</a:t>
            </a:r>
            <a:endParaRPr lang="en-US" altLang="zh-CN" sz="2000" dirty="0"/>
          </a:p>
          <a:p>
            <a:pPr marL="685800" lvl="2">
              <a:spcBef>
                <a:spcPts val="1800"/>
              </a:spcBef>
            </a:pPr>
            <a:r>
              <a:rPr lang="en-US" altLang="zh-CN" sz="1800" b="1" dirty="0">
                <a:solidFill>
                  <a:srgbClr val="00B0F0"/>
                </a:solidFill>
              </a:rPr>
              <a:t>drop index </a:t>
            </a:r>
            <a:r>
              <a:rPr lang="en-US" altLang="zh-CN" sz="1800" b="1" dirty="0" err="1">
                <a:solidFill>
                  <a:srgbClr val="7030A0"/>
                </a:solidFill>
              </a:rPr>
              <a:t>idx_</a:t>
            </a:r>
            <a:r>
              <a:rPr lang="en-US" altLang="zh-CN" sz="1800" dirty="0" err="1">
                <a:solidFill>
                  <a:srgbClr val="7030A0"/>
                </a:solidFill>
              </a:rPr>
              <a:t>student_ID</a:t>
            </a:r>
            <a:endParaRPr lang="en-US" altLang="zh-CN" sz="1800" dirty="0">
              <a:solidFill>
                <a:srgbClr val="00B0F0"/>
              </a:solidFill>
            </a:endParaRPr>
          </a:p>
          <a:p>
            <a:pPr marL="685800" lvl="2">
              <a:spcBef>
                <a:spcPts val="1800"/>
              </a:spcBef>
            </a:pP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00E85AD-345F-44EF-ABB4-4F1A040945F7}"/>
              </a:ext>
            </a:extLst>
          </p:cNvPr>
          <p:cNvSpPr>
            <a:spLocks noGrp="1" noChangeArrowheads="1"/>
          </p:cNvSpPr>
          <p:nvPr>
            <p:ph type="title"/>
          </p:nvPr>
        </p:nvSpPr>
        <p:spPr>
          <a:xfrm>
            <a:off x="1125403" y="288081"/>
            <a:ext cx="8077200" cy="863600"/>
          </a:xfrm>
        </p:spPr>
        <p:txBody>
          <a:bodyPr>
            <a:normAutofit fontScale="90000"/>
          </a:bodyPr>
          <a:lstStyle/>
          <a:p>
            <a:r>
              <a:rPr lang="en-US" altLang="zh-CN" sz="3600" dirty="0"/>
              <a:t>Environments, Catalogs, and Schemas</a:t>
            </a:r>
          </a:p>
        </p:txBody>
      </p:sp>
      <p:sp>
        <p:nvSpPr>
          <p:cNvPr id="38915" name="Rectangle 3">
            <a:extLst>
              <a:ext uri="{FF2B5EF4-FFF2-40B4-BE49-F238E27FC236}">
                <a16:creationId xmlns:a16="http://schemas.microsoft.com/office/drawing/2014/main" id="{C1B6EDC4-1E24-425C-B3F0-60423802372F}"/>
              </a:ext>
            </a:extLst>
          </p:cNvPr>
          <p:cNvSpPr>
            <a:spLocks noGrp="1" noChangeArrowheads="1"/>
          </p:cNvSpPr>
          <p:nvPr>
            <p:ph type="body" idx="1"/>
          </p:nvPr>
        </p:nvSpPr>
        <p:spPr>
          <a:xfrm>
            <a:off x="1125403" y="1725039"/>
            <a:ext cx="10119771" cy="4543425"/>
          </a:xfrm>
        </p:spPr>
        <p:txBody>
          <a:bodyPr/>
          <a:lstStyle/>
          <a:p>
            <a:pPr>
              <a:defRPr/>
            </a:pPr>
            <a:r>
              <a:rPr lang="zh-CN" altLang="en-US" sz="2800" dirty="0"/>
              <a:t>现代数据库系统在命名关系表的时候采用三级等级</a:t>
            </a:r>
            <a:endParaRPr lang="en-US" altLang="zh-CN" sz="2800" dirty="0"/>
          </a:p>
          <a:p>
            <a:pPr lvl="1">
              <a:buFont typeface="Wingdings" panose="05000000000000000000" pitchFamily="2" charset="2"/>
              <a:buChar char="u"/>
              <a:defRPr/>
            </a:pPr>
            <a:r>
              <a:rPr lang="zh-CN" altLang="en-US" sz="2000" dirty="0"/>
              <a:t> </a:t>
            </a:r>
            <a:r>
              <a:rPr lang="en-US" altLang="zh-CN" sz="2000" dirty="0" err="1">
                <a:solidFill>
                  <a:srgbClr val="00B0F0"/>
                </a:solidFill>
              </a:rPr>
              <a:t>Catalog</a:t>
            </a:r>
            <a:r>
              <a:rPr lang="en-US" altLang="zh-CN" sz="2000" dirty="0" err="1"/>
              <a:t>.</a:t>
            </a:r>
            <a:r>
              <a:rPr lang="en-US" altLang="zh-CN" sz="2000" dirty="0" err="1">
                <a:solidFill>
                  <a:srgbClr val="00B050"/>
                </a:solidFill>
              </a:rPr>
              <a:t>schema</a:t>
            </a:r>
            <a:r>
              <a:rPr lang="en-US" altLang="zh-CN" sz="2000" dirty="0" err="1"/>
              <a:t>.</a:t>
            </a:r>
            <a:r>
              <a:rPr lang="en-US" altLang="zh-CN" sz="2000" dirty="0" err="1">
                <a:solidFill>
                  <a:srgbClr val="7030A0"/>
                </a:solidFill>
              </a:rPr>
              <a:t>table</a:t>
            </a:r>
            <a:endParaRPr lang="en-US" altLang="zh-CN" sz="2000" dirty="0">
              <a:solidFill>
                <a:srgbClr val="7030A0"/>
              </a:solidFill>
            </a:endParaRPr>
          </a:p>
          <a:p>
            <a:pPr lvl="1">
              <a:buFont typeface="Monotype Sorts" charset="2"/>
              <a:buNone/>
              <a:defRPr/>
            </a:pPr>
            <a:r>
              <a:rPr lang="en-US" altLang="zh-CN" sz="2000" b="1" dirty="0">
                <a:solidFill>
                  <a:srgbClr val="FF0000"/>
                </a:solidFill>
              </a:rPr>
              <a:t>Or</a:t>
            </a:r>
          </a:p>
          <a:p>
            <a:pPr lvl="1">
              <a:buFont typeface="Wingdings" panose="05000000000000000000" pitchFamily="2" charset="2"/>
              <a:buChar char="u"/>
              <a:defRPr/>
            </a:pPr>
            <a:r>
              <a:rPr lang="zh-CN" altLang="en-US" sz="2000" dirty="0"/>
              <a:t> </a:t>
            </a:r>
            <a:r>
              <a:rPr lang="en-US" altLang="zh-CN" sz="2000" dirty="0" err="1">
                <a:solidFill>
                  <a:srgbClr val="00B0F0"/>
                </a:solidFill>
              </a:rPr>
              <a:t>Database</a:t>
            </a:r>
            <a:r>
              <a:rPr lang="en-US" altLang="zh-CN" sz="2000" dirty="0" err="1"/>
              <a:t>.</a:t>
            </a:r>
            <a:r>
              <a:rPr lang="en-US" altLang="zh-CN" sz="2000" dirty="0" err="1">
                <a:solidFill>
                  <a:srgbClr val="00B050"/>
                </a:solidFill>
              </a:rPr>
              <a:t>schema</a:t>
            </a:r>
            <a:r>
              <a:rPr lang="en-US" altLang="zh-CN" sz="2000" dirty="0" err="1"/>
              <a:t>.</a:t>
            </a:r>
            <a:r>
              <a:rPr lang="en-US" altLang="zh-CN" sz="2000" dirty="0" err="1">
                <a:solidFill>
                  <a:srgbClr val="7030A0"/>
                </a:solidFill>
              </a:rPr>
              <a:t>table</a:t>
            </a:r>
            <a:endParaRPr lang="en-US" altLang="zh-CN" sz="2000" dirty="0">
              <a:solidFill>
                <a:srgbClr val="7030A0"/>
              </a:solidFill>
            </a:endParaRPr>
          </a:p>
          <a:p>
            <a:pPr>
              <a:defRPr/>
            </a:pPr>
            <a:endParaRPr lang="en-US" altLang="zh-CN" dirty="0"/>
          </a:p>
          <a:p>
            <a:pPr lvl="2">
              <a:defRPr/>
            </a:pPr>
            <a:r>
              <a:rPr lang="zh-CN" altLang="en-US" sz="2000" dirty="0"/>
              <a:t>最顶级为</a:t>
            </a:r>
            <a:r>
              <a:rPr lang="zh-CN" altLang="en-US" sz="2000" dirty="0">
                <a:solidFill>
                  <a:srgbClr val="00B0F0"/>
                </a:solidFill>
              </a:rPr>
              <a:t>目录（</a:t>
            </a:r>
            <a:r>
              <a:rPr lang="en-US" altLang="zh-CN" sz="2000" dirty="0">
                <a:solidFill>
                  <a:srgbClr val="00B0F0"/>
                </a:solidFill>
              </a:rPr>
              <a:t>catalog</a:t>
            </a:r>
            <a:r>
              <a:rPr lang="zh-CN" altLang="en-US" sz="2000" dirty="0">
                <a:solidFill>
                  <a:srgbClr val="00B0F0"/>
                </a:solidFill>
              </a:rPr>
              <a:t>）</a:t>
            </a:r>
            <a:r>
              <a:rPr lang="zh-CN" altLang="en-US" sz="2000" dirty="0"/>
              <a:t>或者</a:t>
            </a:r>
            <a:r>
              <a:rPr lang="zh-CN" altLang="en-US" sz="2000" dirty="0">
                <a:solidFill>
                  <a:srgbClr val="00B0F0"/>
                </a:solidFill>
              </a:rPr>
              <a:t>数据库（</a:t>
            </a:r>
            <a:r>
              <a:rPr lang="en-US" altLang="zh-CN" sz="2000" dirty="0">
                <a:solidFill>
                  <a:srgbClr val="00B0F0"/>
                </a:solidFill>
              </a:rPr>
              <a:t>database</a:t>
            </a:r>
            <a:r>
              <a:rPr lang="zh-CN" altLang="en-US" sz="2000" dirty="0">
                <a:solidFill>
                  <a:srgbClr val="00B0F0"/>
                </a:solidFill>
              </a:rPr>
              <a:t>）</a:t>
            </a:r>
            <a:endParaRPr lang="en-US" altLang="zh-CN" sz="2000" dirty="0">
              <a:solidFill>
                <a:srgbClr val="00B0F0"/>
              </a:solidFill>
            </a:endParaRPr>
          </a:p>
          <a:p>
            <a:pPr lvl="2">
              <a:defRPr/>
            </a:pPr>
            <a:r>
              <a:rPr lang="zh-CN" altLang="en-US" sz="2000" dirty="0"/>
              <a:t>每个</a:t>
            </a:r>
            <a:r>
              <a:rPr lang="zh-CN" altLang="en-US" sz="2000" dirty="0">
                <a:solidFill>
                  <a:srgbClr val="00B0F0"/>
                </a:solidFill>
              </a:rPr>
              <a:t>目录（或者数据库）</a:t>
            </a:r>
            <a:r>
              <a:rPr lang="en-US" altLang="zh-CN" sz="2000" dirty="0">
                <a:solidFill>
                  <a:srgbClr val="00B0F0"/>
                </a:solidFill>
              </a:rPr>
              <a:t> </a:t>
            </a:r>
            <a:r>
              <a:rPr lang="zh-CN" altLang="en-US" sz="2000" dirty="0"/>
              <a:t>里有许多</a:t>
            </a:r>
            <a:r>
              <a:rPr lang="zh-CN" altLang="en-US" sz="2000" dirty="0">
                <a:solidFill>
                  <a:srgbClr val="00B050"/>
                </a:solidFill>
              </a:rPr>
              <a:t>模式（</a:t>
            </a:r>
            <a:r>
              <a:rPr lang="en-US" altLang="zh-CN" sz="2000" dirty="0">
                <a:solidFill>
                  <a:srgbClr val="00B050"/>
                </a:solidFill>
              </a:rPr>
              <a:t>schema</a:t>
            </a:r>
            <a:r>
              <a:rPr lang="zh-CN" altLang="en-US" sz="2000" dirty="0">
                <a:solidFill>
                  <a:srgbClr val="00B050"/>
                </a:solidFill>
              </a:rPr>
              <a:t>）</a:t>
            </a:r>
            <a:endParaRPr lang="en-US" altLang="zh-CN" sz="2000" dirty="0">
              <a:solidFill>
                <a:srgbClr val="00B050"/>
              </a:solidFill>
            </a:endParaRPr>
          </a:p>
          <a:p>
            <a:pPr lvl="2">
              <a:defRPr/>
            </a:pPr>
            <a:r>
              <a:rPr lang="zh-CN" altLang="en-US" sz="2000" dirty="0">
                <a:solidFill>
                  <a:srgbClr val="00B050"/>
                </a:solidFill>
              </a:rPr>
              <a:t>在模式里</a:t>
            </a:r>
            <a:r>
              <a:rPr lang="zh-CN" altLang="en-US" sz="2000" dirty="0"/>
              <a:t>可以有许多</a:t>
            </a:r>
            <a:r>
              <a:rPr lang="en-US" altLang="zh-CN" sz="2000" dirty="0"/>
              <a:t>SQL</a:t>
            </a:r>
            <a:r>
              <a:rPr lang="zh-CN" altLang="en-US" sz="2000" dirty="0"/>
              <a:t>对象（关系表、视图）</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CFAC70F-95B2-4A4F-99CB-F3A14A1FC94A}"/>
              </a:ext>
            </a:extLst>
          </p:cNvPr>
          <p:cNvSpPr>
            <a:spLocks noGrp="1" noChangeArrowheads="1"/>
          </p:cNvSpPr>
          <p:nvPr>
            <p:ph type="title"/>
          </p:nvPr>
        </p:nvSpPr>
        <p:spPr>
          <a:xfrm>
            <a:off x="1057985" y="161622"/>
            <a:ext cx="8043862" cy="995362"/>
          </a:xfrm>
        </p:spPr>
        <p:txBody>
          <a:bodyPr>
            <a:normAutofit fontScale="90000"/>
          </a:bodyPr>
          <a:lstStyle/>
          <a:p>
            <a:r>
              <a:rPr lang="en-US" altLang="zh-CN" sz="3600" dirty="0"/>
              <a:t>Environments, Catalogs, and Schemas</a:t>
            </a:r>
          </a:p>
        </p:txBody>
      </p:sp>
      <p:sp>
        <p:nvSpPr>
          <p:cNvPr id="84995" name="Rectangle 3">
            <a:extLst>
              <a:ext uri="{FF2B5EF4-FFF2-40B4-BE49-F238E27FC236}">
                <a16:creationId xmlns:a16="http://schemas.microsoft.com/office/drawing/2014/main" id="{ADF63867-BDAE-4805-AEC1-C671DD69632F}"/>
              </a:ext>
            </a:extLst>
          </p:cNvPr>
          <p:cNvSpPr>
            <a:spLocks noGrp="1" noChangeArrowheads="1"/>
          </p:cNvSpPr>
          <p:nvPr>
            <p:ph type="body" idx="1"/>
          </p:nvPr>
        </p:nvSpPr>
        <p:spPr>
          <a:xfrm>
            <a:off x="933855" y="1410510"/>
            <a:ext cx="10943617" cy="5285868"/>
          </a:xfrm>
        </p:spPr>
        <p:txBody>
          <a:bodyPr>
            <a:normAutofit lnSpcReduction="10000"/>
          </a:bodyPr>
          <a:lstStyle/>
          <a:p>
            <a:r>
              <a:rPr lang="en-US" altLang="zh-CN" sz="2800" dirty="0">
                <a:solidFill>
                  <a:srgbClr val="FF0000"/>
                </a:solidFill>
              </a:rPr>
              <a:t>SQL</a:t>
            </a:r>
            <a:r>
              <a:rPr lang="zh-CN" altLang="en-US" sz="2800" dirty="0">
                <a:solidFill>
                  <a:srgbClr val="FF0000"/>
                </a:solidFill>
              </a:rPr>
              <a:t>环境（</a:t>
            </a:r>
            <a:r>
              <a:rPr lang="en-US" altLang="zh-CN" sz="2800" b="1" dirty="0">
                <a:solidFill>
                  <a:srgbClr val="FF0000"/>
                </a:solidFill>
              </a:rPr>
              <a:t>SQL environment </a:t>
            </a:r>
            <a:r>
              <a:rPr lang="zh-CN" altLang="en-US" sz="2800" dirty="0">
                <a:solidFill>
                  <a:srgbClr val="FF0000"/>
                </a:solidFill>
              </a:rPr>
              <a:t>）</a:t>
            </a:r>
            <a:endParaRPr lang="en-US" altLang="zh-CN" sz="2800" b="1" dirty="0">
              <a:solidFill>
                <a:srgbClr val="FF0000"/>
              </a:solidFill>
            </a:endParaRPr>
          </a:p>
          <a:p>
            <a:pPr lvl="1"/>
            <a:r>
              <a:rPr lang="zh-CN" altLang="en-US" sz="2000" dirty="0"/>
              <a:t>每个数据库</a:t>
            </a:r>
            <a:r>
              <a:rPr lang="zh-CN" altLang="en-US" sz="2000" dirty="0">
                <a:solidFill>
                  <a:srgbClr val="00B0F0"/>
                </a:solidFill>
              </a:rPr>
              <a:t>连接（</a:t>
            </a:r>
            <a:r>
              <a:rPr lang="en-US" altLang="zh-CN" sz="2000" dirty="0">
                <a:solidFill>
                  <a:srgbClr val="00B0F0"/>
                </a:solidFill>
              </a:rPr>
              <a:t>connection</a:t>
            </a:r>
            <a:r>
              <a:rPr lang="zh-CN" altLang="en-US" sz="2000" dirty="0">
                <a:solidFill>
                  <a:srgbClr val="00B0F0"/>
                </a:solidFill>
              </a:rPr>
              <a:t>）</a:t>
            </a:r>
            <a:r>
              <a:rPr lang="zh-CN" altLang="en-US" sz="2000" dirty="0"/>
              <a:t>都会设置</a:t>
            </a:r>
            <a:r>
              <a:rPr lang="en-US" altLang="zh-CN" sz="2000" dirty="0"/>
              <a:t>SQL</a:t>
            </a:r>
            <a:r>
              <a:rPr lang="zh-CN" altLang="en-US" sz="2000" dirty="0"/>
              <a:t>环境</a:t>
            </a:r>
            <a:endParaRPr lang="en-US" altLang="zh-CN" sz="2000" dirty="0"/>
          </a:p>
          <a:p>
            <a:pPr lvl="1"/>
            <a:r>
              <a:rPr lang="en-US" altLang="zh-CN" sz="1800" dirty="0"/>
              <a:t>SQL</a:t>
            </a:r>
            <a:r>
              <a:rPr lang="zh-CN" altLang="en-US" sz="1800" dirty="0"/>
              <a:t>环境包括</a:t>
            </a:r>
            <a:endParaRPr lang="en-US" altLang="zh-CN" sz="1800" dirty="0"/>
          </a:p>
          <a:p>
            <a:pPr lvl="2"/>
            <a:r>
              <a:rPr lang="en-US" altLang="zh-CN" sz="1800" i="1" dirty="0"/>
              <a:t> </a:t>
            </a:r>
            <a:r>
              <a:rPr lang="zh-CN" altLang="en-US" sz="1800" dirty="0">
                <a:solidFill>
                  <a:srgbClr val="00B050"/>
                </a:solidFill>
              </a:rPr>
              <a:t>用户标识（</a:t>
            </a:r>
            <a:r>
              <a:rPr lang="en-US" altLang="zh-CN" sz="1800" dirty="0">
                <a:solidFill>
                  <a:srgbClr val="00B050"/>
                </a:solidFill>
              </a:rPr>
              <a:t> user identifier </a:t>
            </a:r>
            <a:r>
              <a:rPr lang="zh-CN" altLang="en-US" sz="1800" dirty="0">
                <a:solidFill>
                  <a:srgbClr val="00B050"/>
                </a:solidFill>
              </a:rPr>
              <a:t>）</a:t>
            </a:r>
            <a:r>
              <a:rPr lang="zh-CN" altLang="en-US" sz="1800" dirty="0"/>
              <a:t>：也称为</a:t>
            </a:r>
            <a:r>
              <a:rPr lang="zh-CN" altLang="en-US" sz="1800" dirty="0">
                <a:solidFill>
                  <a:srgbClr val="00B050"/>
                </a:solidFill>
              </a:rPr>
              <a:t>授权用户标识（</a:t>
            </a:r>
            <a:r>
              <a:rPr lang="en-US" altLang="zh-CN" sz="1800" dirty="0">
                <a:solidFill>
                  <a:srgbClr val="00B050"/>
                </a:solidFill>
              </a:rPr>
              <a:t>authorization identifier</a:t>
            </a:r>
            <a:r>
              <a:rPr lang="zh-CN" altLang="en-US" sz="1800" dirty="0">
                <a:solidFill>
                  <a:srgbClr val="00B050"/>
                </a:solidFill>
              </a:rPr>
              <a:t>）</a:t>
            </a:r>
            <a:endParaRPr lang="en-US" altLang="zh-CN" sz="1800" dirty="0">
              <a:solidFill>
                <a:srgbClr val="00B050"/>
              </a:solidFill>
            </a:endParaRPr>
          </a:p>
          <a:p>
            <a:pPr lvl="2">
              <a:lnSpc>
                <a:spcPct val="100000"/>
              </a:lnSpc>
            </a:pPr>
            <a:r>
              <a:rPr lang="zh-CN" altLang="en-US" sz="1800" dirty="0"/>
              <a:t> </a:t>
            </a:r>
            <a:r>
              <a:rPr lang="zh-CN" altLang="en-US" sz="1800" dirty="0">
                <a:solidFill>
                  <a:srgbClr val="00B050"/>
                </a:solidFill>
              </a:rPr>
              <a:t>默认的目录（</a:t>
            </a:r>
            <a:r>
              <a:rPr lang="en-US" altLang="zh-CN" sz="1800" dirty="0">
                <a:solidFill>
                  <a:srgbClr val="00B050"/>
                </a:solidFill>
              </a:rPr>
              <a:t>catalog</a:t>
            </a:r>
            <a:r>
              <a:rPr lang="zh-CN" altLang="en-US" sz="1800" dirty="0">
                <a:solidFill>
                  <a:srgbClr val="00B050"/>
                </a:solidFill>
              </a:rPr>
              <a:t>）</a:t>
            </a:r>
            <a:endParaRPr lang="en-US" altLang="zh-CN" sz="1800" dirty="0">
              <a:solidFill>
                <a:srgbClr val="00B050"/>
              </a:solidFill>
            </a:endParaRPr>
          </a:p>
          <a:p>
            <a:pPr lvl="2"/>
            <a:r>
              <a:rPr lang="zh-CN" altLang="en-US" sz="1800" dirty="0"/>
              <a:t> </a:t>
            </a:r>
            <a:r>
              <a:rPr lang="zh-CN" altLang="en-US" sz="1800" dirty="0">
                <a:solidFill>
                  <a:srgbClr val="00B050"/>
                </a:solidFill>
              </a:rPr>
              <a:t>默认的模式（</a:t>
            </a:r>
            <a:r>
              <a:rPr lang="en-US" altLang="zh-CN" sz="1800" dirty="0">
                <a:solidFill>
                  <a:srgbClr val="00B050"/>
                </a:solidFill>
              </a:rPr>
              <a:t>schema</a:t>
            </a:r>
            <a:r>
              <a:rPr lang="zh-CN" altLang="en-US" sz="1800" dirty="0">
                <a:solidFill>
                  <a:srgbClr val="00B050"/>
                </a:solidFill>
              </a:rPr>
              <a:t>）</a:t>
            </a:r>
            <a:endParaRPr lang="en-US" altLang="zh-CN" sz="1800" dirty="0">
              <a:solidFill>
                <a:srgbClr val="00B050"/>
              </a:solidFill>
            </a:endParaRPr>
          </a:p>
          <a:p>
            <a:pPr lvl="1"/>
            <a:r>
              <a:rPr lang="en-US" altLang="zh-CN" sz="2000" dirty="0"/>
              <a:t>SQL</a:t>
            </a:r>
            <a:r>
              <a:rPr lang="zh-CN" altLang="en-US" sz="2000" dirty="0"/>
              <a:t>语句（无论是</a:t>
            </a:r>
            <a:r>
              <a:rPr lang="en-US" altLang="zh-CN" sz="2000" dirty="0"/>
              <a:t>DDL</a:t>
            </a:r>
            <a:r>
              <a:rPr lang="zh-CN" altLang="en-US" sz="2000" dirty="0"/>
              <a:t>还是</a:t>
            </a:r>
            <a:r>
              <a:rPr lang="en-US" altLang="zh-CN" sz="2000" dirty="0"/>
              <a:t>DML</a:t>
            </a:r>
            <a:r>
              <a:rPr lang="zh-CN" altLang="en-US" sz="2000" dirty="0"/>
              <a:t>），都工作在某个模式上下文（</a:t>
            </a:r>
            <a:r>
              <a:rPr lang="en-US" altLang="zh-CN" sz="2000" dirty="0"/>
              <a:t>context of a schema</a:t>
            </a:r>
            <a:r>
              <a:rPr lang="zh-CN" altLang="en-US" sz="2000" dirty="0"/>
              <a:t>）中</a:t>
            </a:r>
            <a:endParaRPr lang="en-US" altLang="zh-CN" sz="2000" dirty="0"/>
          </a:p>
          <a:p>
            <a:pPr lvl="2"/>
            <a:r>
              <a:rPr lang="zh-CN" altLang="en-US" sz="1800" dirty="0"/>
              <a:t>默认的模式</a:t>
            </a:r>
            <a:endParaRPr lang="en-US" altLang="zh-CN" sz="1800" dirty="0"/>
          </a:p>
          <a:p>
            <a:pPr lvl="2"/>
            <a:r>
              <a:rPr lang="zh-CN" altLang="en-US" sz="1800" dirty="0"/>
              <a:t>非默认的其他模式</a:t>
            </a:r>
            <a:endParaRPr lang="en-US" altLang="zh-CN" sz="1800" dirty="0"/>
          </a:p>
          <a:p>
            <a:pPr lvl="1"/>
            <a:r>
              <a:rPr lang="zh-CN" altLang="en-US" sz="2000" dirty="0"/>
              <a:t>创建模式：</a:t>
            </a:r>
            <a:r>
              <a:rPr lang="en-US" altLang="zh-CN" sz="2000" b="1" dirty="0"/>
              <a:t>create schema </a:t>
            </a:r>
            <a:endParaRPr lang="en-US" altLang="zh-CN" sz="2000" dirty="0"/>
          </a:p>
          <a:p>
            <a:pPr lvl="1"/>
            <a:r>
              <a:rPr lang="zh-CN" altLang="en-US" sz="2000" dirty="0"/>
              <a:t>删除模式：</a:t>
            </a:r>
            <a:r>
              <a:rPr lang="en-US" altLang="zh-CN" sz="2000" b="1" dirty="0"/>
              <a:t>drop schema</a:t>
            </a:r>
          </a:p>
          <a:p>
            <a:pPr lvl="1"/>
            <a:endParaRPr lang="en-US" altLang="zh-CN" sz="2000" dirty="0"/>
          </a:p>
          <a:p>
            <a:pPr lvl="1"/>
            <a:r>
              <a:rPr lang="zh-CN" altLang="en-US" sz="2000" dirty="0"/>
              <a:t>一些</a:t>
            </a:r>
            <a:r>
              <a:rPr lang="en-US" altLang="zh-CN" sz="2000" dirty="0"/>
              <a:t>RDBMS</a:t>
            </a:r>
            <a:r>
              <a:rPr lang="zh-CN" altLang="en-US" sz="2000" dirty="0"/>
              <a:t>（如</a:t>
            </a:r>
            <a:r>
              <a:rPr lang="en-US" altLang="zh-CN" sz="2000" dirty="0"/>
              <a:t>Oracle</a:t>
            </a:r>
            <a:r>
              <a:rPr lang="zh-CN" altLang="en-US" sz="2000" dirty="0"/>
              <a:t>），创建用户时会自动创建与用户名同名的模式</a:t>
            </a:r>
            <a:endParaRPr lang="en-US" altLang="zh-CN" sz="2000" dirty="0"/>
          </a:p>
          <a:p>
            <a:pPr lvl="1"/>
            <a:r>
              <a:rPr lang="zh-CN" altLang="en-US" sz="2000" dirty="0"/>
              <a:t>模式创建在默认的目录（</a:t>
            </a:r>
            <a:r>
              <a:rPr lang="en-US" altLang="zh-CN" sz="2000" dirty="0"/>
              <a:t>default catalog</a:t>
            </a:r>
            <a:r>
              <a:rPr lang="zh-CN" altLang="en-US" sz="2000" dirty="0"/>
              <a:t>）中或者一个指定的用户目录中，新创建的模式会成为默认的模式</a:t>
            </a:r>
            <a:endParaRPr lang="en-US" altLang="zh-CN" sz="2000" dirty="0"/>
          </a:p>
          <a:p>
            <a:pPr lvl="1"/>
            <a:r>
              <a:rPr lang="zh-CN" altLang="en-US" sz="2000" dirty="0"/>
              <a:t>创建和删除目录（</a:t>
            </a:r>
            <a:r>
              <a:rPr lang="en-US" altLang="zh-CN" sz="2000" dirty="0"/>
              <a:t>catalog</a:t>
            </a:r>
            <a:r>
              <a:rPr lang="zh-CN" altLang="en-US" sz="2000" dirty="0"/>
              <a:t>）是独立的，不是</a:t>
            </a:r>
            <a:r>
              <a:rPr lang="en-US" altLang="zh-CN" sz="2000" dirty="0"/>
              <a:t>SQL</a:t>
            </a:r>
            <a:r>
              <a:rPr lang="zh-CN" altLang="en-US" sz="2000" dirty="0"/>
              <a:t>标准</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00D090D-7ACC-4FA2-9068-D144F91A4D15}"/>
              </a:ext>
            </a:extLst>
          </p:cNvPr>
          <p:cNvSpPr>
            <a:spLocks noGrp="1" noChangeArrowheads="1"/>
          </p:cNvSpPr>
          <p:nvPr>
            <p:ph type="title"/>
          </p:nvPr>
        </p:nvSpPr>
        <p:spPr>
          <a:xfrm>
            <a:off x="1140598" y="-16778"/>
            <a:ext cx="6840537" cy="1143000"/>
          </a:xfrm>
        </p:spPr>
        <p:txBody>
          <a:bodyPr/>
          <a:lstStyle/>
          <a:p>
            <a:r>
              <a:rPr lang="en-US" altLang="zh-CN" dirty="0"/>
              <a:t>Join  Expressions</a:t>
            </a:r>
          </a:p>
        </p:txBody>
      </p:sp>
      <p:sp>
        <p:nvSpPr>
          <p:cNvPr id="8195" name="Rectangle 3">
            <a:extLst>
              <a:ext uri="{FF2B5EF4-FFF2-40B4-BE49-F238E27FC236}">
                <a16:creationId xmlns:a16="http://schemas.microsoft.com/office/drawing/2014/main" id="{2D1391F0-51B4-41AA-BEDF-FB3B80761817}"/>
              </a:ext>
            </a:extLst>
          </p:cNvPr>
          <p:cNvSpPr>
            <a:spLocks noGrp="1" noChangeArrowheads="1"/>
          </p:cNvSpPr>
          <p:nvPr>
            <p:ph type="body" idx="1"/>
          </p:nvPr>
        </p:nvSpPr>
        <p:spPr>
          <a:xfrm>
            <a:off x="1524001" y="2060576"/>
            <a:ext cx="4284663" cy="4537075"/>
          </a:xfrm>
        </p:spPr>
        <p:txBody>
          <a:bodyPr/>
          <a:lstStyle/>
          <a:p>
            <a:r>
              <a:rPr lang="zh-CN" altLang="en-US" sz="2400" b="1">
                <a:solidFill>
                  <a:srgbClr val="000099"/>
                </a:solidFill>
              </a:rPr>
              <a:t>查询学生当前的选课的情况</a:t>
            </a:r>
            <a:endParaRPr lang="en-US" altLang="zh-CN" sz="2400" b="1">
              <a:solidFill>
                <a:srgbClr val="000099"/>
              </a:solidFill>
            </a:endParaRPr>
          </a:p>
          <a:p>
            <a:endParaRPr lang="en-US" altLang="zh-CN" sz="2400" b="1">
              <a:solidFill>
                <a:srgbClr val="000099"/>
              </a:solidFill>
            </a:endParaRPr>
          </a:p>
          <a:p>
            <a:pPr>
              <a:buFont typeface="Wingdings" panose="05000000000000000000" pitchFamily="2" charset="2"/>
              <a:buNone/>
            </a:pPr>
            <a:r>
              <a:rPr lang="en-US" altLang="zh-CN" sz="1600" b="1"/>
              <a:t>select </a:t>
            </a:r>
            <a:r>
              <a:rPr lang="zh-CN" altLang="en-US" sz="1600" b="1"/>
              <a:t> </a:t>
            </a:r>
            <a:r>
              <a:rPr lang="en-US" altLang="zh-CN" sz="1600" b="1"/>
              <a:t>*</a:t>
            </a:r>
          </a:p>
          <a:p>
            <a:pPr>
              <a:buFont typeface="Wingdings" panose="05000000000000000000" pitchFamily="2" charset="2"/>
              <a:buNone/>
            </a:pPr>
            <a:r>
              <a:rPr lang="en-US" altLang="zh-CN" sz="1600" b="1"/>
              <a:t>from </a:t>
            </a:r>
            <a:r>
              <a:rPr lang="en-US" altLang="zh-CN" sz="1600">
                <a:solidFill>
                  <a:srgbClr val="FF0000"/>
                </a:solidFill>
              </a:rPr>
              <a:t>student, takes</a:t>
            </a:r>
          </a:p>
          <a:p>
            <a:pPr>
              <a:buFont typeface="Wingdings" panose="05000000000000000000" pitchFamily="2" charset="2"/>
              <a:buNone/>
            </a:pPr>
            <a:r>
              <a:rPr lang="en-US" altLang="zh-CN" sz="1600" b="1"/>
              <a:t>where</a:t>
            </a:r>
            <a:r>
              <a:rPr lang="en-US" altLang="zh-CN" sz="1600">
                <a:solidFill>
                  <a:srgbClr val="FF0000"/>
                </a:solidFill>
              </a:rPr>
              <a:t> student.ID= takes.ID;</a:t>
            </a:r>
          </a:p>
          <a:p>
            <a:pPr>
              <a:buFont typeface="Wingdings" panose="05000000000000000000" pitchFamily="2" charset="2"/>
              <a:buNone/>
            </a:pPr>
            <a:endParaRPr lang="en-US" altLang="zh-CN" sz="1600">
              <a:solidFill>
                <a:srgbClr val="FF0000"/>
              </a:solidFill>
            </a:endParaRPr>
          </a:p>
          <a:p>
            <a:pPr>
              <a:buFont typeface="Wingdings" panose="05000000000000000000" pitchFamily="2" charset="2"/>
              <a:buNone/>
            </a:pPr>
            <a:r>
              <a:rPr lang="zh-CN" altLang="en-US" sz="1600">
                <a:solidFill>
                  <a:srgbClr val="FF0000"/>
                </a:solidFill>
              </a:rPr>
              <a:t>注意</a:t>
            </a:r>
            <a:r>
              <a:rPr lang="en-US" altLang="zh-CN" sz="1600">
                <a:solidFill>
                  <a:srgbClr val="FF0000"/>
                </a:solidFill>
              </a:rPr>
              <a:t>:</a:t>
            </a:r>
            <a:r>
              <a:rPr lang="zh-CN" altLang="en-US" sz="1600"/>
              <a:t>公共列</a:t>
            </a:r>
            <a:r>
              <a:rPr lang="en-US" altLang="zh-CN" sz="1600"/>
              <a:t>ID</a:t>
            </a:r>
            <a:r>
              <a:rPr lang="zh-CN" altLang="en-US" sz="1600"/>
              <a:t>显示了</a:t>
            </a:r>
            <a:r>
              <a:rPr lang="en-US" altLang="zh-CN" sz="1600"/>
              <a:t>2</a:t>
            </a:r>
            <a:r>
              <a:rPr lang="zh-CN" altLang="en-US" sz="1600"/>
              <a:t>次</a:t>
            </a:r>
            <a:endParaRPr lang="en-US" altLang="zh-CN" sz="1600"/>
          </a:p>
          <a:p>
            <a:pPr>
              <a:buFont typeface="Wingdings" panose="05000000000000000000" pitchFamily="2" charset="2"/>
              <a:buNone/>
            </a:pPr>
            <a:endParaRPr lang="zh-CN" altLang="zh-CN" sz="1600">
              <a:solidFill>
                <a:srgbClr val="FF0000"/>
              </a:solidFill>
            </a:endParaRPr>
          </a:p>
        </p:txBody>
      </p:sp>
      <p:pic>
        <p:nvPicPr>
          <p:cNvPr id="8196" name="Picture 2">
            <a:extLst>
              <a:ext uri="{FF2B5EF4-FFF2-40B4-BE49-F238E27FC236}">
                <a16:creationId xmlns:a16="http://schemas.microsoft.com/office/drawing/2014/main" id="{628A0BA6-31A9-4EA5-94B4-FB530FD5E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37" y="3075039"/>
            <a:ext cx="5293941" cy="3695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6">
            <a:extLst>
              <a:ext uri="{FF2B5EF4-FFF2-40B4-BE49-F238E27FC236}">
                <a16:creationId xmlns:a16="http://schemas.microsoft.com/office/drawing/2014/main" id="{DEC61FA0-495E-433B-9B0C-BCBA02BE5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9387" y="1456173"/>
            <a:ext cx="11620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5">
            <a:extLst>
              <a:ext uri="{FF2B5EF4-FFF2-40B4-BE49-F238E27FC236}">
                <a16:creationId xmlns:a16="http://schemas.microsoft.com/office/drawing/2014/main" id="{F0933A99-CC84-4271-9191-6CCF0AA11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7788" y="1455738"/>
            <a:ext cx="1260001"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41B89391-8859-4C58-8635-212B727F1F52}"/>
              </a:ext>
            </a:extLst>
          </p:cNvPr>
          <p:cNvSpPr>
            <a:spLocks noGrp="1" noChangeArrowheads="1"/>
          </p:cNvSpPr>
          <p:nvPr>
            <p:ph type="title"/>
          </p:nvPr>
        </p:nvSpPr>
        <p:spPr/>
        <p:txBody>
          <a:bodyPr/>
          <a:lstStyle/>
          <a:p>
            <a:r>
              <a:rPr lang="en-US" altLang="zh-CN" sz="3600"/>
              <a:t>Authorization——Managing Privileges</a:t>
            </a:r>
          </a:p>
        </p:txBody>
      </p:sp>
      <p:pic>
        <p:nvPicPr>
          <p:cNvPr id="87043" name="Picture 2">
            <a:extLst>
              <a:ext uri="{FF2B5EF4-FFF2-40B4-BE49-F238E27FC236}">
                <a16:creationId xmlns:a16="http://schemas.microsoft.com/office/drawing/2014/main" id="{C12828F1-9F82-476C-BA39-1E546490B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649" y="1589560"/>
            <a:ext cx="70104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1B25F77-40DB-44EE-89B5-83EB9757A544}"/>
              </a:ext>
            </a:extLst>
          </p:cNvPr>
          <p:cNvSpPr>
            <a:spLocks noGrp="1" noChangeArrowheads="1"/>
          </p:cNvSpPr>
          <p:nvPr>
            <p:ph type="title"/>
          </p:nvPr>
        </p:nvSpPr>
        <p:spPr/>
        <p:txBody>
          <a:bodyPr/>
          <a:lstStyle/>
          <a:p>
            <a:r>
              <a:rPr lang="en-US" altLang="zh-CN" sz="3600"/>
              <a:t>Authorization——Managing Privileges</a:t>
            </a:r>
          </a:p>
        </p:txBody>
      </p:sp>
      <p:pic>
        <p:nvPicPr>
          <p:cNvPr id="88067" name="Picture 2">
            <a:extLst>
              <a:ext uri="{FF2B5EF4-FFF2-40B4-BE49-F238E27FC236}">
                <a16:creationId xmlns:a16="http://schemas.microsoft.com/office/drawing/2014/main" id="{755BC81D-E398-4E10-A47E-4762EE6C9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67" y="1536970"/>
            <a:ext cx="5778924" cy="353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D6F5A4D6-97C0-4D24-9A8A-C6E3261AC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3735" y="1789889"/>
            <a:ext cx="5073211" cy="4241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A290538-6F9F-4E66-BFF3-61F49F3B440E}"/>
              </a:ext>
            </a:extLst>
          </p:cNvPr>
          <p:cNvSpPr>
            <a:spLocks noGrp="1" noChangeArrowheads="1"/>
          </p:cNvSpPr>
          <p:nvPr>
            <p:ph type="title"/>
          </p:nvPr>
        </p:nvSpPr>
        <p:spPr/>
        <p:txBody>
          <a:bodyPr/>
          <a:lstStyle/>
          <a:p>
            <a:r>
              <a:rPr lang="en-US" altLang="zh-CN" sz="3600"/>
              <a:t>Authorization——Managing Privileges</a:t>
            </a:r>
          </a:p>
        </p:txBody>
      </p:sp>
      <p:pic>
        <p:nvPicPr>
          <p:cNvPr id="90115" name="Picture 2">
            <a:extLst>
              <a:ext uri="{FF2B5EF4-FFF2-40B4-BE49-F238E27FC236}">
                <a16:creationId xmlns:a16="http://schemas.microsoft.com/office/drawing/2014/main" id="{E9CFA926-B8F2-4781-936E-52AE2F998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94" y="1515047"/>
            <a:ext cx="4440339" cy="245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2E43651-6311-4C25-B025-7C27959EE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93" y="4279940"/>
            <a:ext cx="4440339" cy="252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0EE24231-EA70-445E-B335-DE47881733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9141" y="1986470"/>
            <a:ext cx="4474841" cy="390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46A6FCE-7C6D-467F-8E07-0F5E62C83AD3}"/>
              </a:ext>
            </a:extLst>
          </p:cNvPr>
          <p:cNvSpPr>
            <a:spLocks noGrp="1" noChangeArrowheads="1"/>
          </p:cNvSpPr>
          <p:nvPr>
            <p:ph type="title"/>
          </p:nvPr>
        </p:nvSpPr>
        <p:spPr/>
        <p:txBody>
          <a:bodyPr/>
          <a:lstStyle/>
          <a:p>
            <a:r>
              <a:rPr lang="en-US" altLang="zh-CN" sz="3600"/>
              <a:t>Authorization——Managing Privileges</a:t>
            </a:r>
          </a:p>
        </p:txBody>
      </p:sp>
      <p:pic>
        <p:nvPicPr>
          <p:cNvPr id="94211" name="Picture 2">
            <a:extLst>
              <a:ext uri="{FF2B5EF4-FFF2-40B4-BE49-F238E27FC236}">
                <a16:creationId xmlns:a16="http://schemas.microsoft.com/office/drawing/2014/main" id="{7F9A64F8-7EBC-4316-91E0-105300F73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789" y="1585609"/>
            <a:ext cx="6229755" cy="478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FDAD11B-D80B-4796-BAD2-E4760DF27893}"/>
              </a:ext>
            </a:extLst>
          </p:cNvPr>
          <p:cNvSpPr>
            <a:spLocks noGrp="1" noChangeArrowheads="1"/>
          </p:cNvSpPr>
          <p:nvPr>
            <p:ph type="title"/>
          </p:nvPr>
        </p:nvSpPr>
        <p:spPr/>
        <p:txBody>
          <a:bodyPr/>
          <a:lstStyle/>
          <a:p>
            <a:r>
              <a:rPr lang="en-US" altLang="zh-CN" sz="3600"/>
              <a:t>Authorization——Managing Privileges</a:t>
            </a:r>
          </a:p>
        </p:txBody>
      </p:sp>
      <p:pic>
        <p:nvPicPr>
          <p:cNvPr id="95235" name="Picture 2">
            <a:extLst>
              <a:ext uri="{FF2B5EF4-FFF2-40B4-BE49-F238E27FC236}">
                <a16:creationId xmlns:a16="http://schemas.microsoft.com/office/drawing/2014/main" id="{5A418E83-317B-421F-982A-4CFFB65DE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164" y="1389672"/>
            <a:ext cx="4646179" cy="278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13490911-444E-440F-98B1-C640FE062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164" y="4173540"/>
            <a:ext cx="4623443" cy="260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3CEA50C2-55F9-4026-946D-0575558379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6395" y="1757971"/>
            <a:ext cx="5289550"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82EEA2C-4F87-4280-9058-DA1767B51BDC}"/>
              </a:ext>
            </a:extLst>
          </p:cNvPr>
          <p:cNvSpPr>
            <a:spLocks noGrp="1" noChangeArrowheads="1"/>
          </p:cNvSpPr>
          <p:nvPr>
            <p:ph type="title"/>
          </p:nvPr>
        </p:nvSpPr>
        <p:spPr/>
        <p:txBody>
          <a:bodyPr/>
          <a:lstStyle/>
          <a:p>
            <a:r>
              <a:rPr lang="en-US" altLang="zh-CN" sz="3600"/>
              <a:t>Authorization——Managing Privileges</a:t>
            </a:r>
          </a:p>
        </p:txBody>
      </p:sp>
      <p:pic>
        <p:nvPicPr>
          <p:cNvPr id="98307" name="Picture 2">
            <a:extLst>
              <a:ext uri="{FF2B5EF4-FFF2-40B4-BE49-F238E27FC236}">
                <a16:creationId xmlns:a16="http://schemas.microsoft.com/office/drawing/2014/main" id="{9FF6ACBA-8DC2-4784-A092-E08A6CE0F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670" y="2130358"/>
            <a:ext cx="6878019" cy="38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51C711B7-B078-4420-A24F-CAD59C543F31}"/>
              </a:ext>
            </a:extLst>
          </p:cNvPr>
          <p:cNvSpPr>
            <a:spLocks noGrp="1" noChangeArrowheads="1"/>
          </p:cNvSpPr>
          <p:nvPr>
            <p:ph type="title"/>
          </p:nvPr>
        </p:nvSpPr>
        <p:spPr/>
        <p:txBody>
          <a:bodyPr/>
          <a:lstStyle/>
          <a:p>
            <a:r>
              <a:rPr lang="en-US" altLang="zh-CN" sz="3600"/>
              <a:t>Authorization——Managing Roles</a:t>
            </a:r>
          </a:p>
        </p:txBody>
      </p:sp>
      <p:pic>
        <p:nvPicPr>
          <p:cNvPr id="99331" name="Picture 2">
            <a:extLst>
              <a:ext uri="{FF2B5EF4-FFF2-40B4-BE49-F238E27FC236}">
                <a16:creationId xmlns:a16="http://schemas.microsoft.com/office/drawing/2014/main" id="{FDEF52CF-C263-4E39-B785-0738156B5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37" y="1587297"/>
            <a:ext cx="5806963" cy="441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E68CB16B-8C92-4B99-9765-A3C0A9F25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798" y="2330563"/>
            <a:ext cx="4879313" cy="260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E53178C7-EF74-4DFC-8DDB-DBD733EA2F6D}"/>
              </a:ext>
            </a:extLst>
          </p:cNvPr>
          <p:cNvSpPr>
            <a:spLocks noGrp="1" noChangeArrowheads="1"/>
          </p:cNvSpPr>
          <p:nvPr>
            <p:ph type="title"/>
          </p:nvPr>
        </p:nvSpPr>
        <p:spPr/>
        <p:txBody>
          <a:bodyPr/>
          <a:lstStyle/>
          <a:p>
            <a:r>
              <a:rPr lang="en-US" altLang="zh-CN" sz="3600"/>
              <a:t>Authorization——Managing Roles</a:t>
            </a:r>
          </a:p>
        </p:txBody>
      </p:sp>
      <p:pic>
        <p:nvPicPr>
          <p:cNvPr id="101379" name="Picture 2">
            <a:extLst>
              <a:ext uri="{FF2B5EF4-FFF2-40B4-BE49-F238E27FC236}">
                <a16:creationId xmlns:a16="http://schemas.microsoft.com/office/drawing/2014/main" id="{89268093-F9BD-4721-B130-9159B811D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075" y="2032609"/>
            <a:ext cx="4380991" cy="315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936544BC-8B2F-496A-9328-946B60A13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898" y="1849607"/>
            <a:ext cx="4853849" cy="342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A8AB576-DF61-4233-9C1B-EB623FD1CDC8}"/>
              </a:ext>
            </a:extLst>
          </p:cNvPr>
          <p:cNvSpPr>
            <a:spLocks noGrp="1" noChangeArrowheads="1"/>
          </p:cNvSpPr>
          <p:nvPr>
            <p:ph type="title"/>
          </p:nvPr>
        </p:nvSpPr>
        <p:spPr/>
        <p:txBody>
          <a:bodyPr/>
          <a:lstStyle/>
          <a:p>
            <a:r>
              <a:rPr lang="en-US" altLang="zh-CN" sz="3600"/>
              <a:t>Authorization——Managing Roles</a:t>
            </a:r>
          </a:p>
        </p:txBody>
      </p:sp>
      <p:pic>
        <p:nvPicPr>
          <p:cNvPr id="103427" name="Picture 2">
            <a:extLst>
              <a:ext uri="{FF2B5EF4-FFF2-40B4-BE49-F238E27FC236}">
                <a16:creationId xmlns:a16="http://schemas.microsoft.com/office/drawing/2014/main" id="{EC3BD329-F429-44B0-8526-830B4E378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174693"/>
            <a:ext cx="4290979" cy="3145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B3F58E0A-5D6A-400B-9859-CECB8D962E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399" y="2179557"/>
            <a:ext cx="5520480" cy="352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2A0BC83-D07A-43E1-B4C8-AFBDCA39AB70}"/>
              </a:ext>
            </a:extLst>
          </p:cNvPr>
          <p:cNvSpPr>
            <a:spLocks noGrp="1" noChangeArrowheads="1"/>
          </p:cNvSpPr>
          <p:nvPr>
            <p:ph type="title"/>
          </p:nvPr>
        </p:nvSpPr>
        <p:spPr/>
        <p:txBody>
          <a:bodyPr/>
          <a:lstStyle/>
          <a:p>
            <a:r>
              <a:rPr lang="en-US" altLang="zh-CN" sz="3600"/>
              <a:t>Authorization——Managing Roles</a:t>
            </a:r>
          </a:p>
        </p:txBody>
      </p:sp>
      <p:pic>
        <p:nvPicPr>
          <p:cNvPr id="105475" name="Picture 2">
            <a:extLst>
              <a:ext uri="{FF2B5EF4-FFF2-40B4-BE49-F238E27FC236}">
                <a16:creationId xmlns:a16="http://schemas.microsoft.com/office/drawing/2014/main" id="{5B74CF24-DBBB-4369-AD6C-1E734201E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96" y="2042746"/>
            <a:ext cx="4478001" cy="3399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9FE71D62-B774-4AE5-9E48-61366A09FF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145" y="2399870"/>
            <a:ext cx="5161437" cy="268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7C356D8-73D3-4FDF-A45A-24E50327C212}"/>
              </a:ext>
            </a:extLst>
          </p:cNvPr>
          <p:cNvSpPr>
            <a:spLocks noGrp="1" noChangeArrowheads="1"/>
          </p:cNvSpPr>
          <p:nvPr>
            <p:ph type="title"/>
          </p:nvPr>
        </p:nvSpPr>
        <p:spPr>
          <a:xfrm>
            <a:off x="1132210" y="0"/>
            <a:ext cx="6840537" cy="1143000"/>
          </a:xfrm>
        </p:spPr>
        <p:txBody>
          <a:bodyPr/>
          <a:lstStyle/>
          <a:p>
            <a:r>
              <a:rPr lang="en-US" altLang="zh-CN" dirty="0"/>
              <a:t>Join  Expressions</a:t>
            </a:r>
          </a:p>
        </p:txBody>
      </p:sp>
      <p:sp>
        <p:nvSpPr>
          <p:cNvPr id="5123" name="Rectangle 3">
            <a:extLst>
              <a:ext uri="{FF2B5EF4-FFF2-40B4-BE49-F238E27FC236}">
                <a16:creationId xmlns:a16="http://schemas.microsoft.com/office/drawing/2014/main" id="{D52C7096-3531-4FCA-8989-602A5028E666}"/>
              </a:ext>
            </a:extLst>
          </p:cNvPr>
          <p:cNvSpPr>
            <a:spLocks noGrp="1" noChangeArrowheads="1"/>
          </p:cNvSpPr>
          <p:nvPr>
            <p:ph type="body" idx="1"/>
          </p:nvPr>
        </p:nvSpPr>
        <p:spPr>
          <a:xfrm>
            <a:off x="813732" y="1560352"/>
            <a:ext cx="10595295" cy="5037299"/>
          </a:xfrm>
        </p:spPr>
        <p:txBody>
          <a:bodyPr/>
          <a:lstStyle/>
          <a:p>
            <a:pPr>
              <a:defRPr/>
            </a:pPr>
            <a:r>
              <a:rPr lang="zh-CN" altLang="en-US" sz="3600" b="1" dirty="0">
                <a:solidFill>
                  <a:srgbClr val="000099"/>
                </a:solidFill>
              </a:rPr>
              <a:t>以上语句情况说明</a:t>
            </a:r>
            <a:endParaRPr lang="en-US" altLang="zh-CN" sz="3600" dirty="0">
              <a:solidFill>
                <a:srgbClr val="FF0000"/>
              </a:solidFill>
            </a:endParaRPr>
          </a:p>
          <a:p>
            <a:pPr lvl="1">
              <a:defRPr/>
            </a:pPr>
            <a:endParaRPr lang="en-US" altLang="zh-CN" sz="2400" dirty="0"/>
          </a:p>
          <a:p>
            <a:pPr lvl="1">
              <a:defRPr/>
            </a:pPr>
            <a:r>
              <a:rPr lang="en-US" altLang="zh-CN" sz="2000" dirty="0"/>
              <a:t>ON</a:t>
            </a:r>
            <a:r>
              <a:rPr lang="zh-CN" altLang="en-US" sz="2000" dirty="0"/>
              <a:t>条件可以表示任何</a:t>
            </a:r>
            <a:r>
              <a:rPr lang="en-US" altLang="zh-CN" sz="2000" dirty="0"/>
              <a:t>SQL </a:t>
            </a:r>
            <a:r>
              <a:rPr lang="zh-CN" altLang="en-US" sz="2000" dirty="0"/>
              <a:t>谓词，从而使用</a:t>
            </a:r>
            <a:r>
              <a:rPr lang="en-US" altLang="zh-CN" sz="2000" dirty="0"/>
              <a:t>ON</a:t>
            </a:r>
            <a:r>
              <a:rPr lang="zh-CN" altLang="en-US" sz="2000" dirty="0"/>
              <a:t>条件的连接表达式就可以表示比自然连接更为丰富的连接条件。</a:t>
            </a:r>
            <a:endParaRPr lang="en-US" altLang="zh-CN" sz="2000" dirty="0"/>
          </a:p>
          <a:p>
            <a:pPr lvl="1">
              <a:defRPr/>
            </a:pPr>
            <a:r>
              <a:rPr lang="zh-CN" altLang="en-US" sz="2000" dirty="0"/>
              <a:t>使用带</a:t>
            </a:r>
            <a:r>
              <a:rPr lang="en-US" altLang="zh-CN" sz="2000" dirty="0"/>
              <a:t>ON</a:t>
            </a:r>
            <a:r>
              <a:rPr lang="zh-CN" altLang="en-US" sz="2000" dirty="0"/>
              <a:t>条件的连接表达式的查询可以用不带</a:t>
            </a:r>
            <a:r>
              <a:rPr lang="en-US" altLang="zh-CN" sz="2000" dirty="0"/>
              <a:t>ON </a:t>
            </a:r>
            <a:r>
              <a:rPr lang="zh-CN" altLang="en-US" sz="2000" dirty="0"/>
              <a:t>条件的等价表达式来替换，只要把</a:t>
            </a:r>
            <a:r>
              <a:rPr lang="en-US" altLang="zh-CN" sz="2000" dirty="0"/>
              <a:t>ON </a:t>
            </a:r>
            <a:r>
              <a:rPr lang="zh-CN" altLang="en-US" sz="2000" dirty="0"/>
              <a:t>子句中的谓词移到</a:t>
            </a:r>
            <a:r>
              <a:rPr lang="en-US" altLang="zh-CN" sz="2000" dirty="0"/>
              <a:t>where </a:t>
            </a:r>
            <a:r>
              <a:rPr lang="zh-CN" altLang="en-US" sz="2000" dirty="0"/>
              <a:t>子句中即可。（貌似 </a:t>
            </a:r>
            <a:r>
              <a:rPr lang="en-US" altLang="zh-CN" sz="2000" dirty="0"/>
              <a:t>ON </a:t>
            </a:r>
            <a:r>
              <a:rPr lang="zh-CN" altLang="en-US" sz="2000" dirty="0"/>
              <a:t>条件似乎是一个冗余的</a:t>
            </a:r>
            <a:r>
              <a:rPr lang="en-US" altLang="zh-CN" sz="2000" dirty="0"/>
              <a:t>SQL </a:t>
            </a:r>
            <a:r>
              <a:rPr lang="zh-CN" altLang="en-US" sz="2000" dirty="0"/>
              <a:t>特征）</a:t>
            </a:r>
            <a:endParaRPr lang="en-US" altLang="zh-CN" sz="2000" dirty="0"/>
          </a:p>
          <a:p>
            <a:pPr lvl="1"/>
            <a:endParaRPr lang="en-US" altLang="zh-CN" sz="2000" dirty="0"/>
          </a:p>
          <a:p>
            <a:pPr lvl="1"/>
            <a:r>
              <a:rPr lang="zh-CN" altLang="en-US" sz="2000" dirty="0"/>
              <a:t>引人</a:t>
            </a:r>
            <a:r>
              <a:rPr lang="en-US" altLang="zh-CN" sz="2000" dirty="0"/>
              <a:t>ON </a:t>
            </a:r>
            <a:r>
              <a:rPr lang="zh-CN" altLang="en-US" sz="2000" dirty="0"/>
              <a:t>条件有两个优点</a:t>
            </a:r>
            <a:endParaRPr lang="en-US" altLang="zh-CN" sz="2000" dirty="0"/>
          </a:p>
          <a:p>
            <a:pPr lvl="2"/>
            <a:r>
              <a:rPr lang="zh-CN" altLang="en-US" sz="2000" dirty="0"/>
              <a:t>首先，</a:t>
            </a:r>
            <a:r>
              <a:rPr lang="zh-CN" altLang="en-US" sz="2000" dirty="0">
                <a:solidFill>
                  <a:srgbClr val="C00000"/>
                </a:solidFill>
              </a:rPr>
              <a:t>在外连接中，</a:t>
            </a:r>
            <a:r>
              <a:rPr lang="en-US" altLang="zh-CN" sz="2000" dirty="0">
                <a:solidFill>
                  <a:srgbClr val="C00000"/>
                </a:solidFill>
              </a:rPr>
              <a:t>ON</a:t>
            </a:r>
            <a:r>
              <a:rPr lang="zh-CN" altLang="en-US" sz="2000" dirty="0">
                <a:solidFill>
                  <a:srgbClr val="C00000"/>
                </a:solidFill>
              </a:rPr>
              <a:t>条件的表现与</a:t>
            </a:r>
            <a:r>
              <a:rPr lang="en-US" altLang="zh-CN" sz="2000" dirty="0">
                <a:solidFill>
                  <a:srgbClr val="C00000"/>
                </a:solidFill>
              </a:rPr>
              <a:t>where </a:t>
            </a:r>
            <a:r>
              <a:rPr lang="zh-CN" altLang="en-US" sz="2000" dirty="0">
                <a:solidFill>
                  <a:srgbClr val="C00000"/>
                </a:solidFill>
              </a:rPr>
              <a:t>条件是不同的</a:t>
            </a:r>
            <a:r>
              <a:rPr lang="zh-CN" altLang="en-US" sz="2000" dirty="0"/>
              <a:t>。</a:t>
            </a:r>
            <a:endParaRPr lang="en-US" altLang="zh-CN" sz="2000" dirty="0"/>
          </a:p>
          <a:p>
            <a:pPr lvl="2"/>
            <a:r>
              <a:rPr lang="zh-CN" altLang="en-US" sz="2000" dirty="0"/>
              <a:t>其次，如果</a:t>
            </a:r>
            <a:r>
              <a:rPr lang="zh-CN" altLang="en-US" sz="2000" dirty="0">
                <a:solidFill>
                  <a:srgbClr val="7030A0"/>
                </a:solidFill>
              </a:rPr>
              <a:t>在</a:t>
            </a:r>
            <a:r>
              <a:rPr lang="en-US" altLang="zh-CN" sz="2000" dirty="0">
                <a:solidFill>
                  <a:srgbClr val="7030A0"/>
                </a:solidFill>
              </a:rPr>
              <a:t>ON </a:t>
            </a:r>
            <a:r>
              <a:rPr lang="zh-CN" altLang="en-US" sz="2000" dirty="0">
                <a:solidFill>
                  <a:srgbClr val="7030A0"/>
                </a:solidFill>
              </a:rPr>
              <a:t>子句中指定连接条件</a:t>
            </a:r>
            <a:r>
              <a:rPr lang="zh-CN" altLang="en-US" sz="2000" dirty="0"/>
              <a:t>，并</a:t>
            </a:r>
            <a:r>
              <a:rPr lang="zh-CN" altLang="en-US" sz="2000" dirty="0">
                <a:solidFill>
                  <a:srgbClr val="7030A0"/>
                </a:solidFill>
              </a:rPr>
              <a:t>在</a:t>
            </a:r>
            <a:r>
              <a:rPr lang="en-US" altLang="zh-CN" sz="2000" dirty="0">
                <a:solidFill>
                  <a:srgbClr val="7030A0"/>
                </a:solidFill>
              </a:rPr>
              <a:t>where </a:t>
            </a:r>
            <a:r>
              <a:rPr lang="zh-CN" altLang="en-US" sz="2000" dirty="0">
                <a:solidFill>
                  <a:srgbClr val="7030A0"/>
                </a:solidFill>
              </a:rPr>
              <a:t>子句中出现其余的条件</a:t>
            </a:r>
            <a:r>
              <a:rPr lang="zh-CN" altLang="en-US" sz="2000" dirty="0"/>
              <a:t>，</a:t>
            </a:r>
            <a:r>
              <a:rPr lang="zh-CN" altLang="en-US" sz="2000" dirty="0">
                <a:solidFill>
                  <a:srgbClr val="C00000"/>
                </a:solidFill>
              </a:rPr>
              <a:t>这样的</a:t>
            </a:r>
            <a:r>
              <a:rPr lang="en-US" altLang="zh-CN" sz="2000" dirty="0">
                <a:solidFill>
                  <a:srgbClr val="C00000"/>
                </a:solidFill>
              </a:rPr>
              <a:t>SQL </a:t>
            </a:r>
            <a:r>
              <a:rPr lang="zh-CN" altLang="en-US" sz="2000" dirty="0">
                <a:solidFill>
                  <a:srgbClr val="C00000"/>
                </a:solidFill>
              </a:rPr>
              <a:t>查询通常更容易让人读懂</a:t>
            </a:r>
            <a:endParaRPr lang="en-US" altLang="zh-CN" sz="2000" dirty="0">
              <a:solidFill>
                <a:srgbClr val="C00000"/>
              </a:solidFill>
            </a:endParaRPr>
          </a:p>
          <a:p>
            <a:pPr lvl="1">
              <a:defRPr/>
            </a:pPr>
            <a:endParaRPr lang="en-US" altLang="zh-CN" sz="2400" b="1" dirty="0">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75CEA2E-9CE0-4CD1-AF39-8EAEFCE74DD5}"/>
              </a:ext>
            </a:extLst>
          </p:cNvPr>
          <p:cNvSpPr>
            <a:spLocks noGrp="1" noChangeArrowheads="1"/>
          </p:cNvSpPr>
          <p:nvPr>
            <p:ph type="title"/>
          </p:nvPr>
        </p:nvSpPr>
        <p:spPr/>
        <p:txBody>
          <a:bodyPr/>
          <a:lstStyle/>
          <a:p>
            <a:r>
              <a:rPr lang="en-US" altLang="zh-CN" sz="3600"/>
              <a:t>Authorization——Managing Roles</a:t>
            </a:r>
          </a:p>
        </p:txBody>
      </p:sp>
      <p:pic>
        <p:nvPicPr>
          <p:cNvPr id="107523" name="Picture 2">
            <a:extLst>
              <a:ext uri="{FF2B5EF4-FFF2-40B4-BE49-F238E27FC236}">
                <a16:creationId xmlns:a16="http://schemas.microsoft.com/office/drawing/2014/main" id="{FCB330F1-9ACE-41C8-BFFC-82D6DB582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03" y="2550763"/>
            <a:ext cx="5044975" cy="281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9E0FB433-E836-4B4C-9FBD-A120A24431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195" y="2521335"/>
            <a:ext cx="5260502" cy="257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A93BC6B3-F69C-4E24-888D-A9AEC3F48608}"/>
              </a:ext>
            </a:extLst>
          </p:cNvPr>
          <p:cNvSpPr>
            <a:spLocks noGrp="1" noChangeArrowheads="1"/>
          </p:cNvSpPr>
          <p:nvPr>
            <p:ph type="title"/>
          </p:nvPr>
        </p:nvSpPr>
        <p:spPr/>
        <p:txBody>
          <a:bodyPr/>
          <a:lstStyle/>
          <a:p>
            <a:r>
              <a:rPr lang="en-US" altLang="zh-CN" sz="3600"/>
              <a:t>Authorization——Managing Roles</a:t>
            </a:r>
          </a:p>
        </p:txBody>
      </p:sp>
      <p:pic>
        <p:nvPicPr>
          <p:cNvPr id="109571" name="Picture 2">
            <a:extLst>
              <a:ext uri="{FF2B5EF4-FFF2-40B4-BE49-F238E27FC236}">
                <a16:creationId xmlns:a16="http://schemas.microsoft.com/office/drawing/2014/main" id="{AC163D03-C9FF-4E71-AB55-E236FA30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88" y="2595227"/>
            <a:ext cx="5528553" cy="314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826FA3C2-779F-43C7-B330-1403AB686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053" y="2422375"/>
            <a:ext cx="5024101" cy="31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BF1C11F-5D0E-4679-A8B3-C997BEE238E3}"/>
              </a:ext>
            </a:extLst>
          </p:cNvPr>
          <p:cNvSpPr>
            <a:spLocks noGrp="1" noChangeArrowheads="1"/>
          </p:cNvSpPr>
          <p:nvPr>
            <p:ph type="title"/>
          </p:nvPr>
        </p:nvSpPr>
        <p:spPr/>
        <p:txBody>
          <a:bodyPr/>
          <a:lstStyle/>
          <a:p>
            <a:r>
              <a:rPr lang="en-US" altLang="zh-CN" sz="3600"/>
              <a:t>Authorization——Managing Roles</a:t>
            </a:r>
          </a:p>
        </p:txBody>
      </p:sp>
      <p:pic>
        <p:nvPicPr>
          <p:cNvPr id="111619" name="Picture 2">
            <a:extLst>
              <a:ext uri="{FF2B5EF4-FFF2-40B4-BE49-F238E27FC236}">
                <a16:creationId xmlns:a16="http://schemas.microsoft.com/office/drawing/2014/main" id="{46A90193-D63B-4E4B-81F4-868B4F7FE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343" y="2084962"/>
            <a:ext cx="4878422" cy="345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1BD8FA57-923C-4A0C-A235-1992E0C76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528" y="2084962"/>
            <a:ext cx="4878422" cy="362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8F8CF896-4397-4EE7-B7DA-45F85F0A92C1}"/>
              </a:ext>
            </a:extLst>
          </p:cNvPr>
          <p:cNvSpPr>
            <a:spLocks noGrp="1" noChangeArrowheads="1"/>
          </p:cNvSpPr>
          <p:nvPr>
            <p:ph type="title"/>
          </p:nvPr>
        </p:nvSpPr>
        <p:spPr/>
        <p:txBody>
          <a:bodyPr/>
          <a:lstStyle/>
          <a:p>
            <a:r>
              <a:rPr lang="en-US" altLang="zh-CN" sz="3600"/>
              <a:t>Authorization——Managing Roles</a:t>
            </a:r>
          </a:p>
        </p:txBody>
      </p:sp>
      <p:pic>
        <p:nvPicPr>
          <p:cNvPr id="113667" name="Picture 2">
            <a:extLst>
              <a:ext uri="{FF2B5EF4-FFF2-40B4-BE49-F238E27FC236}">
                <a16:creationId xmlns:a16="http://schemas.microsoft.com/office/drawing/2014/main" id="{C2436C5A-C50F-4588-A231-33369EB73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742" y="1749290"/>
            <a:ext cx="623252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1F35F7F-F097-4D91-8EB5-639069F3F770}"/>
              </a:ext>
            </a:extLst>
          </p:cNvPr>
          <p:cNvSpPr>
            <a:spLocks noGrp="1" noChangeArrowheads="1"/>
          </p:cNvSpPr>
          <p:nvPr>
            <p:ph type="title"/>
          </p:nvPr>
        </p:nvSpPr>
        <p:spPr>
          <a:xfrm>
            <a:off x="1174153" y="16778"/>
            <a:ext cx="6445250" cy="1143000"/>
          </a:xfrm>
        </p:spPr>
        <p:txBody>
          <a:bodyPr/>
          <a:lstStyle/>
          <a:p>
            <a:r>
              <a:rPr lang="en-US" altLang="zh-CN" dirty="0"/>
              <a:t>Join  Expressions</a:t>
            </a:r>
            <a:endParaRPr lang="en-US" altLang="zh-CN" sz="3600" dirty="0"/>
          </a:p>
        </p:txBody>
      </p:sp>
      <p:sp>
        <p:nvSpPr>
          <p:cNvPr id="13315" name="Rectangle 3">
            <a:extLst>
              <a:ext uri="{FF2B5EF4-FFF2-40B4-BE49-F238E27FC236}">
                <a16:creationId xmlns:a16="http://schemas.microsoft.com/office/drawing/2014/main" id="{675111A0-A3D7-456D-BFBF-DD1DE8A21AE2}"/>
              </a:ext>
            </a:extLst>
          </p:cNvPr>
          <p:cNvSpPr>
            <a:spLocks noGrp="1" noChangeArrowheads="1"/>
          </p:cNvSpPr>
          <p:nvPr>
            <p:ph type="body" idx="1"/>
          </p:nvPr>
        </p:nvSpPr>
        <p:spPr>
          <a:xfrm>
            <a:off x="1074738" y="1585912"/>
            <a:ext cx="9144000" cy="5167226"/>
          </a:xfrm>
        </p:spPr>
        <p:txBody>
          <a:bodyPr/>
          <a:lstStyle/>
          <a:p>
            <a:pPr marL="342900" lvl="2" indent="-342900">
              <a:buSzPct val="60000"/>
              <a:defRPr/>
            </a:pPr>
            <a:r>
              <a:rPr lang="zh-CN" altLang="en-US" sz="3200" b="1" dirty="0"/>
              <a:t>关于自然连接需要注意的一个例子</a:t>
            </a:r>
            <a:endParaRPr lang="en-US" altLang="zh-CN" dirty="0"/>
          </a:p>
          <a:p>
            <a:pPr lvl="2">
              <a:buFont typeface="Wingdings" panose="05000000000000000000" pitchFamily="2" charset="2"/>
              <a:buNone/>
              <a:defRPr/>
            </a:pPr>
            <a:endParaRPr lang="en-US" altLang="zh-CN" sz="2000" b="1" dirty="0"/>
          </a:p>
          <a:p>
            <a:pPr lvl="2">
              <a:buFont typeface="Wingdings" panose="05000000000000000000" pitchFamily="2" charset="2"/>
              <a:buNone/>
              <a:defRPr/>
            </a:pPr>
            <a:r>
              <a:rPr lang="en-US" altLang="zh-CN" sz="2000" b="1" dirty="0"/>
              <a:t>select </a:t>
            </a:r>
            <a:r>
              <a:rPr lang="en-US" altLang="zh-CN" sz="2000" dirty="0"/>
              <a:t>name, title</a:t>
            </a:r>
            <a:endParaRPr lang="zh-CN" altLang="zh-CN" sz="2000" dirty="0"/>
          </a:p>
          <a:p>
            <a:pPr lvl="2">
              <a:buFont typeface="Wingdings" panose="05000000000000000000" pitchFamily="2" charset="2"/>
              <a:buNone/>
              <a:defRPr/>
            </a:pPr>
            <a:r>
              <a:rPr lang="en-US" altLang="zh-CN" sz="2000" b="1" dirty="0"/>
              <a:t>from </a:t>
            </a:r>
            <a:r>
              <a:rPr lang="en-US" altLang="zh-CN" sz="2000" dirty="0">
                <a:solidFill>
                  <a:srgbClr val="FF0000"/>
                </a:solidFill>
              </a:rPr>
              <a:t>instructor </a:t>
            </a:r>
            <a:r>
              <a:rPr lang="en-US" altLang="zh-CN" sz="2000" b="1" dirty="0">
                <a:solidFill>
                  <a:srgbClr val="FF0000"/>
                </a:solidFill>
              </a:rPr>
              <a:t>natural join </a:t>
            </a:r>
            <a:r>
              <a:rPr lang="en-US" altLang="zh-CN" sz="2000" dirty="0">
                <a:solidFill>
                  <a:srgbClr val="FF0000"/>
                </a:solidFill>
              </a:rPr>
              <a:t>teaches</a:t>
            </a:r>
            <a:r>
              <a:rPr lang="en-US" altLang="zh-CN" sz="2000" dirty="0"/>
              <a:t>, </a:t>
            </a:r>
            <a:r>
              <a:rPr lang="en-US" altLang="zh-CN" sz="2000" dirty="0">
                <a:solidFill>
                  <a:schemeClr val="tx2"/>
                </a:solidFill>
                <a:latin typeface="+mj-lt"/>
                <a:ea typeface="+mj-ea"/>
                <a:cs typeface="+mj-cs"/>
              </a:rPr>
              <a:t>course</a:t>
            </a:r>
            <a:endParaRPr lang="zh-CN" altLang="zh-CN" sz="2000" dirty="0">
              <a:solidFill>
                <a:schemeClr val="tx2"/>
              </a:solidFill>
              <a:latin typeface="+mj-lt"/>
              <a:ea typeface="+mj-ea"/>
              <a:cs typeface="+mj-cs"/>
            </a:endParaRPr>
          </a:p>
          <a:p>
            <a:pPr lvl="2">
              <a:buFont typeface="Wingdings" panose="05000000000000000000" pitchFamily="2" charset="2"/>
              <a:buNone/>
              <a:defRPr/>
            </a:pPr>
            <a:r>
              <a:rPr lang="en-US" altLang="zh-CN" sz="2000" b="1" dirty="0"/>
              <a:t>where </a:t>
            </a:r>
            <a:r>
              <a:rPr lang="en-US" altLang="zh-CN" sz="2000" dirty="0" err="1"/>
              <a:t>teaches.course_id</a:t>
            </a:r>
            <a:r>
              <a:rPr lang="en-US" altLang="zh-CN" sz="2000" dirty="0"/>
              <a:t> = </a:t>
            </a:r>
            <a:r>
              <a:rPr lang="en-US" altLang="zh-CN" sz="2000" dirty="0" err="1"/>
              <a:t>course.course_id</a:t>
            </a:r>
            <a:r>
              <a:rPr lang="en-US" altLang="zh-CN" sz="2000" dirty="0"/>
              <a:t>; </a:t>
            </a:r>
            <a:endParaRPr lang="zh-CN" altLang="zh-CN" sz="2000" dirty="0"/>
          </a:p>
          <a:p>
            <a:pPr lvl="2">
              <a:buFont typeface="Wingdings" panose="05000000000000000000" pitchFamily="2" charset="2"/>
              <a:buNone/>
              <a:defRPr/>
            </a:pPr>
            <a:r>
              <a:rPr lang="zh-CN" altLang="en-US" sz="2000" dirty="0">
                <a:solidFill>
                  <a:srgbClr val="7030A0"/>
                </a:solidFill>
              </a:rPr>
              <a:t>等价于</a:t>
            </a:r>
            <a:endParaRPr lang="en-US" altLang="zh-CN" sz="2000" dirty="0">
              <a:solidFill>
                <a:srgbClr val="7030A0"/>
              </a:solidFill>
            </a:endParaRPr>
          </a:p>
          <a:p>
            <a:pPr lvl="2">
              <a:buFont typeface="Wingdings" panose="05000000000000000000" pitchFamily="2" charset="2"/>
              <a:buNone/>
              <a:defRPr/>
            </a:pPr>
            <a:r>
              <a:rPr lang="en-US" altLang="zh-CN" sz="2000" b="1" dirty="0"/>
              <a:t>select </a:t>
            </a:r>
            <a:r>
              <a:rPr lang="en-US" altLang="zh-CN" sz="2000" dirty="0"/>
              <a:t>name, title</a:t>
            </a:r>
            <a:endParaRPr lang="zh-CN" altLang="zh-CN" sz="2000" dirty="0"/>
          </a:p>
          <a:p>
            <a:pPr lvl="2">
              <a:buFont typeface="Wingdings" panose="05000000000000000000" pitchFamily="2" charset="2"/>
              <a:buNone/>
              <a:defRPr/>
            </a:pPr>
            <a:r>
              <a:rPr lang="en-US" altLang="zh-CN" sz="2000" b="1" dirty="0"/>
              <a:t>from </a:t>
            </a:r>
            <a:r>
              <a:rPr lang="en-US" altLang="zh-CN" sz="2000" dirty="0"/>
              <a:t>(instructor </a:t>
            </a:r>
            <a:r>
              <a:rPr lang="en-US" altLang="zh-CN" sz="2000" b="1" dirty="0">
                <a:solidFill>
                  <a:srgbClr val="FF0000"/>
                </a:solidFill>
              </a:rPr>
              <a:t>natural join </a:t>
            </a:r>
            <a:r>
              <a:rPr lang="en-US" altLang="zh-CN" sz="2000" dirty="0"/>
              <a:t>teaches)</a:t>
            </a:r>
            <a:endParaRPr lang="zh-CN" altLang="zh-CN" sz="2000" dirty="0"/>
          </a:p>
          <a:p>
            <a:pPr lvl="2">
              <a:buFont typeface="Wingdings" panose="05000000000000000000" pitchFamily="2" charset="2"/>
              <a:buNone/>
              <a:defRPr/>
            </a:pPr>
            <a:r>
              <a:rPr lang="en-US" altLang="zh-CN" sz="2000" b="1" dirty="0"/>
              <a:t>           join </a:t>
            </a:r>
            <a:r>
              <a:rPr lang="en-US" altLang="zh-CN" sz="2000" dirty="0"/>
              <a:t>course </a:t>
            </a:r>
            <a:r>
              <a:rPr lang="en-US" altLang="zh-CN" sz="2000" b="1" dirty="0"/>
              <a:t>using</a:t>
            </a:r>
            <a:r>
              <a:rPr lang="en-US" altLang="zh-CN" sz="2000" dirty="0"/>
              <a:t>(</a:t>
            </a:r>
            <a:r>
              <a:rPr lang="en-US" altLang="zh-CN" sz="2000" dirty="0" err="1"/>
              <a:t>course_id</a:t>
            </a:r>
            <a:r>
              <a:rPr lang="en-US" altLang="zh-CN" sz="2000" dirty="0"/>
              <a:t>);</a:t>
            </a:r>
          </a:p>
          <a:p>
            <a:pPr lvl="2">
              <a:buFont typeface="Wingdings" panose="05000000000000000000" pitchFamily="2" charset="2"/>
              <a:buNone/>
              <a:defRPr/>
            </a:pPr>
            <a:endParaRPr lang="en-US" altLang="zh-CN" sz="2000" dirty="0"/>
          </a:p>
          <a:p>
            <a:pPr lvl="2">
              <a:buFont typeface="Wingdings" panose="05000000000000000000" pitchFamily="2" charset="2"/>
              <a:buNone/>
              <a:defRPr/>
            </a:pPr>
            <a:r>
              <a:rPr lang="zh-CN" altLang="en-US" sz="1800" dirty="0">
                <a:solidFill>
                  <a:srgbClr val="FF0000"/>
                </a:solidFill>
              </a:rPr>
              <a:t>为什么</a:t>
            </a:r>
            <a:r>
              <a:rPr lang="en-US" altLang="zh-CN" sz="1800" dirty="0">
                <a:solidFill>
                  <a:srgbClr val="FF0000"/>
                </a:solidFill>
              </a:rPr>
              <a:t>instructor</a:t>
            </a:r>
            <a:r>
              <a:rPr lang="zh-CN" altLang="en-US" sz="1800" dirty="0">
                <a:solidFill>
                  <a:srgbClr val="FF0000"/>
                </a:solidFill>
              </a:rPr>
              <a:t>和</a:t>
            </a:r>
            <a:r>
              <a:rPr lang="en-US" altLang="zh-CN" sz="1800" dirty="0">
                <a:solidFill>
                  <a:srgbClr val="FF0000"/>
                </a:solidFill>
              </a:rPr>
              <a:t>teaches</a:t>
            </a:r>
            <a:r>
              <a:rPr lang="zh-CN" altLang="en-US" sz="1800" dirty="0">
                <a:solidFill>
                  <a:srgbClr val="FF0000"/>
                </a:solidFill>
              </a:rPr>
              <a:t>的自然连接结果不能再和</a:t>
            </a:r>
            <a:r>
              <a:rPr lang="en-US" altLang="zh-CN" sz="1800" dirty="0">
                <a:solidFill>
                  <a:srgbClr val="FF0000"/>
                </a:solidFill>
              </a:rPr>
              <a:t>course</a:t>
            </a:r>
            <a:r>
              <a:rPr lang="zh-CN" altLang="en-US" sz="1800" dirty="0">
                <a:solidFill>
                  <a:srgbClr val="FF0000"/>
                </a:solidFill>
              </a:rPr>
              <a:t>进行自然连接？</a:t>
            </a:r>
            <a:endParaRPr lang="en-US" altLang="zh-CN" sz="1800" dirty="0">
              <a:solidFill>
                <a:srgbClr val="FF0000"/>
              </a:solidFill>
            </a:endParaRPr>
          </a:p>
          <a:p>
            <a:pPr lvl="3">
              <a:defRPr/>
            </a:pPr>
            <a:r>
              <a:rPr lang="en-US" altLang="zh-CN" sz="1800" dirty="0">
                <a:solidFill>
                  <a:schemeClr val="tx2"/>
                </a:solidFill>
              </a:rPr>
              <a:t>Instructor</a:t>
            </a:r>
            <a:r>
              <a:rPr lang="zh-CN" altLang="en-US" sz="1800" dirty="0">
                <a:solidFill>
                  <a:schemeClr val="tx2"/>
                </a:solidFill>
              </a:rPr>
              <a:t>表中的</a:t>
            </a:r>
            <a:r>
              <a:rPr lang="en-US" altLang="zh-CN" sz="1800" dirty="0" err="1">
                <a:solidFill>
                  <a:schemeClr val="tx2"/>
                </a:solidFill>
              </a:rPr>
              <a:t>dept_name</a:t>
            </a:r>
            <a:r>
              <a:rPr lang="zh-CN" altLang="en-US" sz="1800" dirty="0">
                <a:solidFill>
                  <a:srgbClr val="FF0000"/>
                </a:solidFill>
              </a:rPr>
              <a:t>来自</a:t>
            </a:r>
            <a:r>
              <a:rPr lang="zh-CN" altLang="en-US" sz="1800" dirty="0">
                <a:solidFill>
                  <a:srgbClr val="7030A0"/>
                </a:solidFill>
              </a:rPr>
              <a:t>教师在某个系工作</a:t>
            </a:r>
            <a:r>
              <a:rPr lang="zh-CN" altLang="en-US" sz="1800" dirty="0">
                <a:solidFill>
                  <a:srgbClr val="00B050"/>
                </a:solidFill>
              </a:rPr>
              <a:t>这一联系</a:t>
            </a:r>
            <a:endParaRPr lang="en-US" altLang="zh-CN" sz="1800" dirty="0">
              <a:solidFill>
                <a:srgbClr val="00B050"/>
              </a:solidFill>
            </a:endParaRPr>
          </a:p>
          <a:p>
            <a:pPr lvl="3">
              <a:defRPr/>
            </a:pPr>
            <a:r>
              <a:rPr lang="en-US" altLang="zh-CN" sz="1800" dirty="0">
                <a:solidFill>
                  <a:schemeClr val="tx2"/>
                </a:solidFill>
              </a:rPr>
              <a:t>Course</a:t>
            </a:r>
            <a:r>
              <a:rPr lang="zh-CN" altLang="en-US" sz="1800" dirty="0">
                <a:solidFill>
                  <a:schemeClr val="tx2"/>
                </a:solidFill>
              </a:rPr>
              <a:t>表中的</a:t>
            </a:r>
            <a:r>
              <a:rPr lang="en-US" altLang="zh-CN" sz="1800" dirty="0" err="1">
                <a:solidFill>
                  <a:schemeClr val="tx2"/>
                </a:solidFill>
              </a:rPr>
              <a:t>dept_name</a:t>
            </a:r>
            <a:r>
              <a:rPr lang="zh-CN" altLang="en-US" sz="1800" dirty="0">
                <a:solidFill>
                  <a:srgbClr val="FF0000"/>
                </a:solidFill>
              </a:rPr>
              <a:t>来自</a:t>
            </a:r>
            <a:r>
              <a:rPr lang="zh-CN" altLang="en-US" sz="1800" dirty="0">
                <a:solidFill>
                  <a:srgbClr val="7030A0"/>
                </a:solidFill>
              </a:rPr>
              <a:t>课程是某个系开设的</a:t>
            </a:r>
            <a:r>
              <a:rPr lang="zh-CN" altLang="en-US" sz="1800" dirty="0">
                <a:solidFill>
                  <a:srgbClr val="00B050"/>
                </a:solidFill>
              </a:rPr>
              <a:t>这一联系</a:t>
            </a:r>
            <a:endParaRPr lang="en-US" altLang="zh-CN" sz="1800" dirty="0">
              <a:solidFill>
                <a:srgbClr val="00B050"/>
              </a:solidFill>
            </a:endParaRPr>
          </a:p>
        </p:txBody>
      </p:sp>
      <p:pic>
        <p:nvPicPr>
          <p:cNvPr id="11268" name="Picture 6">
            <a:extLst>
              <a:ext uri="{FF2B5EF4-FFF2-40B4-BE49-F238E27FC236}">
                <a16:creationId xmlns:a16="http://schemas.microsoft.com/office/drawing/2014/main" id="{2F2D44DF-CE86-427D-B12B-665DAE902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5297" y="1585912"/>
            <a:ext cx="15621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a:extLst>
              <a:ext uri="{FF2B5EF4-FFF2-40B4-BE49-F238E27FC236}">
                <a16:creationId xmlns:a16="http://schemas.microsoft.com/office/drawing/2014/main" id="{CBE8E4E5-2C35-4783-AC5A-37B5AA422F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5297" y="3266871"/>
            <a:ext cx="154781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a:extLst>
              <a:ext uri="{FF2B5EF4-FFF2-40B4-BE49-F238E27FC236}">
                <a16:creationId xmlns:a16="http://schemas.microsoft.com/office/drawing/2014/main" id="{3F523FCB-8945-4E12-A4C3-A570CDE149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5297" y="5197067"/>
            <a:ext cx="140335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8D4EA46-F862-4B3D-806C-38615B04BBFF}"/>
              </a:ext>
            </a:extLst>
          </p:cNvPr>
          <p:cNvSpPr>
            <a:spLocks noGrp="1" noChangeArrowheads="1"/>
          </p:cNvSpPr>
          <p:nvPr>
            <p:ph type="title"/>
          </p:nvPr>
        </p:nvSpPr>
        <p:spPr>
          <a:xfrm>
            <a:off x="1140132" y="0"/>
            <a:ext cx="6840537" cy="1143000"/>
          </a:xfrm>
        </p:spPr>
        <p:txBody>
          <a:bodyPr/>
          <a:lstStyle/>
          <a:p>
            <a:r>
              <a:rPr lang="en-US" altLang="zh-CN" dirty="0"/>
              <a:t>Join  Expressions</a:t>
            </a:r>
            <a:br>
              <a:rPr lang="en-US" altLang="zh-CN" dirty="0"/>
            </a:br>
            <a:r>
              <a:rPr lang="zh-CN" altLang="en-US" dirty="0"/>
              <a:t>    </a:t>
            </a:r>
            <a:r>
              <a:rPr lang="en-US" altLang="zh-CN" dirty="0"/>
              <a:t>Outer</a:t>
            </a:r>
            <a:r>
              <a:rPr lang="zh-CN" altLang="en-US" dirty="0"/>
              <a:t> </a:t>
            </a:r>
            <a:r>
              <a:rPr lang="en-US" altLang="zh-CN" dirty="0"/>
              <a:t>Join</a:t>
            </a:r>
          </a:p>
        </p:txBody>
      </p:sp>
      <p:sp>
        <p:nvSpPr>
          <p:cNvPr id="8195" name="Rectangle 3">
            <a:extLst>
              <a:ext uri="{FF2B5EF4-FFF2-40B4-BE49-F238E27FC236}">
                <a16:creationId xmlns:a16="http://schemas.microsoft.com/office/drawing/2014/main" id="{7BEAD406-4611-4FA2-B9CD-AAEFCC68D910}"/>
              </a:ext>
            </a:extLst>
          </p:cNvPr>
          <p:cNvSpPr>
            <a:spLocks noGrp="1" noChangeArrowheads="1"/>
          </p:cNvSpPr>
          <p:nvPr>
            <p:ph type="body" idx="1"/>
          </p:nvPr>
        </p:nvSpPr>
        <p:spPr>
          <a:xfrm>
            <a:off x="536125" y="1305567"/>
            <a:ext cx="7662658" cy="5288180"/>
          </a:xfrm>
        </p:spPr>
        <p:txBody>
          <a:bodyPr>
            <a:normAutofit/>
          </a:bodyPr>
          <a:lstStyle/>
          <a:p>
            <a:pPr>
              <a:defRPr/>
            </a:pPr>
            <a:r>
              <a:rPr lang="zh-CN" altLang="en-US" sz="2600" dirty="0"/>
              <a:t>引入新的连接方式</a:t>
            </a:r>
            <a:r>
              <a:rPr lang="en-US" altLang="zh-CN" sz="2600" dirty="0"/>
              <a:t>——</a:t>
            </a:r>
            <a:r>
              <a:rPr lang="zh-CN" altLang="en-US" sz="2600" dirty="0"/>
              <a:t>外连接</a:t>
            </a:r>
            <a:endParaRPr lang="en-US" altLang="zh-CN" sz="2600" dirty="0"/>
          </a:p>
          <a:p>
            <a:pPr lvl="1">
              <a:defRPr/>
            </a:pPr>
            <a:r>
              <a:rPr lang="zh-CN" altLang="en-US" sz="2200" dirty="0"/>
              <a:t>左外连接</a:t>
            </a:r>
            <a:endParaRPr lang="en-US" altLang="zh-CN" sz="2200" dirty="0"/>
          </a:p>
          <a:p>
            <a:pPr lvl="1">
              <a:defRPr/>
            </a:pPr>
            <a:r>
              <a:rPr lang="zh-CN" altLang="en-US" sz="2200" dirty="0"/>
              <a:t>右外连接</a:t>
            </a:r>
            <a:endParaRPr lang="en-US" altLang="zh-CN" sz="2200" dirty="0"/>
          </a:p>
          <a:p>
            <a:pPr lvl="1">
              <a:defRPr/>
            </a:pPr>
            <a:r>
              <a:rPr lang="zh-CN" altLang="en-US" sz="2200" dirty="0"/>
              <a:t>全外连接</a:t>
            </a:r>
            <a:endParaRPr lang="en-US" altLang="zh-CN" sz="2200" dirty="0"/>
          </a:p>
          <a:p>
            <a:pPr lvl="1">
              <a:defRPr/>
            </a:pPr>
            <a:r>
              <a:rPr lang="zh-CN" altLang="en-US" sz="2000" b="1" dirty="0">
                <a:solidFill>
                  <a:srgbClr val="000099"/>
                </a:solidFill>
              </a:rPr>
              <a:t>查询所有学生当前的选课的情况（包括没有选课的学生）</a:t>
            </a:r>
            <a:endParaRPr lang="en-US" altLang="zh-CN" sz="2000" b="1" dirty="0">
              <a:solidFill>
                <a:srgbClr val="000099"/>
              </a:solidFill>
            </a:endParaRPr>
          </a:p>
          <a:p>
            <a:pPr lvl="1">
              <a:defRPr/>
            </a:pPr>
            <a:r>
              <a:rPr lang="zh-CN" altLang="en-US" sz="2200" b="1" dirty="0">
                <a:solidFill>
                  <a:schemeClr val="tx2"/>
                </a:solidFill>
              </a:rPr>
              <a:t>考虑以下的查询</a:t>
            </a:r>
            <a:endParaRPr lang="en-US" altLang="zh-CN" sz="2200" b="1" dirty="0">
              <a:solidFill>
                <a:schemeClr val="tx2"/>
              </a:solidFill>
            </a:endParaRPr>
          </a:p>
          <a:p>
            <a:pPr lvl="3">
              <a:buNone/>
              <a:defRPr/>
            </a:pPr>
            <a:r>
              <a:rPr lang="en-US" altLang="zh-CN" sz="1600" b="1" dirty="0">
                <a:solidFill>
                  <a:srgbClr val="002060"/>
                </a:solidFill>
              </a:rPr>
              <a:t>select *</a:t>
            </a:r>
          </a:p>
          <a:p>
            <a:pPr lvl="3">
              <a:buNone/>
              <a:defRPr/>
            </a:pPr>
            <a:r>
              <a:rPr lang="en-US" altLang="zh-CN" sz="1600" b="1" dirty="0">
                <a:solidFill>
                  <a:srgbClr val="002060"/>
                </a:solidFill>
              </a:rPr>
              <a:t>from </a:t>
            </a:r>
            <a:r>
              <a:rPr lang="en-US" altLang="zh-CN" sz="1600" b="1" dirty="0">
                <a:solidFill>
                  <a:srgbClr val="FF0000"/>
                </a:solidFill>
              </a:rPr>
              <a:t>student </a:t>
            </a:r>
            <a:r>
              <a:rPr lang="en-US" altLang="zh-CN" sz="1600" b="1" dirty="0">
                <a:solidFill>
                  <a:srgbClr val="0070C0"/>
                </a:solidFill>
              </a:rPr>
              <a:t>natural join </a:t>
            </a:r>
            <a:r>
              <a:rPr lang="en-US" altLang="zh-CN" sz="1600" b="1" dirty="0">
                <a:solidFill>
                  <a:srgbClr val="FF0000"/>
                </a:solidFill>
              </a:rPr>
              <a:t>takes;</a:t>
            </a:r>
          </a:p>
          <a:p>
            <a:pPr lvl="2">
              <a:defRPr/>
            </a:pPr>
            <a:r>
              <a:rPr lang="zh-CN" altLang="en-US" sz="2000" dirty="0"/>
              <a:t>这个查询只显示了选修了课程的学生的信息</a:t>
            </a:r>
            <a:endParaRPr lang="en-US" altLang="zh-CN" sz="2000" dirty="0"/>
          </a:p>
          <a:p>
            <a:pPr lvl="2">
              <a:defRPr/>
            </a:pPr>
            <a:r>
              <a:rPr lang="zh-CN" altLang="en-US" sz="2000" dirty="0"/>
              <a:t>如果学生没有选修任何课程，则不会显示在结果集中</a:t>
            </a:r>
            <a:endParaRPr lang="en-US" altLang="zh-CN" sz="2000" dirty="0"/>
          </a:p>
          <a:p>
            <a:pPr lvl="1">
              <a:defRPr/>
            </a:pPr>
            <a:r>
              <a:rPr lang="zh-CN" altLang="en-US" sz="2200" b="1" dirty="0">
                <a:solidFill>
                  <a:schemeClr val="tx2"/>
                </a:solidFill>
              </a:rPr>
              <a:t>考虑以下的查询：</a:t>
            </a:r>
            <a:endParaRPr lang="en-US" altLang="zh-CN" sz="2200" b="1" dirty="0">
              <a:solidFill>
                <a:schemeClr val="tx2"/>
              </a:solidFill>
            </a:endParaRPr>
          </a:p>
          <a:p>
            <a:pPr lvl="3">
              <a:buNone/>
              <a:defRPr/>
            </a:pPr>
            <a:r>
              <a:rPr lang="en-US" altLang="zh-CN" sz="1600" b="1" dirty="0">
                <a:solidFill>
                  <a:srgbClr val="002060"/>
                </a:solidFill>
              </a:rPr>
              <a:t>select *</a:t>
            </a:r>
          </a:p>
          <a:p>
            <a:pPr lvl="3">
              <a:buNone/>
              <a:defRPr/>
            </a:pPr>
            <a:r>
              <a:rPr lang="en-US" altLang="zh-CN" sz="1600" b="1" dirty="0">
                <a:solidFill>
                  <a:srgbClr val="002060"/>
                </a:solidFill>
              </a:rPr>
              <a:t>from </a:t>
            </a:r>
            <a:r>
              <a:rPr lang="en-US" altLang="zh-CN" sz="1600" b="1" dirty="0">
                <a:solidFill>
                  <a:srgbClr val="FF0000"/>
                </a:solidFill>
              </a:rPr>
              <a:t>student </a:t>
            </a:r>
            <a:r>
              <a:rPr lang="en-US" altLang="zh-CN" sz="1600" b="1" dirty="0">
                <a:solidFill>
                  <a:srgbClr val="0070C0"/>
                </a:solidFill>
              </a:rPr>
              <a:t>natural left</a:t>
            </a:r>
            <a:r>
              <a:rPr lang="zh-CN" altLang="en-US" sz="1600" b="1" dirty="0">
                <a:solidFill>
                  <a:srgbClr val="0070C0"/>
                </a:solidFill>
              </a:rPr>
              <a:t> </a:t>
            </a:r>
            <a:r>
              <a:rPr lang="en-US" altLang="zh-CN" sz="1600" b="1" dirty="0">
                <a:solidFill>
                  <a:srgbClr val="0070C0"/>
                </a:solidFill>
              </a:rPr>
              <a:t>outer</a:t>
            </a:r>
            <a:r>
              <a:rPr lang="zh-CN" altLang="en-US" sz="1600" b="1" dirty="0">
                <a:solidFill>
                  <a:srgbClr val="0070C0"/>
                </a:solidFill>
              </a:rPr>
              <a:t> </a:t>
            </a:r>
            <a:r>
              <a:rPr lang="en-US" altLang="zh-CN" sz="1600" b="1" dirty="0">
                <a:solidFill>
                  <a:srgbClr val="0070C0"/>
                </a:solidFill>
              </a:rPr>
              <a:t>join </a:t>
            </a:r>
            <a:r>
              <a:rPr lang="en-US" altLang="zh-CN" sz="1600" b="1" dirty="0">
                <a:solidFill>
                  <a:srgbClr val="FF0000"/>
                </a:solidFill>
              </a:rPr>
              <a:t>takes;</a:t>
            </a:r>
            <a:endParaRPr lang="en-US" altLang="zh-CN" sz="1600" dirty="0"/>
          </a:p>
          <a:p>
            <a:pPr lvl="2">
              <a:defRPr/>
            </a:pPr>
            <a:r>
              <a:rPr lang="en-US" altLang="zh-CN" sz="2000" dirty="0"/>
              <a:t>ID</a:t>
            </a:r>
            <a:r>
              <a:rPr lang="zh-CN" altLang="en-US" sz="2000" dirty="0"/>
              <a:t>为</a:t>
            </a:r>
            <a:r>
              <a:rPr lang="en-US" altLang="zh-CN" sz="2000" dirty="0"/>
              <a:t>70557</a:t>
            </a:r>
            <a:r>
              <a:rPr lang="zh-CN" altLang="en-US" sz="2000" dirty="0"/>
              <a:t>的学生（最后一行），没有选修任何课程</a:t>
            </a:r>
            <a:endParaRPr lang="en-US" altLang="zh-CN" sz="2000" dirty="0"/>
          </a:p>
          <a:p>
            <a:pPr lvl="2">
              <a:defRPr/>
            </a:pPr>
            <a:endParaRPr lang="en-US" altLang="zh-CN" sz="2000" dirty="0"/>
          </a:p>
          <a:p>
            <a:pPr lvl="2">
              <a:defRPr/>
            </a:pPr>
            <a:endParaRPr lang="en-US" altLang="zh-CN" sz="2000" dirty="0"/>
          </a:p>
          <a:p>
            <a:pPr lvl="2">
              <a:defRPr/>
            </a:pPr>
            <a:endParaRPr lang="en-US" altLang="zh-CN" sz="2000" dirty="0"/>
          </a:p>
          <a:p>
            <a:pPr lvl="3">
              <a:defRPr/>
            </a:pPr>
            <a:endParaRPr lang="en-US" altLang="zh-CN" dirty="0"/>
          </a:p>
          <a:p>
            <a:pPr lvl="2">
              <a:defRPr/>
            </a:pPr>
            <a:endParaRPr lang="en-US" altLang="zh-CN" dirty="0"/>
          </a:p>
          <a:p>
            <a:pPr lvl="1">
              <a:defRPr/>
            </a:pPr>
            <a:endParaRPr lang="en-US" altLang="zh-CN" sz="2400" dirty="0"/>
          </a:p>
          <a:p>
            <a:pPr lvl="1">
              <a:defRPr/>
            </a:pPr>
            <a:endParaRPr lang="en-US" altLang="zh-CN" sz="2400" dirty="0"/>
          </a:p>
          <a:p>
            <a:pPr lvl="1">
              <a:defRPr/>
            </a:pPr>
            <a:endParaRPr lang="en-US" altLang="zh-CN" sz="2400" dirty="0"/>
          </a:p>
          <a:p>
            <a:pPr lvl="1">
              <a:defRPr/>
            </a:pPr>
            <a:endParaRPr lang="en-US" altLang="zh-CN" sz="2400" dirty="0"/>
          </a:p>
        </p:txBody>
      </p:sp>
      <p:pic>
        <p:nvPicPr>
          <p:cNvPr id="4" name="Picture 4">
            <a:extLst>
              <a:ext uri="{FF2B5EF4-FFF2-40B4-BE49-F238E27FC236}">
                <a16:creationId xmlns:a16="http://schemas.microsoft.com/office/drawing/2014/main" id="{5187F0E0-A28B-4D1E-913A-1C295FC3E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446" y="3368441"/>
            <a:ext cx="4049264" cy="309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infopath/2007/PartnerControls"/>
    <ds:schemaRef ds:uri="http://schemas.microsoft.com/office/2006/documentManagement/types"/>
    <ds:schemaRef ds:uri="http://purl.org/dc/dcmitype/"/>
    <ds:schemaRef ds:uri="4873beb7-5857-4685-be1f-d57550cc96cc"/>
    <ds:schemaRef ds:uri="http://purl.org/dc/terms/"/>
    <ds:schemaRef ds:uri="http://purl.org/dc/elements/1.1/"/>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10036</Words>
  <Application>Microsoft Office PowerPoint</Application>
  <PresentationFormat>宽屏</PresentationFormat>
  <Paragraphs>1056</Paragraphs>
  <Slides>73</Slides>
  <Notes>64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73</vt:i4>
      </vt:variant>
    </vt:vector>
  </HeadingPairs>
  <TitlesOfParts>
    <vt:vector size="81" baseType="lpstr">
      <vt:lpstr>Monotype Sorts</vt:lpstr>
      <vt:lpstr>微软雅黑</vt:lpstr>
      <vt:lpstr>Euphemia</vt:lpstr>
      <vt:lpstr>Plantagenet Cherokee</vt:lpstr>
      <vt:lpstr>Tahoma</vt:lpstr>
      <vt:lpstr>Times New Roman</vt:lpstr>
      <vt:lpstr>Wingdings</vt:lpstr>
      <vt:lpstr>学术文献 16x9</vt:lpstr>
      <vt:lpstr>数据库系统原理</vt:lpstr>
      <vt:lpstr>Chapter 4:  Intermediate SQL</vt:lpstr>
      <vt:lpstr>Join  Expressions</vt:lpstr>
      <vt:lpstr>Join  Expressions</vt:lpstr>
      <vt:lpstr>Join  Expressions</vt:lpstr>
      <vt:lpstr>Join  Expressions</vt:lpstr>
      <vt:lpstr>Join  Expressions</vt:lpstr>
      <vt:lpstr>Join  Expressions</vt:lpstr>
      <vt:lpstr>Join  Expressions     Outer Join</vt:lpstr>
      <vt:lpstr>Join  Expressions     Outer Join</vt:lpstr>
      <vt:lpstr>Join  Expressions     Outer Join</vt:lpstr>
      <vt:lpstr>Join  Expressions     Outer Join</vt:lpstr>
      <vt:lpstr>Join  Expressions     Outer Join</vt:lpstr>
      <vt:lpstr>Join  Expressions     Outer Join</vt:lpstr>
      <vt:lpstr>连接操作（Join Operations）的总结</vt:lpstr>
      <vt:lpstr>Views——引入视图的动机</vt:lpstr>
      <vt:lpstr>Views——引入视图的动机</vt:lpstr>
      <vt:lpstr>Views——View Definition</vt:lpstr>
      <vt:lpstr>Views——View Definition</vt:lpstr>
      <vt:lpstr>Views——View Definition</vt:lpstr>
      <vt:lpstr>Views——View Definition</vt:lpstr>
      <vt:lpstr>Views——View Definition</vt:lpstr>
      <vt:lpstr>Views——View Definition</vt:lpstr>
      <vt:lpstr>Views——View Definition</vt:lpstr>
      <vt:lpstr>Views ——       Update base table of a View</vt:lpstr>
      <vt:lpstr>Views ——       Update base table of a View</vt:lpstr>
      <vt:lpstr>Views ——       Update base table of a View</vt:lpstr>
      <vt:lpstr>Views ——       Update base table of a View</vt:lpstr>
      <vt:lpstr>Views —— Materialized Views（物化视图）</vt:lpstr>
      <vt:lpstr>Transactions</vt:lpstr>
      <vt:lpstr>Transactions</vt:lpstr>
      <vt:lpstr>Transactions</vt:lpstr>
      <vt:lpstr>Transactions</vt:lpstr>
      <vt:lpstr>Transactions</vt:lpstr>
      <vt:lpstr>Transactions</vt:lpstr>
      <vt:lpstr>Integrity Constraints</vt:lpstr>
      <vt:lpstr>Integrity Constraints</vt:lpstr>
      <vt:lpstr>Integrity Constraints on a Single Relation </vt:lpstr>
      <vt:lpstr>Integrity Constraints——       Not Null and Unique Constraints </vt:lpstr>
      <vt:lpstr>Integrity Constraints——       The check clause and Primary Key</vt:lpstr>
      <vt:lpstr>Integrity Constraints——       Referential Integrity</vt:lpstr>
      <vt:lpstr>Integrity Constraints——       Cascading Actions in Referential Integrity</vt:lpstr>
      <vt:lpstr>Integrity Constraints——  Integrity Constraint Violation During Transactions</vt:lpstr>
      <vt:lpstr>Integrity Constraints——  Integrity Constraint Violation During Transactions</vt:lpstr>
      <vt:lpstr>Integrity Constraints——  Integrity Constraint Violation During Transactions</vt:lpstr>
      <vt:lpstr>Integrity Constraints——             Complex Check Clauses</vt:lpstr>
      <vt:lpstr>Integrity Constraints——             Complex Check Clauses</vt:lpstr>
      <vt:lpstr>Integrity Constraints——             Complex Check Clauses</vt:lpstr>
      <vt:lpstr>Integrity Constraints——             Complex Check Clauses</vt:lpstr>
      <vt:lpstr>Built-in Data Types in SQL </vt:lpstr>
      <vt:lpstr>Built-in Data Types in SQL </vt:lpstr>
      <vt:lpstr>Built-in Data Types in SQL           Large-Object Types</vt:lpstr>
      <vt:lpstr>User-Defined Types</vt:lpstr>
      <vt:lpstr>User-Defined Types</vt:lpstr>
      <vt:lpstr>User-Defined Types</vt:lpstr>
      <vt:lpstr>Index Creation</vt:lpstr>
      <vt:lpstr>Drop Index</vt:lpstr>
      <vt:lpstr>Environments, Catalogs, and Schemas</vt:lpstr>
      <vt:lpstr>Environments, Catalogs, and Schemas</vt:lpstr>
      <vt:lpstr>Authorization——Managing Privileges</vt:lpstr>
      <vt:lpstr>Authorization——Managing Privileges</vt:lpstr>
      <vt:lpstr>Authorization——Managing Privileges</vt:lpstr>
      <vt:lpstr>Authorization——Managing Privileges</vt:lpstr>
      <vt:lpstr>Authorization——Managing Privileges</vt:lpstr>
      <vt:lpstr>Authorization——Managing Privileges</vt:lpstr>
      <vt:lpstr>Authorization——Managing Roles</vt:lpstr>
      <vt:lpstr>Authorization——Managing Roles</vt:lpstr>
      <vt:lpstr>Authorization——Managing Roles</vt:lpstr>
      <vt:lpstr>Authorization——Managing Roles</vt:lpstr>
      <vt:lpstr>Authorization——Managing Roles</vt:lpstr>
      <vt:lpstr>Authorization——Managing Roles</vt:lpstr>
      <vt:lpstr>Authorization——Managing Roles</vt:lpstr>
      <vt:lpstr>Authorization——Managing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2018-11-16T01:00:21Z</dcterms:created>
  <dcterms:modified xsi:type="dcterms:W3CDTF">2020-02-27T08:24:22Z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