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5"/>
  </p:notesMasterIdLst>
  <p:handoutMasterIdLst>
    <p:handoutMasterId r:id="rId86"/>
  </p:handoutMasterIdLst>
  <p:sldIdLst>
    <p:sldId id="256" r:id="rId5"/>
    <p:sldId id="285" r:id="rId6"/>
    <p:sldId id="294" r:id="rId7"/>
    <p:sldId id="359" r:id="rId8"/>
    <p:sldId id="360" r:id="rId9"/>
    <p:sldId id="361" r:id="rId10"/>
    <p:sldId id="404" r:id="rId11"/>
    <p:sldId id="369" r:id="rId12"/>
    <p:sldId id="405" r:id="rId13"/>
    <p:sldId id="370" r:id="rId14"/>
    <p:sldId id="371" r:id="rId15"/>
    <p:sldId id="372" r:id="rId16"/>
    <p:sldId id="368" r:id="rId17"/>
    <p:sldId id="373" r:id="rId18"/>
    <p:sldId id="374" r:id="rId19"/>
    <p:sldId id="295" r:id="rId20"/>
    <p:sldId id="296" r:id="rId21"/>
    <p:sldId id="297" r:id="rId22"/>
    <p:sldId id="298" r:id="rId23"/>
    <p:sldId id="299" r:id="rId24"/>
    <p:sldId id="376" r:id="rId25"/>
    <p:sldId id="300" r:id="rId26"/>
    <p:sldId id="301" r:id="rId27"/>
    <p:sldId id="375" r:id="rId28"/>
    <p:sldId id="363" r:id="rId29"/>
    <p:sldId id="364" r:id="rId30"/>
    <p:sldId id="365" r:id="rId31"/>
    <p:sldId id="366" r:id="rId32"/>
    <p:sldId id="306" r:id="rId33"/>
    <p:sldId id="307" r:id="rId34"/>
    <p:sldId id="308" r:id="rId35"/>
    <p:sldId id="309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77" r:id="rId48"/>
    <p:sldId id="322" r:id="rId49"/>
    <p:sldId id="324" r:id="rId50"/>
    <p:sldId id="406" r:id="rId51"/>
    <p:sldId id="325" r:id="rId52"/>
    <p:sldId id="326" r:id="rId53"/>
    <p:sldId id="407" r:id="rId54"/>
    <p:sldId id="327" r:id="rId55"/>
    <p:sldId id="408" r:id="rId56"/>
    <p:sldId id="392" r:id="rId57"/>
    <p:sldId id="393" r:id="rId58"/>
    <p:sldId id="409" r:id="rId59"/>
    <p:sldId id="410" r:id="rId60"/>
    <p:sldId id="411" r:id="rId61"/>
    <p:sldId id="412" r:id="rId62"/>
    <p:sldId id="413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414" r:id="rId71"/>
    <p:sldId id="415" r:id="rId72"/>
    <p:sldId id="416" r:id="rId73"/>
    <p:sldId id="417" r:id="rId74"/>
    <p:sldId id="418" r:id="rId75"/>
    <p:sldId id="347" r:id="rId76"/>
    <p:sldId id="348" r:id="rId77"/>
    <p:sldId id="349" r:id="rId78"/>
    <p:sldId id="350" r:id="rId79"/>
    <p:sldId id="356" r:id="rId80"/>
    <p:sldId id="357" r:id="rId81"/>
    <p:sldId id="358" r:id="rId82"/>
    <p:sldId id="381" r:id="rId83"/>
    <p:sldId id="384" r:id="rId8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ableStyles" Target="tableStyle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2020/2/27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14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83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485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44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90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26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B97B82-09C4-451C-9438-00D8BE2BDD40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7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95E0EF-0DE7-494C-8907-3CEAA7F671A9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26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01316B-8577-449E-BB24-3A2379063C89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36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3A7D53-B9F3-46BC-8ECF-2B7CF18F0161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1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361AF62E-3940-4C89-B16D-9EBB6E76F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FA1568-FE0E-43BE-B9AE-7D4C410626B3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F747B828-EBBF-4750-8EAA-4C16E31F6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F4DD4A54-F33A-4691-B578-790081F99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6741" name="Rectangle 4">
            <a:extLst>
              <a:ext uri="{FF2B5EF4-FFF2-40B4-BE49-F238E27FC236}">
                <a16:creationId xmlns:a16="http://schemas.microsoft.com/office/drawing/2014/main" id="{6BD9A571-057E-49F4-B033-840CB517C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2" name="Rectangle 5">
            <a:extLst>
              <a:ext uri="{FF2B5EF4-FFF2-40B4-BE49-F238E27FC236}">
                <a16:creationId xmlns:a16="http://schemas.microsoft.com/office/drawing/2014/main" id="{7252131C-1BFA-473B-9A47-A75F3796E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3" name="Rectangle 6">
            <a:extLst>
              <a:ext uri="{FF2B5EF4-FFF2-40B4-BE49-F238E27FC236}">
                <a16:creationId xmlns:a16="http://schemas.microsoft.com/office/drawing/2014/main" id="{004CB83D-55F1-42C1-A720-BE967F27D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 w="12700" cap="flat"/>
        </p:spPr>
      </p:sp>
      <p:sp>
        <p:nvSpPr>
          <p:cNvPr id="116744" name="Rectangle 7">
            <a:extLst>
              <a:ext uri="{FF2B5EF4-FFF2-40B4-BE49-F238E27FC236}">
                <a16:creationId xmlns:a16="http://schemas.microsoft.com/office/drawing/2014/main" id="{E9222EED-FE0A-4024-9CF8-F08724952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7AFCAC-32AB-4963-A903-BAF2ED2E73B7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516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17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1F2D98-BD10-40D5-94FC-408BB6A5031A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252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7A9748-4695-4981-BFBE-957809EE15BE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61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A0BCE1-A966-4BA5-A214-197C20E387EA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84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9C2A9F-921B-413A-9AAA-3E44D60D9281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64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AE04D6-09F3-419D-8620-9C2365A8D19E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33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5382757-B507-4C1D-9267-61528935E5C7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28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0627B7-99E0-47DD-8FBC-3F10E65191A8}" type="slidenum">
              <a:rPr lang="en-US" altLang="zh-CN" sz="1200"/>
              <a:pPr/>
              <a:t>29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8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5C1FC5D-FF36-4C20-9D56-568EB8709900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61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B67CE1-9271-4880-90A7-4E415C0CE6C5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42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D38B72-F6FC-4668-B4EF-7D2B9DCF59E6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16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9D3D32-11EA-42D3-9B51-DB08EDDA1222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21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805E1-3F4D-4888-A3B5-F0B9014A481C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783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10B9B0-0243-46B2-8EFD-EB3BE1BC417B}" type="slidenum">
              <a:rPr lang="en-US" altLang="zh-CN" sz="1200"/>
              <a:pPr/>
              <a:t>34</a:t>
            </a:fld>
            <a:endParaRPr lang="en-US" altLang="zh-CN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938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01E3E6-8430-43A0-B2A5-E7AAB36C57CB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798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763D7E-75DF-48B9-9DE6-8D4667D06B19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23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4A6F42-0941-44DA-BC48-391A1D138C74}" type="slidenum">
              <a:rPr lang="en-US" altLang="zh-CN" sz="1200"/>
              <a:pPr/>
              <a:t>37</a:t>
            </a:fld>
            <a:endParaRPr lang="en-US" altLang="zh-CN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5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5C205D-CB25-4044-A70C-8CCBC5D043D9}" type="slidenum">
              <a:rPr lang="en-US" altLang="zh-CN" sz="1200"/>
              <a:pPr/>
              <a:t>38</a:t>
            </a:fld>
            <a:endParaRPr lang="en-US" altLang="zh-CN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79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293078-FC82-4B24-90C4-F5B3241562A6}" type="slidenum">
              <a:rPr lang="en-US" altLang="zh-CN" sz="1200"/>
              <a:pPr/>
              <a:t>39</a:t>
            </a:fld>
            <a:endParaRPr lang="en-US" altLang="zh-CN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0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C46556-2E3C-41B7-9A47-34A657F12119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6938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F13BDE-572C-40C2-9FCF-7BC46A68D758}" type="slidenum">
              <a:rPr lang="en-US" altLang="zh-CN" sz="1200"/>
              <a:pPr/>
              <a:t>40</a:t>
            </a:fld>
            <a:endParaRPr lang="en-US" altLang="zh-CN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121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D3FF8D-8C9F-4196-99E0-07C7D4920680}" type="slidenum">
              <a:rPr lang="en-US" altLang="zh-CN" sz="1200"/>
              <a:pPr/>
              <a:t>41</a:t>
            </a:fld>
            <a:endParaRPr lang="en-US" altLang="zh-CN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078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C95296-FABD-4D37-8E11-69C5B965B7B2}" type="slidenum">
              <a:rPr lang="en-US" altLang="zh-CN" sz="1200"/>
              <a:pPr/>
              <a:t>42</a:t>
            </a:fld>
            <a:endParaRPr lang="en-US" altLang="zh-CN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114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588E6A-7F5D-4901-9914-9BD8B3EE2648}" type="slidenum">
              <a:rPr lang="en-US" altLang="zh-CN" sz="1200"/>
              <a:pPr/>
              <a:t>43</a:t>
            </a:fld>
            <a:endParaRPr lang="en-US" altLang="zh-CN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398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615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B2E1F1-8A38-4C6A-B0E6-92D06CD7153B}" type="slidenum">
              <a:rPr lang="en-US" altLang="zh-CN" sz="1200"/>
              <a:pPr/>
              <a:t>45</a:t>
            </a:fld>
            <a:endParaRPr lang="en-US" altLang="zh-CN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260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A4DBB0-3FDE-489F-81BB-03C247E2D965}" type="slidenum">
              <a:rPr lang="en-US" altLang="zh-CN" sz="1200"/>
              <a:pPr/>
              <a:t>46</a:t>
            </a:fld>
            <a:endParaRPr lang="en-US" altLang="zh-CN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053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A4DBB0-3FDE-489F-81BB-03C247E2D965}" type="slidenum">
              <a:rPr lang="en-US" altLang="zh-CN" sz="1200"/>
              <a:pPr/>
              <a:t>47</a:t>
            </a:fld>
            <a:endParaRPr lang="en-US" altLang="zh-CN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0913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DF572A-C75A-4089-9214-D73BB6C5A4B5}" type="slidenum">
              <a:rPr lang="en-US" altLang="zh-CN" sz="1200"/>
              <a:pPr/>
              <a:t>48</a:t>
            </a:fld>
            <a:endParaRPr lang="en-US" altLang="zh-CN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814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6587F1-CBAD-4DE4-AB61-BEF135E262E3}" type="slidenum">
              <a:rPr lang="en-US" altLang="zh-CN" sz="1200"/>
              <a:pPr/>
              <a:t>49</a:t>
            </a:fld>
            <a:endParaRPr lang="en-US" altLang="zh-CN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4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3074ABB-7EB5-4A67-A492-0BA388B37DF0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513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6587F1-CBAD-4DE4-AB61-BEF135E262E3}" type="slidenum">
              <a:rPr lang="en-US" altLang="zh-CN" sz="1200"/>
              <a:pPr/>
              <a:t>50</a:t>
            </a:fld>
            <a:endParaRPr lang="en-US" altLang="zh-CN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691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98C16-49DC-4C6E-AC19-D1B3876250DA}" type="slidenum">
              <a:rPr lang="en-US" altLang="zh-CN" sz="1200"/>
              <a:pPr/>
              <a:t>51</a:t>
            </a:fld>
            <a:endParaRPr lang="en-US" altLang="zh-CN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098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6587F1-CBAD-4DE4-AB61-BEF135E262E3}" type="slidenum">
              <a:rPr lang="en-US" altLang="zh-CN" sz="1200"/>
              <a:pPr/>
              <a:t>52</a:t>
            </a:fld>
            <a:endParaRPr lang="en-US" altLang="zh-CN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966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052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03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743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3480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226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23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37E602-27F4-405D-B2CA-4C4A725A199E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1136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E13C0-DD4D-4EA2-A412-8CAA81B58E50}" type="slidenum">
              <a:rPr lang="en-US" altLang="zh-CN" sz="1200"/>
              <a:pPr/>
              <a:t>60</a:t>
            </a:fld>
            <a:endParaRPr lang="en-US" altLang="zh-CN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921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562C28-BB5D-43EE-8C61-B3399160ABE0}" type="slidenum">
              <a:rPr lang="en-US" altLang="zh-CN" sz="1200"/>
              <a:pPr/>
              <a:t>61</a:t>
            </a:fld>
            <a:endParaRPr lang="en-US" altLang="zh-CN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519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3580C0-1D52-4CE0-AD98-8A6BB6EE2493}" type="slidenum">
              <a:rPr lang="en-US" altLang="zh-CN" sz="1200"/>
              <a:pPr/>
              <a:t>62</a:t>
            </a:fld>
            <a:endParaRPr lang="en-US" altLang="zh-CN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6664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F06239-5C58-441F-B8ED-C4B81B53B7F2}" type="slidenum">
              <a:rPr lang="en-US" altLang="zh-CN" sz="1200"/>
              <a:pPr/>
              <a:t>63</a:t>
            </a:fld>
            <a:endParaRPr lang="en-US" altLang="zh-CN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856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55221A-9FE0-4854-B432-9C1E4421CA64}" type="slidenum">
              <a:rPr lang="en-US" altLang="zh-CN" sz="1200"/>
              <a:pPr/>
              <a:t>64</a:t>
            </a:fld>
            <a:endParaRPr lang="en-US" altLang="zh-CN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918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D3DCA8-A6EC-4393-B154-2BB4835620ED}" type="slidenum">
              <a:rPr lang="en-US" altLang="zh-CN" sz="1200"/>
              <a:pPr/>
              <a:t>65</a:t>
            </a:fld>
            <a:endParaRPr lang="en-US" altLang="zh-CN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545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47E1C2-E2B5-441F-98A1-B6B294B9AC1E}" type="slidenum">
              <a:rPr lang="en-US" altLang="zh-CN" sz="1200"/>
              <a:pPr/>
              <a:t>66</a:t>
            </a:fld>
            <a:endParaRPr lang="en-US" altLang="zh-CN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383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47E1C2-E2B5-441F-98A1-B6B294B9AC1E}" type="slidenum">
              <a:rPr lang="en-US" altLang="zh-CN" sz="1200"/>
              <a:pPr/>
              <a:t>67</a:t>
            </a:fld>
            <a:endParaRPr lang="en-US" altLang="zh-CN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589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47E1C2-E2B5-441F-98A1-B6B294B9AC1E}" type="slidenum">
              <a:rPr lang="en-US" altLang="zh-CN" sz="1200"/>
              <a:pPr/>
              <a:t>68</a:t>
            </a:fld>
            <a:endParaRPr lang="en-US" altLang="zh-CN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613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47E1C2-E2B5-441F-98A1-B6B294B9AC1E}" type="slidenum">
              <a:rPr lang="en-US" altLang="zh-CN" sz="1200"/>
              <a:pPr/>
              <a:t>69</a:t>
            </a:fld>
            <a:endParaRPr lang="en-US" altLang="zh-CN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5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37E602-27F4-405D-B2CA-4C4A725A199E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76425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47E1C2-E2B5-441F-98A1-B6B294B9AC1E}" type="slidenum">
              <a:rPr lang="en-US" altLang="zh-CN" sz="1200"/>
              <a:pPr/>
              <a:t>70</a:t>
            </a:fld>
            <a:endParaRPr lang="en-US" altLang="zh-CN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327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47E1C2-E2B5-441F-98A1-B6B294B9AC1E}" type="slidenum">
              <a:rPr lang="en-US" altLang="zh-CN" sz="1200"/>
              <a:pPr/>
              <a:t>71</a:t>
            </a:fld>
            <a:endParaRPr lang="en-US" altLang="zh-CN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412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4B599B6-F99A-48AC-AD47-B25F752AE416}" type="slidenum">
              <a:rPr lang="en-US" altLang="zh-CN" sz="1200"/>
              <a:pPr/>
              <a:t>72</a:t>
            </a:fld>
            <a:endParaRPr lang="en-US" altLang="zh-CN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9561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9524A3-461F-4303-B753-8CC26F498297}" type="slidenum">
              <a:rPr lang="en-US" altLang="zh-CN" sz="1200"/>
              <a:pPr/>
              <a:t>73</a:t>
            </a:fld>
            <a:endParaRPr lang="en-US" altLang="zh-CN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149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582CC7-349A-426D-A33F-126CF50140FB}" type="slidenum">
              <a:rPr lang="en-US" altLang="zh-CN" sz="1200"/>
              <a:pPr/>
              <a:t>74</a:t>
            </a:fld>
            <a:endParaRPr lang="en-US" altLang="zh-CN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592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1036EB-8881-404A-A6D3-27AE360F27FC}" type="slidenum">
              <a:rPr lang="en-US" altLang="zh-CN" sz="1200"/>
              <a:pPr/>
              <a:t>75</a:t>
            </a:fld>
            <a:endParaRPr lang="en-US" altLang="zh-CN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0499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15BDA9-95EB-410F-90E4-2BFE4A5FF90A}" type="slidenum">
              <a:rPr lang="en-US" altLang="zh-CN" sz="1200"/>
              <a:pPr/>
              <a:t>76</a:t>
            </a:fld>
            <a:endParaRPr lang="en-US" altLang="zh-CN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71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28F9C0-8244-4D89-8912-542B1487C588}" type="slidenum">
              <a:rPr lang="en-US" altLang="zh-CN" sz="1200"/>
              <a:pPr/>
              <a:t>77</a:t>
            </a:fld>
            <a:endParaRPr lang="en-US" altLang="zh-CN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909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6244D0E-4D28-4C13-98F4-90F5835A2A52}" type="slidenum">
              <a:rPr lang="en-US" altLang="zh-CN" sz="1200"/>
              <a:pPr/>
              <a:t>78</a:t>
            </a:fld>
            <a:endParaRPr lang="en-US" altLang="zh-CN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407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A711201-776A-4072-93A2-A4D550AE23BF}" type="slidenum">
              <a:rPr lang="en-US" altLang="zh-CN" sz="1200"/>
              <a:pPr algn="r"/>
              <a:t>79</a:t>
            </a:fld>
            <a:endParaRPr lang="en-US" altLang="zh-CN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8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534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5F29368-C8D9-4C4A-9D45-A48C7F2BF620}" type="slidenum">
              <a:rPr lang="en-US" altLang="zh-CN" sz="1200"/>
              <a:pPr algn="r"/>
              <a:t>80</a:t>
            </a:fld>
            <a:endParaRPr lang="en-US" altLang="zh-CN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1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0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2020/2/27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2020/2/27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2020/2/27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/>
              <a:t>数据库系统原理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 </a:t>
            </a:r>
            <a:r>
              <a:rPr lang="en-US" altLang="zh-CN" dirty="0">
                <a:solidFill>
                  <a:srgbClr val="FF0000"/>
                </a:solidFill>
              </a:rPr>
              <a:t>Advanced SQL</a:t>
            </a:r>
            <a:endParaRPr lang="zh-CN" altLang="en-US" sz="1400" dirty="0">
              <a:solidFill>
                <a:srgbClr val="FF0000"/>
              </a:solidFill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Injection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899" y="1551963"/>
            <a:ext cx="9980681" cy="44456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Suppose query is constructed using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993300"/>
                </a:solidFill>
              </a:rPr>
              <a:t>"select * from instructor where name = ’" + name + "’"</a:t>
            </a:r>
            <a:endParaRPr lang="en-US" altLang="zh-CN" dirty="0">
              <a:solidFill>
                <a:srgbClr val="99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/>
              <a:t>Suppose the user, instead of entering a name, enters: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000099"/>
                </a:solidFill>
              </a:rPr>
              <a:t>X’ or ’Y’ = ’Y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then the resulting statement becomes: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993300"/>
                </a:solidFill>
              </a:rPr>
              <a:t>"select * from instructor where name = ’" + "X’ or ’Y’ = ’Y" + "’"</a:t>
            </a:r>
            <a:endParaRPr lang="en-US" altLang="zh-CN" dirty="0">
              <a:solidFill>
                <a:srgbClr val="99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which is: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993300"/>
                </a:solidFill>
              </a:rPr>
              <a:t>select * from instructor where name = ’X’ or ’Y’ = ’Y’</a:t>
            </a:r>
            <a:endParaRPr lang="en-US" altLang="zh-CN" dirty="0">
              <a:solidFill>
                <a:srgbClr val="99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User could have even used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000099"/>
                </a:solidFill>
              </a:rPr>
              <a:t>X’; update instructor set salary = salary + 10000; --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Prepared statement internally uses:</a:t>
            </a:r>
            <a:br>
              <a:rPr lang="en-US" altLang="zh-CN" dirty="0"/>
            </a:br>
            <a:r>
              <a:rPr lang="en-US" altLang="zh-CN" dirty="0">
                <a:solidFill>
                  <a:srgbClr val="993300"/>
                </a:solidFill>
              </a:rPr>
              <a:t>"select * from instructor where name = ’X\’ or \’Y\’ = \’Y’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</a:rPr>
              <a:t>Always use prepared statements, with user inputs as parameters</a:t>
            </a:r>
            <a:endParaRPr lang="en-US" altLang="zh-CN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Metadata Features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ResultSet metadata</a:t>
            </a:r>
          </a:p>
          <a:p>
            <a:r>
              <a:rPr lang="en-US" altLang="zh-CN"/>
              <a:t>E.g., after executing query to get a ResultSet rs:</a:t>
            </a:r>
          </a:p>
          <a:p>
            <a:pPr lvl="1"/>
            <a:r>
              <a:rPr lang="en-US" altLang="zh-CN" sz="2000">
                <a:solidFill>
                  <a:srgbClr val="993300"/>
                </a:solidFill>
              </a:rPr>
              <a:t>ResultSetMetaData rsmd = rs.getMetaData();</a:t>
            </a:r>
            <a:endParaRPr lang="en-US" altLang="zh-CN">
              <a:solidFill>
                <a:srgbClr val="993300"/>
              </a:solidFill>
            </a:endParaRPr>
          </a:p>
          <a:p>
            <a:pPr lvl="1">
              <a:buFont typeface="Monotype Sorts" charset="2"/>
              <a:buNone/>
            </a:pPr>
            <a:r>
              <a:rPr lang="en-US" altLang="zh-CN">
                <a:solidFill>
                  <a:srgbClr val="993300"/>
                </a:solidFill>
              </a:rPr>
              <a:t>     </a:t>
            </a:r>
            <a:r>
              <a:rPr lang="en-US" altLang="zh-CN" sz="2000">
                <a:solidFill>
                  <a:srgbClr val="993300"/>
                </a:solidFill>
              </a:rPr>
              <a:t>for(int i = 1; i &lt;= rsmd.getColumnCount(); i++) {</a:t>
            </a:r>
            <a:endParaRPr lang="en-US" altLang="zh-CN">
              <a:solidFill>
                <a:srgbClr val="993300"/>
              </a:solidFill>
            </a:endParaRPr>
          </a:p>
          <a:p>
            <a:pPr lvl="1">
              <a:buFont typeface="Monotype Sorts" charset="2"/>
              <a:buNone/>
            </a:pPr>
            <a:r>
              <a:rPr lang="en-US" altLang="zh-CN">
                <a:solidFill>
                  <a:srgbClr val="993300"/>
                </a:solidFill>
              </a:rPr>
              <a:t>           </a:t>
            </a:r>
            <a:r>
              <a:rPr lang="en-US" altLang="zh-CN" sz="2000">
                <a:solidFill>
                  <a:srgbClr val="993300"/>
                </a:solidFill>
              </a:rPr>
              <a:t>System.out.println(rsmd.getColumnName(i));</a:t>
            </a:r>
            <a:endParaRPr lang="en-US" altLang="zh-CN">
              <a:solidFill>
                <a:srgbClr val="993300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zh-CN">
                <a:solidFill>
                  <a:srgbClr val="993300"/>
                </a:solidFill>
              </a:rPr>
              <a:t>                  System.out.println(rsmd.getColumnTypeName(i));</a:t>
            </a:r>
          </a:p>
          <a:p>
            <a:pPr>
              <a:buFont typeface="Monotype Sorts" charset="2"/>
              <a:buNone/>
            </a:pPr>
            <a:r>
              <a:rPr lang="en-US" altLang="zh-CN">
                <a:solidFill>
                  <a:srgbClr val="993300"/>
                </a:solidFill>
              </a:rPr>
              <a:t>	       }</a:t>
            </a:r>
          </a:p>
          <a:p>
            <a:r>
              <a:rPr lang="en-US" altLang="zh-CN"/>
              <a:t>How is this useful?</a:t>
            </a:r>
          </a:p>
          <a:p>
            <a:pPr>
              <a:buFont typeface="Monotype Sorts" charset="2"/>
              <a:buNone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Metadata (Cont)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635853"/>
            <a:ext cx="9980682" cy="437601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Database metadata</a:t>
            </a:r>
          </a:p>
          <a:p>
            <a:r>
              <a:rPr lang="en-US" altLang="zh-CN" dirty="0" err="1">
                <a:solidFill>
                  <a:srgbClr val="993300"/>
                </a:solidFill>
              </a:rPr>
              <a:t>DatabaseMetaData</a:t>
            </a:r>
            <a:r>
              <a:rPr lang="en-US" altLang="zh-CN" dirty="0">
                <a:solidFill>
                  <a:srgbClr val="993300"/>
                </a:solidFill>
              </a:rPr>
              <a:t> </a:t>
            </a:r>
            <a:r>
              <a:rPr lang="en-US" altLang="zh-CN" dirty="0" err="1">
                <a:solidFill>
                  <a:srgbClr val="993300"/>
                </a:solidFill>
              </a:rPr>
              <a:t>dbmd</a:t>
            </a:r>
            <a:r>
              <a:rPr lang="en-US" altLang="zh-CN" dirty="0">
                <a:solidFill>
                  <a:srgbClr val="993300"/>
                </a:solidFill>
              </a:rPr>
              <a:t> = </a:t>
            </a:r>
            <a:r>
              <a:rPr lang="en-US" altLang="zh-CN" dirty="0" err="1">
                <a:solidFill>
                  <a:srgbClr val="993300"/>
                </a:solidFill>
              </a:rPr>
              <a:t>conn.getMetaData</a:t>
            </a:r>
            <a:r>
              <a:rPr lang="en-US" altLang="zh-CN" dirty="0">
                <a:solidFill>
                  <a:srgbClr val="993300"/>
                </a:solidFill>
              </a:rPr>
              <a:t>();</a:t>
            </a:r>
          </a:p>
          <a:p>
            <a:pPr>
              <a:buFont typeface="Monotype Sorts" charset="2"/>
              <a:buNone/>
            </a:pPr>
            <a:r>
              <a:rPr lang="en-US" altLang="zh-CN" dirty="0">
                <a:solidFill>
                  <a:srgbClr val="993300"/>
                </a:solidFill>
              </a:rPr>
              <a:t>	</a:t>
            </a:r>
            <a:r>
              <a:rPr lang="en-US" altLang="zh-CN" dirty="0" err="1">
                <a:solidFill>
                  <a:srgbClr val="993300"/>
                </a:solidFill>
              </a:rPr>
              <a:t>ResultSet</a:t>
            </a:r>
            <a:r>
              <a:rPr lang="en-US" altLang="zh-CN" dirty="0">
                <a:solidFill>
                  <a:srgbClr val="993300"/>
                </a:solidFill>
              </a:rPr>
              <a:t> </a:t>
            </a:r>
            <a:r>
              <a:rPr lang="en-US" altLang="zh-CN" dirty="0" err="1">
                <a:solidFill>
                  <a:srgbClr val="993300"/>
                </a:solidFill>
              </a:rPr>
              <a:t>rs</a:t>
            </a:r>
            <a:r>
              <a:rPr lang="en-US" altLang="zh-CN" dirty="0">
                <a:solidFill>
                  <a:srgbClr val="993300"/>
                </a:solidFill>
              </a:rPr>
              <a:t> = </a:t>
            </a:r>
            <a:r>
              <a:rPr lang="en-US" altLang="zh-CN" dirty="0" err="1">
                <a:solidFill>
                  <a:srgbClr val="993300"/>
                </a:solidFill>
              </a:rPr>
              <a:t>dbmd.getColumns</a:t>
            </a:r>
            <a:r>
              <a:rPr lang="en-US" altLang="zh-CN" dirty="0">
                <a:solidFill>
                  <a:srgbClr val="993300"/>
                </a:solidFill>
              </a:rPr>
              <a:t>(null, "</a:t>
            </a:r>
            <a:r>
              <a:rPr lang="en-US" altLang="zh-CN" dirty="0" err="1">
                <a:solidFill>
                  <a:srgbClr val="993300"/>
                </a:solidFill>
              </a:rPr>
              <a:t>univdb</a:t>
            </a:r>
            <a:r>
              <a:rPr lang="en-US" altLang="zh-CN" dirty="0">
                <a:solidFill>
                  <a:srgbClr val="993300"/>
                </a:solidFill>
              </a:rPr>
              <a:t>", "department", "%");</a:t>
            </a:r>
          </a:p>
          <a:p>
            <a:pPr>
              <a:buFont typeface="Monotype Sorts" charset="2"/>
              <a:buNone/>
            </a:pPr>
            <a:r>
              <a:rPr lang="en-US" altLang="zh-CN" dirty="0">
                <a:solidFill>
                  <a:srgbClr val="993300"/>
                </a:solidFill>
              </a:rPr>
              <a:t>	// </a:t>
            </a:r>
            <a:r>
              <a:rPr lang="en-US" altLang="zh-CN" dirty="0">
                <a:solidFill>
                  <a:schemeClr val="bg2"/>
                </a:solidFill>
              </a:rPr>
              <a:t>Arguments to </a:t>
            </a:r>
            <a:r>
              <a:rPr lang="en-US" altLang="zh-CN" dirty="0" err="1">
                <a:solidFill>
                  <a:schemeClr val="bg2"/>
                </a:solidFill>
              </a:rPr>
              <a:t>getColumns</a:t>
            </a:r>
            <a:r>
              <a:rPr lang="en-US" altLang="zh-CN" dirty="0">
                <a:solidFill>
                  <a:schemeClr val="bg2"/>
                </a:solidFill>
              </a:rPr>
              <a:t>: Catalog, Schema-pattern, Table-pattern,</a:t>
            </a:r>
          </a:p>
          <a:p>
            <a:pPr>
              <a:buFont typeface="Monotype Sorts" charset="2"/>
              <a:buNone/>
            </a:pPr>
            <a:r>
              <a:rPr lang="en-US" altLang="zh-CN" dirty="0">
                <a:solidFill>
                  <a:schemeClr val="bg2"/>
                </a:solidFill>
              </a:rPr>
              <a:t>	// and Column-Pattern</a:t>
            </a:r>
          </a:p>
          <a:p>
            <a:pPr>
              <a:buFont typeface="Monotype Sorts" charset="2"/>
              <a:buNone/>
            </a:pPr>
            <a:r>
              <a:rPr lang="en-US" altLang="zh-CN" dirty="0">
                <a:solidFill>
                  <a:schemeClr val="bg2"/>
                </a:solidFill>
              </a:rPr>
              <a:t>	// Returns: One row for each column; row has a number of attributes</a:t>
            </a:r>
          </a:p>
          <a:p>
            <a:pPr>
              <a:buFont typeface="Monotype Sorts" charset="2"/>
              <a:buNone/>
            </a:pPr>
            <a:r>
              <a:rPr lang="en-US" altLang="zh-CN" dirty="0">
                <a:solidFill>
                  <a:schemeClr val="bg2"/>
                </a:solidFill>
              </a:rPr>
              <a:t>	// such as COLUMN_NAME, TYPE_NAME</a:t>
            </a:r>
          </a:p>
          <a:p>
            <a:pPr>
              <a:buFont typeface="Monotype Sorts" charset="2"/>
              <a:buNone/>
            </a:pPr>
            <a:r>
              <a:rPr lang="en-US" altLang="zh-CN" dirty="0">
                <a:solidFill>
                  <a:srgbClr val="993300"/>
                </a:solidFill>
              </a:rPr>
              <a:t>	while( </a:t>
            </a:r>
            <a:r>
              <a:rPr lang="en-US" altLang="zh-CN" dirty="0" err="1">
                <a:solidFill>
                  <a:srgbClr val="993300"/>
                </a:solidFill>
              </a:rPr>
              <a:t>rs.next</a:t>
            </a:r>
            <a:r>
              <a:rPr lang="en-US" altLang="zh-CN" dirty="0">
                <a:solidFill>
                  <a:srgbClr val="993300"/>
                </a:solidFill>
              </a:rPr>
              <a:t>()) {</a:t>
            </a:r>
          </a:p>
          <a:p>
            <a:pPr>
              <a:buFont typeface="Monotype Sorts" charset="2"/>
              <a:buNone/>
            </a:pPr>
            <a:r>
              <a:rPr lang="en-US" altLang="zh-CN" dirty="0">
                <a:solidFill>
                  <a:srgbClr val="993300"/>
                </a:solidFill>
              </a:rPr>
              <a:t>	       </a:t>
            </a:r>
            <a:r>
              <a:rPr lang="en-US" altLang="zh-CN" dirty="0" err="1">
                <a:solidFill>
                  <a:srgbClr val="993300"/>
                </a:solidFill>
              </a:rPr>
              <a:t>System.out.println</a:t>
            </a:r>
            <a:r>
              <a:rPr lang="en-US" altLang="zh-CN" dirty="0">
                <a:solidFill>
                  <a:srgbClr val="993300"/>
                </a:solidFill>
              </a:rPr>
              <a:t>(</a:t>
            </a:r>
            <a:r>
              <a:rPr lang="en-US" altLang="zh-CN" dirty="0" err="1">
                <a:solidFill>
                  <a:srgbClr val="993300"/>
                </a:solidFill>
              </a:rPr>
              <a:t>rs.getString</a:t>
            </a:r>
            <a:r>
              <a:rPr lang="en-US" altLang="zh-CN" dirty="0">
                <a:solidFill>
                  <a:srgbClr val="993300"/>
                </a:solidFill>
              </a:rPr>
              <a:t>("COLUMN_NAME"),</a:t>
            </a:r>
          </a:p>
          <a:p>
            <a:pPr>
              <a:buFont typeface="Monotype Sorts" charset="2"/>
              <a:buNone/>
            </a:pPr>
            <a:r>
              <a:rPr lang="en-US" altLang="zh-CN" dirty="0">
                <a:solidFill>
                  <a:srgbClr val="993300"/>
                </a:solidFill>
              </a:rPr>
              <a:t>                                                        </a:t>
            </a:r>
            <a:r>
              <a:rPr lang="en-US" altLang="zh-CN" dirty="0" err="1">
                <a:solidFill>
                  <a:srgbClr val="993300"/>
                </a:solidFill>
              </a:rPr>
              <a:t>rs.getString</a:t>
            </a:r>
            <a:r>
              <a:rPr lang="en-US" altLang="zh-CN" dirty="0">
                <a:solidFill>
                  <a:srgbClr val="993300"/>
                </a:solidFill>
              </a:rPr>
              <a:t>("TYPE_NAME");</a:t>
            </a:r>
          </a:p>
          <a:p>
            <a:pPr>
              <a:buFont typeface="Monotype Sorts" charset="2"/>
              <a:buNone/>
            </a:pPr>
            <a:r>
              <a:rPr lang="en-US" altLang="zh-CN" dirty="0">
                <a:solidFill>
                  <a:srgbClr val="993300"/>
                </a:solidFill>
              </a:rPr>
              <a:t>     }</a:t>
            </a:r>
          </a:p>
          <a:p>
            <a:r>
              <a:rPr lang="en-US" altLang="zh-CN" dirty="0"/>
              <a:t>And where is this useful?</a:t>
            </a: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Control in JDBC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0904" y="1568741"/>
            <a:ext cx="9932564" cy="4447885"/>
          </a:xfrm>
        </p:spPr>
        <p:txBody>
          <a:bodyPr/>
          <a:lstStyle/>
          <a:p>
            <a:r>
              <a:rPr lang="en-US" altLang="zh-CN" dirty="0"/>
              <a:t>By default, each SQL statement is treated as a separate transaction that is committed automatically</a:t>
            </a:r>
          </a:p>
          <a:p>
            <a:pPr lvl="1"/>
            <a:r>
              <a:rPr lang="en-US" altLang="zh-CN" sz="2000" dirty="0"/>
              <a:t>bad idea for transactions with multiple updates</a:t>
            </a:r>
            <a:endParaRPr lang="en-US" altLang="zh-CN" dirty="0"/>
          </a:p>
          <a:p>
            <a:r>
              <a:rPr lang="en-US" altLang="zh-CN" dirty="0"/>
              <a:t>Can turn off automatic commit on a connection</a:t>
            </a:r>
          </a:p>
          <a:p>
            <a:pPr lvl="1"/>
            <a:r>
              <a:rPr lang="en-US" altLang="zh-CN" sz="2000" dirty="0" err="1"/>
              <a:t>conn.setAutoCommit</a:t>
            </a:r>
            <a:r>
              <a:rPr lang="en-US" altLang="zh-CN" sz="2000" dirty="0"/>
              <a:t>(false);</a:t>
            </a:r>
            <a:endParaRPr lang="en-US" altLang="zh-CN" dirty="0"/>
          </a:p>
          <a:p>
            <a:r>
              <a:rPr lang="en-US" altLang="zh-CN" dirty="0"/>
              <a:t>Transactions must then be committed or rolled back explicitly</a:t>
            </a:r>
          </a:p>
          <a:p>
            <a:pPr lvl="1"/>
            <a:r>
              <a:rPr lang="en-US" altLang="zh-CN" sz="2000" dirty="0" err="1">
                <a:solidFill>
                  <a:srgbClr val="993300"/>
                </a:solidFill>
              </a:rPr>
              <a:t>conn.commit</a:t>
            </a:r>
            <a:r>
              <a:rPr lang="en-US" altLang="zh-CN" sz="2000" dirty="0">
                <a:solidFill>
                  <a:srgbClr val="993300"/>
                </a:solidFill>
              </a:rPr>
              <a:t>();</a:t>
            </a:r>
            <a:r>
              <a:rPr lang="en-US" altLang="zh-CN" sz="2000" dirty="0"/>
              <a:t>     or</a:t>
            </a:r>
            <a:endParaRPr lang="en-US" altLang="zh-CN" dirty="0"/>
          </a:p>
          <a:p>
            <a:pPr lvl="1"/>
            <a:r>
              <a:rPr lang="en-US" altLang="zh-CN" sz="2000" dirty="0" err="1">
                <a:solidFill>
                  <a:srgbClr val="993300"/>
                </a:solidFill>
              </a:rPr>
              <a:t>conn.rollback</a:t>
            </a:r>
            <a:r>
              <a:rPr lang="en-US" altLang="zh-CN" sz="2000" dirty="0">
                <a:solidFill>
                  <a:srgbClr val="993300"/>
                </a:solidFill>
              </a:rPr>
              <a:t>();</a:t>
            </a:r>
            <a:endParaRPr lang="en-US" altLang="zh-CN" dirty="0">
              <a:solidFill>
                <a:srgbClr val="993300"/>
              </a:solidFill>
            </a:endParaRPr>
          </a:p>
          <a:p>
            <a:r>
              <a:rPr lang="en-US" altLang="zh-CN" dirty="0" err="1"/>
              <a:t>conn.setAutoCommit</a:t>
            </a:r>
            <a:r>
              <a:rPr lang="en-US" altLang="zh-CN" dirty="0"/>
              <a:t>(true) turns on automatic commit.</a:t>
            </a:r>
          </a:p>
          <a:p>
            <a:pPr lvl="2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JDBC Features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577130"/>
            <a:ext cx="9980681" cy="4420446"/>
          </a:xfrm>
        </p:spPr>
        <p:txBody>
          <a:bodyPr>
            <a:normAutofit/>
          </a:bodyPr>
          <a:lstStyle/>
          <a:p>
            <a:r>
              <a:rPr lang="en-US" altLang="zh-CN" dirty="0"/>
              <a:t>Calling functions and procedures</a:t>
            </a:r>
          </a:p>
          <a:p>
            <a:pPr lvl="1"/>
            <a:r>
              <a:rPr lang="en-US" altLang="zh-CN" sz="2000" dirty="0" err="1">
                <a:solidFill>
                  <a:srgbClr val="993300"/>
                </a:solidFill>
              </a:rPr>
              <a:t>CallableStatement</a:t>
            </a:r>
            <a:r>
              <a:rPr lang="en-US" altLang="zh-CN" sz="2000" dirty="0">
                <a:solidFill>
                  <a:srgbClr val="993300"/>
                </a:solidFill>
              </a:rPr>
              <a:t> cStmt1 = </a:t>
            </a:r>
            <a:r>
              <a:rPr lang="en-US" altLang="zh-CN" sz="2000" dirty="0" err="1">
                <a:solidFill>
                  <a:srgbClr val="993300"/>
                </a:solidFill>
              </a:rPr>
              <a:t>conn.prepareCall</a:t>
            </a:r>
            <a:r>
              <a:rPr lang="en-US" altLang="zh-CN" sz="2000" dirty="0">
                <a:solidFill>
                  <a:srgbClr val="993300"/>
                </a:solidFill>
              </a:rPr>
              <a:t>("{? = call some function(?)}");</a:t>
            </a:r>
          </a:p>
          <a:p>
            <a:pPr lvl="1"/>
            <a:r>
              <a:rPr lang="en-US" altLang="zh-CN" sz="2000" dirty="0" err="1">
                <a:solidFill>
                  <a:srgbClr val="993300"/>
                </a:solidFill>
              </a:rPr>
              <a:t>CallableStatement</a:t>
            </a:r>
            <a:r>
              <a:rPr lang="en-US" altLang="zh-CN" sz="2000" dirty="0">
                <a:solidFill>
                  <a:srgbClr val="993300"/>
                </a:solidFill>
              </a:rPr>
              <a:t> cStmt2 = </a:t>
            </a:r>
            <a:r>
              <a:rPr lang="en-US" altLang="zh-CN" sz="2000" dirty="0" err="1">
                <a:solidFill>
                  <a:srgbClr val="993300"/>
                </a:solidFill>
              </a:rPr>
              <a:t>conn.prepareCall</a:t>
            </a:r>
            <a:r>
              <a:rPr lang="en-US" altLang="zh-CN" sz="2000" dirty="0">
                <a:solidFill>
                  <a:srgbClr val="993300"/>
                </a:solidFill>
              </a:rPr>
              <a:t>("{call some procedure(?,?)}");</a:t>
            </a:r>
          </a:p>
          <a:p>
            <a:r>
              <a:rPr lang="en-US" altLang="zh-CN" dirty="0"/>
              <a:t>Handling large object types</a:t>
            </a:r>
          </a:p>
          <a:p>
            <a:pPr lvl="1"/>
            <a:r>
              <a:rPr lang="en-US" altLang="zh-CN" sz="2000" dirty="0" err="1"/>
              <a:t>getBlob</a:t>
            </a:r>
            <a:r>
              <a:rPr lang="en-US" altLang="zh-CN" sz="2000" dirty="0"/>
              <a:t>() and </a:t>
            </a:r>
            <a:r>
              <a:rPr lang="en-US" altLang="zh-CN" sz="2000" dirty="0" err="1"/>
              <a:t>getClob</a:t>
            </a:r>
            <a:r>
              <a:rPr lang="en-US" altLang="zh-CN" sz="2000" dirty="0"/>
              <a:t>() that are similar to the </a:t>
            </a:r>
            <a:r>
              <a:rPr lang="en-US" altLang="zh-CN" sz="2000" dirty="0" err="1"/>
              <a:t>getString</a:t>
            </a:r>
            <a:r>
              <a:rPr lang="en-US" altLang="zh-CN" sz="2000" dirty="0"/>
              <a:t>() method, but return objects of type Blob and </a:t>
            </a:r>
            <a:r>
              <a:rPr lang="en-US" altLang="zh-CN" sz="2000" dirty="0" err="1"/>
              <a:t>Clob</a:t>
            </a:r>
            <a:r>
              <a:rPr lang="en-US" altLang="zh-CN" sz="2000" dirty="0"/>
              <a:t>, respectively</a:t>
            </a:r>
          </a:p>
          <a:p>
            <a:pPr lvl="1"/>
            <a:r>
              <a:rPr lang="en-US" altLang="zh-CN" sz="2000" dirty="0"/>
              <a:t>get data from these objects by </a:t>
            </a:r>
            <a:r>
              <a:rPr lang="en-US" altLang="zh-CN" sz="2000" dirty="0" err="1"/>
              <a:t>getBytes</a:t>
            </a:r>
            <a:r>
              <a:rPr lang="en-US" altLang="zh-CN" sz="2000" dirty="0"/>
              <a:t>()</a:t>
            </a:r>
          </a:p>
          <a:p>
            <a:pPr lvl="1"/>
            <a:r>
              <a:rPr lang="en-US" altLang="zh-CN" sz="2000" dirty="0"/>
              <a:t>associate an open stream with Java Blob or </a:t>
            </a:r>
            <a:r>
              <a:rPr lang="en-US" altLang="zh-CN" sz="2000" dirty="0" err="1"/>
              <a:t>Clob</a:t>
            </a:r>
            <a:r>
              <a:rPr lang="en-US" altLang="zh-CN" sz="2000" dirty="0"/>
              <a:t> object to update large objects</a:t>
            </a:r>
          </a:p>
          <a:p>
            <a:pPr lvl="2"/>
            <a:r>
              <a:rPr lang="en-US" altLang="zh-CN" sz="2000" dirty="0" err="1">
                <a:solidFill>
                  <a:srgbClr val="993300"/>
                </a:solidFill>
              </a:rPr>
              <a:t>blob.setBlob</a:t>
            </a:r>
            <a:r>
              <a:rPr lang="en-US" altLang="zh-CN" sz="2000" dirty="0">
                <a:solidFill>
                  <a:srgbClr val="993300"/>
                </a:solidFill>
              </a:rPr>
              <a:t>(int </a:t>
            </a:r>
            <a:r>
              <a:rPr lang="en-US" altLang="zh-CN" sz="2000" dirty="0" err="1">
                <a:solidFill>
                  <a:srgbClr val="993300"/>
                </a:solidFill>
              </a:rPr>
              <a:t>parameterIndex</a:t>
            </a:r>
            <a:r>
              <a:rPr lang="en-US" altLang="zh-CN" sz="2000" dirty="0">
                <a:solidFill>
                  <a:srgbClr val="993300"/>
                </a:solidFill>
              </a:rPr>
              <a:t>, </a:t>
            </a:r>
            <a:r>
              <a:rPr lang="en-US" altLang="zh-CN" sz="2000" dirty="0" err="1">
                <a:solidFill>
                  <a:srgbClr val="993300"/>
                </a:solidFill>
              </a:rPr>
              <a:t>InputStream</a:t>
            </a:r>
            <a:r>
              <a:rPr lang="en-US" altLang="zh-CN" sz="2000" dirty="0">
                <a:solidFill>
                  <a:srgbClr val="993300"/>
                </a:solidFill>
              </a:rPr>
              <a:t> </a:t>
            </a:r>
            <a:r>
              <a:rPr lang="en-US" altLang="zh-CN" sz="2000" dirty="0" err="1">
                <a:solidFill>
                  <a:srgbClr val="993300"/>
                </a:solidFill>
              </a:rPr>
              <a:t>inputStream</a:t>
            </a:r>
            <a:r>
              <a:rPr lang="en-US" altLang="zh-CN" sz="2000" dirty="0">
                <a:solidFill>
                  <a:srgbClr val="993300"/>
                </a:solidFill>
              </a:rPr>
              <a:t>).</a:t>
            </a:r>
          </a:p>
          <a:p>
            <a:pPr lvl="2"/>
            <a:endParaRPr lang="en-US" altLang="zh-CN" sz="2000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SQLJ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626" y="1887523"/>
            <a:ext cx="9885956" cy="4496499"/>
          </a:xfrm>
        </p:spPr>
        <p:txBody>
          <a:bodyPr>
            <a:normAutofit/>
          </a:bodyPr>
          <a:lstStyle/>
          <a:p>
            <a:r>
              <a:rPr lang="en-US" altLang="zh-CN" dirty="0"/>
              <a:t>JDBC is overly dynamic, errors cannot be caught by compiler</a:t>
            </a:r>
          </a:p>
          <a:p>
            <a:r>
              <a:rPr lang="en-US" altLang="zh-CN" dirty="0"/>
              <a:t>SQLJ: embedded SQL in Java</a:t>
            </a:r>
          </a:p>
          <a:p>
            <a:pPr lvl="1"/>
            <a:r>
              <a:rPr lang="en-US" altLang="zh-CN" sz="2000" dirty="0">
                <a:solidFill>
                  <a:srgbClr val="993300"/>
                </a:solidFill>
              </a:rPr>
              <a:t>#</a:t>
            </a:r>
            <a:r>
              <a:rPr lang="en-US" altLang="zh-CN" sz="2000" dirty="0" err="1">
                <a:solidFill>
                  <a:srgbClr val="993300"/>
                </a:solidFill>
              </a:rPr>
              <a:t>sql</a:t>
            </a:r>
            <a:r>
              <a:rPr lang="en-US" altLang="zh-CN" sz="2000" dirty="0">
                <a:solidFill>
                  <a:srgbClr val="993300"/>
                </a:solidFill>
              </a:rPr>
              <a:t> iterator </a:t>
            </a:r>
            <a:r>
              <a:rPr lang="en-US" altLang="zh-CN" sz="2000" dirty="0" err="1">
                <a:solidFill>
                  <a:srgbClr val="993300"/>
                </a:solidFill>
              </a:rPr>
              <a:t>deptInfoIter</a:t>
            </a:r>
            <a:r>
              <a:rPr lang="en-US" altLang="zh-CN" sz="2000" dirty="0">
                <a:solidFill>
                  <a:srgbClr val="993300"/>
                </a:solidFill>
              </a:rPr>
              <a:t> ( String dept name, int </a:t>
            </a:r>
            <a:r>
              <a:rPr lang="en-US" altLang="zh-CN" sz="2000" dirty="0" err="1">
                <a:solidFill>
                  <a:srgbClr val="993300"/>
                </a:solidFill>
              </a:rPr>
              <a:t>avgSal</a:t>
            </a:r>
            <a:r>
              <a:rPr lang="en-US" altLang="zh-CN" sz="2000" dirty="0">
                <a:solidFill>
                  <a:srgbClr val="993300"/>
                </a:solidFill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zh-CN" sz="2000" dirty="0">
                <a:solidFill>
                  <a:srgbClr val="993300"/>
                </a:solidFill>
              </a:rPr>
              <a:t>	</a:t>
            </a:r>
            <a:r>
              <a:rPr lang="en-US" altLang="zh-CN" sz="2000" dirty="0" err="1">
                <a:solidFill>
                  <a:srgbClr val="993300"/>
                </a:solidFill>
              </a:rPr>
              <a:t>deptInfoIter</a:t>
            </a:r>
            <a:r>
              <a:rPr lang="en-US" altLang="zh-CN" sz="2000" dirty="0">
                <a:solidFill>
                  <a:srgbClr val="993300"/>
                </a:solidFill>
              </a:rPr>
              <a:t> </a:t>
            </a:r>
            <a:r>
              <a:rPr lang="en-US" altLang="zh-CN" sz="2000" dirty="0" err="1">
                <a:solidFill>
                  <a:srgbClr val="993300"/>
                </a:solidFill>
              </a:rPr>
              <a:t>iter</a:t>
            </a:r>
            <a:r>
              <a:rPr lang="en-US" altLang="zh-CN" sz="2000" dirty="0">
                <a:solidFill>
                  <a:srgbClr val="993300"/>
                </a:solidFill>
              </a:rPr>
              <a:t> = null;</a:t>
            </a:r>
          </a:p>
          <a:p>
            <a:pPr lvl="1">
              <a:buFont typeface="Monotype Sorts" charset="2"/>
              <a:buNone/>
            </a:pPr>
            <a:r>
              <a:rPr lang="en-US" altLang="zh-CN" sz="2000" dirty="0">
                <a:solidFill>
                  <a:srgbClr val="993300"/>
                </a:solidFill>
              </a:rPr>
              <a:t>	#</a:t>
            </a:r>
            <a:r>
              <a:rPr lang="en-US" altLang="zh-CN" sz="2000" dirty="0" err="1">
                <a:solidFill>
                  <a:srgbClr val="993300"/>
                </a:solidFill>
              </a:rPr>
              <a:t>sql</a:t>
            </a:r>
            <a:r>
              <a:rPr lang="en-US" altLang="zh-CN" sz="2000" dirty="0">
                <a:solidFill>
                  <a:srgbClr val="993300"/>
                </a:solidFill>
              </a:rPr>
              <a:t> </a:t>
            </a:r>
            <a:r>
              <a:rPr lang="en-US" altLang="zh-CN" sz="2000" dirty="0" err="1">
                <a:solidFill>
                  <a:srgbClr val="993300"/>
                </a:solidFill>
              </a:rPr>
              <a:t>iter</a:t>
            </a:r>
            <a:r>
              <a:rPr lang="en-US" altLang="zh-CN" sz="2000" dirty="0">
                <a:solidFill>
                  <a:srgbClr val="993300"/>
                </a:solidFill>
              </a:rPr>
              <a:t> = { select </a:t>
            </a:r>
            <a:r>
              <a:rPr lang="en-US" altLang="zh-CN" sz="2000" dirty="0" err="1">
                <a:solidFill>
                  <a:srgbClr val="993300"/>
                </a:solidFill>
              </a:rPr>
              <a:t>dept_name</a:t>
            </a:r>
            <a:r>
              <a:rPr lang="en-US" altLang="zh-CN" sz="2000" dirty="0">
                <a:solidFill>
                  <a:srgbClr val="993300"/>
                </a:solidFill>
              </a:rPr>
              <a:t>, avg(salary) from instructor</a:t>
            </a:r>
          </a:p>
          <a:p>
            <a:pPr lvl="1">
              <a:buFont typeface="Monotype Sorts" charset="2"/>
              <a:buNone/>
            </a:pPr>
            <a:r>
              <a:rPr lang="en-US" altLang="zh-CN" sz="2000" dirty="0">
                <a:solidFill>
                  <a:srgbClr val="993300"/>
                </a:solidFill>
              </a:rPr>
              <a:t>			 group by dept name };</a:t>
            </a:r>
          </a:p>
          <a:p>
            <a:pPr lvl="1">
              <a:buFont typeface="Monotype Sorts" charset="2"/>
              <a:buNone/>
            </a:pPr>
            <a:r>
              <a:rPr lang="en-US" altLang="zh-CN" sz="2000" dirty="0">
                <a:solidFill>
                  <a:srgbClr val="993300"/>
                </a:solidFill>
              </a:rPr>
              <a:t>	while (</a:t>
            </a:r>
            <a:r>
              <a:rPr lang="en-US" altLang="zh-CN" sz="2000" dirty="0" err="1">
                <a:solidFill>
                  <a:srgbClr val="993300"/>
                </a:solidFill>
              </a:rPr>
              <a:t>iter.next</a:t>
            </a:r>
            <a:r>
              <a:rPr lang="en-US" altLang="zh-CN" sz="2000" dirty="0">
                <a:solidFill>
                  <a:srgbClr val="993300"/>
                </a:solidFill>
              </a:rPr>
              <a:t>()) {</a:t>
            </a:r>
          </a:p>
          <a:p>
            <a:pPr lvl="1">
              <a:buFont typeface="Monotype Sorts" charset="2"/>
              <a:buNone/>
            </a:pPr>
            <a:r>
              <a:rPr lang="en-US" altLang="zh-CN" sz="2000" dirty="0">
                <a:solidFill>
                  <a:srgbClr val="993300"/>
                </a:solidFill>
              </a:rPr>
              <a:t>		   String </a:t>
            </a:r>
            <a:r>
              <a:rPr lang="en-US" altLang="zh-CN" sz="2000" dirty="0" err="1">
                <a:solidFill>
                  <a:srgbClr val="993300"/>
                </a:solidFill>
              </a:rPr>
              <a:t>deptName</a:t>
            </a:r>
            <a:r>
              <a:rPr lang="en-US" altLang="zh-CN" sz="2000" dirty="0">
                <a:solidFill>
                  <a:srgbClr val="993300"/>
                </a:solidFill>
              </a:rPr>
              <a:t> = </a:t>
            </a:r>
            <a:r>
              <a:rPr lang="en-US" altLang="zh-CN" sz="2000" dirty="0" err="1">
                <a:solidFill>
                  <a:srgbClr val="993300"/>
                </a:solidFill>
              </a:rPr>
              <a:t>iter.dept_name</a:t>
            </a:r>
            <a:r>
              <a:rPr lang="en-US" altLang="zh-CN" sz="2000" dirty="0">
                <a:solidFill>
                  <a:srgbClr val="993300"/>
                </a:solidFill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zh-CN" sz="2000" dirty="0">
                <a:solidFill>
                  <a:srgbClr val="993300"/>
                </a:solidFill>
              </a:rPr>
              <a:t>	      int </a:t>
            </a:r>
            <a:r>
              <a:rPr lang="en-US" altLang="zh-CN" sz="2000" dirty="0" err="1">
                <a:solidFill>
                  <a:srgbClr val="993300"/>
                </a:solidFill>
              </a:rPr>
              <a:t>avgSal</a:t>
            </a:r>
            <a:r>
              <a:rPr lang="en-US" altLang="zh-CN" sz="2000" dirty="0">
                <a:solidFill>
                  <a:srgbClr val="993300"/>
                </a:solidFill>
              </a:rPr>
              <a:t> = </a:t>
            </a:r>
            <a:r>
              <a:rPr lang="en-US" altLang="zh-CN" sz="2000" dirty="0" err="1">
                <a:solidFill>
                  <a:srgbClr val="993300"/>
                </a:solidFill>
              </a:rPr>
              <a:t>iter.avgSal</a:t>
            </a:r>
            <a:r>
              <a:rPr lang="en-US" altLang="zh-CN" sz="2000" dirty="0">
                <a:solidFill>
                  <a:srgbClr val="993300"/>
                </a:solidFill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zh-CN" sz="2000" dirty="0">
                <a:solidFill>
                  <a:srgbClr val="993300"/>
                </a:solidFill>
              </a:rPr>
              <a:t>	      </a:t>
            </a:r>
            <a:r>
              <a:rPr lang="en-US" altLang="zh-CN" sz="2000" dirty="0" err="1">
                <a:solidFill>
                  <a:srgbClr val="993300"/>
                </a:solidFill>
              </a:rPr>
              <a:t>System.out.println</a:t>
            </a:r>
            <a:r>
              <a:rPr lang="en-US" altLang="zh-CN" sz="2000" dirty="0">
                <a:solidFill>
                  <a:srgbClr val="993300"/>
                </a:solidFill>
              </a:rPr>
              <a:t>(</a:t>
            </a:r>
            <a:r>
              <a:rPr lang="en-US" altLang="zh-CN" sz="2000" dirty="0" err="1">
                <a:solidFill>
                  <a:srgbClr val="993300"/>
                </a:solidFill>
              </a:rPr>
              <a:t>deptName</a:t>
            </a:r>
            <a:r>
              <a:rPr lang="en-US" altLang="zh-CN" sz="2000" dirty="0">
                <a:solidFill>
                  <a:srgbClr val="993300"/>
                </a:solidFill>
              </a:rPr>
              <a:t> + " " + </a:t>
            </a:r>
            <a:r>
              <a:rPr lang="en-US" altLang="zh-CN" sz="2000" dirty="0" err="1">
                <a:solidFill>
                  <a:srgbClr val="993300"/>
                </a:solidFill>
              </a:rPr>
              <a:t>avgSal</a:t>
            </a:r>
            <a:r>
              <a:rPr lang="en-US" altLang="zh-CN" sz="2000" dirty="0">
                <a:solidFill>
                  <a:srgbClr val="993300"/>
                </a:solidFill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zh-CN" sz="2000" dirty="0">
                <a:solidFill>
                  <a:srgbClr val="993300"/>
                </a:solidFill>
              </a:rPr>
              <a:t>	}</a:t>
            </a:r>
          </a:p>
          <a:p>
            <a:pPr lvl="1">
              <a:buFont typeface="Monotype Sorts" charset="2"/>
              <a:buNone/>
            </a:pPr>
            <a:r>
              <a:rPr lang="en-US" altLang="zh-CN" sz="2000" dirty="0">
                <a:solidFill>
                  <a:srgbClr val="993300"/>
                </a:solidFill>
              </a:rPr>
              <a:t>	</a:t>
            </a:r>
            <a:r>
              <a:rPr lang="en-US" altLang="zh-CN" sz="2000" dirty="0" err="1">
                <a:solidFill>
                  <a:srgbClr val="993300"/>
                </a:solidFill>
              </a:rPr>
              <a:t>iter.close</a:t>
            </a:r>
            <a:r>
              <a:rPr lang="en-US" altLang="zh-CN" sz="2000" dirty="0">
                <a:solidFill>
                  <a:srgbClr val="993300"/>
                </a:solidFill>
              </a:rPr>
              <a:t>();</a:t>
            </a:r>
          </a:p>
          <a:p>
            <a:pPr lvl="1"/>
            <a:endParaRPr lang="en-US" altLang="zh-CN" sz="20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ODBC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803633"/>
            <a:ext cx="9980682" cy="4208230"/>
          </a:xfrm>
        </p:spPr>
        <p:txBody>
          <a:bodyPr/>
          <a:lstStyle/>
          <a:p>
            <a:r>
              <a:rPr lang="en-US" altLang="zh-CN" dirty="0"/>
              <a:t>Open </a:t>
            </a:r>
            <a:r>
              <a:rPr lang="en-US" altLang="zh-CN" dirty="0" err="1"/>
              <a:t>DataBase</a:t>
            </a:r>
            <a:r>
              <a:rPr lang="en-US" altLang="zh-CN" dirty="0"/>
              <a:t> Connectivity(ODBC) standard </a:t>
            </a:r>
          </a:p>
          <a:p>
            <a:pPr lvl="1"/>
            <a:r>
              <a:rPr lang="en-US" altLang="zh-CN" sz="2000" dirty="0"/>
              <a:t>standard for application program to communicate with a database server.</a:t>
            </a:r>
            <a:endParaRPr lang="en-US" altLang="zh-CN" dirty="0"/>
          </a:p>
          <a:p>
            <a:pPr lvl="1"/>
            <a:r>
              <a:rPr lang="en-US" altLang="zh-CN" sz="2000" dirty="0"/>
              <a:t>application program interface (API) to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sz="2000" dirty="0"/>
              <a:t>open a connection with a database,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sz="2000" dirty="0"/>
              <a:t>send queries and updates,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sz="2000" dirty="0"/>
              <a:t>get back results.</a:t>
            </a:r>
            <a:endParaRPr lang="en-US" altLang="zh-CN" dirty="0"/>
          </a:p>
          <a:p>
            <a:r>
              <a:rPr lang="en-US" altLang="zh-CN" dirty="0"/>
              <a:t>Applications such as GUI, spreadsheets, etc. can use ODBC</a:t>
            </a:r>
          </a:p>
          <a:p>
            <a:r>
              <a:rPr lang="en-US" altLang="zh-CN" dirty="0"/>
              <a:t>Was defined originally for Basic and C, versions available for many languages.</a:t>
            </a:r>
          </a:p>
          <a:p>
            <a:pPr>
              <a:buFont typeface="Monotype Sorts" charset="2"/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ODBC 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702964"/>
            <a:ext cx="9980681" cy="4546833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Each database system supporting ODBC provides a "driver" library that must be linked with the client program.</a:t>
            </a:r>
          </a:p>
          <a:p>
            <a:r>
              <a:rPr lang="en-US" altLang="zh-CN" dirty="0"/>
              <a:t>When client program makes an ODBC API call, the code in the library communicates with the server to carry out the requested action, and fetch results.</a:t>
            </a:r>
          </a:p>
          <a:p>
            <a:r>
              <a:rPr lang="en-US" altLang="zh-CN" dirty="0"/>
              <a:t>ODBC program first allocates an SQL environment, then a database connection handle.</a:t>
            </a:r>
          </a:p>
          <a:p>
            <a:r>
              <a:rPr lang="en-US" altLang="zh-CN" dirty="0"/>
              <a:t>Opens database connection using </a:t>
            </a:r>
            <a:r>
              <a:rPr lang="en-US" altLang="zh-CN" dirty="0" err="1"/>
              <a:t>SQLConnect</a:t>
            </a:r>
            <a:r>
              <a:rPr lang="en-US" altLang="zh-CN" dirty="0"/>
              <a:t>().  Parameters for </a:t>
            </a:r>
            <a:r>
              <a:rPr lang="en-US" altLang="zh-CN" dirty="0" err="1"/>
              <a:t>SQLConnect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connection handle,</a:t>
            </a:r>
          </a:p>
          <a:p>
            <a:pPr lvl="1"/>
            <a:r>
              <a:rPr lang="en-US" altLang="zh-CN" dirty="0"/>
              <a:t>the server to which to connect</a:t>
            </a:r>
          </a:p>
          <a:p>
            <a:pPr lvl="1"/>
            <a:r>
              <a:rPr lang="en-US" altLang="zh-CN" dirty="0"/>
              <a:t>the user identifier, </a:t>
            </a:r>
          </a:p>
          <a:p>
            <a:pPr lvl="1"/>
            <a:r>
              <a:rPr lang="en-US" altLang="zh-CN" dirty="0"/>
              <a:t>password </a:t>
            </a:r>
          </a:p>
          <a:p>
            <a:r>
              <a:rPr lang="en-US" altLang="zh-CN" dirty="0"/>
              <a:t>Must also specify types of arguments:</a:t>
            </a:r>
          </a:p>
          <a:p>
            <a:pPr lvl="1"/>
            <a:r>
              <a:rPr lang="en-US" altLang="zh-CN" dirty="0"/>
              <a:t>SQL_NTS denotes previous argument is a null-terminated string.</a:t>
            </a: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450" y="-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ODBC Code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4458" y="1661020"/>
            <a:ext cx="9932565" cy="47223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993300"/>
                </a:solidFill>
              </a:rPr>
              <a:t>int </a:t>
            </a:r>
            <a:r>
              <a:rPr lang="en-US" altLang="zh-CN" b="1" dirty="0" err="1">
                <a:solidFill>
                  <a:srgbClr val="993300"/>
                </a:solidFill>
              </a:rPr>
              <a:t>ODBCexample</a:t>
            </a:r>
            <a:r>
              <a:rPr lang="en-US" altLang="zh-CN" b="1" dirty="0">
                <a:solidFill>
                  <a:srgbClr val="993300"/>
                </a:solidFill>
              </a:rPr>
              <a:t>()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	{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RETCODE error;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HENV    env;     /* environment */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HDBC    conn;  /* database connection */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</a:t>
            </a:r>
            <a:r>
              <a:rPr lang="en-US" altLang="zh-CN" b="1" dirty="0" err="1">
                <a:solidFill>
                  <a:srgbClr val="993300"/>
                </a:solidFill>
              </a:rPr>
              <a:t>SQLAllocEnv</a:t>
            </a:r>
            <a:r>
              <a:rPr lang="en-US" altLang="zh-CN" b="1" dirty="0">
                <a:solidFill>
                  <a:srgbClr val="993300"/>
                </a:solidFill>
              </a:rPr>
              <a:t>(&amp;env);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</a:t>
            </a:r>
            <a:r>
              <a:rPr lang="en-US" altLang="zh-CN" b="1" dirty="0" err="1">
                <a:solidFill>
                  <a:srgbClr val="993300"/>
                </a:solidFill>
              </a:rPr>
              <a:t>SQLAllocConnect</a:t>
            </a:r>
            <a:r>
              <a:rPr lang="en-US" altLang="zh-CN" b="1" dirty="0">
                <a:solidFill>
                  <a:srgbClr val="993300"/>
                </a:solidFill>
              </a:rPr>
              <a:t>(env, &amp;conn);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</a:t>
            </a:r>
            <a:r>
              <a:rPr lang="en-US" altLang="zh-CN" b="1" dirty="0" err="1">
                <a:solidFill>
                  <a:srgbClr val="993300"/>
                </a:solidFill>
              </a:rPr>
              <a:t>SQLConnect</a:t>
            </a:r>
            <a:r>
              <a:rPr lang="en-US" altLang="zh-CN" b="1" dirty="0">
                <a:solidFill>
                  <a:srgbClr val="993300"/>
                </a:solidFill>
              </a:rPr>
              <a:t>(conn, “db.yale.edu", SQL_NTS, "</a:t>
            </a:r>
            <a:r>
              <a:rPr lang="en-US" altLang="zh-CN" b="1" dirty="0" err="1">
                <a:solidFill>
                  <a:srgbClr val="993300"/>
                </a:solidFill>
              </a:rPr>
              <a:t>avi</a:t>
            </a:r>
            <a:r>
              <a:rPr lang="en-US" altLang="zh-CN" b="1" dirty="0">
                <a:solidFill>
                  <a:srgbClr val="993300"/>
                </a:solidFill>
              </a:rPr>
              <a:t>", SQL_NTS, "</a:t>
            </a:r>
            <a:r>
              <a:rPr lang="en-US" altLang="zh-CN" b="1" dirty="0" err="1">
                <a:solidFill>
                  <a:srgbClr val="993300"/>
                </a:solidFill>
              </a:rPr>
              <a:t>avipasswd</a:t>
            </a:r>
            <a:r>
              <a:rPr lang="en-US" altLang="zh-CN" b="1" dirty="0">
                <a:solidFill>
                  <a:srgbClr val="993300"/>
                </a:solidFill>
              </a:rPr>
              <a:t>", SQL_NTS);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{ …. Do actual work … }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zh-CN" b="1" dirty="0">
              <a:solidFill>
                <a:srgbClr val="993300"/>
              </a:solidFill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</a:t>
            </a:r>
            <a:r>
              <a:rPr lang="en-US" altLang="zh-CN" b="1" dirty="0" err="1">
                <a:solidFill>
                  <a:srgbClr val="993300"/>
                </a:solidFill>
              </a:rPr>
              <a:t>SQLDisconnect</a:t>
            </a:r>
            <a:r>
              <a:rPr lang="en-US" altLang="zh-CN" b="1" dirty="0">
                <a:solidFill>
                  <a:srgbClr val="993300"/>
                </a:solidFill>
              </a:rPr>
              <a:t>(conn);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</a:t>
            </a:r>
            <a:r>
              <a:rPr lang="en-US" altLang="zh-CN" b="1" dirty="0" err="1">
                <a:solidFill>
                  <a:srgbClr val="993300"/>
                </a:solidFill>
              </a:rPr>
              <a:t>SQLFreeConnect</a:t>
            </a:r>
            <a:r>
              <a:rPr lang="en-US" altLang="zh-CN" b="1" dirty="0">
                <a:solidFill>
                  <a:srgbClr val="993300"/>
                </a:solidFill>
              </a:rPr>
              <a:t>(conn);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</a:t>
            </a:r>
            <a:r>
              <a:rPr lang="en-US" altLang="zh-CN" b="1" dirty="0" err="1">
                <a:solidFill>
                  <a:srgbClr val="993300"/>
                </a:solidFill>
              </a:rPr>
              <a:t>SQLFreeEnv</a:t>
            </a:r>
            <a:r>
              <a:rPr lang="en-US" altLang="zh-CN" b="1" dirty="0">
                <a:solidFill>
                  <a:srgbClr val="993300"/>
                </a:solidFill>
              </a:rPr>
              <a:t>(env);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  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ODBC Code (Cont.)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795244"/>
            <a:ext cx="9980682" cy="48849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Program sends SQL commands to database by using </a:t>
            </a:r>
            <a:r>
              <a:rPr lang="en-US" altLang="zh-CN" dirty="0" err="1"/>
              <a:t>SQLExecDirect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Result tuples are fetched using </a:t>
            </a:r>
            <a:r>
              <a:rPr lang="en-US" altLang="zh-CN" dirty="0" err="1"/>
              <a:t>SQLFetch</a:t>
            </a:r>
            <a:r>
              <a:rPr lang="en-US" altLang="zh-CN" dirty="0"/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SQLBindCol</a:t>
            </a:r>
            <a:r>
              <a:rPr lang="en-US" altLang="zh-CN" dirty="0"/>
              <a:t>() binds C language variables to attributes of the query result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When a tuple is fetched, its attribute values are automatically stored in corresponding C variables.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Arguments to </a:t>
            </a:r>
            <a:r>
              <a:rPr lang="en-US" altLang="zh-CN" dirty="0" err="1"/>
              <a:t>SQLBindCol</a:t>
            </a:r>
            <a:r>
              <a:rPr lang="en-US" altLang="zh-CN" dirty="0"/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ODBC </a:t>
            </a:r>
            <a:r>
              <a:rPr lang="en-US" altLang="zh-CN" dirty="0" err="1"/>
              <a:t>stmt</a:t>
            </a:r>
            <a:r>
              <a:rPr lang="en-US" altLang="zh-CN" dirty="0"/>
              <a:t> variable, attribute position in query result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type conversion from SQL to C. 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address of the variable.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For variable-length types like character arrays, </a:t>
            </a:r>
          </a:p>
          <a:p>
            <a:pPr lvl="3">
              <a:lnSpc>
                <a:spcPct val="90000"/>
              </a:lnSpc>
            </a:pPr>
            <a:r>
              <a:rPr lang="en-US" altLang="zh-CN" dirty="0"/>
              <a:t>The maximum length of the variable </a:t>
            </a:r>
          </a:p>
          <a:p>
            <a:pPr lvl="3">
              <a:lnSpc>
                <a:spcPct val="90000"/>
              </a:lnSpc>
            </a:pPr>
            <a:r>
              <a:rPr lang="en-US" altLang="zh-CN" dirty="0"/>
              <a:t>Location to store actual length when a tuple is fetched.</a:t>
            </a:r>
          </a:p>
          <a:p>
            <a:pPr lvl="3">
              <a:lnSpc>
                <a:spcPct val="90000"/>
              </a:lnSpc>
            </a:pPr>
            <a:r>
              <a:rPr lang="en-US" altLang="zh-CN" dirty="0"/>
              <a:t>Note: A negative value returned for the length field indicates null value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Good programming requires checking results of every function call for errors; we have omitted most checks for brevity.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60EA1D7-F248-4679-A842-A67DB0EB9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7351" y="260350"/>
            <a:ext cx="7561263" cy="1143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zh-CN" dirty="0"/>
              <a:t>Chapter 5:  Advanced SQL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5D23529-DB9D-4298-8B88-AE2B849DC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5551" y="1660358"/>
            <a:ext cx="7413625" cy="4505492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zh-CN" dirty="0"/>
              <a:t>Accessing SQL From a Programming Language </a:t>
            </a:r>
          </a:p>
          <a:p>
            <a:pPr lvl="1"/>
            <a:r>
              <a:rPr lang="en-US" altLang="zh-CN" sz="2000" dirty="0"/>
              <a:t>Dynamic SQL</a:t>
            </a:r>
            <a:endParaRPr lang="en-US" altLang="zh-CN" dirty="0"/>
          </a:p>
          <a:p>
            <a:pPr lvl="2"/>
            <a:r>
              <a:rPr lang="en-US" altLang="zh-CN" sz="2000" dirty="0"/>
              <a:t>JDBC and ODBC</a:t>
            </a:r>
            <a:endParaRPr lang="en-US" altLang="zh-CN" dirty="0"/>
          </a:p>
          <a:p>
            <a:pPr lvl="1"/>
            <a:r>
              <a:rPr lang="en-US" altLang="zh-CN" sz="2000" dirty="0"/>
              <a:t>Embedded SQL</a:t>
            </a:r>
            <a:endParaRPr lang="en-US" altLang="zh-CN" dirty="0"/>
          </a:p>
          <a:p>
            <a:r>
              <a:rPr lang="en-US" altLang="zh-CN" dirty="0"/>
              <a:t>SQL Data Types and Schemas</a:t>
            </a:r>
          </a:p>
          <a:p>
            <a:r>
              <a:rPr lang="en-US" altLang="zh-CN" dirty="0"/>
              <a:t>Functions and Procedural Constructs</a:t>
            </a:r>
          </a:p>
          <a:p>
            <a:r>
              <a:rPr lang="en-US" altLang="zh-CN" dirty="0"/>
              <a:t>Triggers</a:t>
            </a:r>
          </a:p>
          <a:p>
            <a:r>
              <a:rPr lang="en-US" altLang="zh-CN" dirty="0"/>
              <a:t> Advanced Aggregation Features</a:t>
            </a:r>
          </a:p>
          <a:p>
            <a:r>
              <a:rPr lang="en-US" altLang="zh-CN" dirty="0"/>
              <a:t>OLAP</a:t>
            </a:r>
          </a:p>
          <a:p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ODBC Code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719743"/>
            <a:ext cx="9980682" cy="482552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Main body of program</a:t>
            </a:r>
          </a:p>
          <a:p>
            <a:pPr lvl="1">
              <a:buFont typeface="Monotype Sorts" charset="2"/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993300"/>
                </a:solidFill>
              </a:rPr>
              <a:t>char </a:t>
            </a:r>
            <a:r>
              <a:rPr lang="en-US" altLang="zh-CN" sz="2000" dirty="0" err="1">
                <a:solidFill>
                  <a:srgbClr val="993300"/>
                </a:solidFill>
              </a:rPr>
              <a:t>deptname</a:t>
            </a:r>
            <a:r>
              <a:rPr lang="en-US" altLang="zh-CN" sz="2000" dirty="0">
                <a:solidFill>
                  <a:srgbClr val="993300"/>
                </a:solidFill>
              </a:rPr>
              <a:t>[80];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>
                <a:solidFill>
                  <a:srgbClr val="993300"/>
                </a:solidFill>
              </a:rPr>
              <a:t>float salary;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>
                <a:solidFill>
                  <a:srgbClr val="993300"/>
                </a:solidFill>
              </a:rPr>
              <a:t>int lenOut1, lenOut2;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>
                <a:solidFill>
                  <a:srgbClr val="993300"/>
                </a:solidFill>
              </a:rPr>
              <a:t>HSTMT </a:t>
            </a:r>
            <a:r>
              <a:rPr lang="en-US" altLang="zh-CN" sz="2000" dirty="0" err="1">
                <a:solidFill>
                  <a:srgbClr val="993300"/>
                </a:solidFill>
              </a:rPr>
              <a:t>stmt</a:t>
            </a:r>
            <a:r>
              <a:rPr lang="en-US" altLang="zh-CN" sz="2000" dirty="0">
                <a:solidFill>
                  <a:srgbClr val="993300"/>
                </a:solidFill>
              </a:rPr>
              <a:t>;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>
                <a:solidFill>
                  <a:srgbClr val="993300"/>
                </a:solidFill>
              </a:rPr>
              <a:t>char * </a:t>
            </a:r>
            <a:r>
              <a:rPr lang="en-US" altLang="zh-CN" sz="2000" dirty="0" err="1">
                <a:solidFill>
                  <a:srgbClr val="993300"/>
                </a:solidFill>
              </a:rPr>
              <a:t>sqlquery</a:t>
            </a:r>
            <a:r>
              <a:rPr lang="en-US" altLang="zh-CN" sz="2000" dirty="0">
                <a:solidFill>
                  <a:srgbClr val="993300"/>
                </a:solidFill>
              </a:rPr>
              <a:t> = "select </a:t>
            </a:r>
            <a:r>
              <a:rPr lang="en-US" altLang="zh-CN" sz="2000" dirty="0" err="1">
                <a:solidFill>
                  <a:srgbClr val="993300"/>
                </a:solidFill>
              </a:rPr>
              <a:t>dept_name</a:t>
            </a:r>
            <a:r>
              <a:rPr lang="en-US" altLang="zh-CN" sz="2000" dirty="0">
                <a:solidFill>
                  <a:srgbClr val="993300"/>
                </a:solidFill>
              </a:rPr>
              <a:t>, sum (salary)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>
                <a:solidFill>
                  <a:srgbClr val="993300"/>
                </a:solidFill>
              </a:rPr>
              <a:t>                              from instructor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>
                <a:solidFill>
                  <a:srgbClr val="993300"/>
                </a:solidFill>
              </a:rPr>
              <a:t>                              group by </a:t>
            </a:r>
            <a:r>
              <a:rPr lang="en-US" altLang="zh-CN" sz="2000" dirty="0" err="1">
                <a:solidFill>
                  <a:srgbClr val="993300"/>
                </a:solidFill>
              </a:rPr>
              <a:t>dept_name</a:t>
            </a:r>
            <a:r>
              <a:rPr lang="en-US" altLang="zh-CN" sz="2000" dirty="0">
                <a:solidFill>
                  <a:srgbClr val="993300"/>
                </a:solidFill>
              </a:rPr>
              <a:t>";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 err="1">
                <a:solidFill>
                  <a:srgbClr val="993300"/>
                </a:solidFill>
              </a:rPr>
              <a:t>SQLAllocStmt</a:t>
            </a:r>
            <a:r>
              <a:rPr lang="en-US" altLang="zh-CN" sz="2000" dirty="0">
                <a:solidFill>
                  <a:srgbClr val="993300"/>
                </a:solidFill>
              </a:rPr>
              <a:t>(conn, &amp;</a:t>
            </a:r>
            <a:r>
              <a:rPr lang="en-US" altLang="zh-CN" sz="2000" dirty="0" err="1">
                <a:solidFill>
                  <a:srgbClr val="993300"/>
                </a:solidFill>
              </a:rPr>
              <a:t>stmt</a:t>
            </a:r>
            <a:r>
              <a:rPr lang="en-US" altLang="zh-CN" sz="2000" dirty="0">
                <a:solidFill>
                  <a:srgbClr val="993300"/>
                </a:solidFill>
              </a:rPr>
              <a:t>);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>
                <a:solidFill>
                  <a:srgbClr val="993300"/>
                </a:solidFill>
              </a:rPr>
              <a:t>error = </a:t>
            </a:r>
            <a:r>
              <a:rPr lang="en-US" altLang="zh-CN" sz="2000" dirty="0" err="1">
                <a:solidFill>
                  <a:srgbClr val="993300"/>
                </a:solidFill>
              </a:rPr>
              <a:t>SQLExecDirect</a:t>
            </a:r>
            <a:r>
              <a:rPr lang="en-US" altLang="zh-CN" sz="2000" dirty="0">
                <a:solidFill>
                  <a:srgbClr val="993300"/>
                </a:solidFill>
              </a:rPr>
              <a:t>(</a:t>
            </a:r>
            <a:r>
              <a:rPr lang="en-US" altLang="zh-CN" sz="2000" dirty="0" err="1">
                <a:solidFill>
                  <a:srgbClr val="993300"/>
                </a:solidFill>
              </a:rPr>
              <a:t>stmt</a:t>
            </a:r>
            <a:r>
              <a:rPr lang="en-US" altLang="zh-CN" sz="2000" dirty="0">
                <a:solidFill>
                  <a:srgbClr val="993300"/>
                </a:solidFill>
              </a:rPr>
              <a:t>, </a:t>
            </a:r>
            <a:r>
              <a:rPr lang="en-US" altLang="zh-CN" sz="2000" dirty="0" err="1">
                <a:solidFill>
                  <a:srgbClr val="993300"/>
                </a:solidFill>
              </a:rPr>
              <a:t>sqlquery</a:t>
            </a:r>
            <a:r>
              <a:rPr lang="en-US" altLang="zh-CN" sz="2000" dirty="0">
                <a:solidFill>
                  <a:srgbClr val="993300"/>
                </a:solidFill>
              </a:rPr>
              <a:t>, SQL_NTS);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>
                <a:solidFill>
                  <a:srgbClr val="993300"/>
                </a:solidFill>
              </a:rPr>
              <a:t>if (error == SQL SUCCESS) {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>
                <a:solidFill>
                  <a:srgbClr val="993300"/>
                </a:solidFill>
              </a:rPr>
              <a:t>        </a:t>
            </a:r>
            <a:r>
              <a:rPr lang="en-US" altLang="zh-CN" sz="2000" dirty="0" err="1">
                <a:solidFill>
                  <a:srgbClr val="993300"/>
                </a:solidFill>
              </a:rPr>
              <a:t>SQLBindCol</a:t>
            </a:r>
            <a:r>
              <a:rPr lang="en-US" altLang="zh-CN" sz="2000" dirty="0">
                <a:solidFill>
                  <a:srgbClr val="993300"/>
                </a:solidFill>
              </a:rPr>
              <a:t>(</a:t>
            </a:r>
            <a:r>
              <a:rPr lang="en-US" altLang="zh-CN" sz="2000" dirty="0" err="1">
                <a:solidFill>
                  <a:srgbClr val="993300"/>
                </a:solidFill>
              </a:rPr>
              <a:t>stmt</a:t>
            </a:r>
            <a:r>
              <a:rPr lang="en-US" altLang="zh-CN" sz="2000" dirty="0">
                <a:solidFill>
                  <a:srgbClr val="993300"/>
                </a:solidFill>
              </a:rPr>
              <a:t>, 1, SQL_C_CHAR, </a:t>
            </a:r>
            <a:r>
              <a:rPr lang="en-US" altLang="zh-CN" sz="2000" dirty="0" err="1">
                <a:solidFill>
                  <a:srgbClr val="993300"/>
                </a:solidFill>
              </a:rPr>
              <a:t>deptname</a:t>
            </a:r>
            <a:r>
              <a:rPr lang="en-US" altLang="zh-CN" sz="2000" dirty="0">
                <a:solidFill>
                  <a:srgbClr val="993300"/>
                </a:solidFill>
              </a:rPr>
              <a:t> , 80, &amp;lenOut1);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>
                <a:solidFill>
                  <a:srgbClr val="993300"/>
                </a:solidFill>
              </a:rPr>
              <a:t>        </a:t>
            </a:r>
            <a:r>
              <a:rPr lang="en-US" altLang="zh-CN" sz="2000" dirty="0" err="1">
                <a:solidFill>
                  <a:srgbClr val="993300"/>
                </a:solidFill>
              </a:rPr>
              <a:t>SQLBindCol</a:t>
            </a:r>
            <a:r>
              <a:rPr lang="en-US" altLang="zh-CN" sz="2000" dirty="0">
                <a:solidFill>
                  <a:srgbClr val="993300"/>
                </a:solidFill>
              </a:rPr>
              <a:t>(</a:t>
            </a:r>
            <a:r>
              <a:rPr lang="en-US" altLang="zh-CN" sz="2000" dirty="0" err="1">
                <a:solidFill>
                  <a:srgbClr val="993300"/>
                </a:solidFill>
              </a:rPr>
              <a:t>stmt</a:t>
            </a:r>
            <a:r>
              <a:rPr lang="en-US" altLang="zh-CN" sz="2000" dirty="0">
                <a:solidFill>
                  <a:srgbClr val="993300"/>
                </a:solidFill>
              </a:rPr>
              <a:t>, 2, SQL_C_FLOAT, &amp;salary, 0 , &amp;lenOut2);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>
                <a:solidFill>
                  <a:srgbClr val="993300"/>
                </a:solidFill>
              </a:rPr>
              <a:t>        while (</a:t>
            </a:r>
            <a:r>
              <a:rPr lang="en-US" altLang="zh-CN" sz="2000" dirty="0" err="1">
                <a:solidFill>
                  <a:srgbClr val="993300"/>
                </a:solidFill>
              </a:rPr>
              <a:t>SQLFetch</a:t>
            </a:r>
            <a:r>
              <a:rPr lang="en-US" altLang="zh-CN" sz="2000" dirty="0">
                <a:solidFill>
                  <a:srgbClr val="993300"/>
                </a:solidFill>
              </a:rPr>
              <a:t>(</a:t>
            </a:r>
            <a:r>
              <a:rPr lang="en-US" altLang="zh-CN" sz="2000" dirty="0" err="1">
                <a:solidFill>
                  <a:srgbClr val="993300"/>
                </a:solidFill>
              </a:rPr>
              <a:t>stmt</a:t>
            </a:r>
            <a:r>
              <a:rPr lang="en-US" altLang="zh-CN" sz="2000" dirty="0">
                <a:solidFill>
                  <a:srgbClr val="993300"/>
                </a:solidFill>
              </a:rPr>
              <a:t>) == SQL_SUCCESS) {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>
                <a:solidFill>
                  <a:srgbClr val="993300"/>
                </a:solidFill>
              </a:rPr>
              <a:t>              </a:t>
            </a:r>
            <a:r>
              <a:rPr lang="en-US" altLang="zh-CN" sz="2000" dirty="0" err="1">
                <a:solidFill>
                  <a:srgbClr val="993300"/>
                </a:solidFill>
              </a:rPr>
              <a:t>printf</a:t>
            </a:r>
            <a:r>
              <a:rPr lang="en-US" altLang="zh-CN" sz="2000" dirty="0">
                <a:solidFill>
                  <a:srgbClr val="993300"/>
                </a:solidFill>
              </a:rPr>
              <a:t> (" %s %g\n", </a:t>
            </a:r>
            <a:r>
              <a:rPr lang="en-US" altLang="zh-CN" sz="2000" dirty="0" err="1">
                <a:solidFill>
                  <a:srgbClr val="993300"/>
                </a:solidFill>
              </a:rPr>
              <a:t>deptname</a:t>
            </a:r>
            <a:r>
              <a:rPr lang="en-US" altLang="zh-CN" sz="2000" dirty="0">
                <a:solidFill>
                  <a:srgbClr val="993300"/>
                </a:solidFill>
              </a:rPr>
              <a:t>, salary);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>
                <a:solidFill>
                  <a:srgbClr val="993300"/>
                </a:solidFill>
              </a:rPr>
              <a:t>        }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>
                <a:solidFill>
                  <a:srgbClr val="993300"/>
                </a:solidFill>
              </a:rPr>
              <a:t>}</a:t>
            </a:r>
            <a:br>
              <a:rPr lang="en-US" altLang="zh-CN" sz="2000" dirty="0">
                <a:solidFill>
                  <a:srgbClr val="993300"/>
                </a:solidFill>
              </a:rPr>
            </a:br>
            <a:r>
              <a:rPr lang="en-US" altLang="zh-CN" sz="2000" dirty="0" err="1">
                <a:solidFill>
                  <a:srgbClr val="993300"/>
                </a:solidFill>
              </a:rPr>
              <a:t>SQLFreeStmt</a:t>
            </a:r>
            <a:r>
              <a:rPr lang="en-US" altLang="zh-CN" sz="2000" dirty="0">
                <a:solidFill>
                  <a:srgbClr val="993300"/>
                </a:solidFill>
              </a:rPr>
              <a:t>(</a:t>
            </a:r>
            <a:r>
              <a:rPr lang="en-US" altLang="zh-CN" sz="2000" dirty="0" err="1">
                <a:solidFill>
                  <a:srgbClr val="993300"/>
                </a:solidFill>
              </a:rPr>
              <a:t>stmt</a:t>
            </a:r>
            <a:r>
              <a:rPr lang="en-US" altLang="zh-CN" sz="2000" dirty="0">
                <a:solidFill>
                  <a:srgbClr val="993300"/>
                </a:solidFill>
              </a:rPr>
              <a:t>, SQL_DROP);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ODBC Prepared Statements</a:t>
            </a:r>
            <a:endParaRPr lang="en-IN">
              <a:effectLst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753299"/>
            <a:ext cx="9980682" cy="4798503"/>
          </a:xfrm>
        </p:spPr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000099"/>
                </a:solidFill>
              </a:rPr>
              <a:t>Prepared Statement</a:t>
            </a:r>
          </a:p>
          <a:p>
            <a:pPr lvl="1"/>
            <a:r>
              <a:rPr lang="en-US" altLang="zh-CN" sz="2000" dirty="0"/>
              <a:t>SQL statement prepared: compiled at the database</a:t>
            </a:r>
          </a:p>
          <a:p>
            <a:pPr lvl="1"/>
            <a:r>
              <a:rPr lang="en-US" altLang="zh-CN" sz="2000" dirty="0"/>
              <a:t>Can have placeholders:  E.g.  insert into account values(?,?,?)</a:t>
            </a:r>
          </a:p>
          <a:p>
            <a:pPr lvl="1"/>
            <a:r>
              <a:rPr lang="en-US" altLang="zh-CN" sz="2000" dirty="0"/>
              <a:t>Repeatedly executed with actual values for the placeholders</a:t>
            </a:r>
          </a:p>
          <a:p>
            <a:r>
              <a:rPr lang="en-US" altLang="zh-CN" dirty="0"/>
              <a:t>To prepare a statement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993300"/>
                </a:solidFill>
              </a:rPr>
              <a:t>SQLPrepare</a:t>
            </a:r>
            <a:r>
              <a:rPr lang="en-US" altLang="zh-CN" dirty="0">
                <a:solidFill>
                  <a:srgbClr val="993300"/>
                </a:solidFill>
              </a:rPr>
              <a:t>(</a:t>
            </a:r>
            <a:r>
              <a:rPr lang="en-US" altLang="zh-CN" dirty="0" err="1">
                <a:solidFill>
                  <a:srgbClr val="993300"/>
                </a:solidFill>
              </a:rPr>
              <a:t>stmt</a:t>
            </a:r>
            <a:r>
              <a:rPr lang="en-US" altLang="zh-CN" dirty="0">
                <a:solidFill>
                  <a:srgbClr val="993300"/>
                </a:solidFill>
              </a:rPr>
              <a:t>, &lt;SQL String&gt;);</a:t>
            </a:r>
          </a:p>
          <a:p>
            <a:r>
              <a:rPr lang="en-US" altLang="zh-CN" dirty="0"/>
              <a:t>To bind parameters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993300"/>
                </a:solidFill>
              </a:rPr>
              <a:t>SQLBindParameter</a:t>
            </a:r>
            <a:r>
              <a:rPr lang="en-US" altLang="zh-CN" dirty="0">
                <a:solidFill>
                  <a:srgbClr val="993300"/>
                </a:solidFill>
              </a:rPr>
              <a:t>(</a:t>
            </a:r>
            <a:r>
              <a:rPr lang="en-US" altLang="zh-CN" dirty="0" err="1">
                <a:solidFill>
                  <a:srgbClr val="993300"/>
                </a:solidFill>
              </a:rPr>
              <a:t>stmt</a:t>
            </a:r>
            <a:r>
              <a:rPr lang="en-US" altLang="zh-CN" dirty="0">
                <a:solidFill>
                  <a:srgbClr val="993300"/>
                </a:solidFill>
              </a:rPr>
              <a:t>, &lt;parameter#&gt;, </a:t>
            </a:r>
            <a:br>
              <a:rPr lang="en-US" altLang="zh-CN" dirty="0">
                <a:solidFill>
                  <a:srgbClr val="993300"/>
                </a:solidFill>
              </a:rPr>
            </a:br>
            <a:r>
              <a:rPr lang="en-US" altLang="zh-CN" dirty="0">
                <a:solidFill>
                  <a:srgbClr val="993300"/>
                </a:solidFill>
              </a:rPr>
              <a:t>             … type information and value omitted for simplicity..)</a:t>
            </a:r>
          </a:p>
          <a:p>
            <a:r>
              <a:rPr lang="en-US" altLang="zh-CN" dirty="0"/>
              <a:t> To execute the statement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IN" dirty="0" err="1">
                <a:solidFill>
                  <a:srgbClr val="993300"/>
                </a:solidFill>
              </a:rPr>
              <a:t>retcode</a:t>
            </a:r>
            <a:r>
              <a:rPr lang="en-IN" dirty="0">
                <a:solidFill>
                  <a:srgbClr val="993300"/>
                </a:solidFill>
              </a:rPr>
              <a:t> = </a:t>
            </a:r>
            <a:r>
              <a:rPr lang="en-IN" dirty="0" err="1">
                <a:solidFill>
                  <a:srgbClr val="993300"/>
                </a:solidFill>
              </a:rPr>
              <a:t>SQLExecute</a:t>
            </a:r>
            <a:r>
              <a:rPr lang="en-IN" dirty="0">
                <a:solidFill>
                  <a:srgbClr val="993300"/>
                </a:solidFill>
              </a:rPr>
              <a:t>( </a:t>
            </a:r>
            <a:r>
              <a:rPr lang="en-IN" dirty="0" err="1">
                <a:solidFill>
                  <a:srgbClr val="993300"/>
                </a:solidFill>
              </a:rPr>
              <a:t>stmt</a:t>
            </a:r>
            <a:r>
              <a:rPr lang="en-IN" dirty="0">
                <a:solidFill>
                  <a:srgbClr val="993300"/>
                </a:solidFill>
              </a:rPr>
              <a:t>); 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To avoid SQL injection security risk, do not create SQL strings directly using user input; instead use prepared statements to bind user inputs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More ODBC Features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0235" y="1963024"/>
            <a:ext cx="9982899" cy="4502864"/>
          </a:xfrm>
        </p:spPr>
        <p:txBody>
          <a:bodyPr/>
          <a:lstStyle/>
          <a:p>
            <a:r>
              <a:rPr lang="en-US" altLang="zh-CN" b="1" dirty="0">
                <a:solidFill>
                  <a:srgbClr val="000099"/>
                </a:solidFill>
              </a:rPr>
              <a:t>Metadata features</a:t>
            </a:r>
          </a:p>
          <a:p>
            <a:pPr lvl="1"/>
            <a:r>
              <a:rPr lang="en-US" altLang="zh-CN" sz="2000" dirty="0"/>
              <a:t>finding all the relations in the database and</a:t>
            </a:r>
          </a:p>
          <a:p>
            <a:pPr lvl="1"/>
            <a:r>
              <a:rPr lang="en-US" altLang="zh-CN" sz="2000" dirty="0"/>
              <a:t>finding the names and types of columns of a query result or a relation in the database.</a:t>
            </a:r>
          </a:p>
          <a:p>
            <a:r>
              <a:rPr lang="en-US" altLang="zh-CN" dirty="0"/>
              <a:t>By default, each SQL statement is treated as a separate transaction that is committed automatically.</a:t>
            </a:r>
          </a:p>
          <a:p>
            <a:pPr lvl="1"/>
            <a:r>
              <a:rPr lang="en-US" altLang="zh-CN" sz="2000" dirty="0"/>
              <a:t>Can turn off automatic commit on a connection</a:t>
            </a:r>
          </a:p>
          <a:p>
            <a:pPr lvl="2"/>
            <a:r>
              <a:rPr lang="en-US" altLang="zh-CN" sz="2000" dirty="0" err="1">
                <a:solidFill>
                  <a:srgbClr val="993300"/>
                </a:solidFill>
              </a:rPr>
              <a:t>SQLSetConnectOption</a:t>
            </a:r>
            <a:r>
              <a:rPr lang="en-US" altLang="zh-CN" sz="2000" dirty="0">
                <a:solidFill>
                  <a:srgbClr val="993300"/>
                </a:solidFill>
              </a:rPr>
              <a:t>(conn, SQL_AUTOCOMMIT, 0)} </a:t>
            </a:r>
          </a:p>
          <a:p>
            <a:pPr lvl="1"/>
            <a:r>
              <a:rPr lang="en-US" altLang="zh-CN" sz="2000" dirty="0"/>
              <a:t>Transactions must then be committed or rolled back explicitly by </a:t>
            </a:r>
          </a:p>
          <a:p>
            <a:pPr lvl="2"/>
            <a:r>
              <a:rPr lang="en-US" altLang="zh-CN" sz="2000" dirty="0" err="1">
                <a:solidFill>
                  <a:srgbClr val="993300"/>
                </a:solidFill>
              </a:rPr>
              <a:t>SQLTransact</a:t>
            </a:r>
            <a:r>
              <a:rPr lang="en-US" altLang="zh-CN" sz="2000" dirty="0">
                <a:solidFill>
                  <a:srgbClr val="993300"/>
                </a:solidFill>
              </a:rPr>
              <a:t>(conn, SQL_COMMIT) or</a:t>
            </a:r>
          </a:p>
          <a:p>
            <a:pPr lvl="2"/>
            <a:r>
              <a:rPr lang="en-US" altLang="zh-CN" sz="2000" dirty="0" err="1">
                <a:solidFill>
                  <a:srgbClr val="993300"/>
                </a:solidFill>
              </a:rPr>
              <a:t>SQLTransact</a:t>
            </a:r>
            <a:r>
              <a:rPr lang="en-US" altLang="zh-CN" sz="2000" dirty="0">
                <a:solidFill>
                  <a:srgbClr val="993300"/>
                </a:solidFill>
              </a:rPr>
              <a:t>(conn, SQL_ROLLBACK)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ODBC Conformance Levels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895912"/>
            <a:ext cx="9980682" cy="4142939"/>
          </a:xfrm>
        </p:spPr>
        <p:txBody>
          <a:bodyPr/>
          <a:lstStyle/>
          <a:p>
            <a:r>
              <a:rPr lang="en-US" altLang="zh-CN" dirty="0"/>
              <a:t>Conformance levels specify subsets of the functionality defined by the standard.</a:t>
            </a:r>
          </a:p>
          <a:p>
            <a:pPr lvl="1"/>
            <a:r>
              <a:rPr lang="en-US" altLang="zh-CN" sz="2000" dirty="0"/>
              <a:t>Core</a:t>
            </a:r>
          </a:p>
          <a:p>
            <a:pPr lvl="1"/>
            <a:r>
              <a:rPr lang="en-US" altLang="zh-CN" sz="2000" dirty="0"/>
              <a:t>Level 1 requires support for metadata querying</a:t>
            </a:r>
          </a:p>
          <a:p>
            <a:pPr lvl="1"/>
            <a:r>
              <a:rPr lang="en-US" altLang="zh-CN" sz="2000" dirty="0"/>
              <a:t>Level 2 requires ability to send and retrieve arrays of parameter values and more detailed catalog information.</a:t>
            </a:r>
          </a:p>
          <a:p>
            <a:r>
              <a:rPr lang="en-US" altLang="zh-CN" dirty="0"/>
              <a:t>SQL Call Level Interface (CLI) standard similar to ODBC interface, but with some minor differences.</a:t>
            </a: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ADO.NET</a:t>
            </a:r>
            <a:endParaRPr lang="en-IN">
              <a:effectLst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899" y="1535185"/>
            <a:ext cx="9980681" cy="5075340"/>
          </a:xfrm>
        </p:spPr>
        <p:txBody>
          <a:bodyPr>
            <a:normAutofit/>
          </a:bodyPr>
          <a:lstStyle/>
          <a:p>
            <a:r>
              <a:rPr lang="en-US" altLang="zh-CN" dirty="0"/>
              <a:t>API designed for Visual Basic .NET and C#, providing database access facilities similar to JDBC/ODBC</a:t>
            </a:r>
          </a:p>
          <a:p>
            <a:pPr lvl="1"/>
            <a:r>
              <a:rPr lang="en-IN" sz="2000" dirty="0"/>
              <a:t>Partial example of ADO.NET code in C#</a:t>
            </a:r>
            <a:br>
              <a:rPr lang="en-IN" sz="2000" dirty="0"/>
            </a:br>
            <a:r>
              <a:rPr lang="en-IN" sz="2000" dirty="0">
                <a:solidFill>
                  <a:srgbClr val="993300"/>
                </a:solidFill>
              </a:rPr>
              <a:t>using System, </a:t>
            </a:r>
            <a:r>
              <a:rPr lang="en-IN" sz="2000" dirty="0" err="1">
                <a:solidFill>
                  <a:srgbClr val="993300"/>
                </a:solidFill>
              </a:rPr>
              <a:t>System.Data</a:t>
            </a:r>
            <a:r>
              <a:rPr lang="en-IN" sz="2000" dirty="0">
                <a:solidFill>
                  <a:srgbClr val="993300"/>
                </a:solidFill>
              </a:rPr>
              <a:t>, </a:t>
            </a:r>
            <a:r>
              <a:rPr lang="en-IN" sz="2000" dirty="0" err="1">
                <a:solidFill>
                  <a:srgbClr val="993300"/>
                </a:solidFill>
              </a:rPr>
              <a:t>System.Data.SqlClient</a:t>
            </a:r>
            <a:r>
              <a:rPr lang="en-IN" sz="2000" dirty="0">
                <a:solidFill>
                  <a:srgbClr val="993300"/>
                </a:solidFill>
              </a:rPr>
              <a:t>; </a:t>
            </a:r>
            <a:br>
              <a:rPr lang="en-IN" sz="2000" dirty="0">
                <a:solidFill>
                  <a:srgbClr val="993300"/>
                </a:solidFill>
              </a:rPr>
            </a:br>
            <a:r>
              <a:rPr lang="en-IN" sz="2000" dirty="0" err="1">
                <a:solidFill>
                  <a:srgbClr val="993300"/>
                </a:solidFill>
              </a:rPr>
              <a:t>SqlConnection</a:t>
            </a:r>
            <a:r>
              <a:rPr lang="en-IN" sz="2000" dirty="0">
                <a:solidFill>
                  <a:srgbClr val="993300"/>
                </a:solidFill>
              </a:rPr>
              <a:t> conn = new </a:t>
            </a:r>
            <a:r>
              <a:rPr lang="en-IN" sz="2000" dirty="0" err="1">
                <a:solidFill>
                  <a:srgbClr val="993300"/>
                </a:solidFill>
              </a:rPr>
              <a:t>SqlConnection</a:t>
            </a:r>
            <a:r>
              <a:rPr lang="en-IN" sz="2000" dirty="0">
                <a:solidFill>
                  <a:srgbClr val="993300"/>
                </a:solidFill>
              </a:rPr>
              <a:t>(</a:t>
            </a:r>
            <a:br>
              <a:rPr lang="en-IN" sz="2000" dirty="0">
                <a:solidFill>
                  <a:srgbClr val="993300"/>
                </a:solidFill>
              </a:rPr>
            </a:br>
            <a:r>
              <a:rPr lang="en-IN" sz="2000" dirty="0">
                <a:solidFill>
                  <a:srgbClr val="993300"/>
                </a:solidFill>
              </a:rPr>
              <a:t>                “Data Source=&lt;</a:t>
            </a:r>
            <a:r>
              <a:rPr lang="en-IN" sz="2000" dirty="0" err="1">
                <a:solidFill>
                  <a:srgbClr val="993300"/>
                </a:solidFill>
              </a:rPr>
              <a:t>IPaddr</a:t>
            </a:r>
            <a:r>
              <a:rPr lang="en-IN" sz="2000" dirty="0">
                <a:solidFill>
                  <a:srgbClr val="993300"/>
                </a:solidFill>
              </a:rPr>
              <a:t>&gt;, Initial </a:t>
            </a:r>
            <a:r>
              <a:rPr lang="en-IN" sz="2000" dirty="0" err="1">
                <a:solidFill>
                  <a:srgbClr val="993300"/>
                </a:solidFill>
              </a:rPr>
              <a:t>Catalog</a:t>
            </a:r>
            <a:r>
              <a:rPr lang="en-IN" sz="2000" dirty="0">
                <a:solidFill>
                  <a:srgbClr val="993300"/>
                </a:solidFill>
              </a:rPr>
              <a:t>=&lt;</a:t>
            </a:r>
            <a:r>
              <a:rPr lang="en-IN" sz="2000" dirty="0" err="1">
                <a:solidFill>
                  <a:srgbClr val="993300"/>
                </a:solidFill>
              </a:rPr>
              <a:t>Catalog</a:t>
            </a:r>
            <a:r>
              <a:rPr lang="en-IN" sz="2000" dirty="0">
                <a:solidFill>
                  <a:srgbClr val="993300"/>
                </a:solidFill>
              </a:rPr>
              <a:t>&gt;”);</a:t>
            </a:r>
            <a:br>
              <a:rPr lang="en-IN" sz="2000" dirty="0">
                <a:solidFill>
                  <a:srgbClr val="993300"/>
                </a:solidFill>
              </a:rPr>
            </a:br>
            <a:r>
              <a:rPr lang="en-IN" sz="2000" dirty="0" err="1">
                <a:solidFill>
                  <a:srgbClr val="993300"/>
                </a:solidFill>
              </a:rPr>
              <a:t>conn.Open</a:t>
            </a:r>
            <a:r>
              <a:rPr lang="en-IN" sz="2000" dirty="0">
                <a:solidFill>
                  <a:srgbClr val="993300"/>
                </a:solidFill>
              </a:rPr>
              <a:t>();</a:t>
            </a:r>
            <a:br>
              <a:rPr lang="en-IN" sz="2000" dirty="0">
                <a:solidFill>
                  <a:srgbClr val="993300"/>
                </a:solidFill>
              </a:rPr>
            </a:br>
            <a:r>
              <a:rPr lang="en-IN" sz="2000" dirty="0" err="1">
                <a:solidFill>
                  <a:srgbClr val="993300"/>
                </a:solidFill>
              </a:rPr>
              <a:t>SqlCommand</a:t>
            </a:r>
            <a:r>
              <a:rPr lang="en-IN" sz="2000" dirty="0">
                <a:solidFill>
                  <a:srgbClr val="993300"/>
                </a:solidFill>
              </a:rPr>
              <a:t> </a:t>
            </a:r>
            <a:r>
              <a:rPr lang="en-IN" sz="2000" dirty="0" err="1">
                <a:solidFill>
                  <a:srgbClr val="993300"/>
                </a:solidFill>
              </a:rPr>
              <a:t>cmd</a:t>
            </a:r>
            <a:r>
              <a:rPr lang="en-IN" sz="2000" dirty="0">
                <a:solidFill>
                  <a:srgbClr val="993300"/>
                </a:solidFill>
              </a:rPr>
              <a:t> = new </a:t>
            </a:r>
            <a:r>
              <a:rPr lang="en-IN" sz="2000" dirty="0" err="1">
                <a:solidFill>
                  <a:srgbClr val="993300"/>
                </a:solidFill>
              </a:rPr>
              <a:t>SqlCommand</a:t>
            </a:r>
            <a:r>
              <a:rPr lang="en-IN" sz="2000" dirty="0">
                <a:solidFill>
                  <a:srgbClr val="993300"/>
                </a:solidFill>
              </a:rPr>
              <a:t>(“select * from students”, </a:t>
            </a:r>
            <a:br>
              <a:rPr lang="en-IN" sz="2000" dirty="0">
                <a:solidFill>
                  <a:srgbClr val="993300"/>
                </a:solidFill>
              </a:rPr>
            </a:br>
            <a:r>
              <a:rPr lang="en-IN" sz="2000" dirty="0">
                <a:solidFill>
                  <a:srgbClr val="993300"/>
                </a:solidFill>
              </a:rPr>
              <a:t>                                                                  conn);</a:t>
            </a:r>
            <a:br>
              <a:rPr lang="en-IN" sz="2000" dirty="0">
                <a:solidFill>
                  <a:srgbClr val="993300"/>
                </a:solidFill>
              </a:rPr>
            </a:br>
            <a:r>
              <a:rPr lang="en-IN" sz="2000" dirty="0" err="1">
                <a:solidFill>
                  <a:srgbClr val="993300"/>
                </a:solidFill>
              </a:rPr>
              <a:t>SqlDataReader</a:t>
            </a:r>
            <a:r>
              <a:rPr lang="en-IN" sz="2000" dirty="0">
                <a:solidFill>
                  <a:srgbClr val="993300"/>
                </a:solidFill>
              </a:rPr>
              <a:t> </a:t>
            </a:r>
            <a:r>
              <a:rPr lang="en-IN" sz="2000" dirty="0" err="1">
                <a:solidFill>
                  <a:srgbClr val="993300"/>
                </a:solidFill>
              </a:rPr>
              <a:t>rdr</a:t>
            </a:r>
            <a:r>
              <a:rPr lang="en-IN" sz="2000" dirty="0">
                <a:solidFill>
                  <a:srgbClr val="993300"/>
                </a:solidFill>
              </a:rPr>
              <a:t> = </a:t>
            </a:r>
            <a:r>
              <a:rPr lang="en-IN" sz="2000" dirty="0" err="1">
                <a:solidFill>
                  <a:srgbClr val="993300"/>
                </a:solidFill>
              </a:rPr>
              <a:t>cmd.ExecuteReader</a:t>
            </a:r>
            <a:r>
              <a:rPr lang="en-IN" sz="2000" dirty="0">
                <a:solidFill>
                  <a:srgbClr val="993300"/>
                </a:solidFill>
              </a:rPr>
              <a:t>();</a:t>
            </a:r>
            <a:br>
              <a:rPr lang="en-IN" sz="2000" dirty="0">
                <a:solidFill>
                  <a:srgbClr val="993300"/>
                </a:solidFill>
              </a:rPr>
            </a:br>
            <a:r>
              <a:rPr lang="en-IN" sz="2000" dirty="0">
                <a:solidFill>
                  <a:srgbClr val="993300"/>
                </a:solidFill>
              </a:rPr>
              <a:t>while(</a:t>
            </a:r>
            <a:r>
              <a:rPr lang="en-IN" sz="2000" dirty="0" err="1">
                <a:solidFill>
                  <a:srgbClr val="993300"/>
                </a:solidFill>
              </a:rPr>
              <a:t>rdr.Read</a:t>
            </a:r>
            <a:r>
              <a:rPr lang="en-IN" sz="2000" dirty="0">
                <a:solidFill>
                  <a:srgbClr val="993300"/>
                </a:solidFill>
              </a:rPr>
              <a:t>()) {</a:t>
            </a:r>
            <a:br>
              <a:rPr lang="en-IN" sz="2000" dirty="0">
                <a:solidFill>
                  <a:srgbClr val="993300"/>
                </a:solidFill>
              </a:rPr>
            </a:br>
            <a:r>
              <a:rPr lang="en-IN" sz="2000" dirty="0">
                <a:solidFill>
                  <a:srgbClr val="993300"/>
                </a:solidFill>
              </a:rPr>
              <a:t>      </a:t>
            </a:r>
            <a:r>
              <a:rPr lang="en-IN" sz="2000" dirty="0" err="1">
                <a:solidFill>
                  <a:srgbClr val="993300"/>
                </a:solidFill>
              </a:rPr>
              <a:t>Console.WriteLine</a:t>
            </a:r>
            <a:r>
              <a:rPr lang="en-IN" sz="2000" dirty="0">
                <a:solidFill>
                  <a:srgbClr val="993300"/>
                </a:solidFill>
              </a:rPr>
              <a:t>(</a:t>
            </a:r>
            <a:r>
              <a:rPr lang="en-IN" sz="2000" dirty="0" err="1">
                <a:solidFill>
                  <a:srgbClr val="993300"/>
                </a:solidFill>
              </a:rPr>
              <a:t>rdr</a:t>
            </a:r>
            <a:r>
              <a:rPr lang="en-IN" sz="2000" dirty="0">
                <a:solidFill>
                  <a:srgbClr val="993300"/>
                </a:solidFill>
              </a:rPr>
              <a:t>[0], </a:t>
            </a:r>
            <a:r>
              <a:rPr lang="en-IN" sz="2000" dirty="0" err="1">
                <a:solidFill>
                  <a:srgbClr val="993300"/>
                </a:solidFill>
              </a:rPr>
              <a:t>rdr</a:t>
            </a:r>
            <a:r>
              <a:rPr lang="en-IN" sz="2000" dirty="0">
                <a:solidFill>
                  <a:srgbClr val="993300"/>
                </a:solidFill>
              </a:rPr>
              <a:t>[1]); /* Prints result attributes 1 &amp; 2 */</a:t>
            </a:r>
            <a:br>
              <a:rPr lang="en-IN" sz="2000" dirty="0">
                <a:solidFill>
                  <a:srgbClr val="993300"/>
                </a:solidFill>
              </a:rPr>
            </a:br>
            <a:r>
              <a:rPr lang="en-IN" sz="2000" dirty="0">
                <a:solidFill>
                  <a:srgbClr val="993300"/>
                </a:solidFill>
              </a:rPr>
              <a:t>}</a:t>
            </a:r>
            <a:br>
              <a:rPr lang="en-IN" sz="2000" dirty="0">
                <a:solidFill>
                  <a:srgbClr val="993300"/>
                </a:solidFill>
              </a:rPr>
            </a:br>
            <a:r>
              <a:rPr lang="en-IN" sz="2000" dirty="0" err="1">
                <a:solidFill>
                  <a:srgbClr val="993300"/>
                </a:solidFill>
              </a:rPr>
              <a:t>rdr.Close</a:t>
            </a:r>
            <a:r>
              <a:rPr lang="en-IN" sz="2000" dirty="0">
                <a:solidFill>
                  <a:srgbClr val="993300"/>
                </a:solidFill>
              </a:rPr>
              <a:t>(); </a:t>
            </a:r>
            <a:r>
              <a:rPr lang="en-IN" sz="2000" dirty="0" err="1">
                <a:solidFill>
                  <a:srgbClr val="993300"/>
                </a:solidFill>
              </a:rPr>
              <a:t>conn.Close</a:t>
            </a:r>
            <a:r>
              <a:rPr lang="en-IN" sz="2000" dirty="0">
                <a:solidFill>
                  <a:srgbClr val="993300"/>
                </a:solidFill>
              </a:rPr>
              <a:t>();</a:t>
            </a:r>
            <a:endParaRPr lang="en-US" altLang="zh-CN" sz="2000" dirty="0">
              <a:solidFill>
                <a:srgbClr val="993300"/>
              </a:solidFill>
            </a:endParaRPr>
          </a:p>
          <a:p>
            <a:r>
              <a:rPr lang="en-US" altLang="zh-CN" dirty="0"/>
              <a:t>Can also  access non-relational data sources such as </a:t>
            </a:r>
          </a:p>
          <a:p>
            <a:pPr lvl="1"/>
            <a:r>
              <a:rPr lang="en-US" altLang="zh-CN" sz="2000" dirty="0"/>
              <a:t>OLE-DB, XML data, Entity framework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Embedded SQL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510" y="1770076"/>
            <a:ext cx="10855354" cy="4764947"/>
          </a:xfrm>
        </p:spPr>
        <p:txBody>
          <a:bodyPr>
            <a:normAutofit/>
          </a:bodyPr>
          <a:lstStyle/>
          <a:p>
            <a:pPr>
              <a:tabLst>
                <a:tab pos="744538" algn="l"/>
              </a:tabLst>
            </a:pPr>
            <a:r>
              <a:rPr lang="en-US" altLang="zh-CN" dirty="0"/>
              <a:t>The SQL standard defines embeddings of SQL in a variety of programming languages such as C, Java, and Cobol.</a:t>
            </a:r>
          </a:p>
          <a:p>
            <a:pPr>
              <a:tabLst>
                <a:tab pos="744538" algn="l"/>
              </a:tabLst>
            </a:pPr>
            <a:r>
              <a:rPr lang="en-US" altLang="zh-CN" dirty="0"/>
              <a:t>A language to which SQL queries are embedded is referred to as a </a:t>
            </a:r>
            <a:r>
              <a:rPr lang="en-US" altLang="zh-CN" b="1" dirty="0">
                <a:solidFill>
                  <a:srgbClr val="000099"/>
                </a:solidFill>
              </a:rPr>
              <a:t>host language</a:t>
            </a:r>
            <a:r>
              <a:rPr lang="en-US" altLang="zh-CN" dirty="0"/>
              <a:t>, and the SQL structures permitted in the host language comprise </a:t>
            </a:r>
            <a:r>
              <a:rPr lang="en-US" altLang="zh-CN" i="1" dirty="0"/>
              <a:t>embedded </a:t>
            </a:r>
            <a:r>
              <a:rPr lang="en-US" altLang="zh-CN" dirty="0"/>
              <a:t>SQL.</a:t>
            </a:r>
          </a:p>
          <a:p>
            <a:pPr>
              <a:tabLst>
                <a:tab pos="744538" algn="l"/>
              </a:tabLst>
            </a:pPr>
            <a:r>
              <a:rPr lang="en-US" altLang="zh-CN" dirty="0"/>
              <a:t>The basic form of these languages follows that of the System R embedding of SQL into PL/I.</a:t>
            </a:r>
          </a:p>
          <a:p>
            <a:pPr>
              <a:tabLst>
                <a:tab pos="744538" algn="l"/>
              </a:tabLst>
            </a:pPr>
            <a:r>
              <a:rPr lang="en-US" altLang="zh-CN" b="1" dirty="0">
                <a:solidFill>
                  <a:srgbClr val="000099"/>
                </a:solidFill>
              </a:rPr>
              <a:t>EXEC SQL</a:t>
            </a:r>
            <a:r>
              <a:rPr lang="en-US" altLang="zh-CN" dirty="0"/>
              <a:t> statement is used to identify embedded SQL request to the preprocessor</a:t>
            </a:r>
          </a:p>
          <a:p>
            <a:pPr>
              <a:buNone/>
              <a:tabLst>
                <a:tab pos="744538" algn="l"/>
              </a:tabLst>
            </a:pPr>
            <a:r>
              <a:rPr lang="en-US" altLang="zh-CN" dirty="0"/>
              <a:t>		EXEC SQL &lt;embedded SQL statement &gt; END_EXEC</a:t>
            </a:r>
          </a:p>
          <a:p>
            <a:pPr>
              <a:buNone/>
              <a:tabLst>
                <a:tab pos="744538" algn="l"/>
              </a:tabLst>
            </a:pPr>
            <a:endParaRPr lang="en-US" altLang="zh-CN" dirty="0"/>
          </a:p>
          <a:p>
            <a:pPr>
              <a:buNone/>
              <a:tabLst>
                <a:tab pos="744538" algn="l"/>
              </a:tabLst>
            </a:pPr>
            <a:r>
              <a:rPr lang="en-US" altLang="zh-CN" dirty="0"/>
              <a:t>	Note: this varies by language (for example, the Java embedding uses    # SQL { …. }; 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Query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571" y="3139625"/>
            <a:ext cx="8989663" cy="3335337"/>
          </a:xfrm>
        </p:spPr>
        <p:txBody>
          <a:bodyPr/>
          <a:lstStyle/>
          <a:p>
            <a:pPr>
              <a:tabLst>
                <a:tab pos="966788" algn="l"/>
              </a:tabLst>
            </a:pPr>
            <a:r>
              <a:rPr lang="en-US" altLang="zh-CN" dirty="0"/>
              <a:t>Specify the query in SQL and declare a </a:t>
            </a:r>
            <a:r>
              <a:rPr lang="en-US" altLang="zh-CN" i="1" dirty="0"/>
              <a:t>cursor</a:t>
            </a:r>
            <a:r>
              <a:rPr lang="en-US" altLang="zh-CN" dirty="0"/>
              <a:t> for it</a:t>
            </a:r>
          </a:p>
          <a:p>
            <a:pPr>
              <a:buNone/>
              <a:tabLst>
                <a:tab pos="966788" algn="l"/>
              </a:tabLst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993300"/>
                </a:solidFill>
              </a:rPr>
              <a:t>EXEC SQL</a:t>
            </a:r>
          </a:p>
          <a:p>
            <a:pPr>
              <a:buNone/>
              <a:tabLst>
                <a:tab pos="966788" algn="l"/>
              </a:tabLst>
            </a:pPr>
            <a:r>
              <a:rPr lang="en-US" altLang="zh-CN" dirty="0">
                <a:solidFill>
                  <a:srgbClr val="993300"/>
                </a:solidFill>
              </a:rPr>
              <a:t>	    </a:t>
            </a:r>
            <a:r>
              <a:rPr lang="en-US" altLang="zh-CN" b="1" dirty="0">
                <a:solidFill>
                  <a:srgbClr val="993300"/>
                </a:solidFill>
              </a:rPr>
              <a:t>declare </a:t>
            </a:r>
            <a:r>
              <a:rPr lang="en-US" altLang="zh-CN" i="1" dirty="0">
                <a:solidFill>
                  <a:srgbClr val="993300"/>
                </a:solidFill>
              </a:rPr>
              <a:t>c</a:t>
            </a:r>
            <a:r>
              <a:rPr lang="en-US" altLang="zh-CN" b="1" dirty="0">
                <a:solidFill>
                  <a:srgbClr val="993300"/>
                </a:solidFill>
              </a:rPr>
              <a:t> cursor for </a:t>
            </a:r>
            <a:br>
              <a:rPr lang="en-US" altLang="zh-CN" b="1" dirty="0">
                <a:solidFill>
                  <a:srgbClr val="993300"/>
                </a:solidFill>
              </a:rPr>
            </a:br>
            <a:r>
              <a:rPr lang="en-US" altLang="zh-CN" b="1" dirty="0">
                <a:solidFill>
                  <a:srgbClr val="993300"/>
                </a:solidFill>
              </a:rPr>
              <a:t>    select </a:t>
            </a:r>
            <a:r>
              <a:rPr lang="en-US" altLang="zh-CN" i="1" dirty="0">
                <a:solidFill>
                  <a:srgbClr val="993300"/>
                </a:solidFill>
              </a:rPr>
              <a:t>ID, name</a:t>
            </a:r>
            <a:br>
              <a:rPr lang="en-US" altLang="zh-CN" i="1" dirty="0">
                <a:solidFill>
                  <a:srgbClr val="993300"/>
                </a:solidFill>
              </a:rPr>
            </a:br>
            <a:r>
              <a:rPr lang="en-US" altLang="zh-CN" i="1" dirty="0">
                <a:solidFill>
                  <a:srgbClr val="993300"/>
                </a:solidFill>
              </a:rPr>
              <a:t>    </a:t>
            </a:r>
            <a:r>
              <a:rPr lang="en-US" altLang="zh-CN" b="1" dirty="0">
                <a:solidFill>
                  <a:srgbClr val="993300"/>
                </a:solidFill>
              </a:rPr>
              <a:t>from </a:t>
            </a:r>
            <a:r>
              <a:rPr lang="en-US" altLang="zh-CN" i="1" dirty="0">
                <a:solidFill>
                  <a:srgbClr val="993300"/>
                </a:solidFill>
              </a:rPr>
              <a:t>student</a:t>
            </a:r>
            <a:br>
              <a:rPr lang="en-US" altLang="zh-CN" i="1" dirty="0">
                <a:solidFill>
                  <a:srgbClr val="993300"/>
                </a:solidFill>
              </a:rPr>
            </a:br>
            <a:r>
              <a:rPr lang="en-US" altLang="zh-CN" i="1" dirty="0">
                <a:solidFill>
                  <a:srgbClr val="993300"/>
                </a:solidFill>
              </a:rPr>
              <a:t>    </a:t>
            </a:r>
            <a:r>
              <a:rPr lang="en-US" altLang="zh-CN" b="1" dirty="0">
                <a:solidFill>
                  <a:srgbClr val="993300"/>
                </a:solidFill>
              </a:rPr>
              <a:t>where </a:t>
            </a:r>
            <a:r>
              <a:rPr lang="en-US" altLang="zh-CN" b="1" dirty="0" err="1">
                <a:solidFill>
                  <a:srgbClr val="993300"/>
                </a:solidFill>
              </a:rPr>
              <a:t>tot_cred</a:t>
            </a:r>
            <a:r>
              <a:rPr lang="en-US" altLang="zh-CN" i="1" dirty="0">
                <a:solidFill>
                  <a:srgbClr val="993300"/>
                </a:solidFill>
              </a:rPr>
              <a:t> &gt; :</a:t>
            </a:r>
            <a:r>
              <a:rPr lang="en-US" altLang="zh-CN" i="1" dirty="0" err="1">
                <a:solidFill>
                  <a:srgbClr val="993300"/>
                </a:solidFill>
              </a:rPr>
              <a:t>credit_amount</a:t>
            </a:r>
            <a:endParaRPr lang="en-US" altLang="zh-CN" i="1" dirty="0">
              <a:solidFill>
                <a:srgbClr val="993300"/>
              </a:solidFill>
            </a:endParaRPr>
          </a:p>
          <a:p>
            <a:pPr>
              <a:buNone/>
              <a:tabLst>
                <a:tab pos="966788" algn="l"/>
              </a:tabLst>
            </a:pPr>
            <a:r>
              <a:rPr lang="en-US" altLang="zh-CN" dirty="0">
                <a:solidFill>
                  <a:srgbClr val="993300"/>
                </a:solidFill>
              </a:rPr>
              <a:t>       END_EXEC</a:t>
            </a:r>
          </a:p>
          <a:p>
            <a:pPr>
              <a:buNone/>
              <a:tabLst>
                <a:tab pos="966788" algn="l"/>
              </a:tabLst>
            </a:pPr>
            <a:endParaRPr lang="en-US" altLang="zh-CN" dirty="0">
              <a:solidFill>
                <a:srgbClr val="993300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174138" y="1693804"/>
            <a:ext cx="7239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966788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tabLst>
                <a:tab pos="966788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966788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966788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966788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66788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66788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66788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66788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 dirty="0"/>
              <a:t>From within a host language, find the ID and name of students who have completed more than the number of credits stored in variable </a:t>
            </a:r>
            <a:r>
              <a:rPr kumimoji="1" lang="en-US" altLang="zh-CN" sz="2000" dirty="0" err="1">
                <a:solidFill>
                  <a:srgbClr val="993300"/>
                </a:solidFill>
              </a:rPr>
              <a:t>credit_amount</a:t>
            </a:r>
            <a:r>
              <a:rPr kumimoji="1" lang="en-US" altLang="zh-CN" sz="20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Embedded SQL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070" y="1702964"/>
            <a:ext cx="9919512" cy="4748169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3140075" algn="ctr"/>
              </a:tabLst>
            </a:pPr>
            <a:r>
              <a:rPr lang="en-US" altLang="zh-CN" dirty="0"/>
              <a:t>The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rgbClr val="000099"/>
                </a:solidFill>
              </a:rPr>
              <a:t>open</a:t>
            </a:r>
            <a:r>
              <a:rPr lang="en-US" altLang="zh-CN" dirty="0"/>
              <a:t> statement causes the query to be evaluated</a:t>
            </a:r>
          </a:p>
          <a:p>
            <a:pPr>
              <a:buNone/>
              <a:tabLst>
                <a:tab pos="3140075" algn="ctr"/>
              </a:tabLst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993300"/>
                </a:solidFill>
              </a:rPr>
              <a:t>EXEC SQL </a:t>
            </a:r>
            <a:r>
              <a:rPr lang="en-US" altLang="zh-CN" b="1" dirty="0">
                <a:solidFill>
                  <a:srgbClr val="993300"/>
                </a:solidFill>
              </a:rPr>
              <a:t>open</a:t>
            </a:r>
            <a:r>
              <a:rPr lang="en-US" altLang="zh-CN" dirty="0">
                <a:solidFill>
                  <a:srgbClr val="993300"/>
                </a:solidFill>
              </a:rPr>
              <a:t> </a:t>
            </a:r>
            <a:r>
              <a:rPr lang="en-US" altLang="zh-CN" i="1" dirty="0">
                <a:solidFill>
                  <a:srgbClr val="993300"/>
                </a:solidFill>
              </a:rPr>
              <a:t>c</a:t>
            </a:r>
            <a:r>
              <a:rPr lang="en-US" altLang="zh-CN" b="1" i="1" dirty="0">
                <a:solidFill>
                  <a:srgbClr val="993300"/>
                </a:solidFill>
              </a:rPr>
              <a:t> </a:t>
            </a:r>
            <a:r>
              <a:rPr lang="en-US" altLang="zh-CN" dirty="0">
                <a:solidFill>
                  <a:srgbClr val="993300"/>
                </a:solidFill>
              </a:rPr>
              <a:t>END_EXEC</a:t>
            </a:r>
          </a:p>
          <a:p>
            <a:pPr>
              <a:tabLst>
                <a:tab pos="3140075" algn="ctr"/>
              </a:tabLst>
            </a:pP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0099"/>
                </a:solidFill>
              </a:rPr>
              <a:t>fetch</a:t>
            </a:r>
            <a:r>
              <a:rPr lang="en-US" altLang="zh-CN" b="1" dirty="0"/>
              <a:t> </a:t>
            </a:r>
            <a:r>
              <a:rPr lang="en-US" altLang="zh-CN" dirty="0"/>
              <a:t>statement causes the values of one tuple in the query result to be placed on host language variables.</a:t>
            </a:r>
          </a:p>
          <a:p>
            <a:pPr>
              <a:buNone/>
              <a:tabLst>
                <a:tab pos="3140075" algn="ctr"/>
              </a:tabLst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993300"/>
                </a:solidFill>
              </a:rPr>
              <a:t>EXEC SQL</a:t>
            </a:r>
            <a:r>
              <a:rPr lang="en-US" altLang="zh-CN" b="1" dirty="0">
                <a:solidFill>
                  <a:srgbClr val="993300"/>
                </a:solidFill>
              </a:rPr>
              <a:t> fetch </a:t>
            </a:r>
            <a:r>
              <a:rPr lang="en-US" altLang="zh-CN" i="1" dirty="0">
                <a:solidFill>
                  <a:srgbClr val="993300"/>
                </a:solidFill>
              </a:rPr>
              <a:t>c </a:t>
            </a:r>
            <a:r>
              <a:rPr lang="en-US" altLang="zh-CN" b="1" dirty="0">
                <a:solidFill>
                  <a:srgbClr val="993300"/>
                </a:solidFill>
              </a:rPr>
              <a:t>into </a:t>
            </a:r>
            <a:r>
              <a:rPr lang="en-US" altLang="zh-CN" dirty="0">
                <a:solidFill>
                  <a:srgbClr val="993300"/>
                </a:solidFill>
              </a:rPr>
              <a:t>:</a:t>
            </a:r>
            <a:r>
              <a:rPr lang="en-US" altLang="zh-CN" i="1" dirty="0" err="1">
                <a:solidFill>
                  <a:srgbClr val="993300"/>
                </a:solidFill>
              </a:rPr>
              <a:t>si</a:t>
            </a:r>
            <a:r>
              <a:rPr lang="en-US" altLang="zh-CN" i="1" dirty="0">
                <a:solidFill>
                  <a:srgbClr val="993300"/>
                </a:solidFill>
              </a:rPr>
              <a:t>, :</a:t>
            </a:r>
            <a:r>
              <a:rPr lang="en-US" altLang="zh-CN" i="1" dirty="0" err="1">
                <a:solidFill>
                  <a:srgbClr val="993300"/>
                </a:solidFill>
              </a:rPr>
              <a:t>sn</a:t>
            </a:r>
            <a:r>
              <a:rPr lang="en-US" altLang="zh-CN" dirty="0">
                <a:solidFill>
                  <a:srgbClr val="993300"/>
                </a:solidFill>
              </a:rPr>
              <a:t> END_EXEC</a:t>
            </a:r>
            <a:br>
              <a:rPr lang="en-US" altLang="zh-CN" dirty="0">
                <a:solidFill>
                  <a:srgbClr val="993300"/>
                </a:solidFill>
              </a:rPr>
            </a:br>
            <a:r>
              <a:rPr lang="en-US" altLang="zh-CN" dirty="0"/>
              <a:t>Repeated calls to </a:t>
            </a:r>
            <a:r>
              <a:rPr lang="en-US" altLang="zh-CN" b="1" dirty="0"/>
              <a:t>fetch</a:t>
            </a:r>
            <a:r>
              <a:rPr lang="en-US" altLang="zh-CN" dirty="0"/>
              <a:t> get successive tuples in the query result</a:t>
            </a:r>
          </a:p>
          <a:p>
            <a:pPr>
              <a:tabLst>
                <a:tab pos="3140075" algn="ctr"/>
              </a:tabLst>
            </a:pPr>
            <a:r>
              <a:rPr lang="en-US" altLang="zh-CN" dirty="0"/>
              <a:t>A variable called SQLSTATE in the SQL communication area (SQLCA) gets set to ‘02000’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0099"/>
                </a:solidFill>
              </a:rPr>
              <a:t>close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dirty="0"/>
              <a:t>statement causes the database system to delete the temporary relation that holds the result of the query.</a:t>
            </a:r>
          </a:p>
          <a:p>
            <a:pPr>
              <a:buNone/>
              <a:tabLst>
                <a:tab pos="3140075" algn="ctr"/>
              </a:tabLst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993300"/>
                </a:solidFill>
              </a:rPr>
              <a:t>EXEC SQL </a:t>
            </a:r>
            <a:r>
              <a:rPr lang="en-US" altLang="zh-CN" b="1" dirty="0">
                <a:solidFill>
                  <a:srgbClr val="993300"/>
                </a:solidFill>
              </a:rPr>
              <a:t>close</a:t>
            </a:r>
            <a:r>
              <a:rPr lang="en-US" altLang="zh-CN" dirty="0">
                <a:solidFill>
                  <a:srgbClr val="993300"/>
                </a:solidFill>
              </a:rPr>
              <a:t> </a:t>
            </a:r>
            <a:r>
              <a:rPr lang="en-US" altLang="zh-CN" i="1" dirty="0">
                <a:solidFill>
                  <a:srgbClr val="993300"/>
                </a:solidFill>
              </a:rPr>
              <a:t>c</a:t>
            </a:r>
            <a:r>
              <a:rPr lang="en-US" altLang="zh-CN" dirty="0">
                <a:solidFill>
                  <a:srgbClr val="993300"/>
                </a:solidFill>
              </a:rPr>
              <a:t> END_EXEC</a:t>
            </a:r>
          </a:p>
          <a:p>
            <a:pPr>
              <a:buNone/>
              <a:tabLst>
                <a:tab pos="3140075" algn="ctr"/>
              </a:tabLst>
            </a:pPr>
            <a:r>
              <a:rPr lang="en-US" altLang="zh-CN" dirty="0"/>
              <a:t>     Note: above details vary with language.  For example, the Java              embedding defines Java iterators to step through result tuples.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Updates Through Cursors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182848" y="1577129"/>
            <a:ext cx="9815119" cy="443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0075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tabLst>
                <a:tab pos="3140075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140075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140075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140075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 dirty="0"/>
              <a:t>Can update tuples fetched by cursor by declaring that the cursor is for update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zh-CN" sz="2000" b="1" dirty="0"/>
              <a:t>         </a:t>
            </a:r>
            <a:r>
              <a:rPr kumimoji="1" lang="en-US" altLang="zh-CN" sz="2000" b="1" dirty="0">
                <a:solidFill>
                  <a:srgbClr val="993300"/>
                </a:solidFill>
              </a:rPr>
              <a:t>declare </a:t>
            </a:r>
            <a:r>
              <a:rPr kumimoji="1" lang="en-US" altLang="zh-CN" sz="2000" i="1" dirty="0">
                <a:solidFill>
                  <a:srgbClr val="993300"/>
                </a:solidFill>
              </a:rPr>
              <a:t>c </a:t>
            </a:r>
            <a:r>
              <a:rPr kumimoji="1" lang="en-US" altLang="zh-CN" sz="2000" b="1" dirty="0">
                <a:solidFill>
                  <a:srgbClr val="993300"/>
                </a:solidFill>
              </a:rPr>
              <a:t>cursor for</a:t>
            </a:r>
            <a:br>
              <a:rPr kumimoji="1" lang="en-US" altLang="zh-CN" sz="2000" b="1" dirty="0">
                <a:solidFill>
                  <a:srgbClr val="993300"/>
                </a:solidFill>
              </a:rPr>
            </a:br>
            <a:r>
              <a:rPr kumimoji="1" lang="en-US" altLang="zh-CN" sz="2000" b="1" dirty="0">
                <a:solidFill>
                  <a:srgbClr val="993300"/>
                </a:solidFill>
              </a:rPr>
              <a:t>       select </a:t>
            </a:r>
            <a:r>
              <a:rPr kumimoji="1" lang="en-US" altLang="zh-CN" sz="2000" dirty="0">
                <a:solidFill>
                  <a:srgbClr val="993300"/>
                </a:solidFill>
              </a:rPr>
              <a:t>*</a:t>
            </a:r>
            <a:br>
              <a:rPr kumimoji="1" lang="en-US" altLang="zh-CN" sz="2000" dirty="0">
                <a:solidFill>
                  <a:srgbClr val="993300"/>
                </a:solidFill>
              </a:rPr>
            </a:br>
            <a:r>
              <a:rPr kumimoji="1" lang="en-US" altLang="zh-CN" sz="2000" dirty="0">
                <a:solidFill>
                  <a:srgbClr val="993300"/>
                </a:solidFill>
              </a:rPr>
              <a:t>       </a:t>
            </a:r>
            <a:r>
              <a:rPr kumimoji="1" lang="en-US" altLang="zh-CN" sz="2000" b="1" dirty="0">
                <a:solidFill>
                  <a:srgbClr val="993300"/>
                </a:solidFill>
              </a:rPr>
              <a:t>from </a:t>
            </a:r>
            <a:r>
              <a:rPr kumimoji="1" lang="en-US" altLang="zh-CN" sz="2000" i="1" dirty="0">
                <a:solidFill>
                  <a:srgbClr val="993300"/>
                </a:solidFill>
              </a:rPr>
              <a:t>instructor</a:t>
            </a:r>
            <a:br>
              <a:rPr kumimoji="1" lang="en-US" altLang="zh-CN" sz="2000" i="1" dirty="0">
                <a:solidFill>
                  <a:srgbClr val="993300"/>
                </a:solidFill>
              </a:rPr>
            </a:br>
            <a:r>
              <a:rPr kumimoji="1" lang="en-US" altLang="zh-CN" sz="2000" i="1" dirty="0">
                <a:solidFill>
                  <a:srgbClr val="993300"/>
                </a:solidFill>
              </a:rPr>
              <a:t>       </a:t>
            </a:r>
            <a:r>
              <a:rPr kumimoji="1" lang="en-US" altLang="zh-CN" sz="2000" b="1" dirty="0">
                <a:solidFill>
                  <a:srgbClr val="993300"/>
                </a:solidFill>
              </a:rPr>
              <a:t>where</a:t>
            </a:r>
            <a:r>
              <a:rPr kumimoji="1" lang="en-US" altLang="zh-CN" sz="2000" dirty="0">
                <a:solidFill>
                  <a:srgbClr val="993300"/>
                </a:solidFill>
              </a:rPr>
              <a:t> </a:t>
            </a:r>
            <a:r>
              <a:rPr kumimoji="1" lang="en-US" altLang="zh-CN" sz="2000" i="1" dirty="0" err="1">
                <a:solidFill>
                  <a:srgbClr val="993300"/>
                </a:solidFill>
              </a:rPr>
              <a:t>dept_name</a:t>
            </a:r>
            <a:r>
              <a:rPr kumimoji="1" lang="en-US" altLang="zh-CN" sz="2000" dirty="0">
                <a:solidFill>
                  <a:srgbClr val="993300"/>
                </a:solidFill>
              </a:rPr>
              <a:t> = ‘Music’</a:t>
            </a:r>
            <a:br>
              <a:rPr kumimoji="1" lang="en-US" altLang="zh-CN" sz="2000" dirty="0">
                <a:solidFill>
                  <a:srgbClr val="993300"/>
                </a:solidFill>
              </a:rPr>
            </a:br>
            <a:r>
              <a:rPr kumimoji="1" lang="en-US" altLang="zh-CN" sz="2000" dirty="0">
                <a:solidFill>
                  <a:srgbClr val="993300"/>
                </a:solidFill>
              </a:rPr>
              <a:t>    </a:t>
            </a:r>
            <a:r>
              <a:rPr kumimoji="1" lang="en-US" altLang="zh-CN" sz="2000" b="1" dirty="0">
                <a:solidFill>
                  <a:srgbClr val="993300"/>
                </a:solidFill>
              </a:rPr>
              <a:t>for update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 dirty="0"/>
              <a:t>To update tuple at the current location of cursor </a:t>
            </a:r>
            <a:r>
              <a:rPr kumimoji="1" lang="en-US" altLang="zh-CN" sz="2000" i="1" dirty="0"/>
              <a:t>c</a:t>
            </a:r>
            <a:endParaRPr kumimoji="1" lang="en-US" altLang="zh-CN" sz="2000" b="1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zh-CN" sz="2000" b="1" dirty="0"/>
              <a:t>         </a:t>
            </a:r>
            <a:r>
              <a:rPr kumimoji="1" lang="en-US" altLang="zh-CN" sz="2000" b="1" dirty="0">
                <a:solidFill>
                  <a:srgbClr val="993300"/>
                </a:solidFill>
              </a:rPr>
              <a:t>update </a:t>
            </a:r>
            <a:r>
              <a:rPr kumimoji="1" lang="en-US" altLang="zh-CN" sz="2000" i="1" dirty="0">
                <a:solidFill>
                  <a:srgbClr val="993300"/>
                </a:solidFill>
              </a:rPr>
              <a:t>instructor</a:t>
            </a:r>
            <a:br>
              <a:rPr kumimoji="1" lang="en-US" altLang="zh-CN" sz="2000" i="1" dirty="0">
                <a:solidFill>
                  <a:srgbClr val="993300"/>
                </a:solidFill>
              </a:rPr>
            </a:br>
            <a:r>
              <a:rPr kumimoji="1" lang="en-US" altLang="zh-CN" sz="2000" i="1" dirty="0">
                <a:solidFill>
                  <a:srgbClr val="993300"/>
                </a:solidFill>
              </a:rPr>
              <a:t>    </a:t>
            </a:r>
            <a:r>
              <a:rPr kumimoji="1" lang="en-US" altLang="zh-CN" sz="2000" b="1" dirty="0">
                <a:solidFill>
                  <a:srgbClr val="993300"/>
                </a:solidFill>
              </a:rPr>
              <a:t>set</a:t>
            </a:r>
            <a:r>
              <a:rPr kumimoji="1" lang="en-US" altLang="zh-CN" sz="2000" dirty="0">
                <a:solidFill>
                  <a:srgbClr val="993300"/>
                </a:solidFill>
              </a:rPr>
              <a:t> </a:t>
            </a:r>
            <a:r>
              <a:rPr kumimoji="1" lang="en-US" altLang="zh-CN" sz="2000" i="1" dirty="0">
                <a:solidFill>
                  <a:srgbClr val="993300"/>
                </a:solidFill>
              </a:rPr>
              <a:t>salary = salary</a:t>
            </a:r>
            <a:r>
              <a:rPr kumimoji="1" lang="en-US" altLang="zh-CN" sz="2000" dirty="0">
                <a:solidFill>
                  <a:srgbClr val="993300"/>
                </a:solidFill>
              </a:rPr>
              <a:t> + 100</a:t>
            </a:r>
            <a:br>
              <a:rPr kumimoji="1" lang="en-US" altLang="zh-CN" sz="2000" dirty="0">
                <a:solidFill>
                  <a:srgbClr val="993300"/>
                </a:solidFill>
              </a:rPr>
            </a:br>
            <a:r>
              <a:rPr kumimoji="1" lang="en-US" altLang="zh-CN" sz="2000" dirty="0">
                <a:solidFill>
                  <a:srgbClr val="993300"/>
                </a:solidFill>
              </a:rPr>
              <a:t>    </a:t>
            </a:r>
            <a:r>
              <a:rPr kumimoji="1" lang="en-US" altLang="zh-CN" sz="2000" b="1" dirty="0">
                <a:solidFill>
                  <a:srgbClr val="993300"/>
                </a:solidFill>
              </a:rPr>
              <a:t>where current of </a:t>
            </a:r>
            <a:r>
              <a:rPr kumimoji="1" lang="en-US" altLang="zh-CN" sz="2000" i="1" dirty="0">
                <a:solidFill>
                  <a:srgbClr val="993300"/>
                </a:solidFill>
              </a:rPr>
              <a:t>c</a:t>
            </a:r>
          </a:p>
          <a:p>
            <a:pPr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endParaRPr kumimoji="1" lang="en-US" altLang="zh-CN" sz="20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585" y="0"/>
            <a:ext cx="8077200" cy="10572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Procedural Extensions and Stored Procedures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90918" y="1963023"/>
            <a:ext cx="9807049" cy="4345497"/>
          </a:xfrm>
        </p:spPr>
        <p:txBody>
          <a:bodyPr/>
          <a:lstStyle/>
          <a:p>
            <a:r>
              <a:rPr lang="en-US" altLang="zh-CN" dirty="0"/>
              <a:t>SQL provides a </a:t>
            </a:r>
            <a:r>
              <a:rPr lang="en-US" altLang="zh-CN" b="1" dirty="0"/>
              <a:t>module</a:t>
            </a:r>
            <a:r>
              <a:rPr lang="en-US" altLang="zh-CN" dirty="0"/>
              <a:t> language </a:t>
            </a:r>
          </a:p>
          <a:p>
            <a:pPr lvl="1"/>
            <a:r>
              <a:rPr lang="en-US" altLang="zh-CN" sz="2000" dirty="0"/>
              <a:t>Permits definition of procedures in SQL, with if-then-else statements, for and while loops, etc.</a:t>
            </a:r>
            <a:endParaRPr lang="en-US" altLang="zh-CN" dirty="0"/>
          </a:p>
          <a:p>
            <a:r>
              <a:rPr lang="en-US" altLang="zh-CN" dirty="0"/>
              <a:t>Stored Procedures</a:t>
            </a:r>
          </a:p>
          <a:p>
            <a:pPr lvl="1"/>
            <a:r>
              <a:rPr lang="en-US" altLang="zh-CN" sz="2000" dirty="0"/>
              <a:t>Can store procedures in the database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sz="2000" dirty="0"/>
              <a:t>then execute them using the </a:t>
            </a:r>
            <a:r>
              <a:rPr lang="en-US" altLang="zh-CN" sz="2000" b="1" dirty="0"/>
              <a:t>call</a:t>
            </a:r>
            <a:r>
              <a:rPr lang="en-US" altLang="zh-CN" sz="2000" dirty="0"/>
              <a:t> statement</a:t>
            </a:r>
            <a:endParaRPr lang="en-US" altLang="zh-CN" dirty="0"/>
          </a:p>
          <a:p>
            <a:pPr lvl="1"/>
            <a:r>
              <a:rPr lang="en-US" altLang="zh-CN" sz="2000" dirty="0"/>
              <a:t>permit external applications to operate on the database without knowing about internal details</a:t>
            </a:r>
            <a:endParaRPr lang="en-US" altLang="zh-CN" dirty="0"/>
          </a:p>
          <a:p>
            <a:r>
              <a:rPr lang="en-US" altLang="zh-CN" dirty="0"/>
              <a:t>Object-oriented aspects of these features are covered in Chapter 22 (Object Based Databases)</a:t>
            </a: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and ODBC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API (application-program interface) for a program to interact with a database server</a:t>
            </a:r>
          </a:p>
          <a:p>
            <a:r>
              <a:rPr lang="en-US" altLang="zh-CN" dirty="0"/>
              <a:t>Application makes calls to</a:t>
            </a:r>
          </a:p>
          <a:p>
            <a:pPr lvl="1"/>
            <a:r>
              <a:rPr lang="en-US" altLang="zh-CN" sz="2000" dirty="0"/>
              <a:t>Connect with the database server</a:t>
            </a:r>
            <a:endParaRPr lang="en-US" altLang="zh-CN" dirty="0"/>
          </a:p>
          <a:p>
            <a:pPr lvl="1"/>
            <a:r>
              <a:rPr lang="en-US" altLang="zh-CN" sz="2000" dirty="0"/>
              <a:t>Send SQL commands to the database server</a:t>
            </a:r>
            <a:endParaRPr lang="en-US" altLang="zh-CN" dirty="0"/>
          </a:p>
          <a:p>
            <a:pPr lvl="1"/>
            <a:r>
              <a:rPr lang="en-US" altLang="zh-CN" sz="2000" dirty="0"/>
              <a:t>Fetch tuples of result one-by-one into program variables</a:t>
            </a:r>
            <a:endParaRPr lang="en-US" altLang="zh-CN" dirty="0"/>
          </a:p>
          <a:p>
            <a:r>
              <a:rPr lang="en-US" altLang="zh-CN" dirty="0"/>
              <a:t>ODBC (Open Database Connectivity) works with C, C++, C#, and Visual Basic</a:t>
            </a:r>
          </a:p>
          <a:p>
            <a:pPr lvl="1"/>
            <a:r>
              <a:rPr lang="en-US" altLang="zh-CN" sz="2000" dirty="0"/>
              <a:t>Other API’s such as ADO.NET sit on top of ODBC</a:t>
            </a:r>
            <a:endParaRPr lang="en-US" altLang="zh-CN" dirty="0"/>
          </a:p>
          <a:p>
            <a:r>
              <a:rPr lang="en-US" altLang="zh-CN" dirty="0"/>
              <a:t>JDBC (Java Database Connectivity) works with 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Functions and Procedures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066" y="1812021"/>
            <a:ext cx="10670796" cy="4563612"/>
          </a:xfrm>
        </p:spPr>
        <p:txBody>
          <a:bodyPr>
            <a:normAutofit/>
          </a:bodyPr>
          <a:lstStyle/>
          <a:p>
            <a:r>
              <a:rPr lang="en-US" altLang="zh-CN" dirty="0"/>
              <a:t>SQL:1999 supports functions and procedures</a:t>
            </a:r>
          </a:p>
          <a:p>
            <a:pPr lvl="1"/>
            <a:r>
              <a:rPr lang="en-US" altLang="zh-CN" sz="2000" dirty="0"/>
              <a:t>Functions/procedures can be written in SQL itself, or in an external programming language.</a:t>
            </a:r>
          </a:p>
          <a:p>
            <a:pPr lvl="1"/>
            <a:r>
              <a:rPr lang="en-US" altLang="zh-CN" sz="2000" dirty="0"/>
              <a:t>Functions are particularly useful with specialized data types such as images and geometric objects.</a:t>
            </a:r>
          </a:p>
          <a:p>
            <a:pPr lvl="2"/>
            <a:r>
              <a:rPr lang="en-US" altLang="zh-CN" sz="2000" dirty="0"/>
              <a:t>Example: functions to check if polygons overlap, or to compare images for similarity.</a:t>
            </a:r>
          </a:p>
          <a:p>
            <a:pPr lvl="1"/>
            <a:r>
              <a:rPr lang="en-US" altLang="zh-CN" sz="2000" dirty="0"/>
              <a:t>Some database systems support </a:t>
            </a:r>
            <a:r>
              <a:rPr lang="en-US" altLang="zh-CN" sz="2000" b="1" dirty="0">
                <a:solidFill>
                  <a:srgbClr val="000099"/>
                </a:solidFill>
              </a:rPr>
              <a:t>table-valued functions</a:t>
            </a:r>
            <a:r>
              <a:rPr lang="en-US" altLang="zh-CN" sz="2000" dirty="0"/>
              <a:t>, which can return a relation as a result.</a:t>
            </a:r>
          </a:p>
          <a:p>
            <a:r>
              <a:rPr lang="en-US" altLang="zh-CN" dirty="0"/>
              <a:t>SQL:1999 also supports a rich set of imperative constructs, including</a:t>
            </a:r>
          </a:p>
          <a:p>
            <a:pPr lvl="1"/>
            <a:r>
              <a:rPr lang="en-US" altLang="zh-CN" sz="2000" dirty="0"/>
              <a:t>Loops, if-then-else, assignment</a:t>
            </a:r>
          </a:p>
          <a:p>
            <a:r>
              <a:rPr lang="en-US" altLang="zh-CN" dirty="0"/>
              <a:t>Many databases have proprietary procedural extensions to SQL that differ from SQL:1999.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Functions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644242"/>
            <a:ext cx="9980682" cy="4394609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dirty="0"/>
              <a:t>Define a function that, given the name of a department, returns the count of the number of instructors in that department.</a:t>
            </a:r>
          </a:p>
          <a:p>
            <a:pPr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1600" b="1" dirty="0"/>
              <a:t>             </a:t>
            </a:r>
            <a:r>
              <a:rPr lang="en-US" altLang="zh-CN" b="1" dirty="0"/>
              <a:t>create function </a:t>
            </a:r>
            <a:r>
              <a:rPr lang="en-US" altLang="zh-CN" i="1" dirty="0" err="1"/>
              <a:t>dept_count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dept_name</a:t>
            </a:r>
            <a:r>
              <a:rPr lang="en-US" altLang="zh-CN" i="1" dirty="0"/>
              <a:t> </a:t>
            </a:r>
            <a:r>
              <a:rPr lang="en-US" altLang="zh-CN" b="1" dirty="0"/>
              <a:t>varchar</a:t>
            </a:r>
            <a:r>
              <a:rPr lang="en-US" altLang="zh-CN" dirty="0"/>
              <a:t>(20))</a:t>
            </a:r>
            <a:br>
              <a:rPr lang="en-US" altLang="zh-CN" b="1" dirty="0"/>
            </a:br>
            <a:r>
              <a:rPr lang="en-US" altLang="zh-CN" b="1" dirty="0"/>
              <a:t>       returns integer</a:t>
            </a:r>
            <a:br>
              <a:rPr lang="en-US" altLang="zh-CN" b="1" dirty="0"/>
            </a:br>
            <a:r>
              <a:rPr lang="en-US" altLang="zh-CN" b="1" dirty="0"/>
              <a:t>      begin</a:t>
            </a:r>
            <a:br>
              <a:rPr lang="en-US" altLang="zh-CN" b="1" dirty="0"/>
            </a:br>
            <a:r>
              <a:rPr lang="en-US" altLang="zh-CN" b="1" dirty="0"/>
              <a:t>           declare </a:t>
            </a:r>
            <a:r>
              <a:rPr lang="en-US" altLang="zh-CN" i="1" dirty="0" err="1"/>
              <a:t>d_count</a:t>
            </a:r>
            <a:r>
              <a:rPr lang="en-US" altLang="zh-CN" i="1" dirty="0"/>
              <a:t> </a:t>
            </a:r>
            <a:r>
              <a:rPr lang="en-US" altLang="zh-CN" b="1" dirty="0"/>
              <a:t>integer;</a:t>
            </a:r>
            <a:br>
              <a:rPr lang="en-US" altLang="zh-CN" b="1" dirty="0"/>
            </a:br>
            <a:r>
              <a:rPr lang="en-US" altLang="zh-CN" b="1" dirty="0"/>
              <a:t>           select count </a:t>
            </a:r>
            <a:r>
              <a:rPr lang="en-US" altLang="zh-CN" dirty="0"/>
              <a:t>(</a:t>
            </a:r>
            <a:r>
              <a:rPr lang="en-US" altLang="zh-CN" i="1" dirty="0"/>
              <a:t>* </a:t>
            </a:r>
            <a:r>
              <a:rPr lang="en-US" altLang="zh-CN" dirty="0"/>
              <a:t>) </a:t>
            </a:r>
            <a:r>
              <a:rPr lang="en-US" altLang="zh-CN" b="1" dirty="0"/>
              <a:t>into </a:t>
            </a:r>
            <a:r>
              <a:rPr lang="en-US" altLang="zh-CN" i="1" dirty="0" err="1"/>
              <a:t>d_count</a:t>
            </a:r>
            <a:br>
              <a:rPr lang="en-US" altLang="zh-CN" i="1" dirty="0"/>
            </a:br>
            <a:r>
              <a:rPr lang="en-US" altLang="zh-CN" i="1" dirty="0"/>
              <a:t>           </a:t>
            </a:r>
            <a:r>
              <a:rPr lang="en-US" altLang="zh-CN" b="1" dirty="0"/>
              <a:t>from </a:t>
            </a:r>
            <a:r>
              <a:rPr lang="en-US" altLang="zh-CN" i="1" dirty="0"/>
              <a:t>instructor</a:t>
            </a:r>
            <a:br>
              <a:rPr lang="en-US" altLang="zh-CN" i="1" dirty="0"/>
            </a:br>
            <a:r>
              <a:rPr lang="en-US" altLang="zh-CN" i="1" dirty="0"/>
              <a:t>           </a:t>
            </a:r>
            <a:r>
              <a:rPr lang="en-US" altLang="zh-CN" b="1" dirty="0"/>
              <a:t>where </a:t>
            </a:r>
            <a:r>
              <a:rPr lang="en-US" altLang="zh-CN" i="1" dirty="0" err="1"/>
              <a:t>instructor.dept_name</a:t>
            </a:r>
            <a:r>
              <a:rPr lang="en-US" altLang="zh-CN" i="1" dirty="0"/>
              <a:t> = </a:t>
            </a:r>
            <a:r>
              <a:rPr lang="en-US" altLang="zh-CN" i="1" dirty="0" err="1"/>
              <a:t>dept_name</a:t>
            </a:r>
            <a:br>
              <a:rPr lang="en-US" altLang="zh-CN" i="1" dirty="0"/>
            </a:br>
            <a:r>
              <a:rPr lang="en-US" altLang="zh-CN" i="1" dirty="0"/>
              <a:t>           </a:t>
            </a:r>
            <a:r>
              <a:rPr lang="en-US" altLang="zh-CN" b="1" dirty="0"/>
              <a:t>return </a:t>
            </a:r>
            <a:r>
              <a:rPr lang="en-US" altLang="zh-CN" i="1" dirty="0" err="1"/>
              <a:t>d_count</a:t>
            </a:r>
            <a:r>
              <a:rPr lang="en-US" altLang="zh-CN" i="1" dirty="0"/>
              <a:t>;</a:t>
            </a:r>
            <a:br>
              <a:rPr lang="en-US" altLang="zh-CN" i="1" dirty="0"/>
            </a:br>
            <a:r>
              <a:rPr lang="en-US" altLang="zh-CN" i="1" dirty="0"/>
              <a:t>       </a:t>
            </a:r>
            <a:r>
              <a:rPr lang="en-US" altLang="zh-CN" b="1" dirty="0"/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dirty="0"/>
              <a:t>Find the department name and budget of all departments with more that 12 instructors.</a:t>
            </a:r>
          </a:p>
          <a:p>
            <a:pPr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dirty="0"/>
              <a:t>		</a:t>
            </a:r>
            <a:r>
              <a:rPr lang="en-US" altLang="zh-CN" b="1" dirty="0"/>
              <a:t>select </a:t>
            </a:r>
            <a:r>
              <a:rPr lang="en-US" altLang="zh-CN" i="1" dirty="0" err="1"/>
              <a:t>dept_name</a:t>
            </a:r>
            <a:r>
              <a:rPr lang="en-US" altLang="zh-CN" i="1" dirty="0"/>
              <a:t>, budget</a:t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b="1" dirty="0"/>
              <a:t>from</a:t>
            </a:r>
            <a:r>
              <a:rPr lang="en-US" altLang="zh-CN" i="1" dirty="0"/>
              <a:t> department</a:t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b="1" dirty="0"/>
              <a:t>where </a:t>
            </a:r>
            <a:r>
              <a:rPr lang="en-US" altLang="zh-CN" i="1" dirty="0" err="1"/>
              <a:t>dept_</a:t>
            </a:r>
            <a:r>
              <a:rPr lang="en-US" altLang="zh-CN" dirty="0" err="1"/>
              <a:t>count</a:t>
            </a:r>
            <a:r>
              <a:rPr lang="en-US" altLang="zh-CN" dirty="0"/>
              <a:t> (</a:t>
            </a:r>
            <a:r>
              <a:rPr lang="en-US" altLang="zh-CN" i="1" dirty="0" err="1"/>
              <a:t>dept_name</a:t>
            </a:r>
            <a:r>
              <a:rPr lang="en-US" altLang="zh-CN" i="1" dirty="0"/>
              <a:t> </a:t>
            </a:r>
            <a:r>
              <a:rPr lang="en-US" altLang="zh-CN" dirty="0"/>
              <a:t>) &gt; 1</a:t>
            </a:r>
            <a:endParaRPr lang="en-US" altLang="zh-CN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Table Functions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526796"/>
            <a:ext cx="9980681" cy="482479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SQL:2003 added functions that return a relation as a result</a:t>
            </a:r>
          </a:p>
          <a:p>
            <a:r>
              <a:rPr lang="en-US" altLang="zh-CN" dirty="0"/>
              <a:t>Example: Return all accounts owned by a given customer</a:t>
            </a:r>
          </a:p>
          <a:p>
            <a:pPr>
              <a:buFont typeface="Monotype Sorts" charset="2"/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create</a:t>
            </a:r>
            <a:r>
              <a:rPr lang="en-US" altLang="zh-CN" dirty="0"/>
              <a:t> </a:t>
            </a:r>
            <a:r>
              <a:rPr lang="en-US" altLang="zh-CN" b="1" dirty="0"/>
              <a:t>function</a:t>
            </a:r>
            <a:r>
              <a:rPr lang="en-US" altLang="zh-CN" dirty="0"/>
              <a:t> </a:t>
            </a:r>
            <a:r>
              <a:rPr lang="en-US" altLang="zh-CN" i="1" dirty="0" err="1"/>
              <a:t>instructors_of</a:t>
            </a:r>
            <a:r>
              <a:rPr lang="en-US" altLang="zh-CN" dirty="0"/>
              <a:t> (</a:t>
            </a:r>
            <a:r>
              <a:rPr lang="en-US" altLang="zh-CN" i="1" dirty="0" err="1"/>
              <a:t>dept_name</a:t>
            </a:r>
            <a:r>
              <a:rPr lang="en-US" altLang="zh-CN" dirty="0"/>
              <a:t> </a:t>
            </a:r>
            <a:r>
              <a:rPr lang="en-US" altLang="zh-CN" b="1" dirty="0"/>
              <a:t>char</a:t>
            </a:r>
            <a:r>
              <a:rPr lang="en-US" altLang="zh-CN" dirty="0"/>
              <a:t>(20)</a:t>
            </a:r>
          </a:p>
          <a:p>
            <a:pPr>
              <a:buFont typeface="Monotype Sorts" charset="2"/>
              <a:buNone/>
            </a:pPr>
            <a:r>
              <a:rPr lang="en-US" altLang="zh-CN" dirty="0"/>
              <a:t>		</a:t>
            </a:r>
            <a:r>
              <a:rPr lang="en-US" altLang="zh-CN" b="1" dirty="0"/>
              <a:t>returns</a:t>
            </a:r>
            <a:r>
              <a:rPr lang="en-US" altLang="zh-CN" dirty="0"/>
              <a:t> </a:t>
            </a:r>
            <a:r>
              <a:rPr lang="en-US" altLang="zh-CN" b="1" dirty="0"/>
              <a:t>table</a:t>
            </a:r>
            <a:r>
              <a:rPr lang="en-US" altLang="zh-CN" dirty="0"/>
              <a:t> ( 	</a:t>
            </a:r>
            <a:r>
              <a:rPr lang="en-US" altLang="zh-CN" i="1" dirty="0"/>
              <a:t>ID </a:t>
            </a:r>
            <a:r>
              <a:rPr lang="en-US" altLang="zh-CN" b="1" dirty="0"/>
              <a:t>varchar</a:t>
            </a:r>
            <a:r>
              <a:rPr lang="en-US" altLang="zh-CN" dirty="0"/>
              <a:t>(5),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i="1" dirty="0"/>
              <a:t>name</a:t>
            </a:r>
            <a:r>
              <a:rPr lang="en-US" altLang="zh-CN" dirty="0"/>
              <a:t> </a:t>
            </a:r>
            <a:r>
              <a:rPr lang="en-US" altLang="zh-CN" b="1" dirty="0"/>
              <a:t>varchar</a:t>
            </a:r>
            <a:r>
              <a:rPr lang="en-US" altLang="zh-CN" dirty="0"/>
              <a:t>(20),</a:t>
            </a:r>
            <a:br>
              <a:rPr lang="en-US" altLang="zh-CN" dirty="0"/>
            </a:br>
            <a:r>
              <a:rPr lang="en-US" altLang="zh-CN" dirty="0"/>
              <a:t>                                  </a:t>
            </a:r>
            <a:r>
              <a:rPr lang="en-US" altLang="zh-CN" i="1" dirty="0" err="1"/>
              <a:t>dept_name</a:t>
            </a:r>
            <a:r>
              <a:rPr lang="en-US" altLang="zh-CN" dirty="0"/>
              <a:t> </a:t>
            </a:r>
            <a:r>
              <a:rPr lang="en-US" altLang="zh-CN" b="1" dirty="0"/>
              <a:t>varchar</a:t>
            </a:r>
            <a:r>
              <a:rPr lang="en-US" altLang="zh-CN" dirty="0"/>
              <a:t>(20),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i="1" dirty="0"/>
              <a:t>salary</a:t>
            </a:r>
            <a:r>
              <a:rPr lang="en-US" altLang="zh-CN" dirty="0"/>
              <a:t> </a:t>
            </a:r>
            <a:r>
              <a:rPr lang="en-US" altLang="zh-CN" b="1" dirty="0"/>
              <a:t>numeric</a:t>
            </a:r>
            <a:r>
              <a:rPr lang="en-US" altLang="zh-CN" dirty="0"/>
              <a:t>(8,2))</a:t>
            </a:r>
          </a:p>
          <a:p>
            <a:pPr>
              <a:buFont typeface="Monotype Sorts" charset="2"/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b="1" dirty="0"/>
              <a:t>table</a:t>
            </a:r>
            <a:br>
              <a:rPr lang="en-US" altLang="zh-CN" dirty="0"/>
            </a:br>
            <a:r>
              <a:rPr lang="en-US" altLang="zh-CN" dirty="0"/>
              <a:t>	(</a:t>
            </a:r>
            <a:r>
              <a:rPr lang="en-US" altLang="zh-CN" b="1" dirty="0"/>
              <a:t>select</a:t>
            </a:r>
            <a:r>
              <a:rPr lang="en-US" altLang="zh-CN" dirty="0"/>
              <a:t> </a:t>
            </a:r>
            <a:r>
              <a:rPr lang="en-US" altLang="zh-CN" i="1" dirty="0"/>
              <a:t>ID, name, </a:t>
            </a:r>
            <a:r>
              <a:rPr lang="en-US" altLang="zh-CN" i="1" dirty="0" err="1"/>
              <a:t>dept_name</a:t>
            </a:r>
            <a:r>
              <a:rPr lang="en-US" altLang="zh-CN" i="1" dirty="0"/>
              <a:t>, salary</a:t>
            </a:r>
            <a:br>
              <a:rPr lang="en-US" altLang="zh-CN" dirty="0"/>
            </a:br>
            <a:r>
              <a:rPr lang="en-US" altLang="zh-CN" dirty="0"/>
              <a:t>	 </a:t>
            </a:r>
            <a:r>
              <a:rPr lang="en-US" altLang="zh-CN" b="1" dirty="0"/>
              <a:t>from</a:t>
            </a:r>
            <a:r>
              <a:rPr lang="en-US" altLang="zh-CN" dirty="0"/>
              <a:t> </a:t>
            </a:r>
            <a:r>
              <a:rPr lang="en-US" altLang="zh-CN" i="1" dirty="0"/>
              <a:t>instructor</a:t>
            </a:r>
            <a:br>
              <a:rPr lang="en-US" altLang="zh-CN" i="1" dirty="0"/>
            </a:br>
            <a:r>
              <a:rPr lang="en-US" altLang="zh-CN" dirty="0"/>
              <a:t>	 </a:t>
            </a:r>
            <a:r>
              <a:rPr lang="en-US" altLang="zh-CN" b="1" dirty="0"/>
              <a:t>where</a:t>
            </a:r>
            <a:r>
              <a:rPr lang="en-US" altLang="zh-CN" i="1" dirty="0"/>
              <a:t> </a:t>
            </a:r>
            <a:r>
              <a:rPr lang="en-US" altLang="zh-CN" i="1" dirty="0" err="1"/>
              <a:t>instructor.dept_name</a:t>
            </a:r>
            <a:r>
              <a:rPr lang="en-US" altLang="zh-CN" i="1" dirty="0"/>
              <a:t> = </a:t>
            </a:r>
            <a:r>
              <a:rPr lang="en-US" altLang="zh-CN" i="1" dirty="0" err="1"/>
              <a:t>instructors_of.dept_name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Usage</a:t>
            </a:r>
          </a:p>
          <a:p>
            <a:pPr>
              <a:buFont typeface="Monotype Sorts" charset="2"/>
              <a:buNone/>
            </a:pPr>
            <a:r>
              <a:rPr lang="en-US" altLang="zh-CN" dirty="0"/>
              <a:t>		</a:t>
            </a:r>
            <a:r>
              <a:rPr lang="en-US" altLang="zh-CN" b="1" dirty="0"/>
              <a:t>select *</a:t>
            </a:r>
            <a:br>
              <a:rPr lang="en-US" altLang="zh-CN" b="1" dirty="0"/>
            </a:br>
            <a:r>
              <a:rPr lang="en-US" altLang="zh-CN" b="1" dirty="0"/>
              <a:t>	from table </a:t>
            </a:r>
            <a:r>
              <a:rPr lang="en-US" altLang="zh-CN" dirty="0"/>
              <a:t>(</a:t>
            </a:r>
            <a:r>
              <a:rPr lang="en-US" altLang="zh-CN" i="1" dirty="0" err="1"/>
              <a:t>instructors_of</a:t>
            </a:r>
            <a:r>
              <a:rPr lang="en-US" altLang="zh-CN" i="1" dirty="0"/>
              <a:t> </a:t>
            </a:r>
            <a:r>
              <a:rPr lang="en-US" altLang="zh-CN" dirty="0"/>
              <a:t>(‘Music’))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3365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Procedures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7347" y="1702964"/>
            <a:ext cx="9882231" cy="45517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The </a:t>
            </a:r>
            <a:r>
              <a:rPr lang="en-US" altLang="zh-CN" i="1" dirty="0" err="1"/>
              <a:t>dept_count</a:t>
            </a:r>
            <a:r>
              <a:rPr lang="en-US" altLang="zh-CN" i="1" dirty="0"/>
              <a:t> </a:t>
            </a:r>
            <a:r>
              <a:rPr lang="en-US" altLang="zh-CN" dirty="0"/>
              <a:t>function could instead be written as procedure: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/>
              <a:t>	create procedure </a:t>
            </a:r>
            <a:r>
              <a:rPr lang="en-US" altLang="zh-CN" i="1" dirty="0" err="1"/>
              <a:t>dept_count_proc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b="1" dirty="0"/>
              <a:t>in </a:t>
            </a:r>
            <a:r>
              <a:rPr lang="en-US" altLang="zh-CN" i="1" dirty="0" err="1"/>
              <a:t>dept_name</a:t>
            </a:r>
            <a:r>
              <a:rPr lang="en-US" altLang="zh-CN" i="1" dirty="0"/>
              <a:t> </a:t>
            </a:r>
            <a:r>
              <a:rPr lang="en-US" altLang="zh-CN" b="1" dirty="0"/>
              <a:t>varchar</a:t>
            </a:r>
            <a:r>
              <a:rPr lang="en-US" altLang="zh-CN" dirty="0"/>
              <a:t>(20), </a:t>
            </a:r>
            <a:br>
              <a:rPr lang="en-US" altLang="zh-CN" dirty="0"/>
            </a:br>
            <a:r>
              <a:rPr lang="en-US" altLang="zh-CN" dirty="0"/>
              <a:t>                                                           </a:t>
            </a:r>
            <a:r>
              <a:rPr lang="en-US" altLang="zh-CN" b="1" dirty="0"/>
              <a:t>out </a:t>
            </a:r>
            <a:r>
              <a:rPr lang="en-US" altLang="zh-CN" i="1" dirty="0" err="1"/>
              <a:t>d_count</a:t>
            </a:r>
            <a:r>
              <a:rPr lang="en-US" altLang="zh-CN" i="1" dirty="0"/>
              <a:t> </a:t>
            </a:r>
            <a:r>
              <a:rPr lang="en-US" altLang="zh-CN" b="1" dirty="0"/>
              <a:t>integer)</a:t>
            </a:r>
            <a:br>
              <a:rPr lang="en-US" altLang="zh-CN" b="1" dirty="0"/>
            </a:br>
            <a:r>
              <a:rPr lang="en-US" altLang="zh-CN" b="1" dirty="0"/>
              <a:t>begin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/>
              <a:t>	  select count</a:t>
            </a:r>
            <a:r>
              <a:rPr lang="en-US" altLang="zh-CN" dirty="0"/>
              <a:t>(</a:t>
            </a:r>
            <a:r>
              <a:rPr lang="en-US" altLang="zh-CN" i="1" dirty="0"/>
              <a:t>*</a:t>
            </a:r>
            <a:r>
              <a:rPr lang="en-US" altLang="zh-CN" dirty="0"/>
              <a:t>) </a:t>
            </a:r>
            <a:r>
              <a:rPr lang="en-US" altLang="zh-CN" b="1" dirty="0"/>
              <a:t>into </a:t>
            </a:r>
            <a:r>
              <a:rPr lang="en-US" altLang="zh-CN" i="1" dirty="0" err="1"/>
              <a:t>d_count</a:t>
            </a:r>
            <a:br>
              <a:rPr lang="en-US" altLang="zh-CN" i="1" dirty="0"/>
            </a:br>
            <a:r>
              <a:rPr lang="en-US" altLang="zh-CN" i="1" dirty="0"/>
              <a:t>  </a:t>
            </a:r>
            <a:r>
              <a:rPr lang="en-US" altLang="zh-CN" b="1" dirty="0"/>
              <a:t>from </a:t>
            </a:r>
            <a:r>
              <a:rPr lang="en-US" altLang="zh-CN" i="1" dirty="0"/>
              <a:t>instructor</a:t>
            </a:r>
            <a:br>
              <a:rPr lang="en-US" altLang="zh-CN" i="1" dirty="0"/>
            </a:br>
            <a:r>
              <a:rPr lang="en-US" altLang="zh-CN" i="1" dirty="0"/>
              <a:t>  </a:t>
            </a:r>
            <a:r>
              <a:rPr lang="en-US" altLang="zh-CN" b="1" dirty="0"/>
              <a:t>where </a:t>
            </a:r>
            <a:r>
              <a:rPr lang="en-US" altLang="zh-CN" i="1" dirty="0" err="1"/>
              <a:t>instructor.dept_name</a:t>
            </a:r>
            <a:r>
              <a:rPr lang="en-US" altLang="zh-CN" i="1" dirty="0"/>
              <a:t> = </a:t>
            </a:r>
            <a:r>
              <a:rPr lang="en-US" altLang="zh-CN" i="1" dirty="0" err="1"/>
              <a:t>dept_count_proc.dept_name</a:t>
            </a:r>
            <a:endParaRPr lang="en-US" altLang="zh-CN" i="1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i="1" dirty="0"/>
              <a:t>     </a:t>
            </a:r>
            <a:r>
              <a:rPr lang="en-US" altLang="zh-CN" b="1" dirty="0"/>
              <a:t>end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Procedures can be invoked either from an SQL procedure or from embedded SQL, using the </a:t>
            </a:r>
            <a:r>
              <a:rPr lang="en-US" altLang="zh-CN" b="1" dirty="0"/>
              <a:t>call</a:t>
            </a:r>
            <a:r>
              <a:rPr lang="en-US" altLang="zh-CN" dirty="0"/>
              <a:t> statement.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/>
              <a:t>		declare </a:t>
            </a:r>
            <a:r>
              <a:rPr lang="en-US" altLang="zh-CN" i="1" dirty="0" err="1"/>
              <a:t>d_count</a:t>
            </a:r>
            <a:r>
              <a:rPr lang="en-US" altLang="zh-CN" i="1" dirty="0"/>
              <a:t> </a:t>
            </a:r>
            <a:r>
              <a:rPr lang="en-US" altLang="zh-CN" b="1" dirty="0"/>
              <a:t>integer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call </a:t>
            </a:r>
            <a:r>
              <a:rPr lang="en-US" altLang="zh-CN" i="1" dirty="0" err="1"/>
              <a:t>dept_count_proc</a:t>
            </a:r>
            <a:r>
              <a:rPr lang="en-US" altLang="zh-CN" dirty="0"/>
              <a:t>( ‘Physics’, </a:t>
            </a:r>
            <a:r>
              <a:rPr lang="en-US" altLang="zh-CN" i="1" dirty="0" err="1"/>
              <a:t>d_count</a:t>
            </a:r>
            <a:r>
              <a:rPr lang="en-US" altLang="zh-CN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dirty="0"/>
              <a:t>	Procedures and functions can be invoked also from dynamic SQL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SQL:1999 allows more than one function/procedure of the same name (called name </a:t>
            </a:r>
            <a:r>
              <a:rPr lang="en-US" altLang="zh-CN" b="1" dirty="0">
                <a:solidFill>
                  <a:srgbClr val="000099"/>
                </a:solidFill>
              </a:rPr>
              <a:t>overloading</a:t>
            </a:r>
            <a:r>
              <a:rPr lang="en-US" altLang="zh-CN" dirty="0"/>
              <a:t>), as long as the number of </a:t>
            </a:r>
            <a:br>
              <a:rPr lang="en-US" altLang="zh-CN" dirty="0"/>
            </a:br>
            <a:r>
              <a:rPr lang="en-US" altLang="zh-CN" dirty="0"/>
              <a:t>arguments differ, or at least the types of the arguments differ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Procedural Constructs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26795"/>
            <a:ext cx="9980682" cy="491051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Tahoma" panose="020B0604030504040204" pitchFamily="34" charset="0"/>
              </a:rPr>
              <a:t>Warning: most database systems implement their own variant of the standard syntax below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</a:rPr>
              <a:t>read your system manual to see what works on your system</a:t>
            </a:r>
          </a:p>
          <a:p>
            <a:r>
              <a:rPr lang="en-US" altLang="zh-CN" dirty="0">
                <a:latin typeface="Tahoma" panose="020B0604030504040204" pitchFamily="34" charset="0"/>
              </a:rPr>
              <a:t>Compound statement: </a:t>
            </a:r>
            <a:r>
              <a:rPr lang="en-US" altLang="zh-CN" b="1" dirty="0">
                <a:latin typeface="Tahoma" panose="020B0604030504040204" pitchFamily="34" charset="0"/>
              </a:rPr>
              <a:t>begin … end</a:t>
            </a:r>
            <a:r>
              <a:rPr lang="en-US" altLang="zh-CN" dirty="0">
                <a:latin typeface="Tahoma" panose="020B0604030504040204" pitchFamily="34" charset="0"/>
              </a:rPr>
              <a:t>,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</a:rPr>
              <a:t>May contain multiple SQL statements between </a:t>
            </a:r>
            <a:r>
              <a:rPr lang="en-US" altLang="zh-CN" b="1" dirty="0">
                <a:latin typeface="Tahoma" panose="020B0604030504040204" pitchFamily="34" charset="0"/>
              </a:rPr>
              <a:t>begin </a:t>
            </a:r>
            <a:r>
              <a:rPr lang="en-US" altLang="zh-CN" dirty="0">
                <a:latin typeface="Tahoma" panose="020B0604030504040204" pitchFamily="34" charset="0"/>
              </a:rPr>
              <a:t>and </a:t>
            </a:r>
            <a:r>
              <a:rPr lang="en-US" altLang="zh-CN" b="1" dirty="0">
                <a:latin typeface="Tahoma" panose="020B0604030504040204" pitchFamily="34" charset="0"/>
              </a:rPr>
              <a:t>end</a:t>
            </a:r>
            <a:r>
              <a:rPr lang="en-US" altLang="zh-CN" dirty="0">
                <a:latin typeface="Tahoma" panose="020B0604030504040204" pitchFamily="34" charset="0"/>
              </a:rPr>
              <a:t>.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</a:rPr>
              <a:t>Local variables can be declared within a compound statements</a:t>
            </a:r>
          </a:p>
          <a:p>
            <a:r>
              <a:rPr lang="en-US" altLang="zh-CN" b="1" dirty="0" err="1">
                <a:latin typeface="Tahoma" panose="020B0604030504040204" pitchFamily="34" charset="0"/>
              </a:rPr>
              <a:t>While</a:t>
            </a:r>
            <a:r>
              <a:rPr lang="en-US" altLang="zh-CN" dirty="0" err="1">
                <a:latin typeface="Tahoma" panose="020B0604030504040204" pitchFamily="34" charset="0"/>
              </a:rPr>
              <a:t>and</a:t>
            </a:r>
            <a:r>
              <a:rPr lang="en-US" altLang="zh-CN" b="1" dirty="0">
                <a:latin typeface="Tahoma" panose="020B0604030504040204" pitchFamily="34" charset="0"/>
              </a:rPr>
              <a:t> repeat</a:t>
            </a:r>
            <a:r>
              <a:rPr lang="en-US" altLang="zh-CN" dirty="0">
                <a:latin typeface="Tahoma" panose="020B0604030504040204" pitchFamily="34" charset="0"/>
              </a:rPr>
              <a:t> statements :</a:t>
            </a:r>
            <a:endParaRPr lang="en-US" altLang="zh-CN" b="1" dirty="0">
              <a:latin typeface="Tahoma" panose="020B0604030504040204" pitchFamily="34" charset="0"/>
            </a:endParaRPr>
          </a:p>
          <a:p>
            <a:pPr>
              <a:buFont typeface="Monotype Sorts" charset="2"/>
              <a:buNone/>
            </a:pPr>
            <a:r>
              <a:rPr lang="en-US" altLang="zh-CN" b="1" dirty="0">
                <a:latin typeface="Tahoma" panose="020B0604030504040204" pitchFamily="34" charset="0"/>
              </a:rPr>
              <a:t>		declare </a:t>
            </a:r>
            <a:r>
              <a:rPr lang="en-US" altLang="zh-CN" i="1" dirty="0">
                <a:latin typeface="Tahoma" panose="020B0604030504040204" pitchFamily="34" charset="0"/>
              </a:rPr>
              <a:t>n </a:t>
            </a:r>
            <a:r>
              <a:rPr lang="en-US" altLang="zh-CN" b="1" dirty="0">
                <a:latin typeface="Tahoma" panose="020B0604030504040204" pitchFamily="34" charset="0"/>
              </a:rPr>
              <a:t>integer default </a:t>
            </a:r>
            <a:r>
              <a:rPr lang="en-US" altLang="zh-CN" dirty="0">
                <a:latin typeface="Tahoma" panose="020B0604030504040204" pitchFamily="34" charset="0"/>
              </a:rPr>
              <a:t>0;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b="1" dirty="0">
                <a:latin typeface="Tahoma" panose="020B0604030504040204" pitchFamily="34" charset="0"/>
              </a:rPr>
              <a:t>		while </a:t>
            </a:r>
            <a:r>
              <a:rPr lang="en-US" altLang="zh-CN" i="1" dirty="0">
                <a:latin typeface="Tahoma" panose="020B0604030504040204" pitchFamily="34" charset="0"/>
              </a:rPr>
              <a:t>n </a:t>
            </a:r>
            <a:r>
              <a:rPr lang="en-US" altLang="zh-CN" dirty="0">
                <a:latin typeface="Tahoma" panose="020B0604030504040204" pitchFamily="34" charset="0"/>
              </a:rPr>
              <a:t>&lt; 10 </a:t>
            </a:r>
            <a:r>
              <a:rPr lang="en-US" altLang="zh-CN" b="1" dirty="0">
                <a:latin typeface="Tahoma" panose="020B0604030504040204" pitchFamily="34" charset="0"/>
              </a:rPr>
              <a:t>do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altLang="zh-CN" b="1" dirty="0">
                <a:latin typeface="Tahoma" panose="020B0604030504040204" pitchFamily="34" charset="0"/>
              </a:rPr>
              <a:t>		    set </a:t>
            </a:r>
            <a:r>
              <a:rPr lang="en-US" altLang="zh-CN" i="1" dirty="0">
                <a:latin typeface="Tahoma" panose="020B0604030504040204" pitchFamily="34" charset="0"/>
              </a:rPr>
              <a:t>n </a:t>
            </a:r>
            <a:r>
              <a:rPr lang="en-US" altLang="zh-CN" dirty="0">
                <a:latin typeface="Tahoma" panose="020B0604030504040204" pitchFamily="34" charset="0"/>
              </a:rPr>
              <a:t>= </a:t>
            </a:r>
            <a:r>
              <a:rPr lang="en-US" altLang="zh-CN" i="1" dirty="0">
                <a:latin typeface="Tahoma" panose="020B0604030504040204" pitchFamily="34" charset="0"/>
              </a:rPr>
              <a:t>n </a:t>
            </a:r>
            <a:r>
              <a:rPr lang="en-US" altLang="zh-CN" dirty="0">
                <a:latin typeface="Tahoma" panose="020B0604030504040204" pitchFamily="34" charset="0"/>
              </a:rPr>
              <a:t>+ 1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b="1" dirty="0">
                <a:latin typeface="Tahoma" panose="020B0604030504040204" pitchFamily="34" charset="0"/>
              </a:rPr>
              <a:t>		end while</a:t>
            </a:r>
            <a:br>
              <a:rPr lang="en-US" altLang="zh-CN" b="1" dirty="0">
                <a:latin typeface="Tahoma" panose="020B0604030504040204" pitchFamily="34" charset="0"/>
              </a:rPr>
            </a:br>
            <a:r>
              <a:rPr lang="en-US" altLang="zh-CN" b="1" dirty="0">
                <a:latin typeface="Tahoma" panose="020B0604030504040204" pitchFamily="34" charset="0"/>
              </a:rPr>
              <a:t> 		           </a:t>
            </a:r>
            <a:r>
              <a:rPr lang="en-US" altLang="zh-CN" dirty="0">
                <a:latin typeface="Tahoma" panose="020B0604030504040204" pitchFamily="34" charset="0"/>
              </a:rPr>
              <a:t> </a:t>
            </a:r>
            <a:r>
              <a:rPr lang="en-US" altLang="zh-CN" b="1" dirty="0">
                <a:latin typeface="Tahoma" panose="020B0604030504040204" pitchFamily="34" charset="0"/>
              </a:rPr>
              <a:t>		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b="1" dirty="0">
                <a:latin typeface="Tahoma" panose="020B0604030504040204" pitchFamily="34" charset="0"/>
              </a:rPr>
              <a:t>              repeat</a:t>
            </a:r>
          </a:p>
          <a:p>
            <a:pPr lvl="1">
              <a:buFont typeface="Monotype Sorts" charset="2"/>
              <a:buNone/>
            </a:pPr>
            <a:r>
              <a:rPr lang="en-US" altLang="zh-CN" b="1" dirty="0">
                <a:latin typeface="Tahoma" panose="020B0604030504040204" pitchFamily="34" charset="0"/>
              </a:rPr>
              <a:t>          set </a:t>
            </a:r>
            <a:r>
              <a:rPr lang="en-US" altLang="zh-CN" i="1" dirty="0">
                <a:latin typeface="Tahoma" panose="020B0604030504040204" pitchFamily="34" charset="0"/>
              </a:rPr>
              <a:t>n </a:t>
            </a:r>
            <a:r>
              <a:rPr lang="en-US" altLang="zh-CN" dirty="0">
                <a:latin typeface="Tahoma" panose="020B0604030504040204" pitchFamily="34" charset="0"/>
              </a:rPr>
              <a:t>= </a:t>
            </a:r>
            <a:r>
              <a:rPr lang="en-US" altLang="zh-CN" i="1" dirty="0">
                <a:latin typeface="Tahoma" panose="020B0604030504040204" pitchFamily="34" charset="0"/>
              </a:rPr>
              <a:t>n  </a:t>
            </a:r>
            <a:r>
              <a:rPr lang="en-US" altLang="zh-CN" dirty="0">
                <a:latin typeface="Tahoma" panose="020B0604030504040204" pitchFamily="34" charset="0"/>
              </a:rPr>
              <a:t>– 1</a:t>
            </a:r>
          </a:p>
          <a:p>
            <a:pPr>
              <a:buFont typeface="Monotype Sorts" charset="2"/>
              <a:buNone/>
            </a:pPr>
            <a:r>
              <a:rPr lang="en-US" altLang="zh-CN" b="1" dirty="0">
                <a:latin typeface="Tahoma" panose="020B0604030504040204" pitchFamily="34" charset="0"/>
              </a:rPr>
              <a:t>              until </a:t>
            </a:r>
            <a:r>
              <a:rPr lang="en-US" altLang="zh-CN" i="1" dirty="0">
                <a:latin typeface="Tahoma" panose="020B0604030504040204" pitchFamily="34" charset="0"/>
              </a:rPr>
              <a:t>n</a:t>
            </a:r>
            <a:r>
              <a:rPr lang="en-US" altLang="zh-CN" dirty="0">
                <a:latin typeface="Tahoma" panose="020B0604030504040204" pitchFamily="34" charset="0"/>
              </a:rPr>
              <a:t> = 0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dirty="0">
                <a:latin typeface="Tahoma" panose="020B0604030504040204" pitchFamily="34" charset="0"/>
              </a:rPr>
              <a:t> </a:t>
            </a:r>
            <a:r>
              <a:rPr lang="en-US" altLang="zh-CN" b="1" dirty="0">
                <a:latin typeface="Tahoma" panose="020B0604030504040204" pitchFamily="34" charset="0"/>
              </a:rPr>
              <a:t>		end repeat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Procedural Constructs (Cont.)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652631"/>
            <a:ext cx="9980682" cy="43862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b="1" dirty="0">
                <a:latin typeface="Tahoma" panose="020B0604030504040204" pitchFamily="34" charset="0"/>
              </a:rPr>
              <a:t>For</a:t>
            </a:r>
            <a:r>
              <a:rPr lang="en-US" altLang="zh-CN" dirty="0">
                <a:latin typeface="Tahoma" panose="020B0604030504040204" pitchFamily="34" charset="0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Tahoma" panose="020B0604030504040204" pitchFamily="34" charset="0"/>
              </a:rPr>
              <a:t>Permits iteration over all results of a query</a:t>
            </a:r>
          </a:p>
          <a:p>
            <a:pPr lvl="1"/>
            <a:r>
              <a:rPr lang="en-US" altLang="zh-CN" sz="2000" dirty="0">
                <a:latin typeface="Tahoma" panose="020B0604030504040204" pitchFamily="34" charset="0"/>
              </a:rPr>
              <a:t>Example: </a:t>
            </a:r>
            <a:br>
              <a:rPr lang="en-US" altLang="zh-CN" sz="2000" dirty="0">
                <a:latin typeface="Tahoma" panose="020B0604030504040204" pitchFamily="34" charset="0"/>
              </a:rPr>
            </a:br>
            <a:br>
              <a:rPr lang="en-US" altLang="zh-CN" sz="2000" dirty="0">
                <a:latin typeface="Tahoma" panose="020B0604030504040204" pitchFamily="34" charset="0"/>
              </a:rPr>
            </a:br>
            <a:r>
              <a:rPr lang="en-US" altLang="zh-CN" sz="2000" dirty="0">
                <a:latin typeface="Tahoma" panose="020B0604030504040204" pitchFamily="34" charset="0"/>
              </a:rPr>
              <a:t>   </a:t>
            </a:r>
            <a:r>
              <a:rPr lang="en-US" altLang="zh-CN" sz="2000" b="1" dirty="0"/>
              <a:t>declare </a:t>
            </a:r>
            <a:r>
              <a:rPr lang="en-US" altLang="zh-CN" sz="2000" i="1" dirty="0"/>
              <a:t>n  </a:t>
            </a:r>
            <a:r>
              <a:rPr lang="en-US" altLang="zh-CN" sz="2000" b="1" dirty="0"/>
              <a:t>integer default </a:t>
            </a:r>
            <a:r>
              <a:rPr lang="en-US" altLang="zh-CN" sz="2000" dirty="0"/>
              <a:t>0;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b="1" dirty="0"/>
              <a:t>for </a:t>
            </a:r>
            <a:r>
              <a:rPr lang="en-US" altLang="zh-CN" sz="2000" i="1" dirty="0"/>
              <a:t>r  </a:t>
            </a:r>
            <a:r>
              <a:rPr lang="en-US" altLang="zh-CN" sz="2000" b="1" dirty="0"/>
              <a:t>as</a:t>
            </a:r>
            <a:br>
              <a:rPr lang="en-US" altLang="zh-CN" sz="2000" b="1" dirty="0"/>
            </a:br>
            <a:r>
              <a:rPr lang="en-US" altLang="zh-CN" sz="2000" b="1" dirty="0"/>
              <a:t>         select </a:t>
            </a:r>
            <a:r>
              <a:rPr lang="en-US" altLang="zh-CN" sz="2000" i="1" dirty="0"/>
              <a:t>budget </a:t>
            </a:r>
            <a:r>
              <a:rPr lang="en-US" altLang="zh-CN" sz="2000" b="1" dirty="0"/>
              <a:t>from </a:t>
            </a:r>
            <a:r>
              <a:rPr lang="en-US" altLang="zh-CN" sz="2000" i="1" dirty="0"/>
              <a:t>department</a:t>
            </a:r>
            <a:br>
              <a:rPr lang="en-US" altLang="zh-CN" sz="2000" i="1" dirty="0"/>
            </a:br>
            <a:r>
              <a:rPr lang="en-US" altLang="zh-CN" sz="2000" i="1" dirty="0"/>
              <a:t>          </a:t>
            </a:r>
            <a:r>
              <a:rPr lang="en-US" altLang="zh-CN" sz="2000" b="1" dirty="0"/>
              <a:t>where </a:t>
            </a:r>
            <a:r>
              <a:rPr lang="en-US" altLang="zh-CN" sz="2000" i="1" dirty="0" err="1"/>
              <a:t>dept_name</a:t>
            </a:r>
            <a:r>
              <a:rPr lang="en-US" altLang="zh-CN" sz="2000" i="1" dirty="0"/>
              <a:t> </a:t>
            </a:r>
            <a:r>
              <a:rPr lang="en-US" altLang="zh-CN" sz="2000" dirty="0"/>
              <a:t>= ‘Music’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/>
              <a:t>do</a:t>
            </a:r>
            <a:br>
              <a:rPr lang="en-US" altLang="zh-CN" sz="2000" b="1" dirty="0"/>
            </a:br>
            <a:r>
              <a:rPr lang="en-US" altLang="zh-CN" sz="2000" b="1" dirty="0"/>
              <a:t>	       set </a:t>
            </a:r>
            <a:r>
              <a:rPr lang="en-US" altLang="zh-CN" sz="2000" i="1" dirty="0"/>
              <a:t>n </a:t>
            </a:r>
            <a:r>
              <a:rPr lang="en-US" altLang="zh-CN" sz="2000" dirty="0"/>
              <a:t>= </a:t>
            </a:r>
            <a:r>
              <a:rPr lang="en-US" altLang="zh-CN" sz="2000" i="1" dirty="0"/>
              <a:t>n </a:t>
            </a:r>
            <a:r>
              <a:rPr lang="en-US" altLang="zh-CN" sz="2000" dirty="0"/>
              <a:t>- </a:t>
            </a:r>
            <a:r>
              <a:rPr lang="en-US" altLang="zh-CN" sz="2000" dirty="0" err="1"/>
              <a:t>r.</a:t>
            </a:r>
            <a:r>
              <a:rPr lang="en-US" altLang="zh-CN" sz="2000" i="1" dirty="0" err="1"/>
              <a:t>budget</a:t>
            </a:r>
            <a:br>
              <a:rPr lang="en-US" altLang="zh-CN" sz="2000" i="1" dirty="0"/>
            </a:br>
            <a:r>
              <a:rPr lang="en-US" altLang="zh-CN" sz="2000" i="1" dirty="0"/>
              <a:t>    </a:t>
            </a:r>
            <a:r>
              <a:rPr lang="en-US" altLang="zh-CN" sz="2000" b="1" dirty="0"/>
              <a:t>end for</a:t>
            </a:r>
            <a:endParaRPr lang="en-US" altLang="zh-CN" sz="2000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Procedural Constructs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26795"/>
            <a:ext cx="9980682" cy="504386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Conditional statements  (</a:t>
            </a:r>
            <a:r>
              <a:rPr lang="en-US" altLang="zh-CN" b="1" dirty="0"/>
              <a:t>if-then-else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SQL:1999 also supports a </a:t>
            </a:r>
            <a:r>
              <a:rPr lang="en-US" altLang="zh-CN" b="1" dirty="0"/>
              <a:t>case</a:t>
            </a:r>
            <a:r>
              <a:rPr lang="en-US" altLang="zh-CN" dirty="0"/>
              <a:t> statement similar to C case statement</a:t>
            </a:r>
          </a:p>
          <a:p>
            <a:r>
              <a:rPr lang="en-US" altLang="zh-CN" dirty="0"/>
              <a:t>Example procedure: registers student after ensuring classroom capacity is not exceeded</a:t>
            </a:r>
          </a:p>
          <a:p>
            <a:pPr lvl="1"/>
            <a:r>
              <a:rPr lang="en-US" altLang="zh-CN" sz="2000" dirty="0"/>
              <a:t>Returns 0 on success and -1 if capacity is exceeded</a:t>
            </a:r>
          </a:p>
          <a:p>
            <a:pPr lvl="1"/>
            <a:r>
              <a:rPr lang="en-US" altLang="zh-CN" sz="2000" dirty="0"/>
              <a:t>See book for details</a:t>
            </a:r>
            <a:endParaRPr lang="en-IN" sz="2000" dirty="0"/>
          </a:p>
          <a:p>
            <a:r>
              <a:rPr lang="en-US" altLang="zh-CN" dirty="0"/>
              <a:t>Signaling of exception conditions, and declaring handlers for exceptions</a:t>
            </a:r>
          </a:p>
          <a:p>
            <a:pPr>
              <a:buFont typeface="Monotype Sorts" charset="2"/>
              <a:buNone/>
            </a:pPr>
            <a:r>
              <a:rPr lang="en-US" altLang="zh-CN" b="1" dirty="0"/>
              <a:t>		declare </a:t>
            </a:r>
            <a:r>
              <a:rPr lang="en-US" altLang="zh-CN" i="1" dirty="0" err="1"/>
              <a:t>out_of_classroom_seats</a:t>
            </a:r>
            <a:r>
              <a:rPr lang="en-US" altLang="zh-CN" i="1" dirty="0"/>
              <a:t> </a:t>
            </a:r>
            <a:r>
              <a:rPr lang="en-US" altLang="zh-CN" b="1" dirty="0"/>
              <a:t>condition</a:t>
            </a:r>
            <a:br>
              <a:rPr lang="en-US" altLang="zh-CN" b="1" dirty="0"/>
            </a:br>
            <a:r>
              <a:rPr lang="en-US" altLang="zh-CN" b="1" dirty="0"/>
              <a:t>	declare exit handler for </a:t>
            </a:r>
            <a:r>
              <a:rPr lang="en-US" altLang="zh-CN" i="1" dirty="0" err="1"/>
              <a:t>out_of_classroom_seats</a:t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b="1" dirty="0"/>
              <a:t>begin</a:t>
            </a:r>
            <a:br>
              <a:rPr lang="en-US" altLang="zh-CN" b="1" dirty="0"/>
            </a:br>
            <a:r>
              <a:rPr lang="en-US" altLang="zh-CN" b="1" dirty="0"/>
              <a:t>	</a:t>
            </a:r>
            <a:r>
              <a:rPr lang="en-US" altLang="zh-CN" dirty="0"/>
              <a:t>…</a:t>
            </a:r>
            <a:br>
              <a:rPr lang="en-US" altLang="zh-CN" dirty="0"/>
            </a:br>
            <a:r>
              <a:rPr lang="en-US" altLang="zh-CN" dirty="0"/>
              <a:t>         ..  </a:t>
            </a:r>
            <a:r>
              <a:rPr lang="en-US" altLang="zh-CN" b="1" dirty="0"/>
              <a:t>signal</a:t>
            </a:r>
            <a:r>
              <a:rPr lang="en-US" altLang="zh-CN" dirty="0"/>
              <a:t> </a:t>
            </a:r>
            <a:r>
              <a:rPr lang="en-US" altLang="zh-CN" i="1" dirty="0" err="1"/>
              <a:t>out_of_classroom_seats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end</a:t>
            </a:r>
          </a:p>
          <a:p>
            <a:pPr lvl="1"/>
            <a:r>
              <a:rPr lang="en-US" altLang="zh-CN" sz="2000" dirty="0"/>
              <a:t>The handler here is </a:t>
            </a:r>
            <a:r>
              <a:rPr lang="en-US" altLang="zh-CN" sz="2000" b="1" dirty="0"/>
              <a:t>exit </a:t>
            </a:r>
            <a:r>
              <a:rPr lang="en-US" altLang="zh-CN" sz="2000" dirty="0"/>
              <a:t>-- causes enclosing </a:t>
            </a:r>
            <a:r>
              <a:rPr lang="en-US" altLang="zh-CN" sz="2000" b="1" dirty="0" err="1"/>
              <a:t>begin..end</a:t>
            </a:r>
            <a:r>
              <a:rPr lang="en-US" altLang="zh-CN" sz="2000" dirty="0"/>
              <a:t> to be exited</a:t>
            </a:r>
          </a:p>
          <a:p>
            <a:pPr lvl="1"/>
            <a:r>
              <a:rPr lang="en-US" altLang="zh-CN" sz="2000" dirty="0"/>
              <a:t>Other actions possible on exception</a:t>
            </a: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External Language Functions/Procedures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694576"/>
            <a:ext cx="9980682" cy="4806892"/>
          </a:xfrm>
        </p:spPr>
        <p:txBody>
          <a:bodyPr/>
          <a:lstStyle/>
          <a:p>
            <a:r>
              <a:rPr lang="en-US" altLang="zh-CN" dirty="0"/>
              <a:t>SQL:1999 permits the use of functions and procedures written in other languages such as C or C++ </a:t>
            </a:r>
          </a:p>
          <a:p>
            <a:r>
              <a:rPr lang="en-US" altLang="zh-CN" dirty="0"/>
              <a:t>Declaring external language procedures and functions</a:t>
            </a:r>
            <a:br>
              <a:rPr lang="en-US" altLang="zh-CN" dirty="0"/>
            </a:br>
            <a:endParaRPr lang="en-US" altLang="zh-CN" dirty="0"/>
          </a:p>
          <a:p>
            <a:pPr>
              <a:buFont typeface="Monotype Sorts" charset="2"/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create procedure </a:t>
            </a:r>
            <a:r>
              <a:rPr lang="en-US" altLang="zh-CN" dirty="0" err="1"/>
              <a:t>dept_count_proc</a:t>
            </a:r>
            <a:r>
              <a:rPr lang="en-US" altLang="zh-CN" dirty="0"/>
              <a:t>(</a:t>
            </a:r>
            <a:r>
              <a:rPr lang="en-US" altLang="zh-CN" b="1" dirty="0"/>
              <a:t>in</a:t>
            </a:r>
            <a:r>
              <a:rPr lang="en-US" altLang="zh-CN" dirty="0"/>
              <a:t> </a:t>
            </a:r>
            <a:r>
              <a:rPr lang="en-US" altLang="zh-CN" i="1" dirty="0" err="1"/>
              <a:t>dept_name</a:t>
            </a:r>
            <a:r>
              <a:rPr lang="en-US" altLang="zh-CN" i="1" dirty="0"/>
              <a:t> </a:t>
            </a:r>
            <a:r>
              <a:rPr lang="en-US" altLang="zh-CN" b="1" dirty="0"/>
              <a:t>varchar</a:t>
            </a:r>
            <a:r>
              <a:rPr lang="en-US" altLang="zh-CN" dirty="0"/>
              <a:t>(20),</a:t>
            </a:r>
            <a:br>
              <a:rPr lang="en-US" altLang="zh-CN" dirty="0"/>
            </a:br>
            <a:r>
              <a:rPr lang="en-US" altLang="zh-CN" dirty="0"/>
              <a:t>                                                            </a:t>
            </a:r>
            <a:r>
              <a:rPr lang="en-US" altLang="zh-CN" b="1" dirty="0"/>
              <a:t>out </a:t>
            </a:r>
            <a:r>
              <a:rPr lang="en-US" altLang="zh-CN" dirty="0"/>
              <a:t>count </a:t>
            </a:r>
            <a:r>
              <a:rPr lang="en-US" altLang="zh-CN" b="1" dirty="0"/>
              <a:t>integer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b="1" dirty="0"/>
              <a:t>language </a:t>
            </a:r>
            <a:r>
              <a:rPr lang="en-US" altLang="zh-CN" dirty="0"/>
              <a:t>C</a:t>
            </a:r>
            <a:br>
              <a:rPr lang="en-US" altLang="zh-CN" dirty="0"/>
            </a:br>
            <a:r>
              <a:rPr lang="en-US" altLang="zh-CN" b="1" dirty="0"/>
              <a:t>external name </a:t>
            </a:r>
            <a:r>
              <a:rPr lang="en-US" altLang="zh-CN" dirty="0"/>
              <a:t>’ 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avi</a:t>
            </a:r>
            <a:r>
              <a:rPr lang="en-US" altLang="zh-CN" dirty="0"/>
              <a:t>/bin/</a:t>
            </a:r>
            <a:r>
              <a:rPr lang="en-US" altLang="zh-CN" dirty="0" err="1"/>
              <a:t>dept_count_proc</a:t>
            </a:r>
            <a:r>
              <a:rPr lang="en-US" altLang="zh-CN" dirty="0"/>
              <a:t>’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1" dirty="0"/>
              <a:t>create function </a:t>
            </a:r>
            <a:r>
              <a:rPr lang="en-US" altLang="zh-CN" dirty="0" err="1"/>
              <a:t>dept_count</a:t>
            </a:r>
            <a:r>
              <a:rPr lang="en-US" altLang="zh-CN" dirty="0"/>
              <a:t>(</a:t>
            </a:r>
            <a:r>
              <a:rPr lang="en-US" altLang="zh-CN" i="1" dirty="0" err="1"/>
              <a:t>dept_name</a:t>
            </a:r>
            <a:r>
              <a:rPr lang="en-US" altLang="zh-CN" i="1" dirty="0"/>
              <a:t> </a:t>
            </a:r>
            <a:r>
              <a:rPr lang="en-US" altLang="zh-CN" b="1" dirty="0"/>
              <a:t>varchar</a:t>
            </a:r>
            <a:r>
              <a:rPr lang="en-US" altLang="zh-CN" dirty="0"/>
              <a:t>(20))</a:t>
            </a:r>
            <a:br>
              <a:rPr lang="en-US" altLang="zh-CN" dirty="0"/>
            </a:br>
            <a:r>
              <a:rPr lang="en-US" altLang="zh-CN" b="1" dirty="0"/>
              <a:t>returns </a:t>
            </a:r>
            <a:r>
              <a:rPr lang="en-US" altLang="zh-CN" dirty="0"/>
              <a:t>integer</a:t>
            </a:r>
            <a:br>
              <a:rPr lang="en-US" altLang="zh-CN" dirty="0"/>
            </a:br>
            <a:r>
              <a:rPr lang="en-US" altLang="zh-CN" b="1" dirty="0"/>
              <a:t>language </a:t>
            </a:r>
            <a:r>
              <a:rPr lang="en-US" altLang="zh-CN" dirty="0"/>
              <a:t>C</a:t>
            </a:r>
            <a:br>
              <a:rPr lang="en-US" altLang="zh-CN" dirty="0"/>
            </a:br>
            <a:r>
              <a:rPr lang="en-US" altLang="zh-CN" b="1" dirty="0"/>
              <a:t>external name </a:t>
            </a:r>
            <a:r>
              <a:rPr lang="en-US" altLang="zh-CN" dirty="0"/>
              <a:t>‘/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avi</a:t>
            </a:r>
            <a:r>
              <a:rPr lang="en-US" altLang="zh-CN" dirty="0"/>
              <a:t>/bin/</a:t>
            </a:r>
            <a:r>
              <a:rPr lang="en-US" altLang="zh-CN" dirty="0" err="1"/>
              <a:t>dept_count</a:t>
            </a:r>
            <a:r>
              <a:rPr lang="en-US" altLang="zh-CN" dirty="0"/>
              <a:t>’</a:t>
            </a:r>
          </a:p>
          <a:p>
            <a:pPr>
              <a:buFont typeface="Monotype Sorts" charset="2"/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External Language Routines (Cont.)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19075"/>
            <a:ext cx="9980682" cy="5002388"/>
          </a:xfrm>
        </p:spPr>
        <p:txBody>
          <a:bodyPr/>
          <a:lstStyle/>
          <a:p>
            <a:r>
              <a:rPr lang="en-US" altLang="zh-CN" dirty="0"/>
              <a:t>Benefits of external language functions/procedures:  </a:t>
            </a:r>
          </a:p>
          <a:p>
            <a:pPr lvl="1"/>
            <a:r>
              <a:rPr lang="en-US" altLang="zh-CN" sz="2000" dirty="0"/>
              <a:t>more efficient for many operations, and more expressive power.</a:t>
            </a:r>
          </a:p>
          <a:p>
            <a:r>
              <a:rPr lang="en-US" altLang="zh-CN" dirty="0"/>
              <a:t>Drawbacks</a:t>
            </a:r>
          </a:p>
          <a:p>
            <a:pPr lvl="1"/>
            <a:r>
              <a:rPr lang="en-US" altLang="zh-CN" sz="2000" dirty="0"/>
              <a:t>Code to implement function may need to be loaded into database system and executed in the database system’s address space.</a:t>
            </a:r>
          </a:p>
          <a:p>
            <a:pPr lvl="2"/>
            <a:r>
              <a:rPr lang="en-US" altLang="zh-CN" sz="2000" dirty="0"/>
              <a:t>risk of accidental corruption of database structures</a:t>
            </a:r>
          </a:p>
          <a:p>
            <a:pPr lvl="2"/>
            <a:r>
              <a:rPr lang="en-US" altLang="zh-CN" sz="2000" dirty="0"/>
              <a:t>security risk, allowing users access to unauthorized data</a:t>
            </a:r>
          </a:p>
          <a:p>
            <a:pPr lvl="1"/>
            <a:r>
              <a:rPr lang="en-US" altLang="zh-CN" sz="2000" dirty="0"/>
              <a:t>There are alternatives, which give good security at the cost of potentially worse performance.</a:t>
            </a:r>
          </a:p>
          <a:p>
            <a:pPr lvl="1"/>
            <a:r>
              <a:rPr lang="en-US" altLang="zh-CN" sz="2000" dirty="0"/>
              <a:t>Direct execution in the database system’s space is used when efficiency is more important than security.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Security with External Language Routines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669409"/>
            <a:ext cx="9980682" cy="4369442"/>
          </a:xfrm>
        </p:spPr>
        <p:txBody>
          <a:bodyPr>
            <a:normAutofit/>
          </a:bodyPr>
          <a:lstStyle/>
          <a:p>
            <a:r>
              <a:rPr lang="en-US" altLang="zh-CN" dirty="0"/>
              <a:t>To deal with security problems</a:t>
            </a:r>
          </a:p>
          <a:p>
            <a:pPr lvl="1"/>
            <a:r>
              <a:rPr lang="en-US" altLang="zh-CN" sz="2000" dirty="0"/>
              <a:t>Use </a:t>
            </a:r>
            <a:r>
              <a:rPr lang="en-US" altLang="zh-CN" sz="2000" b="1" dirty="0">
                <a:solidFill>
                  <a:srgbClr val="000099"/>
                </a:solidFill>
              </a:rPr>
              <a:t>sandbox</a:t>
            </a:r>
            <a:r>
              <a:rPr lang="en-US" altLang="zh-CN" sz="2000" dirty="0"/>
              <a:t> techniques</a:t>
            </a:r>
          </a:p>
          <a:p>
            <a:pPr lvl="2"/>
            <a:r>
              <a:rPr lang="en-US" altLang="zh-CN" sz="2000" dirty="0"/>
              <a:t>that is use a safe language like Java, which cannot be used to    access/damage other parts of the database code.</a:t>
            </a:r>
          </a:p>
          <a:p>
            <a:pPr lvl="1"/>
            <a:r>
              <a:rPr lang="en-US" altLang="zh-CN" sz="2000" dirty="0"/>
              <a:t>Or, run external language functions/procedures in a separate process, with no access to the database process’ memory.</a:t>
            </a:r>
          </a:p>
          <a:p>
            <a:pPr lvl="2"/>
            <a:r>
              <a:rPr lang="en-US" altLang="zh-CN" sz="2000" dirty="0"/>
              <a:t>Parameters and results communicated via inter-process communication</a:t>
            </a:r>
          </a:p>
          <a:p>
            <a:r>
              <a:rPr lang="en-US" altLang="zh-CN" dirty="0"/>
              <a:t>Both have performance overheads</a:t>
            </a:r>
          </a:p>
          <a:p>
            <a:r>
              <a:rPr lang="en-US" altLang="zh-CN" dirty="0"/>
              <a:t>Many database systems support both above approaches as well as direct executing in database system address space.</a:t>
            </a: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568200"/>
            <a:ext cx="9980682" cy="4876800"/>
          </a:xfrm>
        </p:spPr>
        <p:txBody>
          <a:bodyPr/>
          <a:lstStyle/>
          <a:p>
            <a:r>
              <a:rPr lang="en-US" altLang="zh-CN" b="1" dirty="0">
                <a:solidFill>
                  <a:srgbClr val="000099"/>
                </a:solidFill>
              </a:rPr>
              <a:t>JDBC</a:t>
            </a:r>
            <a:r>
              <a:rPr lang="en-US" altLang="zh-CN" dirty="0"/>
              <a:t> is a Java API for communicating with database systems supporting SQL.</a:t>
            </a:r>
          </a:p>
          <a:p>
            <a:r>
              <a:rPr lang="en-US" altLang="zh-CN" dirty="0"/>
              <a:t>JDBC supports a variety of features for querying and updating data, and for retrieving query results.</a:t>
            </a:r>
          </a:p>
          <a:p>
            <a:r>
              <a:rPr lang="en-US" altLang="zh-CN" dirty="0"/>
              <a:t>JDBC also supports metadata retrieval, such as querying about relations present in the database and the names and types of relation attributes.</a:t>
            </a:r>
          </a:p>
          <a:p>
            <a:r>
              <a:rPr lang="en-US" altLang="zh-CN" dirty="0"/>
              <a:t>Model for communicating with the database:</a:t>
            </a:r>
          </a:p>
          <a:p>
            <a:pPr lvl="1"/>
            <a:r>
              <a:rPr lang="en-US" altLang="zh-CN" sz="2000" dirty="0"/>
              <a:t>Open a connection</a:t>
            </a:r>
            <a:endParaRPr lang="en-US" altLang="zh-CN" dirty="0"/>
          </a:p>
          <a:p>
            <a:pPr lvl="1"/>
            <a:r>
              <a:rPr lang="en-US" altLang="zh-CN" sz="2000" dirty="0"/>
              <a:t>Create a “statement” object</a:t>
            </a:r>
            <a:endParaRPr lang="en-US" altLang="zh-CN" dirty="0"/>
          </a:p>
          <a:p>
            <a:pPr lvl="1"/>
            <a:r>
              <a:rPr lang="en-US" altLang="zh-CN" sz="2000" dirty="0"/>
              <a:t>Execute queries using the Statement object to send queries and fetch results</a:t>
            </a:r>
            <a:endParaRPr lang="en-US" altLang="zh-CN" dirty="0"/>
          </a:p>
          <a:p>
            <a:pPr lvl="1"/>
            <a:r>
              <a:rPr lang="en-US" altLang="zh-CN" sz="2000" dirty="0"/>
              <a:t>Exception mechanism to handle errors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Triggers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786855"/>
            <a:ext cx="9980682" cy="4255171"/>
          </a:xfrm>
        </p:spPr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000099"/>
                </a:solidFill>
              </a:rPr>
              <a:t>trigger</a:t>
            </a:r>
            <a:r>
              <a:rPr lang="en-US" altLang="zh-CN" dirty="0"/>
              <a:t> is a statement that is executed automatically by the system as a side effect of a modification to the database.</a:t>
            </a:r>
          </a:p>
          <a:p>
            <a:r>
              <a:rPr lang="en-US" altLang="zh-CN" dirty="0"/>
              <a:t>To design a trigger mechanism, we must:</a:t>
            </a:r>
          </a:p>
          <a:p>
            <a:pPr lvl="1"/>
            <a:r>
              <a:rPr lang="en-US" altLang="zh-CN" sz="2000" dirty="0"/>
              <a:t>Specify the conditions under which the trigger is to be executed.</a:t>
            </a:r>
            <a:endParaRPr lang="en-US" altLang="zh-CN" dirty="0"/>
          </a:p>
          <a:p>
            <a:pPr lvl="1"/>
            <a:r>
              <a:rPr lang="en-US" altLang="zh-CN" sz="2000" dirty="0"/>
              <a:t>Specify the actions to be taken when the trigger executes.</a:t>
            </a:r>
            <a:endParaRPr lang="en-US" altLang="zh-CN" dirty="0"/>
          </a:p>
          <a:p>
            <a:r>
              <a:rPr lang="en-US" altLang="zh-CN" dirty="0"/>
              <a:t>Triggers introduced to SQL standard in SQL:1999, but supported even earlier using non-standard syntax by most databases.		</a:t>
            </a:r>
          </a:p>
          <a:p>
            <a:pPr lvl="1"/>
            <a:r>
              <a:rPr lang="en-US" altLang="zh-CN" sz="2000" dirty="0">
                <a:solidFill>
                  <a:srgbClr val="993300"/>
                </a:solidFill>
              </a:rPr>
              <a:t>Syntax illustrated here may not work exactly on your database system; check the system manuals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Trigger Example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551963"/>
            <a:ext cx="9918233" cy="4631350"/>
          </a:xfrm>
        </p:spPr>
        <p:txBody>
          <a:bodyPr/>
          <a:lstStyle/>
          <a:p>
            <a:r>
              <a:rPr lang="en-US" altLang="zh-CN" dirty="0"/>
              <a:t>E.g. </a:t>
            </a:r>
            <a:r>
              <a:rPr lang="en-US" altLang="zh-CN" i="1" dirty="0" err="1"/>
              <a:t>time_slot_id</a:t>
            </a:r>
            <a:r>
              <a:rPr lang="en-US" altLang="zh-CN" dirty="0"/>
              <a:t> is not a primary key of </a:t>
            </a:r>
            <a:r>
              <a:rPr lang="en-US" altLang="zh-CN" i="1" dirty="0"/>
              <a:t>timeslot, </a:t>
            </a:r>
            <a:r>
              <a:rPr lang="en-US" altLang="zh-CN" dirty="0"/>
              <a:t>so we cannot create a foreign key constraint from </a:t>
            </a:r>
            <a:r>
              <a:rPr lang="en-US" altLang="zh-CN" i="1" dirty="0"/>
              <a:t>section</a:t>
            </a:r>
            <a:r>
              <a:rPr lang="en-US" altLang="zh-CN" dirty="0"/>
              <a:t> to </a:t>
            </a:r>
            <a:r>
              <a:rPr lang="en-US" altLang="zh-CN" i="1" dirty="0"/>
              <a:t>timeslot.</a:t>
            </a:r>
          </a:p>
          <a:p>
            <a:r>
              <a:rPr lang="en-US" altLang="zh-CN" dirty="0"/>
              <a:t>Alternative: use triggers on </a:t>
            </a:r>
            <a:r>
              <a:rPr lang="en-US" altLang="zh-CN" i="1" dirty="0"/>
              <a:t>section</a:t>
            </a:r>
            <a:r>
              <a:rPr lang="en-US" altLang="zh-CN" dirty="0"/>
              <a:t> and </a:t>
            </a:r>
            <a:r>
              <a:rPr lang="en-US" altLang="zh-CN" i="1" dirty="0"/>
              <a:t>timeslot</a:t>
            </a:r>
            <a:r>
              <a:rPr lang="en-US" altLang="zh-CN" dirty="0"/>
              <a:t> to enforce integrity constraints</a:t>
            </a:r>
          </a:p>
          <a:p>
            <a:pPr>
              <a:buFont typeface="Monotype Sorts" charset="2"/>
              <a:buNone/>
            </a:pPr>
            <a:r>
              <a:rPr lang="en-US" altLang="zh-CN" b="1" dirty="0"/>
              <a:t>     create trigger </a:t>
            </a:r>
            <a:r>
              <a:rPr lang="en-US" altLang="zh-CN" i="1" dirty="0"/>
              <a:t>timeslot_check1 </a:t>
            </a:r>
            <a:r>
              <a:rPr lang="en-US" altLang="zh-CN" b="1" dirty="0"/>
              <a:t>after insert on </a:t>
            </a:r>
            <a:r>
              <a:rPr lang="en-US" altLang="zh-CN" i="1" dirty="0"/>
              <a:t>section</a:t>
            </a:r>
            <a:br>
              <a:rPr lang="en-US" altLang="zh-CN" i="1" dirty="0"/>
            </a:br>
            <a:r>
              <a:rPr lang="en-US" altLang="zh-CN" b="1" dirty="0"/>
              <a:t>referencing new row as </a:t>
            </a:r>
            <a:r>
              <a:rPr lang="en-US" altLang="zh-CN" i="1" dirty="0" err="1"/>
              <a:t>nrow</a:t>
            </a:r>
            <a:br>
              <a:rPr lang="en-US" altLang="zh-CN" i="1" dirty="0"/>
            </a:br>
            <a:r>
              <a:rPr lang="en-US" altLang="zh-CN" b="1" dirty="0"/>
              <a:t>for each row</a:t>
            </a:r>
            <a:br>
              <a:rPr lang="en-US" altLang="zh-CN" b="1" dirty="0"/>
            </a:br>
            <a:r>
              <a:rPr lang="en-US" altLang="zh-CN" b="1" dirty="0"/>
              <a:t>when </a:t>
            </a:r>
            <a:r>
              <a:rPr lang="en-US" altLang="zh-CN" dirty="0"/>
              <a:t>(</a:t>
            </a:r>
            <a:r>
              <a:rPr lang="en-US" altLang="zh-CN" i="1" dirty="0" err="1"/>
              <a:t>nrow.time_slot_id</a:t>
            </a:r>
            <a:r>
              <a:rPr lang="en-US" altLang="zh-CN" i="1" dirty="0"/>
              <a:t> </a:t>
            </a:r>
            <a:r>
              <a:rPr lang="en-US" altLang="zh-CN" b="1" dirty="0"/>
              <a:t>not in 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           </a:t>
            </a:r>
            <a:r>
              <a:rPr lang="en-US" altLang="zh-CN" b="1" dirty="0"/>
              <a:t>select </a:t>
            </a:r>
            <a:r>
              <a:rPr lang="en-US" altLang="zh-CN" i="1" dirty="0" err="1"/>
              <a:t>time_slot_id</a:t>
            </a:r>
            <a:br>
              <a:rPr lang="en-US" altLang="zh-CN" i="1" dirty="0"/>
            </a:br>
            <a:r>
              <a:rPr lang="en-US" altLang="zh-CN" i="1" dirty="0"/>
              <a:t>                 </a:t>
            </a:r>
            <a:r>
              <a:rPr lang="en-US" altLang="zh-CN" b="1" dirty="0"/>
              <a:t>from </a:t>
            </a:r>
            <a:r>
              <a:rPr lang="en-US" altLang="zh-CN" i="1" dirty="0" err="1"/>
              <a:t>time_slot</a:t>
            </a:r>
            <a:r>
              <a:rPr lang="en-US" altLang="zh-CN" dirty="0"/>
              <a:t>)) /* </a:t>
            </a:r>
            <a:r>
              <a:rPr lang="en-US" altLang="zh-CN" i="1" dirty="0" err="1"/>
              <a:t>time_slot_id</a:t>
            </a:r>
            <a:r>
              <a:rPr lang="en-US" altLang="zh-CN" i="1" dirty="0"/>
              <a:t> </a:t>
            </a:r>
            <a:r>
              <a:rPr lang="en-US" altLang="zh-CN" dirty="0"/>
              <a:t>not present in </a:t>
            </a:r>
            <a:r>
              <a:rPr lang="en-US" altLang="zh-CN" i="1" dirty="0" err="1"/>
              <a:t>time_slot</a:t>
            </a:r>
            <a:r>
              <a:rPr lang="en-US" altLang="zh-CN" i="1" dirty="0"/>
              <a:t> </a:t>
            </a:r>
            <a:r>
              <a:rPr lang="en-US" altLang="zh-CN" dirty="0"/>
              <a:t>*/</a:t>
            </a:r>
            <a:br>
              <a:rPr lang="en-US" altLang="zh-CN" dirty="0"/>
            </a:br>
            <a:r>
              <a:rPr lang="en-US" altLang="zh-CN" b="1" dirty="0"/>
              <a:t>begin</a:t>
            </a:r>
            <a:br>
              <a:rPr lang="en-US" altLang="zh-CN" b="1" dirty="0"/>
            </a:br>
            <a:r>
              <a:rPr lang="en-US" altLang="zh-CN" b="1" dirty="0"/>
              <a:t>     rollback</a:t>
            </a:r>
            <a:br>
              <a:rPr lang="en-US" altLang="zh-CN" b="1" dirty="0"/>
            </a:br>
            <a:r>
              <a:rPr lang="en-US" altLang="zh-CN" b="1" dirty="0"/>
              <a:t>end</a:t>
            </a:r>
            <a:r>
              <a:rPr lang="en-US" altLang="zh-CN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Trigger Example Cont.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795244"/>
            <a:ext cx="9980682" cy="4397594"/>
          </a:xfrm>
        </p:spPr>
        <p:txBody>
          <a:bodyPr/>
          <a:lstStyle/>
          <a:p>
            <a:pPr>
              <a:buNone/>
              <a:tabLst>
                <a:tab pos="908050" algn="l"/>
                <a:tab pos="1146175" algn="l"/>
              </a:tabLst>
            </a:pPr>
            <a:r>
              <a:rPr lang="en-US" altLang="zh-CN" b="1" dirty="0"/>
              <a:t>create trigger </a:t>
            </a:r>
            <a:r>
              <a:rPr lang="en-US" altLang="zh-CN" i="1" dirty="0"/>
              <a:t>timeslot_check2 </a:t>
            </a:r>
            <a:r>
              <a:rPr lang="en-US" altLang="zh-CN" b="1" dirty="0"/>
              <a:t>after delete on </a:t>
            </a:r>
            <a:r>
              <a:rPr lang="en-US" altLang="zh-CN" i="1" dirty="0"/>
              <a:t>timeslot</a:t>
            </a:r>
            <a:br>
              <a:rPr lang="en-US" altLang="zh-CN" i="1" dirty="0"/>
            </a:br>
            <a:r>
              <a:rPr lang="en-US" altLang="zh-CN" b="1" dirty="0"/>
              <a:t>referencing old row as </a:t>
            </a:r>
            <a:r>
              <a:rPr lang="en-US" altLang="zh-CN" i="1" dirty="0" err="1"/>
              <a:t>orow</a:t>
            </a:r>
            <a:br>
              <a:rPr lang="en-US" altLang="zh-CN" i="1" dirty="0"/>
            </a:br>
            <a:r>
              <a:rPr lang="en-US" altLang="zh-CN" b="1" dirty="0"/>
              <a:t>for each row</a:t>
            </a:r>
            <a:br>
              <a:rPr lang="en-US" altLang="zh-CN" b="1" dirty="0"/>
            </a:br>
            <a:r>
              <a:rPr lang="en-US" altLang="zh-CN" b="1" dirty="0"/>
              <a:t>when </a:t>
            </a:r>
            <a:r>
              <a:rPr lang="en-US" altLang="zh-CN" dirty="0"/>
              <a:t>(</a:t>
            </a:r>
            <a:r>
              <a:rPr lang="en-US" altLang="zh-CN" i="1" dirty="0" err="1"/>
              <a:t>orow.time_slot_id</a:t>
            </a:r>
            <a:r>
              <a:rPr lang="en-US" altLang="zh-CN" i="1" dirty="0"/>
              <a:t> </a:t>
            </a:r>
            <a:r>
              <a:rPr lang="en-US" altLang="zh-CN" b="1" dirty="0"/>
              <a:t>not in 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b="1" dirty="0"/>
              <a:t>select </a:t>
            </a:r>
            <a:r>
              <a:rPr lang="en-US" altLang="zh-CN" i="1" dirty="0" err="1"/>
              <a:t>time_slot_id</a:t>
            </a:r>
            <a:br>
              <a:rPr lang="en-US" altLang="zh-CN" i="1" dirty="0"/>
            </a:br>
            <a:r>
              <a:rPr lang="en-US" altLang="zh-CN" i="1" dirty="0"/>
              <a:t>               </a:t>
            </a:r>
            <a:r>
              <a:rPr lang="en-US" altLang="zh-CN" b="1" dirty="0"/>
              <a:t>from </a:t>
            </a:r>
            <a:r>
              <a:rPr lang="en-US" altLang="zh-CN" i="1" dirty="0" err="1"/>
              <a:t>time_slot</a:t>
            </a:r>
            <a:r>
              <a:rPr lang="en-US" altLang="zh-CN" dirty="0"/>
              <a:t>) </a:t>
            </a:r>
            <a:br>
              <a:rPr lang="en-US" altLang="zh-CN" dirty="0"/>
            </a:br>
            <a:r>
              <a:rPr lang="en-US" altLang="zh-CN" dirty="0"/>
              <a:t>               /* last tuple for </a:t>
            </a:r>
            <a:r>
              <a:rPr lang="en-US" altLang="zh-CN" i="1" dirty="0"/>
              <a:t>time slot id </a:t>
            </a:r>
            <a:r>
              <a:rPr lang="en-US" altLang="zh-CN" dirty="0"/>
              <a:t>deleted from </a:t>
            </a:r>
            <a:r>
              <a:rPr lang="en-US" altLang="zh-CN" i="1" dirty="0"/>
              <a:t>time slot </a:t>
            </a:r>
            <a:r>
              <a:rPr lang="en-US" altLang="zh-CN" dirty="0"/>
              <a:t>*/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b="1" dirty="0"/>
              <a:t>and </a:t>
            </a:r>
            <a:r>
              <a:rPr lang="en-US" altLang="zh-CN" i="1" dirty="0" err="1"/>
              <a:t>orow.time_slot_id</a:t>
            </a:r>
            <a:r>
              <a:rPr lang="en-US" altLang="zh-CN" i="1" dirty="0"/>
              <a:t> </a:t>
            </a:r>
            <a:r>
              <a:rPr lang="en-US" altLang="zh-CN" b="1" dirty="0"/>
              <a:t>in 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b="1" dirty="0"/>
              <a:t>select </a:t>
            </a:r>
            <a:r>
              <a:rPr lang="en-US" altLang="zh-CN" i="1" dirty="0" err="1"/>
              <a:t>time_slot_id</a:t>
            </a:r>
            <a:br>
              <a:rPr lang="en-US" altLang="zh-CN" i="1" dirty="0"/>
            </a:br>
            <a:r>
              <a:rPr lang="en-US" altLang="zh-CN" i="1" dirty="0"/>
              <a:t>               </a:t>
            </a:r>
            <a:r>
              <a:rPr lang="en-US" altLang="zh-CN" b="1" dirty="0"/>
              <a:t>from </a:t>
            </a:r>
            <a:r>
              <a:rPr lang="en-US" altLang="zh-CN" i="1" dirty="0"/>
              <a:t>section</a:t>
            </a:r>
            <a:r>
              <a:rPr lang="en-US" altLang="zh-CN" dirty="0"/>
              <a:t>)) /* and </a:t>
            </a:r>
            <a:r>
              <a:rPr lang="en-US" altLang="zh-CN" i="1" dirty="0" err="1"/>
              <a:t>time_slot_id</a:t>
            </a:r>
            <a:r>
              <a:rPr lang="en-US" altLang="zh-CN" i="1" dirty="0"/>
              <a:t> </a:t>
            </a:r>
            <a:r>
              <a:rPr lang="en-US" altLang="zh-CN" dirty="0"/>
              <a:t>still referenced from </a:t>
            </a:r>
            <a:r>
              <a:rPr lang="en-US" altLang="zh-CN" i="1" dirty="0"/>
              <a:t>section</a:t>
            </a:r>
            <a:r>
              <a:rPr lang="en-US" altLang="zh-CN" dirty="0"/>
              <a:t>*/</a:t>
            </a:r>
            <a:br>
              <a:rPr lang="en-US" altLang="zh-CN" dirty="0"/>
            </a:br>
            <a:r>
              <a:rPr lang="en-US" altLang="zh-CN" b="1" dirty="0"/>
              <a:t>begin</a:t>
            </a:r>
            <a:br>
              <a:rPr lang="en-US" altLang="zh-CN" b="1" dirty="0"/>
            </a:br>
            <a:r>
              <a:rPr lang="en-US" altLang="zh-CN" b="1" dirty="0"/>
              <a:t>    rollback</a:t>
            </a:r>
            <a:br>
              <a:rPr lang="en-US" altLang="zh-CN" b="1" dirty="0"/>
            </a:br>
            <a:r>
              <a:rPr lang="en-US" altLang="zh-CN" b="1" dirty="0"/>
              <a:t>end</a:t>
            </a:r>
            <a:r>
              <a:rPr lang="en-US" altLang="zh-CN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Triggering Events and Actions in SQL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99626" y="1619075"/>
            <a:ext cx="9885956" cy="509211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Triggering event can be </a:t>
            </a:r>
            <a:r>
              <a:rPr lang="en-US" altLang="zh-CN" b="1" dirty="0"/>
              <a:t>insert</a:t>
            </a:r>
            <a:r>
              <a:rPr lang="en-US" altLang="zh-CN" dirty="0"/>
              <a:t>, </a:t>
            </a:r>
            <a:r>
              <a:rPr lang="en-US" altLang="zh-CN" b="1" dirty="0"/>
              <a:t>delete</a:t>
            </a:r>
            <a:r>
              <a:rPr lang="en-US" altLang="zh-CN" dirty="0"/>
              <a:t> or </a:t>
            </a:r>
            <a:r>
              <a:rPr lang="en-US" altLang="zh-CN" b="1" dirty="0"/>
              <a:t>update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E.g., after update of </a:t>
            </a:r>
            <a:r>
              <a:rPr lang="en-US" altLang="zh-CN" sz="2000" i="1" dirty="0"/>
              <a:t> takes </a:t>
            </a:r>
            <a:r>
              <a:rPr lang="en-US" altLang="zh-CN" sz="2000" b="1" dirty="0"/>
              <a:t>on</a:t>
            </a:r>
            <a:r>
              <a:rPr lang="en-US" altLang="zh-CN" sz="2000" i="1" dirty="0"/>
              <a:t> grade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referencing old row as</a:t>
            </a:r>
            <a:r>
              <a:rPr lang="en-US" altLang="zh-CN" sz="2000" dirty="0"/>
              <a:t>   </a:t>
            </a:r>
            <a:r>
              <a:rPr lang="en-US" altLang="zh-CN" sz="2000" b="1" dirty="0"/>
              <a:t>: </a:t>
            </a:r>
            <a:r>
              <a:rPr lang="en-US" altLang="zh-CN" sz="2000" dirty="0"/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referencing new row as  : </a:t>
            </a:r>
            <a:r>
              <a:rPr lang="en-US" altLang="zh-CN" sz="2000" dirty="0"/>
              <a:t>for inserts and updates</a:t>
            </a:r>
            <a:endParaRPr lang="en-US" altLang="zh-CN" sz="2000" b="1" dirty="0"/>
          </a:p>
          <a:p>
            <a:pPr>
              <a:lnSpc>
                <a:spcPct val="90000"/>
              </a:lnSpc>
            </a:pPr>
            <a:r>
              <a:rPr lang="en-US" altLang="zh-CN" dirty="0"/>
              <a:t>Triggers can be activated before an event, which can serve as extra constraints.  E.g. convert blank grades to null.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dirty="0"/>
              <a:t> </a:t>
            </a:r>
            <a:r>
              <a:rPr lang="en-US" altLang="zh-CN" b="1" dirty="0"/>
              <a:t>		create trigger </a:t>
            </a:r>
            <a:r>
              <a:rPr lang="en-US" altLang="zh-CN" i="1" dirty="0" err="1"/>
              <a:t>setnull_trigger</a:t>
            </a:r>
            <a:r>
              <a:rPr lang="en-US" altLang="zh-CN" i="1" dirty="0"/>
              <a:t> </a:t>
            </a:r>
            <a:r>
              <a:rPr lang="en-US" altLang="zh-CN" b="1" dirty="0"/>
              <a:t>before update of </a:t>
            </a:r>
            <a:r>
              <a:rPr lang="en-US" altLang="zh-CN" i="1" dirty="0"/>
              <a:t>takes</a:t>
            </a:r>
            <a:br>
              <a:rPr lang="en-US" altLang="zh-CN" i="1" dirty="0"/>
            </a:br>
            <a:r>
              <a:rPr lang="en-US" altLang="zh-CN" b="1" dirty="0"/>
              <a:t>	referencing new row as </a:t>
            </a:r>
            <a:r>
              <a:rPr lang="en-US" altLang="zh-CN" i="1" dirty="0" err="1"/>
              <a:t>nrow</a:t>
            </a:r>
            <a:br>
              <a:rPr lang="en-US" altLang="zh-CN" i="1" dirty="0"/>
            </a:br>
            <a:r>
              <a:rPr lang="en-US" altLang="zh-CN" b="1" dirty="0"/>
              <a:t>	for each row</a:t>
            </a:r>
            <a:br>
              <a:rPr lang="en-US" altLang="zh-CN" b="1" dirty="0"/>
            </a:br>
            <a:r>
              <a:rPr lang="en-US" altLang="zh-CN" b="1" dirty="0"/>
              <a:t>	when (</a:t>
            </a:r>
            <a:r>
              <a:rPr lang="en-US" altLang="zh-CN" i="1" dirty="0" err="1"/>
              <a:t>nrow.grade</a:t>
            </a:r>
            <a:r>
              <a:rPr lang="en-US" altLang="zh-CN" dirty="0"/>
              <a:t> = ‘ ‘)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b="1" dirty="0"/>
              <a:t>begin atomic</a:t>
            </a:r>
            <a:br>
              <a:rPr lang="en-US" altLang="zh-CN" i="1" dirty="0"/>
            </a:br>
            <a:r>
              <a:rPr lang="en-US" altLang="zh-CN" b="1" dirty="0"/>
              <a:t>	          set </a:t>
            </a:r>
            <a:r>
              <a:rPr lang="en-US" altLang="zh-CN" i="1" dirty="0" err="1"/>
              <a:t>nrow.grade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null;</a:t>
            </a:r>
            <a:br>
              <a:rPr lang="en-US" altLang="zh-CN" b="1" dirty="0"/>
            </a:br>
            <a:r>
              <a:rPr lang="en-US" altLang="zh-CN" b="1" dirty="0"/>
              <a:t>         end;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b="1" dirty="0"/>
              <a:t> </a:t>
            </a:r>
            <a:endParaRPr lang="en-US" altLang="zh-CN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dirty="0"/>
              <a:t> 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Trigger to Maintain credits_earned value</a:t>
            </a:r>
            <a:endParaRPr lang="en-IN">
              <a:effectLst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create trigger </a:t>
            </a:r>
            <a:r>
              <a:rPr lang="en-IN" i="1" dirty="0" err="1"/>
              <a:t>credits_earned</a:t>
            </a:r>
            <a:r>
              <a:rPr lang="en-IN" i="1" dirty="0"/>
              <a:t> </a:t>
            </a:r>
            <a:r>
              <a:rPr lang="en-IN" b="1" dirty="0"/>
              <a:t>after update of </a:t>
            </a:r>
            <a:r>
              <a:rPr lang="en-IN" i="1" dirty="0"/>
              <a:t>takes </a:t>
            </a:r>
            <a:r>
              <a:rPr lang="en-IN" b="1" dirty="0"/>
              <a:t>on </a:t>
            </a:r>
            <a:r>
              <a:rPr lang="en-IN" dirty="0"/>
              <a:t>(</a:t>
            </a:r>
            <a:r>
              <a:rPr lang="en-IN" i="1" dirty="0"/>
              <a:t>grade</a:t>
            </a:r>
            <a:r>
              <a:rPr lang="en-IN" dirty="0"/>
              <a:t>)</a:t>
            </a:r>
            <a:br>
              <a:rPr lang="en-IN" dirty="0"/>
            </a:br>
            <a:r>
              <a:rPr lang="en-IN" b="1" dirty="0"/>
              <a:t>referencing new row as </a:t>
            </a:r>
            <a:r>
              <a:rPr lang="en-IN" i="1" dirty="0" err="1"/>
              <a:t>nrow</a:t>
            </a:r>
            <a:br>
              <a:rPr lang="en-IN" i="1" dirty="0"/>
            </a:br>
            <a:r>
              <a:rPr lang="en-IN" b="1" dirty="0"/>
              <a:t>referencing old row as </a:t>
            </a:r>
            <a:r>
              <a:rPr lang="en-IN" i="1" dirty="0" err="1"/>
              <a:t>orow</a:t>
            </a:r>
            <a:br>
              <a:rPr lang="en-IN" i="1" dirty="0"/>
            </a:br>
            <a:r>
              <a:rPr lang="en-IN" b="1" dirty="0"/>
              <a:t>for each row</a:t>
            </a:r>
            <a:br>
              <a:rPr lang="en-IN" b="1" dirty="0"/>
            </a:br>
            <a:r>
              <a:rPr lang="en-IN" b="1" dirty="0"/>
              <a:t>when </a:t>
            </a:r>
            <a:r>
              <a:rPr lang="en-IN" i="1" dirty="0" err="1"/>
              <a:t>nrow.grade</a:t>
            </a:r>
            <a:r>
              <a:rPr lang="en-IN" i="1" dirty="0"/>
              <a:t> </a:t>
            </a:r>
            <a:r>
              <a:rPr lang="en-IN" dirty="0"/>
              <a:t>&lt;&gt; ’F’ </a:t>
            </a:r>
            <a:r>
              <a:rPr lang="en-IN" b="1" dirty="0"/>
              <a:t>and </a:t>
            </a:r>
            <a:r>
              <a:rPr lang="en-IN" i="1" dirty="0" err="1"/>
              <a:t>nrow.grade</a:t>
            </a:r>
            <a:r>
              <a:rPr lang="en-IN" i="1" dirty="0"/>
              <a:t> </a:t>
            </a:r>
            <a:r>
              <a:rPr lang="en-IN" b="1" dirty="0"/>
              <a:t>is not null</a:t>
            </a:r>
            <a:br>
              <a:rPr lang="en-IN" b="1" dirty="0"/>
            </a:br>
            <a:r>
              <a:rPr lang="en-IN" b="1" dirty="0"/>
              <a:t>    and </a:t>
            </a:r>
            <a:r>
              <a:rPr lang="en-IN" dirty="0"/>
              <a:t>(</a:t>
            </a:r>
            <a:r>
              <a:rPr lang="en-IN" i="1" dirty="0" err="1"/>
              <a:t>orow.grade</a:t>
            </a:r>
            <a:r>
              <a:rPr lang="en-IN" i="1" dirty="0"/>
              <a:t> </a:t>
            </a:r>
            <a:r>
              <a:rPr lang="en-IN" dirty="0"/>
              <a:t>= ’F’ </a:t>
            </a:r>
            <a:r>
              <a:rPr lang="en-IN" b="1" dirty="0"/>
              <a:t>or </a:t>
            </a:r>
            <a:r>
              <a:rPr lang="en-IN" i="1" dirty="0" err="1"/>
              <a:t>orow.grade</a:t>
            </a:r>
            <a:r>
              <a:rPr lang="en-IN" i="1" dirty="0"/>
              <a:t> </a:t>
            </a:r>
            <a:r>
              <a:rPr lang="en-IN" b="1" dirty="0"/>
              <a:t>is null</a:t>
            </a:r>
            <a:r>
              <a:rPr lang="en-IN" dirty="0"/>
              <a:t>)</a:t>
            </a:r>
            <a:br>
              <a:rPr lang="en-IN" dirty="0"/>
            </a:br>
            <a:r>
              <a:rPr lang="en-IN" b="1" dirty="0"/>
              <a:t>begin atomic</a:t>
            </a:r>
            <a:br>
              <a:rPr lang="en-IN" b="1" dirty="0"/>
            </a:br>
            <a:r>
              <a:rPr lang="en-IN" b="1" dirty="0"/>
              <a:t>     update </a:t>
            </a:r>
            <a:r>
              <a:rPr lang="en-IN" i="1" dirty="0"/>
              <a:t>student</a:t>
            </a:r>
            <a:br>
              <a:rPr lang="en-IN" i="1" dirty="0"/>
            </a:br>
            <a:r>
              <a:rPr lang="en-IN" i="1" dirty="0"/>
              <a:t>     </a:t>
            </a:r>
            <a:r>
              <a:rPr lang="en-IN" b="1" dirty="0"/>
              <a:t>set </a:t>
            </a:r>
            <a:r>
              <a:rPr lang="en-IN" i="1" dirty="0" err="1"/>
              <a:t>tot_cred</a:t>
            </a:r>
            <a:r>
              <a:rPr lang="en-IN" dirty="0"/>
              <a:t>= </a:t>
            </a:r>
            <a:r>
              <a:rPr lang="en-IN" i="1" dirty="0" err="1"/>
              <a:t>tot_cred</a:t>
            </a:r>
            <a:r>
              <a:rPr lang="en-IN" i="1" dirty="0"/>
              <a:t> </a:t>
            </a:r>
            <a:r>
              <a:rPr lang="en-IN" dirty="0"/>
              <a:t>+ </a:t>
            </a:r>
            <a:br>
              <a:rPr lang="en-IN" dirty="0"/>
            </a:br>
            <a:r>
              <a:rPr lang="en-IN" dirty="0"/>
              <a:t>           (</a:t>
            </a:r>
            <a:r>
              <a:rPr lang="en-IN" b="1" dirty="0"/>
              <a:t>select </a:t>
            </a:r>
            <a:r>
              <a:rPr lang="en-IN" i="1" dirty="0"/>
              <a:t>credits</a:t>
            </a:r>
            <a:br>
              <a:rPr lang="en-IN" i="1" dirty="0"/>
            </a:br>
            <a:r>
              <a:rPr lang="en-IN" i="1" dirty="0"/>
              <a:t>            </a:t>
            </a:r>
            <a:r>
              <a:rPr lang="en-IN" b="1" dirty="0"/>
              <a:t>from </a:t>
            </a:r>
            <a:r>
              <a:rPr lang="en-IN" i="1" dirty="0"/>
              <a:t>course</a:t>
            </a:r>
            <a:br>
              <a:rPr lang="en-IN" i="1" dirty="0"/>
            </a:br>
            <a:r>
              <a:rPr lang="en-IN" i="1" dirty="0"/>
              <a:t>            </a:t>
            </a:r>
            <a:r>
              <a:rPr lang="en-IN" b="1" dirty="0"/>
              <a:t>where </a:t>
            </a:r>
            <a:r>
              <a:rPr lang="en-IN" i="1" dirty="0" err="1"/>
              <a:t>course</a:t>
            </a:r>
            <a:r>
              <a:rPr lang="en-IN" dirty="0" err="1"/>
              <a:t>.</a:t>
            </a:r>
            <a:r>
              <a:rPr lang="en-IN" i="1" dirty="0" err="1"/>
              <a:t>course_id</a:t>
            </a:r>
            <a:r>
              <a:rPr lang="en-IN" dirty="0"/>
              <a:t>= </a:t>
            </a:r>
            <a:r>
              <a:rPr lang="en-IN" i="1" dirty="0" err="1"/>
              <a:t>nrow.course_id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 </a:t>
            </a:r>
            <a:r>
              <a:rPr lang="en-IN" b="1" dirty="0"/>
              <a:t>where </a:t>
            </a:r>
            <a:r>
              <a:rPr lang="en-IN" i="1" dirty="0"/>
              <a:t>student.id </a:t>
            </a:r>
            <a:r>
              <a:rPr lang="en-IN" dirty="0"/>
              <a:t>= </a:t>
            </a:r>
            <a:r>
              <a:rPr lang="en-IN" i="1" dirty="0"/>
              <a:t>nrow.id</a:t>
            </a:r>
            <a:r>
              <a:rPr lang="en-IN" dirty="0"/>
              <a:t>;</a:t>
            </a:r>
            <a:br>
              <a:rPr lang="en-IN" dirty="0"/>
            </a:br>
            <a:r>
              <a:rPr lang="en-IN" b="1" dirty="0"/>
              <a:t>end</a:t>
            </a:r>
            <a:r>
              <a:rPr lang="en-IN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Statement Level Triggers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2013358"/>
            <a:ext cx="9909845" cy="4084230"/>
          </a:xfrm>
        </p:spPr>
        <p:txBody>
          <a:bodyPr/>
          <a:lstStyle/>
          <a:p>
            <a:r>
              <a:rPr lang="en-US" altLang="zh-CN" dirty="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zh-CN" sz="2000" dirty="0"/>
              <a:t>Use     </a:t>
            </a:r>
            <a:r>
              <a:rPr lang="en-US" altLang="zh-CN" sz="2000" b="1" dirty="0"/>
              <a:t>for each statement      </a:t>
            </a:r>
            <a:r>
              <a:rPr lang="en-US" altLang="zh-CN" sz="2000" dirty="0"/>
              <a:t>instead of    </a:t>
            </a:r>
            <a:r>
              <a:rPr lang="en-US" altLang="zh-CN" sz="2000" b="1" dirty="0"/>
              <a:t>for each row</a:t>
            </a:r>
          </a:p>
          <a:p>
            <a:pPr lvl="1"/>
            <a:r>
              <a:rPr lang="en-US" altLang="zh-CN" sz="2000" dirty="0"/>
              <a:t>Use     </a:t>
            </a:r>
            <a:r>
              <a:rPr lang="en-US" altLang="zh-CN" sz="2000" b="1" dirty="0"/>
              <a:t>referencing old table</a:t>
            </a:r>
            <a:r>
              <a:rPr lang="en-US" altLang="zh-CN" sz="2000" dirty="0"/>
              <a:t>   or   </a:t>
            </a:r>
            <a:r>
              <a:rPr lang="en-US" altLang="zh-CN" sz="2000" b="1" dirty="0"/>
              <a:t>referencing new table</a:t>
            </a:r>
            <a:r>
              <a:rPr lang="en-US" altLang="zh-CN" sz="2000" dirty="0"/>
              <a:t>   to refer to temporary tables  (called </a:t>
            </a:r>
            <a:r>
              <a:rPr lang="en-US" altLang="zh-CN" sz="2000" b="1" i="1" dirty="0">
                <a:solidFill>
                  <a:srgbClr val="000099"/>
                </a:solidFill>
              </a:rPr>
              <a:t>transition tables</a:t>
            </a:r>
            <a:r>
              <a:rPr lang="en-US" altLang="zh-CN" sz="2000" dirty="0"/>
              <a:t>) containing the affected rows</a:t>
            </a:r>
          </a:p>
          <a:p>
            <a:pPr lvl="1"/>
            <a:r>
              <a:rPr lang="en-US" altLang="zh-CN" sz="2000" dirty="0"/>
              <a:t>Can be more efficient when dealing with SQL statements that update a large number of rows</a:t>
            </a: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When Not To Use Triggers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853966"/>
            <a:ext cx="9980682" cy="4578583"/>
          </a:xfrm>
        </p:spPr>
        <p:txBody>
          <a:bodyPr>
            <a:normAutofit/>
          </a:bodyPr>
          <a:lstStyle/>
          <a:p>
            <a:r>
              <a:rPr lang="en-US" altLang="zh-CN" dirty="0"/>
              <a:t>Triggers were used earlier for tasks such as </a:t>
            </a:r>
          </a:p>
          <a:p>
            <a:pPr lvl="1"/>
            <a:r>
              <a:rPr lang="en-US" altLang="zh-CN" sz="2000" dirty="0"/>
              <a:t>maintaining summary data (e.g., total salary of each department)</a:t>
            </a:r>
          </a:p>
          <a:p>
            <a:pPr lvl="1"/>
            <a:r>
              <a:rPr lang="en-US" altLang="zh-CN" sz="2000" dirty="0"/>
              <a:t>Replicating databases by recording changes to special relations (called </a:t>
            </a:r>
            <a:r>
              <a:rPr lang="en-US" altLang="zh-CN" sz="2000" b="1" dirty="0">
                <a:solidFill>
                  <a:srgbClr val="000099"/>
                </a:solidFill>
              </a:rPr>
              <a:t>change</a:t>
            </a:r>
            <a:r>
              <a:rPr lang="en-US" altLang="zh-CN" sz="2000" dirty="0"/>
              <a:t> or </a:t>
            </a:r>
            <a:r>
              <a:rPr lang="en-US" altLang="zh-CN" sz="2000" b="1" dirty="0">
                <a:solidFill>
                  <a:srgbClr val="000099"/>
                </a:solidFill>
              </a:rPr>
              <a:t>delta</a:t>
            </a:r>
            <a:r>
              <a:rPr lang="en-US" altLang="zh-CN" sz="2000" dirty="0"/>
              <a:t> relations) and having a separate process that applies the changes over to a replica </a:t>
            </a:r>
          </a:p>
          <a:p>
            <a:r>
              <a:rPr lang="en-US" altLang="zh-CN" dirty="0"/>
              <a:t>There are better ways of doing these now:</a:t>
            </a:r>
          </a:p>
          <a:p>
            <a:pPr lvl="1"/>
            <a:r>
              <a:rPr lang="en-US" altLang="zh-CN" sz="2000" dirty="0"/>
              <a:t>Databases today provide built in materialized view facilities to maintain summary data</a:t>
            </a:r>
          </a:p>
          <a:p>
            <a:pPr lvl="1"/>
            <a:r>
              <a:rPr lang="en-US" altLang="zh-CN" sz="2000" dirty="0"/>
              <a:t>Databases provide built-in support for replication</a:t>
            </a:r>
          </a:p>
          <a:p>
            <a:r>
              <a:rPr lang="en-US" altLang="zh-CN" dirty="0"/>
              <a:t>Encapsulation facilities can be used instead of triggers in many cases</a:t>
            </a:r>
          </a:p>
          <a:p>
            <a:pPr lvl="1"/>
            <a:r>
              <a:rPr lang="en-US" altLang="zh-CN" sz="2000" dirty="0"/>
              <a:t>Define methods to update fields</a:t>
            </a:r>
          </a:p>
          <a:p>
            <a:pPr lvl="1"/>
            <a:r>
              <a:rPr lang="en-US" altLang="zh-CN" sz="2000" dirty="0"/>
              <a:t>Carry out actions as part of the update methods instead of </a:t>
            </a:r>
            <a:br>
              <a:rPr lang="en-US" altLang="zh-CN" sz="2000" dirty="0"/>
            </a:br>
            <a:r>
              <a:rPr lang="en-US" altLang="zh-CN" sz="2000" dirty="0"/>
              <a:t>through a trigger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When Not To Use Triggers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853966"/>
            <a:ext cx="9980682" cy="4578583"/>
          </a:xfrm>
        </p:spPr>
        <p:txBody>
          <a:bodyPr>
            <a:normAutofit/>
          </a:bodyPr>
          <a:lstStyle/>
          <a:p>
            <a:r>
              <a:rPr lang="en-US" altLang="zh-CN" dirty="0"/>
              <a:t>Risk of unintended execution of triggers, for example, when</a:t>
            </a:r>
          </a:p>
          <a:p>
            <a:pPr lvl="1"/>
            <a:r>
              <a:rPr lang="en-US" altLang="zh-CN" sz="2000" dirty="0"/>
              <a:t>loading data from a backup copy</a:t>
            </a:r>
          </a:p>
          <a:p>
            <a:pPr lvl="1"/>
            <a:r>
              <a:rPr lang="en-US" altLang="zh-CN" sz="2000" dirty="0"/>
              <a:t>replicating updates at a remote site</a:t>
            </a:r>
          </a:p>
          <a:p>
            <a:pPr lvl="1"/>
            <a:r>
              <a:rPr lang="en-US" altLang="zh-CN" sz="2000" dirty="0"/>
              <a:t>Trigger execution can be disabled before such actions.</a:t>
            </a:r>
          </a:p>
          <a:p>
            <a:r>
              <a:rPr lang="en-US" altLang="zh-CN" dirty="0"/>
              <a:t>Other risks with triggers:</a:t>
            </a:r>
          </a:p>
          <a:p>
            <a:pPr lvl="1"/>
            <a:r>
              <a:rPr lang="en-US" altLang="zh-CN" sz="2000" dirty="0"/>
              <a:t>Error leading to failure of critical transactions that set off the trigger</a:t>
            </a:r>
          </a:p>
          <a:p>
            <a:pPr lvl="1"/>
            <a:r>
              <a:rPr lang="en-US" altLang="zh-CN" sz="2000" dirty="0"/>
              <a:t>Cascading execution</a:t>
            </a:r>
          </a:p>
        </p:txBody>
      </p:sp>
    </p:spTree>
    <p:extLst>
      <p:ext uri="{BB962C8B-B14F-4D97-AF65-F5344CB8AC3E}">
        <p14:creationId xmlns:p14="http://schemas.microsoft.com/office/powerpoint/2010/main" val="20114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Recursion in SQL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543574"/>
            <a:ext cx="9980681" cy="426032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SQL:1999 permits recursive view definition</a:t>
            </a:r>
          </a:p>
          <a:p>
            <a:r>
              <a:rPr lang="en-US" altLang="zh-CN" dirty="0"/>
              <a:t>Example: find which courses are a prerequisite, whether directly or indirectly, for a specific course </a:t>
            </a:r>
            <a:br>
              <a:rPr lang="en-US" altLang="zh-CN" dirty="0"/>
            </a:br>
            <a:r>
              <a:rPr lang="en-US" altLang="zh-CN" b="1" dirty="0"/>
              <a:t>with recursive </a:t>
            </a:r>
            <a:r>
              <a:rPr lang="en-US" altLang="zh-CN" i="1" dirty="0" err="1"/>
              <a:t>rec_prereq</a:t>
            </a:r>
            <a:r>
              <a:rPr lang="en-US" altLang="zh-CN" dirty="0"/>
              <a:t>(</a:t>
            </a:r>
            <a:r>
              <a:rPr lang="en-US" altLang="zh-CN" i="1" dirty="0" err="1"/>
              <a:t>course_id</a:t>
            </a:r>
            <a:r>
              <a:rPr lang="en-US" altLang="zh-CN" dirty="0"/>
              <a:t>, </a:t>
            </a:r>
            <a:r>
              <a:rPr lang="en-US" altLang="zh-CN" i="1" dirty="0" err="1"/>
              <a:t>prereq_id</a:t>
            </a:r>
            <a:r>
              <a:rPr lang="en-US" altLang="zh-CN" dirty="0"/>
              <a:t>) </a:t>
            </a:r>
            <a:r>
              <a:rPr lang="en-US" altLang="zh-CN" b="1" dirty="0"/>
              <a:t>as</a:t>
            </a:r>
            <a:r>
              <a:rPr lang="en-US" altLang="zh-CN" sz="2800" b="1" dirty="0"/>
              <a:t> 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select </a:t>
            </a:r>
            <a:r>
              <a:rPr lang="en-US" altLang="zh-CN" i="1" dirty="0" err="1"/>
              <a:t>course_id</a:t>
            </a:r>
            <a:r>
              <a:rPr lang="en-US" altLang="zh-CN" dirty="0"/>
              <a:t>, </a:t>
            </a:r>
            <a:r>
              <a:rPr lang="en-US" altLang="zh-CN" i="1" dirty="0" err="1"/>
              <a:t>prereq_id</a:t>
            </a:r>
            <a:br>
              <a:rPr lang="en-US" altLang="zh-CN" i="1" dirty="0"/>
            </a:br>
            <a:r>
              <a:rPr lang="en-US" altLang="zh-CN" i="1" dirty="0"/>
              <a:t>        </a:t>
            </a:r>
            <a:r>
              <a:rPr lang="en-US" altLang="zh-CN" b="1" dirty="0"/>
              <a:t>from </a:t>
            </a:r>
            <a:r>
              <a:rPr lang="en-US" altLang="zh-CN" i="1" dirty="0" err="1"/>
              <a:t>prereq</a:t>
            </a:r>
            <a:br>
              <a:rPr lang="en-US" altLang="zh-CN" i="1" dirty="0"/>
            </a:br>
            <a:r>
              <a:rPr lang="en-US" altLang="zh-CN" i="1" dirty="0"/>
              <a:t>    </a:t>
            </a:r>
            <a:r>
              <a:rPr lang="en-US" altLang="zh-CN" b="1" dirty="0"/>
              <a:t>union</a:t>
            </a:r>
            <a:br>
              <a:rPr lang="en-US" altLang="zh-CN" b="1" dirty="0"/>
            </a:br>
            <a:r>
              <a:rPr lang="en-US" altLang="zh-CN" b="1" dirty="0"/>
              <a:t>        select </a:t>
            </a:r>
            <a:r>
              <a:rPr lang="en-US" altLang="zh-CN" i="1" dirty="0" err="1"/>
              <a:t>rec_prereq</a:t>
            </a:r>
            <a:r>
              <a:rPr lang="en-US" altLang="zh-CN" dirty="0" err="1"/>
              <a:t>.</a:t>
            </a:r>
            <a:r>
              <a:rPr lang="en-US" altLang="zh-CN" i="1" dirty="0" err="1"/>
              <a:t>course_id</a:t>
            </a:r>
            <a:r>
              <a:rPr lang="en-US" altLang="zh-CN" b="1" dirty="0"/>
              <a:t>, </a:t>
            </a:r>
            <a:r>
              <a:rPr lang="en-US" altLang="zh-CN" i="1" dirty="0" err="1"/>
              <a:t>prereq</a:t>
            </a:r>
            <a:r>
              <a:rPr lang="en-US" altLang="zh-CN" dirty="0" err="1"/>
              <a:t>.</a:t>
            </a:r>
            <a:r>
              <a:rPr lang="en-US" altLang="zh-CN" i="1" dirty="0" err="1"/>
              <a:t>prereq_id</a:t>
            </a:r>
            <a:r>
              <a:rPr lang="en-US" altLang="zh-CN" dirty="0"/>
              <a:t>, </a:t>
            </a:r>
            <a:br>
              <a:rPr lang="en-US" altLang="zh-CN" i="1" dirty="0"/>
            </a:br>
            <a:r>
              <a:rPr lang="en-US" altLang="zh-CN" i="1" dirty="0"/>
              <a:t>        </a:t>
            </a:r>
            <a:r>
              <a:rPr lang="en-US" altLang="zh-CN" b="1" dirty="0"/>
              <a:t>from </a:t>
            </a:r>
            <a:r>
              <a:rPr lang="en-US" altLang="zh-CN" i="1" dirty="0" err="1"/>
              <a:t>rec_rereq</a:t>
            </a:r>
            <a:r>
              <a:rPr lang="en-US" altLang="zh-CN" dirty="0"/>
              <a:t>, </a:t>
            </a:r>
            <a:r>
              <a:rPr lang="en-US" altLang="zh-CN" i="1" dirty="0" err="1"/>
              <a:t>prereq</a:t>
            </a:r>
            <a:br>
              <a:rPr lang="en-US" altLang="zh-CN" i="1" dirty="0"/>
            </a:br>
            <a:r>
              <a:rPr lang="en-US" altLang="zh-CN" i="1" dirty="0"/>
              <a:t>        </a:t>
            </a:r>
            <a:r>
              <a:rPr lang="en-US" altLang="zh-CN" b="1" dirty="0"/>
              <a:t>where </a:t>
            </a:r>
            <a:r>
              <a:rPr lang="en-US" altLang="zh-CN" i="1" dirty="0" err="1"/>
              <a:t>rec_prereq</a:t>
            </a:r>
            <a:r>
              <a:rPr lang="en-US" altLang="zh-CN" dirty="0" err="1"/>
              <a:t>.</a:t>
            </a:r>
            <a:r>
              <a:rPr lang="en-US" altLang="zh-CN" i="1" dirty="0" err="1"/>
              <a:t>prereq_id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prereq</a:t>
            </a:r>
            <a:r>
              <a:rPr lang="en-US" altLang="zh-CN" dirty="0" err="1"/>
              <a:t>.</a:t>
            </a:r>
            <a:r>
              <a:rPr lang="en-US" altLang="zh-CN" i="1" dirty="0" err="1"/>
              <a:t>course_id</a:t>
            </a:r>
            <a:br>
              <a:rPr lang="en-US" altLang="zh-CN" i="1" dirty="0"/>
            </a:br>
            <a:r>
              <a:rPr lang="en-US" altLang="zh-CN" i="1" dirty="0"/>
              <a:t>    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b="1" dirty="0"/>
              <a:t>select </a:t>
            </a:r>
            <a:r>
              <a:rPr lang="en-US" altLang="zh-CN" dirty="0"/>
              <a:t>∗</a:t>
            </a:r>
            <a:br>
              <a:rPr lang="en-US" altLang="zh-CN" dirty="0"/>
            </a:br>
            <a:r>
              <a:rPr lang="en-US" altLang="zh-CN" b="1" dirty="0"/>
              <a:t>from </a:t>
            </a:r>
            <a:r>
              <a:rPr lang="en-US" altLang="zh-CN" i="1" dirty="0" err="1"/>
              <a:t>rec_prereq</a:t>
            </a:r>
            <a:r>
              <a:rPr lang="en-US" altLang="zh-CN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zh-CN" i="1" dirty="0"/>
              <a:t>	</a:t>
            </a:r>
            <a:r>
              <a:rPr lang="en-US" altLang="zh-CN" dirty="0"/>
              <a:t>This example view, </a:t>
            </a:r>
            <a:r>
              <a:rPr lang="en-US" altLang="zh-CN" i="1" dirty="0" err="1"/>
              <a:t>rec_prereq</a:t>
            </a:r>
            <a:r>
              <a:rPr lang="en-US" altLang="zh-CN" i="1" dirty="0"/>
              <a:t>,</a:t>
            </a:r>
            <a:r>
              <a:rPr lang="en-US" altLang="zh-CN" dirty="0"/>
              <a:t> is called the </a:t>
            </a:r>
            <a:r>
              <a:rPr lang="en-US" altLang="zh-CN" i="1" dirty="0"/>
              <a:t>transitive closure</a:t>
            </a:r>
            <a:r>
              <a:rPr lang="en-US" altLang="zh-CN" dirty="0"/>
              <a:t> of the </a:t>
            </a:r>
            <a:r>
              <a:rPr lang="en-US" altLang="zh-CN" i="1" dirty="0" err="1"/>
              <a:t>prereq</a:t>
            </a:r>
            <a:r>
              <a:rPr lang="en-US" altLang="zh-CN" i="1" dirty="0"/>
              <a:t> </a:t>
            </a:r>
            <a:r>
              <a:rPr lang="en-US" altLang="zh-CN" dirty="0"/>
              <a:t>relation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1297628" y="5851147"/>
            <a:ext cx="70420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Note: 1</a:t>
            </a:r>
            <a:r>
              <a:rPr lang="en-US" altLang="zh-CN" baseline="30000">
                <a:solidFill>
                  <a:schemeClr val="tx2"/>
                </a:solidFill>
              </a:rPr>
              <a:t>st</a:t>
            </a:r>
            <a:r>
              <a:rPr lang="en-US" altLang="zh-CN">
                <a:solidFill>
                  <a:schemeClr val="tx2"/>
                </a:solidFill>
              </a:rPr>
              <a:t> printing of 6</a:t>
            </a:r>
            <a:r>
              <a:rPr lang="en-US" altLang="zh-CN" baseline="30000">
                <a:solidFill>
                  <a:schemeClr val="tx2"/>
                </a:solidFill>
              </a:rPr>
              <a:t>th</a:t>
            </a:r>
            <a:r>
              <a:rPr lang="en-US" altLang="zh-CN">
                <a:solidFill>
                  <a:schemeClr val="tx2"/>
                </a:solidFill>
              </a:rPr>
              <a:t> ed erroneously used c_prereq in place of 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rec_prereq in some places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Power of Recursion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593908"/>
            <a:ext cx="9980682" cy="4808481"/>
          </a:xfrm>
        </p:spPr>
        <p:txBody>
          <a:bodyPr/>
          <a:lstStyle/>
          <a:p>
            <a:r>
              <a:rPr lang="en-US" altLang="zh-CN" dirty="0"/>
              <a:t>Recursive views make it possible to write queries, such as transitive closure queries, that cannot be written without recursion or iteration.</a:t>
            </a:r>
          </a:p>
          <a:p>
            <a:pPr lvl="1"/>
            <a:r>
              <a:rPr lang="en-US" altLang="zh-CN" sz="2000" dirty="0"/>
              <a:t>Intuition:  Without recursion, a non-recursive non-iterative program can perform only a fixed number of joins of </a:t>
            </a:r>
            <a:r>
              <a:rPr lang="en-US" altLang="zh-CN" sz="2000" i="1" dirty="0" err="1"/>
              <a:t>prereq</a:t>
            </a:r>
            <a:r>
              <a:rPr lang="en-US" altLang="zh-CN" sz="2000" dirty="0"/>
              <a:t> with itself</a:t>
            </a:r>
          </a:p>
          <a:p>
            <a:pPr lvl="2"/>
            <a:r>
              <a:rPr lang="en-US" altLang="zh-CN" sz="2000" dirty="0"/>
              <a:t>This can give only a fixed number of levels of managers</a:t>
            </a:r>
          </a:p>
          <a:p>
            <a:pPr lvl="2"/>
            <a:r>
              <a:rPr lang="en-US" altLang="zh-CN" sz="2000" dirty="0"/>
              <a:t>Given a fixed non-recursive query, we can construct a database with a greater number of levels of prerequisites on which the query will not work</a:t>
            </a:r>
          </a:p>
          <a:p>
            <a:pPr lvl="2"/>
            <a:r>
              <a:rPr lang="en-US" altLang="zh-CN" sz="2000" dirty="0"/>
              <a:t>Alternative: write a procedure to iterate as many times as required</a:t>
            </a:r>
          </a:p>
          <a:p>
            <a:pPr lvl="3"/>
            <a:r>
              <a:rPr lang="en-US" altLang="zh-CN" sz="2000" dirty="0"/>
              <a:t>See procedure </a:t>
            </a:r>
            <a:r>
              <a:rPr lang="en-US" altLang="zh-CN" sz="2000" i="1" dirty="0" err="1"/>
              <a:t>findAllPrereqs</a:t>
            </a:r>
            <a:r>
              <a:rPr lang="en-US" altLang="zh-CN" sz="2000" dirty="0"/>
              <a:t> in book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3158" y="1624263"/>
            <a:ext cx="9882424" cy="4749550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public static void </a:t>
            </a:r>
            <a:r>
              <a:rPr lang="en-US" altLang="zh-CN" b="1" dirty="0" err="1">
                <a:solidFill>
                  <a:srgbClr val="993300"/>
                </a:solidFill>
              </a:rPr>
              <a:t>JDBCexample</a:t>
            </a:r>
            <a:r>
              <a:rPr lang="en-US" altLang="zh-CN" b="1" dirty="0">
                <a:solidFill>
                  <a:srgbClr val="993300"/>
                </a:solidFill>
              </a:rPr>
              <a:t>(String </a:t>
            </a:r>
            <a:r>
              <a:rPr lang="en-US" altLang="zh-CN" b="1" dirty="0" err="1">
                <a:solidFill>
                  <a:srgbClr val="993300"/>
                </a:solidFill>
              </a:rPr>
              <a:t>dbid</a:t>
            </a:r>
            <a:r>
              <a:rPr lang="en-US" altLang="zh-CN" b="1" dirty="0">
                <a:solidFill>
                  <a:srgbClr val="993300"/>
                </a:solidFill>
              </a:rPr>
              <a:t>, String </a:t>
            </a:r>
            <a:r>
              <a:rPr lang="en-US" altLang="zh-CN" b="1" dirty="0" err="1">
                <a:solidFill>
                  <a:srgbClr val="993300"/>
                </a:solidFill>
              </a:rPr>
              <a:t>userid</a:t>
            </a:r>
            <a:r>
              <a:rPr lang="en-US" altLang="zh-CN" b="1" dirty="0">
                <a:solidFill>
                  <a:srgbClr val="993300"/>
                </a:solidFill>
              </a:rPr>
              <a:t>, String passwd) </a:t>
            </a:r>
          </a:p>
          <a:p>
            <a:pPr>
              <a:buFont typeface="Monotype Sorts" charset="2"/>
              <a:buNone/>
            </a:pPr>
            <a:r>
              <a:rPr lang="en-US" altLang="zh-CN" sz="1600" b="1" dirty="0">
                <a:solidFill>
                  <a:srgbClr val="993300"/>
                </a:solidFill>
              </a:rPr>
              <a:t>        { </a:t>
            </a:r>
          </a:p>
          <a:p>
            <a:pPr lvl="1"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   try {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zh-CN" sz="1600" b="1" dirty="0">
                <a:solidFill>
                  <a:srgbClr val="993300"/>
                </a:solidFill>
              </a:rPr>
              <a:t>   </a:t>
            </a:r>
            <a:r>
              <a:rPr lang="en-US" altLang="zh-CN" sz="1600" b="1" dirty="0" err="1">
                <a:solidFill>
                  <a:srgbClr val="993300"/>
                </a:solidFill>
              </a:rPr>
              <a:t>Class.forName</a:t>
            </a:r>
            <a:r>
              <a:rPr lang="en-US" altLang="zh-CN" sz="1600" b="1" dirty="0">
                <a:solidFill>
                  <a:srgbClr val="993300"/>
                </a:solidFill>
              </a:rPr>
              <a:t> ("</a:t>
            </a:r>
            <a:r>
              <a:rPr lang="en-US" altLang="zh-CN" sz="1600" b="1" dirty="0" err="1">
                <a:solidFill>
                  <a:srgbClr val="993300"/>
                </a:solidFill>
              </a:rPr>
              <a:t>oracle.jdbc.driver.OracleDriver</a:t>
            </a:r>
            <a:r>
              <a:rPr lang="en-US" altLang="zh-CN" sz="1600" b="1" dirty="0">
                <a:solidFill>
                  <a:srgbClr val="993300"/>
                </a:solidFill>
              </a:rPr>
              <a:t>");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zh-CN" sz="1600" b="1" dirty="0">
                <a:solidFill>
                  <a:srgbClr val="993300"/>
                </a:solidFill>
              </a:rPr>
              <a:t>   Connection conn = </a:t>
            </a:r>
            <a:r>
              <a:rPr lang="en-US" altLang="zh-CN" sz="1600" b="1" dirty="0" err="1">
                <a:solidFill>
                  <a:srgbClr val="993300"/>
                </a:solidFill>
              </a:rPr>
              <a:t>DriverManager.getConnection</a:t>
            </a:r>
            <a:r>
              <a:rPr lang="en-US" altLang="zh-CN" sz="1600" b="1" dirty="0">
                <a:solidFill>
                  <a:srgbClr val="993300"/>
                </a:solidFill>
              </a:rPr>
              <a:t>(     </a:t>
            </a:r>
            <a:br>
              <a:rPr lang="en-US" altLang="zh-CN" sz="1600" b="1" dirty="0">
                <a:solidFill>
                  <a:srgbClr val="993300"/>
                </a:solidFill>
              </a:rPr>
            </a:br>
            <a:r>
              <a:rPr lang="en-US" altLang="zh-CN" sz="1600" b="1" dirty="0">
                <a:solidFill>
                  <a:srgbClr val="993300"/>
                </a:solidFill>
              </a:rPr>
              <a:t>       "</a:t>
            </a:r>
            <a:r>
              <a:rPr lang="en-US" altLang="zh-CN" sz="1600" b="1" dirty="0" err="1">
                <a:solidFill>
                  <a:srgbClr val="993300"/>
                </a:solidFill>
              </a:rPr>
              <a:t>jdbc:oracle:thin</a:t>
            </a:r>
            <a:r>
              <a:rPr lang="en-US" altLang="zh-CN" sz="1600" b="1" dirty="0">
                <a:solidFill>
                  <a:srgbClr val="993300"/>
                </a:solidFill>
              </a:rPr>
              <a:t>:</a:t>
            </a:r>
            <a:r>
              <a:rPr lang="en-US" altLang="zh-CN" sz="1600" dirty="0">
                <a:solidFill>
                  <a:srgbClr val="993300"/>
                </a:solidFill>
              </a:rPr>
              <a:t>@</a:t>
            </a:r>
            <a:r>
              <a:rPr lang="en-US" altLang="zh-CN" sz="1600" b="1" dirty="0">
                <a:solidFill>
                  <a:srgbClr val="993300"/>
                </a:solidFill>
              </a:rPr>
              <a:t>db.yale.edu:2000:univdb", </a:t>
            </a:r>
            <a:r>
              <a:rPr lang="en-US" altLang="zh-CN" sz="1600" b="1" dirty="0" err="1">
                <a:solidFill>
                  <a:srgbClr val="993300"/>
                </a:solidFill>
              </a:rPr>
              <a:t>userid</a:t>
            </a:r>
            <a:r>
              <a:rPr lang="en-US" altLang="zh-CN" sz="1600" b="1" dirty="0">
                <a:solidFill>
                  <a:srgbClr val="993300"/>
                </a:solidFill>
              </a:rPr>
              <a:t>, passwd); </a:t>
            </a:r>
          </a:p>
          <a:p>
            <a:pPr lvl="1"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        Statement </a:t>
            </a:r>
            <a:r>
              <a:rPr lang="en-US" altLang="zh-CN" b="1" dirty="0" err="1">
                <a:solidFill>
                  <a:srgbClr val="993300"/>
                </a:solidFill>
              </a:rPr>
              <a:t>stmt</a:t>
            </a:r>
            <a:r>
              <a:rPr lang="en-US" altLang="zh-CN" b="1" dirty="0">
                <a:solidFill>
                  <a:srgbClr val="993300"/>
                </a:solidFill>
              </a:rPr>
              <a:t> = </a:t>
            </a:r>
            <a:r>
              <a:rPr lang="en-US" altLang="zh-CN" b="1" dirty="0" err="1">
                <a:solidFill>
                  <a:srgbClr val="993300"/>
                </a:solidFill>
              </a:rPr>
              <a:t>conn.createStatement</a:t>
            </a:r>
            <a:r>
              <a:rPr lang="en-US" altLang="zh-CN" b="1" dirty="0">
                <a:solidFill>
                  <a:srgbClr val="993300"/>
                </a:solidFill>
              </a:rPr>
              <a:t>(); </a:t>
            </a:r>
          </a:p>
          <a:p>
            <a:pPr lvl="1"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            … Do Actual Work ….</a:t>
            </a:r>
          </a:p>
          <a:p>
            <a:pPr lvl="1"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        </a:t>
            </a:r>
            <a:r>
              <a:rPr lang="en-US" altLang="zh-CN" b="1" dirty="0" err="1">
                <a:solidFill>
                  <a:srgbClr val="993300"/>
                </a:solidFill>
              </a:rPr>
              <a:t>stmt.close</a:t>
            </a:r>
            <a:r>
              <a:rPr lang="en-US" altLang="zh-CN" b="1" dirty="0">
                <a:solidFill>
                  <a:srgbClr val="993300"/>
                </a:solidFill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        </a:t>
            </a:r>
            <a:r>
              <a:rPr lang="en-US" altLang="zh-CN" b="1" dirty="0" err="1">
                <a:solidFill>
                  <a:srgbClr val="993300"/>
                </a:solidFill>
              </a:rPr>
              <a:t>conn.close</a:t>
            </a:r>
            <a:r>
              <a:rPr lang="en-US" altLang="zh-CN" b="1" dirty="0">
                <a:solidFill>
                  <a:srgbClr val="993300"/>
                </a:solidFill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   }		</a:t>
            </a:r>
          </a:p>
          <a:p>
            <a:pPr lvl="1"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   catch (</a:t>
            </a:r>
            <a:r>
              <a:rPr lang="en-US" altLang="zh-CN" b="1" dirty="0" err="1">
                <a:solidFill>
                  <a:srgbClr val="993300"/>
                </a:solidFill>
              </a:rPr>
              <a:t>SQLException</a:t>
            </a:r>
            <a:r>
              <a:rPr lang="en-US" altLang="zh-CN" b="1" dirty="0">
                <a:solidFill>
                  <a:srgbClr val="993300"/>
                </a:solidFill>
              </a:rPr>
              <a:t> </a:t>
            </a:r>
            <a:r>
              <a:rPr lang="en-US" altLang="zh-CN" b="1" dirty="0" err="1">
                <a:solidFill>
                  <a:srgbClr val="993300"/>
                </a:solidFill>
              </a:rPr>
              <a:t>sqle</a:t>
            </a:r>
            <a:r>
              <a:rPr lang="en-US" altLang="zh-CN" b="1" dirty="0">
                <a:solidFill>
                  <a:srgbClr val="993300"/>
                </a:solidFill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        </a:t>
            </a:r>
            <a:r>
              <a:rPr lang="en-US" altLang="zh-CN" b="1" dirty="0" err="1">
                <a:solidFill>
                  <a:srgbClr val="993300"/>
                </a:solidFill>
              </a:rPr>
              <a:t>System.out.println</a:t>
            </a:r>
            <a:r>
              <a:rPr lang="en-US" altLang="zh-CN" b="1" dirty="0">
                <a:solidFill>
                  <a:srgbClr val="993300"/>
                </a:solidFill>
              </a:rPr>
              <a:t>("</a:t>
            </a:r>
            <a:r>
              <a:rPr lang="en-US" altLang="zh-CN" b="1" dirty="0" err="1">
                <a:solidFill>
                  <a:srgbClr val="993300"/>
                </a:solidFill>
              </a:rPr>
              <a:t>SQLException</a:t>
            </a:r>
            <a:r>
              <a:rPr lang="en-US" altLang="zh-CN" b="1" dirty="0">
                <a:solidFill>
                  <a:srgbClr val="993300"/>
                </a:solidFill>
              </a:rPr>
              <a:t> : " + </a:t>
            </a:r>
            <a:r>
              <a:rPr lang="en-US" altLang="zh-CN" b="1" dirty="0" err="1">
                <a:solidFill>
                  <a:srgbClr val="993300"/>
                </a:solidFill>
              </a:rPr>
              <a:t>sqle</a:t>
            </a:r>
            <a:r>
              <a:rPr lang="en-US" altLang="zh-CN" b="1" dirty="0">
                <a:solidFill>
                  <a:srgbClr val="993300"/>
                </a:solidFill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   }		</a:t>
            </a:r>
          </a:p>
          <a:p>
            <a:pPr>
              <a:buFont typeface="Monotype Sorts" charset="2"/>
              <a:buNone/>
            </a:pPr>
            <a:r>
              <a:rPr lang="en-US" altLang="zh-CN" sz="1600" b="1" dirty="0">
                <a:solidFill>
                  <a:srgbClr val="993300"/>
                </a:solidFill>
              </a:rPr>
              <a:t>       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Power of Recursion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593908"/>
            <a:ext cx="9980682" cy="4808481"/>
          </a:xfrm>
        </p:spPr>
        <p:txBody>
          <a:bodyPr/>
          <a:lstStyle/>
          <a:p>
            <a:r>
              <a:rPr lang="en-US" altLang="zh-CN" dirty="0"/>
              <a:t>Computing transitive closure using iteration, adding successive tuples to </a:t>
            </a:r>
            <a:r>
              <a:rPr lang="en-US" altLang="zh-CN" i="1" dirty="0" err="1"/>
              <a:t>rec_prereq</a:t>
            </a:r>
            <a:endParaRPr lang="en-US" altLang="zh-CN" i="1" dirty="0"/>
          </a:p>
          <a:p>
            <a:pPr lvl="1"/>
            <a:r>
              <a:rPr lang="en-US" altLang="zh-CN" sz="2000" dirty="0"/>
              <a:t>The next slide shows a </a:t>
            </a:r>
            <a:r>
              <a:rPr lang="en-US" altLang="zh-CN" sz="2000" i="1" dirty="0" err="1"/>
              <a:t>prereq</a:t>
            </a:r>
            <a:r>
              <a:rPr lang="en-US" altLang="zh-CN" sz="2000" dirty="0"/>
              <a:t> relation</a:t>
            </a:r>
          </a:p>
          <a:p>
            <a:pPr lvl="1"/>
            <a:r>
              <a:rPr lang="en-US" altLang="zh-CN" sz="2000" dirty="0"/>
              <a:t>Each step of the iterative process constructs an extended version of </a:t>
            </a:r>
            <a:r>
              <a:rPr lang="en-US" altLang="zh-CN" sz="2000" i="1" dirty="0" err="1"/>
              <a:t>rec_prereq</a:t>
            </a:r>
            <a:r>
              <a:rPr lang="en-US" altLang="zh-CN" sz="2000" i="1" dirty="0"/>
              <a:t> </a:t>
            </a:r>
            <a:r>
              <a:rPr lang="en-US" altLang="zh-CN" sz="2000" dirty="0"/>
              <a:t>from its recursive definition.  </a:t>
            </a:r>
          </a:p>
          <a:p>
            <a:pPr lvl="1"/>
            <a:r>
              <a:rPr lang="en-US" altLang="zh-CN" sz="2000" dirty="0"/>
              <a:t>The final result is called the </a:t>
            </a:r>
            <a:r>
              <a:rPr lang="en-US" altLang="zh-CN" sz="2000" i="1" dirty="0"/>
              <a:t>fixed point </a:t>
            </a:r>
            <a:r>
              <a:rPr lang="en-US" altLang="zh-CN" sz="2000" dirty="0"/>
              <a:t> of the recursive view definition.</a:t>
            </a:r>
          </a:p>
          <a:p>
            <a:r>
              <a:rPr lang="en-US" altLang="zh-CN" dirty="0"/>
              <a:t>Recursive views are required to be </a:t>
            </a:r>
            <a:r>
              <a:rPr lang="en-US" altLang="zh-CN" b="1" dirty="0">
                <a:solidFill>
                  <a:srgbClr val="0000CC"/>
                </a:solidFill>
              </a:rPr>
              <a:t>monotonic</a:t>
            </a:r>
            <a:r>
              <a:rPr lang="en-US" altLang="zh-CN" i="1" dirty="0"/>
              <a:t>.  </a:t>
            </a:r>
            <a:r>
              <a:rPr lang="en-US" altLang="zh-CN" dirty="0"/>
              <a:t>That is, if we add tuples to </a:t>
            </a:r>
            <a:r>
              <a:rPr lang="en-US" altLang="zh-CN" i="1" dirty="0" err="1"/>
              <a:t>prereq</a:t>
            </a:r>
            <a:r>
              <a:rPr lang="en-US" altLang="zh-CN" dirty="0"/>
              <a:t> the view </a:t>
            </a:r>
            <a:r>
              <a:rPr lang="en-US" altLang="zh-CN" i="1" dirty="0" err="1"/>
              <a:t>rec_prereq</a:t>
            </a:r>
            <a:r>
              <a:rPr lang="en-US" altLang="zh-CN" i="1" dirty="0"/>
              <a:t> </a:t>
            </a:r>
            <a:r>
              <a:rPr lang="en-US" altLang="zh-CN" dirty="0"/>
              <a:t>contains all of the tuples it contained before, plus possibly more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9390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Fixed-Point Computation</a:t>
            </a:r>
          </a:p>
        </p:txBody>
      </p:sp>
      <p:pic>
        <p:nvPicPr>
          <p:cNvPr id="104451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73" y="1747475"/>
            <a:ext cx="19208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2" name="Picture 4" descr="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804" y="4249579"/>
            <a:ext cx="4275137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Ranking</a:t>
            </a:r>
            <a:endParaRPr lang="en-US" dirty="0">
              <a:ea typeface="+mj-ea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593908"/>
            <a:ext cx="9980682" cy="48084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Ranking is done in conjunction with an order by specification. </a:t>
            </a:r>
          </a:p>
          <a:p>
            <a:r>
              <a:rPr lang="en-US" altLang="zh-CN" dirty="0"/>
              <a:t>Suppose we are given a relation 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i="1" dirty="0" err="1"/>
              <a:t>student_grades</a:t>
            </a:r>
            <a:r>
              <a:rPr lang="en-US" altLang="zh-CN" i="1" dirty="0"/>
              <a:t>(ID, GPA) </a:t>
            </a:r>
            <a:br>
              <a:rPr lang="en-US" altLang="zh-CN" i="1" dirty="0"/>
            </a:br>
            <a:r>
              <a:rPr lang="en-US" altLang="zh-CN" dirty="0"/>
              <a:t>giving the grade-point average of each student</a:t>
            </a:r>
          </a:p>
          <a:p>
            <a:r>
              <a:rPr lang="en-US" altLang="zh-CN" dirty="0"/>
              <a:t>Find the rank of each student.</a:t>
            </a:r>
          </a:p>
          <a:p>
            <a:pPr>
              <a:buFont typeface="Monotype Sorts" charset="2"/>
              <a:buNone/>
            </a:pPr>
            <a:r>
              <a:rPr lang="en-US" altLang="zh-CN" dirty="0"/>
              <a:t>	       </a:t>
            </a:r>
            <a:r>
              <a:rPr lang="en-US" altLang="zh-CN" b="1" dirty="0"/>
              <a:t>select </a:t>
            </a:r>
            <a:r>
              <a:rPr lang="en-US" altLang="zh-CN" i="1" dirty="0"/>
              <a:t>ID</a:t>
            </a:r>
            <a:r>
              <a:rPr lang="en-US" altLang="zh-CN" dirty="0"/>
              <a:t>, </a:t>
            </a:r>
            <a:r>
              <a:rPr lang="en-US" altLang="zh-CN" b="1" dirty="0"/>
              <a:t>rank</a:t>
            </a:r>
            <a:r>
              <a:rPr lang="en-US" altLang="zh-CN" dirty="0"/>
              <a:t>() </a:t>
            </a:r>
            <a:r>
              <a:rPr lang="en-US" altLang="zh-CN" b="1" dirty="0"/>
              <a:t>over </a:t>
            </a:r>
            <a:r>
              <a:rPr lang="en-US" altLang="zh-CN" dirty="0"/>
              <a:t>(</a:t>
            </a:r>
            <a:r>
              <a:rPr lang="en-US" altLang="zh-CN" b="1" dirty="0"/>
              <a:t>order by </a:t>
            </a:r>
            <a:r>
              <a:rPr lang="en-US" altLang="zh-CN" i="1" dirty="0"/>
              <a:t>GPA</a:t>
            </a:r>
            <a:r>
              <a:rPr lang="en-US" altLang="zh-CN" dirty="0"/>
              <a:t> </a:t>
            </a:r>
            <a:r>
              <a:rPr lang="en-US" altLang="zh-CN" b="1" dirty="0"/>
              <a:t>desc) as </a:t>
            </a:r>
            <a:r>
              <a:rPr lang="en-US" altLang="zh-CN" i="1" dirty="0" err="1"/>
              <a:t>s_rank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b="1" dirty="0"/>
              <a:t>from </a:t>
            </a:r>
            <a:r>
              <a:rPr lang="en-US" altLang="zh-CN" i="1" dirty="0" err="1"/>
              <a:t>student_grades</a:t>
            </a:r>
            <a:endParaRPr lang="en-US" altLang="zh-CN" i="1" dirty="0"/>
          </a:p>
          <a:p>
            <a:r>
              <a:rPr lang="en-US" altLang="zh-CN" dirty="0"/>
              <a:t>An extra </a:t>
            </a:r>
            <a:r>
              <a:rPr lang="en-US" altLang="zh-CN" b="1" dirty="0"/>
              <a:t>order by </a:t>
            </a:r>
            <a:r>
              <a:rPr lang="en-US" altLang="zh-CN" dirty="0"/>
              <a:t>clause is needed to get them in sorted order</a:t>
            </a:r>
          </a:p>
          <a:p>
            <a:pPr>
              <a:buFont typeface="Monotype Sorts" charset="2"/>
              <a:buNone/>
            </a:pPr>
            <a:r>
              <a:rPr lang="en-US" altLang="zh-CN" dirty="0"/>
              <a:t>	       </a:t>
            </a:r>
            <a:r>
              <a:rPr lang="en-US" altLang="zh-CN" b="1" dirty="0"/>
              <a:t>select </a:t>
            </a:r>
            <a:r>
              <a:rPr lang="en-US" altLang="zh-CN" i="1" dirty="0"/>
              <a:t>ID</a:t>
            </a:r>
            <a:r>
              <a:rPr lang="en-US" altLang="zh-CN" dirty="0"/>
              <a:t>, </a:t>
            </a:r>
            <a:r>
              <a:rPr lang="en-US" altLang="zh-CN" b="1" dirty="0"/>
              <a:t>rank</a:t>
            </a:r>
            <a:r>
              <a:rPr lang="en-US" altLang="zh-CN" dirty="0"/>
              <a:t>() </a:t>
            </a:r>
            <a:r>
              <a:rPr lang="en-US" altLang="zh-CN" b="1" dirty="0"/>
              <a:t>over </a:t>
            </a:r>
            <a:r>
              <a:rPr lang="en-US" altLang="zh-CN" dirty="0"/>
              <a:t>(</a:t>
            </a:r>
            <a:r>
              <a:rPr lang="en-US" altLang="zh-CN" b="1" dirty="0"/>
              <a:t>order by </a:t>
            </a:r>
            <a:r>
              <a:rPr lang="en-US" altLang="zh-CN" i="1" dirty="0"/>
              <a:t>GPA</a:t>
            </a:r>
            <a:r>
              <a:rPr lang="en-US" altLang="zh-CN" dirty="0"/>
              <a:t> </a:t>
            </a:r>
            <a:r>
              <a:rPr lang="en-US" altLang="zh-CN" b="1" dirty="0"/>
              <a:t>desc) as </a:t>
            </a:r>
            <a:r>
              <a:rPr lang="en-US" altLang="zh-CN" i="1" dirty="0" err="1"/>
              <a:t>s_rank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b="1" dirty="0"/>
              <a:t>from </a:t>
            </a:r>
            <a:r>
              <a:rPr lang="en-US" altLang="zh-CN" i="1" dirty="0" err="1"/>
              <a:t>student_grades</a:t>
            </a:r>
            <a:r>
              <a:rPr lang="en-US" altLang="zh-CN" i="1" dirty="0"/>
              <a:t> </a:t>
            </a:r>
            <a:br>
              <a:rPr lang="en-US" altLang="zh-CN" i="1" dirty="0"/>
            </a:br>
            <a:r>
              <a:rPr lang="en-US" altLang="zh-CN" i="1" dirty="0"/>
              <a:t>       </a:t>
            </a:r>
            <a:r>
              <a:rPr lang="en-US" altLang="zh-CN" b="1" dirty="0"/>
              <a:t>order by </a:t>
            </a:r>
            <a:r>
              <a:rPr lang="en-US" altLang="zh-CN" i="1" dirty="0" err="1"/>
              <a:t>s_rank</a:t>
            </a:r>
            <a:endParaRPr lang="en-US" altLang="zh-CN" i="1" dirty="0"/>
          </a:p>
          <a:p>
            <a:r>
              <a:rPr lang="en-US" altLang="zh-CN" dirty="0"/>
              <a:t>Ranking may leave gaps: e.g. if 2 students have the same top GPA, both have rank 1, and the next rank is 3</a:t>
            </a:r>
          </a:p>
          <a:p>
            <a:pPr lvl="1"/>
            <a:r>
              <a:rPr lang="en-US" altLang="zh-CN" sz="2000" b="1" dirty="0" err="1"/>
              <a:t>dense_rank</a:t>
            </a:r>
            <a:r>
              <a:rPr lang="en-US" altLang="zh-CN" sz="2000" b="1" dirty="0"/>
              <a:t> </a:t>
            </a:r>
            <a:r>
              <a:rPr lang="en-US" altLang="zh-CN" sz="2000" dirty="0"/>
              <a:t>does not leave gaps, so next dense rank would be 2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77410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Ranking</a:t>
            </a:r>
            <a:endParaRPr lang="en-IN">
              <a:effectLst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Ranking can be done using basic SQL aggregation, but resultant query is very inefficient</a:t>
            </a:r>
          </a:p>
          <a:p>
            <a:pPr lvl="1">
              <a:buFont typeface="Monotype Sorts" charset="2"/>
              <a:buNone/>
            </a:pPr>
            <a:r>
              <a:rPr lang="en-IN" b="1"/>
              <a:t>    </a:t>
            </a:r>
            <a:r>
              <a:rPr lang="en-IN" sz="2000" b="1"/>
              <a:t>select </a:t>
            </a:r>
            <a:r>
              <a:rPr lang="en-IN" sz="2000" i="1"/>
              <a:t>ID</a:t>
            </a:r>
            <a:r>
              <a:rPr lang="en-IN" sz="2000"/>
              <a:t>, (1 + (</a:t>
            </a:r>
            <a:r>
              <a:rPr lang="en-IN" sz="2000" b="1"/>
              <a:t>select count</a:t>
            </a:r>
            <a:r>
              <a:rPr lang="en-IN" sz="2000"/>
              <a:t>(*)</a:t>
            </a:r>
            <a:br>
              <a:rPr lang="en-IN" sz="2000"/>
            </a:br>
            <a:r>
              <a:rPr lang="en-IN" sz="2000"/>
              <a:t>                         </a:t>
            </a:r>
            <a:r>
              <a:rPr lang="en-IN" sz="2000" b="1"/>
              <a:t>from </a:t>
            </a:r>
            <a:r>
              <a:rPr lang="en-IN" sz="2000" i="1"/>
              <a:t>student_grades B</a:t>
            </a:r>
            <a:br>
              <a:rPr lang="en-IN" sz="2000" i="1"/>
            </a:br>
            <a:r>
              <a:rPr lang="en-IN" sz="2000" i="1"/>
              <a:t>                         </a:t>
            </a:r>
            <a:r>
              <a:rPr lang="en-IN" sz="2000" b="1"/>
              <a:t>where </a:t>
            </a:r>
            <a:r>
              <a:rPr lang="en-IN" sz="2000" i="1"/>
              <a:t>B</a:t>
            </a:r>
            <a:r>
              <a:rPr lang="en-IN" sz="2000"/>
              <a:t>.</a:t>
            </a:r>
            <a:r>
              <a:rPr lang="en-IN" sz="2000" i="1"/>
              <a:t>GPA </a:t>
            </a:r>
            <a:r>
              <a:rPr lang="en-IN" sz="2000"/>
              <a:t>&gt; </a:t>
            </a:r>
            <a:r>
              <a:rPr lang="en-IN" sz="2000" i="1"/>
              <a:t>A</a:t>
            </a:r>
            <a:r>
              <a:rPr lang="en-IN" sz="2000"/>
              <a:t>.</a:t>
            </a:r>
            <a:r>
              <a:rPr lang="en-IN" sz="2000" i="1"/>
              <a:t>GPA</a:t>
            </a:r>
            <a:r>
              <a:rPr lang="en-IN" sz="2000"/>
              <a:t>)) </a:t>
            </a:r>
            <a:r>
              <a:rPr lang="en-IN" sz="2000" b="1"/>
              <a:t>as </a:t>
            </a:r>
            <a:r>
              <a:rPr lang="en-IN" sz="2000" i="1"/>
              <a:t>s_rank</a:t>
            </a:r>
            <a:br>
              <a:rPr lang="en-IN" sz="2000" i="1"/>
            </a:br>
            <a:r>
              <a:rPr lang="en-IN" sz="2000" b="1"/>
              <a:t>from </a:t>
            </a:r>
            <a:r>
              <a:rPr lang="en-IN" sz="2000" i="1"/>
              <a:t>student_grades A</a:t>
            </a:r>
            <a:br>
              <a:rPr lang="en-IN" sz="2000" i="1"/>
            </a:br>
            <a:r>
              <a:rPr lang="en-IN" sz="2000" b="1"/>
              <a:t>order by </a:t>
            </a:r>
            <a:r>
              <a:rPr lang="en-IN" sz="2000" i="1"/>
              <a:t>s_rank</a:t>
            </a:r>
            <a:r>
              <a:rPr lang="en-IN" sz="2000"/>
              <a:t>;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870745"/>
            <a:ext cx="9980682" cy="4664279"/>
          </a:xfrm>
        </p:spPr>
        <p:txBody>
          <a:bodyPr>
            <a:normAutofit/>
          </a:bodyPr>
          <a:lstStyle/>
          <a:p>
            <a:r>
              <a:rPr lang="en-US" altLang="zh-CN" dirty="0"/>
              <a:t>Ranking can be done within partition of the data.</a:t>
            </a:r>
          </a:p>
          <a:p>
            <a:r>
              <a:rPr lang="en-US" altLang="zh-CN" dirty="0"/>
              <a:t>“Find the rank of students within each department.”</a:t>
            </a:r>
          </a:p>
          <a:p>
            <a:pPr>
              <a:buFont typeface="Monotype Sorts" charset="2"/>
              <a:buNone/>
            </a:pPr>
            <a:r>
              <a:rPr lang="en-US" altLang="zh-CN" b="1" dirty="0"/>
              <a:t>          select </a:t>
            </a:r>
            <a:r>
              <a:rPr lang="en-US" altLang="zh-CN" i="1" dirty="0"/>
              <a:t>ID</a:t>
            </a:r>
            <a:r>
              <a:rPr lang="en-US" altLang="zh-CN" dirty="0"/>
              <a:t>, </a:t>
            </a:r>
            <a:r>
              <a:rPr lang="en-US" altLang="zh-CN" i="1" dirty="0" err="1"/>
              <a:t>dept_name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b="1" dirty="0"/>
              <a:t>rank </a:t>
            </a:r>
            <a:r>
              <a:rPr lang="en-US" altLang="zh-CN" dirty="0"/>
              <a:t>() </a:t>
            </a:r>
            <a:r>
              <a:rPr lang="en-US" altLang="zh-CN" b="1" dirty="0"/>
              <a:t>over </a:t>
            </a:r>
            <a:r>
              <a:rPr lang="en-US" altLang="zh-CN" dirty="0"/>
              <a:t>(</a:t>
            </a:r>
            <a:r>
              <a:rPr lang="en-US" altLang="zh-CN" b="1" dirty="0"/>
              <a:t>partition by </a:t>
            </a:r>
            <a:r>
              <a:rPr lang="en-US" altLang="zh-CN" i="1" dirty="0" err="1"/>
              <a:t>dept_name</a:t>
            </a:r>
            <a:r>
              <a:rPr lang="en-US" altLang="zh-CN" i="1" dirty="0"/>
              <a:t> </a:t>
            </a:r>
            <a:r>
              <a:rPr lang="en-US" altLang="zh-CN" b="1" dirty="0"/>
              <a:t>order by </a:t>
            </a:r>
            <a:r>
              <a:rPr lang="en-US" altLang="zh-CN" i="1" dirty="0"/>
              <a:t>GPA </a:t>
            </a:r>
            <a:r>
              <a:rPr lang="en-US" altLang="zh-CN" b="1" dirty="0"/>
              <a:t>desc</a:t>
            </a:r>
            <a:r>
              <a:rPr lang="en-US" altLang="zh-CN" dirty="0"/>
              <a:t>) 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b="1" dirty="0"/>
              <a:t>as </a:t>
            </a:r>
            <a:r>
              <a:rPr lang="en-US" altLang="zh-CN" i="1" dirty="0" err="1"/>
              <a:t>dept_rank</a:t>
            </a:r>
            <a:br>
              <a:rPr lang="en-US" altLang="zh-CN" i="1" dirty="0"/>
            </a:br>
            <a:r>
              <a:rPr lang="en-US" altLang="zh-CN" i="1" dirty="0"/>
              <a:t>     </a:t>
            </a:r>
            <a:r>
              <a:rPr lang="en-US" altLang="zh-CN" b="1" dirty="0"/>
              <a:t>from </a:t>
            </a:r>
            <a:r>
              <a:rPr lang="en-US" altLang="zh-CN" i="1" dirty="0" err="1"/>
              <a:t>dept_grades</a:t>
            </a:r>
            <a:br>
              <a:rPr lang="en-US" altLang="zh-CN" i="1" dirty="0"/>
            </a:br>
            <a:r>
              <a:rPr lang="en-US" altLang="zh-CN" i="1" dirty="0"/>
              <a:t>     </a:t>
            </a:r>
            <a:r>
              <a:rPr lang="en-US" altLang="zh-CN" b="1" dirty="0"/>
              <a:t>order by </a:t>
            </a:r>
            <a:r>
              <a:rPr lang="en-US" altLang="zh-CN" i="1" dirty="0" err="1"/>
              <a:t>dept_name</a:t>
            </a:r>
            <a:r>
              <a:rPr lang="en-US" altLang="zh-CN" dirty="0"/>
              <a:t>, </a:t>
            </a:r>
            <a:r>
              <a:rPr lang="en-US" altLang="zh-CN" i="1" dirty="0" err="1"/>
              <a:t>dept_rank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Multiple </a:t>
            </a:r>
            <a:r>
              <a:rPr lang="en-US" altLang="zh-CN" b="1" dirty="0"/>
              <a:t>rank</a:t>
            </a:r>
            <a:r>
              <a:rPr lang="en-US" altLang="zh-CN" dirty="0"/>
              <a:t> clauses can occur in a single </a:t>
            </a:r>
            <a:r>
              <a:rPr lang="en-US" altLang="zh-CN" b="1" dirty="0"/>
              <a:t>select</a:t>
            </a:r>
            <a:r>
              <a:rPr lang="en-US" altLang="zh-CN" dirty="0"/>
              <a:t> clause.</a:t>
            </a:r>
          </a:p>
          <a:p>
            <a:r>
              <a:rPr lang="en-US" altLang="zh-CN" dirty="0"/>
              <a:t>Ranking is done </a:t>
            </a:r>
            <a:r>
              <a:rPr lang="en-US" altLang="zh-CN" i="1" dirty="0"/>
              <a:t>after</a:t>
            </a:r>
            <a:r>
              <a:rPr lang="en-US" altLang="zh-CN" dirty="0"/>
              <a:t> applying </a:t>
            </a:r>
            <a:r>
              <a:rPr lang="en-US" altLang="zh-CN" b="1" dirty="0"/>
              <a:t>group by</a:t>
            </a:r>
            <a:r>
              <a:rPr lang="en-US" altLang="zh-CN" dirty="0"/>
              <a:t> clause/aggregation</a:t>
            </a:r>
          </a:p>
          <a:p>
            <a:r>
              <a:rPr lang="en-US" altLang="zh-CN" dirty="0"/>
              <a:t>Can be used to find top-n results</a:t>
            </a:r>
          </a:p>
          <a:p>
            <a:pPr lvl="1"/>
            <a:r>
              <a:rPr lang="en-US" altLang="zh-CN" sz="2000" dirty="0"/>
              <a:t>More general than the </a:t>
            </a:r>
            <a:r>
              <a:rPr lang="en-US" altLang="zh-CN" sz="2000" b="1" dirty="0"/>
              <a:t>limit</a:t>
            </a:r>
            <a:r>
              <a:rPr lang="en-US" altLang="zh-CN" sz="2000" dirty="0"/>
              <a:t> </a:t>
            </a:r>
            <a:r>
              <a:rPr lang="en-US" altLang="zh-CN" sz="2000" i="1" dirty="0"/>
              <a:t>n</a:t>
            </a:r>
            <a:r>
              <a:rPr lang="en-US" altLang="zh-CN" sz="2000" dirty="0"/>
              <a:t> clause supported by many databases, since it allows top-n within each partition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870745"/>
            <a:ext cx="9980682" cy="4664279"/>
          </a:xfrm>
        </p:spPr>
        <p:txBody>
          <a:bodyPr>
            <a:normAutofit/>
          </a:bodyPr>
          <a:lstStyle/>
          <a:p>
            <a:r>
              <a:rPr lang="en-US" altLang="zh-CN" dirty="0"/>
              <a:t>Other ranking functions:  </a:t>
            </a:r>
          </a:p>
          <a:p>
            <a:pPr lvl="1"/>
            <a:r>
              <a:rPr lang="en-US" altLang="zh-CN" sz="2000" b="1" dirty="0" err="1"/>
              <a:t>percent_rank</a:t>
            </a:r>
            <a:r>
              <a:rPr lang="en-US" altLang="zh-CN" sz="2000" b="1" dirty="0"/>
              <a:t> </a:t>
            </a:r>
            <a:r>
              <a:rPr lang="en-US" altLang="zh-CN" sz="2000" dirty="0"/>
              <a:t>(within partition, if partitioning is done)</a:t>
            </a:r>
            <a:endParaRPr lang="en-US" altLang="zh-CN" sz="2000" b="1" dirty="0"/>
          </a:p>
          <a:p>
            <a:pPr lvl="1"/>
            <a:r>
              <a:rPr lang="en-US" altLang="zh-CN" sz="2000" b="1" dirty="0" err="1"/>
              <a:t>cume_dist</a:t>
            </a:r>
            <a:r>
              <a:rPr lang="en-US" altLang="zh-CN" sz="2000" dirty="0"/>
              <a:t> (cumulative distribution)</a:t>
            </a:r>
          </a:p>
          <a:p>
            <a:pPr lvl="2"/>
            <a:r>
              <a:rPr lang="en-US" altLang="zh-CN" sz="2000" dirty="0"/>
              <a:t> fraction of tuples with preceding values</a:t>
            </a:r>
          </a:p>
          <a:p>
            <a:pPr lvl="1"/>
            <a:r>
              <a:rPr lang="en-US" altLang="zh-CN" sz="2000" b="1" dirty="0" err="1"/>
              <a:t>row_number</a:t>
            </a:r>
            <a:r>
              <a:rPr lang="en-US" altLang="zh-CN" sz="2000" b="1" dirty="0"/>
              <a:t> </a:t>
            </a:r>
            <a:r>
              <a:rPr lang="en-US" altLang="zh-CN" sz="2000" dirty="0"/>
              <a:t>(non-deterministic in presence of duplicates)</a:t>
            </a:r>
          </a:p>
          <a:p>
            <a:r>
              <a:rPr lang="en-US" altLang="zh-CN" dirty="0"/>
              <a:t>SQL:1999 permits the user to specify </a:t>
            </a:r>
            <a:r>
              <a:rPr lang="en-US" altLang="zh-CN" b="1" dirty="0"/>
              <a:t>nulls first</a:t>
            </a:r>
            <a:r>
              <a:rPr lang="en-US" altLang="zh-CN" dirty="0"/>
              <a:t> or </a:t>
            </a:r>
            <a:r>
              <a:rPr lang="en-US" altLang="zh-CN" b="1" dirty="0"/>
              <a:t>nulls last</a:t>
            </a:r>
          </a:p>
          <a:p>
            <a:pPr>
              <a:buFont typeface="Monotype Sorts" charset="2"/>
              <a:buNone/>
            </a:pPr>
            <a:r>
              <a:rPr lang="en-US" altLang="zh-CN" b="1" dirty="0"/>
              <a:t>     select </a:t>
            </a:r>
            <a:r>
              <a:rPr lang="en-US" altLang="zh-CN" i="1" dirty="0"/>
              <a:t>ID</a:t>
            </a:r>
            <a:r>
              <a:rPr lang="en-US" altLang="zh-CN" dirty="0"/>
              <a:t>, 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b="1" dirty="0"/>
              <a:t>rank </a:t>
            </a:r>
            <a:r>
              <a:rPr lang="en-US" altLang="zh-CN" dirty="0"/>
              <a:t>( ) </a:t>
            </a:r>
            <a:r>
              <a:rPr lang="en-US" altLang="zh-CN" b="1" dirty="0"/>
              <a:t>over </a:t>
            </a:r>
            <a:r>
              <a:rPr lang="en-US" altLang="zh-CN" dirty="0"/>
              <a:t>(</a:t>
            </a:r>
            <a:r>
              <a:rPr lang="en-US" altLang="zh-CN" b="1" dirty="0"/>
              <a:t>order by </a:t>
            </a:r>
            <a:r>
              <a:rPr lang="en-US" altLang="zh-CN" i="1" dirty="0"/>
              <a:t>GPA </a:t>
            </a:r>
            <a:r>
              <a:rPr lang="en-US" altLang="zh-CN" b="1" dirty="0"/>
              <a:t>desc nulls last</a:t>
            </a:r>
            <a:r>
              <a:rPr lang="en-US" altLang="zh-CN" dirty="0"/>
              <a:t>) </a:t>
            </a:r>
            <a:r>
              <a:rPr lang="en-US" altLang="zh-CN" b="1" dirty="0"/>
              <a:t>as </a:t>
            </a:r>
            <a:r>
              <a:rPr lang="en-US" altLang="zh-CN" i="1" dirty="0" err="1"/>
              <a:t>s_rank</a:t>
            </a:r>
            <a:br>
              <a:rPr lang="en-US" altLang="zh-CN" dirty="0"/>
            </a:br>
            <a:r>
              <a:rPr lang="en-US" altLang="zh-CN" b="1" dirty="0"/>
              <a:t>from </a:t>
            </a:r>
            <a:r>
              <a:rPr lang="en-US" altLang="zh-CN" i="1" dirty="0" err="1"/>
              <a:t>student_grades</a:t>
            </a:r>
            <a:endParaRPr lang="en-US" altLang="zh-CN" i="1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83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870745"/>
            <a:ext cx="9980682" cy="4664279"/>
          </a:xfrm>
        </p:spPr>
        <p:txBody>
          <a:bodyPr>
            <a:normAutofit/>
          </a:bodyPr>
          <a:lstStyle/>
          <a:p>
            <a:r>
              <a:rPr lang="en-US" altLang="zh-CN" dirty="0"/>
              <a:t>For a given constant </a:t>
            </a:r>
            <a:r>
              <a:rPr lang="en-US" altLang="zh-CN" i="1" dirty="0"/>
              <a:t>n</a:t>
            </a:r>
            <a:r>
              <a:rPr lang="en-US" altLang="zh-CN" dirty="0"/>
              <a:t>, the ranking the function </a:t>
            </a:r>
            <a:r>
              <a:rPr lang="en-US" altLang="zh-CN" i="1" dirty="0" err="1"/>
              <a:t>ntile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takes the tuples in each partition in the specified order, and divides them into </a:t>
            </a:r>
            <a:r>
              <a:rPr lang="en-US" altLang="zh-CN" i="1" dirty="0"/>
              <a:t>n</a:t>
            </a:r>
            <a:r>
              <a:rPr lang="en-US" altLang="zh-CN" dirty="0"/>
              <a:t> buckets with equal numbers of tuples.</a:t>
            </a:r>
          </a:p>
          <a:p>
            <a:r>
              <a:rPr lang="en-US" altLang="zh-CN" dirty="0"/>
              <a:t>E.g.,</a:t>
            </a:r>
          </a:p>
          <a:p>
            <a:pPr>
              <a:buFont typeface="Monotype Sorts" charset="2"/>
              <a:buNone/>
            </a:pPr>
            <a:r>
              <a:rPr lang="en-US" altLang="zh-CN" dirty="0"/>
              <a:t>	   </a:t>
            </a:r>
            <a:r>
              <a:rPr lang="en-US" altLang="zh-CN" b="1" dirty="0"/>
              <a:t>select </a:t>
            </a:r>
            <a:r>
              <a:rPr lang="en-US" altLang="zh-CN" i="1" dirty="0"/>
              <a:t>ID</a:t>
            </a:r>
            <a:r>
              <a:rPr lang="en-US" altLang="zh-CN" dirty="0"/>
              <a:t>, </a:t>
            </a:r>
            <a:r>
              <a:rPr lang="en-US" altLang="zh-CN" b="1" dirty="0" err="1"/>
              <a:t>ntile</a:t>
            </a:r>
            <a:r>
              <a:rPr lang="en-US" altLang="zh-CN" dirty="0"/>
              <a:t>(4) </a:t>
            </a:r>
            <a:r>
              <a:rPr lang="en-US" altLang="zh-CN" b="1" dirty="0"/>
              <a:t>over </a:t>
            </a:r>
            <a:r>
              <a:rPr lang="en-US" altLang="zh-CN" dirty="0"/>
              <a:t>(</a:t>
            </a:r>
            <a:r>
              <a:rPr lang="en-US" altLang="zh-CN" b="1" dirty="0"/>
              <a:t>order by </a:t>
            </a:r>
            <a:r>
              <a:rPr lang="en-US" altLang="zh-CN" i="1" dirty="0"/>
              <a:t>GPA </a:t>
            </a:r>
            <a:r>
              <a:rPr lang="en-US" altLang="zh-CN" b="1" dirty="0"/>
              <a:t>desc</a:t>
            </a:r>
            <a:r>
              <a:rPr lang="en-US" altLang="zh-CN" dirty="0"/>
              <a:t>) </a:t>
            </a:r>
            <a:r>
              <a:rPr lang="en-US" altLang="zh-CN" b="1" dirty="0"/>
              <a:t>as </a:t>
            </a:r>
            <a:r>
              <a:rPr lang="en-US" altLang="zh-CN" i="1" dirty="0"/>
              <a:t>quartile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from </a:t>
            </a:r>
            <a:r>
              <a:rPr lang="en-US" altLang="zh-CN" i="1" dirty="0" err="1"/>
              <a:t>student_grades</a:t>
            </a:r>
            <a:r>
              <a:rPr lang="en-US" altLang="zh-CN" i="1" dirty="0"/>
              <a:t>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5157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Windowing</a:t>
            </a:r>
            <a:endParaRPr lang="en-I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870745"/>
            <a:ext cx="9980682" cy="4664279"/>
          </a:xfrm>
        </p:spPr>
        <p:txBody>
          <a:bodyPr>
            <a:normAutofit/>
          </a:bodyPr>
          <a:lstStyle/>
          <a:p>
            <a:r>
              <a:rPr lang="en-US" altLang="zh-CN" dirty="0"/>
              <a:t>Used to smooth out random variations. </a:t>
            </a:r>
          </a:p>
          <a:p>
            <a:r>
              <a:rPr lang="en-US" altLang="zh-CN" dirty="0"/>
              <a:t>E.g., </a:t>
            </a:r>
            <a:r>
              <a:rPr lang="en-US" altLang="zh-CN" b="1" dirty="0">
                <a:solidFill>
                  <a:srgbClr val="000099"/>
                </a:solidFill>
              </a:rPr>
              <a:t>moving average</a:t>
            </a:r>
            <a:r>
              <a:rPr lang="en-US" altLang="zh-CN" dirty="0"/>
              <a:t>: “Given sales values for each date, calculate for each date the average of the sales on that day, the previous day, and the next day”</a:t>
            </a:r>
          </a:p>
          <a:p>
            <a:r>
              <a:rPr lang="en-US" altLang="zh-CN" b="1" dirty="0">
                <a:solidFill>
                  <a:srgbClr val="000099"/>
                </a:solidFill>
              </a:rPr>
              <a:t>Window specification</a:t>
            </a:r>
            <a:r>
              <a:rPr lang="en-US" altLang="zh-CN" dirty="0"/>
              <a:t> in SQL:</a:t>
            </a:r>
          </a:p>
          <a:p>
            <a:pPr lvl="1"/>
            <a:r>
              <a:rPr lang="en-US" altLang="zh-CN" sz="2000" dirty="0"/>
              <a:t>Given relation </a:t>
            </a:r>
            <a:r>
              <a:rPr lang="en-US" altLang="zh-CN" sz="2000" i="1" dirty="0"/>
              <a:t>sales(date, value)</a:t>
            </a:r>
          </a:p>
          <a:p>
            <a:pPr>
              <a:buNone/>
            </a:pPr>
            <a:r>
              <a:rPr lang="en-US" altLang="zh-CN" dirty="0"/>
              <a:t>            </a:t>
            </a:r>
            <a:r>
              <a:rPr lang="en-US" altLang="zh-CN" b="1" dirty="0"/>
              <a:t>select </a:t>
            </a:r>
            <a:r>
              <a:rPr lang="en-US" altLang="zh-CN" i="1" dirty="0"/>
              <a:t>date, </a:t>
            </a:r>
            <a:r>
              <a:rPr lang="en-US" altLang="zh-CN" b="1" i="1" dirty="0"/>
              <a:t>sum</a:t>
            </a:r>
            <a:r>
              <a:rPr lang="en-US" altLang="zh-CN" dirty="0"/>
              <a:t>(</a:t>
            </a:r>
            <a:r>
              <a:rPr lang="en-US" altLang="zh-CN" i="1" dirty="0"/>
              <a:t>value</a:t>
            </a:r>
            <a:r>
              <a:rPr lang="en-US" altLang="zh-CN" dirty="0"/>
              <a:t>) </a:t>
            </a:r>
            <a:r>
              <a:rPr lang="en-US" altLang="zh-CN" b="1" dirty="0"/>
              <a:t>over </a:t>
            </a:r>
            <a:br>
              <a:rPr lang="en-US" altLang="zh-CN" b="1" dirty="0"/>
            </a:br>
            <a:r>
              <a:rPr lang="en-US" altLang="zh-CN" b="1" dirty="0"/>
              <a:t>            </a:t>
            </a:r>
            <a:r>
              <a:rPr lang="en-US" altLang="zh-CN" dirty="0"/>
              <a:t>(</a:t>
            </a:r>
            <a:r>
              <a:rPr lang="en-US" altLang="zh-CN" b="1" dirty="0"/>
              <a:t>order by </a:t>
            </a:r>
            <a:r>
              <a:rPr lang="en-US" altLang="zh-CN" i="1" dirty="0"/>
              <a:t>date </a:t>
            </a:r>
            <a:r>
              <a:rPr lang="en-US" altLang="zh-CN" b="1" dirty="0"/>
              <a:t>between rows </a:t>
            </a:r>
            <a:r>
              <a:rPr lang="en-US" altLang="zh-CN" dirty="0"/>
              <a:t>1 </a:t>
            </a:r>
            <a:r>
              <a:rPr lang="en-US" altLang="zh-CN" b="1" dirty="0"/>
              <a:t>preceding and </a:t>
            </a:r>
            <a:r>
              <a:rPr lang="en-US" altLang="zh-CN" dirty="0"/>
              <a:t>1</a:t>
            </a:r>
            <a:r>
              <a:rPr lang="en-US" altLang="zh-CN" b="1" dirty="0"/>
              <a:t> following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b="1" dirty="0"/>
              <a:t>from </a:t>
            </a:r>
            <a:r>
              <a:rPr lang="en-US" altLang="zh-CN" i="1" dirty="0"/>
              <a:t>sales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204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Windowing</a:t>
            </a:r>
            <a:endParaRPr lang="en-I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870745"/>
            <a:ext cx="9980682" cy="4664279"/>
          </a:xfrm>
        </p:spPr>
        <p:txBody>
          <a:bodyPr>
            <a:normAutofit/>
          </a:bodyPr>
          <a:lstStyle/>
          <a:p>
            <a:r>
              <a:rPr lang="en-US" altLang="zh-CN" dirty="0"/>
              <a:t>Examples of other window specifications:</a:t>
            </a:r>
          </a:p>
          <a:p>
            <a:pPr lvl="1"/>
            <a:r>
              <a:rPr lang="en-US" altLang="zh-CN" sz="2000" b="1" dirty="0"/>
              <a:t>between rows unbounded preceding and current</a:t>
            </a:r>
          </a:p>
          <a:p>
            <a:pPr lvl="1"/>
            <a:r>
              <a:rPr lang="en-US" altLang="zh-CN" sz="2000" b="1" dirty="0"/>
              <a:t>rows unbounded preceding</a:t>
            </a:r>
          </a:p>
          <a:p>
            <a:pPr lvl="1"/>
            <a:r>
              <a:rPr lang="en-US" altLang="zh-CN" sz="2000" b="1" dirty="0"/>
              <a:t>range  between </a:t>
            </a:r>
            <a:r>
              <a:rPr lang="en-US" altLang="zh-CN" sz="2000" dirty="0"/>
              <a:t>10</a:t>
            </a:r>
            <a:r>
              <a:rPr lang="en-US" altLang="zh-CN" sz="2000" b="1" dirty="0"/>
              <a:t> preceding and current row</a:t>
            </a:r>
          </a:p>
          <a:p>
            <a:pPr lvl="2"/>
            <a:r>
              <a:rPr lang="en-US" altLang="zh-CN" sz="2000" dirty="0"/>
              <a:t>All rows with values between current row value –10 to current value</a:t>
            </a:r>
          </a:p>
          <a:p>
            <a:pPr lvl="1"/>
            <a:r>
              <a:rPr lang="en-US" altLang="zh-CN" sz="2000" b="1" dirty="0"/>
              <a:t>range interval </a:t>
            </a:r>
            <a:r>
              <a:rPr lang="en-US" altLang="zh-CN" sz="2000" dirty="0"/>
              <a:t>10</a:t>
            </a:r>
            <a:r>
              <a:rPr lang="en-US" altLang="zh-CN" sz="2000" b="1" dirty="0"/>
              <a:t> day preceding</a:t>
            </a:r>
          </a:p>
          <a:p>
            <a:pPr lvl="2"/>
            <a:r>
              <a:rPr lang="en-US" altLang="zh-CN" sz="2000" dirty="0"/>
              <a:t>Not including current row</a:t>
            </a:r>
            <a:endParaRPr lang="en-US" altLang="zh-CN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603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Windowing</a:t>
            </a:r>
            <a:endParaRPr lang="en-I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870745"/>
            <a:ext cx="9980682" cy="4664279"/>
          </a:xfrm>
        </p:spPr>
        <p:txBody>
          <a:bodyPr>
            <a:normAutofit/>
          </a:bodyPr>
          <a:lstStyle/>
          <a:p>
            <a:r>
              <a:rPr lang="en-US" altLang="zh-CN" dirty="0"/>
              <a:t>Can do windowing within partitions</a:t>
            </a:r>
          </a:p>
          <a:p>
            <a:r>
              <a:rPr lang="en-US" altLang="zh-CN" dirty="0"/>
              <a:t>E.g., Given a relation </a:t>
            </a:r>
            <a:r>
              <a:rPr lang="en-US" altLang="zh-CN" i="1" dirty="0"/>
              <a:t>transaction </a:t>
            </a:r>
            <a:r>
              <a:rPr lang="en-US" altLang="zh-CN" dirty="0"/>
              <a:t>(</a:t>
            </a:r>
            <a:r>
              <a:rPr lang="en-US" altLang="zh-CN" i="1" dirty="0" err="1"/>
              <a:t>account_number</a:t>
            </a:r>
            <a:r>
              <a:rPr lang="en-US" altLang="zh-CN" i="1" dirty="0"/>
              <a:t>, </a:t>
            </a:r>
            <a:r>
              <a:rPr lang="en-US" altLang="zh-CN" i="1" dirty="0" err="1"/>
              <a:t>date_time</a:t>
            </a:r>
            <a:r>
              <a:rPr lang="en-US" altLang="zh-CN" i="1" dirty="0"/>
              <a:t>, value</a:t>
            </a:r>
            <a:r>
              <a:rPr lang="en-US" altLang="zh-CN" dirty="0"/>
              <a:t>), where value is positive for a deposit and negative for a withdrawal</a:t>
            </a:r>
          </a:p>
          <a:p>
            <a:pPr lvl="1"/>
            <a:r>
              <a:rPr lang="en-US" altLang="zh-CN" sz="2000" dirty="0"/>
              <a:t>“Find total balance of each account after each transaction on the account”</a:t>
            </a:r>
          </a:p>
          <a:p>
            <a:pPr lvl="1">
              <a:buFont typeface="Monotype Sorts" charset="2"/>
              <a:buNone/>
            </a:pPr>
            <a:r>
              <a:rPr lang="en-US" altLang="zh-CN" sz="2000" dirty="0"/>
              <a:t>	</a:t>
            </a:r>
            <a:r>
              <a:rPr lang="en-US" altLang="zh-CN" sz="2000" b="1" dirty="0"/>
              <a:t>select </a:t>
            </a:r>
            <a:r>
              <a:rPr lang="en-US" altLang="zh-CN" sz="2000" i="1" dirty="0" err="1"/>
              <a:t>account_number</a:t>
            </a:r>
            <a:r>
              <a:rPr lang="en-US" altLang="zh-CN" sz="2000" i="1" dirty="0"/>
              <a:t>, </a:t>
            </a:r>
            <a:r>
              <a:rPr lang="en-US" altLang="zh-CN" sz="2000" i="1" dirty="0" err="1"/>
              <a:t>date_time</a:t>
            </a:r>
            <a:r>
              <a:rPr lang="en-US" altLang="zh-CN" sz="2000" dirty="0"/>
              <a:t>,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/>
              <a:t>sum </a:t>
            </a:r>
            <a:r>
              <a:rPr lang="en-US" altLang="zh-CN" sz="2000" dirty="0"/>
              <a:t>(</a:t>
            </a:r>
            <a:r>
              <a:rPr lang="en-US" altLang="zh-CN" sz="2000" i="1" dirty="0"/>
              <a:t>value</a:t>
            </a:r>
            <a:r>
              <a:rPr lang="en-US" altLang="zh-CN" sz="2000" dirty="0"/>
              <a:t>) </a:t>
            </a:r>
            <a:r>
              <a:rPr lang="en-US" altLang="zh-CN" sz="2000" b="1" dirty="0"/>
              <a:t>over</a:t>
            </a:r>
            <a:br>
              <a:rPr lang="en-US" altLang="zh-CN" sz="2000" dirty="0"/>
            </a:br>
            <a:r>
              <a:rPr lang="en-US" altLang="zh-CN" sz="2000" dirty="0"/>
              <a:t>		(</a:t>
            </a:r>
            <a:r>
              <a:rPr lang="en-US" altLang="zh-CN" sz="2000" b="1" dirty="0"/>
              <a:t>partition by </a:t>
            </a:r>
            <a:r>
              <a:rPr lang="en-US" altLang="zh-CN" sz="2000" i="1" dirty="0" err="1"/>
              <a:t>account_number</a:t>
            </a:r>
            <a:r>
              <a:rPr lang="en-US" altLang="zh-CN" sz="2000" i="1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b="1" dirty="0"/>
              <a:t>order by </a:t>
            </a:r>
            <a:r>
              <a:rPr lang="en-US" altLang="zh-CN" sz="2000" i="1" dirty="0" err="1"/>
              <a:t>date_time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b="1" dirty="0"/>
              <a:t>rows unbounded preceding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b="1" dirty="0"/>
              <a:t>as </a:t>
            </a:r>
            <a:r>
              <a:rPr lang="en-US" altLang="zh-CN" sz="2000" i="1" dirty="0"/>
              <a:t>balance</a:t>
            </a:r>
            <a:br>
              <a:rPr lang="en-US" altLang="zh-CN" sz="2000" dirty="0"/>
            </a:br>
            <a:r>
              <a:rPr lang="en-US" altLang="zh-CN" sz="2000" b="1" dirty="0"/>
              <a:t>from </a:t>
            </a:r>
            <a:r>
              <a:rPr lang="en-US" altLang="zh-CN" sz="2000" i="1" dirty="0"/>
              <a:t>transaction</a:t>
            </a:r>
            <a:br>
              <a:rPr lang="en-US" altLang="zh-CN" sz="2000" dirty="0"/>
            </a:br>
            <a:r>
              <a:rPr lang="en-US" altLang="zh-CN" sz="2000" b="1" dirty="0"/>
              <a:t>order by </a:t>
            </a:r>
            <a:r>
              <a:rPr lang="en-US" altLang="zh-CN" sz="2000" i="1" dirty="0" err="1"/>
              <a:t>account_number</a:t>
            </a:r>
            <a:r>
              <a:rPr lang="en-US" altLang="zh-CN" sz="2000" i="1" dirty="0"/>
              <a:t>, </a:t>
            </a:r>
            <a:r>
              <a:rPr lang="en-US" altLang="zh-CN" sz="2000" i="1" dirty="0" err="1"/>
              <a:t>date_time</a:t>
            </a:r>
            <a:endParaRPr lang="en-US" altLang="zh-CN" sz="2000" i="1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9213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176" y="1600200"/>
            <a:ext cx="10709982" cy="487680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Update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database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kumimoji="0" lang="en-US" altLang="zh-CN" b="1" dirty="0">
                <a:solidFill>
                  <a:srgbClr val="993300"/>
                </a:solidFill>
              </a:rPr>
              <a:t>try {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    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stmt.executeUpdate</a:t>
            </a:r>
            <a:r>
              <a:rPr kumimoji="0" lang="en-US" altLang="zh-CN" b="1" dirty="0">
                <a:solidFill>
                  <a:srgbClr val="993300"/>
                </a:solidFill>
              </a:rPr>
              <a:t>("insert into instructor values(’77987’, ’Kim’, ’Physics’, 98000)");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     } catch (</a:t>
            </a:r>
            <a:r>
              <a:rPr kumimoji="0" lang="en-US" altLang="zh-CN" b="1" dirty="0" err="1">
                <a:solidFill>
                  <a:srgbClr val="993300"/>
                </a:solidFill>
              </a:rPr>
              <a:t>SQLException</a:t>
            </a:r>
            <a:r>
              <a:rPr kumimoji="0" lang="en-US" altLang="zh-CN" b="1" dirty="0">
                <a:solidFill>
                  <a:srgbClr val="993300"/>
                </a:solidFill>
              </a:rPr>
              <a:t>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sqle</a:t>
            </a:r>
            <a:r>
              <a:rPr kumimoji="0" lang="en-US" altLang="zh-CN" b="1" dirty="0">
                <a:solidFill>
                  <a:srgbClr val="993300"/>
                </a:solidFill>
              </a:rPr>
              <a:t>){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        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System.out.println</a:t>
            </a:r>
            <a:r>
              <a:rPr kumimoji="0" lang="en-US" altLang="zh-CN" b="1" dirty="0">
                <a:solidFill>
                  <a:srgbClr val="993300"/>
                </a:solidFill>
              </a:rPr>
              <a:t>("Could not insert tuple. " +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sqle</a:t>
            </a:r>
            <a:r>
              <a:rPr kumimoji="0" lang="en-US" altLang="zh-CN" b="1" dirty="0">
                <a:solidFill>
                  <a:srgbClr val="993300"/>
                </a:solidFill>
              </a:rPr>
              <a:t>);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        }</a:t>
            </a:r>
          </a:p>
          <a:p>
            <a:pPr marL="0" indent="0">
              <a:buNone/>
            </a:pPr>
            <a:endParaRPr lang="en-US" altLang="zh-CN" b="1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Analysis and OLAP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702965"/>
            <a:ext cx="9980682" cy="489078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99"/>
                </a:solidFill>
              </a:rPr>
              <a:t>Online Analytical Processing (OLAP)</a:t>
            </a:r>
          </a:p>
          <a:p>
            <a:pPr lvl="1"/>
            <a:r>
              <a:rPr lang="en-US" altLang="zh-CN" sz="2000" dirty="0"/>
              <a:t>Interactive analysis of data, allowing data to be summarized and viewed in different ways in an online fashion (with negligible delay)</a:t>
            </a:r>
            <a:endParaRPr lang="en-US" altLang="zh-CN" dirty="0"/>
          </a:p>
          <a:p>
            <a:r>
              <a:rPr lang="en-US" altLang="zh-CN" dirty="0"/>
              <a:t>Data that can be modeled as dimension attributes and measure attributes are called </a:t>
            </a:r>
            <a:r>
              <a:rPr lang="en-US" altLang="zh-CN" b="1" dirty="0">
                <a:solidFill>
                  <a:srgbClr val="000099"/>
                </a:solidFill>
              </a:rPr>
              <a:t>multidimensional data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sz="2000" b="1" dirty="0">
                <a:solidFill>
                  <a:srgbClr val="000099"/>
                </a:solidFill>
              </a:rPr>
              <a:t>Measure attributes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sz="2000" dirty="0"/>
              <a:t>measure some value</a:t>
            </a:r>
            <a:endParaRPr lang="en-US" altLang="zh-CN" dirty="0"/>
          </a:p>
          <a:p>
            <a:pPr lvl="2"/>
            <a:r>
              <a:rPr lang="en-US" altLang="zh-CN" sz="2000" dirty="0"/>
              <a:t>can be aggregated upon</a:t>
            </a:r>
            <a:endParaRPr lang="en-US" altLang="zh-CN" dirty="0"/>
          </a:p>
          <a:p>
            <a:pPr lvl="2"/>
            <a:r>
              <a:rPr lang="en-US" altLang="zh-CN" sz="2000" dirty="0"/>
              <a:t>e.g., the attribute </a:t>
            </a:r>
            <a:r>
              <a:rPr lang="en-US" altLang="zh-CN" sz="2000" i="1" dirty="0"/>
              <a:t>number </a:t>
            </a:r>
            <a:r>
              <a:rPr lang="en-US" altLang="zh-CN" sz="2000" dirty="0"/>
              <a:t>of the </a:t>
            </a:r>
            <a:r>
              <a:rPr lang="en-US" altLang="zh-CN" sz="2000" i="1" dirty="0"/>
              <a:t>sales </a:t>
            </a:r>
            <a:r>
              <a:rPr lang="en-US" altLang="zh-CN" sz="2000" dirty="0"/>
              <a:t>relation</a:t>
            </a:r>
            <a:endParaRPr lang="en-US" altLang="zh-CN" dirty="0"/>
          </a:p>
          <a:p>
            <a:pPr lvl="1"/>
            <a:r>
              <a:rPr lang="en-US" altLang="zh-CN" sz="2000" b="1" dirty="0">
                <a:solidFill>
                  <a:srgbClr val="000099"/>
                </a:solidFill>
              </a:rPr>
              <a:t>Dimension attributes</a:t>
            </a:r>
            <a:endParaRPr lang="en-US" altLang="zh-CN" dirty="0">
              <a:solidFill>
                <a:srgbClr val="000099"/>
              </a:solidFill>
            </a:endParaRPr>
          </a:p>
          <a:p>
            <a:pPr lvl="2"/>
            <a:r>
              <a:rPr lang="en-US" altLang="zh-CN" sz="2000" dirty="0"/>
              <a:t>define the dimensions on which measure attributes (or aggregates thereof) are viewed</a:t>
            </a:r>
            <a:endParaRPr lang="en-US" altLang="zh-CN" dirty="0"/>
          </a:p>
          <a:p>
            <a:pPr lvl="2"/>
            <a:r>
              <a:rPr lang="en-US" altLang="zh-CN" sz="2000" dirty="0"/>
              <a:t>e.g.,</a:t>
            </a:r>
            <a:r>
              <a:rPr lang="en-US" altLang="zh-CN" dirty="0"/>
              <a:t> </a:t>
            </a:r>
            <a:r>
              <a:rPr lang="en-US" altLang="zh-CN" sz="2000" dirty="0"/>
              <a:t>attributes </a:t>
            </a:r>
            <a:r>
              <a:rPr lang="en-US" altLang="zh-CN" sz="2000" i="1" dirty="0" err="1"/>
              <a:t>item_name</a:t>
            </a:r>
            <a:r>
              <a:rPr lang="en-US" altLang="zh-CN" sz="2000" i="1" dirty="0"/>
              <a:t>, color, </a:t>
            </a:r>
            <a:r>
              <a:rPr lang="en-US" altLang="zh-CN" sz="2000" dirty="0"/>
              <a:t>and</a:t>
            </a:r>
            <a:r>
              <a:rPr lang="en-US" altLang="zh-CN" sz="2000" i="1" dirty="0"/>
              <a:t> size </a:t>
            </a:r>
            <a:r>
              <a:rPr lang="en-US" altLang="zh-CN" sz="2000" dirty="0"/>
              <a:t>of the </a:t>
            </a:r>
            <a:r>
              <a:rPr lang="en-US" altLang="zh-CN" sz="2000" i="1" dirty="0"/>
              <a:t>sales </a:t>
            </a:r>
            <a:r>
              <a:rPr lang="en-US" altLang="zh-CN" sz="2000" dirty="0"/>
              <a:t>relation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</a:p>
        </p:txBody>
      </p:sp>
      <p:pic>
        <p:nvPicPr>
          <p:cNvPr id="133123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6"/>
          <a:stretch>
            <a:fillRect/>
          </a:stretch>
        </p:blipFill>
        <p:spPr bwMode="auto">
          <a:xfrm>
            <a:off x="4265307" y="1468430"/>
            <a:ext cx="3412740" cy="451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4391658" y="6211669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...</a:t>
            </a:r>
          </a:p>
          <a:p>
            <a:r>
              <a:rPr lang="en-US" altLang="zh-CN"/>
              <a:t>...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5373010" y="6211668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...</a:t>
            </a:r>
          </a:p>
          <a:p>
            <a:r>
              <a:rPr lang="en-US" altLang="zh-CN" dirty="0"/>
              <a:t>...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6127150" y="6205289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...</a:t>
            </a:r>
          </a:p>
          <a:p>
            <a:r>
              <a:rPr lang="en-US" altLang="zh-CN" dirty="0"/>
              <a:t>...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7142472" y="6190521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...</a:t>
            </a:r>
          </a:p>
          <a:p>
            <a:r>
              <a:rPr lang="en-US" altLang="zh-CN" dirty="0"/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5663" y="52388"/>
            <a:ext cx="8604250" cy="6096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99626" y="3959225"/>
            <a:ext cx="9899009" cy="2674938"/>
          </a:xfrm>
        </p:spPr>
        <p:txBody>
          <a:bodyPr>
            <a:normAutofit/>
          </a:bodyPr>
          <a:lstStyle/>
          <a:p>
            <a:r>
              <a:rPr lang="en-US" altLang="zh-CN" dirty="0"/>
              <a:t>The table above is an example of a </a:t>
            </a:r>
            <a:r>
              <a:rPr lang="en-US" altLang="zh-CN" b="1" dirty="0">
                <a:solidFill>
                  <a:srgbClr val="000099"/>
                </a:solidFill>
              </a:rPr>
              <a:t>cross-tabulation</a:t>
            </a:r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0099"/>
                </a:solidFill>
              </a:rPr>
              <a:t>cross-tab</a:t>
            </a:r>
            <a:r>
              <a:rPr lang="en-US" altLang="zh-CN" dirty="0"/>
              <a:t>), also referred to as a </a:t>
            </a:r>
            <a:r>
              <a:rPr lang="en-US" altLang="zh-CN" b="1" dirty="0">
                <a:solidFill>
                  <a:srgbClr val="000099"/>
                </a:solidFill>
              </a:rPr>
              <a:t>pivot-table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sz="2000" dirty="0"/>
              <a:t>Values for one of the dimension attributes form the row headers</a:t>
            </a:r>
          </a:p>
          <a:p>
            <a:pPr lvl="1"/>
            <a:r>
              <a:rPr lang="en-US" altLang="zh-CN" sz="2000" dirty="0"/>
              <a:t>Values for another dimension attribute form the column headers</a:t>
            </a:r>
          </a:p>
          <a:p>
            <a:pPr lvl="1"/>
            <a:r>
              <a:rPr lang="en-US" altLang="zh-CN" sz="2000" dirty="0"/>
              <a:t>Other dimension attributes are listed on top</a:t>
            </a:r>
          </a:p>
          <a:p>
            <a:pPr lvl="1"/>
            <a:r>
              <a:rPr lang="en-US" altLang="zh-CN" sz="2000" dirty="0"/>
              <a:t>Values in individual cells are (aggregates of) the values of the </a:t>
            </a:r>
            <a:br>
              <a:rPr lang="en-US" altLang="zh-CN" sz="2000" dirty="0"/>
            </a:br>
            <a:r>
              <a:rPr lang="en-US" altLang="zh-CN" sz="2000" dirty="0"/>
              <a:t>dimension attributes that specify the cell.</a:t>
            </a:r>
          </a:p>
        </p:txBody>
      </p:sp>
      <p:pic>
        <p:nvPicPr>
          <p:cNvPr id="1351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811" y="1407677"/>
            <a:ext cx="5086322" cy="229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Cube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1943101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IN" sz="2000" b="1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2228851" y="1844441"/>
            <a:ext cx="78962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 dirty="0"/>
              <a:t>A </a:t>
            </a:r>
            <a:r>
              <a:rPr kumimoji="1" lang="en-US" altLang="zh-CN" sz="2000" b="1" dirty="0">
                <a:solidFill>
                  <a:srgbClr val="000099"/>
                </a:solidFill>
              </a:rPr>
              <a:t>data cube</a:t>
            </a:r>
            <a:r>
              <a:rPr kumimoji="1" lang="en-US" altLang="zh-CN" sz="2000" dirty="0"/>
              <a:t> is a multidimensional generalization of a cross-tab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 dirty="0"/>
              <a:t>Can have </a:t>
            </a:r>
            <a:r>
              <a:rPr kumimoji="1" lang="en-US" altLang="zh-CN" sz="2000" i="1" dirty="0"/>
              <a:t>n </a:t>
            </a:r>
            <a:r>
              <a:rPr kumimoji="1" lang="en-US" altLang="zh-CN" sz="2000" dirty="0"/>
              <a:t> dimensions; we show 3 below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 dirty="0"/>
              <a:t>Cross-tabs can be used as views on a data cube</a:t>
            </a:r>
          </a:p>
        </p:txBody>
      </p:sp>
      <p:pic>
        <p:nvPicPr>
          <p:cNvPr id="137223" name="Picture 7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910" y="3703638"/>
            <a:ext cx="4538662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Hierarchies on Dimensions</a:t>
            </a: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9091" r="3195" b="10228"/>
          <a:stretch>
            <a:fillRect/>
          </a:stretch>
        </p:blipFill>
        <p:spPr bwMode="auto">
          <a:xfrm>
            <a:off x="3590487" y="3187339"/>
            <a:ext cx="5489253" cy="346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2024777" y="1361100"/>
            <a:ext cx="78994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 b="1" dirty="0">
                <a:solidFill>
                  <a:srgbClr val="000099"/>
                </a:solidFill>
              </a:rPr>
              <a:t>Hierarchy</a:t>
            </a:r>
            <a:r>
              <a:rPr kumimoji="1" lang="en-US" altLang="zh-CN" sz="2000" dirty="0"/>
              <a:t> on dimension attributes: lets dimensions to be viewed at different levels of detail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Char char="H"/>
            </a:pPr>
            <a:r>
              <a:rPr kumimoji="1" lang="en-US" altLang="zh-CN" sz="1800" dirty="0"/>
              <a:t>E.g., the dimension </a:t>
            </a:r>
            <a:r>
              <a:rPr kumimoji="1" lang="en-US" altLang="zh-CN" sz="1800" dirty="0" err="1"/>
              <a:t>DateTime</a:t>
            </a:r>
            <a:r>
              <a:rPr kumimoji="1" lang="en-US" altLang="zh-CN" sz="1800" dirty="0"/>
              <a:t> can be used to aggregate by hour of day, date, day of week, month, quarter or year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6850" y="161925"/>
            <a:ext cx="76327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Cross Tabulation With Hierarchy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2146300" y="1774825"/>
            <a:ext cx="7899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 dirty="0"/>
              <a:t>Cross-tabs can be easily extended to deal with hierarchies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1800" dirty="0"/>
              <a:t>Can drill down or roll up on a hierarchy</a:t>
            </a:r>
            <a:endParaRPr kumimoji="1" lang="en-US" altLang="zh-CN" sz="2000" dirty="0"/>
          </a:p>
        </p:txBody>
      </p:sp>
      <p:pic>
        <p:nvPicPr>
          <p:cNvPr id="141317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52" y="3395165"/>
            <a:ext cx="7301773" cy="334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8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Representation of Cross-tabs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1551527" y="1721840"/>
            <a:ext cx="4149725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 dirty="0"/>
              <a:t>Cross-tabs can be represented as relations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000" dirty="0"/>
              <a:t>We use the value </a:t>
            </a:r>
            <a:r>
              <a:rPr kumimoji="1" lang="en-US" altLang="zh-CN" sz="2000" b="1" dirty="0"/>
              <a:t>all</a:t>
            </a:r>
            <a:r>
              <a:rPr kumimoji="1" lang="en-US" altLang="zh-CN" sz="2000" dirty="0"/>
              <a:t> is used to represent aggregates.</a:t>
            </a:r>
            <a:endParaRPr kumimoji="1" lang="en-US" altLang="zh-CN" sz="1800" dirty="0"/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000" dirty="0"/>
              <a:t>The SQL standard actually uses null values in place of </a:t>
            </a:r>
            <a:r>
              <a:rPr kumimoji="1" lang="en-US" altLang="zh-CN" sz="2000" b="1" dirty="0"/>
              <a:t>all</a:t>
            </a:r>
            <a:r>
              <a:rPr kumimoji="1" lang="en-US" altLang="zh-CN" sz="2000" dirty="0"/>
              <a:t> despite confusion with regular null values.</a:t>
            </a:r>
            <a:endParaRPr kumimoji="1" lang="en-US" altLang="zh-CN" sz="1800" dirty="0"/>
          </a:p>
        </p:txBody>
      </p:sp>
      <p:pic>
        <p:nvPicPr>
          <p:cNvPr id="143364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50" y="1518408"/>
            <a:ext cx="3655134" cy="502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2222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to Support OLAP</a:t>
            </a:r>
            <a:endParaRPr lang="en-US" dirty="0">
              <a:ea typeface="+mj-ea"/>
            </a:endParaRP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1551527" y="1721840"/>
            <a:ext cx="9488385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zh-CN" sz="1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6B55D2-823D-4244-82EF-11C203D6E5EB}"/>
              </a:ext>
            </a:extLst>
          </p:cNvPr>
          <p:cNvSpPr txBox="1">
            <a:spLocks noChangeArrowheads="1"/>
          </p:cNvSpPr>
          <p:nvPr/>
        </p:nvSpPr>
        <p:spPr>
          <a:xfrm>
            <a:off x="1152089" y="1568741"/>
            <a:ext cx="9996880" cy="500827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en-US" altLang="zh-CN"/>
              <a:t>The </a:t>
            </a:r>
            <a:r>
              <a:rPr lang="en-US" altLang="zh-CN" b="1"/>
              <a:t>cube</a:t>
            </a:r>
            <a:r>
              <a:rPr lang="en-US" altLang="zh-CN"/>
              <a:t> operation computes union of </a:t>
            </a:r>
            <a:r>
              <a:rPr lang="en-US" altLang="zh-CN" b="1"/>
              <a:t>group by</a:t>
            </a:r>
            <a:r>
              <a:rPr lang="en-US" altLang="zh-CN"/>
              <a:t>’s on every subset of the specified attributes</a:t>
            </a:r>
          </a:p>
          <a:p>
            <a:r>
              <a:rPr lang="en-US" altLang="zh-CN"/>
              <a:t>Example relation for this section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en-US" altLang="zh-CN" i="1"/>
              <a:t>sales</a:t>
            </a:r>
            <a:r>
              <a:rPr lang="en-US" altLang="zh-CN"/>
              <a:t>(</a:t>
            </a:r>
            <a:r>
              <a:rPr lang="en-US" altLang="zh-CN" i="1"/>
              <a:t>item_name, color, clothes_size, quantity</a:t>
            </a:r>
            <a:r>
              <a:rPr lang="en-US" altLang="zh-CN"/>
              <a:t>)</a:t>
            </a:r>
          </a:p>
          <a:p>
            <a:r>
              <a:rPr lang="en-US" altLang="zh-CN"/>
              <a:t>E.g. consider the query</a:t>
            </a:r>
          </a:p>
          <a:p>
            <a:pPr>
              <a:buFont typeface="Monotype Sorts" charset="2"/>
              <a:buNone/>
            </a:pPr>
            <a:r>
              <a:rPr lang="en-US" altLang="zh-CN" b="1"/>
              <a:t>		select </a:t>
            </a:r>
            <a:r>
              <a:rPr lang="en-US" altLang="zh-CN" i="1"/>
              <a:t>item_name, color, size, </a:t>
            </a:r>
            <a:r>
              <a:rPr lang="en-US" altLang="zh-CN" b="1"/>
              <a:t>sum</a:t>
            </a:r>
            <a:r>
              <a:rPr lang="en-US" altLang="zh-CN"/>
              <a:t>(</a:t>
            </a:r>
            <a:r>
              <a:rPr lang="en-US" altLang="zh-CN" i="1"/>
              <a:t>number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b="1"/>
              <a:t>from</a:t>
            </a:r>
            <a:r>
              <a:rPr lang="en-US" altLang="zh-CN"/>
              <a:t> </a:t>
            </a:r>
            <a:r>
              <a:rPr lang="en-US" altLang="zh-CN" i="1"/>
              <a:t>sales</a:t>
            </a:r>
            <a:br>
              <a:rPr lang="en-US" altLang="zh-CN" i="1"/>
            </a:br>
            <a:r>
              <a:rPr lang="en-US" altLang="zh-CN" i="1"/>
              <a:t>	</a:t>
            </a:r>
            <a:r>
              <a:rPr lang="en-US" altLang="zh-CN" b="1"/>
              <a:t>group by cube</a:t>
            </a:r>
            <a:r>
              <a:rPr lang="en-US" altLang="zh-CN"/>
              <a:t>(</a:t>
            </a:r>
            <a:r>
              <a:rPr lang="en-US" altLang="zh-CN" i="1"/>
              <a:t>item_name, color, size</a:t>
            </a:r>
            <a:r>
              <a:rPr lang="en-US" altLang="zh-CN"/>
              <a:t>)</a:t>
            </a:r>
          </a:p>
          <a:p>
            <a:pPr>
              <a:buFont typeface="Monotype Sorts" charset="2"/>
              <a:buNone/>
            </a:pPr>
            <a:r>
              <a:rPr lang="en-US" altLang="zh-CN"/>
              <a:t>      This computes the union of eight different groupings of the </a:t>
            </a:r>
            <a:r>
              <a:rPr lang="en-US" altLang="zh-CN" i="1"/>
              <a:t>sales </a:t>
            </a:r>
            <a:r>
              <a:rPr lang="en-US" altLang="zh-CN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zh-CN"/>
              <a:t>	   { (</a:t>
            </a:r>
            <a:r>
              <a:rPr lang="en-US" altLang="zh-CN" i="1"/>
              <a:t>item_name, color, size</a:t>
            </a:r>
            <a:r>
              <a:rPr lang="en-US" altLang="zh-CN"/>
              <a:t>), (</a:t>
            </a:r>
            <a:r>
              <a:rPr lang="en-US" altLang="zh-CN" i="1"/>
              <a:t>item_name, color</a:t>
            </a:r>
            <a:r>
              <a:rPr lang="en-US" altLang="zh-CN"/>
              <a:t>), </a:t>
            </a:r>
            <a:br>
              <a:rPr lang="en-US" altLang="zh-CN"/>
            </a:br>
            <a:r>
              <a:rPr lang="en-US" altLang="zh-CN"/>
              <a:t>     (</a:t>
            </a:r>
            <a:r>
              <a:rPr lang="en-US" altLang="zh-CN" i="1"/>
              <a:t>item_name, size</a:t>
            </a:r>
            <a:r>
              <a:rPr lang="en-US" altLang="zh-CN"/>
              <a:t>),           (</a:t>
            </a:r>
            <a:r>
              <a:rPr lang="en-US" altLang="zh-CN" i="1"/>
              <a:t>color, size</a:t>
            </a:r>
            <a:r>
              <a:rPr lang="en-US" altLang="zh-CN"/>
              <a:t>), </a:t>
            </a:r>
            <a:br>
              <a:rPr lang="en-US" altLang="zh-CN"/>
            </a:br>
            <a:r>
              <a:rPr lang="en-US" altLang="zh-CN"/>
              <a:t>     (</a:t>
            </a:r>
            <a:r>
              <a:rPr lang="en-US" altLang="zh-CN" i="1"/>
              <a:t>item_name</a:t>
            </a:r>
            <a:r>
              <a:rPr lang="en-US" altLang="zh-CN"/>
              <a:t>),                   (</a:t>
            </a:r>
            <a:r>
              <a:rPr lang="en-US" altLang="zh-CN" i="1"/>
              <a:t>color</a:t>
            </a:r>
            <a:r>
              <a:rPr lang="en-US" altLang="zh-CN"/>
              <a:t>), </a:t>
            </a:r>
            <a:br>
              <a:rPr lang="en-US" altLang="zh-CN"/>
            </a:br>
            <a:r>
              <a:rPr lang="en-US" altLang="zh-CN"/>
              <a:t>     (</a:t>
            </a:r>
            <a:r>
              <a:rPr lang="en-US" altLang="zh-CN" i="1"/>
              <a:t>size</a:t>
            </a:r>
            <a:r>
              <a:rPr lang="en-US" altLang="zh-CN"/>
              <a:t>),                              ( ) }</a:t>
            </a:r>
          </a:p>
          <a:p>
            <a:pPr>
              <a:buFont typeface="Monotype Sorts" charset="2"/>
              <a:buNone/>
            </a:pPr>
            <a:r>
              <a:rPr lang="en-US" altLang="zh-CN"/>
              <a:t>      where ( ) denotes an empty </a:t>
            </a:r>
            <a:r>
              <a:rPr lang="en-US" altLang="zh-CN" b="1"/>
              <a:t>group by </a:t>
            </a:r>
            <a:r>
              <a:rPr lang="en-US" altLang="zh-CN"/>
              <a:t>list.</a:t>
            </a:r>
          </a:p>
          <a:p>
            <a:r>
              <a:rPr lang="en-US" altLang="zh-CN"/>
              <a:t>For each grouping, the result contains the null value </a:t>
            </a:r>
            <a:br>
              <a:rPr lang="en-US" altLang="zh-CN"/>
            </a:br>
            <a:r>
              <a:rPr lang="en-US" altLang="zh-CN"/>
              <a:t>for attributes not present in the grouping.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84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2222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  <a:endParaRPr lang="en-US" dirty="0">
              <a:ea typeface="+mj-ea"/>
            </a:endParaRP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1551527" y="1721840"/>
            <a:ext cx="9488385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zh-CN" sz="1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6B55D2-823D-4244-82EF-11C203D6E5EB}"/>
              </a:ext>
            </a:extLst>
          </p:cNvPr>
          <p:cNvSpPr txBox="1">
            <a:spLocks noChangeArrowheads="1"/>
          </p:cNvSpPr>
          <p:nvPr/>
        </p:nvSpPr>
        <p:spPr>
          <a:xfrm>
            <a:off x="1152089" y="1568741"/>
            <a:ext cx="9996880" cy="50082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FE6967-89E1-4452-9F4D-A6A4D9CC8017}"/>
              </a:ext>
            </a:extLst>
          </p:cNvPr>
          <p:cNvSpPr txBox="1">
            <a:spLocks noChangeArrowheads="1"/>
          </p:cNvSpPr>
          <p:nvPr/>
        </p:nvSpPr>
        <p:spPr>
          <a:xfrm>
            <a:off x="1152087" y="1711353"/>
            <a:ext cx="9887823" cy="453962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en-US" altLang="zh-CN"/>
              <a:t>Relational representation of cross-tab that we saw earlier, but with </a:t>
            </a:r>
            <a:r>
              <a:rPr lang="en-US" altLang="zh-CN" i="1"/>
              <a:t>null </a:t>
            </a:r>
            <a:r>
              <a:rPr lang="en-US" altLang="zh-CN"/>
              <a:t>in place of </a:t>
            </a:r>
            <a:r>
              <a:rPr lang="en-US" altLang="zh-CN" b="1"/>
              <a:t>all</a:t>
            </a:r>
            <a:r>
              <a:rPr lang="en-US" altLang="zh-CN"/>
              <a:t>, can be computed by</a:t>
            </a:r>
          </a:p>
          <a:p>
            <a:pPr>
              <a:buFont typeface="Monotype Sorts" charset="2"/>
              <a:buNone/>
            </a:pPr>
            <a:r>
              <a:rPr lang="en-US" altLang="zh-CN"/>
              <a:t>		</a:t>
            </a:r>
            <a:r>
              <a:rPr lang="en-US" altLang="zh-CN" b="1"/>
              <a:t>select </a:t>
            </a:r>
            <a:r>
              <a:rPr lang="en-US" altLang="zh-CN" i="1"/>
              <a:t>item_name</a:t>
            </a:r>
            <a:r>
              <a:rPr lang="en-US" altLang="zh-CN"/>
              <a:t>, </a:t>
            </a:r>
            <a:r>
              <a:rPr lang="en-US" altLang="zh-CN" i="1"/>
              <a:t>color</a:t>
            </a:r>
            <a:r>
              <a:rPr lang="en-US" altLang="zh-CN"/>
              <a:t>, </a:t>
            </a:r>
            <a:r>
              <a:rPr lang="en-US" altLang="zh-CN" b="1"/>
              <a:t>sum</a:t>
            </a:r>
            <a:r>
              <a:rPr lang="en-US" altLang="zh-CN"/>
              <a:t>(</a:t>
            </a:r>
            <a:r>
              <a:rPr lang="en-US" altLang="zh-CN" i="1"/>
              <a:t>number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b="1"/>
              <a:t>from </a:t>
            </a:r>
            <a:r>
              <a:rPr lang="en-US" altLang="zh-CN" i="1"/>
              <a:t>sales</a:t>
            </a:r>
            <a:br>
              <a:rPr lang="en-US" altLang="zh-CN" i="1"/>
            </a:br>
            <a:r>
              <a:rPr lang="en-US" altLang="zh-CN" i="1"/>
              <a:t>	</a:t>
            </a:r>
            <a:r>
              <a:rPr lang="en-US" altLang="zh-CN" b="1"/>
              <a:t>group by cube</a:t>
            </a:r>
            <a:r>
              <a:rPr lang="en-US" altLang="zh-CN"/>
              <a:t>(</a:t>
            </a:r>
            <a:r>
              <a:rPr lang="en-US" altLang="zh-CN" i="1"/>
              <a:t>item_name, color</a:t>
            </a:r>
            <a:r>
              <a:rPr lang="en-US" altLang="zh-CN"/>
              <a:t>)</a:t>
            </a:r>
          </a:p>
          <a:p>
            <a:r>
              <a:rPr lang="en-US" altLang="zh-CN"/>
              <a:t>The function </a:t>
            </a:r>
            <a:r>
              <a:rPr lang="en-US" altLang="zh-CN" b="1"/>
              <a:t>grouping()</a:t>
            </a:r>
            <a:r>
              <a:rPr lang="en-US" altLang="zh-CN"/>
              <a:t> can be applied on an attribute</a:t>
            </a:r>
          </a:p>
          <a:p>
            <a:pPr lvl="1"/>
            <a:r>
              <a:rPr lang="en-US" altLang="zh-CN" sz="2000"/>
              <a:t>Returns 1 if the value is a null value representing all, and returns 0 in all other cases. </a:t>
            </a:r>
          </a:p>
          <a:p>
            <a:pPr>
              <a:buFont typeface="Monotype Sorts" charset="2"/>
              <a:buNone/>
            </a:pPr>
            <a:r>
              <a:rPr lang="en-US" altLang="zh-CN"/>
              <a:t>	</a:t>
            </a:r>
            <a:r>
              <a:rPr lang="en-US" altLang="zh-CN" b="1"/>
              <a:t>select </a:t>
            </a:r>
            <a:r>
              <a:rPr lang="en-US" altLang="zh-CN" i="1"/>
              <a:t>item_name, color, size</a:t>
            </a:r>
            <a:r>
              <a:rPr lang="en-US" altLang="zh-CN"/>
              <a:t>, </a:t>
            </a:r>
            <a:r>
              <a:rPr lang="en-US" altLang="zh-CN" b="1"/>
              <a:t>sum</a:t>
            </a:r>
            <a:r>
              <a:rPr lang="en-US" altLang="zh-CN"/>
              <a:t>(</a:t>
            </a:r>
            <a:r>
              <a:rPr lang="en-US" altLang="zh-CN" i="1"/>
              <a:t>number</a:t>
            </a:r>
            <a:r>
              <a:rPr lang="en-US" altLang="zh-CN"/>
              <a:t>),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b="1"/>
              <a:t>grouping</a:t>
            </a:r>
            <a:r>
              <a:rPr lang="en-US" altLang="zh-CN"/>
              <a:t>(</a:t>
            </a:r>
            <a:r>
              <a:rPr lang="en-US" altLang="zh-CN" i="1"/>
              <a:t>item_name</a:t>
            </a:r>
            <a:r>
              <a:rPr lang="en-US" altLang="zh-CN"/>
              <a:t>) </a:t>
            </a:r>
            <a:r>
              <a:rPr lang="en-US" altLang="zh-CN" b="1"/>
              <a:t>as </a:t>
            </a:r>
            <a:r>
              <a:rPr lang="en-US" altLang="zh-CN" i="1"/>
              <a:t>item_name_flag</a:t>
            </a:r>
            <a:r>
              <a:rPr lang="en-US" altLang="zh-CN"/>
              <a:t>,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b="1"/>
              <a:t>grouping</a:t>
            </a:r>
            <a:r>
              <a:rPr lang="en-US" altLang="zh-CN"/>
              <a:t>(</a:t>
            </a:r>
            <a:r>
              <a:rPr lang="en-US" altLang="zh-CN" i="1"/>
              <a:t>color</a:t>
            </a:r>
            <a:r>
              <a:rPr lang="en-US" altLang="zh-CN"/>
              <a:t>) </a:t>
            </a:r>
            <a:r>
              <a:rPr lang="en-US" altLang="zh-CN" b="1"/>
              <a:t>as </a:t>
            </a:r>
            <a:r>
              <a:rPr lang="en-US" altLang="zh-CN" i="1"/>
              <a:t>color_flag</a:t>
            </a:r>
            <a:r>
              <a:rPr lang="en-US" altLang="zh-CN"/>
              <a:t>,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b="1"/>
              <a:t>grouping</a:t>
            </a:r>
            <a:r>
              <a:rPr lang="en-US" altLang="zh-CN"/>
              <a:t>(</a:t>
            </a:r>
            <a:r>
              <a:rPr lang="en-US" altLang="zh-CN" i="1"/>
              <a:t>size</a:t>
            </a:r>
            <a:r>
              <a:rPr lang="en-US" altLang="zh-CN"/>
              <a:t>) </a:t>
            </a:r>
            <a:r>
              <a:rPr lang="en-US" altLang="zh-CN" b="1"/>
              <a:t>as </a:t>
            </a:r>
            <a:r>
              <a:rPr lang="en-US" altLang="zh-CN" i="1"/>
              <a:t>size_flag</a:t>
            </a:r>
            <a:r>
              <a:rPr lang="en-US" altLang="zh-CN"/>
              <a:t>,</a:t>
            </a:r>
            <a:br>
              <a:rPr lang="en-US" altLang="zh-CN"/>
            </a:br>
            <a:r>
              <a:rPr lang="en-US" altLang="zh-CN" b="1"/>
              <a:t>from </a:t>
            </a:r>
            <a:r>
              <a:rPr lang="en-US" altLang="zh-CN" i="1"/>
              <a:t>sales</a:t>
            </a:r>
            <a:br>
              <a:rPr lang="en-US" altLang="zh-CN"/>
            </a:br>
            <a:r>
              <a:rPr lang="en-US" altLang="zh-CN" b="1"/>
              <a:t>group by cube</a:t>
            </a:r>
            <a:r>
              <a:rPr lang="en-US" altLang="zh-CN"/>
              <a:t>(</a:t>
            </a:r>
            <a:r>
              <a:rPr lang="en-US" altLang="zh-CN" i="1"/>
              <a:t>item_name, color, size</a:t>
            </a:r>
            <a:r>
              <a:rPr lang="en-US" altLang="zh-CN"/>
              <a:t>)</a:t>
            </a:r>
          </a:p>
          <a:p>
            <a:pPr>
              <a:buFont typeface="Monotype Sorts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81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2222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  <a:endParaRPr lang="en-US" dirty="0">
              <a:ea typeface="+mj-ea"/>
            </a:endParaRP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1551527" y="1721840"/>
            <a:ext cx="9488385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zh-CN" sz="1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6B55D2-823D-4244-82EF-11C203D6E5EB}"/>
              </a:ext>
            </a:extLst>
          </p:cNvPr>
          <p:cNvSpPr txBox="1">
            <a:spLocks noChangeArrowheads="1"/>
          </p:cNvSpPr>
          <p:nvPr/>
        </p:nvSpPr>
        <p:spPr>
          <a:xfrm>
            <a:off x="1152089" y="1568741"/>
            <a:ext cx="9996880" cy="50082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FE6967-89E1-4452-9F4D-A6A4D9CC8017}"/>
              </a:ext>
            </a:extLst>
          </p:cNvPr>
          <p:cNvSpPr txBox="1">
            <a:spLocks noChangeArrowheads="1"/>
          </p:cNvSpPr>
          <p:nvPr/>
        </p:nvSpPr>
        <p:spPr>
          <a:xfrm>
            <a:off x="1152087" y="1711353"/>
            <a:ext cx="9887823" cy="45396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en-US" altLang="zh-CN" dirty="0"/>
              <a:t>Can use the function </a:t>
            </a:r>
            <a:r>
              <a:rPr lang="en-US" altLang="zh-CN" b="1" dirty="0"/>
              <a:t>decode()</a:t>
            </a:r>
            <a:r>
              <a:rPr lang="en-US" altLang="zh-CN" dirty="0"/>
              <a:t> in the </a:t>
            </a:r>
            <a:r>
              <a:rPr lang="en-US" altLang="zh-CN" b="1" dirty="0"/>
              <a:t>select</a:t>
            </a:r>
            <a:r>
              <a:rPr lang="en-US" altLang="zh-CN" dirty="0"/>
              <a:t> clause to replace </a:t>
            </a:r>
            <a:br>
              <a:rPr lang="en-US" altLang="zh-CN" dirty="0"/>
            </a:br>
            <a:r>
              <a:rPr lang="en-US" altLang="zh-CN" dirty="0"/>
              <a:t>such nulls by a value such as </a:t>
            </a:r>
            <a:r>
              <a:rPr lang="en-US" altLang="zh-CN" b="1" dirty="0"/>
              <a:t>all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E.g., replace </a:t>
            </a:r>
            <a:r>
              <a:rPr lang="en-US" altLang="zh-CN" sz="2000" i="1" dirty="0" err="1"/>
              <a:t>item_name</a:t>
            </a:r>
            <a:r>
              <a:rPr lang="en-US" altLang="zh-CN" sz="2000" i="1" dirty="0"/>
              <a:t> </a:t>
            </a:r>
            <a:r>
              <a:rPr lang="en-US" altLang="zh-CN" sz="2000" dirty="0"/>
              <a:t> in first query by 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b="1" dirty="0"/>
              <a:t>decode</a:t>
            </a:r>
            <a:r>
              <a:rPr lang="en-US" altLang="zh-CN" sz="2000" dirty="0"/>
              <a:t>( </a:t>
            </a:r>
            <a:r>
              <a:rPr lang="en-US" altLang="zh-CN" sz="2000" b="1" dirty="0"/>
              <a:t>grouping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item</a:t>
            </a:r>
            <a:r>
              <a:rPr lang="en-US" altLang="zh-CN" sz="2000" i="1" dirty="0" err="1"/>
              <a:t>_name</a:t>
            </a:r>
            <a:r>
              <a:rPr lang="en-US" altLang="zh-CN" sz="2000" dirty="0"/>
              <a:t>), 1, ‘all’, </a:t>
            </a:r>
            <a:r>
              <a:rPr lang="en-US" altLang="zh-CN" sz="2000" i="1" dirty="0" err="1"/>
              <a:t>item_name</a:t>
            </a:r>
            <a:r>
              <a:rPr lang="en-US" altLang="zh-CN" sz="2000" dirty="0"/>
              <a:t>)</a:t>
            </a:r>
            <a:endParaRPr lang="en-US" altLang="zh-CN" b="1" dirty="0"/>
          </a:p>
          <a:p>
            <a:pPr>
              <a:buFont typeface="Monotype Sorts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938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600200"/>
            <a:ext cx="9980682" cy="487680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Execute query and fetch and print results</a:t>
            </a:r>
          </a:p>
          <a:p>
            <a:pPr lvl="1">
              <a:buFont typeface="Monotype Sorts" charset="2"/>
              <a:buNone/>
            </a:pPr>
            <a:r>
              <a:rPr kumimoji="0" lang="en-US" altLang="zh-CN" dirty="0"/>
              <a:t>    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ResultSet</a:t>
            </a:r>
            <a:r>
              <a:rPr kumimoji="0" lang="en-US" altLang="zh-CN" b="1" dirty="0">
                <a:solidFill>
                  <a:srgbClr val="993300"/>
                </a:solidFill>
              </a:rPr>
              <a:t>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rset</a:t>
            </a:r>
            <a:r>
              <a:rPr kumimoji="0" lang="en-US" altLang="zh-CN" b="1" dirty="0">
                <a:solidFill>
                  <a:srgbClr val="993300"/>
                </a:solidFill>
              </a:rPr>
              <a:t> =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stmt.executeQuery</a:t>
            </a:r>
            <a:r>
              <a:rPr kumimoji="0" lang="en-US" altLang="zh-CN" b="1" dirty="0">
                <a:solidFill>
                  <a:srgbClr val="993300"/>
                </a:solidFill>
              </a:rPr>
              <a:t>( "select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dept_name</a:t>
            </a:r>
            <a:r>
              <a:rPr kumimoji="0" lang="en-US" altLang="zh-CN" b="1" dirty="0">
                <a:solidFill>
                  <a:srgbClr val="993300"/>
                </a:solidFill>
              </a:rPr>
              <a:t>, avg (salary)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                                                             from instructor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                                                             group by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dept_name</a:t>
            </a:r>
            <a:r>
              <a:rPr kumimoji="0" lang="en-US" altLang="zh-CN" b="1" dirty="0">
                <a:solidFill>
                  <a:srgbClr val="993300"/>
                </a:solidFill>
              </a:rPr>
              <a:t>");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endParaRPr kumimoji="0" lang="en-US" altLang="zh-CN" b="1" dirty="0">
              <a:solidFill>
                <a:srgbClr val="993300"/>
              </a:solidFill>
            </a:endParaRPr>
          </a:p>
          <a:p>
            <a:pPr lvl="1"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   </a:t>
            </a:r>
            <a:r>
              <a:rPr kumimoji="0" lang="en-US" altLang="zh-CN" b="1" dirty="0">
                <a:solidFill>
                  <a:srgbClr val="993300"/>
                </a:solidFill>
              </a:rPr>
              <a:t>while (</a:t>
            </a:r>
            <a:r>
              <a:rPr kumimoji="0" lang="en-US" altLang="zh-CN" b="1" dirty="0" err="1">
                <a:solidFill>
                  <a:srgbClr val="993300"/>
                </a:solidFill>
              </a:rPr>
              <a:t>rset.next</a:t>
            </a:r>
            <a:r>
              <a:rPr kumimoji="0" lang="en-US" altLang="zh-CN" b="1" dirty="0">
                <a:solidFill>
                  <a:srgbClr val="993300"/>
                </a:solidFill>
              </a:rPr>
              <a:t>()) {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  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System.out.println</a:t>
            </a:r>
            <a:r>
              <a:rPr kumimoji="0" lang="en-US" altLang="zh-CN" b="1" dirty="0">
                <a:solidFill>
                  <a:srgbClr val="993300"/>
                </a:solidFill>
              </a:rPr>
              <a:t>(</a:t>
            </a:r>
            <a:r>
              <a:rPr kumimoji="0" lang="en-US" altLang="zh-CN" b="1" dirty="0" err="1">
                <a:solidFill>
                  <a:srgbClr val="993300"/>
                </a:solidFill>
              </a:rPr>
              <a:t>rset.getString</a:t>
            </a:r>
            <a:r>
              <a:rPr kumimoji="0" lang="en-US" altLang="zh-CN" b="1" dirty="0">
                <a:solidFill>
                  <a:srgbClr val="993300"/>
                </a:solidFill>
              </a:rPr>
              <a:t>("</a:t>
            </a:r>
            <a:r>
              <a:rPr kumimoji="0" lang="en-US" altLang="zh-CN" b="1" dirty="0" err="1">
                <a:solidFill>
                  <a:srgbClr val="993300"/>
                </a:solidFill>
              </a:rPr>
              <a:t>dept_name</a:t>
            </a:r>
            <a:r>
              <a:rPr kumimoji="0" lang="en-US" altLang="zh-CN" b="1" dirty="0">
                <a:solidFill>
                  <a:srgbClr val="993300"/>
                </a:solidFill>
              </a:rPr>
              <a:t>") + " " +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rset.getFloat</a:t>
            </a:r>
            <a:r>
              <a:rPr kumimoji="0" lang="en-US" altLang="zh-CN" b="1" dirty="0">
                <a:solidFill>
                  <a:srgbClr val="993300"/>
                </a:solidFill>
              </a:rPr>
              <a:t>(2));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 }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Getting result fields:</a:t>
            </a:r>
          </a:p>
          <a:p>
            <a:pPr lvl="1"/>
            <a:r>
              <a:rPr lang="en-US" altLang="zh-CN" sz="2000" b="1" dirty="0" err="1">
                <a:solidFill>
                  <a:srgbClr val="993300"/>
                </a:solidFill>
              </a:rPr>
              <a:t>rs.getString</a:t>
            </a:r>
            <a:r>
              <a:rPr lang="en-US" altLang="zh-CN" sz="2000" b="1" dirty="0">
                <a:solidFill>
                  <a:srgbClr val="993300"/>
                </a:solidFill>
              </a:rPr>
              <a:t>(“</a:t>
            </a:r>
            <a:r>
              <a:rPr lang="en-US" altLang="zh-CN" sz="2000" b="1" dirty="0" err="1">
                <a:solidFill>
                  <a:srgbClr val="993300"/>
                </a:solidFill>
              </a:rPr>
              <a:t>dept_name</a:t>
            </a:r>
            <a:r>
              <a:rPr lang="en-US" altLang="zh-CN" sz="2000" b="1" dirty="0">
                <a:solidFill>
                  <a:srgbClr val="993300"/>
                </a:solidFill>
              </a:rPr>
              <a:t>”)</a:t>
            </a:r>
            <a:r>
              <a:rPr lang="en-US" altLang="zh-CN" sz="2000" b="1" dirty="0"/>
              <a:t> and </a:t>
            </a:r>
            <a:r>
              <a:rPr lang="en-US" altLang="zh-CN" sz="2000" b="1" dirty="0" err="1">
                <a:solidFill>
                  <a:srgbClr val="993300"/>
                </a:solidFill>
              </a:rPr>
              <a:t>rs.getString</a:t>
            </a:r>
            <a:r>
              <a:rPr lang="en-US" altLang="zh-CN" sz="2000" b="1" dirty="0">
                <a:solidFill>
                  <a:srgbClr val="993300"/>
                </a:solidFill>
              </a:rPr>
              <a:t>(1)</a:t>
            </a:r>
            <a:r>
              <a:rPr lang="en-US" altLang="zh-CN" sz="2000" b="1" dirty="0"/>
              <a:t> equivalent if </a:t>
            </a:r>
            <a:r>
              <a:rPr lang="en-US" altLang="zh-CN" sz="2000" b="1" dirty="0" err="1"/>
              <a:t>dept_name</a:t>
            </a:r>
            <a:r>
              <a:rPr lang="en-US" altLang="zh-CN" sz="2000" b="1" dirty="0"/>
              <a:t> is the first argument of select result.</a:t>
            </a:r>
            <a:endParaRPr lang="en-US" altLang="zh-CN" b="1" dirty="0"/>
          </a:p>
          <a:p>
            <a:r>
              <a:rPr lang="en-US" altLang="zh-CN" dirty="0">
                <a:solidFill>
                  <a:srgbClr val="00B0F0"/>
                </a:solidFill>
              </a:rPr>
              <a:t>Dealing with Null values</a:t>
            </a:r>
          </a:p>
          <a:p>
            <a:pPr lvl="1"/>
            <a:r>
              <a:rPr lang="en-US" altLang="zh-CN" sz="2000" b="1" dirty="0">
                <a:solidFill>
                  <a:srgbClr val="993300"/>
                </a:solidFill>
              </a:rPr>
              <a:t>int a = </a:t>
            </a:r>
            <a:r>
              <a:rPr lang="en-US" altLang="zh-CN" sz="2000" b="1" dirty="0" err="1">
                <a:solidFill>
                  <a:srgbClr val="993300"/>
                </a:solidFill>
              </a:rPr>
              <a:t>rs.getInt</a:t>
            </a:r>
            <a:r>
              <a:rPr lang="en-US" altLang="zh-CN" sz="2000" b="1" dirty="0">
                <a:solidFill>
                  <a:srgbClr val="993300"/>
                </a:solidFill>
              </a:rPr>
              <a:t>(“a”);</a:t>
            </a:r>
            <a:endParaRPr lang="en-US" altLang="zh-CN" b="1" dirty="0">
              <a:solidFill>
                <a:srgbClr val="993300"/>
              </a:solidFill>
            </a:endParaRPr>
          </a:p>
          <a:p>
            <a:pPr lvl="1">
              <a:buFont typeface="Monotype Sorts" charset="2"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  </a:t>
            </a:r>
            <a:r>
              <a:rPr lang="en-US" altLang="zh-CN" sz="2000" b="1" dirty="0">
                <a:solidFill>
                  <a:srgbClr val="993300"/>
                </a:solidFill>
              </a:rPr>
              <a:t>if (</a:t>
            </a:r>
            <a:r>
              <a:rPr lang="en-US" altLang="zh-CN" sz="2000" b="1" dirty="0" err="1">
                <a:solidFill>
                  <a:srgbClr val="993300"/>
                </a:solidFill>
              </a:rPr>
              <a:t>rs.wasNull</a:t>
            </a:r>
            <a:r>
              <a:rPr lang="en-US" altLang="zh-CN" sz="2000" b="1" dirty="0">
                <a:solidFill>
                  <a:srgbClr val="993300"/>
                </a:solidFill>
              </a:rPr>
              <a:t>())</a:t>
            </a:r>
          </a:p>
          <a:p>
            <a:pPr lvl="1">
              <a:buFont typeface="Monotype Sorts" charset="2"/>
              <a:buNone/>
            </a:pPr>
            <a:r>
              <a:rPr lang="en-US" altLang="zh-CN" sz="2000" b="1" dirty="0">
                <a:solidFill>
                  <a:srgbClr val="993300"/>
                </a:solidFill>
              </a:rPr>
              <a:t>         </a:t>
            </a:r>
            <a:r>
              <a:rPr lang="en-US" altLang="zh-CN" sz="2000" b="1" dirty="0" err="1">
                <a:solidFill>
                  <a:srgbClr val="993300"/>
                </a:solidFill>
              </a:rPr>
              <a:t>Systems.out.println</a:t>
            </a:r>
            <a:r>
              <a:rPr lang="en-US" altLang="zh-CN" sz="2000" b="1" dirty="0">
                <a:solidFill>
                  <a:srgbClr val="993300"/>
                </a:solidFill>
              </a:rPr>
              <a:t>(“Got null value”);</a:t>
            </a:r>
            <a:endParaRPr lang="en-US" altLang="zh-CN" b="1" dirty="0">
              <a:solidFill>
                <a:srgbClr val="993300"/>
              </a:solidFill>
            </a:endParaRPr>
          </a:p>
          <a:p>
            <a:endParaRPr lang="en-US" altLang="zh-CN" b="1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2222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Extended Aggregation (Cont.)</a:t>
            </a:r>
            <a:endParaRPr lang="en-US" dirty="0">
              <a:ea typeface="+mj-ea"/>
            </a:endParaRP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1551527" y="1721840"/>
            <a:ext cx="9488385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zh-CN" sz="1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6B55D2-823D-4244-82EF-11C203D6E5EB}"/>
              </a:ext>
            </a:extLst>
          </p:cNvPr>
          <p:cNvSpPr txBox="1">
            <a:spLocks noChangeArrowheads="1"/>
          </p:cNvSpPr>
          <p:nvPr/>
        </p:nvSpPr>
        <p:spPr>
          <a:xfrm>
            <a:off x="1152089" y="1568741"/>
            <a:ext cx="9996880" cy="50082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FE6967-89E1-4452-9F4D-A6A4D9CC8017}"/>
              </a:ext>
            </a:extLst>
          </p:cNvPr>
          <p:cNvSpPr txBox="1">
            <a:spLocks noChangeArrowheads="1"/>
          </p:cNvSpPr>
          <p:nvPr/>
        </p:nvSpPr>
        <p:spPr>
          <a:xfrm>
            <a:off x="1152087" y="1711353"/>
            <a:ext cx="9887823" cy="500827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en-US" altLang="zh-CN" dirty="0"/>
              <a:t>The </a:t>
            </a:r>
            <a:r>
              <a:rPr lang="en-US" altLang="zh-CN" b="1" dirty="0"/>
              <a:t>rollup</a:t>
            </a:r>
            <a:r>
              <a:rPr lang="en-US" altLang="zh-CN" dirty="0"/>
              <a:t> construct generates union on every prefix of specified list of attributes </a:t>
            </a:r>
          </a:p>
          <a:p>
            <a:r>
              <a:rPr lang="en-US" altLang="zh-CN" dirty="0"/>
              <a:t>E.g.,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b="1" dirty="0"/>
              <a:t>select </a:t>
            </a:r>
            <a:r>
              <a:rPr lang="en-US" altLang="zh-CN" i="1" dirty="0" err="1"/>
              <a:t>item_name</a:t>
            </a:r>
            <a:r>
              <a:rPr lang="en-US" altLang="zh-CN" dirty="0"/>
              <a:t>, </a:t>
            </a:r>
            <a:r>
              <a:rPr lang="en-US" altLang="zh-CN" i="1" dirty="0"/>
              <a:t>color</a:t>
            </a:r>
            <a:r>
              <a:rPr lang="en-US" altLang="zh-CN" dirty="0"/>
              <a:t>, </a:t>
            </a:r>
            <a:r>
              <a:rPr lang="en-US" altLang="zh-CN" i="1" dirty="0"/>
              <a:t>size</a:t>
            </a:r>
            <a:r>
              <a:rPr lang="en-US" altLang="zh-CN" dirty="0"/>
              <a:t>, </a:t>
            </a:r>
            <a:r>
              <a:rPr lang="en-US" altLang="zh-CN" b="1" dirty="0"/>
              <a:t>sum</a:t>
            </a:r>
            <a:r>
              <a:rPr lang="en-US" altLang="zh-CN" dirty="0"/>
              <a:t>(</a:t>
            </a:r>
            <a:r>
              <a:rPr lang="en-US" altLang="zh-CN" i="1" dirty="0"/>
              <a:t>number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from </a:t>
            </a:r>
            <a:r>
              <a:rPr lang="en-US" altLang="zh-CN" i="1" dirty="0"/>
              <a:t>sales</a:t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b="1" dirty="0"/>
              <a:t>group by rollup</a:t>
            </a:r>
            <a:r>
              <a:rPr lang="en-US" altLang="zh-CN" dirty="0"/>
              <a:t>(</a:t>
            </a:r>
            <a:r>
              <a:rPr lang="en-US" altLang="zh-CN" i="1" dirty="0" err="1"/>
              <a:t>item_name</a:t>
            </a:r>
            <a:r>
              <a:rPr lang="en-US" altLang="zh-CN" i="1" dirty="0"/>
              <a:t>, color, size</a:t>
            </a:r>
            <a:r>
              <a:rPr lang="en-US" altLang="zh-CN" dirty="0"/>
              <a:t>)</a:t>
            </a:r>
          </a:p>
          <a:p>
            <a:pPr lvl="1">
              <a:buNone/>
            </a:pPr>
            <a:r>
              <a:rPr lang="en-US" altLang="zh-CN" sz="2000" dirty="0"/>
              <a:t>Generates union of four groupings:</a:t>
            </a:r>
          </a:p>
          <a:p>
            <a:pPr>
              <a:buNone/>
            </a:pPr>
            <a:r>
              <a:rPr lang="en-US" altLang="zh-CN" dirty="0"/>
              <a:t>	       { (</a:t>
            </a:r>
            <a:r>
              <a:rPr lang="en-US" altLang="zh-CN" i="1" dirty="0" err="1"/>
              <a:t>item_name</a:t>
            </a:r>
            <a:r>
              <a:rPr lang="en-US" altLang="zh-CN" i="1" dirty="0"/>
              <a:t>, color, size</a:t>
            </a:r>
            <a:r>
              <a:rPr lang="en-US" altLang="zh-CN" dirty="0"/>
              <a:t>), (</a:t>
            </a:r>
            <a:r>
              <a:rPr lang="en-US" altLang="zh-CN" i="1" dirty="0" err="1"/>
              <a:t>item_name</a:t>
            </a:r>
            <a:r>
              <a:rPr lang="en-US" altLang="zh-CN" i="1" dirty="0"/>
              <a:t>, color</a:t>
            </a:r>
            <a:r>
              <a:rPr lang="en-US" altLang="zh-CN" dirty="0"/>
              <a:t>), (</a:t>
            </a:r>
            <a:r>
              <a:rPr lang="en-US" altLang="zh-CN" i="1" dirty="0" err="1"/>
              <a:t>item_name</a:t>
            </a:r>
            <a:r>
              <a:rPr lang="en-US" altLang="zh-CN" dirty="0"/>
              <a:t>), ( ) }</a:t>
            </a:r>
          </a:p>
          <a:p>
            <a:r>
              <a:rPr lang="en-US" altLang="zh-CN" dirty="0"/>
              <a:t>Rollup can be used to generate aggregates at multiple levels of a</a:t>
            </a:r>
            <a:br>
              <a:rPr lang="en-US" altLang="zh-CN" dirty="0"/>
            </a:br>
            <a:r>
              <a:rPr lang="en-US" altLang="zh-CN" dirty="0"/>
              <a:t>hierarchy.</a:t>
            </a:r>
          </a:p>
          <a:p>
            <a:r>
              <a:rPr lang="en-US" altLang="zh-CN" dirty="0"/>
              <a:t>E.g., suppose table </a:t>
            </a:r>
            <a:r>
              <a:rPr lang="en-US" altLang="zh-CN" i="1" dirty="0" err="1"/>
              <a:t>itemcategory</a:t>
            </a:r>
            <a:r>
              <a:rPr lang="en-US" altLang="zh-CN" dirty="0"/>
              <a:t>(</a:t>
            </a:r>
            <a:r>
              <a:rPr lang="en-US" altLang="zh-CN" i="1" dirty="0" err="1"/>
              <a:t>item_name</a:t>
            </a:r>
            <a:r>
              <a:rPr lang="en-US" altLang="zh-CN" i="1" dirty="0"/>
              <a:t>, category</a:t>
            </a:r>
            <a:r>
              <a:rPr lang="en-US" altLang="zh-CN" dirty="0"/>
              <a:t>) gives the category of each item. Then  </a:t>
            </a:r>
          </a:p>
          <a:p>
            <a:pPr>
              <a:buNone/>
            </a:pPr>
            <a:r>
              <a:rPr lang="en-US" altLang="zh-CN" dirty="0"/>
              <a:t>	           </a:t>
            </a:r>
            <a:r>
              <a:rPr lang="en-US" altLang="zh-CN" b="1" dirty="0"/>
              <a:t>select </a:t>
            </a:r>
            <a:r>
              <a:rPr lang="en-US" altLang="zh-CN" i="1" dirty="0"/>
              <a:t>category, </a:t>
            </a:r>
            <a:r>
              <a:rPr lang="en-US" altLang="zh-CN" i="1" dirty="0" err="1"/>
              <a:t>item_name</a:t>
            </a:r>
            <a:r>
              <a:rPr lang="en-US" altLang="zh-CN" dirty="0"/>
              <a:t>, </a:t>
            </a:r>
            <a:r>
              <a:rPr lang="en-US" altLang="zh-CN" b="1" dirty="0"/>
              <a:t>sum</a:t>
            </a:r>
            <a:r>
              <a:rPr lang="en-US" altLang="zh-CN" dirty="0"/>
              <a:t>(</a:t>
            </a:r>
            <a:r>
              <a:rPr lang="en-US" altLang="zh-CN" i="1" dirty="0"/>
              <a:t>number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b="1" dirty="0"/>
              <a:t>from </a:t>
            </a:r>
            <a:r>
              <a:rPr lang="en-US" altLang="zh-CN" i="1" dirty="0"/>
              <a:t>sales, </a:t>
            </a:r>
            <a:r>
              <a:rPr lang="en-US" altLang="zh-CN" i="1" dirty="0" err="1"/>
              <a:t>itemcategory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b="1" dirty="0"/>
              <a:t>where </a:t>
            </a:r>
            <a:r>
              <a:rPr lang="en-US" altLang="zh-CN" i="1" dirty="0" err="1"/>
              <a:t>sales.item_name</a:t>
            </a:r>
            <a:r>
              <a:rPr lang="en-US" altLang="zh-CN" i="1" dirty="0"/>
              <a:t> = </a:t>
            </a:r>
            <a:r>
              <a:rPr lang="en-US" altLang="zh-CN" i="1" dirty="0" err="1"/>
              <a:t>itemcategory.item_name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b="1" dirty="0"/>
              <a:t>group by rollup</a:t>
            </a:r>
            <a:r>
              <a:rPr lang="en-US" altLang="zh-CN" dirty="0"/>
              <a:t>(</a:t>
            </a:r>
            <a:r>
              <a:rPr lang="en-US" altLang="zh-CN" i="1" dirty="0"/>
              <a:t>category, </a:t>
            </a:r>
            <a:r>
              <a:rPr lang="en-US" altLang="zh-CN" i="1" dirty="0" err="1"/>
              <a:t>item_name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	would give a hierarchical summary by </a:t>
            </a:r>
            <a:r>
              <a:rPr lang="en-US" altLang="zh-CN" i="1" dirty="0" err="1"/>
              <a:t>item_name</a:t>
            </a:r>
            <a:r>
              <a:rPr lang="en-US" altLang="zh-CN" i="1" dirty="0"/>
              <a:t> </a:t>
            </a:r>
            <a:r>
              <a:rPr lang="en-US" altLang="zh-CN" dirty="0"/>
              <a:t>and by </a:t>
            </a:r>
            <a:r>
              <a:rPr lang="en-US" altLang="zh-CN" i="1" dirty="0"/>
              <a:t>category.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3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2222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Extended Aggregation (Cont.)</a:t>
            </a:r>
            <a:endParaRPr lang="en-US" dirty="0">
              <a:ea typeface="+mj-ea"/>
            </a:endParaRP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1551527" y="1721840"/>
            <a:ext cx="9488385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zh-CN" sz="1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6B55D2-823D-4244-82EF-11C203D6E5EB}"/>
              </a:ext>
            </a:extLst>
          </p:cNvPr>
          <p:cNvSpPr txBox="1">
            <a:spLocks noChangeArrowheads="1"/>
          </p:cNvSpPr>
          <p:nvPr/>
        </p:nvSpPr>
        <p:spPr>
          <a:xfrm>
            <a:off x="1152089" y="1568741"/>
            <a:ext cx="9996880" cy="50082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FE6967-89E1-4452-9F4D-A6A4D9CC8017}"/>
              </a:ext>
            </a:extLst>
          </p:cNvPr>
          <p:cNvSpPr txBox="1">
            <a:spLocks noChangeArrowheads="1"/>
          </p:cNvSpPr>
          <p:nvPr/>
        </p:nvSpPr>
        <p:spPr>
          <a:xfrm>
            <a:off x="1152087" y="1711353"/>
            <a:ext cx="9887823" cy="50082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en-US" altLang="zh-CN" dirty="0"/>
              <a:t>Multiple rollups and cubes can be used in a single group by clause</a:t>
            </a:r>
          </a:p>
          <a:p>
            <a:pPr lvl="1"/>
            <a:r>
              <a:rPr lang="en-US" altLang="zh-CN" sz="2000" dirty="0"/>
              <a:t>Each generates set of group by lists, cross product of sets gives overall set of group by lists</a:t>
            </a:r>
          </a:p>
          <a:p>
            <a:r>
              <a:rPr lang="en-US" altLang="zh-CN" dirty="0"/>
              <a:t>E.g., </a:t>
            </a:r>
          </a:p>
          <a:p>
            <a:pPr>
              <a:buFont typeface="Monotype Sorts" charset="2"/>
              <a:buNone/>
            </a:pPr>
            <a:r>
              <a:rPr lang="en-US" altLang="zh-CN" dirty="0"/>
              <a:t>	        </a:t>
            </a:r>
            <a:r>
              <a:rPr lang="en-US" altLang="zh-CN" b="1" dirty="0"/>
              <a:t>select </a:t>
            </a:r>
            <a:r>
              <a:rPr lang="en-US" altLang="zh-CN" i="1" dirty="0" err="1"/>
              <a:t>item_name</a:t>
            </a:r>
            <a:r>
              <a:rPr lang="en-US" altLang="zh-CN" i="1" dirty="0"/>
              <a:t>, color, size</a:t>
            </a:r>
            <a:r>
              <a:rPr lang="en-US" altLang="zh-CN" dirty="0"/>
              <a:t>, </a:t>
            </a:r>
            <a:r>
              <a:rPr lang="en-US" altLang="zh-CN" b="1" dirty="0"/>
              <a:t>sum</a:t>
            </a:r>
            <a:r>
              <a:rPr lang="en-US" altLang="zh-CN" dirty="0"/>
              <a:t>(</a:t>
            </a:r>
            <a:r>
              <a:rPr lang="en-US" altLang="zh-CN" i="1" dirty="0"/>
              <a:t>number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from </a:t>
            </a:r>
            <a:r>
              <a:rPr lang="en-US" altLang="zh-CN" i="1" dirty="0"/>
              <a:t>sales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group by rollup</a:t>
            </a:r>
            <a:r>
              <a:rPr lang="en-US" altLang="zh-CN" dirty="0"/>
              <a:t>(</a:t>
            </a:r>
            <a:r>
              <a:rPr lang="en-US" altLang="zh-CN" i="1" dirty="0" err="1"/>
              <a:t>item_name</a:t>
            </a:r>
            <a:r>
              <a:rPr lang="en-US" altLang="zh-CN" dirty="0"/>
              <a:t>), </a:t>
            </a:r>
            <a:r>
              <a:rPr lang="en-US" altLang="zh-CN" b="1" dirty="0"/>
              <a:t>rollup</a:t>
            </a:r>
            <a:r>
              <a:rPr lang="en-US" altLang="zh-CN" dirty="0"/>
              <a:t>(</a:t>
            </a:r>
            <a:r>
              <a:rPr lang="en-US" altLang="zh-CN" i="1" dirty="0"/>
              <a:t>color, size</a:t>
            </a:r>
            <a:r>
              <a:rPr lang="en-US" altLang="zh-CN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zh-CN" dirty="0"/>
              <a:t>     generates the groupings </a:t>
            </a:r>
          </a:p>
          <a:p>
            <a:pPr>
              <a:buFont typeface="Monotype Sorts" charset="2"/>
              <a:buNone/>
            </a:pPr>
            <a:r>
              <a:rPr lang="en-US" altLang="zh-CN" dirty="0"/>
              <a:t>        {</a:t>
            </a:r>
            <a:r>
              <a:rPr lang="en-US" altLang="zh-CN" i="1" dirty="0" err="1"/>
              <a:t>item_name</a:t>
            </a:r>
            <a:r>
              <a:rPr lang="en-US" altLang="zh-CN" i="1" dirty="0"/>
              <a:t>, ()} X {(color, size), (color), ()} </a:t>
            </a:r>
            <a:endParaRPr lang="en-US" altLang="zh-CN" dirty="0"/>
          </a:p>
          <a:p>
            <a:pPr>
              <a:buFont typeface="Monotype Sorts" charset="2"/>
              <a:buNone/>
            </a:pPr>
            <a:r>
              <a:rPr lang="en-US" altLang="zh-CN" dirty="0"/>
              <a:t>	        = { (</a:t>
            </a:r>
            <a:r>
              <a:rPr lang="en-US" altLang="zh-CN" i="1" dirty="0" err="1"/>
              <a:t>item_name</a:t>
            </a:r>
            <a:r>
              <a:rPr lang="en-US" altLang="zh-CN" i="1" dirty="0"/>
              <a:t>, color, size</a:t>
            </a:r>
            <a:r>
              <a:rPr lang="en-US" altLang="zh-CN" dirty="0"/>
              <a:t>), (</a:t>
            </a:r>
            <a:r>
              <a:rPr lang="en-US" altLang="zh-CN" i="1" dirty="0" err="1"/>
              <a:t>item_name</a:t>
            </a:r>
            <a:r>
              <a:rPr lang="en-US" altLang="zh-CN" i="1" dirty="0"/>
              <a:t>, color</a:t>
            </a:r>
            <a:r>
              <a:rPr lang="en-US" altLang="zh-CN" dirty="0"/>
              <a:t>), (</a:t>
            </a:r>
            <a:r>
              <a:rPr lang="en-US" altLang="zh-CN" i="1" dirty="0" err="1"/>
              <a:t>item_name</a:t>
            </a:r>
            <a:r>
              <a:rPr lang="en-US" altLang="zh-CN" dirty="0"/>
              <a:t>), </a:t>
            </a:r>
            <a:br>
              <a:rPr lang="en-US" altLang="zh-CN" dirty="0"/>
            </a:br>
            <a:r>
              <a:rPr lang="en-US" altLang="zh-CN" dirty="0"/>
              <a:t>             (</a:t>
            </a:r>
            <a:r>
              <a:rPr lang="en-US" altLang="zh-CN" i="1" dirty="0"/>
              <a:t>color, size</a:t>
            </a:r>
            <a:r>
              <a:rPr lang="en-US" altLang="zh-CN" dirty="0"/>
              <a:t>), (</a:t>
            </a:r>
            <a:r>
              <a:rPr lang="en-US" altLang="zh-CN" i="1" dirty="0"/>
              <a:t>color</a:t>
            </a:r>
            <a:r>
              <a:rPr lang="en-US" altLang="zh-CN" dirty="0"/>
              <a:t>), ( ) }</a:t>
            </a:r>
          </a:p>
        </p:txBody>
      </p:sp>
    </p:spTree>
    <p:extLst>
      <p:ext uri="{BB962C8B-B14F-4D97-AF65-F5344CB8AC3E}">
        <p14:creationId xmlns:p14="http://schemas.microsoft.com/office/powerpoint/2010/main" val="8198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862355"/>
            <a:ext cx="9980682" cy="4230469"/>
          </a:xfrm>
        </p:spPr>
        <p:txBody>
          <a:bodyPr/>
          <a:lstStyle/>
          <a:p>
            <a:r>
              <a:rPr lang="en-US" altLang="zh-CN" b="1" dirty="0">
                <a:solidFill>
                  <a:srgbClr val="000099"/>
                </a:solidFill>
              </a:rPr>
              <a:t>Pivoting: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/>
              <a:t>changing the dimensions used in a cross-tab is called </a:t>
            </a:r>
          </a:p>
          <a:p>
            <a:r>
              <a:rPr lang="en-US" altLang="zh-CN" b="1" dirty="0">
                <a:solidFill>
                  <a:srgbClr val="000099"/>
                </a:solidFill>
              </a:rPr>
              <a:t>Slicing:</a:t>
            </a:r>
            <a:r>
              <a:rPr lang="en-US" altLang="zh-CN" dirty="0"/>
              <a:t> creating a cross-tab for fixed values only</a:t>
            </a:r>
            <a:endParaRPr lang="en-US" altLang="zh-CN" b="1" dirty="0"/>
          </a:p>
          <a:p>
            <a:pPr lvl="1"/>
            <a:r>
              <a:rPr lang="en-US" altLang="zh-CN" sz="2000" dirty="0"/>
              <a:t>Sometimes called </a:t>
            </a:r>
            <a:r>
              <a:rPr lang="en-US" altLang="zh-CN" sz="2000" b="1" dirty="0">
                <a:solidFill>
                  <a:srgbClr val="000099"/>
                </a:solidFill>
              </a:rPr>
              <a:t>dicing</a:t>
            </a:r>
            <a:r>
              <a:rPr lang="en-US" altLang="zh-CN" sz="2000" dirty="0"/>
              <a:t>, particularly when values for multiple dimensions are fixed.</a:t>
            </a:r>
            <a:endParaRPr lang="en-US" altLang="zh-CN" sz="2000" b="1" dirty="0"/>
          </a:p>
          <a:p>
            <a:r>
              <a:rPr lang="en-US" altLang="zh-CN" b="1" dirty="0">
                <a:solidFill>
                  <a:srgbClr val="000099"/>
                </a:solidFill>
              </a:rPr>
              <a:t>Rollup:</a:t>
            </a:r>
            <a:r>
              <a:rPr lang="en-US" altLang="zh-CN" dirty="0"/>
              <a:t> moving from finer-granularity data to a coarser granularity </a:t>
            </a:r>
          </a:p>
          <a:p>
            <a:r>
              <a:rPr lang="en-US" altLang="zh-CN" b="1" dirty="0">
                <a:solidFill>
                  <a:srgbClr val="000099"/>
                </a:solidFill>
              </a:rPr>
              <a:t>Drill down:</a:t>
            </a:r>
            <a:r>
              <a:rPr lang="en-US" altLang="zh-CN" dirty="0"/>
              <a:t> The opposite operation -  that of moving from coarser-granularity data to finer-granularity data</a:t>
            </a: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736521"/>
            <a:ext cx="9980682" cy="4584904"/>
          </a:xfrm>
        </p:spPr>
        <p:txBody>
          <a:bodyPr/>
          <a:lstStyle/>
          <a:p>
            <a:r>
              <a:rPr lang="en-US" altLang="zh-CN" dirty="0"/>
              <a:t>The earliest OLAP systems used multidimensional arrays in memory to store data cubes, and are referred to as </a:t>
            </a:r>
            <a:r>
              <a:rPr lang="en-US" altLang="zh-CN" b="1" dirty="0">
                <a:solidFill>
                  <a:srgbClr val="000099"/>
                </a:solidFill>
              </a:rPr>
              <a:t>multidimensional OLAP (MOLAP)</a:t>
            </a:r>
            <a:r>
              <a:rPr lang="en-US" altLang="zh-CN" dirty="0"/>
              <a:t> systems.</a:t>
            </a:r>
          </a:p>
          <a:p>
            <a:r>
              <a:rPr lang="en-US" altLang="zh-CN" dirty="0"/>
              <a:t>OLAP implementations using only relational database features are called </a:t>
            </a:r>
            <a:r>
              <a:rPr lang="en-US" altLang="zh-CN" b="1" dirty="0">
                <a:solidFill>
                  <a:srgbClr val="000099"/>
                </a:solidFill>
              </a:rPr>
              <a:t>relational OLAP (ROLAP)</a:t>
            </a:r>
            <a:r>
              <a:rPr lang="en-US" altLang="zh-CN" dirty="0"/>
              <a:t> systems</a:t>
            </a:r>
          </a:p>
          <a:p>
            <a:r>
              <a:rPr lang="en-US" altLang="zh-CN" dirty="0"/>
              <a:t>Hybrid systems, which store some summaries in memory and store the base data and other summaries in a relational database, are called </a:t>
            </a:r>
            <a:r>
              <a:rPr lang="en-US" altLang="zh-CN" b="1" dirty="0">
                <a:solidFill>
                  <a:srgbClr val="000099"/>
                </a:solidFill>
              </a:rPr>
              <a:t>hybrid OLAP (HOLAP)</a:t>
            </a:r>
            <a:r>
              <a:rPr lang="en-US" altLang="zh-CN" b="1" dirty="0"/>
              <a:t> </a:t>
            </a:r>
            <a:r>
              <a:rPr lang="en-US" altLang="zh-CN" dirty="0"/>
              <a:t>systems.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 (Cont.)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526795"/>
            <a:ext cx="9918234" cy="505017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Early OLAP systems precomputed </a:t>
            </a:r>
            <a:r>
              <a:rPr lang="en-US" altLang="zh-CN" i="1" dirty="0"/>
              <a:t>all</a:t>
            </a:r>
            <a:r>
              <a:rPr lang="en-US" altLang="zh-CN" dirty="0"/>
              <a:t> possible aggregates in order to provide online response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Space and time requirements for doing so can be very high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2</a:t>
            </a:r>
            <a:r>
              <a:rPr lang="en-US" altLang="zh-CN" sz="2800" baseline="30000" dirty="0"/>
              <a:t>n</a:t>
            </a:r>
            <a:r>
              <a:rPr lang="en-US" altLang="zh-CN" sz="2000" dirty="0"/>
              <a:t> combinations of </a:t>
            </a:r>
            <a:r>
              <a:rPr lang="en-US" altLang="zh-CN" sz="2000" b="1" dirty="0"/>
              <a:t>group by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It suffices to precompute some aggregates, and compute others on demand from one of the precomputed aggregates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Can compute aggregate on (</a:t>
            </a:r>
            <a:r>
              <a:rPr lang="en-US" altLang="zh-CN" sz="2000" i="1" dirty="0" err="1"/>
              <a:t>item_name</a:t>
            </a:r>
            <a:r>
              <a:rPr lang="en-US" altLang="zh-CN" sz="2000" i="1" dirty="0"/>
              <a:t>, color</a:t>
            </a:r>
            <a:r>
              <a:rPr lang="en-US" altLang="zh-CN" sz="2000" dirty="0"/>
              <a:t>) from an aggregate on (</a:t>
            </a:r>
            <a:r>
              <a:rPr lang="en-US" altLang="zh-CN" sz="2000" i="1" dirty="0" err="1"/>
              <a:t>item_name</a:t>
            </a:r>
            <a:r>
              <a:rPr lang="en-US" altLang="zh-CN" sz="2000" i="1" dirty="0"/>
              <a:t>, color, size</a:t>
            </a:r>
            <a:r>
              <a:rPr lang="en-US" altLang="zh-CN" sz="2000" dirty="0"/>
              <a:t>) </a:t>
            </a:r>
          </a:p>
          <a:p>
            <a:pPr lvl="3">
              <a:lnSpc>
                <a:spcPct val="90000"/>
              </a:lnSpc>
            </a:pPr>
            <a:r>
              <a:rPr lang="en-US" altLang="zh-CN" dirty="0"/>
              <a:t>For all but a few “non-decomposable” aggregates such as </a:t>
            </a:r>
            <a:r>
              <a:rPr lang="en-US" altLang="zh-CN" i="1" dirty="0"/>
              <a:t>median</a:t>
            </a:r>
            <a:endParaRPr lang="en-US" altLang="zh-CN" dirty="0"/>
          </a:p>
          <a:p>
            <a:pPr lvl="3">
              <a:lnSpc>
                <a:spcPct val="90000"/>
              </a:lnSpc>
            </a:pPr>
            <a:r>
              <a:rPr lang="en-US" altLang="zh-CN" sz="2000" dirty="0"/>
              <a:t>is cheaper than computing it from scratch </a:t>
            </a:r>
            <a:endParaRPr lang="en-US" altLang="zh-CN" sz="2000" i="1" dirty="0"/>
          </a:p>
          <a:p>
            <a:pPr>
              <a:lnSpc>
                <a:spcPct val="90000"/>
              </a:lnSpc>
            </a:pPr>
            <a:r>
              <a:rPr lang="en-US" altLang="zh-CN" dirty="0"/>
              <a:t>Several optimizations available for computing multiple aggregates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Can compute aggregate on (</a:t>
            </a:r>
            <a:r>
              <a:rPr lang="en-US" altLang="zh-CN" sz="2000" i="1" dirty="0" err="1"/>
              <a:t>item_name</a:t>
            </a:r>
            <a:r>
              <a:rPr lang="en-US" altLang="zh-CN" sz="2000" i="1" dirty="0"/>
              <a:t>, color</a:t>
            </a:r>
            <a:r>
              <a:rPr lang="en-US" altLang="zh-CN" sz="2000" dirty="0"/>
              <a:t>) from an aggregate on (</a:t>
            </a:r>
            <a:r>
              <a:rPr lang="en-US" altLang="zh-CN" sz="2000" i="1" dirty="0" err="1"/>
              <a:t>item_name</a:t>
            </a:r>
            <a:r>
              <a:rPr lang="en-US" altLang="zh-CN" sz="2000" i="1" dirty="0"/>
              <a:t>, color, size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Can compute aggregates on (</a:t>
            </a:r>
            <a:r>
              <a:rPr lang="en-US" altLang="zh-CN" sz="2000" i="1" dirty="0" err="1"/>
              <a:t>item_name</a:t>
            </a:r>
            <a:r>
              <a:rPr lang="en-US" altLang="zh-CN" sz="2000" i="1" dirty="0"/>
              <a:t>, color, size</a:t>
            </a:r>
            <a:r>
              <a:rPr lang="en-US" altLang="zh-CN" sz="2000" dirty="0"/>
              <a:t>), </a:t>
            </a:r>
            <a:br>
              <a:rPr lang="en-US" altLang="zh-CN" sz="2000" dirty="0"/>
            </a:br>
            <a:r>
              <a:rPr lang="en-US" altLang="zh-CN" sz="2000" dirty="0"/>
              <a:t>(</a:t>
            </a:r>
            <a:r>
              <a:rPr lang="en-US" altLang="zh-CN" sz="2000" i="1" dirty="0" err="1"/>
              <a:t>item_name</a:t>
            </a:r>
            <a:r>
              <a:rPr lang="en-US" altLang="zh-CN" sz="2000" i="1" dirty="0"/>
              <a:t>, color</a:t>
            </a:r>
            <a:r>
              <a:rPr lang="en-US" altLang="zh-CN" sz="2000" dirty="0"/>
              <a:t>) and (</a:t>
            </a:r>
            <a:r>
              <a:rPr lang="en-US" altLang="zh-CN" sz="2000" i="1" dirty="0" err="1"/>
              <a:t>item_name</a:t>
            </a:r>
            <a:r>
              <a:rPr lang="en-US" altLang="zh-CN" sz="2000" dirty="0"/>
              <a:t>) using a single sorting </a:t>
            </a:r>
            <a:br>
              <a:rPr lang="en-US" altLang="zh-CN" sz="2000" dirty="0"/>
            </a:br>
            <a:r>
              <a:rPr lang="en-US" altLang="zh-CN" sz="2000" dirty="0"/>
              <a:t>of the base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5.22</a:t>
            </a:r>
          </a:p>
        </p:txBody>
      </p:sp>
      <p:pic>
        <p:nvPicPr>
          <p:cNvPr id="163843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1984376"/>
            <a:ext cx="3573462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5.23</a:t>
            </a:r>
          </a:p>
        </p:txBody>
      </p:sp>
      <p:pic>
        <p:nvPicPr>
          <p:cNvPr id="165891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1" y="2443163"/>
            <a:ext cx="2530475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5.24</a:t>
            </a:r>
          </a:p>
        </p:txBody>
      </p:sp>
      <p:pic>
        <p:nvPicPr>
          <p:cNvPr id="167939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4" y="1806576"/>
            <a:ext cx="2624137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Another Recursion Example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4901" y="1627463"/>
            <a:ext cx="8951914" cy="44415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Given relation 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i="1" dirty="0"/>
              <a:t>manager</a:t>
            </a:r>
            <a:r>
              <a:rPr lang="en-US" altLang="zh-CN" dirty="0"/>
              <a:t>(</a:t>
            </a:r>
            <a:r>
              <a:rPr lang="en-US" altLang="zh-CN" i="1" dirty="0" err="1"/>
              <a:t>employee_name</a:t>
            </a:r>
            <a:r>
              <a:rPr lang="en-US" altLang="zh-CN" i="1" dirty="0"/>
              <a:t>, </a:t>
            </a:r>
            <a:r>
              <a:rPr lang="en-US" altLang="zh-CN" i="1" dirty="0" err="1"/>
              <a:t>manager_name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Find all employee-manager pairs, where the employee reports to the manager directly or indirectly (that is manager’s manager, manager’s </a:t>
            </a:r>
            <a:r>
              <a:rPr lang="en-US" altLang="zh-CN" dirty="0" err="1"/>
              <a:t>manager’s</a:t>
            </a:r>
            <a:r>
              <a:rPr lang="en-US" altLang="zh-CN" dirty="0"/>
              <a:t> manager, etc.)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with recursive</a:t>
            </a:r>
            <a:r>
              <a:rPr lang="en-US" altLang="zh-CN" dirty="0"/>
              <a:t> </a:t>
            </a:r>
            <a:r>
              <a:rPr lang="en-US" altLang="zh-CN" i="1" dirty="0" err="1"/>
              <a:t>empl</a:t>
            </a:r>
            <a:r>
              <a:rPr lang="en-US" altLang="zh-CN" dirty="0"/>
              <a:t> (</a:t>
            </a:r>
            <a:r>
              <a:rPr lang="en-US" altLang="zh-CN" i="1" dirty="0" err="1"/>
              <a:t>employee_name</a:t>
            </a:r>
            <a:r>
              <a:rPr lang="en-US" altLang="zh-CN" dirty="0"/>
              <a:t>, </a:t>
            </a:r>
            <a:r>
              <a:rPr lang="en-US" altLang="zh-CN" i="1" dirty="0" err="1"/>
              <a:t>manager_name</a:t>
            </a:r>
            <a:r>
              <a:rPr lang="en-US" altLang="zh-CN" i="1" dirty="0"/>
              <a:t> </a:t>
            </a:r>
            <a:r>
              <a:rPr lang="en-US" altLang="zh-CN" dirty="0"/>
              <a:t>) </a:t>
            </a:r>
            <a:r>
              <a:rPr lang="en-US" altLang="zh-CN" b="1" dirty="0"/>
              <a:t>as</a:t>
            </a:r>
            <a:r>
              <a:rPr lang="en-US" altLang="zh-CN" dirty="0"/>
              <a:t> (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b="1" dirty="0"/>
              <a:t>select</a:t>
            </a:r>
            <a:r>
              <a:rPr lang="en-US" altLang="zh-CN" dirty="0"/>
              <a:t> </a:t>
            </a:r>
            <a:r>
              <a:rPr lang="en-US" altLang="zh-CN" i="1" dirty="0" err="1"/>
              <a:t>employee_name</a:t>
            </a:r>
            <a:r>
              <a:rPr lang="en-US" altLang="zh-CN" i="1" dirty="0"/>
              <a:t>, </a:t>
            </a:r>
            <a:r>
              <a:rPr lang="en-US" altLang="zh-CN" i="1" dirty="0" err="1"/>
              <a:t>manager_name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b="1" dirty="0"/>
              <a:t>from</a:t>
            </a:r>
            <a:r>
              <a:rPr lang="en-US" altLang="zh-CN" dirty="0"/>
              <a:t>    </a:t>
            </a:r>
            <a:r>
              <a:rPr lang="en-US" altLang="zh-CN" i="1" dirty="0"/>
              <a:t>manager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union</a:t>
            </a:r>
            <a:br>
              <a:rPr lang="en-US" altLang="zh-CN" b="1" dirty="0"/>
            </a:br>
            <a:r>
              <a:rPr lang="en-US" altLang="zh-CN" dirty="0"/>
              <a:t>               </a:t>
            </a:r>
            <a:r>
              <a:rPr lang="en-US" altLang="zh-CN" b="1" dirty="0"/>
              <a:t>select</a:t>
            </a:r>
            <a:r>
              <a:rPr lang="en-US" altLang="zh-CN" dirty="0"/>
              <a:t> </a:t>
            </a:r>
            <a:r>
              <a:rPr lang="en-US" altLang="zh-CN" dirty="0" err="1"/>
              <a:t>manager.</a:t>
            </a:r>
            <a:r>
              <a:rPr lang="en-US" altLang="zh-CN" i="1" dirty="0" err="1"/>
              <a:t>employee_name</a:t>
            </a:r>
            <a:r>
              <a:rPr lang="en-US" altLang="zh-CN" dirty="0"/>
              <a:t>, </a:t>
            </a:r>
            <a:r>
              <a:rPr lang="en-US" altLang="zh-CN" i="1" dirty="0" err="1"/>
              <a:t>empl</a:t>
            </a:r>
            <a:r>
              <a:rPr lang="en-US" altLang="zh-CN" dirty="0" err="1"/>
              <a:t>.</a:t>
            </a:r>
            <a:r>
              <a:rPr lang="en-US" altLang="zh-CN" i="1" dirty="0" err="1"/>
              <a:t>manager_name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b="1" dirty="0"/>
              <a:t>from</a:t>
            </a:r>
            <a:r>
              <a:rPr lang="en-US" altLang="zh-CN" dirty="0"/>
              <a:t>   </a:t>
            </a:r>
            <a:r>
              <a:rPr lang="en-US" altLang="zh-CN" i="1" dirty="0"/>
              <a:t>manager</a:t>
            </a:r>
            <a:r>
              <a:rPr lang="en-US" altLang="zh-CN" dirty="0"/>
              <a:t>, </a:t>
            </a:r>
            <a:r>
              <a:rPr lang="en-US" altLang="zh-CN" i="1" dirty="0" err="1"/>
              <a:t>empl</a:t>
            </a:r>
            <a:br>
              <a:rPr lang="en-US" altLang="zh-CN" i="1" dirty="0"/>
            </a:br>
            <a:r>
              <a:rPr lang="en-US" altLang="zh-CN" dirty="0"/>
              <a:t>               </a:t>
            </a:r>
            <a:r>
              <a:rPr lang="en-US" altLang="zh-CN" b="1" dirty="0"/>
              <a:t>where</a:t>
            </a:r>
            <a:r>
              <a:rPr lang="en-US" altLang="zh-CN" dirty="0"/>
              <a:t> </a:t>
            </a:r>
            <a:r>
              <a:rPr lang="en-US" altLang="zh-CN" i="1" dirty="0" err="1"/>
              <a:t>manager</a:t>
            </a:r>
            <a:r>
              <a:rPr lang="en-US" altLang="zh-CN" dirty="0" err="1"/>
              <a:t>.</a:t>
            </a:r>
            <a:r>
              <a:rPr lang="en-US" altLang="zh-CN" i="1" dirty="0" err="1"/>
              <a:t>manager_name</a:t>
            </a:r>
            <a:r>
              <a:rPr lang="en-US" altLang="zh-CN" dirty="0"/>
              <a:t> = </a:t>
            </a:r>
            <a:r>
              <a:rPr lang="en-US" altLang="zh-CN" i="1" dirty="0" err="1"/>
              <a:t>empl</a:t>
            </a:r>
            <a:r>
              <a:rPr lang="en-US" altLang="zh-CN" dirty="0" err="1"/>
              <a:t>.</a:t>
            </a:r>
            <a:r>
              <a:rPr lang="en-US" altLang="zh-CN" i="1" dirty="0" err="1"/>
              <a:t>emp</a:t>
            </a:r>
            <a:r>
              <a:rPr lang="en-US" altLang="zh-CN" dirty="0" err="1"/>
              <a:t>loye_name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select</a:t>
            </a:r>
            <a:r>
              <a:rPr lang="en-US" altLang="zh-CN" dirty="0"/>
              <a:t> *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from</a:t>
            </a:r>
            <a:r>
              <a:rPr lang="en-US" altLang="zh-CN" dirty="0"/>
              <a:t>    </a:t>
            </a:r>
            <a:r>
              <a:rPr lang="en-US" altLang="zh-CN" i="1" dirty="0" err="1"/>
              <a:t>empl</a:t>
            </a:r>
            <a:endParaRPr lang="en-US" altLang="zh-CN" i="1" dirty="0"/>
          </a:p>
          <a:p>
            <a:pPr>
              <a:buFont typeface="Monotype Sorts" charset="2"/>
              <a:buNone/>
            </a:pPr>
            <a:r>
              <a:rPr lang="en-US" altLang="zh-CN" i="1" dirty="0"/>
              <a:t>	</a:t>
            </a:r>
            <a:r>
              <a:rPr lang="en-US" altLang="zh-CN" dirty="0"/>
              <a:t>This example view, </a:t>
            </a:r>
            <a:r>
              <a:rPr lang="en-US" altLang="zh-CN" i="1" dirty="0" err="1"/>
              <a:t>empl</a:t>
            </a:r>
            <a:r>
              <a:rPr lang="en-US" altLang="zh-CN" i="1" dirty="0"/>
              <a:t>,</a:t>
            </a:r>
            <a:r>
              <a:rPr lang="en-US" altLang="zh-CN" dirty="0"/>
              <a:t> is the </a:t>
            </a:r>
            <a:r>
              <a:rPr lang="en-US" altLang="zh-CN" i="1" dirty="0"/>
              <a:t>transitive closure</a:t>
            </a:r>
            <a:r>
              <a:rPr lang="en-US" altLang="zh-CN" dirty="0"/>
              <a:t> of the </a:t>
            </a:r>
            <a:r>
              <a:rPr lang="en-US" altLang="zh-CN" i="1" dirty="0"/>
              <a:t>manager </a:t>
            </a:r>
            <a:r>
              <a:rPr lang="en-US" altLang="zh-CN" dirty="0"/>
              <a:t>relation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Prepared Statement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501629"/>
            <a:ext cx="9980681" cy="481503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zh-CN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zh-CN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zh-CN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zh-CN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"insert into instructor values(?,?,?,?)");</a:t>
            </a:r>
            <a:br>
              <a:rPr lang="en-US" altLang="zh-CN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dirty="0">
              <a:solidFill>
                <a:srgbClr val="99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zh-CN" sz="1500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zh-CN" sz="1500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</a:p>
          <a:p>
            <a:pPr marL="457200" lvl="1" indent="0">
              <a:buNone/>
            </a:pPr>
            <a:r>
              <a:rPr lang="en-US" altLang="zh-CN" sz="1500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zh-CN" sz="1500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</a:p>
          <a:p>
            <a:pPr marL="457200" lvl="1" indent="0">
              <a:buNone/>
            </a:pPr>
            <a:r>
              <a:rPr lang="en-US" altLang="zh-CN" sz="1500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zh-CN" sz="1500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</a:p>
          <a:p>
            <a:pPr marL="457200" lvl="1" indent="0">
              <a:buNone/>
            </a:pPr>
            <a:r>
              <a:rPr lang="en-US" altLang="zh-CN" sz="1500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zh-CN" sz="1500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</a:p>
          <a:p>
            <a:pPr marL="457200" lvl="1" indent="0">
              <a:buNone/>
            </a:pPr>
            <a:r>
              <a:rPr lang="en-US" altLang="zh-CN" sz="1500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zh-CN" sz="1500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457200" lvl="1" indent="0">
              <a:buNone/>
            </a:pPr>
            <a:endParaRPr lang="en-US" altLang="zh-CN" sz="1500" dirty="0">
              <a:solidFill>
                <a:srgbClr val="99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zh-CN" sz="1500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zh-CN" sz="1500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</a:p>
          <a:p>
            <a:pPr marL="457200" lvl="1" indent="0">
              <a:buNone/>
            </a:pPr>
            <a:r>
              <a:rPr lang="en-US" altLang="zh-CN" sz="1500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zh-CN" sz="1500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queries, use </a:t>
            </a:r>
            <a:r>
              <a:rPr lang="en-US" altLang="zh-CN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pStmt.executeQuery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returns a </a:t>
            </a:r>
            <a:r>
              <a:rPr lang="en-US" altLang="zh-CN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Merge statement (now in Chapter 24)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Merge construct allows batch processing of updates.</a:t>
            </a:r>
          </a:p>
          <a:p>
            <a:r>
              <a:rPr lang="en-US" altLang="zh-CN" dirty="0"/>
              <a:t>Example: relation </a:t>
            </a:r>
            <a:r>
              <a:rPr lang="en-US" altLang="zh-CN" i="1" dirty="0" err="1"/>
              <a:t>funds_received</a:t>
            </a:r>
            <a:r>
              <a:rPr lang="en-US" altLang="zh-CN" dirty="0"/>
              <a:t> (</a:t>
            </a:r>
            <a:r>
              <a:rPr lang="en-US" altLang="zh-CN" i="1" dirty="0" err="1"/>
              <a:t>account_number</a:t>
            </a:r>
            <a:r>
              <a:rPr lang="en-US" altLang="zh-CN" i="1" dirty="0"/>
              <a:t>, amount </a:t>
            </a:r>
            <a:r>
              <a:rPr lang="en-US" altLang="zh-CN" dirty="0"/>
              <a:t>) has batch of deposits to be added to the proper account in the </a:t>
            </a:r>
            <a:r>
              <a:rPr lang="en-US" altLang="zh-CN" i="1" dirty="0"/>
              <a:t>account </a:t>
            </a:r>
            <a:r>
              <a:rPr lang="en-US" altLang="zh-CN" dirty="0"/>
              <a:t> relation</a:t>
            </a:r>
          </a:p>
          <a:p>
            <a:pPr>
              <a:buFont typeface="Monotype Sorts" charset="2"/>
              <a:buNone/>
            </a:pPr>
            <a:r>
              <a:rPr lang="en-US" altLang="zh-CN"/>
              <a:t>	</a:t>
            </a:r>
            <a:r>
              <a:rPr lang="en-US" altLang="zh-CN" b="1"/>
              <a:t>merge</a:t>
            </a:r>
            <a:r>
              <a:rPr lang="en-US" altLang="zh-CN"/>
              <a:t> </a:t>
            </a:r>
            <a:r>
              <a:rPr lang="en-US" altLang="zh-CN" b="1"/>
              <a:t>into</a:t>
            </a:r>
            <a:r>
              <a:rPr lang="en-US" altLang="zh-CN"/>
              <a:t> </a:t>
            </a:r>
            <a:r>
              <a:rPr lang="en-US" altLang="zh-CN" i="1"/>
              <a:t>account</a:t>
            </a:r>
            <a:r>
              <a:rPr lang="en-US" altLang="zh-CN"/>
              <a:t> </a:t>
            </a:r>
            <a:r>
              <a:rPr lang="en-US" altLang="zh-CN" b="1"/>
              <a:t>as</a:t>
            </a:r>
            <a:r>
              <a:rPr lang="en-US" altLang="zh-CN"/>
              <a:t> </a:t>
            </a:r>
            <a:r>
              <a:rPr lang="en-US" altLang="zh-CN" i="1"/>
              <a:t>A</a:t>
            </a:r>
            <a:br>
              <a:rPr lang="en-US" altLang="zh-CN" i="1"/>
            </a:br>
            <a:r>
              <a:rPr lang="en-US" altLang="zh-CN"/>
              <a:t>	</a:t>
            </a:r>
            <a:r>
              <a:rPr lang="en-US" altLang="zh-CN" b="1"/>
              <a:t>using</a:t>
            </a:r>
            <a:r>
              <a:rPr lang="en-US" altLang="zh-CN"/>
              <a:t> (</a:t>
            </a:r>
            <a:r>
              <a:rPr lang="en-US" altLang="zh-CN" b="1"/>
              <a:t>select</a:t>
            </a:r>
            <a:r>
              <a:rPr lang="en-US" altLang="zh-CN"/>
              <a:t> *</a:t>
            </a:r>
            <a:br>
              <a:rPr lang="en-US" altLang="zh-CN"/>
            </a:br>
            <a:r>
              <a:rPr lang="en-US" altLang="zh-CN"/>
              <a:t>    	            </a:t>
            </a:r>
            <a:r>
              <a:rPr lang="en-US" altLang="zh-CN" b="1"/>
              <a:t>from</a:t>
            </a:r>
            <a:r>
              <a:rPr lang="en-US" altLang="zh-CN"/>
              <a:t> </a:t>
            </a:r>
            <a:r>
              <a:rPr lang="en-US" altLang="zh-CN" i="1" dirty="0" err="1"/>
              <a:t>funds_received</a:t>
            </a:r>
            <a:r>
              <a:rPr lang="en-US" altLang="zh-CN" dirty="0"/>
              <a:t> </a:t>
            </a:r>
            <a:r>
              <a:rPr lang="en-US" altLang="zh-CN" b="1" dirty="0"/>
              <a:t>as</a:t>
            </a:r>
            <a:r>
              <a:rPr lang="en-US" altLang="zh-CN" dirty="0"/>
              <a:t> </a:t>
            </a:r>
            <a:r>
              <a:rPr lang="en-US" altLang="zh-CN" i="1" dirty="0"/>
              <a:t>F</a:t>
            </a:r>
            <a:r>
              <a:rPr lang="en-US" altLang="zh-CN" dirty="0"/>
              <a:t> )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b="1" dirty="0"/>
              <a:t>on</a:t>
            </a:r>
            <a:r>
              <a:rPr lang="en-US" altLang="zh-CN" dirty="0"/>
              <a:t> (</a:t>
            </a:r>
            <a:r>
              <a:rPr lang="en-US" altLang="zh-CN" dirty="0" err="1"/>
              <a:t>A</a:t>
            </a:r>
            <a:r>
              <a:rPr lang="en-US" altLang="zh-CN" i="1" dirty="0" err="1"/>
              <a:t>.account_number</a:t>
            </a:r>
            <a:r>
              <a:rPr lang="en-US" altLang="zh-CN" i="1" dirty="0"/>
              <a:t> </a:t>
            </a:r>
            <a:r>
              <a:rPr lang="en-US" altLang="zh-CN" dirty="0"/>
              <a:t>=</a:t>
            </a:r>
            <a:r>
              <a:rPr lang="en-US" altLang="zh-CN" i="1" dirty="0"/>
              <a:t> </a:t>
            </a:r>
            <a:r>
              <a:rPr lang="en-US" altLang="zh-CN" i="1" dirty="0" err="1"/>
              <a:t>F.account_number</a:t>
            </a:r>
            <a:r>
              <a:rPr lang="en-US" altLang="zh-CN" i="1" dirty="0"/>
              <a:t> 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b="1" dirty="0"/>
              <a:t>when matched then</a:t>
            </a:r>
            <a:br>
              <a:rPr lang="en-US" altLang="zh-CN" b="1" dirty="0"/>
            </a:br>
            <a:r>
              <a:rPr lang="en-US" altLang="zh-CN" b="1" dirty="0"/>
              <a:t>               update set</a:t>
            </a:r>
            <a:r>
              <a:rPr lang="en-US" altLang="zh-CN" dirty="0"/>
              <a:t> </a:t>
            </a:r>
            <a:r>
              <a:rPr lang="en-US" altLang="zh-CN" i="1" dirty="0"/>
              <a:t>balance </a:t>
            </a:r>
            <a:r>
              <a:rPr lang="en-US" altLang="zh-CN" dirty="0"/>
              <a:t>=</a:t>
            </a:r>
            <a:r>
              <a:rPr lang="en-US" altLang="zh-CN" i="1" dirty="0"/>
              <a:t> balance </a:t>
            </a:r>
            <a:r>
              <a:rPr lang="en-US" altLang="zh-CN" dirty="0"/>
              <a:t>+</a:t>
            </a:r>
            <a:r>
              <a:rPr lang="en-US" altLang="zh-CN" i="1" dirty="0"/>
              <a:t> </a:t>
            </a:r>
            <a:r>
              <a:rPr lang="en-US" altLang="zh-CN" i="1" dirty="0" err="1"/>
              <a:t>F.amount</a:t>
            </a:r>
            <a:endParaRPr lang="en-US" altLang="zh-CN" dirty="0"/>
          </a:p>
          <a:p>
            <a:pPr>
              <a:buFont typeface="Monotype Sorts" charset="2"/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Prepared Statement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501629"/>
            <a:ext cx="9980681" cy="4815035"/>
          </a:xfrm>
        </p:spPr>
        <p:txBody>
          <a:bodyPr>
            <a:normAutofit/>
          </a:bodyPr>
          <a:lstStyle/>
          <a:p>
            <a:r>
              <a:rPr lang="en-US" altLang="zh-CN" dirty="0"/>
              <a:t>WARNING: always use prepared statements when taking an input from the user and adding it to a query</a:t>
            </a:r>
          </a:p>
          <a:p>
            <a:pPr lvl="1"/>
            <a:r>
              <a:rPr lang="en-US" altLang="zh-CN" sz="2000" b="1" dirty="0">
                <a:solidFill>
                  <a:srgbClr val="CC0000"/>
                </a:solidFill>
              </a:rPr>
              <a:t>NEVER create a query by concatenating strings which you get as inputs</a:t>
            </a:r>
            <a:endParaRPr lang="en-US" altLang="zh-CN" dirty="0"/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"insert into instructor values(’ " + ID + " ’, ’ " + name + " ’, " +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" ’ + dept name + " ’, " ’ balance + ")“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What if name is “D’Souza”?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7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7439</Words>
  <Application>Microsoft Office PowerPoint</Application>
  <PresentationFormat>宽屏</PresentationFormat>
  <Paragraphs>629</Paragraphs>
  <Slides>80</Slides>
  <Notes>80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0" baseType="lpstr">
      <vt:lpstr>Monotype Sorts</vt:lpstr>
      <vt:lpstr>微软雅黑</vt:lpstr>
      <vt:lpstr>Arial</vt:lpstr>
      <vt:lpstr>Euphemia</vt:lpstr>
      <vt:lpstr>Helvetica</vt:lpstr>
      <vt:lpstr>Tahoma</vt:lpstr>
      <vt:lpstr>Times New Roman</vt:lpstr>
      <vt:lpstr>Webdings</vt:lpstr>
      <vt:lpstr>Wingdings</vt:lpstr>
      <vt:lpstr>学术文献 16x9</vt:lpstr>
      <vt:lpstr>数据库系统原理</vt:lpstr>
      <vt:lpstr>Chapter 5:  Advanced SQL</vt:lpstr>
      <vt:lpstr>JDBC and ODBC</vt:lpstr>
      <vt:lpstr>JDBC</vt:lpstr>
      <vt:lpstr>JDBC Code</vt:lpstr>
      <vt:lpstr>JDBC Code (Cont.)</vt:lpstr>
      <vt:lpstr>JDBC Code (Cont.)</vt:lpstr>
      <vt:lpstr>Prepared Statement</vt:lpstr>
      <vt:lpstr>Prepared Statement</vt:lpstr>
      <vt:lpstr>SQL Injection</vt:lpstr>
      <vt:lpstr>Metadata Features</vt:lpstr>
      <vt:lpstr>Metadata (Cont)</vt:lpstr>
      <vt:lpstr>Transaction Control in JDBC</vt:lpstr>
      <vt:lpstr>Other JDBC Features</vt:lpstr>
      <vt:lpstr>SQLJ</vt:lpstr>
      <vt:lpstr>ODBC</vt:lpstr>
      <vt:lpstr>ODBC  (Cont.)</vt:lpstr>
      <vt:lpstr>ODBC Code</vt:lpstr>
      <vt:lpstr>ODBC Code (Cont.)</vt:lpstr>
      <vt:lpstr>ODBC Code (Cont.)</vt:lpstr>
      <vt:lpstr>ODBC Prepared Statements</vt:lpstr>
      <vt:lpstr>More ODBC Features</vt:lpstr>
      <vt:lpstr>ODBC Conformance Levels</vt:lpstr>
      <vt:lpstr>ADO.NET</vt:lpstr>
      <vt:lpstr>Embedded SQL</vt:lpstr>
      <vt:lpstr>Example Query</vt:lpstr>
      <vt:lpstr>Embedded SQL (Cont.)</vt:lpstr>
      <vt:lpstr>Updates Through Cursors</vt:lpstr>
      <vt:lpstr>Procedural Extensions and Stored Procedures</vt:lpstr>
      <vt:lpstr>Functions and Procedures</vt:lpstr>
      <vt:lpstr>SQL Functions</vt:lpstr>
      <vt:lpstr>Table Functions</vt:lpstr>
      <vt:lpstr>SQL Procedures</vt:lpstr>
      <vt:lpstr>Procedural Constructs</vt:lpstr>
      <vt:lpstr>Procedural Constructs (Cont.)</vt:lpstr>
      <vt:lpstr>Procedural Constructs (cont.)</vt:lpstr>
      <vt:lpstr>External Language Functions/Procedures</vt:lpstr>
      <vt:lpstr>External Language Routines (Cont.)</vt:lpstr>
      <vt:lpstr>Security with External Language Routines</vt:lpstr>
      <vt:lpstr>Triggers</vt:lpstr>
      <vt:lpstr>Trigger Example </vt:lpstr>
      <vt:lpstr>Trigger Example Cont.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</vt:lpstr>
      <vt:lpstr>Recursion in SQL</vt:lpstr>
      <vt:lpstr>The Power of Recursion</vt:lpstr>
      <vt:lpstr>The Power of Recursion</vt:lpstr>
      <vt:lpstr>Example of Fixed-Point Computation</vt:lpstr>
      <vt:lpstr>Ranking</vt:lpstr>
      <vt:lpstr>Ranking</vt:lpstr>
      <vt:lpstr>Ranking (Cont.)</vt:lpstr>
      <vt:lpstr>Ranking (Cont.)</vt:lpstr>
      <vt:lpstr>Ranking (Cont.)</vt:lpstr>
      <vt:lpstr>Windowing</vt:lpstr>
      <vt:lpstr>Windowing</vt:lpstr>
      <vt:lpstr>Windowing</vt:lpstr>
      <vt:lpstr>Data Analysis and OLAP</vt:lpstr>
      <vt:lpstr>Example sales relation </vt:lpstr>
      <vt:lpstr>Cross Tabulation of sales by item_name and color</vt:lpstr>
      <vt:lpstr>Data Cube</vt:lpstr>
      <vt:lpstr>Hierarchies on Dimensions</vt:lpstr>
      <vt:lpstr>Cross Tabulation With Hierarchy</vt:lpstr>
      <vt:lpstr>Relational Representation of Cross-tabs</vt:lpstr>
      <vt:lpstr>Extended Aggregation to Support OLAP</vt:lpstr>
      <vt:lpstr>Online Analytical Processing Operations</vt:lpstr>
      <vt:lpstr>Online Analytical Processing Operations</vt:lpstr>
      <vt:lpstr>Extended Aggregation (Cont.)</vt:lpstr>
      <vt:lpstr>Extended Aggregation (Cont.)</vt:lpstr>
      <vt:lpstr>Online Analytical Processing Operations</vt:lpstr>
      <vt:lpstr>OLAP Implementation</vt:lpstr>
      <vt:lpstr>OLAP Implementation (Cont.)</vt:lpstr>
      <vt:lpstr>End of Chapter</vt:lpstr>
      <vt:lpstr>Figure 5.22</vt:lpstr>
      <vt:lpstr>Figure 5.23</vt:lpstr>
      <vt:lpstr>Figure 5.24</vt:lpstr>
      <vt:lpstr>Another Recursion Example</vt:lpstr>
      <vt:lpstr>Merge statement (now in Chapter 24)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2020-02-27T09:09:54Z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