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444" r:id="rId5"/>
    <p:sldId id="539" r:id="rId6"/>
    <p:sldId id="538" r:id="rId7"/>
    <p:sldId id="540" r:id="rId8"/>
    <p:sldId id="541" r:id="rId9"/>
    <p:sldId id="542" r:id="rId10"/>
    <p:sldId id="543" r:id="rId11"/>
    <p:sldId id="544" r:id="rId12"/>
    <p:sldId id="545" r:id="rId13"/>
    <p:sldId id="491" r:id="rId14"/>
    <p:sldId id="493" r:id="rId15"/>
    <p:sldId id="458" r:id="rId16"/>
    <p:sldId id="546" r:id="rId17"/>
    <p:sldId id="547" r:id="rId18"/>
    <p:sldId id="548" r:id="rId19"/>
    <p:sldId id="549" r:id="rId20"/>
    <p:sldId id="550" r:id="rId21"/>
    <p:sldId id="551" r:id="rId22"/>
    <p:sldId id="554" r:id="rId23"/>
    <p:sldId id="555" r:id="rId2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14"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2020/3/7</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2020/3/7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a:extLst>
              <a:ext uri="{FF2B5EF4-FFF2-40B4-BE49-F238E27FC236}">
                <a16:creationId xmlns:a16="http://schemas.microsoft.com/office/drawing/2014/main" id="{648B4105-365E-4AEE-9E78-E21BD4596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95AC095-93FC-4B55-8F7C-8CC17B78D10E}" type="slidenum">
              <a:rPr lang="en-US" altLang="zh-CN"/>
              <a:pPr>
                <a:spcBef>
                  <a:spcPct val="0"/>
                </a:spcBef>
              </a:pPr>
              <a:t>1</a:t>
            </a:fld>
            <a:endParaRPr lang="en-US" altLang="zh-CN"/>
          </a:p>
        </p:txBody>
      </p:sp>
      <p:sp>
        <p:nvSpPr>
          <p:cNvPr id="285699" name="Rectangle 2">
            <a:extLst>
              <a:ext uri="{FF2B5EF4-FFF2-40B4-BE49-F238E27FC236}">
                <a16:creationId xmlns:a16="http://schemas.microsoft.com/office/drawing/2014/main" id="{18FAE64A-DEB8-4244-A064-D578B8D2DAEF}"/>
              </a:ext>
            </a:extLst>
          </p:cNvPr>
          <p:cNvSpPr>
            <a:spLocks noGrp="1" noRot="1" noChangeAspect="1" noChangeArrowheads="1" noTextEdit="1"/>
          </p:cNvSpPr>
          <p:nvPr>
            <p:ph type="sldImg"/>
          </p:nvPr>
        </p:nvSpPr>
        <p:spPr>
          <a:ln/>
        </p:spPr>
      </p:sp>
      <p:sp>
        <p:nvSpPr>
          <p:cNvPr id="285700" name="Rectangle 3">
            <a:extLst>
              <a:ext uri="{FF2B5EF4-FFF2-40B4-BE49-F238E27FC236}">
                <a16:creationId xmlns:a16="http://schemas.microsoft.com/office/drawing/2014/main" id="{156D2B8D-184C-4499-80AA-2024204C7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a:extLst>
              <a:ext uri="{FF2B5EF4-FFF2-40B4-BE49-F238E27FC236}">
                <a16:creationId xmlns:a16="http://schemas.microsoft.com/office/drawing/2014/main" id="{418B7412-9E3D-4954-A1EE-C080D2B222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74AEBC8-F4B7-4D9C-BDB5-8EB09FB5F305}" type="slidenum">
              <a:rPr lang="en-US" altLang="zh-CN"/>
              <a:pPr>
                <a:spcBef>
                  <a:spcPct val="0"/>
                </a:spcBef>
              </a:pPr>
              <a:t>10</a:t>
            </a:fld>
            <a:endParaRPr lang="en-US" altLang="zh-CN"/>
          </a:p>
        </p:txBody>
      </p:sp>
      <p:sp>
        <p:nvSpPr>
          <p:cNvPr id="322563" name="Rectangle 2">
            <a:extLst>
              <a:ext uri="{FF2B5EF4-FFF2-40B4-BE49-F238E27FC236}">
                <a16:creationId xmlns:a16="http://schemas.microsoft.com/office/drawing/2014/main" id="{138E5E83-A171-4D22-ACE5-4BE624990A1B}"/>
              </a:ext>
            </a:extLst>
          </p:cNvPr>
          <p:cNvSpPr>
            <a:spLocks noGrp="1" noRot="1" noChangeAspect="1" noChangeArrowheads="1" noTextEdit="1"/>
          </p:cNvSpPr>
          <p:nvPr>
            <p:ph type="sldImg"/>
          </p:nvPr>
        </p:nvSpPr>
        <p:spPr>
          <a:ln/>
        </p:spPr>
      </p:sp>
      <p:sp>
        <p:nvSpPr>
          <p:cNvPr id="322564" name="Rectangle 3">
            <a:extLst>
              <a:ext uri="{FF2B5EF4-FFF2-40B4-BE49-F238E27FC236}">
                <a16:creationId xmlns:a16="http://schemas.microsoft.com/office/drawing/2014/main" id="{1F57B92D-1702-4AFD-8E7C-3382BC85FF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a:extLst>
              <a:ext uri="{FF2B5EF4-FFF2-40B4-BE49-F238E27FC236}">
                <a16:creationId xmlns:a16="http://schemas.microsoft.com/office/drawing/2014/main" id="{CE3B7AAC-D137-4911-9F24-469DDB8331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101E962-3494-4687-B8F6-D805590B0534}" type="slidenum">
              <a:rPr lang="en-US" altLang="zh-CN"/>
              <a:pPr>
                <a:spcBef>
                  <a:spcPct val="0"/>
                </a:spcBef>
              </a:pPr>
              <a:t>11</a:t>
            </a:fld>
            <a:endParaRPr lang="en-US" altLang="zh-CN"/>
          </a:p>
        </p:txBody>
      </p:sp>
      <p:sp>
        <p:nvSpPr>
          <p:cNvPr id="326659" name="Rectangle 2">
            <a:extLst>
              <a:ext uri="{FF2B5EF4-FFF2-40B4-BE49-F238E27FC236}">
                <a16:creationId xmlns:a16="http://schemas.microsoft.com/office/drawing/2014/main" id="{AC3B8800-0578-4DFE-9461-C3BF7B438C03}"/>
              </a:ext>
            </a:extLst>
          </p:cNvPr>
          <p:cNvSpPr>
            <a:spLocks noGrp="1" noRot="1" noChangeAspect="1" noChangeArrowheads="1" noTextEdit="1"/>
          </p:cNvSpPr>
          <p:nvPr>
            <p:ph type="sldImg"/>
          </p:nvPr>
        </p:nvSpPr>
        <p:spPr>
          <a:ln/>
        </p:spPr>
      </p:sp>
      <p:sp>
        <p:nvSpPr>
          <p:cNvPr id="326660" name="Rectangle 3">
            <a:extLst>
              <a:ext uri="{FF2B5EF4-FFF2-40B4-BE49-F238E27FC236}">
                <a16:creationId xmlns:a16="http://schemas.microsoft.com/office/drawing/2014/main" id="{099B3126-6704-4DCC-AB89-1748D84466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a:extLst>
              <a:ext uri="{FF2B5EF4-FFF2-40B4-BE49-F238E27FC236}">
                <a16:creationId xmlns:a16="http://schemas.microsoft.com/office/drawing/2014/main" id="{F9F15695-0CDD-4B39-B1CD-ABC5946523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7FBAA8E-F840-4394-80E9-CD5A92314B04}" type="slidenum">
              <a:rPr lang="en-US" altLang="zh-CN"/>
              <a:pPr>
                <a:spcBef>
                  <a:spcPct val="0"/>
                </a:spcBef>
              </a:pPr>
              <a:t>12</a:t>
            </a:fld>
            <a:endParaRPr lang="en-US" altLang="zh-CN"/>
          </a:p>
        </p:txBody>
      </p:sp>
      <p:sp>
        <p:nvSpPr>
          <p:cNvPr id="328707" name="Rectangle 2">
            <a:extLst>
              <a:ext uri="{FF2B5EF4-FFF2-40B4-BE49-F238E27FC236}">
                <a16:creationId xmlns:a16="http://schemas.microsoft.com/office/drawing/2014/main" id="{345D5B49-B65B-49C6-A122-DBEC8EB743BF}"/>
              </a:ext>
            </a:extLst>
          </p:cNvPr>
          <p:cNvSpPr>
            <a:spLocks noGrp="1" noRot="1" noChangeAspect="1" noChangeArrowheads="1" noTextEdit="1"/>
          </p:cNvSpPr>
          <p:nvPr>
            <p:ph type="sldImg"/>
          </p:nvPr>
        </p:nvSpPr>
        <p:spPr>
          <a:ln/>
        </p:spPr>
      </p:sp>
      <p:sp>
        <p:nvSpPr>
          <p:cNvPr id="328708" name="Rectangle 3">
            <a:extLst>
              <a:ext uri="{FF2B5EF4-FFF2-40B4-BE49-F238E27FC236}">
                <a16:creationId xmlns:a16="http://schemas.microsoft.com/office/drawing/2014/main" id="{42030295-48F7-4E1B-86FE-C39447B79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a:extLst>
              <a:ext uri="{FF2B5EF4-FFF2-40B4-BE49-F238E27FC236}">
                <a16:creationId xmlns:a16="http://schemas.microsoft.com/office/drawing/2014/main" id="{F9F15695-0CDD-4B39-B1CD-ABC5946523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7FBAA8E-F840-4394-80E9-CD5A92314B04}" type="slidenum">
              <a:rPr lang="en-US" altLang="zh-CN"/>
              <a:pPr>
                <a:spcBef>
                  <a:spcPct val="0"/>
                </a:spcBef>
              </a:pPr>
              <a:t>13</a:t>
            </a:fld>
            <a:endParaRPr lang="en-US" altLang="zh-CN"/>
          </a:p>
        </p:txBody>
      </p:sp>
      <p:sp>
        <p:nvSpPr>
          <p:cNvPr id="328707" name="Rectangle 2">
            <a:extLst>
              <a:ext uri="{FF2B5EF4-FFF2-40B4-BE49-F238E27FC236}">
                <a16:creationId xmlns:a16="http://schemas.microsoft.com/office/drawing/2014/main" id="{345D5B49-B65B-49C6-A122-DBEC8EB743BF}"/>
              </a:ext>
            </a:extLst>
          </p:cNvPr>
          <p:cNvSpPr>
            <a:spLocks noGrp="1" noRot="1" noChangeAspect="1" noChangeArrowheads="1" noTextEdit="1"/>
          </p:cNvSpPr>
          <p:nvPr>
            <p:ph type="sldImg"/>
          </p:nvPr>
        </p:nvSpPr>
        <p:spPr>
          <a:ln/>
        </p:spPr>
      </p:sp>
      <p:sp>
        <p:nvSpPr>
          <p:cNvPr id="328708" name="Rectangle 3">
            <a:extLst>
              <a:ext uri="{FF2B5EF4-FFF2-40B4-BE49-F238E27FC236}">
                <a16:creationId xmlns:a16="http://schemas.microsoft.com/office/drawing/2014/main" id="{42030295-48F7-4E1B-86FE-C39447B79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866681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a:extLst>
              <a:ext uri="{FF2B5EF4-FFF2-40B4-BE49-F238E27FC236}">
                <a16:creationId xmlns:a16="http://schemas.microsoft.com/office/drawing/2014/main" id="{F9F15695-0CDD-4B39-B1CD-ABC5946523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7FBAA8E-F840-4394-80E9-CD5A92314B04}" type="slidenum">
              <a:rPr lang="en-US" altLang="zh-CN"/>
              <a:pPr>
                <a:spcBef>
                  <a:spcPct val="0"/>
                </a:spcBef>
              </a:pPr>
              <a:t>14</a:t>
            </a:fld>
            <a:endParaRPr lang="en-US" altLang="zh-CN"/>
          </a:p>
        </p:txBody>
      </p:sp>
      <p:sp>
        <p:nvSpPr>
          <p:cNvPr id="328707" name="Rectangle 2">
            <a:extLst>
              <a:ext uri="{FF2B5EF4-FFF2-40B4-BE49-F238E27FC236}">
                <a16:creationId xmlns:a16="http://schemas.microsoft.com/office/drawing/2014/main" id="{345D5B49-B65B-49C6-A122-DBEC8EB743BF}"/>
              </a:ext>
            </a:extLst>
          </p:cNvPr>
          <p:cNvSpPr>
            <a:spLocks noGrp="1" noRot="1" noChangeAspect="1" noChangeArrowheads="1" noTextEdit="1"/>
          </p:cNvSpPr>
          <p:nvPr>
            <p:ph type="sldImg"/>
          </p:nvPr>
        </p:nvSpPr>
        <p:spPr>
          <a:ln/>
        </p:spPr>
      </p:sp>
      <p:sp>
        <p:nvSpPr>
          <p:cNvPr id="328708" name="Rectangle 3">
            <a:extLst>
              <a:ext uri="{FF2B5EF4-FFF2-40B4-BE49-F238E27FC236}">
                <a16:creationId xmlns:a16="http://schemas.microsoft.com/office/drawing/2014/main" id="{42030295-48F7-4E1B-86FE-C39447B79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687667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a:extLst>
              <a:ext uri="{FF2B5EF4-FFF2-40B4-BE49-F238E27FC236}">
                <a16:creationId xmlns:a16="http://schemas.microsoft.com/office/drawing/2014/main" id="{F9F15695-0CDD-4B39-B1CD-ABC5946523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7FBAA8E-F840-4394-80E9-CD5A92314B04}" type="slidenum">
              <a:rPr lang="en-US" altLang="zh-CN"/>
              <a:pPr>
                <a:spcBef>
                  <a:spcPct val="0"/>
                </a:spcBef>
              </a:pPr>
              <a:t>15</a:t>
            </a:fld>
            <a:endParaRPr lang="en-US" altLang="zh-CN"/>
          </a:p>
        </p:txBody>
      </p:sp>
      <p:sp>
        <p:nvSpPr>
          <p:cNvPr id="328707" name="Rectangle 2">
            <a:extLst>
              <a:ext uri="{FF2B5EF4-FFF2-40B4-BE49-F238E27FC236}">
                <a16:creationId xmlns:a16="http://schemas.microsoft.com/office/drawing/2014/main" id="{345D5B49-B65B-49C6-A122-DBEC8EB743BF}"/>
              </a:ext>
            </a:extLst>
          </p:cNvPr>
          <p:cNvSpPr>
            <a:spLocks noGrp="1" noRot="1" noChangeAspect="1" noChangeArrowheads="1" noTextEdit="1"/>
          </p:cNvSpPr>
          <p:nvPr>
            <p:ph type="sldImg"/>
          </p:nvPr>
        </p:nvSpPr>
        <p:spPr>
          <a:ln/>
        </p:spPr>
      </p:sp>
      <p:sp>
        <p:nvSpPr>
          <p:cNvPr id="328708" name="Rectangle 3">
            <a:extLst>
              <a:ext uri="{FF2B5EF4-FFF2-40B4-BE49-F238E27FC236}">
                <a16:creationId xmlns:a16="http://schemas.microsoft.com/office/drawing/2014/main" id="{42030295-48F7-4E1B-86FE-C39447B79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2762697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a:extLst>
              <a:ext uri="{FF2B5EF4-FFF2-40B4-BE49-F238E27FC236}">
                <a16:creationId xmlns:a16="http://schemas.microsoft.com/office/drawing/2014/main" id="{F9F15695-0CDD-4B39-B1CD-ABC5946523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7FBAA8E-F840-4394-80E9-CD5A92314B04}" type="slidenum">
              <a:rPr lang="en-US" altLang="zh-CN"/>
              <a:pPr>
                <a:spcBef>
                  <a:spcPct val="0"/>
                </a:spcBef>
              </a:pPr>
              <a:t>16</a:t>
            </a:fld>
            <a:endParaRPr lang="en-US" altLang="zh-CN"/>
          </a:p>
        </p:txBody>
      </p:sp>
      <p:sp>
        <p:nvSpPr>
          <p:cNvPr id="328707" name="Rectangle 2">
            <a:extLst>
              <a:ext uri="{FF2B5EF4-FFF2-40B4-BE49-F238E27FC236}">
                <a16:creationId xmlns:a16="http://schemas.microsoft.com/office/drawing/2014/main" id="{345D5B49-B65B-49C6-A122-DBEC8EB743BF}"/>
              </a:ext>
            </a:extLst>
          </p:cNvPr>
          <p:cNvSpPr>
            <a:spLocks noGrp="1" noRot="1" noChangeAspect="1" noChangeArrowheads="1" noTextEdit="1"/>
          </p:cNvSpPr>
          <p:nvPr>
            <p:ph type="sldImg"/>
          </p:nvPr>
        </p:nvSpPr>
        <p:spPr>
          <a:ln/>
        </p:spPr>
      </p:sp>
      <p:sp>
        <p:nvSpPr>
          <p:cNvPr id="328708" name="Rectangle 3">
            <a:extLst>
              <a:ext uri="{FF2B5EF4-FFF2-40B4-BE49-F238E27FC236}">
                <a16:creationId xmlns:a16="http://schemas.microsoft.com/office/drawing/2014/main" id="{42030295-48F7-4E1B-86FE-C39447B79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908791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a:extLst>
              <a:ext uri="{FF2B5EF4-FFF2-40B4-BE49-F238E27FC236}">
                <a16:creationId xmlns:a16="http://schemas.microsoft.com/office/drawing/2014/main" id="{F9F15695-0CDD-4B39-B1CD-ABC5946523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7FBAA8E-F840-4394-80E9-CD5A92314B04}" type="slidenum">
              <a:rPr lang="en-US" altLang="zh-CN"/>
              <a:pPr>
                <a:spcBef>
                  <a:spcPct val="0"/>
                </a:spcBef>
              </a:pPr>
              <a:t>17</a:t>
            </a:fld>
            <a:endParaRPr lang="en-US" altLang="zh-CN"/>
          </a:p>
        </p:txBody>
      </p:sp>
      <p:sp>
        <p:nvSpPr>
          <p:cNvPr id="328707" name="Rectangle 2">
            <a:extLst>
              <a:ext uri="{FF2B5EF4-FFF2-40B4-BE49-F238E27FC236}">
                <a16:creationId xmlns:a16="http://schemas.microsoft.com/office/drawing/2014/main" id="{345D5B49-B65B-49C6-A122-DBEC8EB743BF}"/>
              </a:ext>
            </a:extLst>
          </p:cNvPr>
          <p:cNvSpPr>
            <a:spLocks noGrp="1" noRot="1" noChangeAspect="1" noChangeArrowheads="1" noTextEdit="1"/>
          </p:cNvSpPr>
          <p:nvPr>
            <p:ph type="sldImg"/>
          </p:nvPr>
        </p:nvSpPr>
        <p:spPr>
          <a:ln/>
        </p:spPr>
      </p:sp>
      <p:sp>
        <p:nvSpPr>
          <p:cNvPr id="328708" name="Rectangle 3">
            <a:extLst>
              <a:ext uri="{FF2B5EF4-FFF2-40B4-BE49-F238E27FC236}">
                <a16:creationId xmlns:a16="http://schemas.microsoft.com/office/drawing/2014/main" id="{42030295-48F7-4E1B-86FE-C39447B79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4146940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a:extLst>
              <a:ext uri="{FF2B5EF4-FFF2-40B4-BE49-F238E27FC236}">
                <a16:creationId xmlns:a16="http://schemas.microsoft.com/office/drawing/2014/main" id="{F9F15695-0CDD-4B39-B1CD-ABC5946523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7FBAA8E-F840-4394-80E9-CD5A92314B04}" type="slidenum">
              <a:rPr lang="en-US" altLang="zh-CN"/>
              <a:pPr>
                <a:spcBef>
                  <a:spcPct val="0"/>
                </a:spcBef>
              </a:pPr>
              <a:t>18</a:t>
            </a:fld>
            <a:endParaRPr lang="en-US" altLang="zh-CN"/>
          </a:p>
        </p:txBody>
      </p:sp>
      <p:sp>
        <p:nvSpPr>
          <p:cNvPr id="328707" name="Rectangle 2">
            <a:extLst>
              <a:ext uri="{FF2B5EF4-FFF2-40B4-BE49-F238E27FC236}">
                <a16:creationId xmlns:a16="http://schemas.microsoft.com/office/drawing/2014/main" id="{345D5B49-B65B-49C6-A122-DBEC8EB743BF}"/>
              </a:ext>
            </a:extLst>
          </p:cNvPr>
          <p:cNvSpPr>
            <a:spLocks noGrp="1" noRot="1" noChangeAspect="1" noChangeArrowheads="1" noTextEdit="1"/>
          </p:cNvSpPr>
          <p:nvPr>
            <p:ph type="sldImg"/>
          </p:nvPr>
        </p:nvSpPr>
        <p:spPr>
          <a:ln/>
        </p:spPr>
      </p:sp>
      <p:sp>
        <p:nvSpPr>
          <p:cNvPr id="328708" name="Rectangle 3">
            <a:extLst>
              <a:ext uri="{FF2B5EF4-FFF2-40B4-BE49-F238E27FC236}">
                <a16:creationId xmlns:a16="http://schemas.microsoft.com/office/drawing/2014/main" id="{42030295-48F7-4E1B-86FE-C39447B79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3370525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a:extLst>
              <a:ext uri="{FF2B5EF4-FFF2-40B4-BE49-F238E27FC236}">
                <a16:creationId xmlns:a16="http://schemas.microsoft.com/office/drawing/2014/main" id="{F9F15695-0CDD-4B39-B1CD-ABC5946523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7FBAA8E-F840-4394-80E9-CD5A92314B04}" type="slidenum">
              <a:rPr lang="en-US" altLang="zh-CN"/>
              <a:pPr>
                <a:spcBef>
                  <a:spcPct val="0"/>
                </a:spcBef>
              </a:pPr>
              <a:t>19</a:t>
            </a:fld>
            <a:endParaRPr lang="en-US" altLang="zh-CN"/>
          </a:p>
        </p:txBody>
      </p:sp>
      <p:sp>
        <p:nvSpPr>
          <p:cNvPr id="328707" name="Rectangle 2">
            <a:extLst>
              <a:ext uri="{FF2B5EF4-FFF2-40B4-BE49-F238E27FC236}">
                <a16:creationId xmlns:a16="http://schemas.microsoft.com/office/drawing/2014/main" id="{345D5B49-B65B-49C6-A122-DBEC8EB743BF}"/>
              </a:ext>
            </a:extLst>
          </p:cNvPr>
          <p:cNvSpPr>
            <a:spLocks noGrp="1" noRot="1" noChangeAspect="1" noChangeArrowheads="1" noTextEdit="1"/>
          </p:cNvSpPr>
          <p:nvPr>
            <p:ph type="sldImg"/>
          </p:nvPr>
        </p:nvSpPr>
        <p:spPr>
          <a:ln/>
        </p:spPr>
      </p:sp>
      <p:sp>
        <p:nvSpPr>
          <p:cNvPr id="328708" name="Rectangle 3">
            <a:extLst>
              <a:ext uri="{FF2B5EF4-FFF2-40B4-BE49-F238E27FC236}">
                <a16:creationId xmlns:a16="http://schemas.microsoft.com/office/drawing/2014/main" id="{42030295-48F7-4E1B-86FE-C39447B79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827806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a:extLst>
              <a:ext uri="{FF2B5EF4-FFF2-40B4-BE49-F238E27FC236}">
                <a16:creationId xmlns:a16="http://schemas.microsoft.com/office/drawing/2014/main" id="{648B4105-365E-4AEE-9E78-E21BD4596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95AC095-93FC-4B55-8F7C-8CC17B78D10E}" type="slidenum">
              <a:rPr lang="en-US" altLang="zh-CN"/>
              <a:pPr>
                <a:spcBef>
                  <a:spcPct val="0"/>
                </a:spcBef>
              </a:pPr>
              <a:t>2</a:t>
            </a:fld>
            <a:endParaRPr lang="en-US" altLang="zh-CN"/>
          </a:p>
        </p:txBody>
      </p:sp>
      <p:sp>
        <p:nvSpPr>
          <p:cNvPr id="285699" name="Rectangle 2">
            <a:extLst>
              <a:ext uri="{FF2B5EF4-FFF2-40B4-BE49-F238E27FC236}">
                <a16:creationId xmlns:a16="http://schemas.microsoft.com/office/drawing/2014/main" id="{18FAE64A-DEB8-4244-A064-D578B8D2DAEF}"/>
              </a:ext>
            </a:extLst>
          </p:cNvPr>
          <p:cNvSpPr>
            <a:spLocks noGrp="1" noRot="1" noChangeAspect="1" noChangeArrowheads="1" noTextEdit="1"/>
          </p:cNvSpPr>
          <p:nvPr>
            <p:ph type="sldImg"/>
          </p:nvPr>
        </p:nvSpPr>
        <p:spPr>
          <a:ln/>
        </p:spPr>
      </p:sp>
      <p:sp>
        <p:nvSpPr>
          <p:cNvPr id="285700" name="Rectangle 3">
            <a:extLst>
              <a:ext uri="{FF2B5EF4-FFF2-40B4-BE49-F238E27FC236}">
                <a16:creationId xmlns:a16="http://schemas.microsoft.com/office/drawing/2014/main" id="{156D2B8D-184C-4499-80AA-2024204C7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4056511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a:extLst>
              <a:ext uri="{FF2B5EF4-FFF2-40B4-BE49-F238E27FC236}">
                <a16:creationId xmlns:a16="http://schemas.microsoft.com/office/drawing/2014/main" id="{F9F15695-0CDD-4B39-B1CD-ABC5946523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7FBAA8E-F840-4394-80E9-CD5A92314B04}" type="slidenum">
              <a:rPr lang="en-US" altLang="zh-CN"/>
              <a:pPr>
                <a:spcBef>
                  <a:spcPct val="0"/>
                </a:spcBef>
              </a:pPr>
              <a:t>20</a:t>
            </a:fld>
            <a:endParaRPr lang="en-US" altLang="zh-CN"/>
          </a:p>
        </p:txBody>
      </p:sp>
      <p:sp>
        <p:nvSpPr>
          <p:cNvPr id="328707" name="Rectangle 2">
            <a:extLst>
              <a:ext uri="{FF2B5EF4-FFF2-40B4-BE49-F238E27FC236}">
                <a16:creationId xmlns:a16="http://schemas.microsoft.com/office/drawing/2014/main" id="{345D5B49-B65B-49C6-A122-DBEC8EB743BF}"/>
              </a:ext>
            </a:extLst>
          </p:cNvPr>
          <p:cNvSpPr>
            <a:spLocks noGrp="1" noRot="1" noChangeAspect="1" noChangeArrowheads="1" noTextEdit="1"/>
          </p:cNvSpPr>
          <p:nvPr>
            <p:ph type="sldImg"/>
          </p:nvPr>
        </p:nvSpPr>
        <p:spPr>
          <a:ln/>
        </p:spPr>
      </p:sp>
      <p:sp>
        <p:nvSpPr>
          <p:cNvPr id="328708" name="Rectangle 3">
            <a:extLst>
              <a:ext uri="{FF2B5EF4-FFF2-40B4-BE49-F238E27FC236}">
                <a16:creationId xmlns:a16="http://schemas.microsoft.com/office/drawing/2014/main" id="{42030295-48F7-4E1B-86FE-C39447B79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85966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a:extLst>
              <a:ext uri="{FF2B5EF4-FFF2-40B4-BE49-F238E27FC236}">
                <a16:creationId xmlns:a16="http://schemas.microsoft.com/office/drawing/2014/main" id="{648B4105-365E-4AEE-9E78-E21BD4596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95AC095-93FC-4B55-8F7C-8CC17B78D10E}" type="slidenum">
              <a:rPr lang="en-US" altLang="zh-CN"/>
              <a:pPr>
                <a:spcBef>
                  <a:spcPct val="0"/>
                </a:spcBef>
              </a:pPr>
              <a:t>3</a:t>
            </a:fld>
            <a:endParaRPr lang="en-US" altLang="zh-CN"/>
          </a:p>
        </p:txBody>
      </p:sp>
      <p:sp>
        <p:nvSpPr>
          <p:cNvPr id="285699" name="Rectangle 2">
            <a:extLst>
              <a:ext uri="{FF2B5EF4-FFF2-40B4-BE49-F238E27FC236}">
                <a16:creationId xmlns:a16="http://schemas.microsoft.com/office/drawing/2014/main" id="{18FAE64A-DEB8-4244-A064-D578B8D2DAEF}"/>
              </a:ext>
            </a:extLst>
          </p:cNvPr>
          <p:cNvSpPr>
            <a:spLocks noGrp="1" noRot="1" noChangeAspect="1" noChangeArrowheads="1" noTextEdit="1"/>
          </p:cNvSpPr>
          <p:nvPr>
            <p:ph type="sldImg"/>
          </p:nvPr>
        </p:nvSpPr>
        <p:spPr>
          <a:ln/>
        </p:spPr>
      </p:sp>
      <p:sp>
        <p:nvSpPr>
          <p:cNvPr id="285700" name="Rectangle 3">
            <a:extLst>
              <a:ext uri="{FF2B5EF4-FFF2-40B4-BE49-F238E27FC236}">
                <a16:creationId xmlns:a16="http://schemas.microsoft.com/office/drawing/2014/main" id="{156D2B8D-184C-4499-80AA-2024204C7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681532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a:extLst>
              <a:ext uri="{FF2B5EF4-FFF2-40B4-BE49-F238E27FC236}">
                <a16:creationId xmlns:a16="http://schemas.microsoft.com/office/drawing/2014/main" id="{648B4105-365E-4AEE-9E78-E21BD4596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95AC095-93FC-4B55-8F7C-8CC17B78D10E}" type="slidenum">
              <a:rPr lang="en-US" altLang="zh-CN"/>
              <a:pPr>
                <a:spcBef>
                  <a:spcPct val="0"/>
                </a:spcBef>
              </a:pPr>
              <a:t>4</a:t>
            </a:fld>
            <a:endParaRPr lang="en-US" altLang="zh-CN"/>
          </a:p>
        </p:txBody>
      </p:sp>
      <p:sp>
        <p:nvSpPr>
          <p:cNvPr id="285699" name="Rectangle 2">
            <a:extLst>
              <a:ext uri="{FF2B5EF4-FFF2-40B4-BE49-F238E27FC236}">
                <a16:creationId xmlns:a16="http://schemas.microsoft.com/office/drawing/2014/main" id="{18FAE64A-DEB8-4244-A064-D578B8D2DAEF}"/>
              </a:ext>
            </a:extLst>
          </p:cNvPr>
          <p:cNvSpPr>
            <a:spLocks noGrp="1" noRot="1" noChangeAspect="1" noChangeArrowheads="1" noTextEdit="1"/>
          </p:cNvSpPr>
          <p:nvPr>
            <p:ph type="sldImg"/>
          </p:nvPr>
        </p:nvSpPr>
        <p:spPr>
          <a:ln/>
        </p:spPr>
      </p:sp>
      <p:sp>
        <p:nvSpPr>
          <p:cNvPr id="285700" name="Rectangle 3">
            <a:extLst>
              <a:ext uri="{FF2B5EF4-FFF2-40B4-BE49-F238E27FC236}">
                <a16:creationId xmlns:a16="http://schemas.microsoft.com/office/drawing/2014/main" id="{156D2B8D-184C-4499-80AA-2024204C7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3874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a:extLst>
              <a:ext uri="{FF2B5EF4-FFF2-40B4-BE49-F238E27FC236}">
                <a16:creationId xmlns:a16="http://schemas.microsoft.com/office/drawing/2014/main" id="{648B4105-365E-4AEE-9E78-E21BD4596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95AC095-93FC-4B55-8F7C-8CC17B78D10E}" type="slidenum">
              <a:rPr lang="en-US" altLang="zh-CN"/>
              <a:pPr>
                <a:spcBef>
                  <a:spcPct val="0"/>
                </a:spcBef>
              </a:pPr>
              <a:t>5</a:t>
            </a:fld>
            <a:endParaRPr lang="en-US" altLang="zh-CN"/>
          </a:p>
        </p:txBody>
      </p:sp>
      <p:sp>
        <p:nvSpPr>
          <p:cNvPr id="285699" name="Rectangle 2">
            <a:extLst>
              <a:ext uri="{FF2B5EF4-FFF2-40B4-BE49-F238E27FC236}">
                <a16:creationId xmlns:a16="http://schemas.microsoft.com/office/drawing/2014/main" id="{18FAE64A-DEB8-4244-A064-D578B8D2DAEF}"/>
              </a:ext>
            </a:extLst>
          </p:cNvPr>
          <p:cNvSpPr>
            <a:spLocks noGrp="1" noRot="1" noChangeAspect="1" noChangeArrowheads="1" noTextEdit="1"/>
          </p:cNvSpPr>
          <p:nvPr>
            <p:ph type="sldImg"/>
          </p:nvPr>
        </p:nvSpPr>
        <p:spPr>
          <a:ln/>
        </p:spPr>
      </p:sp>
      <p:sp>
        <p:nvSpPr>
          <p:cNvPr id="285700" name="Rectangle 3">
            <a:extLst>
              <a:ext uri="{FF2B5EF4-FFF2-40B4-BE49-F238E27FC236}">
                <a16:creationId xmlns:a16="http://schemas.microsoft.com/office/drawing/2014/main" id="{156D2B8D-184C-4499-80AA-2024204C7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10578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a:extLst>
              <a:ext uri="{FF2B5EF4-FFF2-40B4-BE49-F238E27FC236}">
                <a16:creationId xmlns:a16="http://schemas.microsoft.com/office/drawing/2014/main" id="{648B4105-365E-4AEE-9E78-E21BD4596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95AC095-93FC-4B55-8F7C-8CC17B78D10E}" type="slidenum">
              <a:rPr lang="en-US" altLang="zh-CN"/>
              <a:pPr>
                <a:spcBef>
                  <a:spcPct val="0"/>
                </a:spcBef>
              </a:pPr>
              <a:t>6</a:t>
            </a:fld>
            <a:endParaRPr lang="en-US" altLang="zh-CN"/>
          </a:p>
        </p:txBody>
      </p:sp>
      <p:sp>
        <p:nvSpPr>
          <p:cNvPr id="285699" name="Rectangle 2">
            <a:extLst>
              <a:ext uri="{FF2B5EF4-FFF2-40B4-BE49-F238E27FC236}">
                <a16:creationId xmlns:a16="http://schemas.microsoft.com/office/drawing/2014/main" id="{18FAE64A-DEB8-4244-A064-D578B8D2DAEF}"/>
              </a:ext>
            </a:extLst>
          </p:cNvPr>
          <p:cNvSpPr>
            <a:spLocks noGrp="1" noRot="1" noChangeAspect="1" noChangeArrowheads="1" noTextEdit="1"/>
          </p:cNvSpPr>
          <p:nvPr>
            <p:ph type="sldImg"/>
          </p:nvPr>
        </p:nvSpPr>
        <p:spPr>
          <a:ln/>
        </p:spPr>
      </p:sp>
      <p:sp>
        <p:nvSpPr>
          <p:cNvPr id="285700" name="Rectangle 3">
            <a:extLst>
              <a:ext uri="{FF2B5EF4-FFF2-40B4-BE49-F238E27FC236}">
                <a16:creationId xmlns:a16="http://schemas.microsoft.com/office/drawing/2014/main" id="{156D2B8D-184C-4499-80AA-2024204C7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947743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a:extLst>
              <a:ext uri="{FF2B5EF4-FFF2-40B4-BE49-F238E27FC236}">
                <a16:creationId xmlns:a16="http://schemas.microsoft.com/office/drawing/2014/main" id="{648B4105-365E-4AEE-9E78-E21BD4596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95AC095-93FC-4B55-8F7C-8CC17B78D10E}" type="slidenum">
              <a:rPr lang="en-US" altLang="zh-CN"/>
              <a:pPr>
                <a:spcBef>
                  <a:spcPct val="0"/>
                </a:spcBef>
              </a:pPr>
              <a:t>7</a:t>
            </a:fld>
            <a:endParaRPr lang="en-US" altLang="zh-CN"/>
          </a:p>
        </p:txBody>
      </p:sp>
      <p:sp>
        <p:nvSpPr>
          <p:cNvPr id="285699" name="Rectangle 2">
            <a:extLst>
              <a:ext uri="{FF2B5EF4-FFF2-40B4-BE49-F238E27FC236}">
                <a16:creationId xmlns:a16="http://schemas.microsoft.com/office/drawing/2014/main" id="{18FAE64A-DEB8-4244-A064-D578B8D2DAEF}"/>
              </a:ext>
            </a:extLst>
          </p:cNvPr>
          <p:cNvSpPr>
            <a:spLocks noGrp="1" noRot="1" noChangeAspect="1" noChangeArrowheads="1" noTextEdit="1"/>
          </p:cNvSpPr>
          <p:nvPr>
            <p:ph type="sldImg"/>
          </p:nvPr>
        </p:nvSpPr>
        <p:spPr>
          <a:ln/>
        </p:spPr>
      </p:sp>
      <p:sp>
        <p:nvSpPr>
          <p:cNvPr id="285700" name="Rectangle 3">
            <a:extLst>
              <a:ext uri="{FF2B5EF4-FFF2-40B4-BE49-F238E27FC236}">
                <a16:creationId xmlns:a16="http://schemas.microsoft.com/office/drawing/2014/main" id="{156D2B8D-184C-4499-80AA-2024204C7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981378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a:extLst>
              <a:ext uri="{FF2B5EF4-FFF2-40B4-BE49-F238E27FC236}">
                <a16:creationId xmlns:a16="http://schemas.microsoft.com/office/drawing/2014/main" id="{648B4105-365E-4AEE-9E78-E21BD4596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95AC095-93FC-4B55-8F7C-8CC17B78D10E}" type="slidenum">
              <a:rPr lang="en-US" altLang="zh-CN"/>
              <a:pPr>
                <a:spcBef>
                  <a:spcPct val="0"/>
                </a:spcBef>
              </a:pPr>
              <a:t>8</a:t>
            </a:fld>
            <a:endParaRPr lang="en-US" altLang="zh-CN"/>
          </a:p>
        </p:txBody>
      </p:sp>
      <p:sp>
        <p:nvSpPr>
          <p:cNvPr id="285699" name="Rectangle 2">
            <a:extLst>
              <a:ext uri="{FF2B5EF4-FFF2-40B4-BE49-F238E27FC236}">
                <a16:creationId xmlns:a16="http://schemas.microsoft.com/office/drawing/2014/main" id="{18FAE64A-DEB8-4244-A064-D578B8D2DAEF}"/>
              </a:ext>
            </a:extLst>
          </p:cNvPr>
          <p:cNvSpPr>
            <a:spLocks noGrp="1" noRot="1" noChangeAspect="1" noChangeArrowheads="1" noTextEdit="1"/>
          </p:cNvSpPr>
          <p:nvPr>
            <p:ph type="sldImg"/>
          </p:nvPr>
        </p:nvSpPr>
        <p:spPr>
          <a:ln/>
        </p:spPr>
      </p:sp>
      <p:sp>
        <p:nvSpPr>
          <p:cNvPr id="285700" name="Rectangle 3">
            <a:extLst>
              <a:ext uri="{FF2B5EF4-FFF2-40B4-BE49-F238E27FC236}">
                <a16:creationId xmlns:a16="http://schemas.microsoft.com/office/drawing/2014/main" id="{156D2B8D-184C-4499-80AA-2024204C7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460384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a:extLst>
              <a:ext uri="{FF2B5EF4-FFF2-40B4-BE49-F238E27FC236}">
                <a16:creationId xmlns:a16="http://schemas.microsoft.com/office/drawing/2014/main" id="{648B4105-365E-4AEE-9E78-E21BD4596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95AC095-93FC-4B55-8F7C-8CC17B78D10E}" type="slidenum">
              <a:rPr lang="en-US" altLang="zh-CN"/>
              <a:pPr>
                <a:spcBef>
                  <a:spcPct val="0"/>
                </a:spcBef>
              </a:pPr>
              <a:t>9</a:t>
            </a:fld>
            <a:endParaRPr lang="en-US" altLang="zh-CN"/>
          </a:p>
        </p:txBody>
      </p:sp>
      <p:sp>
        <p:nvSpPr>
          <p:cNvPr id="285699" name="Rectangle 2">
            <a:extLst>
              <a:ext uri="{FF2B5EF4-FFF2-40B4-BE49-F238E27FC236}">
                <a16:creationId xmlns:a16="http://schemas.microsoft.com/office/drawing/2014/main" id="{18FAE64A-DEB8-4244-A064-D578B8D2DAEF}"/>
              </a:ext>
            </a:extLst>
          </p:cNvPr>
          <p:cNvSpPr>
            <a:spLocks noGrp="1" noRot="1" noChangeAspect="1" noChangeArrowheads="1" noTextEdit="1"/>
          </p:cNvSpPr>
          <p:nvPr>
            <p:ph type="sldImg"/>
          </p:nvPr>
        </p:nvSpPr>
        <p:spPr>
          <a:ln/>
        </p:spPr>
      </p:sp>
      <p:sp>
        <p:nvSpPr>
          <p:cNvPr id="285700" name="Rectangle 3">
            <a:extLst>
              <a:ext uri="{FF2B5EF4-FFF2-40B4-BE49-F238E27FC236}">
                <a16:creationId xmlns:a16="http://schemas.microsoft.com/office/drawing/2014/main" id="{156D2B8D-184C-4499-80AA-2024204C7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ea typeface="宋体" panose="02010600030101010101" pitchFamily="2" charset="-122"/>
            </a:endParaRPr>
          </a:p>
        </p:txBody>
      </p:sp>
    </p:spTree>
    <p:extLst>
      <p:ext uri="{BB962C8B-B14F-4D97-AF65-F5344CB8AC3E}">
        <p14:creationId xmlns:p14="http://schemas.microsoft.com/office/powerpoint/2010/main" val="14688126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2020/3/7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2020/3/7</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2020/3/7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104900" y="365125"/>
            <a:ext cx="8098896"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2020/3/7</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2020/3/7</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0"/>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2020/3/7</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2020/3/7</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2020/3/7</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2020/3/7</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2020/3/7</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2020/3/7</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2020/3/7</a:t>
            </a:fld>
            <a:r>
              <a:rPr lang="zh-CN" altLang="en-US" dirty="0"/>
              <a:t>​</a:t>
            </a:r>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9F854CC6-7702-4D11-A83E-9EA32825F0C3}"/>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284675" name="Rectangle 3">
            <a:extLst>
              <a:ext uri="{FF2B5EF4-FFF2-40B4-BE49-F238E27FC236}">
                <a16:creationId xmlns:a16="http://schemas.microsoft.com/office/drawing/2014/main" id="{42E9378A-1619-4BE9-8FA7-099210955471}"/>
              </a:ext>
            </a:extLst>
          </p:cNvPr>
          <p:cNvSpPr>
            <a:spLocks noGrp="1" noChangeArrowheads="1"/>
          </p:cNvSpPr>
          <p:nvPr>
            <p:ph type="body" idx="4294967295"/>
          </p:nvPr>
        </p:nvSpPr>
        <p:spPr>
          <a:xfrm>
            <a:off x="760951" y="1434517"/>
            <a:ext cx="6680085" cy="5033395"/>
          </a:xfrm>
        </p:spPr>
        <p:txBody>
          <a:bodyPr>
            <a:normAutofit/>
          </a:bodyPr>
          <a:lstStyle/>
          <a:p>
            <a:r>
              <a:rPr lang="zh-CN" altLang="zh-CN" sz="2400" dirty="0">
                <a:solidFill>
                  <a:srgbClr val="FF0000"/>
                </a:solidFill>
              </a:rPr>
              <a:t>基本的</a:t>
            </a:r>
            <a:r>
              <a:rPr lang="en-US" altLang="zh-CN" sz="2400" dirty="0">
                <a:solidFill>
                  <a:srgbClr val="FF0000"/>
                </a:solidFill>
              </a:rPr>
              <a:t>E-R</a:t>
            </a:r>
            <a:r>
              <a:rPr lang="zh-CN" altLang="en-US" sz="2400" dirty="0">
                <a:solidFill>
                  <a:srgbClr val="FF0000"/>
                </a:solidFill>
              </a:rPr>
              <a:t>建模</a:t>
            </a:r>
            <a:endParaRPr lang="en-US" altLang="zh-CN" sz="2400" dirty="0">
              <a:solidFill>
                <a:srgbClr val="FF0000"/>
              </a:solidFill>
            </a:endParaRPr>
          </a:p>
          <a:p>
            <a:pPr lvl="1"/>
            <a:r>
              <a:rPr lang="zh-CN" altLang="en-US" dirty="0"/>
              <a:t>可以构建现实世界中实体之间的联系</a:t>
            </a:r>
            <a:endParaRPr lang="en-US" altLang="zh-CN" dirty="0"/>
          </a:p>
          <a:p>
            <a:pPr lvl="1"/>
            <a:r>
              <a:rPr lang="zh-CN" altLang="en-US" dirty="0"/>
              <a:t>问题：不能对现实世界进行更精确地建模（实体间的分类联系）</a:t>
            </a:r>
            <a:endParaRPr lang="en-US" altLang="zh-CN" dirty="0"/>
          </a:p>
          <a:p>
            <a:pPr lvl="1"/>
            <a:endParaRPr lang="en-US" altLang="zh-CN" dirty="0"/>
          </a:p>
          <a:p>
            <a:pPr lvl="1"/>
            <a:r>
              <a:rPr lang="zh-CN" altLang="en-US" dirty="0"/>
              <a:t>例子：右图是</a:t>
            </a:r>
            <a:r>
              <a:rPr lang="en-US" altLang="zh-CN" dirty="0"/>
              <a:t>Pine Valley</a:t>
            </a:r>
            <a:r>
              <a:rPr lang="zh-CN" altLang="en-US" dirty="0"/>
              <a:t>家具公司的</a:t>
            </a:r>
            <a:r>
              <a:rPr lang="en-US" altLang="zh-CN" dirty="0"/>
              <a:t>E-R </a:t>
            </a:r>
            <a:r>
              <a:rPr lang="zh-CN" altLang="en-US" dirty="0"/>
              <a:t>图</a:t>
            </a:r>
            <a:r>
              <a:rPr lang="en-US" altLang="zh-CN" dirty="0"/>
              <a:t>(Visio</a:t>
            </a:r>
            <a:r>
              <a:rPr lang="zh-CN" altLang="en-US" dirty="0"/>
              <a:t>）</a:t>
            </a:r>
            <a:endParaRPr lang="en-US" altLang="zh-CN" dirty="0"/>
          </a:p>
          <a:p>
            <a:pPr lvl="2"/>
            <a:r>
              <a:rPr lang="zh-CN" altLang="en-US" sz="1600" dirty="0">
                <a:solidFill>
                  <a:srgbClr val="FF0000"/>
                </a:solidFill>
              </a:rPr>
              <a:t>注意：</a:t>
            </a:r>
            <a:r>
              <a:rPr lang="zh-CN" altLang="en-US" sz="1600" dirty="0"/>
              <a:t>一个客户有可能不在任何一个销售区域购买产品</a:t>
            </a:r>
            <a:endParaRPr lang="en-US" altLang="zh-CN" sz="1600" dirty="0"/>
          </a:p>
          <a:p>
            <a:pPr lvl="3"/>
            <a:r>
              <a:rPr lang="zh-CN" altLang="en-US" sz="1600" dirty="0"/>
              <a:t>该客户没有</a:t>
            </a:r>
            <a:r>
              <a:rPr lang="en-US" altLang="zh-CN" sz="1600" dirty="0"/>
              <a:t>DOES BUSINESS IN </a:t>
            </a:r>
            <a:r>
              <a:rPr lang="zh-CN" altLang="en-US" sz="1600" dirty="0"/>
              <a:t>关联实体的关联实例</a:t>
            </a:r>
            <a:r>
              <a:rPr lang="en-US" altLang="zh-CN" sz="1600" dirty="0"/>
              <a:t>)</a:t>
            </a:r>
            <a:r>
              <a:rPr lang="zh-CN" altLang="en-US" sz="1600" dirty="0"/>
              <a:t>！</a:t>
            </a:r>
            <a:endParaRPr lang="en-US" altLang="zh-CN" sz="1600" dirty="0"/>
          </a:p>
          <a:p>
            <a:pPr lvl="3"/>
            <a:r>
              <a:rPr lang="zh-CN" altLang="en-US" sz="1600" dirty="0"/>
              <a:t>出现这种情况的一个可能原因是：</a:t>
            </a:r>
            <a:endParaRPr lang="en-US" altLang="zh-CN" sz="1600" dirty="0"/>
          </a:p>
          <a:p>
            <a:pPr lvl="4"/>
            <a:r>
              <a:rPr lang="zh-CN" altLang="en-US" sz="1600" dirty="0"/>
              <a:t>有两种类型的客户</a:t>
            </a:r>
            <a:endParaRPr lang="en-US" altLang="zh-CN" sz="1600" dirty="0"/>
          </a:p>
          <a:p>
            <a:pPr lvl="5"/>
            <a:r>
              <a:rPr lang="zh-CN" altLang="en-US" sz="1600" dirty="0"/>
              <a:t>全国性大客户（不需要在指定的区域购买）</a:t>
            </a:r>
            <a:endParaRPr lang="en-US" altLang="zh-CN" sz="1600" dirty="0"/>
          </a:p>
          <a:p>
            <a:pPr lvl="5"/>
            <a:r>
              <a:rPr lang="zh-CN" altLang="en-US" sz="1600" dirty="0"/>
              <a:t>普通客户（被指定在一个区域购买）</a:t>
            </a:r>
          </a:p>
          <a:p>
            <a:r>
              <a:rPr lang="en-US" altLang="zh-CN" sz="2400" dirty="0">
                <a:solidFill>
                  <a:srgbClr val="FF0000"/>
                </a:solidFill>
              </a:rPr>
              <a:t>EER</a:t>
            </a:r>
            <a:r>
              <a:rPr lang="zh-CN" altLang="en-US" sz="2400" dirty="0">
                <a:solidFill>
                  <a:srgbClr val="FF0000"/>
                </a:solidFill>
              </a:rPr>
              <a:t>建模</a:t>
            </a:r>
            <a:endParaRPr lang="en-US" altLang="zh-CN" sz="2400" dirty="0">
              <a:solidFill>
                <a:srgbClr val="FF0000"/>
              </a:solidFill>
            </a:endParaRPr>
          </a:p>
          <a:p>
            <a:pPr lvl="1"/>
            <a:r>
              <a:rPr lang="zh-CN" altLang="en-US" dirty="0"/>
              <a:t>使用</a:t>
            </a:r>
            <a:r>
              <a:rPr lang="en-US" altLang="zh-CN" dirty="0">
                <a:solidFill>
                  <a:srgbClr val="FF0000"/>
                </a:solidFill>
              </a:rPr>
              <a:t>EER</a:t>
            </a:r>
            <a:r>
              <a:rPr lang="zh-CN" altLang="en-US" dirty="0">
                <a:solidFill>
                  <a:srgbClr val="7030A0"/>
                </a:solidFill>
              </a:rPr>
              <a:t>建模</a:t>
            </a:r>
            <a:r>
              <a:rPr lang="zh-CN" altLang="en-US" dirty="0"/>
              <a:t>实体间的分类联系（</a:t>
            </a:r>
            <a:r>
              <a:rPr lang="zh-CN" altLang="en-US" dirty="0">
                <a:solidFill>
                  <a:srgbClr val="FF0000"/>
                </a:solidFill>
              </a:rPr>
              <a:t>超类</a:t>
            </a:r>
            <a:r>
              <a:rPr lang="zh-CN" altLang="en-US" dirty="0"/>
              <a:t>和</a:t>
            </a:r>
            <a:r>
              <a:rPr lang="zh-CN" altLang="en-US" dirty="0">
                <a:solidFill>
                  <a:srgbClr val="FF0000"/>
                </a:solidFill>
              </a:rPr>
              <a:t>子类）</a:t>
            </a:r>
            <a:endParaRPr lang="en-US" altLang="zh-CN" dirty="0"/>
          </a:p>
          <a:p>
            <a:pPr lvl="2"/>
            <a:r>
              <a:rPr lang="zh-CN" altLang="en-US" dirty="0"/>
              <a:t>建模</a:t>
            </a:r>
            <a:r>
              <a:rPr lang="zh-CN" altLang="en-US" dirty="0">
                <a:solidFill>
                  <a:srgbClr val="00B0F0"/>
                </a:solidFill>
              </a:rPr>
              <a:t>客户实体超类</a:t>
            </a:r>
            <a:endParaRPr lang="en-US" altLang="zh-CN" dirty="0">
              <a:solidFill>
                <a:srgbClr val="00B0F0"/>
              </a:solidFill>
            </a:endParaRPr>
          </a:p>
          <a:p>
            <a:pPr lvl="2"/>
            <a:r>
              <a:rPr lang="zh-CN" altLang="en-US" dirty="0"/>
              <a:t>建模</a:t>
            </a:r>
            <a:r>
              <a:rPr lang="zh-CN" altLang="en-US" dirty="0">
                <a:solidFill>
                  <a:srgbClr val="00B0F0"/>
                </a:solidFill>
              </a:rPr>
              <a:t>客户实体子类</a:t>
            </a:r>
            <a:endParaRPr lang="en-US" altLang="zh-CN" dirty="0">
              <a:solidFill>
                <a:srgbClr val="00B0F0"/>
              </a:solidFill>
            </a:endParaRPr>
          </a:p>
        </p:txBody>
      </p:sp>
      <p:pic>
        <p:nvPicPr>
          <p:cNvPr id="2" name="图片 1">
            <a:extLst>
              <a:ext uri="{FF2B5EF4-FFF2-40B4-BE49-F238E27FC236}">
                <a16:creationId xmlns:a16="http://schemas.microsoft.com/office/drawing/2014/main" id="{38DA8D6F-B643-4625-A29B-2598E7A121C7}"/>
              </a:ext>
            </a:extLst>
          </p:cNvPr>
          <p:cNvPicPr>
            <a:picLocks noChangeAspect="1"/>
          </p:cNvPicPr>
          <p:nvPr/>
        </p:nvPicPr>
        <p:blipFill>
          <a:blip r:embed="rId3"/>
          <a:stretch>
            <a:fillRect/>
          </a:stretch>
        </p:blipFill>
        <p:spPr>
          <a:xfrm>
            <a:off x="7709484" y="1359595"/>
            <a:ext cx="3615654" cy="53655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35CA4965-166D-4155-A93B-5E13BDB45544}"/>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321539" name="Rectangle 3">
            <a:extLst>
              <a:ext uri="{FF2B5EF4-FFF2-40B4-BE49-F238E27FC236}">
                <a16:creationId xmlns:a16="http://schemas.microsoft.com/office/drawing/2014/main" id="{BF6C1B14-13F4-4681-BA1B-8861D687F2FE}"/>
              </a:ext>
            </a:extLst>
          </p:cNvPr>
          <p:cNvSpPr>
            <a:spLocks noGrp="1" noChangeArrowheads="1"/>
          </p:cNvSpPr>
          <p:nvPr>
            <p:ph type="body" idx="4294967295"/>
          </p:nvPr>
        </p:nvSpPr>
        <p:spPr>
          <a:xfrm>
            <a:off x="732402" y="1439891"/>
            <a:ext cx="10353180" cy="5341909"/>
          </a:xfrm>
        </p:spPr>
        <p:txBody>
          <a:bodyPr>
            <a:normAutofit/>
          </a:bodyPr>
          <a:lstStyle/>
          <a:p>
            <a:r>
              <a:rPr lang="zh-CN" altLang="en-US" sz="2800" b="1" dirty="0">
                <a:solidFill>
                  <a:srgbClr val="FF0000"/>
                </a:solidFill>
              </a:rPr>
              <a:t>继承（</a:t>
            </a:r>
            <a:r>
              <a:rPr lang="en-US" altLang="zh-CN" sz="2800" b="1" dirty="0">
                <a:solidFill>
                  <a:srgbClr val="FF0000"/>
                </a:solidFill>
              </a:rPr>
              <a:t> Inheritance </a:t>
            </a:r>
            <a:r>
              <a:rPr lang="zh-CN" altLang="en-US" sz="2800" b="1" dirty="0">
                <a:solidFill>
                  <a:srgbClr val="FF0000"/>
                </a:solidFill>
              </a:rPr>
              <a:t>）</a:t>
            </a:r>
            <a:endParaRPr lang="en-US" altLang="zh-CN" sz="2800" b="1" dirty="0">
              <a:solidFill>
                <a:srgbClr val="FF0000"/>
              </a:solidFill>
            </a:endParaRPr>
          </a:p>
          <a:p>
            <a:pPr lvl="1"/>
            <a:r>
              <a:rPr lang="zh-CN" altLang="zh-CN" sz="2400" b="1" dirty="0">
                <a:solidFill>
                  <a:srgbClr val="FF0000"/>
                </a:solidFill>
              </a:rPr>
              <a:t>联系继承</a:t>
            </a:r>
            <a:r>
              <a:rPr lang="zh-CN" altLang="en-US" sz="2400" b="1" dirty="0">
                <a:solidFill>
                  <a:srgbClr val="FF0000"/>
                </a:solidFill>
              </a:rPr>
              <a:t>（</a:t>
            </a:r>
            <a:r>
              <a:rPr lang="en-US" altLang="zh-CN" sz="2400" b="1" dirty="0">
                <a:solidFill>
                  <a:srgbClr val="FF0000"/>
                </a:solidFill>
              </a:rPr>
              <a:t>inherits participation in the relationship</a:t>
            </a:r>
            <a:r>
              <a:rPr lang="zh-CN" altLang="en-US" sz="2400" b="1" dirty="0">
                <a:solidFill>
                  <a:srgbClr val="FF0000"/>
                </a:solidFill>
              </a:rPr>
              <a:t> </a:t>
            </a:r>
            <a:r>
              <a:rPr lang="en-US" altLang="zh-CN" sz="2400" b="1" dirty="0">
                <a:solidFill>
                  <a:srgbClr val="FF0000"/>
                </a:solidFill>
              </a:rPr>
              <a:t>sets</a:t>
            </a:r>
            <a:r>
              <a:rPr lang="zh-CN" altLang="en-US" sz="2400" b="1" dirty="0">
                <a:solidFill>
                  <a:srgbClr val="FF0000"/>
                </a:solidFill>
              </a:rPr>
              <a:t>）</a:t>
            </a:r>
            <a:endParaRPr lang="zh-CN" altLang="zh-CN" sz="2400" b="1" dirty="0">
              <a:solidFill>
                <a:srgbClr val="FF0000"/>
              </a:solidFill>
            </a:endParaRPr>
          </a:p>
          <a:p>
            <a:pPr lvl="2"/>
            <a:r>
              <a:rPr lang="zh-CN" altLang="zh-CN" sz="1800" dirty="0">
                <a:solidFill>
                  <a:srgbClr val="7030A0"/>
                </a:solidFill>
              </a:rPr>
              <a:t>低层实体</a:t>
            </a:r>
            <a:r>
              <a:rPr lang="zh-CN" altLang="en-US" sz="1800" dirty="0">
                <a:solidFill>
                  <a:srgbClr val="7030A0"/>
                </a:solidFill>
              </a:rPr>
              <a:t>（</a:t>
            </a:r>
            <a:r>
              <a:rPr lang="zh-CN" altLang="zh-CN" sz="1800" dirty="0">
                <a:solidFill>
                  <a:srgbClr val="7030A0"/>
                </a:solidFill>
              </a:rPr>
              <a:t>子类</a:t>
            </a:r>
            <a:r>
              <a:rPr lang="zh-CN" altLang="en-US" sz="1800" dirty="0">
                <a:solidFill>
                  <a:srgbClr val="7030A0"/>
                </a:solidFill>
              </a:rPr>
              <a:t>）</a:t>
            </a:r>
            <a:r>
              <a:rPr lang="zh-CN" altLang="zh-CN" sz="1800" dirty="0">
                <a:solidFill>
                  <a:srgbClr val="7030A0"/>
                </a:solidFill>
              </a:rPr>
              <a:t>继承地参与其高层实体</a:t>
            </a:r>
            <a:r>
              <a:rPr lang="zh-CN" altLang="en-US" sz="1800" dirty="0">
                <a:solidFill>
                  <a:srgbClr val="7030A0"/>
                </a:solidFill>
              </a:rPr>
              <a:t>（</a:t>
            </a:r>
            <a:r>
              <a:rPr lang="zh-CN" altLang="zh-CN" sz="1800" dirty="0">
                <a:solidFill>
                  <a:srgbClr val="7030A0"/>
                </a:solidFill>
              </a:rPr>
              <a:t>超类</a:t>
            </a:r>
            <a:r>
              <a:rPr lang="zh-CN" altLang="en-US" sz="1800" dirty="0">
                <a:solidFill>
                  <a:srgbClr val="7030A0"/>
                </a:solidFill>
              </a:rPr>
              <a:t>）</a:t>
            </a:r>
            <a:r>
              <a:rPr lang="zh-CN" altLang="zh-CN" sz="1800" dirty="0">
                <a:solidFill>
                  <a:srgbClr val="7030A0"/>
                </a:solidFill>
              </a:rPr>
              <a:t>所参与的联系</a:t>
            </a:r>
          </a:p>
          <a:p>
            <a:pPr lvl="2"/>
            <a:r>
              <a:rPr lang="zh-CN" altLang="zh-CN" sz="1800" dirty="0">
                <a:solidFill>
                  <a:srgbClr val="7030A0"/>
                </a:solidFill>
              </a:rPr>
              <a:t>和属性继承类似，</a:t>
            </a:r>
            <a:r>
              <a:rPr lang="zh-CN" altLang="zh-CN" sz="1800" dirty="0">
                <a:solidFill>
                  <a:srgbClr val="00B0F0"/>
                </a:solidFill>
              </a:rPr>
              <a:t>参与继承</a:t>
            </a:r>
            <a:r>
              <a:rPr lang="zh-CN" altLang="zh-CN" sz="1800" dirty="0">
                <a:solidFill>
                  <a:srgbClr val="7030A0"/>
                </a:solidFill>
              </a:rPr>
              <a:t>适用于所有低层实体</a:t>
            </a:r>
            <a:endParaRPr lang="en-US" altLang="zh-CN" sz="1800" dirty="0">
              <a:solidFill>
                <a:srgbClr val="7030A0"/>
              </a:solidFill>
            </a:endParaRPr>
          </a:p>
          <a:p>
            <a:pPr lvl="2"/>
            <a:r>
              <a:rPr lang="zh-CN" altLang="zh-CN" sz="1800" dirty="0">
                <a:solidFill>
                  <a:srgbClr val="7030A0"/>
                </a:solidFill>
              </a:rPr>
              <a:t>高层实体所关联的所有属性和联系适用于它的所有低层实体</a:t>
            </a:r>
          </a:p>
          <a:p>
            <a:pPr lvl="2"/>
            <a:r>
              <a:rPr lang="zh-CN" altLang="zh-CN" sz="1800" dirty="0">
                <a:solidFill>
                  <a:srgbClr val="7030A0"/>
                </a:solidFill>
              </a:rPr>
              <a:t>低层实体特有的性质仅适用于特定的低层实体</a:t>
            </a:r>
          </a:p>
          <a:p>
            <a:pPr lvl="1"/>
            <a:endParaRPr lang="zh-CN" altLang="zh-CN" sz="2000" dirty="0">
              <a:solidFill>
                <a:srgbClr val="7030A0"/>
              </a:solidFill>
            </a:endParaRPr>
          </a:p>
          <a:p>
            <a:pPr lvl="1"/>
            <a:r>
              <a:rPr lang="zh-CN" altLang="zh-CN" sz="2000" b="1" dirty="0"/>
              <a:t>例：</a:t>
            </a:r>
            <a:endParaRPr lang="en-US" altLang="zh-CN" sz="2000" b="1" dirty="0"/>
          </a:p>
          <a:p>
            <a:pPr lvl="2"/>
            <a:r>
              <a:rPr lang="zh-CN" altLang="zh-CN" sz="2000" b="1" dirty="0"/>
              <a:t>实体</a:t>
            </a:r>
            <a:r>
              <a:rPr lang="en-US" altLang="zh-CN" sz="2000" b="1" dirty="0"/>
              <a:t>person</a:t>
            </a:r>
            <a:r>
              <a:rPr lang="zh-CN" altLang="zh-CN" sz="2000" b="1" dirty="0"/>
              <a:t>和</a:t>
            </a:r>
            <a:r>
              <a:rPr lang="en-US" altLang="zh-CN" sz="2000" b="1" dirty="0">
                <a:solidFill>
                  <a:srgbClr val="0070C0"/>
                </a:solidFill>
              </a:rPr>
              <a:t>department</a:t>
            </a:r>
            <a:r>
              <a:rPr lang="en-US" altLang="zh-CN" sz="2000" b="1" dirty="0"/>
              <a:t> </a:t>
            </a:r>
            <a:r>
              <a:rPr lang="zh-CN" altLang="zh-CN" sz="2000" dirty="0"/>
              <a:t>参与</a:t>
            </a:r>
            <a:r>
              <a:rPr lang="en-US" altLang="zh-CN" sz="2000" dirty="0" err="1">
                <a:solidFill>
                  <a:srgbClr val="FF0000"/>
                </a:solidFill>
              </a:rPr>
              <a:t>person_dept</a:t>
            </a:r>
            <a:r>
              <a:rPr lang="en-US" altLang="zh-CN" sz="2000" dirty="0"/>
              <a:t> </a:t>
            </a:r>
            <a:r>
              <a:rPr lang="zh-CN" altLang="zh-CN" sz="2000" dirty="0"/>
              <a:t>联系集</a:t>
            </a:r>
          </a:p>
          <a:p>
            <a:pPr lvl="2"/>
            <a:r>
              <a:rPr lang="zh-CN" altLang="zh-CN" sz="2000" b="1" dirty="0"/>
              <a:t>实体</a:t>
            </a:r>
            <a:r>
              <a:rPr lang="en-US" altLang="zh-CN" sz="2000" b="1" dirty="0"/>
              <a:t>person </a:t>
            </a:r>
            <a:r>
              <a:rPr lang="zh-CN" altLang="zh-CN" sz="2000" b="1" dirty="0"/>
              <a:t>的子类实体</a:t>
            </a:r>
            <a:r>
              <a:rPr lang="en-US" altLang="zh-CN" sz="2000" dirty="0">
                <a:solidFill>
                  <a:srgbClr val="00B050"/>
                </a:solidFill>
              </a:rPr>
              <a:t>student </a:t>
            </a:r>
            <a:r>
              <a:rPr lang="zh-CN" altLang="zh-CN" sz="2000" dirty="0">
                <a:solidFill>
                  <a:srgbClr val="00B050"/>
                </a:solidFill>
              </a:rPr>
              <a:t>、</a:t>
            </a:r>
            <a:r>
              <a:rPr lang="en-US" altLang="zh-CN" sz="2000" dirty="0">
                <a:solidFill>
                  <a:srgbClr val="00B050"/>
                </a:solidFill>
              </a:rPr>
              <a:t>employee </a:t>
            </a:r>
            <a:r>
              <a:rPr lang="zh-CN" altLang="zh-CN" sz="2000" dirty="0">
                <a:solidFill>
                  <a:srgbClr val="00B050"/>
                </a:solidFill>
              </a:rPr>
              <a:t>、</a:t>
            </a:r>
            <a:r>
              <a:rPr lang="en-US" altLang="zh-CN" sz="2000" dirty="0">
                <a:solidFill>
                  <a:srgbClr val="00B050"/>
                </a:solidFill>
              </a:rPr>
              <a:t>instructor </a:t>
            </a:r>
            <a:r>
              <a:rPr lang="zh-CN" altLang="zh-CN" sz="2000" dirty="0"/>
              <a:t>和</a:t>
            </a:r>
            <a:r>
              <a:rPr lang="en-US" altLang="zh-CN" sz="2000" dirty="0">
                <a:solidFill>
                  <a:srgbClr val="00B050"/>
                </a:solidFill>
              </a:rPr>
              <a:t>secretary </a:t>
            </a:r>
            <a:r>
              <a:rPr lang="zh-CN" altLang="zh-CN" sz="2000" dirty="0"/>
              <a:t>也都和</a:t>
            </a:r>
            <a:r>
              <a:rPr lang="en-US" altLang="zh-CN" sz="2000" b="1" dirty="0">
                <a:solidFill>
                  <a:srgbClr val="0070C0"/>
                </a:solidFill>
              </a:rPr>
              <a:t>department </a:t>
            </a:r>
            <a:r>
              <a:rPr lang="zh-CN" altLang="zh-CN" sz="2000" dirty="0"/>
              <a:t>隐式地参与到</a:t>
            </a:r>
            <a:r>
              <a:rPr lang="en-US" altLang="zh-CN" sz="2000" dirty="0" err="1">
                <a:solidFill>
                  <a:srgbClr val="FF0000"/>
                </a:solidFill>
              </a:rPr>
              <a:t>person_dept</a:t>
            </a:r>
            <a:r>
              <a:rPr lang="en-US" altLang="zh-CN" sz="2000" dirty="0"/>
              <a:t> </a:t>
            </a:r>
            <a:r>
              <a:rPr lang="zh-CN" altLang="zh-CN" sz="2000" dirty="0"/>
              <a:t>联系中。</a:t>
            </a:r>
            <a:endParaRPr lang="en-US" altLang="zh-CN" sz="2000" dirty="0"/>
          </a:p>
          <a:p>
            <a:pPr lvl="2"/>
            <a:r>
              <a:rPr lang="zh-CN" altLang="zh-CN" sz="2000" dirty="0"/>
              <a:t>以上这些实体可以参与到</a:t>
            </a:r>
            <a:r>
              <a:rPr lang="en-US" altLang="zh-CN" sz="2000" dirty="0"/>
              <a:t>person </a:t>
            </a:r>
            <a:r>
              <a:rPr lang="zh-CN" altLang="zh-CN" sz="2000" dirty="0"/>
              <a:t>实体参与的任何联系中</a:t>
            </a:r>
          </a:p>
        </p:txBody>
      </p:sp>
      <p:pic>
        <p:nvPicPr>
          <p:cNvPr id="321540" name="Picture 2">
            <a:extLst>
              <a:ext uri="{FF2B5EF4-FFF2-40B4-BE49-F238E27FC236}">
                <a16:creationId xmlns:a16="http://schemas.microsoft.com/office/drawing/2014/main" id="{82F8C516-B35A-4009-A1A5-5EE0A9370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5582" y="2349500"/>
            <a:ext cx="22637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94E5769A-24B9-4F5E-A319-2D18ABDD2FE5}"/>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325635" name="Rectangle 3">
            <a:extLst>
              <a:ext uri="{FF2B5EF4-FFF2-40B4-BE49-F238E27FC236}">
                <a16:creationId xmlns:a16="http://schemas.microsoft.com/office/drawing/2014/main" id="{6D9BB37B-E50E-47A1-B767-E7290840E584}"/>
              </a:ext>
            </a:extLst>
          </p:cNvPr>
          <p:cNvSpPr>
            <a:spLocks noGrp="1" noChangeArrowheads="1"/>
          </p:cNvSpPr>
          <p:nvPr>
            <p:ph type="body" idx="4294967295"/>
          </p:nvPr>
        </p:nvSpPr>
        <p:spPr>
          <a:xfrm>
            <a:off x="1104900" y="1664443"/>
            <a:ext cx="9980682" cy="4608512"/>
          </a:xfrm>
        </p:spPr>
        <p:txBody>
          <a:bodyPr/>
          <a:lstStyle/>
          <a:p>
            <a:r>
              <a:rPr lang="zh-CN" altLang="en-US" sz="2400" b="1" dirty="0">
                <a:solidFill>
                  <a:srgbClr val="FF0000"/>
                </a:solidFill>
              </a:rPr>
              <a:t>继承（</a:t>
            </a:r>
            <a:r>
              <a:rPr lang="en-US" altLang="zh-CN" sz="2400" b="1" dirty="0">
                <a:solidFill>
                  <a:srgbClr val="FF0000"/>
                </a:solidFill>
              </a:rPr>
              <a:t> Inheritance </a:t>
            </a:r>
            <a:r>
              <a:rPr lang="zh-CN" altLang="en-US" sz="2400" b="1" dirty="0">
                <a:solidFill>
                  <a:srgbClr val="FF0000"/>
                </a:solidFill>
              </a:rPr>
              <a:t>）</a:t>
            </a:r>
            <a:endParaRPr lang="en-US" altLang="zh-CN" sz="2400" b="1" dirty="0">
              <a:solidFill>
                <a:srgbClr val="FF0000"/>
              </a:solidFill>
            </a:endParaRPr>
          </a:p>
          <a:p>
            <a:pPr lvl="1"/>
            <a:r>
              <a:rPr lang="zh-CN" altLang="zh-CN" sz="2000" b="1" dirty="0">
                <a:solidFill>
                  <a:srgbClr val="7030A0"/>
                </a:solidFill>
              </a:rPr>
              <a:t>通过继承</a:t>
            </a:r>
            <a:r>
              <a:rPr lang="zh-CN" altLang="en-US" sz="2000" b="1" dirty="0">
                <a:solidFill>
                  <a:srgbClr val="7030A0"/>
                </a:solidFill>
              </a:rPr>
              <a:t>构建</a:t>
            </a:r>
            <a:r>
              <a:rPr lang="zh-CN" altLang="zh-CN" sz="2000" b="1" dirty="0">
                <a:solidFill>
                  <a:srgbClr val="7030A0"/>
                </a:solidFill>
              </a:rPr>
              <a:t>实体</a:t>
            </a:r>
            <a:r>
              <a:rPr lang="zh-CN" altLang="en-US" sz="2000" b="1" dirty="0">
                <a:solidFill>
                  <a:srgbClr val="7030A0"/>
                </a:solidFill>
              </a:rPr>
              <a:t>的</a:t>
            </a:r>
            <a:r>
              <a:rPr lang="zh-CN" altLang="zh-CN" sz="2000" b="1" dirty="0">
                <a:solidFill>
                  <a:srgbClr val="7030A0"/>
                </a:solidFill>
              </a:rPr>
              <a:t>层次结构</a:t>
            </a:r>
            <a:r>
              <a:rPr lang="en-US" altLang="zh-CN" sz="2000" b="1" dirty="0">
                <a:solidFill>
                  <a:srgbClr val="7030A0"/>
                </a:solidFill>
              </a:rPr>
              <a:t>(</a:t>
            </a:r>
            <a:r>
              <a:rPr lang="en-US" altLang="zh-CN" sz="2000" dirty="0">
                <a:solidFill>
                  <a:srgbClr val="7030A0"/>
                </a:solidFill>
              </a:rPr>
              <a:t>a</a:t>
            </a:r>
            <a:r>
              <a:rPr lang="zh-CN" altLang="en-US" sz="2000" dirty="0">
                <a:solidFill>
                  <a:srgbClr val="7030A0"/>
                </a:solidFill>
              </a:rPr>
              <a:t> </a:t>
            </a:r>
            <a:r>
              <a:rPr lang="en-US" altLang="zh-CN" sz="2000" b="1" dirty="0">
                <a:solidFill>
                  <a:srgbClr val="7030A0"/>
                </a:solidFill>
              </a:rPr>
              <a:t>hierarchy of entity sets)</a:t>
            </a:r>
            <a:r>
              <a:rPr lang="en-US" altLang="zh-CN" sz="2000" dirty="0">
                <a:solidFill>
                  <a:srgbClr val="7030A0"/>
                </a:solidFill>
              </a:rPr>
              <a:t> </a:t>
            </a:r>
            <a:endParaRPr lang="zh-CN" altLang="zh-CN" sz="2000" dirty="0">
              <a:solidFill>
                <a:srgbClr val="7030A0"/>
              </a:solidFill>
            </a:endParaRPr>
          </a:p>
          <a:p>
            <a:pPr lvl="1"/>
            <a:r>
              <a:rPr lang="zh-CN" altLang="zh-CN" sz="2000" dirty="0"/>
              <a:t>通过概化和特化，可用构建</a:t>
            </a:r>
            <a:r>
              <a:rPr lang="zh-CN" altLang="zh-CN" sz="2000" b="1" dirty="0"/>
              <a:t>实体的层次结构</a:t>
            </a:r>
            <a:endParaRPr lang="en-US" altLang="zh-CN" sz="2000" b="1" dirty="0"/>
          </a:p>
          <a:p>
            <a:pPr lvl="2"/>
            <a:r>
              <a:rPr lang="zh-CN" altLang="en-US" sz="2000" dirty="0"/>
              <a:t>实体</a:t>
            </a:r>
            <a:r>
              <a:rPr lang="en-US" altLang="zh-CN" sz="2000" dirty="0"/>
              <a:t>employee</a:t>
            </a:r>
            <a:r>
              <a:rPr lang="zh-CN" altLang="zh-CN" sz="2000" dirty="0"/>
              <a:t>是</a:t>
            </a:r>
            <a:r>
              <a:rPr lang="zh-CN" altLang="en-US" sz="2000" dirty="0"/>
              <a:t>实体</a:t>
            </a:r>
            <a:r>
              <a:rPr lang="en-US" altLang="zh-CN" sz="2000" dirty="0"/>
              <a:t>person</a:t>
            </a:r>
            <a:r>
              <a:rPr lang="zh-CN" altLang="zh-CN" sz="2000" dirty="0"/>
              <a:t>的低层实体</a:t>
            </a:r>
            <a:endParaRPr lang="en-US" altLang="zh-CN" sz="2000" dirty="0"/>
          </a:p>
          <a:p>
            <a:pPr lvl="2"/>
            <a:r>
              <a:rPr lang="zh-CN" altLang="en-US" sz="2000" dirty="0"/>
              <a:t>实体</a:t>
            </a:r>
            <a:r>
              <a:rPr lang="en-US" altLang="zh-CN" sz="2000" dirty="0"/>
              <a:t>employee</a:t>
            </a:r>
            <a:r>
              <a:rPr lang="zh-CN" altLang="zh-CN" sz="2000" dirty="0"/>
              <a:t>又是</a:t>
            </a:r>
            <a:r>
              <a:rPr lang="zh-CN" altLang="en-US" sz="2000" dirty="0"/>
              <a:t>实体</a:t>
            </a:r>
            <a:r>
              <a:rPr lang="en-US" altLang="zh-CN" sz="2000" dirty="0"/>
              <a:t>instructor</a:t>
            </a:r>
            <a:r>
              <a:rPr lang="zh-CN" altLang="zh-CN" sz="2000" dirty="0"/>
              <a:t>和</a:t>
            </a:r>
            <a:r>
              <a:rPr lang="zh-CN" altLang="en-US" sz="2000" dirty="0"/>
              <a:t>实体</a:t>
            </a:r>
            <a:r>
              <a:rPr lang="en-US" altLang="zh-CN" sz="2000" dirty="0"/>
              <a:t>secretary </a:t>
            </a:r>
            <a:r>
              <a:rPr lang="zh-CN" altLang="zh-CN" sz="2000" dirty="0"/>
              <a:t>的高层实体</a:t>
            </a:r>
            <a:r>
              <a:rPr lang="en-US" altLang="zh-CN" dirty="0"/>
              <a:t> </a:t>
            </a:r>
          </a:p>
          <a:p>
            <a:pPr lvl="1"/>
            <a:r>
              <a:rPr lang="zh-CN" altLang="zh-CN" sz="2000" b="1" dirty="0">
                <a:solidFill>
                  <a:srgbClr val="00B0F0"/>
                </a:solidFill>
              </a:rPr>
              <a:t>单继承</a:t>
            </a:r>
            <a:r>
              <a:rPr lang="en-US" altLang="zh-CN" sz="2000" b="1" dirty="0">
                <a:solidFill>
                  <a:srgbClr val="00B0F0"/>
                </a:solidFill>
              </a:rPr>
              <a:t>(single inheritance)</a:t>
            </a:r>
            <a:endParaRPr lang="en-US" altLang="zh-CN" sz="2000" b="1" dirty="0"/>
          </a:p>
          <a:p>
            <a:pPr lvl="2"/>
            <a:r>
              <a:rPr lang="zh-CN" altLang="zh-CN" sz="1800" dirty="0"/>
              <a:t>在层次结构中，给定的实体作为低层实体只参与到一个</a:t>
            </a:r>
            <a:r>
              <a:rPr lang="en-US" altLang="zh-CN" sz="1800" dirty="0"/>
              <a:t>ISA </a:t>
            </a:r>
            <a:r>
              <a:rPr lang="zh-CN" altLang="zh-CN" sz="1800" dirty="0"/>
              <a:t>联系中</a:t>
            </a:r>
            <a:endParaRPr lang="en-US" altLang="zh-CN" sz="1800" dirty="0"/>
          </a:p>
          <a:p>
            <a:pPr lvl="1"/>
            <a:r>
              <a:rPr lang="zh-CN" altLang="zh-CN" sz="2000" b="1" dirty="0">
                <a:solidFill>
                  <a:srgbClr val="00B0F0"/>
                </a:solidFill>
              </a:rPr>
              <a:t>多继承</a:t>
            </a:r>
            <a:r>
              <a:rPr lang="en-US" altLang="zh-CN" sz="2000" b="1" dirty="0">
                <a:solidFill>
                  <a:srgbClr val="00B0F0"/>
                </a:solidFill>
              </a:rPr>
              <a:t>( multiple inheritance)</a:t>
            </a:r>
            <a:endParaRPr lang="en-US" altLang="zh-CN" sz="2000" b="1" dirty="0"/>
          </a:p>
          <a:p>
            <a:pPr lvl="2"/>
            <a:r>
              <a:rPr lang="zh-CN" altLang="zh-CN" sz="1800" dirty="0"/>
              <a:t>在层次结构中，</a:t>
            </a:r>
            <a:r>
              <a:rPr lang="zh-CN" altLang="en-US" sz="1800" dirty="0"/>
              <a:t>给定的</a:t>
            </a:r>
            <a:r>
              <a:rPr lang="zh-CN" altLang="zh-CN" sz="1800" dirty="0"/>
              <a:t>实体作为低层实体参与到多个</a:t>
            </a:r>
            <a:r>
              <a:rPr lang="en-US" altLang="zh-CN" sz="1800" dirty="0"/>
              <a:t>ISA </a:t>
            </a:r>
            <a:r>
              <a:rPr lang="zh-CN" altLang="zh-CN" sz="1800" dirty="0"/>
              <a:t>联系中</a:t>
            </a:r>
            <a:endParaRPr lang="en-US" altLang="zh-CN" sz="2200" dirty="0"/>
          </a:p>
        </p:txBody>
      </p:sp>
      <p:pic>
        <p:nvPicPr>
          <p:cNvPr id="325636" name="Picture 2">
            <a:extLst>
              <a:ext uri="{FF2B5EF4-FFF2-40B4-BE49-F238E27FC236}">
                <a16:creationId xmlns:a16="http://schemas.microsoft.com/office/drawing/2014/main" id="{4476FD36-6DCD-4F7A-8E1E-F81C36ED7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4941888"/>
            <a:ext cx="2008188"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5637" name="Picture 2">
            <a:extLst>
              <a:ext uri="{FF2B5EF4-FFF2-40B4-BE49-F238E27FC236}">
                <a16:creationId xmlns:a16="http://schemas.microsoft.com/office/drawing/2014/main" id="{7F1E42C1-488E-49D0-87EC-011B85BA6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1" y="4930776"/>
            <a:ext cx="2008188" cy="2067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7C8963F5-E72C-45B0-B645-C48A822B7121}"/>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327683" name="Rectangle 3">
            <a:extLst>
              <a:ext uri="{FF2B5EF4-FFF2-40B4-BE49-F238E27FC236}">
                <a16:creationId xmlns:a16="http://schemas.microsoft.com/office/drawing/2014/main" id="{032C3108-9B29-4FF0-8D9D-9EF6C2C40D42}"/>
              </a:ext>
            </a:extLst>
          </p:cNvPr>
          <p:cNvSpPr>
            <a:spLocks noGrp="1" noChangeArrowheads="1"/>
          </p:cNvSpPr>
          <p:nvPr>
            <p:ph type="body" idx="4294967295"/>
          </p:nvPr>
        </p:nvSpPr>
        <p:spPr>
          <a:xfrm>
            <a:off x="1104900" y="1916113"/>
            <a:ext cx="9918234" cy="3385730"/>
          </a:xfrm>
        </p:spPr>
        <p:txBody>
          <a:bodyPr/>
          <a:lstStyle/>
          <a:p>
            <a:r>
              <a:rPr lang="zh-CN" altLang="en-US" sz="2400" b="1" dirty="0">
                <a:solidFill>
                  <a:srgbClr val="FF0000"/>
                </a:solidFill>
              </a:rPr>
              <a:t>概化上的约束</a:t>
            </a:r>
            <a:endParaRPr lang="en-US" altLang="zh-CN" sz="2400" b="1" dirty="0"/>
          </a:p>
          <a:p>
            <a:pPr lvl="1"/>
            <a:endParaRPr lang="en-US" altLang="zh-CN" sz="2000" b="1" dirty="0"/>
          </a:p>
          <a:p>
            <a:pPr lvl="1"/>
            <a:r>
              <a:rPr lang="zh-CN" altLang="zh-CN" sz="2000" b="1" dirty="0"/>
              <a:t>第一类约束：判定哪些实体</a:t>
            </a:r>
            <a:r>
              <a:rPr lang="zh-CN" altLang="en-US" sz="2000" b="1" dirty="0"/>
              <a:t>实例</a:t>
            </a:r>
            <a:r>
              <a:rPr lang="zh-CN" altLang="zh-CN" sz="2000" b="1" dirty="0"/>
              <a:t>能成为给定低层实体的成员</a:t>
            </a:r>
            <a:endParaRPr lang="en-US" altLang="zh-CN" sz="2000" b="1" dirty="0"/>
          </a:p>
          <a:p>
            <a:pPr lvl="1"/>
            <a:endParaRPr lang="en-US" altLang="zh-CN" sz="2000" b="1" dirty="0"/>
          </a:p>
          <a:p>
            <a:pPr lvl="1"/>
            <a:r>
              <a:rPr lang="zh-CN" altLang="zh-CN" sz="2000" b="1" dirty="0"/>
              <a:t>第二类约束：概化中一个实体</a:t>
            </a:r>
            <a:r>
              <a:rPr lang="zh-CN" altLang="en-US" sz="2000" b="1" dirty="0"/>
              <a:t>实例</a:t>
            </a:r>
            <a:r>
              <a:rPr lang="zh-CN" altLang="zh-CN" sz="2000" b="1" dirty="0"/>
              <a:t>是否可以属于多个低层实体</a:t>
            </a:r>
          </a:p>
          <a:p>
            <a:pPr lvl="1"/>
            <a:endParaRPr lang="en-US" altLang="zh-CN" sz="2000" b="1" dirty="0"/>
          </a:p>
          <a:p>
            <a:pPr lvl="1"/>
            <a:r>
              <a:rPr lang="zh-CN" altLang="zh-CN" sz="2000" b="1" dirty="0"/>
              <a:t>第三类约束：对概化的完全性约束</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7C8963F5-E72C-45B0-B645-C48A822B7121}"/>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327683" name="Rectangle 3">
            <a:extLst>
              <a:ext uri="{FF2B5EF4-FFF2-40B4-BE49-F238E27FC236}">
                <a16:creationId xmlns:a16="http://schemas.microsoft.com/office/drawing/2014/main" id="{032C3108-9B29-4FF0-8D9D-9EF6C2C40D42}"/>
              </a:ext>
            </a:extLst>
          </p:cNvPr>
          <p:cNvSpPr>
            <a:spLocks noGrp="1" noChangeArrowheads="1"/>
          </p:cNvSpPr>
          <p:nvPr>
            <p:ph type="body" idx="4294967295"/>
          </p:nvPr>
        </p:nvSpPr>
        <p:spPr>
          <a:xfrm>
            <a:off x="1104900" y="1446328"/>
            <a:ext cx="9918234" cy="5335472"/>
          </a:xfrm>
        </p:spPr>
        <p:txBody>
          <a:bodyPr>
            <a:normAutofit fontScale="92500" lnSpcReduction="10000"/>
          </a:bodyPr>
          <a:lstStyle/>
          <a:p>
            <a:r>
              <a:rPr lang="zh-CN" altLang="en-US" sz="2600" b="1" dirty="0">
                <a:solidFill>
                  <a:srgbClr val="FF0000"/>
                </a:solidFill>
              </a:rPr>
              <a:t>概化上的约束</a:t>
            </a:r>
            <a:endParaRPr lang="en-US" altLang="zh-CN" sz="2600" b="1" dirty="0"/>
          </a:p>
          <a:p>
            <a:pPr lvl="1"/>
            <a:r>
              <a:rPr lang="zh-CN" altLang="zh-CN" sz="1800" b="1" dirty="0"/>
              <a:t>第一类约束</a:t>
            </a:r>
            <a:r>
              <a:rPr lang="zh-CN" altLang="en-US" sz="1800" b="1" dirty="0"/>
              <a:t>：</a:t>
            </a:r>
            <a:r>
              <a:rPr lang="zh-CN" altLang="zh-CN" sz="1800" b="1" dirty="0">
                <a:solidFill>
                  <a:srgbClr val="FF0000"/>
                </a:solidFill>
              </a:rPr>
              <a:t>判定哪些实体</a:t>
            </a:r>
            <a:r>
              <a:rPr lang="zh-CN" altLang="en-US" sz="1800" b="1" dirty="0">
                <a:solidFill>
                  <a:srgbClr val="FF0000"/>
                </a:solidFill>
              </a:rPr>
              <a:t>实例</a:t>
            </a:r>
            <a:r>
              <a:rPr lang="zh-CN" altLang="zh-CN" sz="1800" b="1" dirty="0">
                <a:solidFill>
                  <a:srgbClr val="FF0000"/>
                </a:solidFill>
              </a:rPr>
              <a:t>能成为给定低层实体的成员</a:t>
            </a:r>
            <a:r>
              <a:rPr lang="zh-CN" altLang="en-US" sz="1800" b="1" dirty="0"/>
              <a:t>，</a:t>
            </a:r>
            <a:r>
              <a:rPr lang="zh-CN" altLang="zh-CN" sz="1800" dirty="0"/>
              <a:t>成员资格可以是下列中的一种</a:t>
            </a:r>
            <a:r>
              <a:rPr lang="en-US" altLang="zh-CN" sz="1800" dirty="0"/>
              <a:t>:</a:t>
            </a:r>
            <a:endParaRPr lang="zh-CN" altLang="zh-CN" sz="1800" dirty="0"/>
          </a:p>
          <a:p>
            <a:pPr lvl="2"/>
            <a:r>
              <a:rPr lang="zh-CN" altLang="zh-CN" sz="1700" b="1" dirty="0">
                <a:solidFill>
                  <a:srgbClr val="7030A0"/>
                </a:solidFill>
              </a:rPr>
              <a:t>条件定义的</a:t>
            </a:r>
            <a:r>
              <a:rPr lang="en-US" altLang="zh-CN" sz="1700" b="1" dirty="0">
                <a:solidFill>
                  <a:srgbClr val="7030A0"/>
                </a:solidFill>
              </a:rPr>
              <a:t>( condition-defined ) </a:t>
            </a:r>
            <a:r>
              <a:rPr lang="zh-CN" altLang="en-US" sz="1700" b="1" dirty="0">
                <a:solidFill>
                  <a:srgbClr val="7030A0"/>
                </a:solidFill>
              </a:rPr>
              <a:t>：</a:t>
            </a:r>
            <a:r>
              <a:rPr lang="zh-CN" altLang="zh-CN" sz="1700" dirty="0"/>
              <a:t>在条件定义的低层实体中，成员资格的确定基于实体</a:t>
            </a:r>
            <a:r>
              <a:rPr lang="zh-CN" altLang="en-US" sz="1700" dirty="0"/>
              <a:t>实例</a:t>
            </a:r>
            <a:r>
              <a:rPr lang="zh-CN" altLang="zh-CN" sz="1700" dirty="0"/>
              <a:t>是否满足一个显式的条件或谓词。</a:t>
            </a:r>
          </a:p>
          <a:p>
            <a:pPr lvl="3"/>
            <a:r>
              <a:rPr lang="zh-CN" altLang="zh-CN" sz="1700" b="1" dirty="0"/>
              <a:t>例</a:t>
            </a:r>
            <a:r>
              <a:rPr lang="zh-CN" altLang="zh-CN" sz="1700" dirty="0"/>
              <a:t>：</a:t>
            </a:r>
            <a:endParaRPr lang="en-US" altLang="zh-CN" sz="1700" dirty="0"/>
          </a:p>
          <a:p>
            <a:pPr lvl="4"/>
            <a:r>
              <a:rPr lang="zh-CN" altLang="zh-CN" sz="1700" dirty="0"/>
              <a:t>假设高层实体</a:t>
            </a:r>
            <a:r>
              <a:rPr lang="en-US" altLang="zh-CN" sz="1700" dirty="0"/>
              <a:t>student </a:t>
            </a:r>
            <a:r>
              <a:rPr lang="zh-CN" altLang="zh-CN" sz="1700" dirty="0"/>
              <a:t>具有属性</a:t>
            </a:r>
            <a:r>
              <a:rPr lang="en-US" altLang="zh-CN" sz="1700" dirty="0" err="1"/>
              <a:t>student_type</a:t>
            </a:r>
            <a:r>
              <a:rPr lang="en-US" altLang="zh-CN" sz="1700" dirty="0"/>
              <a:t> </a:t>
            </a:r>
          </a:p>
          <a:p>
            <a:pPr lvl="4"/>
            <a:r>
              <a:rPr lang="zh-CN" altLang="zh-CN" sz="1700" dirty="0"/>
              <a:t>所有</a:t>
            </a:r>
            <a:r>
              <a:rPr lang="en-US" altLang="zh-CN" sz="1700" dirty="0"/>
              <a:t>student </a:t>
            </a:r>
            <a:r>
              <a:rPr lang="zh-CN" altLang="zh-CN" sz="1700" dirty="0"/>
              <a:t>实体</a:t>
            </a:r>
            <a:r>
              <a:rPr lang="zh-CN" altLang="en-US" sz="1700" dirty="0"/>
              <a:t>实例</a:t>
            </a:r>
            <a:r>
              <a:rPr lang="zh-CN" altLang="zh-CN" sz="1700" dirty="0"/>
              <a:t>都根据</a:t>
            </a:r>
            <a:r>
              <a:rPr lang="en-US" altLang="zh-CN" sz="1700" dirty="0" err="1"/>
              <a:t>student_type</a:t>
            </a:r>
            <a:r>
              <a:rPr lang="en-US" altLang="zh-CN" sz="1700" dirty="0"/>
              <a:t> </a:t>
            </a:r>
            <a:r>
              <a:rPr lang="zh-CN" altLang="zh-CN" sz="1700" dirty="0"/>
              <a:t>属性进行评估</a:t>
            </a:r>
          </a:p>
          <a:p>
            <a:pPr lvl="5"/>
            <a:r>
              <a:rPr lang="en-US" altLang="zh-CN" sz="1700" dirty="0" err="1"/>
              <a:t>studenl_type</a:t>
            </a:r>
            <a:r>
              <a:rPr lang="en-US" altLang="zh-CN" sz="1700" dirty="0"/>
              <a:t>=”graduate”</a:t>
            </a:r>
            <a:r>
              <a:rPr lang="zh-CN" altLang="zh-CN" sz="1700" dirty="0"/>
              <a:t>的实体</a:t>
            </a:r>
            <a:r>
              <a:rPr lang="zh-CN" altLang="en-US" sz="1700" dirty="0"/>
              <a:t>实例</a:t>
            </a:r>
            <a:r>
              <a:rPr lang="zh-CN" altLang="zh-CN" sz="1700" dirty="0"/>
              <a:t>属于</a:t>
            </a:r>
            <a:r>
              <a:rPr lang="en-US" altLang="zh-CN" sz="1700" dirty="0"/>
              <a:t>graduate _ student </a:t>
            </a:r>
            <a:r>
              <a:rPr lang="zh-CN" altLang="zh-CN" sz="1700" dirty="0"/>
              <a:t>低层实体</a:t>
            </a:r>
          </a:p>
          <a:p>
            <a:pPr lvl="5"/>
            <a:r>
              <a:rPr lang="en-US" altLang="zh-CN" sz="1700" dirty="0" err="1"/>
              <a:t>student_type</a:t>
            </a:r>
            <a:r>
              <a:rPr lang="en-US" altLang="zh-CN" sz="1700" dirty="0"/>
              <a:t>=“undergraduate ”</a:t>
            </a:r>
            <a:r>
              <a:rPr lang="zh-CN" altLang="zh-CN" sz="1700" dirty="0"/>
              <a:t>的实体</a:t>
            </a:r>
            <a:r>
              <a:rPr lang="zh-CN" altLang="en-US" sz="1700" dirty="0"/>
              <a:t>实例属于</a:t>
            </a:r>
            <a:r>
              <a:rPr lang="en-US" altLang="zh-CN" sz="1700" dirty="0" err="1"/>
              <a:t>undergraduate_student</a:t>
            </a:r>
            <a:r>
              <a:rPr lang="zh-CN" altLang="en-US" sz="1700" dirty="0"/>
              <a:t>低层实体</a:t>
            </a:r>
            <a:r>
              <a:rPr lang="en-US" altLang="zh-CN" sz="1700" dirty="0"/>
              <a:t> </a:t>
            </a:r>
            <a:endParaRPr lang="zh-CN" altLang="zh-CN" sz="1700" dirty="0"/>
          </a:p>
          <a:p>
            <a:pPr lvl="3"/>
            <a:r>
              <a:rPr lang="zh-CN" altLang="zh-CN" sz="1700" dirty="0"/>
              <a:t>由于所有低层实体</a:t>
            </a:r>
            <a:r>
              <a:rPr lang="zh-CN" altLang="en-US" sz="1700" dirty="0"/>
              <a:t>实例</a:t>
            </a:r>
            <a:r>
              <a:rPr lang="zh-CN" altLang="zh-CN" sz="1700" dirty="0"/>
              <a:t>都基于同一属性</a:t>
            </a:r>
            <a:r>
              <a:rPr lang="en-US" altLang="zh-CN" sz="1700" dirty="0"/>
              <a:t>(</a:t>
            </a:r>
            <a:r>
              <a:rPr lang="zh-CN" altLang="en-US" sz="1700" dirty="0"/>
              <a:t>如本例中的</a:t>
            </a:r>
            <a:r>
              <a:rPr lang="en-US" altLang="zh-CN" sz="1700" dirty="0" err="1"/>
              <a:t>student_type</a:t>
            </a:r>
            <a:r>
              <a:rPr lang="en-US" altLang="zh-CN" sz="1700" dirty="0"/>
              <a:t>) </a:t>
            </a:r>
            <a:r>
              <a:rPr lang="zh-CN" altLang="zh-CN" sz="1700" dirty="0"/>
              <a:t>进行评估，因此这种类型的概化称作是</a:t>
            </a:r>
            <a:r>
              <a:rPr lang="zh-CN" altLang="zh-CN" sz="1700" b="1" dirty="0">
                <a:solidFill>
                  <a:srgbClr val="7030A0"/>
                </a:solidFill>
              </a:rPr>
              <a:t>属性定义的</a:t>
            </a:r>
            <a:r>
              <a:rPr lang="en-US" altLang="zh-CN" sz="1700" b="1" dirty="0">
                <a:solidFill>
                  <a:srgbClr val="7030A0"/>
                </a:solidFill>
              </a:rPr>
              <a:t>( attribute-defined)</a:t>
            </a:r>
          </a:p>
          <a:p>
            <a:pPr lvl="2"/>
            <a:r>
              <a:rPr lang="zh-CN" altLang="zh-CN" sz="1700" b="1" dirty="0">
                <a:solidFill>
                  <a:srgbClr val="7030A0"/>
                </a:solidFill>
              </a:rPr>
              <a:t>用户定义的</a:t>
            </a:r>
            <a:r>
              <a:rPr lang="en-US" altLang="zh-CN" sz="1700" b="1" dirty="0">
                <a:solidFill>
                  <a:srgbClr val="7030A0"/>
                </a:solidFill>
              </a:rPr>
              <a:t>( user-defined) </a:t>
            </a:r>
            <a:r>
              <a:rPr lang="zh-CN" altLang="en-US" sz="1700" b="1" dirty="0">
                <a:solidFill>
                  <a:srgbClr val="7030A0"/>
                </a:solidFill>
              </a:rPr>
              <a:t>：</a:t>
            </a:r>
            <a:r>
              <a:rPr lang="zh-CN" altLang="zh-CN" sz="1700" dirty="0"/>
              <a:t>用户定义的低层实体由数据库用户将实体</a:t>
            </a:r>
            <a:r>
              <a:rPr lang="zh-CN" altLang="en-US" sz="1700" dirty="0"/>
              <a:t>实例</a:t>
            </a:r>
            <a:r>
              <a:rPr lang="zh-CN" altLang="zh-CN" sz="1700" dirty="0"/>
              <a:t>指派给某个实体</a:t>
            </a:r>
          </a:p>
          <a:p>
            <a:pPr lvl="3"/>
            <a:r>
              <a:rPr lang="zh-CN" altLang="zh-CN" sz="1700" b="1" dirty="0"/>
              <a:t>例： </a:t>
            </a:r>
            <a:endParaRPr lang="en-US" altLang="zh-CN" sz="1700" b="1" dirty="0"/>
          </a:p>
          <a:p>
            <a:pPr lvl="4"/>
            <a:r>
              <a:rPr lang="zh-CN" altLang="zh-CN" sz="1700" dirty="0"/>
              <a:t>假设大学雇员在</a:t>
            </a:r>
            <a:r>
              <a:rPr lang="en-US" altLang="zh-CN" sz="1700" dirty="0"/>
              <a:t>3</a:t>
            </a:r>
            <a:r>
              <a:rPr lang="zh-CN" altLang="zh-CN" sz="1700" dirty="0"/>
              <a:t>个月的雇佣期后被分配到</a:t>
            </a:r>
            <a:r>
              <a:rPr lang="en-US" altLang="zh-CN" sz="1700" dirty="0"/>
              <a:t>4</a:t>
            </a:r>
            <a:r>
              <a:rPr lang="zh-CN" altLang="zh-CN" sz="1700" dirty="0"/>
              <a:t>个工作组中的一个</a:t>
            </a:r>
            <a:endParaRPr lang="en-US" altLang="zh-CN" sz="1700" dirty="0"/>
          </a:p>
          <a:p>
            <a:pPr lvl="4"/>
            <a:r>
              <a:rPr lang="zh-CN" altLang="zh-CN" sz="1700" dirty="0"/>
              <a:t>用高层实体</a:t>
            </a:r>
            <a:r>
              <a:rPr lang="en-US" altLang="zh-CN" sz="1700" dirty="0"/>
              <a:t>employee</a:t>
            </a:r>
            <a:r>
              <a:rPr lang="zh-CN" altLang="zh-CN" sz="1700" dirty="0"/>
              <a:t>的</a:t>
            </a:r>
            <a:r>
              <a:rPr lang="en-US" altLang="zh-CN" sz="1700" dirty="0"/>
              <a:t>4</a:t>
            </a:r>
            <a:r>
              <a:rPr lang="zh-CN" altLang="zh-CN" sz="1700" dirty="0"/>
              <a:t>个低层实体来表示工作组</a:t>
            </a:r>
            <a:endParaRPr lang="en-US" altLang="zh-CN" sz="1700" dirty="0"/>
          </a:p>
          <a:p>
            <a:pPr lvl="4"/>
            <a:r>
              <a:rPr lang="zh-CN" altLang="zh-CN" sz="1700" dirty="0"/>
              <a:t>一个给定的员工并不是根据某个明确定义的条件自动分配到某个特定工作组实体中</a:t>
            </a:r>
            <a:endParaRPr lang="en-US" altLang="zh-CN" sz="1700" dirty="0"/>
          </a:p>
          <a:p>
            <a:pPr lvl="4"/>
            <a:r>
              <a:rPr lang="zh-CN" altLang="zh-CN" sz="1700" dirty="0"/>
              <a:t>而是</a:t>
            </a:r>
            <a:r>
              <a:rPr lang="zh-CN" altLang="zh-CN" sz="1700" b="1" dirty="0"/>
              <a:t>由负责决策的用户根据个人观点进行工作组的分配</a:t>
            </a:r>
            <a:endParaRPr lang="en-US" altLang="zh-CN" sz="1700" dirty="0"/>
          </a:p>
          <a:p>
            <a:pPr lvl="4"/>
            <a:r>
              <a:rPr lang="zh-CN" altLang="zh-CN" sz="1700" dirty="0"/>
              <a:t>因此称为</a:t>
            </a:r>
            <a:r>
              <a:rPr lang="zh-CN" altLang="zh-CN" sz="1700" b="1" dirty="0">
                <a:solidFill>
                  <a:srgbClr val="7030A0"/>
                </a:solidFill>
              </a:rPr>
              <a:t>用户定义的</a:t>
            </a:r>
            <a:r>
              <a:rPr lang="en-US" altLang="zh-CN" sz="1700" b="1" dirty="0">
                <a:solidFill>
                  <a:srgbClr val="7030A0"/>
                </a:solidFill>
              </a:rPr>
              <a:t>( user-defined)</a:t>
            </a:r>
            <a:endParaRPr lang="en-US" altLang="zh-CN" sz="1700" b="1" dirty="0"/>
          </a:p>
        </p:txBody>
      </p:sp>
    </p:spTree>
    <p:extLst>
      <p:ext uri="{BB962C8B-B14F-4D97-AF65-F5344CB8AC3E}">
        <p14:creationId xmlns:p14="http://schemas.microsoft.com/office/powerpoint/2010/main" val="262554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7C8963F5-E72C-45B0-B645-C48A822B7121}"/>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327683" name="Rectangle 3">
            <a:extLst>
              <a:ext uri="{FF2B5EF4-FFF2-40B4-BE49-F238E27FC236}">
                <a16:creationId xmlns:a16="http://schemas.microsoft.com/office/drawing/2014/main" id="{032C3108-9B29-4FF0-8D9D-9EF6C2C40D42}"/>
              </a:ext>
            </a:extLst>
          </p:cNvPr>
          <p:cNvSpPr>
            <a:spLocks noGrp="1" noChangeArrowheads="1"/>
          </p:cNvSpPr>
          <p:nvPr>
            <p:ph type="body" idx="4294967295"/>
          </p:nvPr>
        </p:nvSpPr>
        <p:spPr>
          <a:xfrm>
            <a:off x="696286" y="1446328"/>
            <a:ext cx="10511406" cy="533547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r>
              <a:rPr lang="zh-CN" altLang="en-US" sz="2600" b="1" dirty="0">
                <a:solidFill>
                  <a:srgbClr val="FF0000"/>
                </a:solidFill>
              </a:rPr>
              <a:t>概化上的约束</a:t>
            </a:r>
            <a:endParaRPr lang="en-US" altLang="zh-CN" sz="2600" b="1" dirty="0"/>
          </a:p>
          <a:p>
            <a:pPr lvl="1"/>
            <a:r>
              <a:rPr lang="zh-CN" altLang="zh-CN" sz="1800" b="1" dirty="0"/>
              <a:t>第二类约束：</a:t>
            </a:r>
            <a:r>
              <a:rPr lang="zh-CN" altLang="zh-CN" sz="1800" b="1" dirty="0">
                <a:solidFill>
                  <a:srgbClr val="FF0000"/>
                </a:solidFill>
              </a:rPr>
              <a:t>概化中</a:t>
            </a:r>
            <a:r>
              <a:rPr lang="zh-CN" altLang="en-US" sz="1800" b="1" dirty="0">
                <a:solidFill>
                  <a:srgbClr val="FF0000"/>
                </a:solidFill>
              </a:rPr>
              <a:t>的</a:t>
            </a:r>
            <a:r>
              <a:rPr lang="zh-CN" altLang="zh-CN" sz="1800" b="1" dirty="0">
                <a:solidFill>
                  <a:srgbClr val="FF0000"/>
                </a:solidFill>
              </a:rPr>
              <a:t>一个实体</a:t>
            </a:r>
            <a:r>
              <a:rPr lang="zh-CN" altLang="en-US" sz="1800" b="1" dirty="0">
                <a:solidFill>
                  <a:srgbClr val="FF0000"/>
                </a:solidFill>
              </a:rPr>
              <a:t>实例</a:t>
            </a:r>
            <a:r>
              <a:rPr lang="zh-CN" altLang="zh-CN" sz="1800" b="1" dirty="0">
                <a:solidFill>
                  <a:srgbClr val="FF0000"/>
                </a:solidFill>
              </a:rPr>
              <a:t>是否可以属于多个低层实体</a:t>
            </a:r>
            <a:r>
              <a:rPr lang="zh-CN" altLang="en-US" sz="1800" b="1" dirty="0"/>
              <a:t>，</a:t>
            </a:r>
            <a:r>
              <a:rPr lang="zh-CN" altLang="zh-CN" sz="1800" dirty="0"/>
              <a:t>低层实体可能是下述情况之一：</a:t>
            </a:r>
          </a:p>
          <a:p>
            <a:pPr lvl="2"/>
            <a:r>
              <a:rPr lang="zh-CN" altLang="zh-CN" sz="1700" b="1" dirty="0">
                <a:solidFill>
                  <a:srgbClr val="7030A0"/>
                </a:solidFill>
              </a:rPr>
              <a:t>不相交</a:t>
            </a:r>
            <a:r>
              <a:rPr lang="en-US" altLang="zh-CN" sz="1700" b="1" dirty="0">
                <a:solidFill>
                  <a:srgbClr val="7030A0"/>
                </a:solidFill>
              </a:rPr>
              <a:t>( disjoint) </a:t>
            </a:r>
            <a:r>
              <a:rPr lang="zh-CN" altLang="zh-CN" sz="1700" b="1" dirty="0">
                <a:solidFill>
                  <a:srgbClr val="7030A0"/>
                </a:solidFill>
              </a:rPr>
              <a:t>：</a:t>
            </a:r>
            <a:r>
              <a:rPr lang="zh-CN" altLang="zh-CN" sz="1700" dirty="0"/>
              <a:t>不相交约束要求一个实体</a:t>
            </a:r>
            <a:r>
              <a:rPr lang="zh-CN" altLang="en-US" sz="1700" dirty="0"/>
              <a:t>实例</a:t>
            </a:r>
            <a:r>
              <a:rPr lang="zh-CN" altLang="zh-CN" sz="1700" dirty="0"/>
              <a:t>至多属于一个低层实体。</a:t>
            </a:r>
          </a:p>
          <a:p>
            <a:pPr lvl="3"/>
            <a:r>
              <a:rPr lang="zh-CN" altLang="zh-CN" sz="1700" b="1" dirty="0"/>
              <a:t>例：</a:t>
            </a:r>
            <a:r>
              <a:rPr lang="zh-CN" altLang="en-US" sz="1700" b="1" dirty="0"/>
              <a:t>不相交</a:t>
            </a:r>
            <a:r>
              <a:rPr lang="zh-CN" altLang="zh-CN" sz="1700" dirty="0"/>
              <a:t>概化的例子</a:t>
            </a:r>
            <a:endParaRPr lang="en-US" altLang="zh-CN" sz="1700" b="1" dirty="0"/>
          </a:p>
          <a:p>
            <a:pPr lvl="4"/>
            <a:r>
              <a:rPr lang="en-US" altLang="zh-CN" sz="1700" dirty="0"/>
              <a:t>student </a:t>
            </a:r>
            <a:r>
              <a:rPr lang="zh-CN" altLang="zh-CN" sz="1700" dirty="0"/>
              <a:t>实体</a:t>
            </a:r>
            <a:r>
              <a:rPr lang="zh-CN" altLang="en-US" sz="1700" dirty="0"/>
              <a:t>实例</a:t>
            </a:r>
            <a:r>
              <a:rPr lang="zh-CN" altLang="zh-CN" sz="1700" dirty="0"/>
              <a:t>在</a:t>
            </a:r>
            <a:r>
              <a:rPr lang="en-US" altLang="zh-CN" sz="1700" dirty="0"/>
              <a:t>student _ type </a:t>
            </a:r>
            <a:r>
              <a:rPr lang="zh-CN" altLang="zh-CN" sz="1700" dirty="0"/>
              <a:t>属性上只能满足一个条件：</a:t>
            </a:r>
            <a:endParaRPr lang="en-US" altLang="zh-CN" sz="1700" dirty="0"/>
          </a:p>
          <a:p>
            <a:pPr lvl="5"/>
            <a:r>
              <a:rPr lang="zh-CN" altLang="en-US" sz="1700" dirty="0"/>
              <a:t>学生</a:t>
            </a:r>
            <a:r>
              <a:rPr lang="zh-CN" altLang="zh-CN" sz="1700" dirty="0"/>
              <a:t>可以是研究生或本科生</a:t>
            </a:r>
            <a:endParaRPr lang="en-US" altLang="zh-CN" sz="1700" dirty="0"/>
          </a:p>
          <a:p>
            <a:pPr lvl="5"/>
            <a:r>
              <a:rPr lang="zh-CN" altLang="en-US" sz="1700" dirty="0"/>
              <a:t>学生</a:t>
            </a:r>
            <a:r>
              <a:rPr lang="zh-CN" altLang="zh-CN" sz="1700" dirty="0"/>
              <a:t>不能既是研究生又是本科生</a:t>
            </a:r>
            <a:endParaRPr lang="en-US" altLang="zh-CN" sz="1700" dirty="0"/>
          </a:p>
          <a:p>
            <a:pPr lvl="3"/>
            <a:r>
              <a:rPr lang="zh-CN" altLang="zh-CN" sz="1700" b="1" dirty="0">
                <a:solidFill>
                  <a:srgbClr val="0070C0"/>
                </a:solidFill>
              </a:rPr>
              <a:t>不相交概化</a:t>
            </a:r>
            <a:r>
              <a:rPr lang="zh-CN" altLang="en-US" sz="1700" b="1" dirty="0">
                <a:solidFill>
                  <a:srgbClr val="0070C0"/>
                </a:solidFill>
              </a:rPr>
              <a:t>的表示：</a:t>
            </a:r>
            <a:r>
              <a:rPr lang="zh-CN" altLang="zh-CN" sz="1700" dirty="0"/>
              <a:t>用单个箭头表示不相交概化</a:t>
            </a:r>
            <a:endParaRPr lang="en-US" altLang="zh-CN" sz="1700" dirty="0"/>
          </a:p>
          <a:p>
            <a:pPr lvl="4"/>
            <a:r>
              <a:rPr lang="en-US" altLang="zh-CN" sz="1700" dirty="0"/>
              <a:t>instructor</a:t>
            </a:r>
            <a:r>
              <a:rPr lang="zh-CN" altLang="zh-CN" sz="1700" dirty="0"/>
              <a:t>和</a:t>
            </a:r>
            <a:r>
              <a:rPr lang="en-US" altLang="zh-CN" sz="1700" dirty="0"/>
              <a:t>secretary</a:t>
            </a:r>
            <a:r>
              <a:rPr lang="zh-CN" altLang="en-US" sz="1700" dirty="0"/>
              <a:t>共同使用一个箭头</a:t>
            </a:r>
            <a:endParaRPr lang="en-US" altLang="zh-CN" sz="1700" dirty="0"/>
          </a:p>
          <a:p>
            <a:pPr lvl="4"/>
            <a:r>
              <a:rPr lang="zh-CN" altLang="en-US" sz="1700" b="1" dirty="0"/>
              <a:t>一个人不能既是教师又是秘书！</a:t>
            </a:r>
            <a:endParaRPr lang="en-US" altLang="zh-CN" sz="1700" b="1" dirty="0"/>
          </a:p>
          <a:p>
            <a:pPr lvl="2"/>
            <a:r>
              <a:rPr lang="zh-CN" altLang="zh-CN" sz="1700" b="1" dirty="0">
                <a:solidFill>
                  <a:srgbClr val="7030A0"/>
                </a:solidFill>
              </a:rPr>
              <a:t>重叠</a:t>
            </a:r>
            <a:r>
              <a:rPr lang="en-US" altLang="zh-CN" sz="1700" b="1" dirty="0">
                <a:solidFill>
                  <a:srgbClr val="7030A0"/>
                </a:solidFill>
              </a:rPr>
              <a:t>( overlapping)</a:t>
            </a:r>
            <a:r>
              <a:rPr lang="zh-CN" altLang="zh-CN" sz="1700" b="1" dirty="0">
                <a:solidFill>
                  <a:srgbClr val="7030A0"/>
                </a:solidFill>
              </a:rPr>
              <a:t>：</a:t>
            </a:r>
            <a:r>
              <a:rPr lang="zh-CN" altLang="zh-CN" sz="1700" dirty="0"/>
              <a:t>在重叠概化中，一个实体</a:t>
            </a:r>
            <a:r>
              <a:rPr lang="zh-CN" altLang="en-US" sz="1700" dirty="0"/>
              <a:t>实例</a:t>
            </a:r>
            <a:r>
              <a:rPr lang="zh-CN" altLang="zh-CN" sz="1700" dirty="0"/>
              <a:t>可以同时属于同一个概化中的多个低层实体。</a:t>
            </a:r>
            <a:endParaRPr lang="en-US" altLang="zh-CN" sz="1700" dirty="0"/>
          </a:p>
          <a:p>
            <a:pPr lvl="3"/>
            <a:r>
              <a:rPr lang="zh-CN" altLang="zh-CN" sz="1700" b="1" dirty="0"/>
              <a:t>例：</a:t>
            </a:r>
            <a:r>
              <a:rPr lang="zh-CN" altLang="zh-CN" sz="1700" dirty="0"/>
              <a:t>重叠概化的例子</a:t>
            </a:r>
            <a:endParaRPr lang="en-US" altLang="zh-CN" sz="1700" dirty="0"/>
          </a:p>
          <a:p>
            <a:pPr lvl="4"/>
            <a:r>
              <a:rPr lang="zh-CN" altLang="en-US" sz="1700" dirty="0"/>
              <a:t>在</a:t>
            </a:r>
            <a:r>
              <a:rPr lang="zh-CN" altLang="zh-CN" sz="1700" dirty="0"/>
              <a:t>员工工作组</a:t>
            </a:r>
            <a:r>
              <a:rPr lang="zh-CN" altLang="en-US" sz="1700" dirty="0"/>
              <a:t>中，</a:t>
            </a:r>
            <a:r>
              <a:rPr lang="zh-CN" altLang="zh-CN" sz="1700" dirty="0"/>
              <a:t>假设某些雇员参加到多个工作组中</a:t>
            </a:r>
          </a:p>
          <a:p>
            <a:pPr lvl="4"/>
            <a:r>
              <a:rPr lang="zh-CN" altLang="zh-CN" sz="1700" dirty="0"/>
              <a:t>在这种情况下给定雇员就可以出现在</a:t>
            </a:r>
            <a:r>
              <a:rPr lang="en-US" altLang="zh-CN" sz="1700" dirty="0"/>
              <a:t>employee </a:t>
            </a:r>
            <a:r>
              <a:rPr lang="zh-CN" altLang="zh-CN" sz="1700" dirty="0"/>
              <a:t>的多个低层工作组实体中</a:t>
            </a:r>
            <a:endParaRPr lang="en-US" altLang="zh-CN" sz="1700" dirty="0"/>
          </a:p>
          <a:p>
            <a:pPr lvl="3"/>
            <a:r>
              <a:rPr lang="zh-CN" altLang="zh-CN" sz="1700" b="1" dirty="0">
                <a:solidFill>
                  <a:srgbClr val="0070C0"/>
                </a:solidFill>
              </a:rPr>
              <a:t>重叠概化</a:t>
            </a:r>
            <a:r>
              <a:rPr lang="zh-CN" altLang="en-US" sz="1700" b="1" dirty="0">
                <a:solidFill>
                  <a:srgbClr val="0070C0"/>
                </a:solidFill>
              </a:rPr>
              <a:t>的表示：</a:t>
            </a:r>
            <a:r>
              <a:rPr lang="zh-CN" altLang="zh-CN" sz="1700" dirty="0"/>
              <a:t>通过分开的箭头表示重叠概化：</a:t>
            </a:r>
            <a:endParaRPr lang="en-US" altLang="zh-CN" sz="1700" dirty="0"/>
          </a:p>
          <a:p>
            <a:pPr lvl="4"/>
            <a:r>
              <a:rPr lang="zh-CN" altLang="zh-CN" sz="1700" dirty="0"/>
              <a:t>一个箭头从</a:t>
            </a:r>
            <a:r>
              <a:rPr lang="en-US" altLang="zh-CN" sz="1700" dirty="0"/>
              <a:t>employee </a:t>
            </a:r>
            <a:r>
              <a:rPr lang="zh-CN" altLang="zh-CN" sz="1700" dirty="0"/>
              <a:t>指向</a:t>
            </a:r>
            <a:r>
              <a:rPr lang="en-US" altLang="zh-CN" sz="1700" dirty="0"/>
              <a:t>person </a:t>
            </a:r>
          </a:p>
          <a:p>
            <a:pPr lvl="4"/>
            <a:r>
              <a:rPr lang="zh-CN" altLang="zh-CN" sz="1700" dirty="0"/>
              <a:t>一个箭头从</a:t>
            </a:r>
            <a:r>
              <a:rPr lang="en-US" altLang="zh-CN" sz="1700" dirty="0"/>
              <a:t>student </a:t>
            </a:r>
            <a:r>
              <a:rPr lang="zh-CN" altLang="zh-CN" sz="1700" dirty="0"/>
              <a:t>指向</a:t>
            </a:r>
            <a:r>
              <a:rPr lang="en-US" altLang="zh-CN" sz="1700" dirty="0"/>
              <a:t>person</a:t>
            </a:r>
          </a:p>
          <a:p>
            <a:pPr lvl="4"/>
            <a:r>
              <a:rPr lang="zh-CN" altLang="en-US" sz="1700" b="1" dirty="0"/>
              <a:t>一个人可以是学生，也可以是员工！</a:t>
            </a:r>
            <a:endParaRPr lang="zh-CN" altLang="zh-CN" sz="1700" dirty="0"/>
          </a:p>
        </p:txBody>
      </p:sp>
      <p:pic>
        <p:nvPicPr>
          <p:cNvPr id="4" name="图片 4">
            <a:extLst>
              <a:ext uri="{FF2B5EF4-FFF2-40B4-BE49-F238E27FC236}">
                <a16:creationId xmlns:a16="http://schemas.microsoft.com/office/drawing/2014/main" id="{384A3DCD-5211-45D9-A4CB-7B6FD76B2E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6922" y="2828131"/>
            <a:ext cx="179387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3">
            <a:extLst>
              <a:ext uri="{FF2B5EF4-FFF2-40B4-BE49-F238E27FC236}">
                <a16:creationId xmlns:a16="http://schemas.microsoft.com/office/drawing/2014/main" id="{AB0C84CB-B748-4CE3-8BD1-20B11910C2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6922" y="5411672"/>
            <a:ext cx="1793875" cy="134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9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7C8963F5-E72C-45B0-B645-C48A822B7121}"/>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327683" name="Rectangle 3">
            <a:extLst>
              <a:ext uri="{FF2B5EF4-FFF2-40B4-BE49-F238E27FC236}">
                <a16:creationId xmlns:a16="http://schemas.microsoft.com/office/drawing/2014/main" id="{032C3108-9B29-4FF0-8D9D-9EF6C2C40D42}"/>
              </a:ext>
            </a:extLst>
          </p:cNvPr>
          <p:cNvSpPr>
            <a:spLocks noGrp="1" noChangeArrowheads="1"/>
          </p:cNvSpPr>
          <p:nvPr>
            <p:ph type="body" idx="4294967295"/>
          </p:nvPr>
        </p:nvSpPr>
        <p:spPr>
          <a:xfrm>
            <a:off x="717404" y="1379216"/>
            <a:ext cx="10511406" cy="5402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r>
              <a:rPr lang="zh-CN" altLang="en-US" sz="2600" b="1" dirty="0">
                <a:solidFill>
                  <a:srgbClr val="FF0000"/>
                </a:solidFill>
              </a:rPr>
              <a:t>概化上的约束</a:t>
            </a:r>
            <a:endParaRPr lang="en-US" altLang="zh-CN" sz="2600" b="1" dirty="0"/>
          </a:p>
          <a:p>
            <a:pPr lvl="1"/>
            <a:r>
              <a:rPr lang="zh-CN" altLang="zh-CN" sz="2000" b="1" dirty="0"/>
              <a:t>第三类约束：</a:t>
            </a:r>
            <a:r>
              <a:rPr lang="zh-CN" altLang="zh-CN" sz="2000" b="1" dirty="0">
                <a:solidFill>
                  <a:srgbClr val="FF0000"/>
                </a:solidFill>
              </a:rPr>
              <a:t>对概化的完全性约束</a:t>
            </a:r>
            <a:r>
              <a:rPr lang="zh-CN" altLang="en-US" sz="2000" b="1" dirty="0">
                <a:solidFill>
                  <a:srgbClr val="FF0000"/>
                </a:solidFill>
              </a:rPr>
              <a:t>（</a:t>
            </a:r>
            <a:r>
              <a:rPr lang="en-US" altLang="zh-CN" sz="2000" b="1" dirty="0">
                <a:solidFill>
                  <a:srgbClr val="FF0000"/>
                </a:solidFill>
              </a:rPr>
              <a:t>completeness constraint</a:t>
            </a:r>
            <a:r>
              <a:rPr lang="zh-CN" altLang="en-US" sz="2000" b="1" dirty="0">
                <a:solidFill>
                  <a:srgbClr val="FF0000"/>
                </a:solidFill>
              </a:rPr>
              <a:t>）</a:t>
            </a:r>
            <a:endParaRPr lang="en-US" altLang="zh-CN" sz="2000" b="1" dirty="0">
              <a:solidFill>
                <a:srgbClr val="FF0000"/>
              </a:solidFill>
            </a:endParaRPr>
          </a:p>
          <a:p>
            <a:pPr lvl="2"/>
            <a:r>
              <a:rPr lang="zh-CN" altLang="zh-CN" sz="1600" dirty="0"/>
              <a:t>定义高层实体中的一个实体</a:t>
            </a:r>
            <a:r>
              <a:rPr lang="zh-CN" altLang="en-US" sz="1600" dirty="0"/>
              <a:t>实例</a:t>
            </a:r>
            <a:r>
              <a:rPr lang="zh-CN" altLang="zh-CN" sz="1600" dirty="0"/>
              <a:t>是否必须至少属于该概化</a:t>
            </a:r>
            <a:r>
              <a:rPr lang="en-US" altLang="zh-CN" sz="1600" dirty="0"/>
              <a:t>/</a:t>
            </a:r>
            <a:r>
              <a:rPr lang="zh-CN" altLang="zh-CN" sz="1600" dirty="0"/>
              <a:t>特化的一个低层实体</a:t>
            </a:r>
          </a:p>
          <a:p>
            <a:pPr lvl="3"/>
            <a:r>
              <a:rPr lang="zh-CN" altLang="zh-CN" sz="1600" b="1" dirty="0"/>
              <a:t>全部概化</a:t>
            </a:r>
            <a:r>
              <a:rPr lang="en-US" altLang="zh-CN" sz="1600" b="1" dirty="0"/>
              <a:t> </a:t>
            </a:r>
            <a:r>
              <a:rPr lang="zh-CN" altLang="zh-CN" sz="1600" dirty="0"/>
              <a:t>：每个高层实体</a:t>
            </a:r>
            <a:r>
              <a:rPr lang="zh-CN" altLang="en-US" sz="1600" dirty="0"/>
              <a:t>实例</a:t>
            </a:r>
            <a:r>
              <a:rPr lang="zh-CN" altLang="zh-CN" sz="1600" dirty="0"/>
              <a:t>必须属于一个低层实体</a:t>
            </a:r>
            <a:endParaRPr lang="en-US" altLang="zh-CN" sz="1600" dirty="0"/>
          </a:p>
          <a:p>
            <a:pPr lvl="3"/>
            <a:r>
              <a:rPr lang="zh-CN" altLang="zh-CN" sz="1600" b="1" dirty="0"/>
              <a:t>部分概化</a:t>
            </a:r>
            <a:r>
              <a:rPr lang="en-US" altLang="zh-CN" sz="1600" dirty="0"/>
              <a:t> </a:t>
            </a:r>
            <a:r>
              <a:rPr lang="zh-CN" altLang="zh-CN" sz="1600" dirty="0"/>
              <a:t>：允许一些高层实体</a:t>
            </a:r>
            <a:r>
              <a:rPr lang="zh-CN" altLang="en-US" sz="1600" dirty="0"/>
              <a:t>实例</a:t>
            </a:r>
            <a:r>
              <a:rPr lang="zh-CN" altLang="zh-CN" sz="1600" dirty="0"/>
              <a:t>不属于任何低层实体</a:t>
            </a:r>
            <a:endParaRPr lang="en-US" altLang="zh-CN" sz="1600" dirty="0"/>
          </a:p>
          <a:p>
            <a:pPr lvl="2"/>
            <a:endParaRPr lang="en-US" altLang="zh-CN" sz="1600" b="1" dirty="0"/>
          </a:p>
          <a:p>
            <a:pPr lvl="2"/>
            <a:r>
              <a:rPr lang="zh-CN" altLang="zh-CN" sz="1600" b="1" dirty="0">
                <a:solidFill>
                  <a:srgbClr val="7030A0"/>
                </a:solidFill>
              </a:rPr>
              <a:t>部分概化</a:t>
            </a:r>
            <a:r>
              <a:rPr lang="zh-CN" altLang="en-US" sz="1600" b="1" dirty="0">
                <a:solidFill>
                  <a:srgbClr val="7030A0"/>
                </a:solidFill>
              </a:rPr>
              <a:t>的表示</a:t>
            </a:r>
            <a:r>
              <a:rPr lang="en-US" altLang="zh-CN" sz="1600" dirty="0">
                <a:solidFill>
                  <a:srgbClr val="7030A0"/>
                </a:solidFill>
              </a:rPr>
              <a:t> </a:t>
            </a:r>
            <a:r>
              <a:rPr lang="zh-CN" altLang="zh-CN" sz="1600" dirty="0"/>
              <a:t>：</a:t>
            </a:r>
            <a:r>
              <a:rPr lang="zh-CN" altLang="en-US" sz="1600" dirty="0"/>
              <a:t>默认！不需要特殊标示！</a:t>
            </a:r>
            <a:endParaRPr lang="en-US" altLang="zh-CN" sz="1600" dirty="0"/>
          </a:p>
          <a:p>
            <a:pPr lvl="2"/>
            <a:endParaRPr lang="zh-CN" altLang="zh-CN" sz="1600" dirty="0"/>
          </a:p>
          <a:p>
            <a:pPr lvl="3"/>
            <a:endParaRPr lang="en-US" altLang="zh-CN" sz="1600" dirty="0"/>
          </a:p>
          <a:p>
            <a:pPr lvl="3"/>
            <a:endParaRPr lang="en-US" altLang="zh-CN" sz="1600" dirty="0"/>
          </a:p>
          <a:p>
            <a:pPr lvl="3"/>
            <a:endParaRPr lang="en-US" altLang="zh-CN" sz="1600" dirty="0"/>
          </a:p>
          <a:p>
            <a:pPr lvl="3"/>
            <a:endParaRPr lang="en-US" altLang="zh-CN" sz="1600" dirty="0"/>
          </a:p>
          <a:p>
            <a:pPr marL="914400" lvl="2" indent="0">
              <a:buNone/>
            </a:pPr>
            <a:r>
              <a:rPr lang="zh-CN" altLang="en-US" sz="1600" dirty="0"/>
              <a:t>    </a:t>
            </a:r>
            <a:endParaRPr lang="en-US" altLang="zh-CN" sz="1600" dirty="0"/>
          </a:p>
          <a:p>
            <a:pPr marL="914400" lvl="2" indent="0">
              <a:buNone/>
            </a:pPr>
            <a:r>
              <a:rPr lang="en-US" altLang="zh-CN" sz="1600" dirty="0">
                <a:solidFill>
                  <a:srgbClr val="00B0F0"/>
                </a:solidFill>
              </a:rPr>
              <a:t>     </a:t>
            </a:r>
            <a:r>
              <a:rPr lang="zh-CN" altLang="en-US" sz="1600" dirty="0">
                <a:solidFill>
                  <a:srgbClr val="00B0F0"/>
                </a:solidFill>
              </a:rPr>
              <a:t>部分重叠</a:t>
            </a:r>
            <a:r>
              <a:rPr lang="zh-CN" altLang="zh-CN" sz="1600" dirty="0">
                <a:solidFill>
                  <a:srgbClr val="00B0F0"/>
                </a:solidFill>
              </a:rPr>
              <a:t>概化</a:t>
            </a:r>
            <a:r>
              <a:rPr lang="en-US" altLang="zh-CN" sz="1600" dirty="0">
                <a:solidFill>
                  <a:srgbClr val="00B0F0"/>
                </a:solidFill>
              </a:rPr>
              <a:t>                   </a:t>
            </a:r>
            <a:r>
              <a:rPr lang="zh-CN" altLang="en-US" sz="1600" dirty="0">
                <a:solidFill>
                  <a:srgbClr val="00B0F0"/>
                </a:solidFill>
              </a:rPr>
              <a:t>部分不相交概化             全部</a:t>
            </a:r>
            <a:r>
              <a:rPr lang="zh-CN" altLang="zh-CN" sz="1600" dirty="0">
                <a:solidFill>
                  <a:srgbClr val="00B0F0"/>
                </a:solidFill>
              </a:rPr>
              <a:t>不相交概化</a:t>
            </a:r>
            <a:r>
              <a:rPr lang="en-US" altLang="zh-CN" sz="1600" dirty="0">
                <a:solidFill>
                  <a:srgbClr val="00B0F0"/>
                </a:solidFill>
              </a:rPr>
              <a:t>                     </a:t>
            </a:r>
            <a:r>
              <a:rPr lang="zh-CN" altLang="en-US" sz="1600" dirty="0">
                <a:solidFill>
                  <a:srgbClr val="00B0F0"/>
                </a:solidFill>
              </a:rPr>
              <a:t>全部重叠</a:t>
            </a:r>
            <a:r>
              <a:rPr lang="zh-CN" altLang="zh-CN" sz="1600" dirty="0">
                <a:solidFill>
                  <a:srgbClr val="00B0F0"/>
                </a:solidFill>
              </a:rPr>
              <a:t>概化</a:t>
            </a:r>
            <a:endParaRPr lang="en-US" altLang="zh-CN" sz="1600" dirty="0">
              <a:solidFill>
                <a:srgbClr val="00B0F0"/>
              </a:solidFill>
            </a:endParaRPr>
          </a:p>
          <a:p>
            <a:pPr marL="914400" lvl="2" indent="0">
              <a:buNone/>
            </a:pPr>
            <a:endParaRPr lang="en-US" altLang="zh-CN" sz="1600" dirty="0"/>
          </a:p>
          <a:p>
            <a:pPr lvl="2"/>
            <a:r>
              <a:rPr lang="zh-CN" altLang="zh-CN" sz="1600" b="1" dirty="0">
                <a:solidFill>
                  <a:srgbClr val="7030A0"/>
                </a:solidFill>
              </a:rPr>
              <a:t>全部概化</a:t>
            </a:r>
            <a:r>
              <a:rPr lang="zh-CN" altLang="en-US" sz="1600" b="1" dirty="0">
                <a:solidFill>
                  <a:srgbClr val="7030A0"/>
                </a:solidFill>
              </a:rPr>
              <a:t>的表示</a:t>
            </a:r>
            <a:r>
              <a:rPr lang="en-US" altLang="zh-CN" sz="1600" b="1" dirty="0">
                <a:solidFill>
                  <a:srgbClr val="7030A0"/>
                </a:solidFill>
              </a:rPr>
              <a:t> </a:t>
            </a:r>
            <a:r>
              <a:rPr lang="zh-CN" altLang="zh-CN" sz="1600" b="1" dirty="0"/>
              <a:t>：</a:t>
            </a:r>
            <a:endParaRPr lang="en-US" altLang="zh-CN" sz="1600" b="1" dirty="0"/>
          </a:p>
          <a:p>
            <a:pPr lvl="3"/>
            <a:r>
              <a:rPr lang="zh-CN" altLang="en-US" sz="1600" dirty="0"/>
              <a:t>全部</a:t>
            </a:r>
            <a:r>
              <a:rPr lang="zh-CN" altLang="zh-CN" sz="1600" dirty="0"/>
              <a:t>不相交概化</a:t>
            </a:r>
            <a:endParaRPr lang="en-US" altLang="zh-CN" sz="1600" dirty="0"/>
          </a:p>
          <a:p>
            <a:pPr lvl="4"/>
            <a:r>
              <a:rPr lang="zh-CN" altLang="zh-CN" sz="1600" dirty="0"/>
              <a:t>在图中加入关键词</a:t>
            </a:r>
            <a:r>
              <a:rPr lang="en-US" altLang="zh-CN" sz="1600" dirty="0"/>
              <a:t>"total" </a:t>
            </a:r>
            <a:r>
              <a:rPr lang="zh-CN" altLang="zh-CN" sz="1600" dirty="0"/>
              <a:t>，并画一条从关键词到相应的空心箭头</a:t>
            </a:r>
            <a:r>
              <a:rPr lang="en-US" altLang="zh-CN" sz="1600" dirty="0"/>
              <a:t>(</a:t>
            </a:r>
            <a:r>
              <a:rPr lang="zh-CN" altLang="zh-CN" sz="1600" dirty="0"/>
              <a:t>表示不相交概化</a:t>
            </a:r>
            <a:r>
              <a:rPr lang="en-US" altLang="zh-CN" sz="1600" dirty="0"/>
              <a:t>)</a:t>
            </a:r>
            <a:r>
              <a:rPr lang="zh-CN" altLang="zh-CN" sz="1600" dirty="0"/>
              <a:t>的虚线</a:t>
            </a:r>
            <a:endParaRPr lang="en-US" altLang="zh-CN" sz="1600" dirty="0"/>
          </a:p>
          <a:p>
            <a:pPr lvl="3"/>
            <a:r>
              <a:rPr lang="zh-CN" altLang="en-US" sz="1600" dirty="0"/>
              <a:t>全部重叠</a:t>
            </a:r>
            <a:r>
              <a:rPr lang="zh-CN" altLang="zh-CN" sz="1600" dirty="0"/>
              <a:t>概化</a:t>
            </a:r>
            <a:endParaRPr lang="en-US" altLang="zh-CN" sz="1600" dirty="0"/>
          </a:p>
          <a:p>
            <a:pPr lvl="4"/>
            <a:r>
              <a:rPr lang="zh-CN" altLang="zh-CN" sz="1600" dirty="0"/>
              <a:t>在图中加入关键词</a:t>
            </a:r>
            <a:r>
              <a:rPr lang="en-US" altLang="zh-CN" sz="1600" dirty="0"/>
              <a:t>"total" </a:t>
            </a:r>
            <a:r>
              <a:rPr lang="zh-CN" altLang="zh-CN" sz="1600" dirty="0"/>
              <a:t>，并画一条到空心箭头集合</a:t>
            </a:r>
            <a:r>
              <a:rPr lang="en-US" altLang="zh-CN" sz="1600" dirty="0"/>
              <a:t>(</a:t>
            </a:r>
            <a:r>
              <a:rPr lang="zh-CN" altLang="zh-CN" sz="1600" dirty="0"/>
              <a:t>表示重叠概化</a:t>
            </a:r>
            <a:r>
              <a:rPr lang="en-US" altLang="zh-CN" sz="1600" dirty="0"/>
              <a:t>)</a:t>
            </a:r>
            <a:r>
              <a:rPr lang="zh-CN" altLang="zh-CN" sz="1600" dirty="0"/>
              <a:t>的虚线</a:t>
            </a:r>
          </a:p>
        </p:txBody>
      </p:sp>
      <p:pic>
        <p:nvPicPr>
          <p:cNvPr id="6" name="图片 6">
            <a:extLst>
              <a:ext uri="{FF2B5EF4-FFF2-40B4-BE49-F238E27FC236}">
                <a16:creationId xmlns:a16="http://schemas.microsoft.com/office/drawing/2014/main" id="{A8905BD6-4E3B-411B-A870-AA17205C05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5099" y="3664632"/>
            <a:ext cx="1867722" cy="1080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5">
            <a:extLst>
              <a:ext uri="{FF2B5EF4-FFF2-40B4-BE49-F238E27FC236}">
                <a16:creationId xmlns:a16="http://schemas.microsoft.com/office/drawing/2014/main" id="{D5097A10-7EC7-47EB-A74A-5C4FCBE8E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517" y="3719368"/>
            <a:ext cx="1745158" cy="1080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3">
            <a:extLst>
              <a:ext uri="{FF2B5EF4-FFF2-40B4-BE49-F238E27FC236}">
                <a16:creationId xmlns:a16="http://schemas.microsoft.com/office/drawing/2014/main" id="{B15B4AA8-D4A6-473B-BD07-357695D285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241" y="3612195"/>
            <a:ext cx="2147619" cy="115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4">
            <a:extLst>
              <a:ext uri="{FF2B5EF4-FFF2-40B4-BE49-F238E27FC236}">
                <a16:creationId xmlns:a16="http://schemas.microsoft.com/office/drawing/2014/main" id="{684F99B0-70EF-4880-9856-B5998923CB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4436" y="3594076"/>
            <a:ext cx="2435990" cy="118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477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7C8963F5-E72C-45B0-B645-C48A822B7121}"/>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327683" name="Rectangle 3">
            <a:extLst>
              <a:ext uri="{FF2B5EF4-FFF2-40B4-BE49-F238E27FC236}">
                <a16:creationId xmlns:a16="http://schemas.microsoft.com/office/drawing/2014/main" id="{032C3108-9B29-4FF0-8D9D-9EF6C2C40D42}"/>
              </a:ext>
            </a:extLst>
          </p:cNvPr>
          <p:cNvSpPr>
            <a:spLocks noGrp="1" noChangeArrowheads="1"/>
          </p:cNvSpPr>
          <p:nvPr>
            <p:ph type="body" idx="4294967295"/>
          </p:nvPr>
        </p:nvSpPr>
        <p:spPr>
          <a:xfrm>
            <a:off x="717404" y="1379216"/>
            <a:ext cx="10511406" cy="5402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zh-CN" altLang="en-US" sz="2600" b="1" dirty="0">
                <a:solidFill>
                  <a:srgbClr val="FF0000"/>
                </a:solidFill>
              </a:rPr>
              <a:t>概化上的约束</a:t>
            </a:r>
            <a:endParaRPr lang="en-US" altLang="zh-CN" sz="2600" b="1" dirty="0">
              <a:solidFill>
                <a:srgbClr val="FF0000"/>
              </a:solidFill>
            </a:endParaRPr>
          </a:p>
          <a:p>
            <a:pPr lvl="1"/>
            <a:r>
              <a:rPr lang="zh-CN" altLang="zh-CN" sz="2400" b="1" dirty="0"/>
              <a:t>第三类约束：</a:t>
            </a:r>
            <a:r>
              <a:rPr lang="zh-CN" altLang="zh-CN" sz="2400" b="1" dirty="0">
                <a:solidFill>
                  <a:srgbClr val="FF0000"/>
                </a:solidFill>
              </a:rPr>
              <a:t>对概化的完全性约束</a:t>
            </a:r>
            <a:r>
              <a:rPr lang="zh-CN" altLang="en-US" sz="2400" b="1" dirty="0">
                <a:solidFill>
                  <a:srgbClr val="FF0000"/>
                </a:solidFill>
              </a:rPr>
              <a:t>（</a:t>
            </a:r>
            <a:r>
              <a:rPr lang="en-US" altLang="zh-CN" sz="2400" b="1" dirty="0">
                <a:solidFill>
                  <a:srgbClr val="FF0000"/>
                </a:solidFill>
              </a:rPr>
              <a:t>completeness constraint</a:t>
            </a:r>
            <a:r>
              <a:rPr lang="zh-CN" altLang="en-US" sz="2400" b="1" dirty="0">
                <a:solidFill>
                  <a:srgbClr val="FF0000"/>
                </a:solidFill>
              </a:rPr>
              <a:t>）</a:t>
            </a:r>
            <a:endParaRPr lang="en-US" altLang="zh-CN" sz="2400" b="1" dirty="0">
              <a:solidFill>
                <a:srgbClr val="FF0000"/>
              </a:solidFill>
            </a:endParaRPr>
          </a:p>
          <a:p>
            <a:pPr lvl="2"/>
            <a:endParaRPr lang="en-US" altLang="zh-CN" sz="1800" dirty="0"/>
          </a:p>
          <a:p>
            <a:pPr lvl="2"/>
            <a:r>
              <a:rPr lang="zh-CN" altLang="zh-CN" sz="1800" dirty="0"/>
              <a:t>由于通过概化产生的高层实体通常包括低层实体中的</a:t>
            </a:r>
            <a:r>
              <a:rPr lang="zh-CN" altLang="en-US" sz="1800" dirty="0"/>
              <a:t>全部</a:t>
            </a:r>
            <a:r>
              <a:rPr lang="zh-CN" altLang="zh-CN" sz="1800" dirty="0"/>
              <a:t>实体</a:t>
            </a:r>
            <a:r>
              <a:rPr lang="zh-CN" altLang="en-US" sz="1800" dirty="0"/>
              <a:t>实例</a:t>
            </a:r>
            <a:r>
              <a:rPr lang="zh-CN" altLang="zh-CN" sz="1800" dirty="0"/>
              <a:t>，因此</a:t>
            </a:r>
            <a:r>
              <a:rPr lang="zh-CN" altLang="zh-CN" sz="1800" dirty="0">
                <a:solidFill>
                  <a:srgbClr val="7030A0"/>
                </a:solidFill>
              </a:rPr>
              <a:t>由概化产生的高层实体的完全性约束通常是全部的</a:t>
            </a:r>
            <a:r>
              <a:rPr lang="zh-CN" altLang="zh-CN" sz="1800" dirty="0"/>
              <a:t>。</a:t>
            </a:r>
            <a:endParaRPr lang="en-US" altLang="zh-CN" sz="1800" dirty="0"/>
          </a:p>
          <a:p>
            <a:pPr lvl="2"/>
            <a:endParaRPr lang="en-US" altLang="zh-CN" sz="1800" dirty="0"/>
          </a:p>
          <a:p>
            <a:pPr lvl="2"/>
            <a:r>
              <a:rPr lang="zh-CN" altLang="zh-CN" sz="1800" dirty="0"/>
              <a:t>如果概化是部分的，高层实体</a:t>
            </a:r>
            <a:r>
              <a:rPr lang="zh-CN" altLang="en-US" sz="1800" dirty="0"/>
              <a:t>实例</a:t>
            </a:r>
            <a:r>
              <a:rPr lang="zh-CN" altLang="zh-CN" sz="1800" dirty="0"/>
              <a:t>就可以不限制</a:t>
            </a:r>
            <a:r>
              <a:rPr lang="zh-CN" altLang="en-US" sz="1800" dirty="0"/>
              <a:t>是否</a:t>
            </a:r>
            <a:r>
              <a:rPr lang="zh-CN" altLang="zh-CN" sz="1800" dirty="0"/>
              <a:t>出现在任何低层实体中</a:t>
            </a:r>
            <a:endParaRPr lang="en-US" altLang="zh-CN" sz="1800" dirty="0"/>
          </a:p>
          <a:p>
            <a:pPr lvl="2"/>
            <a:endParaRPr lang="en-US" altLang="zh-CN" sz="1800" b="1" dirty="0">
              <a:solidFill>
                <a:srgbClr val="7030A0"/>
              </a:solidFill>
            </a:endParaRPr>
          </a:p>
          <a:p>
            <a:pPr lvl="1"/>
            <a:r>
              <a:rPr lang="zh-CN" altLang="en-US" sz="2400" b="1" dirty="0">
                <a:solidFill>
                  <a:srgbClr val="7030A0"/>
                </a:solidFill>
              </a:rPr>
              <a:t>是否</a:t>
            </a:r>
            <a:r>
              <a:rPr lang="zh-CN" altLang="zh-CN" sz="2400" b="1" dirty="0">
                <a:solidFill>
                  <a:srgbClr val="7030A0"/>
                </a:solidFill>
              </a:rPr>
              <a:t>完全</a:t>
            </a:r>
            <a:r>
              <a:rPr lang="zh-CN" altLang="en-US" sz="2400" b="1" dirty="0">
                <a:solidFill>
                  <a:srgbClr val="7030A0"/>
                </a:solidFill>
              </a:rPr>
              <a:t>概化</a:t>
            </a:r>
            <a:r>
              <a:rPr lang="zh-CN" altLang="zh-CN" sz="2400" b="1" dirty="0">
                <a:solidFill>
                  <a:srgbClr val="7030A0"/>
                </a:solidFill>
              </a:rPr>
              <a:t>约束</a:t>
            </a:r>
            <a:r>
              <a:rPr lang="zh-CN" altLang="zh-CN" sz="2400" dirty="0"/>
              <a:t>和</a:t>
            </a:r>
            <a:r>
              <a:rPr lang="zh-CN" altLang="en-US" sz="2400" dirty="0">
                <a:solidFill>
                  <a:srgbClr val="7030A0"/>
                </a:solidFill>
              </a:rPr>
              <a:t>是否</a:t>
            </a:r>
            <a:r>
              <a:rPr lang="zh-CN" altLang="zh-CN" sz="2400" b="1" dirty="0">
                <a:solidFill>
                  <a:srgbClr val="7030A0"/>
                </a:solidFill>
              </a:rPr>
              <a:t>相交约束</a:t>
            </a:r>
            <a:r>
              <a:rPr lang="zh-CN" altLang="en-US" sz="2400" b="1" dirty="0">
                <a:solidFill>
                  <a:srgbClr val="0070C0"/>
                </a:solidFill>
              </a:rPr>
              <a:t>之间</a:t>
            </a:r>
            <a:r>
              <a:rPr lang="zh-CN" altLang="zh-CN" sz="2400" dirty="0">
                <a:solidFill>
                  <a:srgbClr val="7030A0"/>
                </a:solidFill>
              </a:rPr>
              <a:t>没有依赖关系</a:t>
            </a:r>
            <a:endParaRPr lang="en-US" altLang="zh-CN" sz="2400" dirty="0">
              <a:solidFill>
                <a:srgbClr val="7030A0"/>
              </a:solidFill>
            </a:endParaRPr>
          </a:p>
          <a:p>
            <a:pPr lvl="3"/>
            <a:endParaRPr lang="en-US" altLang="zh-CN" b="1" dirty="0"/>
          </a:p>
          <a:p>
            <a:pPr lvl="2"/>
            <a:r>
              <a:rPr lang="zh-CN" altLang="en-US" b="1" dirty="0"/>
              <a:t>完全</a:t>
            </a:r>
            <a:r>
              <a:rPr lang="zh-CN" altLang="zh-CN" b="1" dirty="0"/>
              <a:t>不相交</a:t>
            </a:r>
            <a:endParaRPr lang="en-US" altLang="zh-CN" b="1" dirty="0"/>
          </a:p>
          <a:p>
            <a:pPr lvl="2"/>
            <a:r>
              <a:rPr lang="zh-CN" altLang="en-US" b="1" dirty="0"/>
              <a:t>完全</a:t>
            </a:r>
            <a:r>
              <a:rPr lang="zh-CN" altLang="zh-CN" b="1" dirty="0"/>
              <a:t>重叠</a:t>
            </a:r>
            <a:endParaRPr lang="en-US" altLang="zh-CN" b="1" dirty="0"/>
          </a:p>
          <a:p>
            <a:pPr lvl="2"/>
            <a:r>
              <a:rPr lang="zh-CN" altLang="zh-CN" b="1" dirty="0"/>
              <a:t>部分</a:t>
            </a:r>
            <a:r>
              <a:rPr lang="zh-CN" altLang="en-US" b="1" dirty="0"/>
              <a:t>不</a:t>
            </a:r>
            <a:r>
              <a:rPr lang="zh-CN" altLang="zh-CN" b="1" dirty="0"/>
              <a:t>相交</a:t>
            </a:r>
            <a:endParaRPr lang="en-US" altLang="zh-CN" b="1" dirty="0"/>
          </a:p>
          <a:p>
            <a:pPr lvl="2"/>
            <a:r>
              <a:rPr lang="zh-CN" altLang="zh-CN" b="1" dirty="0"/>
              <a:t>部</a:t>
            </a:r>
            <a:r>
              <a:rPr lang="zh-CN" altLang="en-US" b="1" dirty="0"/>
              <a:t>分</a:t>
            </a:r>
            <a:r>
              <a:rPr lang="zh-CN" altLang="zh-CN" b="1" dirty="0"/>
              <a:t>重叠</a:t>
            </a:r>
            <a:endParaRPr lang="zh-CN" altLang="zh-CN" dirty="0"/>
          </a:p>
          <a:p>
            <a:pPr lvl="2"/>
            <a:endParaRPr lang="zh-CN" altLang="zh-CN" sz="2200" b="1" dirty="0">
              <a:solidFill>
                <a:srgbClr val="7030A0"/>
              </a:solidFill>
            </a:endParaRPr>
          </a:p>
          <a:p>
            <a:pPr lvl="2"/>
            <a:endParaRPr lang="en-US" altLang="zh-CN" sz="2000" b="1" dirty="0"/>
          </a:p>
          <a:p>
            <a:pPr lvl="1"/>
            <a:endParaRPr lang="zh-CN" altLang="zh-CN" sz="1600" dirty="0"/>
          </a:p>
        </p:txBody>
      </p:sp>
      <p:pic>
        <p:nvPicPr>
          <p:cNvPr id="4" name="图片 3">
            <a:extLst>
              <a:ext uri="{FF2B5EF4-FFF2-40B4-BE49-F238E27FC236}">
                <a16:creationId xmlns:a16="http://schemas.microsoft.com/office/drawing/2014/main" id="{54292AED-E9C2-4818-98FA-9B8C5D15D74C}"/>
              </a:ext>
            </a:extLst>
          </p:cNvPr>
          <p:cNvPicPr>
            <a:picLocks noChangeAspect="1"/>
          </p:cNvPicPr>
          <p:nvPr/>
        </p:nvPicPr>
        <p:blipFill>
          <a:blip r:embed="rId3"/>
          <a:stretch>
            <a:fillRect/>
          </a:stretch>
        </p:blipFill>
        <p:spPr>
          <a:xfrm>
            <a:off x="3070371" y="4624996"/>
            <a:ext cx="7862844" cy="1398474"/>
          </a:xfrm>
          <a:prstGeom prst="rect">
            <a:avLst/>
          </a:prstGeom>
        </p:spPr>
      </p:pic>
    </p:spTree>
    <p:extLst>
      <p:ext uri="{BB962C8B-B14F-4D97-AF65-F5344CB8AC3E}">
        <p14:creationId xmlns:p14="http://schemas.microsoft.com/office/powerpoint/2010/main" val="364144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7C8963F5-E72C-45B0-B645-C48A822B7121}"/>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327683" name="Rectangle 3">
            <a:extLst>
              <a:ext uri="{FF2B5EF4-FFF2-40B4-BE49-F238E27FC236}">
                <a16:creationId xmlns:a16="http://schemas.microsoft.com/office/drawing/2014/main" id="{032C3108-9B29-4FF0-8D9D-9EF6C2C40D42}"/>
              </a:ext>
            </a:extLst>
          </p:cNvPr>
          <p:cNvSpPr>
            <a:spLocks noGrp="1" noChangeArrowheads="1"/>
          </p:cNvSpPr>
          <p:nvPr>
            <p:ph type="body" idx="4294967295"/>
          </p:nvPr>
        </p:nvSpPr>
        <p:spPr>
          <a:xfrm>
            <a:off x="577309" y="1379216"/>
            <a:ext cx="11035863" cy="5402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zh-CN" altLang="en-US" sz="2600" b="1" dirty="0">
                <a:solidFill>
                  <a:srgbClr val="FF0000"/>
                </a:solidFill>
              </a:rPr>
              <a:t>概化上的约束</a:t>
            </a:r>
            <a:endParaRPr lang="en-US" altLang="zh-CN" sz="2600" b="1" dirty="0">
              <a:solidFill>
                <a:srgbClr val="FF0000"/>
              </a:solidFill>
            </a:endParaRPr>
          </a:p>
          <a:p>
            <a:pPr lvl="1"/>
            <a:r>
              <a:rPr lang="zh-CN" altLang="en-US" sz="2400" b="1" dirty="0">
                <a:solidFill>
                  <a:srgbClr val="7030A0"/>
                </a:solidFill>
              </a:rPr>
              <a:t>是否</a:t>
            </a:r>
            <a:r>
              <a:rPr lang="zh-CN" altLang="zh-CN" sz="2400" b="1" dirty="0">
                <a:solidFill>
                  <a:srgbClr val="7030A0"/>
                </a:solidFill>
              </a:rPr>
              <a:t>完全</a:t>
            </a:r>
            <a:r>
              <a:rPr lang="zh-CN" altLang="en-US" sz="2400" b="1" dirty="0">
                <a:solidFill>
                  <a:srgbClr val="7030A0"/>
                </a:solidFill>
              </a:rPr>
              <a:t>概化</a:t>
            </a:r>
            <a:r>
              <a:rPr lang="zh-CN" altLang="zh-CN" sz="2400" b="1" dirty="0">
                <a:solidFill>
                  <a:srgbClr val="7030A0"/>
                </a:solidFill>
              </a:rPr>
              <a:t>约束</a:t>
            </a:r>
            <a:r>
              <a:rPr lang="zh-CN" altLang="zh-CN" sz="2400" dirty="0"/>
              <a:t>和</a:t>
            </a:r>
            <a:r>
              <a:rPr lang="zh-CN" altLang="en-US" sz="2400" dirty="0">
                <a:solidFill>
                  <a:srgbClr val="7030A0"/>
                </a:solidFill>
              </a:rPr>
              <a:t>是否</a:t>
            </a:r>
            <a:r>
              <a:rPr lang="zh-CN" altLang="zh-CN" sz="2400" b="1" dirty="0">
                <a:solidFill>
                  <a:srgbClr val="7030A0"/>
                </a:solidFill>
              </a:rPr>
              <a:t>相交约束</a:t>
            </a:r>
            <a:r>
              <a:rPr lang="zh-CN" altLang="en-US" sz="2400" b="1" dirty="0">
                <a:solidFill>
                  <a:srgbClr val="0070C0"/>
                </a:solidFill>
              </a:rPr>
              <a:t>之间</a:t>
            </a:r>
            <a:r>
              <a:rPr lang="zh-CN" altLang="zh-CN" sz="2400" dirty="0">
                <a:solidFill>
                  <a:srgbClr val="7030A0"/>
                </a:solidFill>
              </a:rPr>
              <a:t>没有依赖关系</a:t>
            </a:r>
            <a:endParaRPr lang="en-US" altLang="zh-CN" sz="2400" dirty="0">
              <a:solidFill>
                <a:srgbClr val="7030A0"/>
              </a:solidFill>
            </a:endParaRPr>
          </a:p>
          <a:p>
            <a:pPr lvl="2"/>
            <a:endParaRPr lang="en-US" altLang="zh-CN" sz="2000" b="1" dirty="0"/>
          </a:p>
          <a:p>
            <a:pPr lvl="2"/>
            <a:r>
              <a:rPr lang="zh-CN" altLang="zh-CN" sz="2000" b="1" dirty="0"/>
              <a:t>例：（</a:t>
            </a:r>
            <a:r>
              <a:rPr lang="zh-CN" altLang="en-US" sz="2000" b="1" dirty="0">
                <a:solidFill>
                  <a:srgbClr val="7030A0"/>
                </a:solidFill>
              </a:rPr>
              <a:t>全部不相交概化！</a:t>
            </a:r>
            <a:r>
              <a:rPr lang="zh-CN" altLang="zh-CN" sz="2000" b="1" dirty="0"/>
              <a:t>）</a:t>
            </a:r>
            <a:endParaRPr lang="zh-CN" altLang="zh-CN" sz="2000" dirty="0"/>
          </a:p>
          <a:p>
            <a:pPr lvl="3"/>
            <a:r>
              <a:rPr lang="en-US" altLang="zh-CN" sz="2000" dirty="0"/>
              <a:t>student </a:t>
            </a:r>
            <a:r>
              <a:rPr lang="zh-CN" altLang="zh-CN" sz="2000" dirty="0"/>
              <a:t>的概化是全部的</a:t>
            </a:r>
            <a:r>
              <a:rPr lang="en-US" altLang="zh-CN" sz="2000" dirty="0"/>
              <a:t>:</a:t>
            </a:r>
            <a:r>
              <a:rPr lang="zh-CN" altLang="zh-CN" sz="2000" dirty="0"/>
              <a:t>所有的学生实体都要么是研究生要么本科生</a:t>
            </a:r>
            <a:endParaRPr lang="en-US" altLang="zh-CN" sz="2000" dirty="0"/>
          </a:p>
          <a:p>
            <a:pPr lvl="2"/>
            <a:endParaRPr lang="en-US" altLang="zh-CN" sz="2000" b="1" dirty="0"/>
          </a:p>
          <a:p>
            <a:pPr lvl="2"/>
            <a:r>
              <a:rPr lang="zh-CN" altLang="zh-CN" sz="2000" b="1" dirty="0"/>
              <a:t>例：（</a:t>
            </a:r>
            <a:r>
              <a:rPr lang="zh-CN" altLang="zh-CN" sz="2000" b="1" dirty="0">
                <a:solidFill>
                  <a:srgbClr val="7030A0"/>
                </a:solidFill>
              </a:rPr>
              <a:t>部分</a:t>
            </a:r>
            <a:r>
              <a:rPr lang="zh-CN" altLang="en-US" sz="2000" b="1" dirty="0">
                <a:solidFill>
                  <a:srgbClr val="7030A0"/>
                </a:solidFill>
              </a:rPr>
              <a:t>的重叠的</a:t>
            </a:r>
            <a:r>
              <a:rPr lang="zh-CN" altLang="zh-CN" sz="2000" b="1" dirty="0">
                <a:solidFill>
                  <a:srgbClr val="7030A0"/>
                </a:solidFill>
              </a:rPr>
              <a:t>特化</a:t>
            </a:r>
            <a:r>
              <a:rPr lang="zh-CN" altLang="en-US" sz="2000" b="1" dirty="0">
                <a:solidFill>
                  <a:srgbClr val="7030A0"/>
                </a:solidFill>
              </a:rPr>
              <a:t>！</a:t>
            </a:r>
            <a:r>
              <a:rPr lang="zh-CN" altLang="zh-CN" sz="2000" b="1" dirty="0"/>
              <a:t>）</a:t>
            </a:r>
            <a:endParaRPr lang="zh-CN" altLang="zh-CN" sz="2000" dirty="0"/>
          </a:p>
          <a:p>
            <a:pPr lvl="3"/>
            <a:r>
              <a:rPr lang="zh-CN" altLang="zh-CN" sz="2000" dirty="0"/>
              <a:t>工作组实体集就是部分特化的例子：由于员工在工作</a:t>
            </a:r>
            <a:r>
              <a:rPr lang="en-US" altLang="zh-CN" sz="2000" dirty="0"/>
              <a:t>3</a:t>
            </a:r>
            <a:r>
              <a:rPr lang="zh-CN" altLang="zh-CN" sz="2000" dirty="0"/>
              <a:t>个月后才分配到某个工作组中，因此某些</a:t>
            </a:r>
            <a:r>
              <a:rPr lang="en-US" altLang="zh-CN" sz="2000" dirty="0"/>
              <a:t>employee </a:t>
            </a:r>
            <a:r>
              <a:rPr lang="zh-CN" altLang="zh-CN" sz="2000" dirty="0"/>
              <a:t>实体可能不属于任何低层工作组实体集。</a:t>
            </a:r>
          </a:p>
          <a:p>
            <a:pPr lvl="3"/>
            <a:r>
              <a:rPr lang="zh-CN" altLang="zh-CN" sz="2000" dirty="0"/>
              <a:t>通过对</a:t>
            </a:r>
            <a:r>
              <a:rPr lang="en-US" altLang="zh-CN" sz="2000" dirty="0"/>
              <a:t>employee </a:t>
            </a:r>
            <a:r>
              <a:rPr lang="zh-CN" altLang="zh-CN" sz="2000" dirty="0"/>
              <a:t>的</a:t>
            </a:r>
            <a:r>
              <a:rPr lang="zh-CN" altLang="zh-CN" sz="2000" b="1" dirty="0">
                <a:solidFill>
                  <a:srgbClr val="7030A0"/>
                </a:solidFill>
              </a:rPr>
              <a:t>部分的、重叠的特化</a:t>
            </a:r>
            <a:r>
              <a:rPr lang="zh-CN" altLang="zh-CN" sz="2000" dirty="0"/>
              <a:t>过程来更完全地表示出工作组实体集的特征。</a:t>
            </a:r>
            <a:endParaRPr lang="en-US" altLang="zh-CN" sz="2000" dirty="0"/>
          </a:p>
          <a:p>
            <a:pPr lvl="2"/>
            <a:endParaRPr lang="en-US" altLang="zh-CN" sz="2000" b="1" dirty="0"/>
          </a:p>
          <a:p>
            <a:pPr lvl="2"/>
            <a:r>
              <a:rPr lang="zh-CN" altLang="zh-CN" sz="2000" b="1" dirty="0"/>
              <a:t>例： （</a:t>
            </a:r>
            <a:r>
              <a:rPr lang="zh-CN" altLang="zh-CN" sz="2000" b="1" dirty="0">
                <a:solidFill>
                  <a:srgbClr val="7030A0"/>
                </a:solidFill>
              </a:rPr>
              <a:t>部分</a:t>
            </a:r>
            <a:r>
              <a:rPr lang="zh-CN" altLang="en-US" sz="2000" b="1" dirty="0">
                <a:solidFill>
                  <a:srgbClr val="7030A0"/>
                </a:solidFill>
              </a:rPr>
              <a:t>的</a:t>
            </a:r>
            <a:r>
              <a:rPr lang="zh-CN" altLang="zh-CN" sz="2000" b="1" dirty="0">
                <a:solidFill>
                  <a:srgbClr val="7030A0"/>
                </a:solidFill>
              </a:rPr>
              <a:t>不相交的概化</a:t>
            </a:r>
            <a:r>
              <a:rPr lang="zh-CN" altLang="en-US" sz="2000" b="1" dirty="0">
                <a:solidFill>
                  <a:srgbClr val="7030A0"/>
                </a:solidFill>
              </a:rPr>
              <a:t>！</a:t>
            </a:r>
            <a:r>
              <a:rPr lang="zh-CN" altLang="zh-CN" sz="2000" b="1" dirty="0"/>
              <a:t>）</a:t>
            </a:r>
            <a:endParaRPr lang="en-US" altLang="zh-CN" sz="2000" dirty="0"/>
          </a:p>
          <a:p>
            <a:pPr lvl="3"/>
            <a:r>
              <a:rPr lang="zh-CN" altLang="zh-CN" sz="2000" dirty="0"/>
              <a:t>从</a:t>
            </a:r>
            <a:r>
              <a:rPr lang="en-US" altLang="zh-CN" sz="2000" dirty="0" err="1"/>
              <a:t>graduate_student</a:t>
            </a:r>
            <a:r>
              <a:rPr lang="en-US" altLang="zh-CN" sz="2000" dirty="0"/>
              <a:t> </a:t>
            </a:r>
            <a:r>
              <a:rPr lang="zh-CN" altLang="zh-CN" sz="2000" dirty="0"/>
              <a:t>和</a:t>
            </a:r>
            <a:r>
              <a:rPr lang="en-US" altLang="zh-CN" sz="2000" dirty="0" err="1"/>
              <a:t>undergraduate_student</a:t>
            </a:r>
            <a:r>
              <a:rPr lang="en-US" altLang="zh-CN" sz="2000" dirty="0"/>
              <a:t> </a:t>
            </a:r>
            <a:r>
              <a:rPr lang="zh-CN" altLang="zh-CN" sz="2000" dirty="0"/>
              <a:t>到</a:t>
            </a:r>
            <a:r>
              <a:rPr lang="en-US" altLang="zh-CN" sz="2000" dirty="0"/>
              <a:t>student </a:t>
            </a:r>
            <a:r>
              <a:rPr lang="zh-CN" altLang="zh-CN" sz="2000" dirty="0"/>
              <a:t>的概化</a:t>
            </a:r>
            <a:endParaRPr lang="en-US" altLang="zh-CN" sz="2000" dirty="0"/>
          </a:p>
          <a:p>
            <a:pPr lvl="3"/>
            <a:r>
              <a:rPr lang="zh-CN" altLang="en-US" sz="2000" dirty="0"/>
              <a:t>有些学生可能不是大学生也不是研究生！（访问学生）</a:t>
            </a:r>
            <a:endParaRPr lang="zh-CN" altLang="zh-CN" sz="2000" dirty="0"/>
          </a:p>
          <a:p>
            <a:pPr lvl="2"/>
            <a:endParaRPr lang="zh-CN" altLang="zh-CN" sz="2200" b="1" dirty="0">
              <a:solidFill>
                <a:srgbClr val="7030A0"/>
              </a:solidFill>
            </a:endParaRPr>
          </a:p>
          <a:p>
            <a:pPr lvl="2"/>
            <a:endParaRPr lang="en-US" altLang="zh-CN" sz="2000" b="1" dirty="0"/>
          </a:p>
          <a:p>
            <a:pPr lvl="1"/>
            <a:endParaRPr lang="zh-CN" altLang="zh-CN" sz="1600" dirty="0"/>
          </a:p>
        </p:txBody>
      </p:sp>
    </p:spTree>
    <p:extLst>
      <p:ext uri="{BB962C8B-B14F-4D97-AF65-F5344CB8AC3E}">
        <p14:creationId xmlns:p14="http://schemas.microsoft.com/office/powerpoint/2010/main" val="382884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7C8963F5-E72C-45B0-B645-C48A822B7121}"/>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327683" name="Rectangle 3">
            <a:extLst>
              <a:ext uri="{FF2B5EF4-FFF2-40B4-BE49-F238E27FC236}">
                <a16:creationId xmlns:a16="http://schemas.microsoft.com/office/drawing/2014/main" id="{032C3108-9B29-4FF0-8D9D-9EF6C2C40D42}"/>
              </a:ext>
            </a:extLst>
          </p:cNvPr>
          <p:cNvSpPr>
            <a:spLocks noGrp="1" noChangeArrowheads="1"/>
          </p:cNvSpPr>
          <p:nvPr>
            <p:ph type="body" idx="4294967295"/>
          </p:nvPr>
        </p:nvSpPr>
        <p:spPr>
          <a:xfrm>
            <a:off x="1104901" y="1379216"/>
            <a:ext cx="9980682" cy="5402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zh-CN" altLang="en-US" sz="2600" b="1" dirty="0">
                <a:solidFill>
                  <a:srgbClr val="FF0000"/>
                </a:solidFill>
              </a:rPr>
              <a:t>概化上的约束</a:t>
            </a:r>
            <a:endParaRPr lang="en-US" altLang="zh-CN" sz="2600" b="1" dirty="0">
              <a:solidFill>
                <a:srgbClr val="FF0000"/>
              </a:solidFill>
            </a:endParaRPr>
          </a:p>
          <a:p>
            <a:pPr lvl="1"/>
            <a:endParaRPr lang="en-US" altLang="zh-CN" sz="2400" b="1" dirty="0">
              <a:solidFill>
                <a:srgbClr val="7030A0"/>
              </a:solidFill>
            </a:endParaRPr>
          </a:p>
          <a:p>
            <a:pPr lvl="1"/>
            <a:r>
              <a:rPr lang="zh-CN" altLang="zh-CN" sz="2400" b="1" dirty="0">
                <a:solidFill>
                  <a:srgbClr val="0070C0"/>
                </a:solidFill>
              </a:rPr>
              <a:t>对给定概化或特化使用约束</a:t>
            </a:r>
            <a:r>
              <a:rPr lang="zh-CN" altLang="zh-CN" sz="2400" b="1" dirty="0">
                <a:solidFill>
                  <a:srgbClr val="7030A0"/>
                </a:solidFill>
              </a:rPr>
              <a:t>带来某些插入和删除需求</a:t>
            </a:r>
            <a:endParaRPr lang="zh-CN" altLang="zh-CN" sz="2400" dirty="0">
              <a:solidFill>
                <a:srgbClr val="7030A0"/>
              </a:solidFill>
            </a:endParaRPr>
          </a:p>
          <a:p>
            <a:pPr lvl="2"/>
            <a:endParaRPr lang="en-US" altLang="zh-CN" sz="1800" dirty="0"/>
          </a:p>
          <a:p>
            <a:pPr lvl="2"/>
            <a:r>
              <a:rPr lang="zh-CN" altLang="en-US" sz="2400" dirty="0">
                <a:solidFill>
                  <a:srgbClr val="00B0F0"/>
                </a:solidFill>
              </a:rPr>
              <a:t>插入</a:t>
            </a:r>
            <a:endParaRPr lang="en-US" altLang="zh-CN" sz="2400" dirty="0">
              <a:solidFill>
                <a:srgbClr val="00B0F0"/>
              </a:solidFill>
            </a:endParaRPr>
          </a:p>
          <a:p>
            <a:pPr lvl="3"/>
            <a:r>
              <a:rPr lang="zh-CN" altLang="zh-CN" sz="1800" dirty="0"/>
              <a:t>当存在一个</a:t>
            </a:r>
            <a:r>
              <a:rPr lang="zh-CN" altLang="zh-CN" sz="1800" b="1" dirty="0">
                <a:solidFill>
                  <a:srgbClr val="7030A0"/>
                </a:solidFill>
              </a:rPr>
              <a:t>全部的完全性约束</a:t>
            </a:r>
            <a:r>
              <a:rPr lang="zh-CN" altLang="zh-CN" sz="1800" dirty="0"/>
              <a:t>时，插入到高层实体中的实体</a:t>
            </a:r>
            <a:r>
              <a:rPr lang="zh-CN" altLang="en-US" sz="1800" dirty="0"/>
              <a:t>实例</a:t>
            </a:r>
            <a:r>
              <a:rPr lang="zh-CN" altLang="zh-CN" sz="1800" dirty="0"/>
              <a:t>还必须插入到至少一个低层实体中。</a:t>
            </a:r>
            <a:endParaRPr lang="en-US" altLang="zh-CN" sz="1800" dirty="0"/>
          </a:p>
          <a:p>
            <a:pPr lvl="3"/>
            <a:r>
              <a:rPr lang="zh-CN" altLang="zh-CN" sz="1800" dirty="0"/>
              <a:t>在</a:t>
            </a:r>
            <a:r>
              <a:rPr lang="zh-CN" altLang="zh-CN" sz="1800" b="1" dirty="0">
                <a:solidFill>
                  <a:srgbClr val="7030A0"/>
                </a:solidFill>
              </a:rPr>
              <a:t>条件定义的约束</a:t>
            </a:r>
            <a:r>
              <a:rPr lang="zh-CN" altLang="zh-CN" sz="1800" dirty="0"/>
              <a:t>中，所有满足条件的高层实体</a:t>
            </a:r>
            <a:r>
              <a:rPr lang="zh-CN" altLang="en-US" sz="1800" dirty="0"/>
              <a:t>实例</a:t>
            </a:r>
            <a:r>
              <a:rPr lang="zh-CN" altLang="zh-CN" sz="1800" dirty="0"/>
              <a:t>必须插入到相应的低层实体中。</a:t>
            </a:r>
            <a:endParaRPr lang="en-US" altLang="zh-CN" sz="1800" dirty="0"/>
          </a:p>
          <a:p>
            <a:pPr lvl="2"/>
            <a:endParaRPr lang="en-US" altLang="zh-CN" sz="1800" dirty="0"/>
          </a:p>
          <a:p>
            <a:pPr lvl="2"/>
            <a:r>
              <a:rPr lang="zh-CN" altLang="en-US" sz="2400" dirty="0">
                <a:solidFill>
                  <a:srgbClr val="00B0F0"/>
                </a:solidFill>
              </a:rPr>
              <a:t>删除</a:t>
            </a:r>
            <a:endParaRPr lang="en-US" altLang="zh-CN" sz="2400" dirty="0">
              <a:solidFill>
                <a:srgbClr val="00B0F0"/>
              </a:solidFill>
            </a:endParaRPr>
          </a:p>
          <a:p>
            <a:pPr lvl="3"/>
            <a:r>
              <a:rPr lang="zh-CN" altLang="zh-CN" sz="1800" dirty="0"/>
              <a:t>从高层实体删除的实体</a:t>
            </a:r>
            <a:r>
              <a:rPr lang="zh-CN" altLang="en-US" sz="1800" dirty="0"/>
              <a:t>实例</a:t>
            </a:r>
            <a:r>
              <a:rPr lang="zh-CN" altLang="zh-CN" sz="1800" dirty="0"/>
              <a:t>也必须从它所属于的所有相应低层实体中删除。</a:t>
            </a:r>
          </a:p>
          <a:p>
            <a:pPr lvl="3"/>
            <a:endParaRPr lang="zh-CN" altLang="zh-CN" sz="1800" b="1" dirty="0">
              <a:solidFill>
                <a:srgbClr val="7030A0"/>
              </a:solidFill>
            </a:endParaRPr>
          </a:p>
          <a:p>
            <a:pPr lvl="3"/>
            <a:endParaRPr lang="en-US" altLang="zh-CN" sz="1800" b="1" dirty="0"/>
          </a:p>
          <a:p>
            <a:pPr lvl="1"/>
            <a:endParaRPr lang="zh-CN" altLang="zh-CN" sz="1600" dirty="0"/>
          </a:p>
        </p:txBody>
      </p:sp>
    </p:spTree>
    <p:extLst>
      <p:ext uri="{BB962C8B-B14F-4D97-AF65-F5344CB8AC3E}">
        <p14:creationId xmlns:p14="http://schemas.microsoft.com/office/powerpoint/2010/main" val="330754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7C8963F5-E72C-45B0-B645-C48A822B7121}"/>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327683" name="Rectangle 3">
            <a:extLst>
              <a:ext uri="{FF2B5EF4-FFF2-40B4-BE49-F238E27FC236}">
                <a16:creationId xmlns:a16="http://schemas.microsoft.com/office/drawing/2014/main" id="{032C3108-9B29-4FF0-8D9D-9EF6C2C40D42}"/>
              </a:ext>
            </a:extLst>
          </p:cNvPr>
          <p:cNvSpPr>
            <a:spLocks noGrp="1" noChangeArrowheads="1"/>
          </p:cNvSpPr>
          <p:nvPr>
            <p:ph type="body" idx="4294967295"/>
          </p:nvPr>
        </p:nvSpPr>
        <p:spPr>
          <a:xfrm>
            <a:off x="664578" y="1469393"/>
            <a:ext cx="10861326" cy="5402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zh-CN" altLang="en-US" sz="2600" b="1" dirty="0">
                <a:solidFill>
                  <a:srgbClr val="FF0000"/>
                </a:solidFill>
              </a:rPr>
              <a:t>聚集（</a:t>
            </a:r>
            <a:r>
              <a:rPr lang="en-US" altLang="zh-CN" sz="2800" b="1" dirty="0">
                <a:solidFill>
                  <a:srgbClr val="FF0000"/>
                </a:solidFill>
              </a:rPr>
              <a:t> Aggregation </a:t>
            </a:r>
            <a:r>
              <a:rPr lang="zh-CN" altLang="en-US" sz="2600" b="1" dirty="0">
                <a:solidFill>
                  <a:srgbClr val="FF0000"/>
                </a:solidFill>
              </a:rPr>
              <a:t>）</a:t>
            </a:r>
            <a:endParaRPr lang="en-US" altLang="zh-CN" sz="2600" b="1" dirty="0">
              <a:solidFill>
                <a:srgbClr val="FF0000"/>
              </a:solidFill>
            </a:endParaRPr>
          </a:p>
          <a:p>
            <a:pPr lvl="1"/>
            <a:r>
              <a:rPr lang="zh-CN" altLang="en-US" sz="2000" dirty="0"/>
              <a:t>需求：</a:t>
            </a:r>
            <a:r>
              <a:rPr lang="zh-CN" altLang="en-US" sz="2000" dirty="0">
                <a:solidFill>
                  <a:srgbClr val="00B0F0"/>
                </a:solidFill>
              </a:rPr>
              <a:t>教师</a:t>
            </a:r>
            <a:r>
              <a:rPr lang="zh-CN" altLang="en-US" sz="2000" dirty="0"/>
              <a:t>指导</a:t>
            </a:r>
            <a:r>
              <a:rPr lang="zh-CN" altLang="en-US" sz="2000" dirty="0">
                <a:solidFill>
                  <a:srgbClr val="00B0F0"/>
                </a:solidFill>
              </a:rPr>
              <a:t>学生</a:t>
            </a:r>
            <a:r>
              <a:rPr lang="zh-CN" altLang="en-US" sz="2000" dirty="0"/>
              <a:t>做</a:t>
            </a:r>
            <a:r>
              <a:rPr lang="zh-CN" altLang="en-US" sz="2000" dirty="0">
                <a:solidFill>
                  <a:srgbClr val="00B0F0"/>
                </a:solidFill>
              </a:rPr>
              <a:t>项目</a:t>
            </a:r>
            <a:endParaRPr lang="en-US" altLang="zh-CN" sz="2000" dirty="0">
              <a:solidFill>
                <a:srgbClr val="00B0F0"/>
              </a:solidFill>
            </a:endParaRPr>
          </a:p>
          <a:p>
            <a:pPr lvl="2"/>
            <a:r>
              <a:rPr lang="zh-CN" altLang="en-US" sz="2000" dirty="0"/>
              <a:t>使用如右图的</a:t>
            </a:r>
            <a:r>
              <a:rPr lang="zh-CN" altLang="zh-CN" sz="2000" dirty="0">
                <a:solidFill>
                  <a:srgbClr val="7030A0"/>
                </a:solidFill>
              </a:rPr>
              <a:t>三元联系</a:t>
            </a:r>
            <a:r>
              <a:rPr lang="en-US" altLang="zh-CN" sz="2000" dirty="0" err="1">
                <a:solidFill>
                  <a:srgbClr val="7030A0"/>
                </a:solidFill>
              </a:rPr>
              <a:t>proj_guide</a:t>
            </a:r>
            <a:r>
              <a:rPr lang="zh-CN" altLang="en-US" sz="2000" dirty="0"/>
              <a:t>来建模</a:t>
            </a:r>
            <a:endParaRPr lang="en-US" altLang="zh-CN" sz="2000" dirty="0">
              <a:solidFill>
                <a:srgbClr val="00B0F0"/>
              </a:solidFill>
            </a:endParaRPr>
          </a:p>
          <a:p>
            <a:pPr lvl="1"/>
            <a:r>
              <a:rPr lang="zh-CN" altLang="en-US" sz="2000" dirty="0"/>
              <a:t>需求：每个月需要对</a:t>
            </a:r>
            <a:r>
              <a:rPr lang="zh-CN" altLang="en-US" sz="2000" dirty="0">
                <a:solidFill>
                  <a:srgbClr val="00B0F0"/>
                </a:solidFill>
              </a:rPr>
              <a:t>教师</a:t>
            </a:r>
            <a:r>
              <a:rPr lang="zh-CN" altLang="en-US" sz="2000" dirty="0"/>
              <a:t>指导</a:t>
            </a:r>
            <a:r>
              <a:rPr lang="zh-CN" altLang="en-US" sz="2000" dirty="0">
                <a:solidFill>
                  <a:srgbClr val="00B0F0"/>
                </a:solidFill>
              </a:rPr>
              <a:t>学生</a:t>
            </a:r>
            <a:r>
              <a:rPr lang="zh-CN" altLang="en-US" sz="2000" dirty="0"/>
              <a:t>做的</a:t>
            </a:r>
            <a:r>
              <a:rPr lang="zh-CN" altLang="en-US" sz="2000" dirty="0">
                <a:solidFill>
                  <a:srgbClr val="00B0F0"/>
                </a:solidFill>
              </a:rPr>
              <a:t>项目</a:t>
            </a:r>
            <a:r>
              <a:rPr lang="zh-CN" altLang="en-US" sz="2000" dirty="0"/>
              <a:t>的情况进行</a:t>
            </a:r>
            <a:r>
              <a:rPr lang="zh-CN" altLang="en-US" sz="2000" dirty="0">
                <a:solidFill>
                  <a:srgbClr val="00B0F0"/>
                </a:solidFill>
              </a:rPr>
              <a:t>评估</a:t>
            </a:r>
            <a:endParaRPr lang="en-US" altLang="zh-CN" sz="2000" dirty="0">
              <a:solidFill>
                <a:srgbClr val="00B0F0"/>
              </a:solidFill>
            </a:endParaRPr>
          </a:p>
          <a:p>
            <a:pPr lvl="2"/>
            <a:r>
              <a:rPr lang="zh-CN" altLang="zh-CN" sz="1800" dirty="0">
                <a:solidFill>
                  <a:srgbClr val="FF0000"/>
                </a:solidFill>
              </a:rPr>
              <a:t>将评估报告</a:t>
            </a:r>
            <a:r>
              <a:rPr lang="zh-CN" altLang="en-US" sz="1800" dirty="0">
                <a:solidFill>
                  <a:srgbClr val="FF0000"/>
                </a:solidFill>
              </a:rPr>
              <a:t>建模为</a:t>
            </a:r>
            <a:r>
              <a:rPr lang="zh-CN" altLang="zh-CN" sz="1800" dirty="0">
                <a:solidFill>
                  <a:srgbClr val="FF0000"/>
                </a:solidFill>
              </a:rPr>
              <a:t>一个</a:t>
            </a:r>
            <a:r>
              <a:rPr lang="zh-CN" altLang="en-US" sz="1800" dirty="0">
                <a:solidFill>
                  <a:srgbClr val="FF0000"/>
                </a:solidFill>
              </a:rPr>
              <a:t>属性</a:t>
            </a:r>
            <a:r>
              <a:rPr lang="zh-CN" altLang="zh-CN" sz="1800" dirty="0">
                <a:solidFill>
                  <a:srgbClr val="FF0000"/>
                </a:solidFill>
              </a:rPr>
              <a:t>而不是一个实体</a:t>
            </a:r>
            <a:endParaRPr lang="en-US" altLang="zh-CN" sz="1800" dirty="0">
              <a:solidFill>
                <a:srgbClr val="FF0000"/>
              </a:solidFill>
            </a:endParaRPr>
          </a:p>
          <a:p>
            <a:pPr lvl="3"/>
            <a:r>
              <a:rPr lang="en-US" altLang="zh-CN" sz="1800" dirty="0"/>
              <a:t>evaluation</a:t>
            </a:r>
            <a:r>
              <a:rPr lang="zh-CN" altLang="en-US" sz="1800" dirty="0"/>
              <a:t>不与其他实体发生关系时</a:t>
            </a:r>
            <a:endParaRPr lang="en-US" altLang="zh-CN" sz="1800" dirty="0"/>
          </a:p>
          <a:p>
            <a:pPr lvl="3"/>
            <a:r>
              <a:rPr lang="zh-CN" altLang="zh-CN" sz="1800" dirty="0"/>
              <a:t>可以将</a:t>
            </a:r>
            <a:r>
              <a:rPr lang="en-US" altLang="zh-CN" sz="1800" dirty="0"/>
              <a:t>evaluation</a:t>
            </a:r>
            <a:r>
              <a:rPr lang="zh-CN" altLang="zh-CN" sz="1800" dirty="0"/>
              <a:t>作为联系</a:t>
            </a:r>
            <a:r>
              <a:rPr lang="en-US" altLang="zh-CN" sz="1800" dirty="0" err="1"/>
              <a:t>proj_guide</a:t>
            </a:r>
            <a:r>
              <a:rPr lang="zh-CN" altLang="zh-CN" sz="1800" dirty="0"/>
              <a:t>的一个多值属性</a:t>
            </a:r>
            <a:endParaRPr lang="en-US" altLang="zh-CN" sz="1800" dirty="0"/>
          </a:p>
          <a:p>
            <a:pPr lvl="2"/>
            <a:r>
              <a:rPr lang="zh-CN" altLang="zh-CN" sz="1800" dirty="0">
                <a:solidFill>
                  <a:srgbClr val="FF0000"/>
                </a:solidFill>
              </a:rPr>
              <a:t>将评估报告</a:t>
            </a:r>
            <a:r>
              <a:rPr lang="zh-CN" altLang="en-US" sz="1800" dirty="0">
                <a:solidFill>
                  <a:srgbClr val="FF0000"/>
                </a:solidFill>
              </a:rPr>
              <a:t>建模为一个实体</a:t>
            </a:r>
            <a:r>
              <a:rPr lang="en-US" altLang="zh-CN" sz="1800" dirty="0">
                <a:solidFill>
                  <a:srgbClr val="FF0000"/>
                </a:solidFill>
              </a:rPr>
              <a:t>evaluation</a:t>
            </a:r>
            <a:r>
              <a:rPr lang="zh-CN" altLang="en-US" sz="1800" dirty="0">
                <a:solidFill>
                  <a:srgbClr val="FF0000"/>
                </a:solidFill>
              </a:rPr>
              <a:t>（</a:t>
            </a:r>
            <a:r>
              <a:rPr lang="zh-CN" altLang="zh-CN" sz="1800" dirty="0">
                <a:solidFill>
                  <a:srgbClr val="FF0000"/>
                </a:solidFill>
              </a:rPr>
              <a:t>主码为</a:t>
            </a:r>
            <a:r>
              <a:rPr lang="en-US" altLang="zh-CN" sz="1800" dirty="0" err="1">
                <a:solidFill>
                  <a:srgbClr val="FF0000"/>
                </a:solidFill>
              </a:rPr>
              <a:t>evaluation_id</a:t>
            </a:r>
            <a:r>
              <a:rPr lang="zh-CN" altLang="en-US" sz="1800" dirty="0">
                <a:solidFill>
                  <a:srgbClr val="FF0000"/>
                </a:solidFill>
              </a:rPr>
              <a:t>）</a:t>
            </a:r>
            <a:endParaRPr lang="en-US" altLang="zh-CN" sz="1800" dirty="0">
              <a:solidFill>
                <a:srgbClr val="FF0000"/>
              </a:solidFill>
            </a:endParaRPr>
          </a:p>
          <a:p>
            <a:pPr lvl="3"/>
            <a:r>
              <a:rPr lang="en-US" altLang="zh-CN" sz="1800" dirty="0"/>
              <a:t>Secretary</a:t>
            </a:r>
            <a:r>
              <a:rPr lang="zh-CN" altLang="en-US" sz="1800" dirty="0"/>
              <a:t>要根据</a:t>
            </a:r>
            <a:r>
              <a:rPr lang="zh-CN" altLang="zh-CN" sz="1800" dirty="0"/>
              <a:t>评估报告</a:t>
            </a:r>
            <a:r>
              <a:rPr lang="zh-CN" altLang="en-US" sz="1800" dirty="0"/>
              <a:t>来为学生</a:t>
            </a:r>
            <a:r>
              <a:rPr lang="zh-CN" altLang="zh-CN" sz="1800" dirty="0"/>
              <a:t>发放奖学金</a:t>
            </a:r>
            <a:endParaRPr lang="en-US" altLang="zh-CN" sz="1800" dirty="0"/>
          </a:p>
          <a:p>
            <a:pPr lvl="3"/>
            <a:r>
              <a:rPr lang="zh-CN" altLang="zh-CN" sz="1800" dirty="0">
                <a:solidFill>
                  <a:srgbClr val="FF0000"/>
                </a:solidFill>
              </a:rPr>
              <a:t>在</a:t>
            </a:r>
            <a:r>
              <a:rPr lang="en-US" altLang="zh-CN" sz="1800" dirty="0">
                <a:solidFill>
                  <a:srgbClr val="FF0000"/>
                </a:solidFill>
              </a:rPr>
              <a:t>instructor </a:t>
            </a:r>
            <a:r>
              <a:rPr lang="zh-CN" altLang="zh-CN" sz="1800" dirty="0">
                <a:solidFill>
                  <a:srgbClr val="FF0000"/>
                </a:solidFill>
              </a:rPr>
              <a:t>、</a:t>
            </a:r>
            <a:r>
              <a:rPr lang="en-US" altLang="zh-CN" sz="1800" dirty="0">
                <a:solidFill>
                  <a:srgbClr val="FF0000"/>
                </a:solidFill>
              </a:rPr>
              <a:t>student </a:t>
            </a:r>
            <a:r>
              <a:rPr lang="zh-CN" altLang="zh-CN" sz="1800" dirty="0">
                <a:solidFill>
                  <a:srgbClr val="FF0000"/>
                </a:solidFill>
              </a:rPr>
              <a:t>、</a:t>
            </a:r>
            <a:r>
              <a:rPr lang="en-US" altLang="zh-CN" sz="1800" dirty="0">
                <a:solidFill>
                  <a:srgbClr val="FF0000"/>
                </a:solidFill>
              </a:rPr>
              <a:t>project </a:t>
            </a:r>
            <a:r>
              <a:rPr lang="zh-CN" altLang="zh-CN" sz="1800" dirty="0">
                <a:solidFill>
                  <a:srgbClr val="FF0000"/>
                </a:solidFill>
              </a:rPr>
              <a:t>和</a:t>
            </a:r>
            <a:r>
              <a:rPr lang="en-US" altLang="zh-CN" sz="1800" dirty="0">
                <a:solidFill>
                  <a:srgbClr val="FF0000"/>
                </a:solidFill>
              </a:rPr>
              <a:t>evaluation </a:t>
            </a:r>
            <a:r>
              <a:rPr lang="zh-CN" altLang="zh-CN" sz="1800" dirty="0">
                <a:solidFill>
                  <a:srgbClr val="FF0000"/>
                </a:solidFill>
              </a:rPr>
              <a:t>之间建立一个</a:t>
            </a:r>
            <a:r>
              <a:rPr lang="zh-CN" altLang="zh-CN" sz="1800" dirty="0">
                <a:solidFill>
                  <a:srgbClr val="7030A0"/>
                </a:solidFill>
              </a:rPr>
              <a:t>四元联系集</a:t>
            </a:r>
            <a:r>
              <a:rPr lang="en-US" altLang="zh-CN" sz="1800" dirty="0" err="1">
                <a:solidFill>
                  <a:srgbClr val="7030A0"/>
                </a:solidFill>
              </a:rPr>
              <a:t>eval_for</a:t>
            </a:r>
            <a:endParaRPr lang="en-US" altLang="zh-CN" sz="1800" dirty="0">
              <a:solidFill>
                <a:srgbClr val="7030A0"/>
              </a:solidFill>
            </a:endParaRPr>
          </a:p>
          <a:p>
            <a:pPr lvl="1"/>
            <a:r>
              <a:rPr lang="zh-CN" altLang="en-US" sz="2000" b="1" dirty="0">
                <a:solidFill>
                  <a:srgbClr val="7030A0"/>
                </a:solidFill>
              </a:rPr>
              <a:t>能否合并这两个联系？</a:t>
            </a:r>
            <a:endParaRPr lang="en-US" altLang="zh-CN" sz="2000" b="1" dirty="0">
              <a:solidFill>
                <a:srgbClr val="7030A0"/>
              </a:solidFill>
            </a:endParaRPr>
          </a:p>
          <a:p>
            <a:pPr lvl="2"/>
            <a:r>
              <a:rPr lang="zh-CN" altLang="zh-CN" sz="1800" b="1" dirty="0">
                <a:solidFill>
                  <a:srgbClr val="FF0000"/>
                </a:solidFill>
              </a:rPr>
              <a:t>不应该将它们合并到一起</a:t>
            </a:r>
            <a:r>
              <a:rPr lang="zh-CN" altLang="en-US" sz="1800" b="1" dirty="0">
                <a:solidFill>
                  <a:srgbClr val="FF0000"/>
                </a:solidFill>
              </a:rPr>
              <a:t>！</a:t>
            </a:r>
            <a:endParaRPr lang="en-US" altLang="zh-CN" sz="1800" b="1" dirty="0">
              <a:solidFill>
                <a:srgbClr val="FF0000"/>
              </a:solidFill>
            </a:endParaRPr>
          </a:p>
          <a:p>
            <a:pPr lvl="3"/>
            <a:r>
              <a:rPr lang="zh-CN" altLang="en-US" sz="1800" dirty="0"/>
              <a:t>原因是</a:t>
            </a:r>
            <a:r>
              <a:rPr lang="zh-CN" altLang="zh-CN" sz="1800" dirty="0"/>
              <a:t>一些</a:t>
            </a:r>
            <a:r>
              <a:rPr lang="en-US" altLang="zh-CN" sz="1800" dirty="0"/>
              <a:t>instructor</a:t>
            </a:r>
            <a:r>
              <a:rPr lang="zh-CN" altLang="zh-CN" sz="1800" dirty="0"/>
              <a:t>、</a:t>
            </a:r>
            <a:r>
              <a:rPr lang="en-US" altLang="zh-CN" sz="1800" dirty="0"/>
              <a:t>student </a:t>
            </a:r>
            <a:r>
              <a:rPr lang="zh-CN" altLang="zh-CN" sz="1800" dirty="0"/>
              <a:t>、</a:t>
            </a:r>
            <a:r>
              <a:rPr lang="en-US" altLang="zh-CN" sz="1800" dirty="0"/>
              <a:t>project </a:t>
            </a:r>
            <a:r>
              <a:rPr lang="zh-CN" altLang="zh-CN" sz="1800" dirty="0"/>
              <a:t>组合可能没有相关联的</a:t>
            </a:r>
            <a:r>
              <a:rPr lang="en-US" altLang="zh-CN" sz="1800" dirty="0"/>
              <a:t>evaluation</a:t>
            </a:r>
            <a:r>
              <a:rPr lang="zh-CN" altLang="en-US" sz="1800" dirty="0"/>
              <a:t>！</a:t>
            </a:r>
            <a:endParaRPr lang="en-US" altLang="zh-CN" sz="1800" b="1" dirty="0">
              <a:solidFill>
                <a:srgbClr val="7030A0"/>
              </a:solidFill>
            </a:endParaRPr>
          </a:p>
          <a:p>
            <a:pPr lvl="2"/>
            <a:r>
              <a:rPr lang="zh-CN" altLang="zh-CN" sz="1800" b="1" dirty="0">
                <a:solidFill>
                  <a:srgbClr val="FF0000"/>
                </a:solidFill>
              </a:rPr>
              <a:t>这种</a:t>
            </a:r>
            <a:r>
              <a:rPr lang="zh-CN" altLang="en-US" sz="1800" b="1" dirty="0">
                <a:solidFill>
                  <a:srgbClr val="FF0000"/>
                </a:solidFill>
              </a:rPr>
              <a:t>建模</a:t>
            </a:r>
            <a:r>
              <a:rPr lang="zh-CN" altLang="zh-CN" sz="1800" b="1" dirty="0">
                <a:solidFill>
                  <a:srgbClr val="FF0000"/>
                </a:solidFill>
              </a:rPr>
              <a:t>方法</a:t>
            </a:r>
            <a:r>
              <a:rPr lang="zh-CN" altLang="en-US" sz="1800" b="1" dirty="0">
                <a:solidFill>
                  <a:srgbClr val="FF0000"/>
                </a:solidFill>
              </a:rPr>
              <a:t>会</a:t>
            </a:r>
            <a:r>
              <a:rPr lang="zh-CN" altLang="zh-CN" sz="1800" b="1" dirty="0">
                <a:solidFill>
                  <a:srgbClr val="FF0000"/>
                </a:solidFill>
              </a:rPr>
              <a:t>产生冗余信息</a:t>
            </a:r>
            <a:r>
              <a:rPr lang="zh-CN" altLang="en-US" sz="1800" b="1" dirty="0">
                <a:solidFill>
                  <a:srgbClr val="FF0000"/>
                </a:solidFill>
              </a:rPr>
              <a:t>！</a:t>
            </a:r>
            <a:endParaRPr lang="en-US" altLang="zh-CN" sz="1800" b="1" dirty="0">
              <a:solidFill>
                <a:srgbClr val="FF0000"/>
              </a:solidFill>
            </a:endParaRPr>
          </a:p>
          <a:p>
            <a:pPr lvl="3"/>
            <a:r>
              <a:rPr lang="zh-CN" altLang="zh-CN" sz="1800" dirty="0"/>
              <a:t>在</a:t>
            </a:r>
            <a:r>
              <a:rPr lang="en-US" altLang="zh-CN" sz="1800" dirty="0" err="1"/>
              <a:t>evalua_for</a:t>
            </a:r>
            <a:r>
              <a:rPr lang="en-US" altLang="zh-CN" sz="1800" dirty="0"/>
              <a:t> </a:t>
            </a:r>
            <a:r>
              <a:rPr lang="zh-CN" altLang="en-US" sz="1800" dirty="0"/>
              <a:t>联系</a:t>
            </a:r>
            <a:r>
              <a:rPr lang="zh-CN" altLang="zh-CN" sz="1800" dirty="0"/>
              <a:t>中的每个</a:t>
            </a:r>
            <a:r>
              <a:rPr lang="en-US" altLang="zh-CN" sz="1800" dirty="0"/>
              <a:t>instructor </a:t>
            </a:r>
            <a:r>
              <a:rPr lang="zh-CN" altLang="zh-CN" sz="1800" dirty="0"/>
              <a:t>、</a:t>
            </a:r>
            <a:r>
              <a:rPr lang="en-US" altLang="zh-CN" sz="1800" dirty="0"/>
              <a:t>student </a:t>
            </a:r>
            <a:r>
              <a:rPr lang="zh-CN" altLang="zh-CN" sz="1800" dirty="0"/>
              <a:t>、</a:t>
            </a:r>
            <a:r>
              <a:rPr lang="en-US" altLang="zh-CN" sz="1800" dirty="0"/>
              <a:t>project </a:t>
            </a:r>
            <a:r>
              <a:rPr lang="zh-CN" altLang="zh-CN" sz="1800" dirty="0"/>
              <a:t>组合肯定也在</a:t>
            </a:r>
            <a:r>
              <a:rPr lang="en-US" altLang="zh-CN" sz="1800" dirty="0" err="1"/>
              <a:t>proj_guide</a:t>
            </a:r>
            <a:r>
              <a:rPr lang="zh-CN" altLang="zh-CN" sz="1800" dirty="0"/>
              <a:t>中</a:t>
            </a:r>
            <a:r>
              <a:rPr lang="zh-CN" altLang="en-US" sz="1800" dirty="0"/>
              <a:t>！）</a:t>
            </a:r>
            <a:endParaRPr lang="en-US" altLang="zh-CN" sz="1800" dirty="0"/>
          </a:p>
          <a:p>
            <a:endParaRPr lang="zh-CN" altLang="zh-CN" sz="1600" dirty="0"/>
          </a:p>
        </p:txBody>
      </p:sp>
      <p:pic>
        <p:nvPicPr>
          <p:cNvPr id="4" name="图片 3">
            <a:extLst>
              <a:ext uri="{FF2B5EF4-FFF2-40B4-BE49-F238E27FC236}">
                <a16:creationId xmlns:a16="http://schemas.microsoft.com/office/drawing/2014/main" id="{B890A320-020B-4EFA-AA9A-4327AE8A2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645" y="1379216"/>
            <a:ext cx="294957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015CC34B-B76D-42D3-87B5-751C7C743A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36294" y="2787739"/>
            <a:ext cx="2125926" cy="1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397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9F854CC6-7702-4D11-A83E-9EA32825F0C3}"/>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284675" name="Rectangle 3">
            <a:extLst>
              <a:ext uri="{FF2B5EF4-FFF2-40B4-BE49-F238E27FC236}">
                <a16:creationId xmlns:a16="http://schemas.microsoft.com/office/drawing/2014/main" id="{42E9378A-1619-4BE9-8FA7-099210955471}"/>
              </a:ext>
            </a:extLst>
          </p:cNvPr>
          <p:cNvSpPr>
            <a:spLocks noGrp="1" noChangeArrowheads="1"/>
          </p:cNvSpPr>
          <p:nvPr>
            <p:ph type="body" idx="4294967295"/>
          </p:nvPr>
        </p:nvSpPr>
        <p:spPr>
          <a:xfrm>
            <a:off x="802895" y="1477860"/>
            <a:ext cx="10178293" cy="5301843"/>
          </a:xfrm>
        </p:spPr>
        <p:txBody>
          <a:bodyPr>
            <a:normAutofit fontScale="92500" lnSpcReduction="20000"/>
          </a:bodyPr>
          <a:lstStyle/>
          <a:p>
            <a:r>
              <a:rPr lang="en-US" altLang="zh-CN" sz="3500" b="1" dirty="0">
                <a:solidFill>
                  <a:srgbClr val="FF0000"/>
                </a:solidFill>
              </a:rPr>
              <a:t>Specialization</a:t>
            </a:r>
            <a:r>
              <a:rPr lang="zh-CN" altLang="en-US" sz="3500" b="1" dirty="0">
                <a:solidFill>
                  <a:srgbClr val="FF0000"/>
                </a:solidFill>
              </a:rPr>
              <a:t>（</a:t>
            </a:r>
            <a:r>
              <a:rPr lang="zh-CN" altLang="zh-CN" sz="3500" b="1" dirty="0">
                <a:solidFill>
                  <a:srgbClr val="FF0000"/>
                </a:solidFill>
              </a:rPr>
              <a:t>特化</a:t>
            </a:r>
            <a:r>
              <a:rPr lang="zh-CN" altLang="en-US" sz="3500" b="1" dirty="0">
                <a:solidFill>
                  <a:srgbClr val="FF0000"/>
                </a:solidFill>
              </a:rPr>
              <a:t>）</a:t>
            </a:r>
            <a:endParaRPr lang="en-US" altLang="zh-CN" sz="3500" b="1" dirty="0">
              <a:solidFill>
                <a:srgbClr val="FF0000"/>
              </a:solidFill>
            </a:endParaRPr>
          </a:p>
          <a:p>
            <a:pPr lvl="1"/>
            <a:r>
              <a:rPr lang="zh-CN" altLang="en-US" sz="2000" dirty="0">
                <a:solidFill>
                  <a:srgbClr val="FF0000"/>
                </a:solidFill>
              </a:rPr>
              <a:t>超类</a:t>
            </a:r>
            <a:r>
              <a:rPr lang="zh-CN" altLang="zh-CN" sz="2000" dirty="0">
                <a:solidFill>
                  <a:srgbClr val="FF0000"/>
                </a:solidFill>
              </a:rPr>
              <a:t>实体</a:t>
            </a:r>
            <a:r>
              <a:rPr lang="zh-CN" altLang="zh-CN" sz="2000" dirty="0"/>
              <a:t>可能包含一些</a:t>
            </a:r>
            <a:r>
              <a:rPr lang="zh-CN" altLang="zh-CN" sz="2000" dirty="0">
                <a:solidFill>
                  <a:srgbClr val="FF0000"/>
                </a:solidFill>
              </a:rPr>
              <a:t>子</a:t>
            </a:r>
            <a:r>
              <a:rPr lang="zh-CN" altLang="en-US" sz="2000" dirty="0">
                <a:solidFill>
                  <a:srgbClr val="FF0000"/>
                </a:solidFill>
              </a:rPr>
              <a:t>类实体</a:t>
            </a:r>
            <a:endParaRPr lang="en-US" altLang="zh-CN" sz="2000" dirty="0">
              <a:solidFill>
                <a:srgbClr val="FF0000"/>
              </a:solidFill>
            </a:endParaRPr>
          </a:p>
          <a:p>
            <a:pPr lvl="2"/>
            <a:r>
              <a:rPr lang="zh-CN" altLang="en-US" sz="1800" dirty="0"/>
              <a:t>子类</a:t>
            </a:r>
            <a:r>
              <a:rPr lang="zh-CN" altLang="zh-CN" sz="1800" dirty="0"/>
              <a:t>实体</a:t>
            </a:r>
            <a:r>
              <a:rPr lang="zh-CN" altLang="en-US" sz="1800" dirty="0"/>
              <a:t>实例</a:t>
            </a:r>
            <a:r>
              <a:rPr lang="zh-CN" altLang="zh-CN" sz="1800" dirty="0"/>
              <a:t>在某些方面区别于</a:t>
            </a:r>
            <a:r>
              <a:rPr lang="zh-CN" altLang="en-US" sz="1800" dirty="0"/>
              <a:t>超类</a:t>
            </a:r>
            <a:r>
              <a:rPr lang="zh-CN" altLang="zh-CN" sz="1800" dirty="0"/>
              <a:t>实体中的其他</a:t>
            </a:r>
            <a:r>
              <a:rPr lang="zh-CN" altLang="en-US" sz="1800" dirty="0"/>
              <a:t>实体实例</a:t>
            </a:r>
            <a:endParaRPr lang="en-US" altLang="zh-CN" sz="1800" dirty="0"/>
          </a:p>
          <a:p>
            <a:pPr lvl="2"/>
            <a:r>
              <a:rPr lang="zh-CN" altLang="en-US" sz="1800" dirty="0"/>
              <a:t>子类实体</a:t>
            </a:r>
            <a:r>
              <a:rPr lang="zh-CN" altLang="zh-CN" sz="1800" dirty="0"/>
              <a:t>可能具有不被该</a:t>
            </a:r>
            <a:r>
              <a:rPr lang="zh-CN" altLang="en-US" sz="1800" dirty="0"/>
              <a:t>超类</a:t>
            </a:r>
            <a:r>
              <a:rPr lang="zh-CN" altLang="zh-CN" sz="1800" dirty="0"/>
              <a:t>实体中所有实体</a:t>
            </a:r>
            <a:r>
              <a:rPr lang="zh-CN" altLang="en-US" sz="1800" dirty="0"/>
              <a:t>实例</a:t>
            </a:r>
            <a:r>
              <a:rPr lang="zh-CN" altLang="zh-CN" sz="1800" dirty="0"/>
              <a:t>所共享的一些属性</a:t>
            </a:r>
            <a:endParaRPr lang="en-US" altLang="zh-CN" sz="1800" dirty="0"/>
          </a:p>
          <a:p>
            <a:pPr lvl="1"/>
            <a:r>
              <a:rPr lang="zh-CN" altLang="zh-CN" sz="2000" b="1" dirty="0"/>
              <a:t>在实体内部进行分组的过程称为</a:t>
            </a:r>
            <a:r>
              <a:rPr lang="zh-CN" altLang="zh-CN" sz="2000" b="1" dirty="0">
                <a:solidFill>
                  <a:srgbClr val="00B050"/>
                </a:solidFill>
              </a:rPr>
              <a:t>特化</a:t>
            </a:r>
            <a:endParaRPr lang="en-US" altLang="zh-CN" sz="2000" dirty="0">
              <a:solidFill>
                <a:srgbClr val="00B050"/>
              </a:solidFill>
            </a:endParaRPr>
          </a:p>
          <a:p>
            <a:pPr lvl="2"/>
            <a:r>
              <a:rPr lang="zh-CN" altLang="en-US" sz="1800" dirty="0">
                <a:solidFill>
                  <a:srgbClr val="00B050"/>
                </a:solidFill>
              </a:rPr>
              <a:t>特化</a:t>
            </a:r>
            <a:r>
              <a:rPr lang="zh-CN" altLang="en-US" sz="1800" dirty="0"/>
              <a:t>是</a:t>
            </a:r>
            <a:r>
              <a:rPr lang="zh-CN" altLang="zh-CN" sz="1800" b="1" dirty="0">
                <a:solidFill>
                  <a:srgbClr val="FF0000"/>
                </a:solidFill>
              </a:rPr>
              <a:t>自顶向下</a:t>
            </a:r>
            <a:r>
              <a:rPr lang="zh-CN" altLang="en-US" sz="1800" b="1" dirty="0">
                <a:solidFill>
                  <a:srgbClr val="FF0000"/>
                </a:solidFill>
              </a:rPr>
              <a:t>（</a:t>
            </a:r>
            <a:r>
              <a:rPr lang="en-US" altLang="zh-CN" sz="1800" b="1" dirty="0">
                <a:solidFill>
                  <a:srgbClr val="FF0000"/>
                </a:solidFill>
              </a:rPr>
              <a:t> top-down </a:t>
            </a:r>
            <a:r>
              <a:rPr lang="zh-CN" altLang="en-US" sz="1800" b="1" dirty="0">
                <a:solidFill>
                  <a:srgbClr val="FF0000"/>
                </a:solidFill>
              </a:rPr>
              <a:t>）</a:t>
            </a:r>
            <a:r>
              <a:rPr lang="zh-CN" altLang="zh-CN" sz="1800" b="1" dirty="0">
                <a:solidFill>
                  <a:srgbClr val="FF0000"/>
                </a:solidFill>
              </a:rPr>
              <a:t>的设计过程</a:t>
            </a:r>
            <a:endParaRPr lang="en-US" altLang="zh-CN" sz="1800" b="1" dirty="0">
              <a:solidFill>
                <a:srgbClr val="FF0000"/>
              </a:solidFill>
            </a:endParaRPr>
          </a:p>
          <a:p>
            <a:pPr lvl="2"/>
            <a:r>
              <a:rPr lang="zh-CN" altLang="en-US" sz="2000" dirty="0"/>
              <a:t>可以</a:t>
            </a:r>
            <a:r>
              <a:rPr lang="zh-CN" altLang="zh-CN" sz="2000" dirty="0"/>
              <a:t>从初始实体</a:t>
            </a:r>
            <a:r>
              <a:rPr lang="zh-CN" altLang="en-US" sz="2000" dirty="0"/>
              <a:t>出发，不断地进行特化，最后形成</a:t>
            </a:r>
            <a:r>
              <a:rPr lang="zh-CN" altLang="zh-CN" sz="2000" dirty="0"/>
              <a:t>一系列不同层次的</a:t>
            </a:r>
            <a:r>
              <a:rPr lang="zh-CN" altLang="en-US" sz="2000" dirty="0"/>
              <a:t>子类</a:t>
            </a:r>
            <a:r>
              <a:rPr lang="zh-CN" altLang="zh-CN" sz="2000" dirty="0"/>
              <a:t>实体</a:t>
            </a:r>
            <a:endParaRPr lang="en-US" altLang="zh-CN" sz="2000" dirty="0"/>
          </a:p>
          <a:p>
            <a:pPr lvl="1"/>
            <a:endParaRPr lang="en-US" altLang="zh-CN" sz="2000" b="1" dirty="0"/>
          </a:p>
          <a:p>
            <a:pPr lvl="1"/>
            <a:r>
              <a:rPr lang="zh-CN" altLang="zh-CN" sz="1400" b="1" dirty="0"/>
              <a:t>例</a:t>
            </a:r>
            <a:r>
              <a:rPr lang="en-US" altLang="zh-CN" sz="1400" b="1" dirty="0"/>
              <a:t>1</a:t>
            </a:r>
            <a:r>
              <a:rPr lang="zh-CN" altLang="zh-CN" sz="1400" b="1" dirty="0"/>
              <a:t>：</a:t>
            </a:r>
            <a:r>
              <a:rPr lang="zh-CN" altLang="zh-CN" sz="1400" dirty="0">
                <a:solidFill>
                  <a:srgbClr val="FF0000"/>
                </a:solidFill>
              </a:rPr>
              <a:t>实体</a:t>
            </a:r>
            <a:r>
              <a:rPr lang="en-US" altLang="zh-CN" sz="1400" dirty="0">
                <a:solidFill>
                  <a:srgbClr val="FF0000"/>
                </a:solidFill>
              </a:rPr>
              <a:t>person </a:t>
            </a:r>
            <a:r>
              <a:rPr lang="zh-CN" altLang="zh-CN" sz="1400" dirty="0"/>
              <a:t>可进一步</a:t>
            </a:r>
            <a:r>
              <a:rPr lang="zh-CN" altLang="en-US" sz="1400" dirty="0"/>
              <a:t>特化为</a:t>
            </a:r>
            <a:r>
              <a:rPr lang="zh-CN" altLang="zh-CN" sz="1400" dirty="0"/>
              <a:t>以下两类：</a:t>
            </a:r>
          </a:p>
          <a:p>
            <a:pPr lvl="2"/>
            <a:r>
              <a:rPr lang="zh-CN" altLang="en-US" dirty="0">
                <a:solidFill>
                  <a:srgbClr val="00B050"/>
                </a:solidFill>
              </a:rPr>
              <a:t>实体</a:t>
            </a:r>
            <a:r>
              <a:rPr lang="en-US" altLang="zh-CN" dirty="0">
                <a:solidFill>
                  <a:srgbClr val="00B050"/>
                </a:solidFill>
              </a:rPr>
              <a:t>employee</a:t>
            </a:r>
            <a:endParaRPr lang="zh-CN" altLang="zh-CN" dirty="0">
              <a:solidFill>
                <a:srgbClr val="00B050"/>
              </a:solidFill>
            </a:endParaRPr>
          </a:p>
          <a:p>
            <a:pPr lvl="3"/>
            <a:r>
              <a:rPr lang="zh-CN" altLang="zh-CN" dirty="0">
                <a:solidFill>
                  <a:srgbClr val="7030A0"/>
                </a:solidFill>
              </a:rPr>
              <a:t>具有实体</a:t>
            </a:r>
            <a:r>
              <a:rPr lang="en-US" altLang="zh-CN" dirty="0">
                <a:solidFill>
                  <a:srgbClr val="7030A0"/>
                </a:solidFill>
              </a:rPr>
              <a:t>person</a:t>
            </a:r>
            <a:r>
              <a:rPr lang="zh-CN" altLang="zh-CN" dirty="0">
                <a:solidFill>
                  <a:srgbClr val="7030A0"/>
                </a:solidFill>
              </a:rPr>
              <a:t>的属性</a:t>
            </a:r>
            <a:endParaRPr lang="en-US" altLang="zh-CN" dirty="0">
              <a:solidFill>
                <a:srgbClr val="7030A0"/>
              </a:solidFill>
            </a:endParaRPr>
          </a:p>
          <a:p>
            <a:pPr lvl="3"/>
            <a:r>
              <a:rPr lang="zh-CN" altLang="zh-CN" dirty="0">
                <a:solidFill>
                  <a:srgbClr val="0070C0"/>
                </a:solidFill>
              </a:rPr>
              <a:t>还具有属性</a:t>
            </a:r>
            <a:r>
              <a:rPr lang="en-US" altLang="zh-CN" dirty="0">
                <a:solidFill>
                  <a:srgbClr val="0070C0"/>
                </a:solidFill>
              </a:rPr>
              <a:t>salary</a:t>
            </a:r>
            <a:r>
              <a:rPr lang="zh-CN" altLang="en-US" dirty="0">
                <a:solidFill>
                  <a:srgbClr val="0070C0"/>
                </a:solidFill>
              </a:rPr>
              <a:t>（</a:t>
            </a:r>
            <a:r>
              <a:rPr lang="zh-CN" altLang="zh-CN" dirty="0">
                <a:solidFill>
                  <a:srgbClr val="0070C0"/>
                </a:solidFill>
              </a:rPr>
              <a:t>表示员工的工资</a:t>
            </a:r>
            <a:r>
              <a:rPr lang="zh-CN" altLang="en-US" dirty="0">
                <a:solidFill>
                  <a:srgbClr val="0070C0"/>
                </a:solidFill>
              </a:rPr>
              <a:t>）</a:t>
            </a:r>
            <a:endParaRPr lang="zh-CN" altLang="zh-CN" dirty="0">
              <a:solidFill>
                <a:srgbClr val="0070C0"/>
              </a:solidFill>
            </a:endParaRPr>
          </a:p>
          <a:p>
            <a:pPr lvl="2"/>
            <a:r>
              <a:rPr lang="zh-CN" altLang="zh-CN" dirty="0">
                <a:solidFill>
                  <a:srgbClr val="00B050"/>
                </a:solidFill>
              </a:rPr>
              <a:t>实体</a:t>
            </a:r>
            <a:r>
              <a:rPr lang="en-US" altLang="zh-CN" dirty="0">
                <a:solidFill>
                  <a:srgbClr val="00B050"/>
                </a:solidFill>
              </a:rPr>
              <a:t>student </a:t>
            </a:r>
            <a:endParaRPr lang="zh-CN" altLang="zh-CN" dirty="0">
              <a:solidFill>
                <a:srgbClr val="00B050"/>
              </a:solidFill>
            </a:endParaRPr>
          </a:p>
          <a:p>
            <a:pPr lvl="3"/>
            <a:r>
              <a:rPr lang="zh-CN" altLang="zh-CN" dirty="0">
                <a:solidFill>
                  <a:srgbClr val="7030A0"/>
                </a:solidFill>
              </a:rPr>
              <a:t>具有实体</a:t>
            </a:r>
            <a:r>
              <a:rPr lang="en-US" altLang="zh-CN" dirty="0">
                <a:solidFill>
                  <a:srgbClr val="7030A0"/>
                </a:solidFill>
              </a:rPr>
              <a:t>person</a:t>
            </a:r>
            <a:r>
              <a:rPr lang="zh-CN" altLang="zh-CN" dirty="0">
                <a:solidFill>
                  <a:srgbClr val="7030A0"/>
                </a:solidFill>
              </a:rPr>
              <a:t>的属性</a:t>
            </a:r>
            <a:endParaRPr lang="en-US" altLang="zh-CN" dirty="0">
              <a:solidFill>
                <a:srgbClr val="7030A0"/>
              </a:solidFill>
            </a:endParaRPr>
          </a:p>
          <a:p>
            <a:pPr lvl="3"/>
            <a:r>
              <a:rPr lang="zh-CN" altLang="zh-CN" dirty="0">
                <a:solidFill>
                  <a:srgbClr val="0070C0"/>
                </a:solidFill>
              </a:rPr>
              <a:t>还具有属性</a:t>
            </a:r>
            <a:r>
              <a:rPr lang="en-US" altLang="zh-CN" dirty="0" err="1">
                <a:solidFill>
                  <a:srgbClr val="0070C0"/>
                </a:solidFill>
              </a:rPr>
              <a:t>tot_cred</a:t>
            </a:r>
            <a:r>
              <a:rPr lang="zh-CN" altLang="en-US" dirty="0">
                <a:solidFill>
                  <a:srgbClr val="0070C0"/>
                </a:solidFill>
              </a:rPr>
              <a:t>（</a:t>
            </a:r>
            <a:r>
              <a:rPr lang="zh-CN" altLang="zh-CN" dirty="0">
                <a:solidFill>
                  <a:srgbClr val="0070C0"/>
                </a:solidFill>
              </a:rPr>
              <a:t>表示学生的总学分</a:t>
            </a:r>
            <a:r>
              <a:rPr lang="zh-CN" altLang="en-US" dirty="0">
                <a:solidFill>
                  <a:srgbClr val="0070C0"/>
                </a:solidFill>
              </a:rPr>
              <a:t>）</a:t>
            </a:r>
            <a:endParaRPr lang="en-US" altLang="zh-CN" dirty="0">
              <a:solidFill>
                <a:srgbClr val="0070C0"/>
              </a:solidFill>
            </a:endParaRPr>
          </a:p>
          <a:p>
            <a:pPr lvl="2"/>
            <a:endParaRPr lang="en-US" altLang="zh-CN" dirty="0"/>
          </a:p>
          <a:p>
            <a:pPr lvl="2"/>
            <a:r>
              <a:rPr lang="zh-CN" altLang="zh-CN" dirty="0"/>
              <a:t>一个人可以是：</a:t>
            </a:r>
          </a:p>
          <a:p>
            <a:pPr lvl="3"/>
            <a:r>
              <a:rPr lang="zh-CN" altLang="zh-CN" dirty="0"/>
              <a:t>一个雇员；</a:t>
            </a:r>
          </a:p>
          <a:p>
            <a:pPr lvl="3"/>
            <a:r>
              <a:rPr lang="zh-CN" altLang="zh-CN" dirty="0"/>
              <a:t>一个学生；</a:t>
            </a:r>
          </a:p>
          <a:p>
            <a:pPr lvl="3"/>
            <a:r>
              <a:rPr lang="zh-CN" altLang="zh-CN" dirty="0"/>
              <a:t>既是雇员，也是学生；</a:t>
            </a:r>
          </a:p>
          <a:p>
            <a:pPr lvl="3"/>
            <a:r>
              <a:rPr lang="zh-CN" altLang="zh-CN" dirty="0"/>
              <a:t>既不是雇员，也不是学生；</a:t>
            </a:r>
          </a:p>
        </p:txBody>
      </p:sp>
      <p:sp>
        <p:nvSpPr>
          <p:cNvPr id="5" name="Rectangle 3">
            <a:extLst>
              <a:ext uri="{FF2B5EF4-FFF2-40B4-BE49-F238E27FC236}">
                <a16:creationId xmlns:a16="http://schemas.microsoft.com/office/drawing/2014/main" id="{9CF69F55-9C1D-459F-9274-760DE413DF70}"/>
              </a:ext>
            </a:extLst>
          </p:cNvPr>
          <p:cNvSpPr txBox="1">
            <a:spLocks noChangeArrowheads="1"/>
          </p:cNvSpPr>
          <p:nvPr/>
        </p:nvSpPr>
        <p:spPr>
          <a:xfrm>
            <a:off x="5226342" y="3707934"/>
            <a:ext cx="6241410" cy="3071769"/>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pPr lvl="1"/>
            <a:r>
              <a:rPr lang="zh-CN" altLang="zh-CN" sz="2400" b="1" dirty="0"/>
              <a:t>特化关系形成</a:t>
            </a:r>
            <a:r>
              <a:rPr lang="zh-CN" altLang="zh-CN" sz="2400" b="1" dirty="0">
                <a:solidFill>
                  <a:srgbClr val="FF0000"/>
                </a:solidFill>
              </a:rPr>
              <a:t>超类</a:t>
            </a:r>
            <a:r>
              <a:rPr lang="en-US" altLang="zh-CN" sz="2400" b="1" dirty="0">
                <a:solidFill>
                  <a:srgbClr val="FF0000"/>
                </a:solidFill>
              </a:rPr>
              <a:t>-</a:t>
            </a:r>
            <a:r>
              <a:rPr lang="zh-CN" altLang="zh-CN" sz="2400" b="1" dirty="0">
                <a:solidFill>
                  <a:srgbClr val="FF0000"/>
                </a:solidFill>
              </a:rPr>
              <a:t>子类联系</a:t>
            </a:r>
            <a:endParaRPr lang="en-US" altLang="zh-CN" sz="2400" b="1" dirty="0"/>
          </a:p>
          <a:p>
            <a:pPr lvl="2"/>
            <a:r>
              <a:rPr lang="zh-CN" altLang="zh-CN" dirty="0"/>
              <a:t>高层实体称作</a:t>
            </a:r>
            <a:r>
              <a:rPr lang="zh-CN" altLang="zh-CN" b="1" dirty="0">
                <a:solidFill>
                  <a:srgbClr val="FF0000"/>
                </a:solidFill>
              </a:rPr>
              <a:t>超类</a:t>
            </a:r>
            <a:r>
              <a:rPr lang="zh-CN" altLang="en-US" b="1" dirty="0">
                <a:solidFill>
                  <a:srgbClr val="FF0000"/>
                </a:solidFill>
              </a:rPr>
              <a:t>（</a:t>
            </a:r>
            <a:r>
              <a:rPr lang="en-US" altLang="zh-CN" b="1" dirty="0">
                <a:solidFill>
                  <a:srgbClr val="FF0000"/>
                </a:solidFill>
              </a:rPr>
              <a:t>superclass</a:t>
            </a:r>
            <a:r>
              <a:rPr lang="zh-CN" altLang="en-US" b="1" dirty="0">
                <a:solidFill>
                  <a:srgbClr val="FF0000"/>
                </a:solidFill>
              </a:rPr>
              <a:t>）</a:t>
            </a:r>
            <a:endParaRPr lang="en-US" altLang="zh-CN" b="1" dirty="0"/>
          </a:p>
          <a:p>
            <a:pPr lvl="3"/>
            <a:r>
              <a:rPr lang="zh-CN" altLang="zh-CN" dirty="0"/>
              <a:t>实体</a:t>
            </a:r>
            <a:r>
              <a:rPr lang="en-US" altLang="zh-CN" dirty="0"/>
              <a:t>person </a:t>
            </a:r>
          </a:p>
          <a:p>
            <a:pPr lvl="2"/>
            <a:r>
              <a:rPr lang="zh-CN" altLang="zh-CN" dirty="0"/>
              <a:t>低层实体称作</a:t>
            </a:r>
            <a:r>
              <a:rPr lang="zh-CN" altLang="zh-CN" b="1" dirty="0">
                <a:solidFill>
                  <a:srgbClr val="FF0000"/>
                </a:solidFill>
              </a:rPr>
              <a:t>子类</a:t>
            </a:r>
            <a:r>
              <a:rPr lang="zh-CN" altLang="en-US" b="1" dirty="0">
                <a:solidFill>
                  <a:srgbClr val="FF0000"/>
                </a:solidFill>
              </a:rPr>
              <a:t>（</a:t>
            </a:r>
            <a:r>
              <a:rPr lang="en-US" altLang="zh-CN" b="1" dirty="0">
                <a:solidFill>
                  <a:srgbClr val="FF0000"/>
                </a:solidFill>
              </a:rPr>
              <a:t>subclass</a:t>
            </a:r>
            <a:r>
              <a:rPr lang="zh-CN" altLang="en-US" b="1" dirty="0">
                <a:solidFill>
                  <a:srgbClr val="FF0000"/>
                </a:solidFill>
              </a:rPr>
              <a:t>）</a:t>
            </a:r>
            <a:endParaRPr lang="zh-CN" altLang="zh-CN" b="1" dirty="0">
              <a:solidFill>
                <a:srgbClr val="FF0000"/>
              </a:solidFill>
            </a:endParaRPr>
          </a:p>
          <a:p>
            <a:pPr lvl="3"/>
            <a:r>
              <a:rPr lang="zh-CN" altLang="en-US" dirty="0"/>
              <a:t>实体</a:t>
            </a:r>
            <a:r>
              <a:rPr lang="en-US" altLang="zh-CN" dirty="0"/>
              <a:t>employee</a:t>
            </a:r>
          </a:p>
          <a:p>
            <a:pPr lvl="3"/>
            <a:r>
              <a:rPr lang="zh-CN" altLang="en-US" dirty="0"/>
              <a:t>实体</a:t>
            </a:r>
            <a:r>
              <a:rPr lang="en-US" altLang="zh-CN" dirty="0"/>
              <a:t>student</a:t>
            </a:r>
          </a:p>
        </p:txBody>
      </p:sp>
      <p:pic>
        <p:nvPicPr>
          <p:cNvPr id="6" name="图片 4">
            <a:extLst>
              <a:ext uri="{FF2B5EF4-FFF2-40B4-BE49-F238E27FC236}">
                <a16:creationId xmlns:a16="http://schemas.microsoft.com/office/drawing/2014/main" id="{CE688CD6-412F-486E-B2FB-CD42A8271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634" y="5580700"/>
            <a:ext cx="2094088" cy="119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550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7C8963F5-E72C-45B0-B645-C48A822B7121}"/>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327683" name="Rectangle 3">
            <a:extLst>
              <a:ext uri="{FF2B5EF4-FFF2-40B4-BE49-F238E27FC236}">
                <a16:creationId xmlns:a16="http://schemas.microsoft.com/office/drawing/2014/main" id="{032C3108-9B29-4FF0-8D9D-9EF6C2C40D42}"/>
              </a:ext>
            </a:extLst>
          </p:cNvPr>
          <p:cNvSpPr>
            <a:spLocks noGrp="1" noChangeArrowheads="1"/>
          </p:cNvSpPr>
          <p:nvPr>
            <p:ph type="body" idx="4294967295"/>
          </p:nvPr>
        </p:nvSpPr>
        <p:spPr>
          <a:xfrm>
            <a:off x="897621" y="1374249"/>
            <a:ext cx="10187961" cy="5402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zh-CN" altLang="en-US" sz="2600" b="1" dirty="0">
                <a:solidFill>
                  <a:srgbClr val="FF0000"/>
                </a:solidFill>
              </a:rPr>
              <a:t>聚集（</a:t>
            </a:r>
            <a:r>
              <a:rPr lang="en-US" altLang="zh-CN" sz="2800" b="1" dirty="0">
                <a:solidFill>
                  <a:srgbClr val="FF0000"/>
                </a:solidFill>
              </a:rPr>
              <a:t> Aggregation </a:t>
            </a:r>
            <a:r>
              <a:rPr lang="zh-CN" altLang="en-US" sz="2600" b="1" dirty="0">
                <a:solidFill>
                  <a:srgbClr val="FF0000"/>
                </a:solidFill>
              </a:rPr>
              <a:t>）</a:t>
            </a:r>
            <a:endParaRPr lang="en-US" altLang="zh-CN" sz="2600" b="1" dirty="0">
              <a:solidFill>
                <a:srgbClr val="FF0000"/>
              </a:solidFill>
            </a:endParaRPr>
          </a:p>
          <a:p>
            <a:pPr lvl="1"/>
            <a:endParaRPr lang="en-US" altLang="zh-CN" sz="2000" dirty="0"/>
          </a:p>
          <a:p>
            <a:pPr lvl="1"/>
            <a:r>
              <a:rPr lang="zh-CN" altLang="en-US" sz="2000" dirty="0"/>
              <a:t>需求：</a:t>
            </a:r>
            <a:r>
              <a:rPr lang="zh-CN" altLang="en-US" sz="2000" dirty="0">
                <a:solidFill>
                  <a:srgbClr val="00B0F0"/>
                </a:solidFill>
              </a:rPr>
              <a:t>教师</a:t>
            </a:r>
            <a:r>
              <a:rPr lang="zh-CN" altLang="en-US" sz="2000" dirty="0"/>
              <a:t>指导</a:t>
            </a:r>
            <a:r>
              <a:rPr lang="zh-CN" altLang="en-US" sz="2000" dirty="0">
                <a:solidFill>
                  <a:srgbClr val="00B0F0"/>
                </a:solidFill>
              </a:rPr>
              <a:t>学生</a:t>
            </a:r>
            <a:r>
              <a:rPr lang="zh-CN" altLang="en-US" sz="2000" dirty="0"/>
              <a:t>做</a:t>
            </a:r>
            <a:r>
              <a:rPr lang="zh-CN" altLang="en-US" sz="2000" dirty="0">
                <a:solidFill>
                  <a:srgbClr val="00B0F0"/>
                </a:solidFill>
              </a:rPr>
              <a:t>项目</a:t>
            </a:r>
            <a:endParaRPr lang="en-US" altLang="zh-CN" sz="2000" dirty="0">
              <a:solidFill>
                <a:srgbClr val="00B0F0"/>
              </a:solidFill>
            </a:endParaRPr>
          </a:p>
          <a:p>
            <a:pPr lvl="1"/>
            <a:r>
              <a:rPr lang="zh-CN" altLang="en-US" sz="2000" dirty="0"/>
              <a:t>需求：每个月需要对</a:t>
            </a:r>
            <a:r>
              <a:rPr lang="zh-CN" altLang="en-US" sz="2000" dirty="0">
                <a:solidFill>
                  <a:srgbClr val="00B0F0"/>
                </a:solidFill>
              </a:rPr>
              <a:t>教师</a:t>
            </a:r>
            <a:r>
              <a:rPr lang="zh-CN" altLang="en-US" sz="2000" dirty="0"/>
              <a:t>指导</a:t>
            </a:r>
            <a:r>
              <a:rPr lang="zh-CN" altLang="en-US" sz="2000" dirty="0">
                <a:solidFill>
                  <a:srgbClr val="00B0F0"/>
                </a:solidFill>
              </a:rPr>
              <a:t>学生</a:t>
            </a:r>
            <a:r>
              <a:rPr lang="zh-CN" altLang="en-US" sz="2000" dirty="0"/>
              <a:t>做的</a:t>
            </a:r>
            <a:r>
              <a:rPr lang="zh-CN" altLang="en-US" sz="2000" dirty="0">
                <a:solidFill>
                  <a:srgbClr val="00B0F0"/>
                </a:solidFill>
              </a:rPr>
              <a:t>项目</a:t>
            </a:r>
            <a:r>
              <a:rPr lang="zh-CN" altLang="en-US" sz="2000" dirty="0"/>
              <a:t>的情况进行</a:t>
            </a:r>
            <a:r>
              <a:rPr lang="zh-CN" altLang="en-US" sz="2000" dirty="0">
                <a:solidFill>
                  <a:srgbClr val="00B0F0"/>
                </a:solidFill>
              </a:rPr>
              <a:t>评估</a:t>
            </a:r>
            <a:endParaRPr lang="en-US" altLang="zh-CN" sz="2000" dirty="0">
              <a:solidFill>
                <a:srgbClr val="00B0F0"/>
              </a:solidFill>
            </a:endParaRPr>
          </a:p>
          <a:p>
            <a:pPr lvl="1"/>
            <a:endParaRPr lang="en-US" altLang="zh-CN" sz="2000" dirty="0">
              <a:solidFill>
                <a:srgbClr val="00B0F0"/>
              </a:solidFill>
            </a:endParaRPr>
          </a:p>
          <a:p>
            <a:pPr lvl="1"/>
            <a:r>
              <a:rPr lang="zh-CN" altLang="zh-CN" sz="2400" b="1" dirty="0">
                <a:solidFill>
                  <a:srgbClr val="FF0000"/>
                </a:solidFill>
              </a:rPr>
              <a:t>使用聚集</a:t>
            </a:r>
            <a:r>
              <a:rPr lang="zh-CN" altLang="en-US" sz="2400" b="1" dirty="0">
                <a:solidFill>
                  <a:srgbClr val="FF0000"/>
                </a:solidFill>
              </a:rPr>
              <a:t>来</a:t>
            </a:r>
            <a:r>
              <a:rPr lang="zh-CN" altLang="zh-CN" sz="2400" b="1" dirty="0">
                <a:solidFill>
                  <a:srgbClr val="FF0000"/>
                </a:solidFill>
              </a:rPr>
              <a:t>建模</a:t>
            </a:r>
            <a:endParaRPr lang="en-US" altLang="zh-CN" sz="2400" b="1" dirty="0">
              <a:solidFill>
                <a:srgbClr val="FF0000"/>
              </a:solidFill>
            </a:endParaRPr>
          </a:p>
          <a:p>
            <a:pPr lvl="2"/>
            <a:endParaRPr lang="en-US" altLang="zh-CN" sz="1600" dirty="0"/>
          </a:p>
          <a:p>
            <a:pPr lvl="2"/>
            <a:r>
              <a:rPr lang="zh-CN" altLang="zh-CN" sz="1600" dirty="0"/>
              <a:t>聚集是一种抽象，</a:t>
            </a:r>
            <a:r>
              <a:rPr lang="zh-CN" altLang="en-US" sz="1600" dirty="0"/>
              <a:t>把</a:t>
            </a:r>
            <a:r>
              <a:rPr lang="zh-CN" altLang="zh-CN" sz="1600" dirty="0"/>
              <a:t>联系</a:t>
            </a:r>
            <a:r>
              <a:rPr lang="zh-CN" altLang="en-US" sz="1600" dirty="0"/>
              <a:t>集</a:t>
            </a:r>
            <a:r>
              <a:rPr lang="zh-CN" altLang="zh-CN" sz="1600" dirty="0"/>
              <a:t>被视为高层实体</a:t>
            </a:r>
            <a:endParaRPr lang="en-US" altLang="zh-CN" sz="1600" dirty="0"/>
          </a:p>
          <a:p>
            <a:pPr lvl="3"/>
            <a:r>
              <a:rPr lang="zh-CN" altLang="en-US" sz="1600" dirty="0"/>
              <a:t> </a:t>
            </a:r>
            <a:r>
              <a:rPr lang="zh-CN" altLang="en-US" sz="1600" dirty="0">
                <a:solidFill>
                  <a:srgbClr val="00B0F0"/>
                </a:solidFill>
              </a:rPr>
              <a:t>三元</a:t>
            </a:r>
            <a:r>
              <a:rPr lang="zh-CN" altLang="zh-CN" sz="1600" dirty="0">
                <a:solidFill>
                  <a:srgbClr val="00B0F0"/>
                </a:solidFill>
              </a:rPr>
              <a:t>联系集</a:t>
            </a:r>
            <a:r>
              <a:rPr lang="en-US" altLang="zh-CN" sz="1600" dirty="0" err="1">
                <a:solidFill>
                  <a:srgbClr val="00B0F0"/>
                </a:solidFill>
              </a:rPr>
              <a:t>proj_guide</a:t>
            </a:r>
            <a:r>
              <a:rPr lang="zh-CN" altLang="en-US" sz="1600" dirty="0"/>
              <a:t>（</a:t>
            </a:r>
            <a:r>
              <a:rPr lang="zh-CN" altLang="zh-CN" sz="1600" dirty="0"/>
              <a:t>关联</a:t>
            </a:r>
            <a:r>
              <a:rPr lang="zh-CN" altLang="en-US" sz="1600" dirty="0"/>
              <a:t>三个</a:t>
            </a:r>
            <a:r>
              <a:rPr lang="zh-CN" altLang="zh-CN" sz="1600" dirty="0"/>
              <a:t>实体</a:t>
            </a:r>
            <a:r>
              <a:rPr lang="en-US" altLang="zh-CN" sz="1600" dirty="0">
                <a:solidFill>
                  <a:srgbClr val="00B050"/>
                </a:solidFill>
              </a:rPr>
              <a:t>instructor</a:t>
            </a:r>
            <a:r>
              <a:rPr lang="zh-CN" altLang="zh-CN" sz="1600" dirty="0"/>
              <a:t>、</a:t>
            </a:r>
            <a:r>
              <a:rPr lang="en-US" altLang="zh-CN" sz="1600" dirty="0" err="1">
                <a:solidFill>
                  <a:srgbClr val="00B050"/>
                </a:solidFill>
              </a:rPr>
              <a:t>stuent</a:t>
            </a:r>
            <a:r>
              <a:rPr lang="en-US" altLang="zh-CN" sz="1600" dirty="0"/>
              <a:t> </a:t>
            </a:r>
            <a:r>
              <a:rPr lang="zh-CN" altLang="zh-CN" sz="1600" dirty="0"/>
              <a:t>和</a:t>
            </a:r>
            <a:r>
              <a:rPr lang="en-US" altLang="zh-CN" sz="1600" dirty="0">
                <a:solidFill>
                  <a:srgbClr val="00B050"/>
                </a:solidFill>
              </a:rPr>
              <a:t>project</a:t>
            </a:r>
            <a:r>
              <a:rPr lang="zh-CN" altLang="en-US" sz="1600" dirty="0"/>
              <a:t>）</a:t>
            </a:r>
            <a:endParaRPr lang="en-US" altLang="zh-CN" sz="1600" dirty="0"/>
          </a:p>
          <a:p>
            <a:pPr lvl="3"/>
            <a:r>
              <a:rPr lang="zh-CN" altLang="en-US" sz="1600" dirty="0"/>
              <a:t> </a:t>
            </a:r>
            <a:r>
              <a:rPr lang="zh-CN" altLang="en-US" sz="1600" dirty="0">
                <a:solidFill>
                  <a:srgbClr val="00B0F0"/>
                </a:solidFill>
              </a:rPr>
              <a:t>三元</a:t>
            </a:r>
            <a:r>
              <a:rPr lang="zh-CN" altLang="zh-CN" sz="1600" dirty="0">
                <a:solidFill>
                  <a:srgbClr val="00B0F0"/>
                </a:solidFill>
              </a:rPr>
              <a:t>联系集</a:t>
            </a:r>
            <a:r>
              <a:rPr lang="en-US" altLang="zh-CN" sz="1600" dirty="0" err="1">
                <a:solidFill>
                  <a:srgbClr val="00B0F0"/>
                </a:solidFill>
              </a:rPr>
              <a:t>proj_guide</a:t>
            </a:r>
            <a:r>
              <a:rPr lang="zh-CN" altLang="en-US" sz="1600" dirty="0"/>
              <a:t>被当作</a:t>
            </a:r>
            <a:r>
              <a:rPr lang="zh-CN" altLang="zh-CN" sz="1600" dirty="0"/>
              <a:t>一个</a:t>
            </a:r>
            <a:r>
              <a:rPr lang="zh-CN" altLang="en-US" sz="1600" dirty="0">
                <a:solidFill>
                  <a:srgbClr val="00B0F0"/>
                </a:solidFill>
              </a:rPr>
              <a:t>同</a:t>
            </a:r>
            <a:r>
              <a:rPr lang="zh-CN" altLang="zh-CN" sz="1600" dirty="0">
                <a:solidFill>
                  <a:srgbClr val="00B0F0"/>
                </a:solidFill>
              </a:rPr>
              <a:t>名</a:t>
            </a:r>
            <a:r>
              <a:rPr lang="zh-CN" altLang="en-US" sz="1600" dirty="0">
                <a:solidFill>
                  <a:srgbClr val="00B0F0"/>
                </a:solidFill>
              </a:rPr>
              <a:t>的</a:t>
            </a:r>
            <a:r>
              <a:rPr lang="zh-CN" altLang="zh-CN" sz="1600" dirty="0">
                <a:solidFill>
                  <a:srgbClr val="00B0F0"/>
                </a:solidFill>
              </a:rPr>
              <a:t>高层实体集</a:t>
            </a:r>
            <a:r>
              <a:rPr lang="en-US" altLang="zh-CN" sz="1600" dirty="0" err="1">
                <a:solidFill>
                  <a:srgbClr val="00B0F0"/>
                </a:solidFill>
              </a:rPr>
              <a:t>proj_guide</a:t>
            </a:r>
            <a:endParaRPr lang="en-US" altLang="zh-CN" sz="1600" dirty="0">
              <a:solidFill>
                <a:srgbClr val="00B0F0"/>
              </a:solidFill>
            </a:endParaRPr>
          </a:p>
          <a:p>
            <a:pPr lvl="2"/>
            <a:endParaRPr lang="en-US" altLang="zh-CN" sz="1600" dirty="0"/>
          </a:p>
          <a:p>
            <a:pPr lvl="2"/>
            <a:r>
              <a:rPr lang="zh-CN" altLang="zh-CN" sz="1600" dirty="0"/>
              <a:t>在</a:t>
            </a:r>
            <a:r>
              <a:rPr lang="zh-CN" altLang="zh-CN" sz="1600" dirty="0">
                <a:solidFill>
                  <a:srgbClr val="00B0F0"/>
                </a:solidFill>
              </a:rPr>
              <a:t>高层实体集</a:t>
            </a:r>
            <a:r>
              <a:rPr lang="en-US" altLang="zh-CN" sz="1600" dirty="0" err="1">
                <a:solidFill>
                  <a:srgbClr val="00B0F0"/>
                </a:solidFill>
              </a:rPr>
              <a:t>proj_guide</a:t>
            </a:r>
            <a:r>
              <a:rPr lang="en-US" altLang="zh-CN" sz="1600" dirty="0">
                <a:solidFill>
                  <a:srgbClr val="00B0F0"/>
                </a:solidFill>
              </a:rPr>
              <a:t> </a:t>
            </a:r>
            <a:r>
              <a:rPr lang="zh-CN" altLang="zh-CN" sz="1600" dirty="0"/>
              <a:t>和</a:t>
            </a:r>
            <a:r>
              <a:rPr lang="zh-CN" altLang="en-US" sz="1600" dirty="0"/>
              <a:t>评估报告实体</a:t>
            </a:r>
            <a:r>
              <a:rPr lang="en-US" altLang="zh-CN" sz="1600" dirty="0">
                <a:solidFill>
                  <a:srgbClr val="00B0F0"/>
                </a:solidFill>
              </a:rPr>
              <a:t>evaluation</a:t>
            </a:r>
            <a:r>
              <a:rPr lang="zh-CN" altLang="zh-CN" sz="1600" dirty="0"/>
              <a:t>之间</a:t>
            </a:r>
            <a:r>
              <a:rPr lang="zh-CN" altLang="zh-CN" sz="1600" dirty="0">
                <a:solidFill>
                  <a:srgbClr val="7030A0"/>
                </a:solidFill>
              </a:rPr>
              <a:t>创建一个二元联系</a:t>
            </a:r>
            <a:r>
              <a:rPr lang="en-US" altLang="zh-CN" sz="1600" dirty="0" err="1">
                <a:solidFill>
                  <a:srgbClr val="7030A0"/>
                </a:solidFill>
              </a:rPr>
              <a:t>eval_for</a:t>
            </a:r>
            <a:endParaRPr lang="en-US" altLang="zh-CN" sz="1600" dirty="0"/>
          </a:p>
          <a:p>
            <a:pPr lvl="3"/>
            <a:r>
              <a:rPr lang="zh-CN" altLang="en-US" sz="1600" dirty="0"/>
              <a:t>二元联系</a:t>
            </a:r>
            <a:r>
              <a:rPr lang="en-US" altLang="zh-CN" sz="1600" dirty="0" err="1"/>
              <a:t>eval_for</a:t>
            </a:r>
            <a:r>
              <a:rPr lang="zh-CN" altLang="zh-CN" sz="1600" dirty="0"/>
              <a:t>表示某个</a:t>
            </a:r>
            <a:r>
              <a:rPr lang="en-US" altLang="zh-CN" sz="1600" dirty="0"/>
              <a:t>evaluation </a:t>
            </a:r>
            <a:r>
              <a:rPr lang="zh-CN" altLang="zh-CN" sz="1600" dirty="0"/>
              <a:t>对应哪个</a:t>
            </a:r>
            <a:r>
              <a:rPr lang="zh-CN" altLang="en-US" sz="1600" dirty="0"/>
              <a:t>（</a:t>
            </a:r>
            <a:r>
              <a:rPr lang="en-US" altLang="zh-CN" sz="1600" dirty="0"/>
              <a:t>student , project ,instructor</a:t>
            </a:r>
            <a:r>
              <a:rPr lang="zh-CN" altLang="en-US" sz="1600" dirty="0"/>
              <a:t>）</a:t>
            </a:r>
            <a:r>
              <a:rPr lang="zh-CN" altLang="zh-CN" sz="1600" dirty="0"/>
              <a:t>组合</a:t>
            </a:r>
          </a:p>
          <a:p>
            <a:pPr lvl="2"/>
            <a:endParaRPr lang="en-US" altLang="zh-CN" sz="1800" dirty="0">
              <a:solidFill>
                <a:srgbClr val="00B0F0"/>
              </a:solidFill>
            </a:endParaRPr>
          </a:p>
          <a:p>
            <a:endParaRPr lang="zh-CN" altLang="zh-CN" sz="1600" dirty="0"/>
          </a:p>
        </p:txBody>
      </p:sp>
      <p:pic>
        <p:nvPicPr>
          <p:cNvPr id="6" name="图片 5">
            <a:extLst>
              <a:ext uri="{FF2B5EF4-FFF2-40B4-BE49-F238E27FC236}">
                <a16:creationId xmlns:a16="http://schemas.microsoft.com/office/drawing/2014/main" id="{0949B743-B337-4C8C-B481-2E24B347B5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53272" y="1548909"/>
            <a:ext cx="2893327" cy="2526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02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9F854CC6-7702-4D11-A83E-9EA32825F0C3}"/>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284675" name="Rectangle 3">
            <a:extLst>
              <a:ext uri="{FF2B5EF4-FFF2-40B4-BE49-F238E27FC236}">
                <a16:creationId xmlns:a16="http://schemas.microsoft.com/office/drawing/2014/main" id="{42E9378A-1619-4BE9-8FA7-099210955471}"/>
              </a:ext>
            </a:extLst>
          </p:cNvPr>
          <p:cNvSpPr>
            <a:spLocks noGrp="1" noChangeArrowheads="1"/>
          </p:cNvSpPr>
          <p:nvPr>
            <p:ph type="body" idx="4294967295"/>
          </p:nvPr>
        </p:nvSpPr>
        <p:spPr>
          <a:xfrm>
            <a:off x="1104900" y="1350628"/>
            <a:ext cx="9980682" cy="5507372"/>
          </a:xfrm>
        </p:spPr>
        <p:txBody>
          <a:bodyPr>
            <a:normAutofit fontScale="85000" lnSpcReduction="20000"/>
          </a:bodyPr>
          <a:lstStyle/>
          <a:p>
            <a:r>
              <a:rPr lang="en-US" altLang="zh-CN" sz="2800" b="1" dirty="0">
                <a:solidFill>
                  <a:srgbClr val="FF0000"/>
                </a:solidFill>
              </a:rPr>
              <a:t>Specialization</a:t>
            </a:r>
            <a:r>
              <a:rPr lang="zh-CN" altLang="en-US" sz="2800" b="1" dirty="0">
                <a:solidFill>
                  <a:srgbClr val="FF0000"/>
                </a:solidFill>
              </a:rPr>
              <a:t>（</a:t>
            </a:r>
            <a:r>
              <a:rPr lang="zh-CN" altLang="zh-CN" sz="2800" b="1" dirty="0">
                <a:solidFill>
                  <a:srgbClr val="FF0000"/>
                </a:solidFill>
              </a:rPr>
              <a:t>特化</a:t>
            </a:r>
            <a:r>
              <a:rPr lang="zh-CN" altLang="en-US" sz="2800" b="1" dirty="0">
                <a:solidFill>
                  <a:srgbClr val="FF0000"/>
                </a:solidFill>
              </a:rPr>
              <a:t>）</a:t>
            </a:r>
            <a:endParaRPr lang="en-US" altLang="zh-CN" sz="2800" b="1" dirty="0">
              <a:solidFill>
                <a:srgbClr val="FF0000"/>
              </a:solidFill>
            </a:endParaRPr>
          </a:p>
          <a:p>
            <a:pPr lvl="1"/>
            <a:r>
              <a:rPr lang="zh-CN" altLang="zh-CN" sz="2000" b="1" dirty="0">
                <a:solidFill>
                  <a:srgbClr val="7030A0"/>
                </a:solidFill>
              </a:rPr>
              <a:t>不断重复地使用特化来完善设计！</a:t>
            </a:r>
          </a:p>
          <a:p>
            <a:pPr lvl="1"/>
            <a:endParaRPr lang="en-US" altLang="zh-CN" b="1" dirty="0"/>
          </a:p>
          <a:p>
            <a:pPr lvl="1"/>
            <a:r>
              <a:rPr lang="zh-CN" altLang="zh-CN" b="1" dirty="0"/>
              <a:t>例</a:t>
            </a:r>
            <a:r>
              <a:rPr lang="en-US" altLang="zh-CN" b="1" dirty="0"/>
              <a:t>2</a:t>
            </a:r>
            <a:r>
              <a:rPr lang="zh-CN" altLang="zh-CN" b="1" dirty="0"/>
              <a:t>：</a:t>
            </a:r>
            <a:r>
              <a:rPr lang="zh-CN" altLang="zh-CN" dirty="0"/>
              <a:t>假设大学希望将</a:t>
            </a:r>
            <a:r>
              <a:rPr lang="zh-CN" altLang="zh-CN" dirty="0">
                <a:solidFill>
                  <a:srgbClr val="FF0000"/>
                </a:solidFill>
              </a:rPr>
              <a:t>学生</a:t>
            </a:r>
            <a:r>
              <a:rPr lang="zh-CN" altLang="zh-CN" dirty="0"/>
              <a:t>分为两类</a:t>
            </a:r>
            <a:r>
              <a:rPr lang="zh-CN" altLang="en-US" dirty="0"/>
              <a:t>：</a:t>
            </a:r>
            <a:endParaRPr lang="en-US" altLang="zh-CN" dirty="0"/>
          </a:p>
          <a:p>
            <a:pPr lvl="2"/>
            <a:r>
              <a:rPr lang="zh-CN" altLang="zh-CN" sz="1600" dirty="0">
                <a:solidFill>
                  <a:srgbClr val="00B050"/>
                </a:solidFill>
              </a:rPr>
              <a:t>研究生</a:t>
            </a:r>
            <a:r>
              <a:rPr lang="zh-CN" altLang="en-US" sz="1600" dirty="0"/>
              <a:t>：</a:t>
            </a:r>
            <a:r>
              <a:rPr lang="zh-CN" altLang="zh-CN" sz="1600" dirty="0"/>
              <a:t>给研究生配备办公室</a:t>
            </a:r>
            <a:endParaRPr lang="en-US" altLang="zh-CN" sz="1600" dirty="0"/>
          </a:p>
          <a:p>
            <a:pPr lvl="2"/>
            <a:r>
              <a:rPr lang="zh-CN" altLang="zh-CN" sz="1600" dirty="0">
                <a:solidFill>
                  <a:srgbClr val="00B050"/>
                </a:solidFill>
              </a:rPr>
              <a:t>本科生</a:t>
            </a:r>
            <a:r>
              <a:rPr lang="zh-CN" altLang="en-US" sz="1600" dirty="0"/>
              <a:t>：</a:t>
            </a:r>
            <a:r>
              <a:rPr lang="zh-CN" altLang="zh-CN" sz="1600" dirty="0"/>
              <a:t>给本科生安排宿舍</a:t>
            </a:r>
            <a:endParaRPr lang="en-US" altLang="zh-CN" sz="1600" dirty="0"/>
          </a:p>
          <a:p>
            <a:pPr lvl="2"/>
            <a:r>
              <a:rPr lang="en-US" altLang="zh-CN" sz="1600" dirty="0">
                <a:solidFill>
                  <a:srgbClr val="FF0000"/>
                </a:solidFill>
              </a:rPr>
              <a:t>student </a:t>
            </a:r>
            <a:r>
              <a:rPr lang="zh-CN" altLang="zh-CN" sz="1600" dirty="0">
                <a:solidFill>
                  <a:srgbClr val="FF0000"/>
                </a:solidFill>
              </a:rPr>
              <a:t>实体</a:t>
            </a:r>
            <a:r>
              <a:rPr lang="zh-CN" altLang="en-US" sz="1600" dirty="0">
                <a:solidFill>
                  <a:srgbClr val="FF0000"/>
                </a:solidFill>
              </a:rPr>
              <a:t>：</a:t>
            </a:r>
            <a:endParaRPr lang="en-US" altLang="zh-CN" sz="1600" dirty="0">
              <a:solidFill>
                <a:srgbClr val="FF0000"/>
              </a:solidFill>
            </a:endParaRPr>
          </a:p>
          <a:p>
            <a:pPr lvl="3"/>
            <a:r>
              <a:rPr lang="zh-CN" altLang="en-US" sz="1600" dirty="0"/>
              <a:t>包含</a:t>
            </a:r>
            <a:r>
              <a:rPr lang="zh-CN" altLang="zh-CN" sz="1600" dirty="0"/>
              <a:t>属性</a:t>
            </a:r>
            <a:r>
              <a:rPr lang="zh-CN" altLang="en-US" sz="1600" dirty="0"/>
              <a:t>：</a:t>
            </a:r>
            <a:r>
              <a:rPr lang="en-US" altLang="zh-CN" sz="1600" dirty="0">
                <a:solidFill>
                  <a:srgbClr val="7030A0"/>
                </a:solidFill>
              </a:rPr>
              <a:t>ID </a:t>
            </a:r>
            <a:r>
              <a:rPr lang="zh-CN" altLang="zh-CN" sz="1600" dirty="0"/>
              <a:t>、</a:t>
            </a:r>
            <a:r>
              <a:rPr lang="en-US" altLang="zh-CN" sz="1600" dirty="0">
                <a:solidFill>
                  <a:srgbClr val="7030A0"/>
                </a:solidFill>
              </a:rPr>
              <a:t>name </a:t>
            </a:r>
            <a:r>
              <a:rPr lang="zh-CN" altLang="zh-CN" sz="1600" dirty="0"/>
              <a:t>、</a:t>
            </a:r>
            <a:r>
              <a:rPr lang="en-US" altLang="zh-CN" sz="1600" dirty="0">
                <a:solidFill>
                  <a:srgbClr val="7030A0"/>
                </a:solidFill>
              </a:rPr>
              <a:t>address</a:t>
            </a:r>
            <a:r>
              <a:rPr lang="zh-CN" altLang="en-US" sz="1600" dirty="0"/>
              <a:t>、</a:t>
            </a:r>
            <a:r>
              <a:rPr lang="en-US" altLang="zh-CN" sz="1600" dirty="0" err="1">
                <a:solidFill>
                  <a:srgbClr val="7030A0"/>
                </a:solidFill>
              </a:rPr>
              <a:t>tot_cred</a:t>
            </a:r>
            <a:endParaRPr lang="en-US" altLang="zh-CN" sz="1600" dirty="0">
              <a:solidFill>
                <a:srgbClr val="7030A0"/>
              </a:solidFill>
            </a:endParaRPr>
          </a:p>
          <a:p>
            <a:pPr lvl="2">
              <a:lnSpc>
                <a:spcPct val="70000"/>
              </a:lnSpc>
            </a:pPr>
            <a:r>
              <a:rPr lang="en-US" altLang="zh-CN" sz="1600" dirty="0">
                <a:solidFill>
                  <a:srgbClr val="00B050"/>
                </a:solidFill>
              </a:rPr>
              <a:t>graduate</a:t>
            </a:r>
            <a:r>
              <a:rPr lang="zh-CN" altLang="zh-CN" sz="1600" dirty="0">
                <a:solidFill>
                  <a:srgbClr val="00B050"/>
                </a:solidFill>
              </a:rPr>
              <a:t>实体</a:t>
            </a:r>
            <a:r>
              <a:rPr lang="zh-CN" altLang="en-US" sz="1600" dirty="0">
                <a:solidFill>
                  <a:srgbClr val="00B050"/>
                </a:solidFill>
              </a:rPr>
              <a:t>：</a:t>
            </a:r>
            <a:endParaRPr lang="en-US" altLang="zh-CN" sz="1600" dirty="0">
              <a:solidFill>
                <a:srgbClr val="00B050"/>
              </a:solidFill>
            </a:endParaRPr>
          </a:p>
          <a:p>
            <a:pPr lvl="3"/>
            <a:r>
              <a:rPr lang="zh-CN" altLang="en-US" sz="1600" dirty="0"/>
              <a:t>包含</a:t>
            </a:r>
            <a:r>
              <a:rPr lang="en-US" altLang="zh-CN" sz="1600" dirty="0"/>
              <a:t>student </a:t>
            </a:r>
            <a:r>
              <a:rPr lang="zh-CN" altLang="en-US" sz="1600" dirty="0"/>
              <a:t>实体</a:t>
            </a:r>
            <a:r>
              <a:rPr lang="zh-CN" altLang="zh-CN" sz="1600" dirty="0"/>
              <a:t>的属性</a:t>
            </a:r>
            <a:r>
              <a:rPr lang="zh-CN" altLang="en-US" sz="1600" dirty="0"/>
              <a:t>：</a:t>
            </a:r>
            <a:r>
              <a:rPr lang="en-US" altLang="zh-CN" sz="1600" dirty="0">
                <a:solidFill>
                  <a:srgbClr val="7030A0"/>
                </a:solidFill>
              </a:rPr>
              <a:t> ID </a:t>
            </a:r>
            <a:r>
              <a:rPr lang="zh-CN" altLang="zh-CN" sz="1600" dirty="0"/>
              <a:t>、</a:t>
            </a:r>
            <a:r>
              <a:rPr lang="en-US" altLang="zh-CN" sz="1600" dirty="0">
                <a:solidFill>
                  <a:srgbClr val="7030A0"/>
                </a:solidFill>
              </a:rPr>
              <a:t>name </a:t>
            </a:r>
            <a:r>
              <a:rPr lang="zh-CN" altLang="zh-CN" sz="1600" dirty="0"/>
              <a:t>、</a:t>
            </a:r>
            <a:r>
              <a:rPr lang="en-US" altLang="zh-CN" sz="1600" dirty="0">
                <a:solidFill>
                  <a:srgbClr val="7030A0"/>
                </a:solidFill>
              </a:rPr>
              <a:t>address</a:t>
            </a:r>
            <a:r>
              <a:rPr lang="zh-CN" altLang="en-US" sz="1600" dirty="0"/>
              <a:t>、</a:t>
            </a:r>
            <a:r>
              <a:rPr lang="en-US" altLang="zh-CN" sz="1600" dirty="0" err="1">
                <a:solidFill>
                  <a:srgbClr val="7030A0"/>
                </a:solidFill>
              </a:rPr>
              <a:t>tot_cred</a:t>
            </a:r>
            <a:endParaRPr lang="en-US" altLang="zh-CN" sz="1600" dirty="0"/>
          </a:p>
          <a:p>
            <a:pPr lvl="3"/>
            <a:r>
              <a:rPr lang="zh-CN" altLang="en-US" sz="1600" dirty="0"/>
              <a:t>还包含</a:t>
            </a:r>
            <a:r>
              <a:rPr lang="zh-CN" altLang="zh-CN" sz="1600" dirty="0"/>
              <a:t>属性</a:t>
            </a:r>
            <a:r>
              <a:rPr lang="zh-CN" altLang="en-US" sz="1600" dirty="0"/>
              <a:t>：</a:t>
            </a:r>
            <a:r>
              <a:rPr lang="en-US" altLang="zh-CN" sz="1600" dirty="0" err="1">
                <a:solidFill>
                  <a:srgbClr val="0070C0"/>
                </a:solidFill>
              </a:rPr>
              <a:t>office_number</a:t>
            </a:r>
            <a:endParaRPr lang="en-US" altLang="zh-CN" sz="1600" dirty="0"/>
          </a:p>
          <a:p>
            <a:pPr lvl="2">
              <a:lnSpc>
                <a:spcPct val="70000"/>
              </a:lnSpc>
            </a:pPr>
            <a:r>
              <a:rPr lang="en-US" altLang="zh-CN" sz="1600" dirty="0">
                <a:solidFill>
                  <a:srgbClr val="00B050"/>
                </a:solidFill>
              </a:rPr>
              <a:t>undergraduate</a:t>
            </a:r>
            <a:r>
              <a:rPr lang="zh-CN" altLang="zh-CN" sz="1600" dirty="0">
                <a:solidFill>
                  <a:srgbClr val="00B050"/>
                </a:solidFill>
              </a:rPr>
              <a:t>实体</a:t>
            </a:r>
            <a:r>
              <a:rPr lang="zh-CN" altLang="en-US" sz="1600" dirty="0">
                <a:solidFill>
                  <a:srgbClr val="00B050"/>
                </a:solidFill>
              </a:rPr>
              <a:t>：</a:t>
            </a:r>
            <a:endParaRPr lang="en-US" altLang="zh-CN" sz="1600" dirty="0">
              <a:solidFill>
                <a:srgbClr val="00B050"/>
              </a:solidFill>
            </a:endParaRPr>
          </a:p>
          <a:p>
            <a:pPr lvl="3"/>
            <a:r>
              <a:rPr lang="zh-CN" altLang="en-US" sz="1600" dirty="0"/>
              <a:t>包含</a:t>
            </a:r>
            <a:r>
              <a:rPr lang="en-US" altLang="zh-CN" sz="1600" dirty="0"/>
              <a:t>student </a:t>
            </a:r>
            <a:r>
              <a:rPr lang="zh-CN" altLang="en-US" sz="1600" dirty="0"/>
              <a:t>实体</a:t>
            </a:r>
            <a:r>
              <a:rPr lang="zh-CN" altLang="zh-CN" sz="1600" dirty="0"/>
              <a:t>的属性</a:t>
            </a:r>
            <a:r>
              <a:rPr lang="zh-CN" altLang="en-US" sz="1600" dirty="0"/>
              <a:t>：</a:t>
            </a:r>
            <a:r>
              <a:rPr lang="en-US" altLang="zh-CN" sz="1600" dirty="0">
                <a:solidFill>
                  <a:srgbClr val="7030A0"/>
                </a:solidFill>
              </a:rPr>
              <a:t> ID </a:t>
            </a:r>
            <a:r>
              <a:rPr lang="zh-CN" altLang="zh-CN" sz="1600" dirty="0"/>
              <a:t>、</a:t>
            </a:r>
            <a:r>
              <a:rPr lang="en-US" altLang="zh-CN" sz="1600" dirty="0">
                <a:solidFill>
                  <a:srgbClr val="7030A0"/>
                </a:solidFill>
              </a:rPr>
              <a:t>name </a:t>
            </a:r>
            <a:r>
              <a:rPr lang="zh-CN" altLang="zh-CN" sz="1600" dirty="0"/>
              <a:t>、</a:t>
            </a:r>
            <a:r>
              <a:rPr lang="en-US" altLang="zh-CN" sz="1600" dirty="0">
                <a:solidFill>
                  <a:srgbClr val="7030A0"/>
                </a:solidFill>
              </a:rPr>
              <a:t>address</a:t>
            </a:r>
            <a:r>
              <a:rPr lang="zh-CN" altLang="en-US" sz="1600" dirty="0"/>
              <a:t>、</a:t>
            </a:r>
            <a:r>
              <a:rPr lang="en-US" altLang="zh-CN" sz="1600" dirty="0" err="1">
                <a:solidFill>
                  <a:srgbClr val="7030A0"/>
                </a:solidFill>
              </a:rPr>
              <a:t>tot_cred</a:t>
            </a:r>
            <a:endParaRPr lang="en-US" altLang="zh-CN" sz="1600" dirty="0">
              <a:solidFill>
                <a:srgbClr val="7030A0"/>
              </a:solidFill>
            </a:endParaRPr>
          </a:p>
          <a:p>
            <a:pPr lvl="3"/>
            <a:r>
              <a:rPr lang="zh-CN" altLang="en-US" sz="1600" dirty="0"/>
              <a:t>还包含</a:t>
            </a:r>
            <a:r>
              <a:rPr lang="zh-CN" altLang="zh-CN" sz="1600" dirty="0"/>
              <a:t>属性</a:t>
            </a:r>
            <a:r>
              <a:rPr lang="zh-CN" altLang="en-US" sz="1600" dirty="0"/>
              <a:t>：</a:t>
            </a:r>
            <a:r>
              <a:rPr lang="en-US" altLang="zh-CN" sz="1600" dirty="0" err="1">
                <a:solidFill>
                  <a:srgbClr val="0070C0"/>
                </a:solidFill>
              </a:rPr>
              <a:t>residential_college</a:t>
            </a:r>
            <a:endParaRPr lang="en-US" altLang="zh-CN" sz="1600" dirty="0">
              <a:solidFill>
                <a:srgbClr val="0070C0"/>
              </a:solidFill>
            </a:endParaRPr>
          </a:p>
          <a:p>
            <a:pPr lvl="1"/>
            <a:endParaRPr lang="en-US" altLang="zh-CN" b="1" dirty="0">
              <a:solidFill>
                <a:srgbClr val="7030A0"/>
              </a:solidFill>
            </a:endParaRPr>
          </a:p>
          <a:p>
            <a:pPr lvl="1"/>
            <a:r>
              <a:rPr lang="zh-CN" altLang="zh-CN" b="1" dirty="0"/>
              <a:t>例</a:t>
            </a:r>
            <a:r>
              <a:rPr lang="en-US" altLang="zh-CN" b="1" dirty="0"/>
              <a:t>3</a:t>
            </a:r>
            <a:r>
              <a:rPr lang="zh-CN" altLang="zh-CN" b="1" dirty="0"/>
              <a:t>：</a:t>
            </a:r>
            <a:r>
              <a:rPr lang="zh-CN" altLang="zh-CN" dirty="0">
                <a:solidFill>
                  <a:srgbClr val="FF0000"/>
                </a:solidFill>
              </a:rPr>
              <a:t>实体</a:t>
            </a:r>
            <a:r>
              <a:rPr lang="en-US" altLang="zh-CN" dirty="0">
                <a:solidFill>
                  <a:srgbClr val="FF0000"/>
                </a:solidFill>
              </a:rPr>
              <a:t>employee</a:t>
            </a:r>
            <a:r>
              <a:rPr lang="zh-CN" altLang="en-US" dirty="0"/>
              <a:t>表示</a:t>
            </a:r>
            <a:r>
              <a:rPr lang="zh-CN" altLang="zh-CN" dirty="0"/>
              <a:t>大学雇员</a:t>
            </a:r>
            <a:r>
              <a:rPr lang="zh-CN" altLang="en-US" dirty="0"/>
              <a:t>，</a:t>
            </a:r>
            <a:r>
              <a:rPr lang="zh-CN" altLang="zh-CN" dirty="0"/>
              <a:t>可进一步</a:t>
            </a:r>
            <a:r>
              <a:rPr lang="zh-CN" altLang="en-US" dirty="0"/>
              <a:t>细</a:t>
            </a:r>
            <a:r>
              <a:rPr lang="zh-CN" altLang="zh-CN" dirty="0"/>
              <a:t>分</a:t>
            </a:r>
          </a:p>
          <a:p>
            <a:pPr lvl="3"/>
            <a:r>
              <a:rPr lang="en-US" altLang="zh-CN" sz="1600" dirty="0">
                <a:solidFill>
                  <a:srgbClr val="7030A0"/>
                </a:solidFill>
              </a:rPr>
              <a:t>instructor</a:t>
            </a:r>
            <a:endParaRPr lang="zh-CN" altLang="zh-CN" sz="1600" dirty="0">
              <a:solidFill>
                <a:srgbClr val="7030A0"/>
              </a:solidFill>
            </a:endParaRPr>
          </a:p>
          <a:p>
            <a:pPr lvl="3"/>
            <a:r>
              <a:rPr lang="en-US" altLang="zh-CN" sz="1600" dirty="0">
                <a:solidFill>
                  <a:srgbClr val="7030A0"/>
                </a:solidFill>
              </a:rPr>
              <a:t>secretary</a:t>
            </a:r>
          </a:p>
          <a:p>
            <a:pPr lvl="2"/>
            <a:r>
              <a:rPr lang="zh-CN" altLang="zh-CN" sz="1600" dirty="0"/>
              <a:t>每类雇员都包括</a:t>
            </a:r>
            <a:r>
              <a:rPr lang="zh-CN" altLang="en-US" sz="1600" dirty="0"/>
              <a:t>：</a:t>
            </a:r>
            <a:r>
              <a:rPr lang="zh-CN" altLang="zh-CN" sz="1600" dirty="0">
                <a:solidFill>
                  <a:srgbClr val="0070C0"/>
                </a:solidFill>
              </a:rPr>
              <a:t>实体</a:t>
            </a:r>
            <a:r>
              <a:rPr lang="en-US" altLang="zh-CN" sz="1600" dirty="0">
                <a:solidFill>
                  <a:srgbClr val="0070C0"/>
                </a:solidFill>
              </a:rPr>
              <a:t>employee </a:t>
            </a:r>
            <a:r>
              <a:rPr lang="zh-CN" altLang="zh-CN" sz="1600" dirty="0">
                <a:solidFill>
                  <a:srgbClr val="0070C0"/>
                </a:solidFill>
              </a:rPr>
              <a:t>的所有属性</a:t>
            </a:r>
            <a:r>
              <a:rPr lang="zh-CN" altLang="zh-CN" sz="1600" dirty="0"/>
              <a:t>以及</a:t>
            </a:r>
            <a:r>
              <a:rPr lang="zh-CN" altLang="zh-CN" sz="1600" dirty="0">
                <a:solidFill>
                  <a:srgbClr val="0070C0"/>
                </a:solidFill>
              </a:rPr>
              <a:t>附加的属性</a:t>
            </a:r>
          </a:p>
          <a:p>
            <a:pPr lvl="3"/>
            <a:r>
              <a:rPr lang="zh-CN" altLang="zh-CN" sz="1600" dirty="0">
                <a:solidFill>
                  <a:srgbClr val="FF0000"/>
                </a:solidFill>
              </a:rPr>
              <a:t>实体</a:t>
            </a:r>
            <a:r>
              <a:rPr lang="en-US" altLang="zh-CN" sz="1600" dirty="0">
                <a:solidFill>
                  <a:srgbClr val="FF0000"/>
                </a:solidFill>
              </a:rPr>
              <a:t>instructor</a:t>
            </a:r>
            <a:r>
              <a:rPr lang="zh-CN" altLang="en-US" sz="1600" dirty="0"/>
              <a:t>：</a:t>
            </a:r>
            <a:r>
              <a:rPr lang="zh-CN" altLang="zh-CN" sz="1600" dirty="0">
                <a:solidFill>
                  <a:srgbClr val="C00000"/>
                </a:solidFill>
              </a:rPr>
              <a:t>属性</a:t>
            </a:r>
            <a:r>
              <a:rPr lang="en-US" altLang="zh-CN" sz="1600" dirty="0">
                <a:solidFill>
                  <a:srgbClr val="C00000"/>
                </a:solidFill>
              </a:rPr>
              <a:t>rank</a:t>
            </a:r>
            <a:r>
              <a:rPr lang="zh-CN" altLang="zh-CN" sz="1600" dirty="0"/>
              <a:t>描述教师的级别</a:t>
            </a:r>
            <a:endParaRPr lang="en-US" altLang="zh-CN" sz="1600" dirty="0"/>
          </a:p>
          <a:p>
            <a:pPr lvl="3"/>
            <a:r>
              <a:rPr lang="zh-CN" altLang="zh-CN" sz="1600" dirty="0">
                <a:solidFill>
                  <a:srgbClr val="FF0000"/>
                </a:solidFill>
              </a:rPr>
              <a:t>实体</a:t>
            </a:r>
            <a:r>
              <a:rPr lang="en-US" altLang="zh-CN" sz="1600" dirty="0">
                <a:solidFill>
                  <a:srgbClr val="FF0000"/>
                </a:solidFill>
              </a:rPr>
              <a:t>secretary</a:t>
            </a:r>
            <a:r>
              <a:rPr lang="zh-CN" altLang="en-US" sz="1600" dirty="0"/>
              <a:t>： </a:t>
            </a:r>
            <a:r>
              <a:rPr lang="zh-CN" altLang="zh-CN" sz="1600" dirty="0">
                <a:solidFill>
                  <a:srgbClr val="C00000"/>
                </a:solidFill>
              </a:rPr>
              <a:t>属性</a:t>
            </a:r>
            <a:r>
              <a:rPr lang="en-US" altLang="zh-CN" sz="1600" dirty="0" err="1">
                <a:solidFill>
                  <a:srgbClr val="C00000"/>
                </a:solidFill>
              </a:rPr>
              <a:t>hours_per_week</a:t>
            </a:r>
            <a:r>
              <a:rPr lang="zh-CN" altLang="zh-CN" sz="1600" dirty="0"/>
              <a:t>表示</a:t>
            </a:r>
            <a:r>
              <a:rPr lang="zh-CN" altLang="en-US" sz="1600" dirty="0"/>
              <a:t>秘书</a:t>
            </a:r>
            <a:r>
              <a:rPr lang="zh-CN" altLang="zh-CN" sz="1600" dirty="0"/>
              <a:t>每周工作的时间</a:t>
            </a:r>
            <a:endParaRPr lang="en-US" altLang="zh-CN" sz="1600" dirty="0"/>
          </a:p>
          <a:p>
            <a:pPr lvl="2"/>
            <a:r>
              <a:rPr lang="zh-CN" altLang="zh-CN" sz="1600" b="1" dirty="0">
                <a:solidFill>
                  <a:srgbClr val="FF0000"/>
                </a:solidFill>
              </a:rPr>
              <a:t>实体</a:t>
            </a:r>
            <a:r>
              <a:rPr lang="en-US" altLang="zh-CN" sz="1600" b="1" dirty="0">
                <a:solidFill>
                  <a:srgbClr val="FF0000"/>
                </a:solidFill>
              </a:rPr>
              <a:t>employee</a:t>
            </a:r>
            <a:r>
              <a:rPr lang="zh-CN" altLang="zh-CN" sz="1600" b="1" dirty="0">
                <a:solidFill>
                  <a:srgbClr val="FF0000"/>
                </a:solidFill>
              </a:rPr>
              <a:t>和</a:t>
            </a:r>
            <a:r>
              <a:rPr lang="en-US" altLang="zh-CN" sz="1600" b="1" dirty="0">
                <a:solidFill>
                  <a:srgbClr val="FF0000"/>
                </a:solidFill>
              </a:rPr>
              <a:t>secretary</a:t>
            </a:r>
            <a:r>
              <a:rPr lang="zh-CN" altLang="zh-CN" sz="1600" b="1" dirty="0">
                <a:solidFill>
                  <a:srgbClr val="FF0000"/>
                </a:solidFill>
              </a:rPr>
              <a:t>之间</a:t>
            </a:r>
            <a:r>
              <a:rPr lang="zh-CN" altLang="en-US" sz="1600" b="1" dirty="0">
                <a:solidFill>
                  <a:srgbClr val="FF0000"/>
                </a:solidFill>
              </a:rPr>
              <a:t>具有两种联系</a:t>
            </a:r>
            <a:endParaRPr lang="en-US" altLang="zh-CN" sz="1600" b="1" dirty="0">
              <a:solidFill>
                <a:srgbClr val="FF0000"/>
              </a:solidFill>
            </a:endParaRPr>
          </a:p>
          <a:p>
            <a:pPr lvl="3"/>
            <a:r>
              <a:rPr lang="zh-CN" altLang="en-US" sz="1600" b="1" dirty="0">
                <a:solidFill>
                  <a:srgbClr val="7030A0"/>
                </a:solidFill>
              </a:rPr>
              <a:t>超类</a:t>
            </a:r>
            <a:r>
              <a:rPr lang="en-US" altLang="zh-CN" sz="1600" b="1" dirty="0">
                <a:solidFill>
                  <a:srgbClr val="7030A0"/>
                </a:solidFill>
              </a:rPr>
              <a:t>-</a:t>
            </a:r>
            <a:r>
              <a:rPr lang="zh-CN" altLang="en-US" sz="1600" b="1" dirty="0">
                <a:solidFill>
                  <a:srgbClr val="7030A0"/>
                </a:solidFill>
              </a:rPr>
              <a:t>子类的联系</a:t>
            </a:r>
            <a:r>
              <a:rPr lang="zh-CN" altLang="en-US" sz="1600" b="1" dirty="0"/>
              <a:t>：</a:t>
            </a:r>
            <a:r>
              <a:rPr lang="en-US" altLang="zh-CN" sz="1600" b="1" dirty="0"/>
              <a:t>secretary</a:t>
            </a:r>
            <a:r>
              <a:rPr lang="zh-CN" altLang="en-US" sz="1600" b="1" dirty="0"/>
              <a:t>是一个</a:t>
            </a:r>
            <a:r>
              <a:rPr lang="en-US" altLang="zh-CN" sz="1600" b="1" dirty="0"/>
              <a:t>employee</a:t>
            </a:r>
          </a:p>
          <a:p>
            <a:pPr lvl="3"/>
            <a:r>
              <a:rPr lang="en-US" altLang="zh-CN" sz="1600" b="1" dirty="0" err="1">
                <a:solidFill>
                  <a:srgbClr val="7030A0"/>
                </a:solidFill>
              </a:rPr>
              <a:t>secretary_for</a:t>
            </a:r>
            <a:r>
              <a:rPr lang="en-US" altLang="zh-CN" sz="1600" b="1" dirty="0">
                <a:solidFill>
                  <a:srgbClr val="7030A0"/>
                </a:solidFill>
              </a:rPr>
              <a:t> </a:t>
            </a:r>
            <a:r>
              <a:rPr lang="zh-CN" altLang="zh-CN" sz="1600" b="1" dirty="0">
                <a:solidFill>
                  <a:srgbClr val="7030A0"/>
                </a:solidFill>
              </a:rPr>
              <a:t>联系</a:t>
            </a:r>
            <a:r>
              <a:rPr lang="zh-CN" altLang="en-US" sz="1600" dirty="0"/>
              <a:t>：</a:t>
            </a:r>
            <a:r>
              <a:rPr lang="en-US" altLang="zh-CN" sz="1600" dirty="0"/>
              <a:t>secretary</a:t>
            </a:r>
            <a:r>
              <a:rPr lang="zh-CN" altLang="zh-CN" sz="1600" dirty="0"/>
              <a:t>协助</a:t>
            </a:r>
            <a:r>
              <a:rPr lang="en-US" altLang="zh-CN" sz="1600" dirty="0"/>
              <a:t>employee</a:t>
            </a:r>
            <a:r>
              <a:rPr lang="zh-CN" altLang="en-US" sz="1600" dirty="0"/>
              <a:t>工作</a:t>
            </a:r>
            <a:endParaRPr lang="zh-CN" altLang="zh-CN" sz="1600" dirty="0">
              <a:solidFill>
                <a:srgbClr val="0070C0"/>
              </a:solidFill>
            </a:endParaRPr>
          </a:p>
        </p:txBody>
      </p:sp>
      <p:pic>
        <p:nvPicPr>
          <p:cNvPr id="6" name="图片 3">
            <a:extLst>
              <a:ext uri="{FF2B5EF4-FFF2-40B4-BE49-F238E27FC236}">
                <a16:creationId xmlns:a16="http://schemas.microsoft.com/office/drawing/2014/main" id="{D420BA0C-5B8E-4A91-9BAB-7BD9C849F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656" y="5071100"/>
            <a:ext cx="2204843" cy="162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46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9F854CC6-7702-4D11-A83E-9EA32825F0C3}"/>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284675" name="Rectangle 3">
            <a:extLst>
              <a:ext uri="{FF2B5EF4-FFF2-40B4-BE49-F238E27FC236}">
                <a16:creationId xmlns:a16="http://schemas.microsoft.com/office/drawing/2014/main" id="{42E9378A-1619-4BE9-8FA7-099210955471}"/>
              </a:ext>
            </a:extLst>
          </p:cNvPr>
          <p:cNvSpPr>
            <a:spLocks noGrp="1" noChangeArrowheads="1"/>
          </p:cNvSpPr>
          <p:nvPr>
            <p:ph type="body" idx="4294967295"/>
          </p:nvPr>
        </p:nvSpPr>
        <p:spPr>
          <a:xfrm>
            <a:off x="889233" y="1350628"/>
            <a:ext cx="10196349" cy="5507372"/>
          </a:xfrm>
        </p:spPr>
        <p:txBody>
          <a:bodyPr>
            <a:normAutofit/>
          </a:bodyPr>
          <a:lstStyle/>
          <a:p>
            <a:r>
              <a:rPr lang="en-US" altLang="zh-CN" sz="2800" b="1" dirty="0">
                <a:solidFill>
                  <a:srgbClr val="FF0000"/>
                </a:solidFill>
              </a:rPr>
              <a:t>Specialization</a:t>
            </a:r>
            <a:r>
              <a:rPr lang="zh-CN" altLang="en-US" sz="2800" b="1" dirty="0">
                <a:solidFill>
                  <a:srgbClr val="FF0000"/>
                </a:solidFill>
              </a:rPr>
              <a:t>（</a:t>
            </a:r>
            <a:r>
              <a:rPr lang="zh-CN" altLang="zh-CN" sz="2800" b="1" dirty="0">
                <a:solidFill>
                  <a:srgbClr val="FF0000"/>
                </a:solidFill>
              </a:rPr>
              <a:t>特化</a:t>
            </a:r>
            <a:r>
              <a:rPr lang="zh-CN" altLang="en-US" sz="2800" b="1" dirty="0">
                <a:solidFill>
                  <a:srgbClr val="FF0000"/>
                </a:solidFill>
              </a:rPr>
              <a:t>）</a:t>
            </a:r>
            <a:endParaRPr lang="en-US" altLang="zh-CN" sz="2800" b="1" dirty="0">
              <a:solidFill>
                <a:srgbClr val="FF0000"/>
              </a:solidFill>
            </a:endParaRPr>
          </a:p>
          <a:p>
            <a:pPr lvl="1"/>
            <a:r>
              <a:rPr lang="zh-CN" altLang="zh-CN" sz="2000" b="1" dirty="0">
                <a:solidFill>
                  <a:srgbClr val="7030A0"/>
                </a:solidFill>
              </a:rPr>
              <a:t>实体可以根据多个可区分的特征进行特化</a:t>
            </a:r>
          </a:p>
          <a:p>
            <a:pPr lvl="1"/>
            <a:r>
              <a:rPr lang="zh-CN" altLang="zh-CN" sz="2200" b="1" dirty="0"/>
              <a:t>例：</a:t>
            </a:r>
            <a:r>
              <a:rPr lang="zh-CN" altLang="zh-CN" sz="2200" dirty="0"/>
              <a:t>雇员实体</a:t>
            </a:r>
            <a:r>
              <a:rPr lang="zh-CN" altLang="en-US" sz="2200" dirty="0"/>
              <a:t>实例</a:t>
            </a:r>
            <a:r>
              <a:rPr lang="zh-CN" altLang="zh-CN" sz="2200" dirty="0"/>
              <a:t>间的可区分特征可以是</a:t>
            </a:r>
          </a:p>
          <a:p>
            <a:pPr lvl="2"/>
            <a:r>
              <a:rPr lang="zh-CN" altLang="zh-CN" dirty="0">
                <a:solidFill>
                  <a:srgbClr val="7030A0"/>
                </a:solidFill>
              </a:rPr>
              <a:t>雇员所从事的工作</a:t>
            </a:r>
            <a:endParaRPr lang="en-US" altLang="zh-CN" dirty="0">
              <a:solidFill>
                <a:srgbClr val="7030A0"/>
              </a:solidFill>
            </a:endParaRPr>
          </a:p>
          <a:p>
            <a:pPr lvl="3"/>
            <a:r>
              <a:rPr lang="en-US" altLang="zh-CN" dirty="0"/>
              <a:t>instructor</a:t>
            </a:r>
          </a:p>
          <a:p>
            <a:pPr lvl="3"/>
            <a:r>
              <a:rPr lang="en-US" altLang="zh-CN" dirty="0"/>
              <a:t>secretary</a:t>
            </a:r>
            <a:r>
              <a:rPr lang="zh-CN" altLang="zh-CN" dirty="0"/>
              <a:t>；</a:t>
            </a:r>
          </a:p>
          <a:p>
            <a:pPr lvl="2"/>
            <a:r>
              <a:rPr lang="zh-CN" altLang="zh-CN" dirty="0">
                <a:solidFill>
                  <a:srgbClr val="7030A0"/>
                </a:solidFill>
              </a:rPr>
              <a:t>基于一个人是临时雇员（聘期）还是长期雇员</a:t>
            </a:r>
            <a:endParaRPr lang="en-US" altLang="zh-CN" dirty="0"/>
          </a:p>
          <a:p>
            <a:pPr lvl="3"/>
            <a:r>
              <a:rPr lang="en-US" altLang="zh-CN" dirty="0" err="1"/>
              <a:t>temporary_employee</a:t>
            </a:r>
            <a:endParaRPr lang="en-US" altLang="zh-CN" dirty="0"/>
          </a:p>
          <a:p>
            <a:pPr lvl="3"/>
            <a:r>
              <a:rPr lang="en-US" altLang="zh-CN" dirty="0" err="1"/>
              <a:t>permanent_employee</a:t>
            </a:r>
            <a:r>
              <a:rPr lang="en-US" altLang="zh-CN" dirty="0"/>
              <a:t> </a:t>
            </a:r>
            <a:endParaRPr lang="zh-CN" altLang="zh-CN" dirty="0"/>
          </a:p>
          <a:p>
            <a:pPr lvl="1"/>
            <a:endParaRPr lang="en-US" altLang="zh-CN" sz="2000" b="1" dirty="0">
              <a:solidFill>
                <a:srgbClr val="7030A0"/>
              </a:solidFill>
            </a:endParaRPr>
          </a:p>
          <a:p>
            <a:pPr lvl="1"/>
            <a:r>
              <a:rPr lang="zh-CN" altLang="zh-CN" sz="2000" b="1" dirty="0">
                <a:solidFill>
                  <a:srgbClr val="7030A0"/>
                </a:solidFill>
              </a:rPr>
              <a:t>当一个实体上形成了多于一种特化时，某个特定实体</a:t>
            </a:r>
            <a:r>
              <a:rPr lang="zh-CN" altLang="en-US" sz="2000" b="1" dirty="0">
                <a:solidFill>
                  <a:srgbClr val="7030A0"/>
                </a:solidFill>
              </a:rPr>
              <a:t>实例</a:t>
            </a:r>
            <a:r>
              <a:rPr lang="zh-CN" altLang="zh-CN" sz="2000" b="1" dirty="0">
                <a:solidFill>
                  <a:srgbClr val="7030A0"/>
                </a:solidFill>
              </a:rPr>
              <a:t>可能同时属于多个特化实体</a:t>
            </a:r>
            <a:endParaRPr lang="zh-CN" altLang="zh-CN" sz="2000" dirty="0">
              <a:solidFill>
                <a:srgbClr val="7030A0"/>
              </a:solidFill>
            </a:endParaRPr>
          </a:p>
          <a:p>
            <a:pPr lvl="1"/>
            <a:r>
              <a:rPr lang="zh-CN" altLang="zh-CN" sz="2200" b="1" dirty="0"/>
              <a:t>例：</a:t>
            </a:r>
            <a:r>
              <a:rPr lang="zh-CN" altLang="en-US" sz="2200" dirty="0"/>
              <a:t>某个</a:t>
            </a:r>
            <a:r>
              <a:rPr lang="zh-CN" altLang="zh-CN" sz="2200" dirty="0">
                <a:solidFill>
                  <a:srgbClr val="FF0000"/>
                </a:solidFill>
              </a:rPr>
              <a:t>雇员</a:t>
            </a:r>
            <a:r>
              <a:rPr lang="zh-CN" altLang="zh-CN" sz="2200" dirty="0"/>
              <a:t>可以</a:t>
            </a:r>
            <a:endParaRPr lang="en-US" altLang="zh-CN" sz="2200" dirty="0"/>
          </a:p>
          <a:p>
            <a:pPr lvl="2"/>
            <a:r>
              <a:rPr lang="zh-CN" altLang="zh-CN" sz="2000" dirty="0"/>
              <a:t>既是一个</a:t>
            </a:r>
            <a:r>
              <a:rPr lang="zh-CN" altLang="zh-CN" sz="2000" dirty="0">
                <a:solidFill>
                  <a:srgbClr val="00B0F0"/>
                </a:solidFill>
              </a:rPr>
              <a:t>临时雇员</a:t>
            </a:r>
            <a:endParaRPr lang="en-US" altLang="zh-CN" sz="2000" dirty="0">
              <a:solidFill>
                <a:srgbClr val="00B0F0"/>
              </a:solidFill>
            </a:endParaRPr>
          </a:p>
          <a:p>
            <a:pPr lvl="2"/>
            <a:r>
              <a:rPr lang="zh-CN" altLang="zh-CN" sz="2000" dirty="0"/>
              <a:t>又是一个</a:t>
            </a:r>
            <a:r>
              <a:rPr lang="zh-CN" altLang="zh-CN" sz="2000" dirty="0">
                <a:solidFill>
                  <a:srgbClr val="00B0F0"/>
                </a:solidFill>
              </a:rPr>
              <a:t>秘书</a:t>
            </a:r>
          </a:p>
        </p:txBody>
      </p:sp>
      <p:pic>
        <p:nvPicPr>
          <p:cNvPr id="6" name="图片 3">
            <a:extLst>
              <a:ext uri="{FF2B5EF4-FFF2-40B4-BE49-F238E27FC236}">
                <a16:creationId xmlns:a16="http://schemas.microsoft.com/office/drawing/2014/main" id="{D420BA0C-5B8E-4A91-9BAB-7BD9C849FD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0309" y="2275044"/>
            <a:ext cx="2206304" cy="163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97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9F854CC6-7702-4D11-A83E-9EA32825F0C3}"/>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284675" name="Rectangle 3">
            <a:extLst>
              <a:ext uri="{FF2B5EF4-FFF2-40B4-BE49-F238E27FC236}">
                <a16:creationId xmlns:a16="http://schemas.microsoft.com/office/drawing/2014/main" id="{42E9378A-1619-4BE9-8FA7-099210955471}"/>
              </a:ext>
            </a:extLst>
          </p:cNvPr>
          <p:cNvSpPr>
            <a:spLocks noGrp="1" noChangeArrowheads="1"/>
          </p:cNvSpPr>
          <p:nvPr>
            <p:ph type="body" idx="4294967295"/>
          </p:nvPr>
        </p:nvSpPr>
        <p:spPr>
          <a:xfrm>
            <a:off x="889233" y="1350628"/>
            <a:ext cx="10196349" cy="5507372"/>
          </a:xfrm>
        </p:spPr>
        <p:txBody>
          <a:bodyPr>
            <a:normAutofit lnSpcReduction="10000"/>
          </a:bodyPr>
          <a:lstStyle/>
          <a:p>
            <a:r>
              <a:rPr lang="en-US" altLang="zh-CN" sz="2800" b="1" dirty="0">
                <a:solidFill>
                  <a:srgbClr val="FF0000"/>
                </a:solidFill>
              </a:rPr>
              <a:t>Specialization</a:t>
            </a:r>
            <a:r>
              <a:rPr lang="zh-CN" altLang="en-US" sz="2800" b="1" dirty="0">
                <a:solidFill>
                  <a:srgbClr val="FF0000"/>
                </a:solidFill>
              </a:rPr>
              <a:t>（</a:t>
            </a:r>
            <a:r>
              <a:rPr lang="zh-CN" altLang="zh-CN" sz="2800" b="1" dirty="0">
                <a:solidFill>
                  <a:srgbClr val="FF0000"/>
                </a:solidFill>
              </a:rPr>
              <a:t>特化</a:t>
            </a:r>
            <a:r>
              <a:rPr lang="zh-CN" altLang="en-US" sz="2800" b="1" dirty="0">
                <a:solidFill>
                  <a:srgbClr val="FF0000"/>
                </a:solidFill>
              </a:rPr>
              <a:t>）</a:t>
            </a:r>
            <a:endParaRPr lang="en-US" altLang="zh-CN" sz="2800" b="1" dirty="0">
              <a:solidFill>
                <a:srgbClr val="FF0000"/>
              </a:solidFill>
            </a:endParaRPr>
          </a:p>
          <a:p>
            <a:pPr lvl="1"/>
            <a:r>
              <a:rPr lang="en-US" altLang="zh-CN" sz="2400" b="1" dirty="0">
                <a:solidFill>
                  <a:srgbClr val="7030A0"/>
                </a:solidFill>
              </a:rPr>
              <a:t>E-R</a:t>
            </a:r>
            <a:r>
              <a:rPr lang="zh-CN" altLang="en-US" sz="2400" b="1" dirty="0">
                <a:solidFill>
                  <a:srgbClr val="7030A0"/>
                </a:solidFill>
              </a:rPr>
              <a:t>图中表示</a:t>
            </a:r>
            <a:r>
              <a:rPr lang="zh-CN" altLang="zh-CN" sz="2400" b="1" dirty="0">
                <a:solidFill>
                  <a:srgbClr val="7030A0"/>
                </a:solidFill>
              </a:rPr>
              <a:t>特化</a:t>
            </a:r>
            <a:endParaRPr lang="en-US" altLang="zh-CN" sz="2400" b="1" dirty="0">
              <a:solidFill>
                <a:srgbClr val="7030A0"/>
              </a:solidFill>
            </a:endParaRPr>
          </a:p>
          <a:p>
            <a:pPr lvl="2"/>
            <a:r>
              <a:rPr lang="zh-CN" altLang="zh-CN" sz="1800" b="1" dirty="0"/>
              <a:t>用从特化实体指向另一方实体的空心箭头来表示</a:t>
            </a:r>
            <a:r>
              <a:rPr lang="zh-CN" altLang="en-US" sz="1800" b="1" dirty="0"/>
              <a:t>特化</a:t>
            </a:r>
            <a:endParaRPr lang="en-US" altLang="zh-CN" sz="1800" b="1" dirty="0"/>
          </a:p>
          <a:p>
            <a:pPr lvl="2"/>
            <a:r>
              <a:rPr lang="zh-CN" altLang="zh-CN" sz="1800" dirty="0"/>
              <a:t>称这种关系为</a:t>
            </a:r>
            <a:r>
              <a:rPr lang="en-US" altLang="zh-CN" sz="1800" b="1" dirty="0"/>
              <a:t>ISA</a:t>
            </a:r>
            <a:r>
              <a:rPr lang="zh-CN" altLang="zh-CN" sz="1800" b="1" dirty="0"/>
              <a:t>关系</a:t>
            </a:r>
            <a:r>
              <a:rPr lang="zh-CN" altLang="en-US" sz="1800" dirty="0"/>
              <a:t>：表示</a:t>
            </a:r>
            <a:r>
              <a:rPr lang="zh-CN" altLang="zh-CN" sz="1800" dirty="0"/>
              <a:t>是一个</a:t>
            </a:r>
            <a:r>
              <a:rPr lang="zh-CN" altLang="en-US" sz="1800" dirty="0"/>
              <a:t>（“</a:t>
            </a:r>
            <a:r>
              <a:rPr lang="en-US" altLang="zh-CN" sz="1800" dirty="0"/>
              <a:t>is a</a:t>
            </a:r>
            <a:r>
              <a:rPr lang="zh-CN" altLang="en-US" sz="1800" dirty="0"/>
              <a:t>”</a:t>
            </a:r>
            <a:r>
              <a:rPr lang="en-US" altLang="zh-CN" sz="1800" dirty="0"/>
              <a:t> </a:t>
            </a:r>
            <a:r>
              <a:rPr lang="zh-CN" altLang="en-US" sz="1800" dirty="0"/>
              <a:t>）</a:t>
            </a:r>
            <a:endParaRPr lang="en-US" altLang="zh-CN" sz="1800" dirty="0"/>
          </a:p>
          <a:p>
            <a:pPr lvl="2"/>
            <a:r>
              <a:rPr lang="zh-CN" altLang="zh-CN" sz="1800" b="1" dirty="0"/>
              <a:t>例： </a:t>
            </a:r>
            <a:r>
              <a:rPr lang="zh-CN" altLang="zh-CN" sz="1800" dirty="0"/>
              <a:t>教师</a:t>
            </a:r>
            <a:r>
              <a:rPr lang="zh-CN" altLang="en-US" sz="1800" dirty="0"/>
              <a:t>“</a:t>
            </a:r>
            <a:r>
              <a:rPr lang="zh-CN" altLang="zh-CN" sz="1800" dirty="0"/>
              <a:t>是一个</a:t>
            </a:r>
            <a:r>
              <a:rPr lang="zh-CN" altLang="en-US" sz="1800" dirty="0"/>
              <a:t>”</a:t>
            </a:r>
            <a:r>
              <a:rPr lang="zh-CN" altLang="zh-CN" sz="1800" dirty="0"/>
              <a:t>雇员</a:t>
            </a:r>
            <a:endParaRPr lang="en-US" altLang="zh-CN" sz="1800" dirty="0"/>
          </a:p>
          <a:p>
            <a:pPr lvl="2"/>
            <a:endParaRPr lang="en-US" altLang="zh-CN" sz="1800" dirty="0"/>
          </a:p>
          <a:p>
            <a:pPr lvl="2"/>
            <a:r>
              <a:rPr lang="en-US" altLang="zh-CN" sz="1800" b="1" dirty="0"/>
              <a:t>E-R</a:t>
            </a:r>
            <a:r>
              <a:rPr lang="zh-CN" altLang="en-US" sz="1800" b="1" dirty="0"/>
              <a:t>图中表示</a:t>
            </a:r>
            <a:r>
              <a:rPr lang="zh-CN" altLang="zh-CN" sz="1800" b="1" dirty="0">
                <a:solidFill>
                  <a:srgbClr val="00B050"/>
                </a:solidFill>
              </a:rPr>
              <a:t>重叠特化</a:t>
            </a:r>
            <a:r>
              <a:rPr lang="zh-CN" altLang="en-US" sz="1800" b="1" dirty="0"/>
              <a:t>（</a:t>
            </a:r>
            <a:r>
              <a:rPr lang="en-US" altLang="zh-CN" sz="1800" b="1" dirty="0"/>
              <a:t>overlapping specialization</a:t>
            </a:r>
            <a:r>
              <a:rPr lang="zh-CN" altLang="en-US" sz="1800" b="1" dirty="0"/>
              <a:t>）</a:t>
            </a:r>
            <a:endParaRPr lang="zh-CN" altLang="zh-CN" sz="1800" b="1" dirty="0"/>
          </a:p>
          <a:p>
            <a:pPr lvl="3"/>
            <a:r>
              <a:rPr lang="zh-CN" altLang="zh-CN" sz="1800" b="1" dirty="0"/>
              <a:t>重叠特化：</a:t>
            </a:r>
            <a:r>
              <a:rPr lang="zh-CN" altLang="zh-CN" sz="1800" dirty="0"/>
              <a:t>一个实体</a:t>
            </a:r>
            <a:r>
              <a:rPr lang="zh-CN" altLang="en-US" sz="1800" dirty="0"/>
              <a:t>实例</a:t>
            </a:r>
            <a:r>
              <a:rPr lang="zh-CN" altLang="zh-CN" sz="1800" dirty="0"/>
              <a:t>可以属于多个特化实体</a:t>
            </a:r>
            <a:endParaRPr lang="en-US" altLang="zh-CN" sz="1800" dirty="0"/>
          </a:p>
          <a:p>
            <a:pPr lvl="3"/>
            <a:r>
              <a:rPr lang="zh-CN" altLang="zh-CN" sz="1800" dirty="0"/>
              <a:t>重叠特化</a:t>
            </a:r>
            <a:r>
              <a:rPr lang="zh-CN" altLang="en-US" sz="1800" dirty="0"/>
              <a:t>的图示方法：</a:t>
            </a:r>
            <a:r>
              <a:rPr lang="zh-CN" altLang="zh-CN" sz="1800" dirty="0">
                <a:solidFill>
                  <a:srgbClr val="FF0000"/>
                </a:solidFill>
              </a:rPr>
              <a:t>分开使用箭头</a:t>
            </a:r>
            <a:r>
              <a:rPr lang="zh-CN" altLang="en-US" sz="1800" dirty="0">
                <a:solidFill>
                  <a:srgbClr val="FF0000"/>
                </a:solidFill>
              </a:rPr>
              <a:t>（每个子类一个箭头）</a:t>
            </a:r>
            <a:endParaRPr lang="en-US" altLang="zh-CN" sz="1800" dirty="0">
              <a:solidFill>
                <a:srgbClr val="FF0000"/>
              </a:solidFill>
            </a:endParaRPr>
          </a:p>
          <a:p>
            <a:pPr lvl="3"/>
            <a:r>
              <a:rPr lang="zh-CN" altLang="zh-CN" sz="1800" dirty="0"/>
              <a:t>例</a:t>
            </a:r>
            <a:r>
              <a:rPr lang="zh-CN" altLang="en-US" sz="1800" dirty="0"/>
              <a:t>：</a:t>
            </a:r>
            <a:r>
              <a:rPr lang="en-US" altLang="zh-CN" sz="1800" dirty="0"/>
              <a:t>person</a:t>
            </a:r>
            <a:r>
              <a:rPr lang="zh-CN" altLang="zh-CN" sz="1800" dirty="0"/>
              <a:t>特化</a:t>
            </a:r>
            <a:r>
              <a:rPr lang="zh-CN" altLang="en-US" sz="1800" dirty="0"/>
              <a:t>为</a:t>
            </a:r>
            <a:r>
              <a:rPr lang="en-US" altLang="zh-CN" sz="1800" dirty="0"/>
              <a:t>student</a:t>
            </a:r>
            <a:r>
              <a:rPr lang="zh-CN" altLang="zh-CN" sz="1800" dirty="0"/>
              <a:t>和</a:t>
            </a:r>
            <a:r>
              <a:rPr lang="en-US" altLang="zh-CN" sz="1800" dirty="0"/>
              <a:t>employee</a:t>
            </a:r>
            <a:r>
              <a:rPr lang="zh-CN" altLang="en-US" sz="1800" dirty="0"/>
              <a:t>两类，某个人</a:t>
            </a:r>
            <a:endParaRPr lang="en-US" altLang="zh-CN" sz="1800" dirty="0"/>
          </a:p>
          <a:p>
            <a:pPr lvl="4"/>
            <a:r>
              <a:rPr lang="zh-CN" altLang="en-US" sz="1800" dirty="0">
                <a:solidFill>
                  <a:srgbClr val="7030A0"/>
                </a:solidFill>
              </a:rPr>
              <a:t>既是大学的学生</a:t>
            </a:r>
            <a:endParaRPr lang="en-US" altLang="zh-CN" sz="1800" dirty="0">
              <a:solidFill>
                <a:srgbClr val="7030A0"/>
              </a:solidFill>
            </a:endParaRPr>
          </a:p>
          <a:p>
            <a:pPr lvl="4"/>
            <a:r>
              <a:rPr lang="zh-CN" altLang="en-US" sz="1800" dirty="0">
                <a:solidFill>
                  <a:srgbClr val="7030A0"/>
                </a:solidFill>
              </a:rPr>
              <a:t>又是大学的工作人员</a:t>
            </a:r>
            <a:endParaRPr lang="en-US" altLang="zh-CN" sz="1800" dirty="0">
              <a:solidFill>
                <a:srgbClr val="7030A0"/>
              </a:solidFill>
            </a:endParaRPr>
          </a:p>
          <a:p>
            <a:pPr lvl="4"/>
            <a:endParaRPr lang="en-US" altLang="zh-CN" sz="1800" dirty="0">
              <a:solidFill>
                <a:srgbClr val="7030A0"/>
              </a:solidFill>
            </a:endParaRPr>
          </a:p>
          <a:p>
            <a:pPr lvl="2"/>
            <a:r>
              <a:rPr lang="en-US" altLang="zh-CN" sz="1800" b="1" dirty="0"/>
              <a:t>E-R</a:t>
            </a:r>
            <a:r>
              <a:rPr lang="zh-CN" altLang="en-US" sz="1800" b="1" dirty="0"/>
              <a:t>图中表示</a:t>
            </a:r>
            <a:r>
              <a:rPr lang="zh-CN" altLang="zh-CN" sz="1800" b="1" dirty="0">
                <a:solidFill>
                  <a:srgbClr val="00B050"/>
                </a:solidFill>
              </a:rPr>
              <a:t>不相交特化</a:t>
            </a:r>
            <a:r>
              <a:rPr lang="en-US" altLang="zh-CN" sz="1800" b="1" dirty="0"/>
              <a:t>( disjoint specialization)</a:t>
            </a:r>
            <a:endParaRPr lang="zh-CN" altLang="zh-CN" sz="1800" b="1" dirty="0"/>
          </a:p>
          <a:p>
            <a:pPr lvl="3"/>
            <a:r>
              <a:rPr lang="zh-CN" altLang="zh-CN" sz="1800" b="1" dirty="0"/>
              <a:t>不相交特化：</a:t>
            </a:r>
            <a:r>
              <a:rPr lang="zh-CN" altLang="zh-CN" sz="1800" dirty="0"/>
              <a:t>一个实体</a:t>
            </a:r>
            <a:r>
              <a:rPr lang="zh-CN" altLang="en-US" sz="1800" dirty="0"/>
              <a:t>实例</a:t>
            </a:r>
            <a:r>
              <a:rPr lang="zh-CN" altLang="zh-CN" sz="1800" dirty="0"/>
              <a:t>只能属于至多一个特化实体</a:t>
            </a:r>
          </a:p>
          <a:p>
            <a:pPr lvl="3"/>
            <a:r>
              <a:rPr lang="en-US" altLang="zh-CN" sz="1800" dirty="0"/>
              <a:t> </a:t>
            </a:r>
            <a:r>
              <a:rPr lang="zh-CN" altLang="zh-CN" sz="1800" dirty="0"/>
              <a:t>不相交特化</a:t>
            </a:r>
            <a:r>
              <a:rPr lang="zh-CN" altLang="en-US" sz="1800" dirty="0"/>
              <a:t>的图示方法：</a:t>
            </a:r>
            <a:r>
              <a:rPr lang="zh-CN" altLang="zh-CN" sz="1800" dirty="0">
                <a:solidFill>
                  <a:srgbClr val="FF0000"/>
                </a:solidFill>
              </a:rPr>
              <a:t>使用一个箭头</a:t>
            </a:r>
          </a:p>
          <a:p>
            <a:pPr lvl="3"/>
            <a:r>
              <a:rPr lang="zh-CN" altLang="zh-CN" sz="1800" dirty="0"/>
              <a:t>例</a:t>
            </a:r>
            <a:r>
              <a:rPr lang="zh-CN" altLang="en-US" sz="1800" dirty="0"/>
              <a:t>：</a:t>
            </a:r>
            <a:r>
              <a:rPr lang="en-US" altLang="zh-CN" sz="1800" dirty="0"/>
              <a:t>employee </a:t>
            </a:r>
            <a:r>
              <a:rPr lang="zh-CN" altLang="zh-CN" sz="1800" dirty="0"/>
              <a:t>的特化</a:t>
            </a:r>
            <a:r>
              <a:rPr lang="zh-CN" altLang="en-US" sz="1800" dirty="0"/>
              <a:t>为</a:t>
            </a:r>
            <a:r>
              <a:rPr lang="en-US" altLang="zh-CN" sz="1800" dirty="0"/>
              <a:t>instructor </a:t>
            </a:r>
            <a:r>
              <a:rPr lang="zh-CN" altLang="zh-CN" sz="1800" dirty="0"/>
              <a:t>和</a:t>
            </a:r>
            <a:r>
              <a:rPr lang="en-US" altLang="zh-CN" sz="1800" dirty="0"/>
              <a:t>secretary</a:t>
            </a:r>
            <a:endParaRPr lang="zh-CN" altLang="zh-CN" sz="1800" dirty="0"/>
          </a:p>
          <a:p>
            <a:pPr lvl="4"/>
            <a:endParaRPr lang="en-US" altLang="zh-CN" sz="1600" dirty="0"/>
          </a:p>
        </p:txBody>
      </p:sp>
      <p:pic>
        <p:nvPicPr>
          <p:cNvPr id="5" name="图片 3">
            <a:extLst>
              <a:ext uri="{FF2B5EF4-FFF2-40B4-BE49-F238E27FC236}">
                <a16:creationId xmlns:a16="http://schemas.microsoft.com/office/drawing/2014/main" id="{FC255550-493B-4AE8-BE13-D6B344A44B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2235" y="1483767"/>
            <a:ext cx="1709343" cy="178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
            <a:extLst>
              <a:ext uri="{FF2B5EF4-FFF2-40B4-BE49-F238E27FC236}">
                <a16:creationId xmlns:a16="http://schemas.microsoft.com/office/drawing/2014/main" id="{6550DBC6-D013-45BD-BC99-C9A056595B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2236" y="3519471"/>
            <a:ext cx="2060357" cy="146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5">
            <a:extLst>
              <a:ext uri="{FF2B5EF4-FFF2-40B4-BE49-F238E27FC236}">
                <a16:creationId xmlns:a16="http://schemas.microsoft.com/office/drawing/2014/main" id="{BC1036C8-ED9D-49A0-A084-BB0D1F73B2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2235" y="5365180"/>
            <a:ext cx="2060357" cy="124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063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9F854CC6-7702-4D11-A83E-9EA32825F0C3}"/>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284675" name="Rectangle 3">
            <a:extLst>
              <a:ext uri="{FF2B5EF4-FFF2-40B4-BE49-F238E27FC236}">
                <a16:creationId xmlns:a16="http://schemas.microsoft.com/office/drawing/2014/main" id="{42E9378A-1619-4BE9-8FA7-099210955471}"/>
              </a:ext>
            </a:extLst>
          </p:cNvPr>
          <p:cNvSpPr>
            <a:spLocks noGrp="1" noChangeArrowheads="1"/>
          </p:cNvSpPr>
          <p:nvPr>
            <p:ph type="body" idx="4294967295"/>
          </p:nvPr>
        </p:nvSpPr>
        <p:spPr>
          <a:xfrm>
            <a:off x="889233" y="1350628"/>
            <a:ext cx="10196349" cy="5507372"/>
          </a:xfrm>
        </p:spPr>
        <p:txBody>
          <a:bodyPr>
            <a:normAutofit/>
          </a:bodyPr>
          <a:lstStyle/>
          <a:p>
            <a:r>
              <a:rPr lang="en-US" altLang="zh-CN" sz="2800" b="1" dirty="0">
                <a:solidFill>
                  <a:srgbClr val="FF0000"/>
                </a:solidFill>
              </a:rPr>
              <a:t>Generalization</a:t>
            </a:r>
            <a:r>
              <a:rPr lang="zh-CN" altLang="en-US" sz="2800" b="1" dirty="0">
                <a:solidFill>
                  <a:srgbClr val="FF0000"/>
                </a:solidFill>
              </a:rPr>
              <a:t>（</a:t>
            </a:r>
            <a:r>
              <a:rPr lang="zh-CN" altLang="zh-CN" sz="2800" b="1" dirty="0">
                <a:solidFill>
                  <a:srgbClr val="FF0000"/>
                </a:solidFill>
              </a:rPr>
              <a:t>概化</a:t>
            </a:r>
            <a:r>
              <a:rPr lang="zh-CN" altLang="en-US" sz="2800" b="1" dirty="0">
                <a:solidFill>
                  <a:srgbClr val="FF0000"/>
                </a:solidFill>
              </a:rPr>
              <a:t>）</a:t>
            </a:r>
            <a:endParaRPr lang="en-US" altLang="zh-CN" sz="2800" b="1" dirty="0">
              <a:solidFill>
                <a:srgbClr val="FF0000"/>
              </a:solidFill>
            </a:endParaRPr>
          </a:p>
          <a:p>
            <a:pPr lvl="1"/>
            <a:r>
              <a:rPr lang="zh-CN" altLang="zh-CN" sz="1700" b="1" dirty="0">
                <a:solidFill>
                  <a:srgbClr val="FF0000"/>
                </a:solidFill>
              </a:rPr>
              <a:t>特化</a:t>
            </a:r>
            <a:r>
              <a:rPr lang="zh-CN" altLang="zh-CN" sz="1700" dirty="0"/>
              <a:t>是一个</a:t>
            </a:r>
            <a:r>
              <a:rPr lang="zh-CN" altLang="zh-CN" sz="1700" b="1" dirty="0">
                <a:solidFill>
                  <a:srgbClr val="0070C0"/>
                </a:solidFill>
              </a:rPr>
              <a:t>自顶向下</a:t>
            </a:r>
            <a:r>
              <a:rPr lang="en-US" altLang="zh-CN" sz="1700" b="1" dirty="0">
                <a:solidFill>
                  <a:srgbClr val="0070C0"/>
                </a:solidFill>
              </a:rPr>
              <a:t>( top-down ) </a:t>
            </a:r>
            <a:r>
              <a:rPr lang="zh-CN" altLang="zh-CN" sz="1700" dirty="0"/>
              <a:t>的设计过程</a:t>
            </a:r>
            <a:endParaRPr lang="en-US" altLang="zh-CN" sz="1700" dirty="0"/>
          </a:p>
          <a:p>
            <a:pPr lvl="2"/>
            <a:r>
              <a:rPr lang="zh-CN" altLang="en-US" sz="1700" dirty="0"/>
              <a:t>将</a:t>
            </a:r>
            <a:r>
              <a:rPr lang="zh-CN" altLang="zh-CN" sz="1700" dirty="0"/>
              <a:t>初始</a:t>
            </a:r>
            <a:r>
              <a:rPr lang="zh-CN" altLang="en-US" sz="1700" dirty="0"/>
              <a:t>高层父类</a:t>
            </a:r>
            <a:r>
              <a:rPr lang="zh-CN" altLang="zh-CN" sz="1700" dirty="0"/>
              <a:t>实体</a:t>
            </a:r>
            <a:r>
              <a:rPr lang="zh-CN" altLang="en-US" sz="1700" dirty="0"/>
              <a:t>经过</a:t>
            </a:r>
            <a:r>
              <a:rPr lang="zh-CN" altLang="zh-CN" sz="1700" dirty="0"/>
              <a:t>一系列</a:t>
            </a:r>
            <a:r>
              <a:rPr lang="zh-CN" altLang="en-US" sz="1700" dirty="0"/>
              <a:t>的细化形成</a:t>
            </a:r>
            <a:r>
              <a:rPr lang="zh-CN" altLang="zh-CN" sz="1700" dirty="0"/>
              <a:t>不同层次的</a:t>
            </a:r>
            <a:r>
              <a:rPr lang="zh-CN" altLang="en-US" sz="1700" dirty="0"/>
              <a:t>低层子类</a:t>
            </a:r>
            <a:r>
              <a:rPr lang="zh-CN" altLang="zh-CN" sz="1700" dirty="0"/>
              <a:t>实体</a:t>
            </a:r>
            <a:endParaRPr lang="en-US" altLang="zh-CN" sz="1700" dirty="0"/>
          </a:p>
          <a:p>
            <a:pPr lvl="2"/>
            <a:r>
              <a:rPr lang="zh-CN" altLang="zh-CN" sz="1700" b="1" dirty="0"/>
              <a:t>在实体内部进行分组的过程称为</a:t>
            </a:r>
            <a:r>
              <a:rPr lang="zh-CN" altLang="zh-CN" sz="1700" b="1" dirty="0">
                <a:solidFill>
                  <a:srgbClr val="FF0000"/>
                </a:solidFill>
              </a:rPr>
              <a:t>特化</a:t>
            </a:r>
            <a:endParaRPr lang="en-US" altLang="zh-CN" sz="1700" dirty="0"/>
          </a:p>
          <a:p>
            <a:pPr lvl="1"/>
            <a:r>
              <a:rPr lang="zh-CN" altLang="zh-CN" sz="1700" b="1" dirty="0">
                <a:solidFill>
                  <a:srgbClr val="FF0000"/>
                </a:solidFill>
              </a:rPr>
              <a:t>概化</a:t>
            </a:r>
            <a:r>
              <a:rPr lang="zh-CN" altLang="zh-CN" sz="1700" dirty="0"/>
              <a:t>是一个</a:t>
            </a:r>
            <a:r>
              <a:rPr lang="zh-CN" altLang="zh-CN" sz="1700" b="1" dirty="0">
                <a:solidFill>
                  <a:srgbClr val="0070C0"/>
                </a:solidFill>
              </a:rPr>
              <a:t>自底向上</a:t>
            </a:r>
            <a:r>
              <a:rPr lang="en-US" altLang="zh-CN" sz="1700" b="1" dirty="0">
                <a:solidFill>
                  <a:srgbClr val="0070C0"/>
                </a:solidFill>
              </a:rPr>
              <a:t>( bottom-up)</a:t>
            </a:r>
            <a:r>
              <a:rPr lang="zh-CN" altLang="zh-CN" sz="1700" dirty="0"/>
              <a:t>的设计过程</a:t>
            </a:r>
            <a:endParaRPr lang="en-US" altLang="zh-CN" sz="1700" b="1" dirty="0"/>
          </a:p>
          <a:p>
            <a:pPr lvl="2"/>
            <a:r>
              <a:rPr lang="zh-CN" altLang="zh-CN" sz="1700" dirty="0"/>
              <a:t>多个</a:t>
            </a:r>
            <a:r>
              <a:rPr lang="zh-CN" altLang="en-US" sz="1700" dirty="0"/>
              <a:t>低层子类</a:t>
            </a:r>
            <a:r>
              <a:rPr lang="zh-CN" altLang="zh-CN" sz="1700" dirty="0"/>
              <a:t>实体根据共同具有的特征综合成一个较高层的</a:t>
            </a:r>
            <a:r>
              <a:rPr lang="zh-CN" altLang="en-US" sz="1700" dirty="0"/>
              <a:t>父类</a:t>
            </a:r>
            <a:r>
              <a:rPr lang="zh-CN" altLang="zh-CN" sz="1700" dirty="0"/>
              <a:t>实体</a:t>
            </a:r>
            <a:endParaRPr lang="en-US" altLang="zh-CN" sz="1700" dirty="0"/>
          </a:p>
          <a:p>
            <a:pPr lvl="2"/>
            <a:r>
              <a:rPr lang="zh-CN" altLang="zh-CN" sz="1700" b="1" dirty="0">
                <a:solidFill>
                  <a:srgbClr val="FF0000"/>
                </a:solidFill>
              </a:rPr>
              <a:t>概化</a:t>
            </a:r>
            <a:r>
              <a:rPr lang="zh-CN" altLang="zh-CN" sz="1700" dirty="0"/>
              <a:t>是</a:t>
            </a:r>
            <a:r>
              <a:rPr lang="zh-CN" altLang="zh-CN" sz="1700" b="1" dirty="0"/>
              <a:t>高层实体</a:t>
            </a:r>
            <a:r>
              <a:rPr lang="zh-CN" altLang="zh-CN" sz="1700" dirty="0"/>
              <a:t>与一个或多个</a:t>
            </a:r>
            <a:r>
              <a:rPr lang="zh-CN" altLang="zh-CN" sz="1700" b="1" dirty="0"/>
              <a:t>低层实体</a:t>
            </a:r>
            <a:r>
              <a:rPr lang="zh-CN" altLang="zh-CN" sz="1700" dirty="0"/>
              <a:t>间的</a:t>
            </a:r>
            <a:r>
              <a:rPr lang="zh-CN" altLang="zh-CN" sz="1700" dirty="0">
                <a:solidFill>
                  <a:srgbClr val="00B050"/>
                </a:solidFill>
              </a:rPr>
              <a:t>包含关系</a:t>
            </a:r>
            <a:endParaRPr lang="en-US" altLang="zh-CN" sz="1700" dirty="0">
              <a:solidFill>
                <a:srgbClr val="00B050"/>
              </a:solidFill>
            </a:endParaRPr>
          </a:p>
          <a:p>
            <a:pPr lvl="1"/>
            <a:r>
              <a:rPr lang="zh-CN" altLang="zh-CN" sz="1700" b="1" dirty="0"/>
              <a:t>例：</a:t>
            </a:r>
            <a:r>
              <a:rPr lang="zh-CN" altLang="zh-CN" sz="1700" dirty="0"/>
              <a:t>数据库设计者可能一开始就</a:t>
            </a:r>
            <a:r>
              <a:rPr lang="zh-CN" altLang="en-US" sz="1700" dirty="0"/>
              <a:t>识别</a:t>
            </a:r>
            <a:r>
              <a:rPr lang="zh-CN" altLang="zh-CN" sz="1700" dirty="0"/>
              <a:t>了：</a:t>
            </a:r>
          </a:p>
          <a:p>
            <a:pPr lvl="2"/>
            <a:r>
              <a:rPr lang="zh-CN" altLang="zh-CN" sz="1700" b="1" dirty="0">
                <a:solidFill>
                  <a:srgbClr val="FF0000"/>
                </a:solidFill>
              </a:rPr>
              <a:t>实体</a:t>
            </a:r>
            <a:r>
              <a:rPr lang="en-US" altLang="zh-CN" sz="1700" b="1" dirty="0">
                <a:solidFill>
                  <a:srgbClr val="FF0000"/>
                </a:solidFill>
              </a:rPr>
              <a:t>instructor</a:t>
            </a:r>
            <a:r>
              <a:rPr lang="zh-CN" altLang="en-US" sz="1700" b="1" dirty="0">
                <a:solidFill>
                  <a:srgbClr val="FF0000"/>
                </a:solidFill>
              </a:rPr>
              <a:t>（</a:t>
            </a:r>
            <a:r>
              <a:rPr lang="en-US" altLang="zh-CN" sz="1700" dirty="0" err="1">
                <a:solidFill>
                  <a:srgbClr val="7030A0"/>
                </a:solidFill>
              </a:rPr>
              <a:t>instructor_id</a:t>
            </a:r>
            <a:r>
              <a:rPr lang="zh-CN" altLang="en-US" sz="1700" dirty="0">
                <a:solidFill>
                  <a:srgbClr val="7030A0"/>
                </a:solidFill>
              </a:rPr>
              <a:t>，</a:t>
            </a:r>
            <a:r>
              <a:rPr lang="en-US" altLang="zh-CN" sz="1700" dirty="0" err="1">
                <a:solidFill>
                  <a:srgbClr val="7030A0"/>
                </a:solidFill>
              </a:rPr>
              <a:t>instructor_name</a:t>
            </a:r>
            <a:r>
              <a:rPr lang="zh-CN" altLang="en-US" sz="1700" dirty="0">
                <a:solidFill>
                  <a:srgbClr val="7030A0"/>
                </a:solidFill>
              </a:rPr>
              <a:t>，</a:t>
            </a:r>
            <a:r>
              <a:rPr lang="en-US" altLang="zh-CN" sz="1700" dirty="0" err="1">
                <a:solidFill>
                  <a:srgbClr val="7030A0"/>
                </a:solidFill>
              </a:rPr>
              <a:t>instructor_salary</a:t>
            </a:r>
            <a:r>
              <a:rPr lang="zh-CN" altLang="en-US" sz="1700" dirty="0">
                <a:solidFill>
                  <a:srgbClr val="7030A0"/>
                </a:solidFill>
              </a:rPr>
              <a:t>，</a:t>
            </a:r>
            <a:r>
              <a:rPr lang="en-US" altLang="zh-CN" sz="1700" dirty="0">
                <a:solidFill>
                  <a:srgbClr val="C00000"/>
                </a:solidFill>
              </a:rPr>
              <a:t>rank</a:t>
            </a:r>
            <a:r>
              <a:rPr lang="zh-CN" altLang="en-US" sz="1700" b="1" dirty="0">
                <a:solidFill>
                  <a:srgbClr val="FF0000"/>
                </a:solidFill>
              </a:rPr>
              <a:t>）</a:t>
            </a:r>
            <a:endParaRPr lang="en-US" altLang="zh-CN" sz="1700" dirty="0"/>
          </a:p>
          <a:p>
            <a:pPr lvl="2"/>
            <a:r>
              <a:rPr lang="zh-CN" altLang="zh-CN" sz="1700" b="1" dirty="0">
                <a:solidFill>
                  <a:srgbClr val="FF0000"/>
                </a:solidFill>
              </a:rPr>
              <a:t>实体 </a:t>
            </a:r>
            <a:r>
              <a:rPr lang="en-US" altLang="zh-CN" sz="1700" b="1" dirty="0">
                <a:solidFill>
                  <a:srgbClr val="FF0000"/>
                </a:solidFill>
              </a:rPr>
              <a:t>secretary</a:t>
            </a:r>
            <a:r>
              <a:rPr lang="zh-CN" altLang="en-US" sz="1700" b="1" dirty="0">
                <a:solidFill>
                  <a:srgbClr val="FF0000"/>
                </a:solidFill>
              </a:rPr>
              <a:t>（</a:t>
            </a:r>
            <a:r>
              <a:rPr lang="en-US" altLang="zh-CN" sz="1700" dirty="0" err="1">
                <a:solidFill>
                  <a:srgbClr val="7030A0"/>
                </a:solidFill>
              </a:rPr>
              <a:t>secretary_id</a:t>
            </a:r>
            <a:r>
              <a:rPr lang="zh-CN" altLang="en-US" sz="1700" dirty="0">
                <a:solidFill>
                  <a:srgbClr val="7030A0"/>
                </a:solidFill>
              </a:rPr>
              <a:t>，</a:t>
            </a:r>
            <a:r>
              <a:rPr lang="en-US" altLang="zh-CN" sz="1700" dirty="0" err="1">
                <a:solidFill>
                  <a:srgbClr val="7030A0"/>
                </a:solidFill>
              </a:rPr>
              <a:t>secretary_name</a:t>
            </a:r>
            <a:r>
              <a:rPr lang="zh-CN" altLang="en-US" sz="1700" dirty="0">
                <a:solidFill>
                  <a:srgbClr val="7030A0"/>
                </a:solidFill>
              </a:rPr>
              <a:t>，</a:t>
            </a:r>
            <a:r>
              <a:rPr lang="en-US" altLang="zh-CN" sz="1700" dirty="0" err="1">
                <a:solidFill>
                  <a:srgbClr val="7030A0"/>
                </a:solidFill>
              </a:rPr>
              <a:t>secretary_salary</a:t>
            </a:r>
            <a:r>
              <a:rPr lang="zh-CN" altLang="en-US" sz="1700" dirty="0">
                <a:solidFill>
                  <a:srgbClr val="7030A0"/>
                </a:solidFill>
              </a:rPr>
              <a:t>，</a:t>
            </a:r>
            <a:r>
              <a:rPr lang="en-US" altLang="zh-CN" sz="1700" dirty="0" err="1">
                <a:solidFill>
                  <a:srgbClr val="C00000"/>
                </a:solidFill>
              </a:rPr>
              <a:t>house_per_week</a:t>
            </a:r>
            <a:r>
              <a:rPr lang="zh-CN" altLang="en-US" sz="1700" b="1" dirty="0">
                <a:solidFill>
                  <a:srgbClr val="FF0000"/>
                </a:solidFill>
              </a:rPr>
              <a:t>）</a:t>
            </a:r>
            <a:endParaRPr lang="zh-CN" altLang="zh-CN" sz="1700" dirty="0">
              <a:solidFill>
                <a:srgbClr val="C00000"/>
              </a:solidFill>
            </a:endParaRPr>
          </a:p>
          <a:p>
            <a:pPr lvl="2"/>
            <a:r>
              <a:rPr lang="zh-CN" altLang="zh-CN" sz="1700" dirty="0">
                <a:solidFill>
                  <a:srgbClr val="FF0000"/>
                </a:solidFill>
              </a:rPr>
              <a:t>实体</a:t>
            </a:r>
            <a:r>
              <a:rPr lang="en-US" altLang="zh-CN" sz="1700" dirty="0">
                <a:solidFill>
                  <a:srgbClr val="FF0000"/>
                </a:solidFill>
              </a:rPr>
              <a:t>instructor</a:t>
            </a:r>
            <a:r>
              <a:rPr lang="zh-CN" altLang="zh-CN" sz="1700" dirty="0"/>
              <a:t>和</a:t>
            </a:r>
            <a:r>
              <a:rPr lang="zh-CN" altLang="zh-CN" sz="1700" dirty="0">
                <a:solidFill>
                  <a:srgbClr val="FF0000"/>
                </a:solidFill>
              </a:rPr>
              <a:t>实体</a:t>
            </a:r>
            <a:r>
              <a:rPr lang="en-US" altLang="zh-CN" sz="1700" dirty="0">
                <a:solidFill>
                  <a:srgbClr val="FF0000"/>
                </a:solidFill>
              </a:rPr>
              <a:t>secretary</a:t>
            </a:r>
            <a:r>
              <a:rPr lang="zh-CN" altLang="en-US" sz="1700" dirty="0"/>
              <a:t>是</a:t>
            </a:r>
            <a:r>
              <a:rPr lang="zh-CN" altLang="zh-CN" sz="1700" b="1" dirty="0">
                <a:solidFill>
                  <a:srgbClr val="FF0000"/>
                </a:solidFill>
              </a:rPr>
              <a:t>低层实体</a:t>
            </a:r>
            <a:r>
              <a:rPr lang="zh-CN" altLang="en-US" sz="1700" dirty="0"/>
              <a:t>，</a:t>
            </a:r>
            <a:r>
              <a:rPr lang="zh-CN" altLang="zh-CN" sz="1700" dirty="0"/>
              <a:t>存在</a:t>
            </a:r>
            <a:r>
              <a:rPr lang="zh-CN" altLang="en-US" sz="1700" dirty="0"/>
              <a:t>概念上相同的属</a:t>
            </a:r>
            <a:r>
              <a:rPr lang="zh-CN" altLang="zh-CN" sz="1700" dirty="0"/>
              <a:t>性</a:t>
            </a:r>
            <a:r>
              <a:rPr lang="zh-CN" altLang="en-US" sz="1700" dirty="0"/>
              <a:t>，虽然属性名不同</a:t>
            </a:r>
            <a:endParaRPr lang="en-US" altLang="zh-CN" sz="1700" dirty="0"/>
          </a:p>
          <a:p>
            <a:pPr lvl="3"/>
            <a:r>
              <a:rPr lang="zh-CN" altLang="zh-CN" sz="1600" dirty="0">
                <a:solidFill>
                  <a:srgbClr val="7030A0"/>
                </a:solidFill>
              </a:rPr>
              <a:t>标识符</a:t>
            </a:r>
            <a:r>
              <a:rPr lang="en-US" altLang="zh-CN" sz="1600" dirty="0">
                <a:solidFill>
                  <a:srgbClr val="7030A0"/>
                </a:solidFill>
              </a:rPr>
              <a:t>id</a:t>
            </a:r>
          </a:p>
          <a:p>
            <a:pPr lvl="3"/>
            <a:r>
              <a:rPr lang="zh-CN" altLang="zh-CN" sz="1600" dirty="0">
                <a:solidFill>
                  <a:srgbClr val="7030A0"/>
                </a:solidFill>
              </a:rPr>
              <a:t>姓名</a:t>
            </a:r>
            <a:r>
              <a:rPr lang="en-US" altLang="zh-CN" sz="1600" dirty="0">
                <a:solidFill>
                  <a:srgbClr val="7030A0"/>
                </a:solidFill>
              </a:rPr>
              <a:t>name</a:t>
            </a:r>
          </a:p>
          <a:p>
            <a:pPr lvl="3"/>
            <a:r>
              <a:rPr lang="zh-CN" altLang="zh-CN" sz="1600" dirty="0">
                <a:solidFill>
                  <a:srgbClr val="7030A0"/>
                </a:solidFill>
              </a:rPr>
              <a:t>工资</a:t>
            </a:r>
            <a:r>
              <a:rPr lang="en-US" altLang="zh-CN" sz="1600" dirty="0">
                <a:solidFill>
                  <a:srgbClr val="7030A0"/>
                </a:solidFill>
              </a:rPr>
              <a:t>salary</a:t>
            </a:r>
          </a:p>
          <a:p>
            <a:pPr lvl="2"/>
            <a:r>
              <a:rPr lang="zh-CN" altLang="en-US" sz="1700" dirty="0">
                <a:solidFill>
                  <a:srgbClr val="00B0F0"/>
                </a:solidFill>
              </a:rPr>
              <a:t>实体</a:t>
            </a:r>
            <a:r>
              <a:rPr lang="en-US" altLang="zh-CN" sz="1700" dirty="0">
                <a:solidFill>
                  <a:srgbClr val="00B0F0"/>
                </a:solidFill>
              </a:rPr>
              <a:t>employee</a:t>
            </a:r>
            <a:r>
              <a:rPr lang="zh-CN" altLang="zh-CN" sz="1700" dirty="0"/>
              <a:t>为</a:t>
            </a:r>
            <a:r>
              <a:rPr lang="zh-CN" altLang="zh-CN" sz="1700" b="1" dirty="0">
                <a:solidFill>
                  <a:srgbClr val="FF0000"/>
                </a:solidFill>
              </a:rPr>
              <a:t>高层实体</a:t>
            </a:r>
            <a:r>
              <a:rPr lang="zh-CN" altLang="zh-CN" sz="1700" dirty="0"/>
              <a:t>，为了进行概化，</a:t>
            </a:r>
            <a:r>
              <a:rPr lang="zh-CN" altLang="en-US" sz="1700" dirty="0"/>
              <a:t>将低层</a:t>
            </a:r>
            <a:r>
              <a:rPr lang="zh-CN" altLang="en-US" sz="1700" dirty="0">
                <a:solidFill>
                  <a:srgbClr val="7030A0"/>
                </a:solidFill>
              </a:rPr>
              <a:t>概念相同、名字不同的</a:t>
            </a:r>
            <a:r>
              <a:rPr lang="zh-CN" altLang="zh-CN" sz="1700" dirty="0">
                <a:solidFill>
                  <a:srgbClr val="7030A0"/>
                </a:solidFill>
              </a:rPr>
              <a:t>属性</a:t>
            </a:r>
            <a:r>
              <a:rPr lang="zh-CN" altLang="en-US" sz="1700" dirty="0"/>
              <a:t>，</a:t>
            </a:r>
            <a:r>
              <a:rPr lang="zh-CN" altLang="zh-CN" sz="1700" dirty="0"/>
              <a:t>赋予相同的名字</a:t>
            </a:r>
            <a:r>
              <a:rPr lang="zh-CN" altLang="en-US" sz="1700" dirty="0"/>
              <a:t>（</a:t>
            </a:r>
            <a:r>
              <a:rPr lang="en-US" altLang="zh-CN" sz="1700" b="1" dirty="0"/>
              <a:t> ID</a:t>
            </a:r>
            <a:r>
              <a:rPr lang="zh-CN" altLang="zh-CN" sz="1700" b="1" dirty="0"/>
              <a:t>、</a:t>
            </a:r>
            <a:r>
              <a:rPr lang="en-US" altLang="zh-CN" sz="1700" b="1" dirty="0"/>
              <a:t>name</a:t>
            </a:r>
            <a:r>
              <a:rPr lang="zh-CN" altLang="zh-CN" sz="1700" b="1" dirty="0"/>
              <a:t>、 </a:t>
            </a:r>
            <a:r>
              <a:rPr lang="en-US" altLang="zh-CN" sz="1700" b="1" dirty="0"/>
              <a:t>address</a:t>
            </a:r>
            <a:r>
              <a:rPr lang="zh-CN" altLang="en-US" sz="1700" dirty="0"/>
              <a:t>），作为</a:t>
            </a:r>
            <a:r>
              <a:rPr lang="zh-CN" altLang="zh-CN" sz="1700" dirty="0"/>
              <a:t>实体</a:t>
            </a:r>
            <a:r>
              <a:rPr lang="en-US" altLang="zh-CN" sz="1700" dirty="0"/>
              <a:t>employee</a:t>
            </a:r>
            <a:r>
              <a:rPr lang="zh-CN" altLang="en-US" sz="1700" dirty="0"/>
              <a:t>的属性</a:t>
            </a:r>
            <a:endParaRPr lang="en-US" altLang="zh-CN" sz="1600" dirty="0"/>
          </a:p>
        </p:txBody>
      </p:sp>
    </p:spTree>
    <p:extLst>
      <p:ext uri="{BB962C8B-B14F-4D97-AF65-F5344CB8AC3E}">
        <p14:creationId xmlns:p14="http://schemas.microsoft.com/office/powerpoint/2010/main" val="249424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9F854CC6-7702-4D11-A83E-9EA32825F0C3}"/>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284675" name="Rectangle 3">
            <a:extLst>
              <a:ext uri="{FF2B5EF4-FFF2-40B4-BE49-F238E27FC236}">
                <a16:creationId xmlns:a16="http://schemas.microsoft.com/office/drawing/2014/main" id="{42E9378A-1619-4BE9-8FA7-099210955471}"/>
              </a:ext>
            </a:extLst>
          </p:cNvPr>
          <p:cNvSpPr>
            <a:spLocks noGrp="1" noChangeArrowheads="1"/>
          </p:cNvSpPr>
          <p:nvPr>
            <p:ph type="body" idx="4294967295"/>
          </p:nvPr>
        </p:nvSpPr>
        <p:spPr>
          <a:xfrm>
            <a:off x="889233" y="1350628"/>
            <a:ext cx="10196349" cy="5507372"/>
          </a:xfrm>
        </p:spPr>
        <p:txBody>
          <a:bodyPr>
            <a:normAutofit/>
          </a:bodyPr>
          <a:lstStyle/>
          <a:p>
            <a:r>
              <a:rPr lang="en-US" altLang="zh-CN" sz="2800" b="1" dirty="0">
                <a:solidFill>
                  <a:srgbClr val="FF0000"/>
                </a:solidFill>
              </a:rPr>
              <a:t>Generalization</a:t>
            </a:r>
            <a:r>
              <a:rPr lang="zh-CN" altLang="en-US" sz="2800" b="1" dirty="0">
                <a:solidFill>
                  <a:srgbClr val="FF0000"/>
                </a:solidFill>
              </a:rPr>
              <a:t>（</a:t>
            </a:r>
            <a:r>
              <a:rPr lang="zh-CN" altLang="zh-CN" sz="2800" b="1" dirty="0">
                <a:solidFill>
                  <a:srgbClr val="FF0000"/>
                </a:solidFill>
              </a:rPr>
              <a:t>概化</a:t>
            </a:r>
            <a:r>
              <a:rPr lang="zh-CN" altLang="en-US" sz="2800" b="1" dirty="0">
                <a:solidFill>
                  <a:srgbClr val="FF0000"/>
                </a:solidFill>
              </a:rPr>
              <a:t>）</a:t>
            </a:r>
            <a:endParaRPr lang="en-US" altLang="zh-CN" sz="2800" b="1" dirty="0">
              <a:solidFill>
                <a:srgbClr val="FF0000"/>
              </a:solidFill>
            </a:endParaRPr>
          </a:p>
          <a:p>
            <a:pPr lvl="1"/>
            <a:r>
              <a:rPr lang="en-US" altLang="zh-CN" sz="2000" b="1" dirty="0">
                <a:solidFill>
                  <a:srgbClr val="7030A0"/>
                </a:solidFill>
              </a:rPr>
              <a:t>E-R</a:t>
            </a:r>
            <a:r>
              <a:rPr lang="zh-CN" altLang="en-US" sz="2000" b="1" dirty="0">
                <a:solidFill>
                  <a:srgbClr val="7030A0"/>
                </a:solidFill>
              </a:rPr>
              <a:t>图中表示</a:t>
            </a:r>
            <a:r>
              <a:rPr lang="zh-CN" altLang="zh-CN" sz="2000" b="1" dirty="0">
                <a:solidFill>
                  <a:srgbClr val="7030A0"/>
                </a:solidFill>
              </a:rPr>
              <a:t>概化</a:t>
            </a:r>
            <a:endParaRPr lang="en-US" altLang="zh-CN" sz="2000" b="1" dirty="0">
              <a:solidFill>
                <a:srgbClr val="7030A0"/>
              </a:solidFill>
            </a:endParaRPr>
          </a:p>
          <a:p>
            <a:pPr lvl="2"/>
            <a:r>
              <a:rPr lang="zh-CN" altLang="zh-CN" sz="2000" b="1" dirty="0"/>
              <a:t>对概化和特化的表示方法一样</a:t>
            </a:r>
            <a:r>
              <a:rPr lang="zh-CN" altLang="en-US" sz="2000" b="1" dirty="0"/>
              <a:t>！</a:t>
            </a:r>
            <a:endParaRPr lang="en-US" altLang="zh-CN" sz="2000" b="1" dirty="0"/>
          </a:p>
          <a:p>
            <a:pPr lvl="1"/>
            <a:endParaRPr lang="en-US" altLang="zh-CN" sz="2000" b="1" dirty="0"/>
          </a:p>
          <a:p>
            <a:pPr lvl="2"/>
            <a:r>
              <a:rPr lang="zh-CN" altLang="en-US" sz="2000" b="1" dirty="0">
                <a:solidFill>
                  <a:srgbClr val="7030A0"/>
                </a:solidFill>
              </a:rPr>
              <a:t>重叠概化</a:t>
            </a:r>
            <a:endParaRPr lang="en-US" altLang="zh-CN" sz="2000" b="1" dirty="0">
              <a:solidFill>
                <a:srgbClr val="7030A0"/>
              </a:solidFill>
            </a:endParaRPr>
          </a:p>
          <a:p>
            <a:pPr lvl="3"/>
            <a:r>
              <a:rPr lang="zh-CN" altLang="en-US" sz="2000" b="1" dirty="0"/>
              <a:t>一个人既是员工，又是学生</a:t>
            </a:r>
            <a:endParaRPr lang="en-US" altLang="zh-CN" sz="2000" b="1" dirty="0"/>
          </a:p>
          <a:p>
            <a:pPr lvl="2"/>
            <a:endParaRPr lang="en-US" altLang="zh-CN" sz="2000" b="1" dirty="0"/>
          </a:p>
          <a:p>
            <a:pPr lvl="2"/>
            <a:r>
              <a:rPr lang="zh-CN" altLang="en-US" sz="2000" b="1" dirty="0">
                <a:solidFill>
                  <a:srgbClr val="7030A0"/>
                </a:solidFill>
              </a:rPr>
              <a:t>不相交概化</a:t>
            </a:r>
            <a:endParaRPr lang="en-US" altLang="zh-CN" sz="2000" b="1" dirty="0">
              <a:solidFill>
                <a:srgbClr val="7030A0"/>
              </a:solidFill>
            </a:endParaRPr>
          </a:p>
          <a:p>
            <a:pPr lvl="3"/>
            <a:r>
              <a:rPr lang="zh-CN" altLang="en-US" sz="2000" b="1" dirty="0"/>
              <a:t>一个员工不可能既是教师，又是秘书</a:t>
            </a:r>
            <a:endParaRPr lang="en-US" altLang="zh-CN" sz="2000" b="1" dirty="0"/>
          </a:p>
          <a:p>
            <a:pPr lvl="3"/>
            <a:endParaRPr lang="en-US" altLang="zh-CN" sz="2000" b="1" dirty="0"/>
          </a:p>
          <a:p>
            <a:pPr lvl="1"/>
            <a:r>
              <a:rPr lang="zh-CN" altLang="zh-CN" sz="2000" b="1" dirty="0">
                <a:solidFill>
                  <a:srgbClr val="7030A0"/>
                </a:solidFill>
              </a:rPr>
              <a:t>概化是特化的逆过程</a:t>
            </a:r>
          </a:p>
          <a:p>
            <a:pPr lvl="2"/>
            <a:endParaRPr lang="en-US" altLang="zh-CN" sz="2000" dirty="0"/>
          </a:p>
          <a:p>
            <a:pPr lvl="2"/>
            <a:r>
              <a:rPr lang="zh-CN" altLang="zh-CN" sz="2000" dirty="0"/>
              <a:t>为</a:t>
            </a:r>
            <a:r>
              <a:rPr lang="zh-CN" altLang="en-US" sz="2000" dirty="0"/>
              <a:t>组织机构</a:t>
            </a:r>
            <a:r>
              <a:rPr lang="zh-CN" altLang="zh-CN" sz="2000" dirty="0"/>
              <a:t>设计</a:t>
            </a:r>
            <a:r>
              <a:rPr lang="en-US" altLang="zh-CN" sz="2000" dirty="0"/>
              <a:t>E-R </a:t>
            </a:r>
            <a:r>
              <a:rPr lang="zh-CN" altLang="zh-CN" sz="2000" dirty="0"/>
              <a:t>模型时，需要配合使用这两个过程。</a:t>
            </a:r>
            <a:endParaRPr lang="en-US" altLang="zh-CN" sz="2000" dirty="0"/>
          </a:p>
          <a:p>
            <a:pPr lvl="2"/>
            <a:endParaRPr lang="en-US" altLang="zh-CN" sz="2000" dirty="0"/>
          </a:p>
          <a:p>
            <a:pPr lvl="2"/>
            <a:r>
              <a:rPr lang="zh-CN" altLang="zh-CN" sz="2000" dirty="0"/>
              <a:t>通过</a:t>
            </a:r>
            <a:r>
              <a:rPr lang="zh-CN" altLang="zh-CN" sz="2000" dirty="0">
                <a:solidFill>
                  <a:srgbClr val="00B050"/>
                </a:solidFill>
              </a:rPr>
              <a:t>区分</a:t>
            </a:r>
            <a:r>
              <a:rPr lang="en-US" altLang="zh-CN" sz="2000" dirty="0"/>
              <a:t>(</a:t>
            </a:r>
            <a:r>
              <a:rPr lang="zh-CN" altLang="zh-CN" sz="2000" dirty="0">
                <a:solidFill>
                  <a:srgbClr val="FF0000"/>
                </a:solidFill>
              </a:rPr>
              <a:t>特化</a:t>
            </a:r>
            <a:r>
              <a:rPr lang="en-US" altLang="zh-CN" sz="2000" dirty="0"/>
              <a:t>)</a:t>
            </a:r>
            <a:r>
              <a:rPr lang="zh-CN" altLang="zh-CN" sz="2000" dirty="0"/>
              <a:t>或</a:t>
            </a:r>
            <a:r>
              <a:rPr lang="zh-CN" altLang="zh-CN" sz="2000" dirty="0">
                <a:solidFill>
                  <a:srgbClr val="00B050"/>
                </a:solidFill>
              </a:rPr>
              <a:t>综合</a:t>
            </a:r>
            <a:r>
              <a:rPr lang="en-US" altLang="zh-CN" sz="2000" dirty="0"/>
              <a:t>(</a:t>
            </a:r>
            <a:r>
              <a:rPr lang="zh-CN" altLang="zh-CN" sz="2000" dirty="0">
                <a:solidFill>
                  <a:srgbClr val="FF0000"/>
                </a:solidFill>
              </a:rPr>
              <a:t>概化</a:t>
            </a:r>
            <a:r>
              <a:rPr lang="en-US" altLang="zh-CN" sz="2000" dirty="0"/>
              <a:t>)</a:t>
            </a:r>
            <a:r>
              <a:rPr lang="zh-CN" altLang="zh-CN" sz="2000" dirty="0"/>
              <a:t>来产生新的实体层次</a:t>
            </a:r>
            <a:endParaRPr lang="en-US" altLang="zh-CN" sz="2000" dirty="0"/>
          </a:p>
          <a:p>
            <a:pPr lvl="3"/>
            <a:endParaRPr lang="en-US" altLang="zh-CN" sz="1600" dirty="0"/>
          </a:p>
        </p:txBody>
      </p:sp>
      <p:pic>
        <p:nvPicPr>
          <p:cNvPr id="4" name="图片 3">
            <a:extLst>
              <a:ext uri="{FF2B5EF4-FFF2-40B4-BE49-F238E27FC236}">
                <a16:creationId xmlns:a16="http://schemas.microsoft.com/office/drawing/2014/main" id="{21C8B9F2-BDB9-459A-8851-73D4A6A0B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850" y="1988774"/>
            <a:ext cx="2585221" cy="270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6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9F854CC6-7702-4D11-A83E-9EA32825F0C3}"/>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284675" name="Rectangle 3">
            <a:extLst>
              <a:ext uri="{FF2B5EF4-FFF2-40B4-BE49-F238E27FC236}">
                <a16:creationId xmlns:a16="http://schemas.microsoft.com/office/drawing/2014/main" id="{42E9378A-1619-4BE9-8FA7-099210955471}"/>
              </a:ext>
            </a:extLst>
          </p:cNvPr>
          <p:cNvSpPr>
            <a:spLocks noGrp="1" noChangeArrowheads="1"/>
          </p:cNvSpPr>
          <p:nvPr>
            <p:ph type="body" idx="4294967295"/>
          </p:nvPr>
        </p:nvSpPr>
        <p:spPr>
          <a:xfrm>
            <a:off x="704674" y="1350628"/>
            <a:ext cx="10662407" cy="5507372"/>
          </a:xfrm>
        </p:spPr>
        <p:txBody>
          <a:bodyPr>
            <a:normAutofit/>
          </a:bodyPr>
          <a:lstStyle/>
          <a:p>
            <a:r>
              <a:rPr lang="en-US" altLang="zh-CN" sz="2800" b="1" dirty="0">
                <a:solidFill>
                  <a:srgbClr val="FF0000"/>
                </a:solidFill>
              </a:rPr>
              <a:t>Generalization</a:t>
            </a:r>
            <a:r>
              <a:rPr lang="zh-CN" altLang="en-US" sz="2800" b="1" dirty="0">
                <a:solidFill>
                  <a:srgbClr val="FF0000"/>
                </a:solidFill>
              </a:rPr>
              <a:t>（</a:t>
            </a:r>
            <a:r>
              <a:rPr lang="zh-CN" altLang="zh-CN" sz="2800" b="1" dirty="0">
                <a:solidFill>
                  <a:srgbClr val="FF0000"/>
                </a:solidFill>
              </a:rPr>
              <a:t>概化</a:t>
            </a:r>
            <a:r>
              <a:rPr lang="zh-CN" altLang="en-US" sz="2800" b="1" dirty="0">
                <a:solidFill>
                  <a:srgbClr val="FF0000"/>
                </a:solidFill>
              </a:rPr>
              <a:t>）</a:t>
            </a:r>
            <a:endParaRPr lang="en-US" altLang="zh-CN" sz="2800" b="1" dirty="0">
              <a:solidFill>
                <a:srgbClr val="FF0000"/>
              </a:solidFill>
            </a:endParaRPr>
          </a:p>
          <a:p>
            <a:pPr lvl="1"/>
            <a:r>
              <a:rPr lang="zh-CN" altLang="zh-CN" sz="2400" b="1" dirty="0">
                <a:solidFill>
                  <a:srgbClr val="7030A0"/>
                </a:solidFill>
              </a:rPr>
              <a:t>概化和特化的区别</a:t>
            </a:r>
            <a:r>
              <a:rPr lang="zh-CN" altLang="en-US" sz="2400" b="1" dirty="0"/>
              <a:t>：</a:t>
            </a:r>
            <a:r>
              <a:rPr lang="zh-CN" altLang="zh-CN" sz="2400" b="1" dirty="0"/>
              <a:t>主要在于它们的出发点和总体目标</a:t>
            </a:r>
            <a:endParaRPr lang="en-US" altLang="zh-CN" sz="2400" b="1" dirty="0"/>
          </a:p>
          <a:p>
            <a:pPr lvl="2"/>
            <a:endParaRPr lang="en-US" altLang="zh-CN" b="1" dirty="0"/>
          </a:p>
          <a:p>
            <a:pPr lvl="2"/>
            <a:r>
              <a:rPr lang="zh-CN" altLang="zh-CN" sz="2800" b="1" dirty="0">
                <a:solidFill>
                  <a:srgbClr val="00B050"/>
                </a:solidFill>
              </a:rPr>
              <a:t>特化</a:t>
            </a:r>
            <a:endParaRPr lang="en-US" altLang="zh-CN" sz="2800" b="1" dirty="0">
              <a:solidFill>
                <a:srgbClr val="00B050"/>
              </a:solidFill>
            </a:endParaRPr>
          </a:p>
          <a:p>
            <a:pPr lvl="3"/>
            <a:r>
              <a:rPr lang="zh-CN" altLang="zh-CN" dirty="0"/>
              <a:t>从单一的实体出发，</a:t>
            </a:r>
            <a:r>
              <a:rPr lang="zh-CN" altLang="zh-CN" dirty="0">
                <a:solidFill>
                  <a:srgbClr val="7030A0"/>
                </a:solidFill>
              </a:rPr>
              <a:t>通过创建不同的低层</a:t>
            </a:r>
            <a:r>
              <a:rPr lang="zh-CN" altLang="en-US" dirty="0">
                <a:solidFill>
                  <a:srgbClr val="7030A0"/>
                </a:solidFill>
              </a:rPr>
              <a:t>子类</a:t>
            </a:r>
            <a:r>
              <a:rPr lang="zh-CN" altLang="zh-CN" dirty="0">
                <a:solidFill>
                  <a:srgbClr val="7030A0"/>
                </a:solidFill>
              </a:rPr>
              <a:t>实体</a:t>
            </a:r>
            <a:r>
              <a:rPr lang="zh-CN" altLang="en-US" dirty="0">
                <a:solidFill>
                  <a:srgbClr val="7030A0"/>
                </a:solidFill>
              </a:rPr>
              <a:t>，</a:t>
            </a:r>
            <a:r>
              <a:rPr lang="zh-CN" altLang="zh-CN" dirty="0">
                <a:solidFill>
                  <a:srgbClr val="7030A0"/>
                </a:solidFill>
              </a:rPr>
              <a:t>来</a:t>
            </a:r>
            <a:r>
              <a:rPr lang="zh-CN" altLang="zh-CN" b="1" dirty="0">
                <a:solidFill>
                  <a:srgbClr val="7030A0"/>
                </a:solidFill>
              </a:rPr>
              <a:t>强调同一实体中不同实体</a:t>
            </a:r>
            <a:r>
              <a:rPr lang="zh-CN" altLang="en-US" b="1" dirty="0">
                <a:solidFill>
                  <a:srgbClr val="7030A0"/>
                </a:solidFill>
              </a:rPr>
              <a:t>实例</a:t>
            </a:r>
            <a:r>
              <a:rPr lang="zh-CN" altLang="zh-CN" b="1" dirty="0">
                <a:solidFill>
                  <a:srgbClr val="7030A0"/>
                </a:solidFill>
              </a:rPr>
              <a:t>间的差异</a:t>
            </a:r>
            <a:endParaRPr lang="en-US" altLang="zh-CN" b="1" dirty="0">
              <a:solidFill>
                <a:srgbClr val="7030A0"/>
              </a:solidFill>
            </a:endParaRPr>
          </a:p>
          <a:p>
            <a:pPr lvl="3"/>
            <a:r>
              <a:rPr lang="zh-CN" altLang="zh-CN" dirty="0"/>
              <a:t>低层</a:t>
            </a:r>
            <a:r>
              <a:rPr lang="zh-CN" altLang="en-US" dirty="0"/>
              <a:t>子类</a:t>
            </a:r>
            <a:r>
              <a:rPr lang="zh-CN" altLang="zh-CN" dirty="0"/>
              <a:t>实体可以有不适用于高层</a:t>
            </a:r>
            <a:r>
              <a:rPr lang="zh-CN" altLang="en-US" dirty="0"/>
              <a:t>超类</a:t>
            </a:r>
            <a:r>
              <a:rPr lang="zh-CN" altLang="zh-CN" dirty="0"/>
              <a:t>实体中所</a:t>
            </a:r>
            <a:r>
              <a:rPr lang="zh-CN" altLang="en-US" dirty="0"/>
              <a:t>具</a:t>
            </a:r>
            <a:r>
              <a:rPr lang="zh-CN" altLang="zh-CN" dirty="0"/>
              <a:t>有</a:t>
            </a:r>
            <a:r>
              <a:rPr lang="zh-CN" altLang="en-US" dirty="0"/>
              <a:t>的</a:t>
            </a:r>
            <a:r>
              <a:rPr lang="zh-CN" altLang="zh-CN" dirty="0"/>
              <a:t>属性，也可以参与到不适用于高层</a:t>
            </a:r>
            <a:r>
              <a:rPr lang="zh-CN" altLang="en-US" dirty="0"/>
              <a:t>超类</a:t>
            </a:r>
            <a:r>
              <a:rPr lang="zh-CN" altLang="zh-CN" dirty="0"/>
              <a:t>实体中所有实体</a:t>
            </a:r>
            <a:r>
              <a:rPr lang="zh-CN" altLang="en-US" dirty="0"/>
              <a:t>实例</a:t>
            </a:r>
            <a:r>
              <a:rPr lang="zh-CN" altLang="zh-CN" dirty="0"/>
              <a:t>的联系中。</a:t>
            </a:r>
            <a:endParaRPr lang="en-US" altLang="zh-CN" dirty="0"/>
          </a:p>
          <a:p>
            <a:pPr lvl="3"/>
            <a:r>
              <a:rPr lang="zh-CN" altLang="zh-CN" dirty="0"/>
              <a:t>设计者采用</a:t>
            </a:r>
            <a:r>
              <a:rPr lang="zh-CN" altLang="zh-CN" dirty="0">
                <a:solidFill>
                  <a:srgbClr val="FF0000"/>
                </a:solidFill>
              </a:rPr>
              <a:t>特化的原因</a:t>
            </a:r>
            <a:r>
              <a:rPr lang="zh-CN" altLang="zh-CN" dirty="0"/>
              <a:t>正是</a:t>
            </a:r>
            <a:r>
              <a:rPr lang="zh-CN" altLang="zh-CN" dirty="0">
                <a:solidFill>
                  <a:srgbClr val="0070C0"/>
                </a:solidFill>
              </a:rPr>
              <a:t>为了表达这种与众不同的特征</a:t>
            </a:r>
            <a:r>
              <a:rPr lang="zh-CN" altLang="zh-CN" dirty="0"/>
              <a:t>。</a:t>
            </a:r>
            <a:endParaRPr lang="en-US" altLang="zh-CN" dirty="0"/>
          </a:p>
          <a:p>
            <a:pPr lvl="3"/>
            <a:endParaRPr lang="en-US" altLang="zh-CN" dirty="0"/>
          </a:p>
          <a:p>
            <a:pPr lvl="3"/>
            <a:r>
              <a:rPr lang="zh-CN" altLang="zh-CN" dirty="0"/>
              <a:t>如果</a:t>
            </a:r>
            <a:r>
              <a:rPr lang="en-US" altLang="zh-CN" dirty="0"/>
              <a:t>student </a:t>
            </a:r>
            <a:r>
              <a:rPr lang="zh-CN" altLang="zh-CN" dirty="0"/>
              <a:t>和</a:t>
            </a:r>
            <a:r>
              <a:rPr lang="en-US" altLang="zh-CN" dirty="0"/>
              <a:t>employee </a:t>
            </a:r>
            <a:r>
              <a:rPr lang="zh-CN" altLang="zh-CN" dirty="0"/>
              <a:t>与</a:t>
            </a:r>
            <a:r>
              <a:rPr lang="en-US" altLang="zh-CN" dirty="0"/>
              <a:t>person </a:t>
            </a:r>
            <a:r>
              <a:rPr lang="zh-CN" altLang="zh-CN" dirty="0"/>
              <a:t>实体拥有完全相同的属性，并且与</a:t>
            </a:r>
            <a:r>
              <a:rPr lang="en-US" altLang="zh-CN" dirty="0"/>
              <a:t>person </a:t>
            </a:r>
            <a:r>
              <a:rPr lang="zh-CN" altLang="zh-CN" dirty="0"/>
              <a:t>实体参与完全相同的联系，则没有必要特化</a:t>
            </a:r>
            <a:r>
              <a:rPr lang="en-US" altLang="zh-CN" dirty="0"/>
              <a:t>person </a:t>
            </a:r>
            <a:r>
              <a:rPr lang="zh-CN" altLang="zh-CN" dirty="0"/>
              <a:t>实体</a:t>
            </a:r>
            <a:endParaRPr lang="en-US" altLang="zh-CN" dirty="0"/>
          </a:p>
          <a:p>
            <a:pPr lvl="3"/>
            <a:endParaRPr lang="en-US" altLang="zh-CN" b="1" dirty="0"/>
          </a:p>
          <a:p>
            <a:pPr lvl="2"/>
            <a:r>
              <a:rPr lang="zh-CN" altLang="zh-CN" sz="2800" b="1" dirty="0">
                <a:solidFill>
                  <a:srgbClr val="00B050"/>
                </a:solidFill>
              </a:rPr>
              <a:t>概化</a:t>
            </a:r>
            <a:endParaRPr lang="en-US" altLang="zh-CN" sz="2800" b="1" dirty="0">
              <a:solidFill>
                <a:srgbClr val="00B050"/>
              </a:solidFill>
            </a:endParaRPr>
          </a:p>
          <a:p>
            <a:pPr lvl="3"/>
            <a:r>
              <a:rPr lang="zh-CN" altLang="zh-CN" dirty="0"/>
              <a:t>一定数量的实体</a:t>
            </a:r>
            <a:r>
              <a:rPr lang="zh-CN" altLang="en-US" dirty="0"/>
              <a:t>实例</a:t>
            </a:r>
            <a:r>
              <a:rPr lang="zh-CN" altLang="zh-CN" dirty="0"/>
              <a:t>共享一些共同的特征</a:t>
            </a:r>
            <a:r>
              <a:rPr lang="zh-CN" altLang="en-US" dirty="0"/>
              <a:t>（</a:t>
            </a:r>
            <a:r>
              <a:rPr lang="zh-CN" altLang="zh-CN" dirty="0"/>
              <a:t>即用相同的属性描述它们，且它们都参与到相同的联系中</a:t>
            </a:r>
            <a:r>
              <a:rPr lang="zh-CN" altLang="en-US" dirty="0"/>
              <a:t>）</a:t>
            </a:r>
            <a:endParaRPr lang="en-US" altLang="zh-CN" dirty="0"/>
          </a:p>
          <a:p>
            <a:pPr lvl="3"/>
            <a:r>
              <a:rPr lang="zh-CN" altLang="zh-CN" dirty="0">
                <a:solidFill>
                  <a:srgbClr val="7030A0"/>
                </a:solidFill>
              </a:rPr>
              <a:t>概化用于</a:t>
            </a:r>
            <a:r>
              <a:rPr lang="zh-CN" altLang="zh-CN" b="1" dirty="0">
                <a:solidFill>
                  <a:srgbClr val="7030A0"/>
                </a:solidFill>
              </a:rPr>
              <a:t>强调低层实体间的相似性并隐藏它们的差异</a:t>
            </a:r>
            <a:r>
              <a:rPr lang="zh-CN" altLang="en-US" dirty="0">
                <a:solidFill>
                  <a:srgbClr val="7030A0"/>
                </a:solidFill>
              </a:rPr>
              <a:t>，在强调共性的基础上将低层实体综合成一个高层实体</a:t>
            </a:r>
            <a:endParaRPr lang="en-US" altLang="zh-CN" dirty="0">
              <a:solidFill>
                <a:srgbClr val="7030A0"/>
              </a:solidFill>
            </a:endParaRPr>
          </a:p>
          <a:p>
            <a:pPr lvl="3"/>
            <a:r>
              <a:rPr lang="zh-CN" altLang="zh-CN" dirty="0"/>
              <a:t>由于共享属性的不重复出现，</a:t>
            </a:r>
            <a:r>
              <a:rPr lang="zh-CN" altLang="en-US" dirty="0"/>
              <a:t>概化</a:t>
            </a:r>
            <a:r>
              <a:rPr lang="zh-CN" altLang="zh-CN" dirty="0"/>
              <a:t>还使得表达</a:t>
            </a:r>
            <a:r>
              <a:rPr lang="zh-CN" altLang="en-US" dirty="0"/>
              <a:t>更</a:t>
            </a:r>
            <a:r>
              <a:rPr lang="zh-CN" altLang="zh-CN" dirty="0"/>
              <a:t>简洁</a:t>
            </a:r>
          </a:p>
        </p:txBody>
      </p:sp>
    </p:spTree>
    <p:extLst>
      <p:ext uri="{BB962C8B-B14F-4D97-AF65-F5344CB8AC3E}">
        <p14:creationId xmlns:p14="http://schemas.microsoft.com/office/powerpoint/2010/main" val="147374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9F854CC6-7702-4D11-A83E-9EA32825F0C3}"/>
              </a:ext>
            </a:extLst>
          </p:cNvPr>
          <p:cNvSpPr>
            <a:spLocks noGrp="1" noChangeArrowheads="1"/>
          </p:cNvSpPr>
          <p:nvPr>
            <p:ph type="title"/>
          </p:nvPr>
        </p:nvSpPr>
        <p:spPr/>
        <p:txBody>
          <a:bodyPr>
            <a:normAutofit/>
          </a:bodyPr>
          <a:lstStyle/>
          <a:p>
            <a:r>
              <a:rPr lang="en-US" altLang="zh-CN" sz="3600" b="1" dirty="0"/>
              <a:t>Extended E-R </a:t>
            </a:r>
            <a:r>
              <a:rPr lang="zh-CN" altLang="en-US" sz="3600" b="1" dirty="0"/>
              <a:t>（</a:t>
            </a:r>
            <a:r>
              <a:rPr lang="en-US" altLang="zh-CN" sz="3600" b="1" dirty="0"/>
              <a:t>EER</a:t>
            </a:r>
            <a:r>
              <a:rPr lang="zh-CN" altLang="en-US" sz="3600" b="1" dirty="0"/>
              <a:t>）</a:t>
            </a:r>
            <a:endParaRPr lang="zh-CN" altLang="en-US" sz="3600" b="1" dirty="0">
              <a:solidFill>
                <a:srgbClr val="FF0000"/>
              </a:solidFill>
            </a:endParaRPr>
          </a:p>
        </p:txBody>
      </p:sp>
      <p:sp>
        <p:nvSpPr>
          <p:cNvPr id="284675" name="Rectangle 3">
            <a:extLst>
              <a:ext uri="{FF2B5EF4-FFF2-40B4-BE49-F238E27FC236}">
                <a16:creationId xmlns:a16="http://schemas.microsoft.com/office/drawing/2014/main" id="{42E9378A-1619-4BE9-8FA7-099210955471}"/>
              </a:ext>
            </a:extLst>
          </p:cNvPr>
          <p:cNvSpPr>
            <a:spLocks noGrp="1" noChangeArrowheads="1"/>
          </p:cNvSpPr>
          <p:nvPr>
            <p:ph type="body" idx="4294967295"/>
          </p:nvPr>
        </p:nvSpPr>
        <p:spPr>
          <a:xfrm>
            <a:off x="704674" y="1350628"/>
            <a:ext cx="10662407" cy="5507372"/>
          </a:xfrm>
        </p:spPr>
        <p:txBody>
          <a:bodyPr>
            <a:normAutofit fontScale="92500" lnSpcReduction="10000"/>
          </a:bodyPr>
          <a:lstStyle/>
          <a:p>
            <a:r>
              <a:rPr lang="zh-CN" altLang="en-US" sz="2800" b="1" dirty="0">
                <a:solidFill>
                  <a:srgbClr val="FF0000"/>
                </a:solidFill>
              </a:rPr>
              <a:t>继承（</a:t>
            </a:r>
            <a:r>
              <a:rPr lang="en-US" altLang="zh-CN" sz="2800" b="1" dirty="0">
                <a:solidFill>
                  <a:srgbClr val="FF0000"/>
                </a:solidFill>
              </a:rPr>
              <a:t> Inheritance </a:t>
            </a:r>
            <a:r>
              <a:rPr lang="zh-CN" altLang="en-US" sz="2800" b="1" dirty="0">
                <a:solidFill>
                  <a:srgbClr val="FF0000"/>
                </a:solidFill>
              </a:rPr>
              <a:t>）</a:t>
            </a:r>
            <a:endParaRPr lang="en-US" altLang="zh-CN" sz="2800" b="1" dirty="0">
              <a:solidFill>
                <a:srgbClr val="FF0000"/>
              </a:solidFill>
            </a:endParaRPr>
          </a:p>
          <a:p>
            <a:pPr lvl="1"/>
            <a:r>
              <a:rPr lang="zh-CN" altLang="zh-CN" sz="2400" b="1" dirty="0">
                <a:solidFill>
                  <a:srgbClr val="FF0000"/>
                </a:solidFill>
              </a:rPr>
              <a:t>属性继承</a:t>
            </a:r>
            <a:r>
              <a:rPr lang="en-US" altLang="zh-CN" sz="2400" b="1" dirty="0">
                <a:solidFill>
                  <a:srgbClr val="FF0000"/>
                </a:solidFill>
              </a:rPr>
              <a:t>(attribute inheritance)</a:t>
            </a:r>
            <a:endParaRPr lang="zh-CN" altLang="zh-CN" sz="2400" b="1" dirty="0">
              <a:solidFill>
                <a:srgbClr val="FF0000"/>
              </a:solidFill>
            </a:endParaRPr>
          </a:p>
          <a:p>
            <a:pPr lvl="2"/>
            <a:r>
              <a:rPr lang="zh-CN" altLang="zh-CN" sz="1900" dirty="0"/>
              <a:t>由特化和概化所产生的高层和低层实体的一个重要特性是</a:t>
            </a:r>
            <a:r>
              <a:rPr lang="zh-CN" altLang="zh-CN" sz="1900" b="1" dirty="0">
                <a:solidFill>
                  <a:srgbClr val="FF0000"/>
                </a:solidFill>
              </a:rPr>
              <a:t>属性继承</a:t>
            </a:r>
            <a:endParaRPr lang="en-US" altLang="zh-CN" sz="1900" dirty="0"/>
          </a:p>
          <a:p>
            <a:pPr lvl="2"/>
            <a:r>
              <a:rPr lang="zh-CN" altLang="zh-CN" sz="1900" b="1" dirty="0">
                <a:solidFill>
                  <a:srgbClr val="7030A0"/>
                </a:solidFill>
              </a:rPr>
              <a:t>高层实体的属性被低层实体继承</a:t>
            </a:r>
            <a:endParaRPr lang="en-US" altLang="zh-CN" sz="1900" dirty="0">
              <a:solidFill>
                <a:srgbClr val="7030A0"/>
              </a:solidFill>
            </a:endParaRPr>
          </a:p>
          <a:p>
            <a:pPr lvl="2"/>
            <a:r>
              <a:rPr lang="zh-CN" altLang="zh-CN" sz="1900" b="1" dirty="0"/>
              <a:t>例：</a:t>
            </a:r>
            <a:r>
              <a:rPr lang="en-US" altLang="zh-CN" sz="1900" dirty="0"/>
              <a:t>student </a:t>
            </a:r>
            <a:r>
              <a:rPr lang="zh-CN" altLang="zh-CN" sz="1900" dirty="0"/>
              <a:t>和</a:t>
            </a:r>
            <a:r>
              <a:rPr lang="en-US" altLang="zh-CN" sz="1900" dirty="0"/>
              <a:t>employee </a:t>
            </a:r>
            <a:r>
              <a:rPr lang="zh-CN" altLang="zh-CN" sz="1900" dirty="0"/>
              <a:t>是</a:t>
            </a:r>
            <a:r>
              <a:rPr lang="en-US" altLang="zh-CN" sz="1900" dirty="0"/>
              <a:t>person </a:t>
            </a:r>
            <a:r>
              <a:rPr lang="zh-CN" altLang="zh-CN" sz="1900" dirty="0"/>
              <a:t>的子类</a:t>
            </a:r>
            <a:endParaRPr lang="en-US" altLang="zh-CN" sz="1900" dirty="0"/>
          </a:p>
          <a:p>
            <a:pPr lvl="3"/>
            <a:r>
              <a:rPr lang="en-US" altLang="zh-CN" sz="1900" dirty="0"/>
              <a:t>person </a:t>
            </a:r>
            <a:r>
              <a:rPr lang="zh-CN" altLang="zh-CN" sz="1900" dirty="0"/>
              <a:t>拥有属性</a:t>
            </a:r>
            <a:r>
              <a:rPr lang="en-US" altLang="zh-CN" sz="1900" dirty="0" err="1">
                <a:solidFill>
                  <a:srgbClr val="FF0000"/>
                </a:solidFill>
              </a:rPr>
              <a:t>lD</a:t>
            </a:r>
            <a:r>
              <a:rPr lang="zh-CN" altLang="zh-CN" sz="1900" dirty="0"/>
              <a:t>、</a:t>
            </a:r>
            <a:r>
              <a:rPr lang="en-US" altLang="zh-CN" sz="1900" dirty="0">
                <a:solidFill>
                  <a:srgbClr val="FF0000"/>
                </a:solidFill>
              </a:rPr>
              <a:t>name</a:t>
            </a:r>
            <a:r>
              <a:rPr lang="en-US" altLang="zh-CN" sz="1900" dirty="0"/>
              <a:t> </a:t>
            </a:r>
            <a:r>
              <a:rPr lang="zh-CN" altLang="zh-CN" sz="1900" dirty="0"/>
              <a:t>和</a:t>
            </a:r>
            <a:r>
              <a:rPr lang="en-US" altLang="zh-CN" sz="1900" dirty="0">
                <a:solidFill>
                  <a:srgbClr val="FF0000"/>
                </a:solidFill>
              </a:rPr>
              <a:t>address</a:t>
            </a:r>
            <a:r>
              <a:rPr lang="zh-CN" altLang="zh-CN" sz="1900" dirty="0"/>
              <a:t>；</a:t>
            </a:r>
          </a:p>
          <a:p>
            <a:pPr lvl="3"/>
            <a:r>
              <a:rPr lang="en-US" altLang="zh-CN" sz="1900" dirty="0"/>
              <a:t>student </a:t>
            </a:r>
            <a:r>
              <a:rPr lang="zh-CN" altLang="zh-CN" sz="1900" dirty="0"/>
              <a:t>和</a:t>
            </a:r>
            <a:r>
              <a:rPr lang="en-US" altLang="zh-CN" sz="1900" dirty="0"/>
              <a:t>employee</a:t>
            </a:r>
            <a:r>
              <a:rPr lang="zh-CN" altLang="zh-CN" sz="1900" dirty="0"/>
              <a:t>继承父类</a:t>
            </a:r>
            <a:r>
              <a:rPr lang="en-US" altLang="zh-CN" sz="1900" dirty="0"/>
              <a:t>person</a:t>
            </a:r>
            <a:r>
              <a:rPr lang="zh-CN" altLang="zh-CN" sz="1900" dirty="0"/>
              <a:t>的属性：</a:t>
            </a:r>
            <a:endParaRPr lang="en-US" altLang="zh-CN" sz="1900" dirty="0"/>
          </a:p>
          <a:p>
            <a:pPr lvl="4"/>
            <a:r>
              <a:rPr lang="en-US" altLang="zh-CN" sz="1900" dirty="0"/>
              <a:t>student   </a:t>
            </a:r>
            <a:r>
              <a:rPr lang="zh-CN" altLang="en-US" sz="1900" dirty="0"/>
              <a:t>：</a:t>
            </a:r>
            <a:r>
              <a:rPr lang="zh-CN" altLang="zh-CN" sz="1900" dirty="0"/>
              <a:t>用属性</a:t>
            </a:r>
            <a:r>
              <a:rPr lang="en-US" altLang="zh-CN" sz="1900" dirty="0" err="1">
                <a:solidFill>
                  <a:srgbClr val="FF0000"/>
                </a:solidFill>
              </a:rPr>
              <a:t>lD</a:t>
            </a:r>
            <a:r>
              <a:rPr lang="zh-CN" altLang="zh-CN" sz="1900" dirty="0"/>
              <a:t>、</a:t>
            </a:r>
            <a:r>
              <a:rPr lang="en-US" altLang="zh-CN" sz="1900" dirty="0">
                <a:solidFill>
                  <a:srgbClr val="FF0000"/>
                </a:solidFill>
              </a:rPr>
              <a:t>name</a:t>
            </a:r>
            <a:r>
              <a:rPr lang="zh-CN" altLang="en-US" sz="1900" dirty="0"/>
              <a:t>、</a:t>
            </a:r>
            <a:r>
              <a:rPr lang="en-US" altLang="zh-CN" sz="1900" dirty="0">
                <a:solidFill>
                  <a:srgbClr val="FF0000"/>
                </a:solidFill>
              </a:rPr>
              <a:t>address</a:t>
            </a:r>
            <a:r>
              <a:rPr lang="zh-CN" altLang="zh-CN" sz="1900" dirty="0"/>
              <a:t>以及属性</a:t>
            </a:r>
            <a:r>
              <a:rPr lang="en-US" altLang="zh-CN" sz="1900" dirty="0" err="1">
                <a:solidFill>
                  <a:srgbClr val="00B0F0"/>
                </a:solidFill>
              </a:rPr>
              <a:t>tot_cred</a:t>
            </a:r>
            <a:r>
              <a:rPr lang="en-US" altLang="zh-CN" sz="1900" dirty="0">
                <a:solidFill>
                  <a:srgbClr val="00B0F0"/>
                </a:solidFill>
              </a:rPr>
              <a:t> </a:t>
            </a:r>
            <a:r>
              <a:rPr lang="zh-CN" altLang="zh-CN" sz="1900" dirty="0"/>
              <a:t>来描述</a:t>
            </a:r>
            <a:r>
              <a:rPr lang="en-US" altLang="zh-CN" sz="1900" dirty="0"/>
              <a:t> </a:t>
            </a:r>
          </a:p>
          <a:p>
            <a:pPr lvl="4"/>
            <a:r>
              <a:rPr lang="en-US" altLang="zh-CN" sz="1900" dirty="0"/>
              <a:t>employee</a:t>
            </a:r>
            <a:r>
              <a:rPr lang="zh-CN" altLang="en-US" sz="1900" dirty="0"/>
              <a:t>：</a:t>
            </a:r>
            <a:r>
              <a:rPr lang="zh-CN" altLang="zh-CN" sz="1900" dirty="0"/>
              <a:t>用属性</a:t>
            </a:r>
            <a:r>
              <a:rPr lang="en-US" altLang="zh-CN" sz="1900" dirty="0" err="1">
                <a:solidFill>
                  <a:srgbClr val="FF0000"/>
                </a:solidFill>
              </a:rPr>
              <a:t>lD</a:t>
            </a:r>
            <a:r>
              <a:rPr lang="zh-CN" altLang="zh-CN" sz="1900" dirty="0"/>
              <a:t>、</a:t>
            </a:r>
            <a:r>
              <a:rPr lang="en-US" altLang="zh-CN" sz="1900" dirty="0">
                <a:solidFill>
                  <a:srgbClr val="FF0000"/>
                </a:solidFill>
              </a:rPr>
              <a:t>name</a:t>
            </a:r>
            <a:r>
              <a:rPr lang="zh-CN" altLang="en-US" sz="1900" dirty="0"/>
              <a:t>、</a:t>
            </a:r>
            <a:r>
              <a:rPr lang="en-US" altLang="zh-CN" sz="1900" dirty="0">
                <a:solidFill>
                  <a:srgbClr val="FF0000"/>
                </a:solidFill>
              </a:rPr>
              <a:t>address</a:t>
            </a:r>
            <a:r>
              <a:rPr lang="zh-CN" altLang="zh-CN" sz="1900" dirty="0"/>
              <a:t>以及属性</a:t>
            </a:r>
            <a:r>
              <a:rPr lang="en-US" altLang="zh-CN" sz="1900" dirty="0">
                <a:solidFill>
                  <a:srgbClr val="00B0F0"/>
                </a:solidFill>
              </a:rPr>
              <a:t>salary</a:t>
            </a:r>
            <a:r>
              <a:rPr lang="en-US" altLang="zh-CN" sz="1900" dirty="0"/>
              <a:t>     </a:t>
            </a:r>
            <a:r>
              <a:rPr lang="zh-CN" altLang="zh-CN" sz="1900" dirty="0"/>
              <a:t>来描述</a:t>
            </a:r>
            <a:endParaRPr lang="en-US" altLang="zh-CN" sz="1900" dirty="0"/>
          </a:p>
          <a:p>
            <a:pPr lvl="2"/>
            <a:r>
              <a:rPr lang="zh-CN" altLang="zh-CN" sz="1900" b="1" dirty="0">
                <a:solidFill>
                  <a:srgbClr val="7030A0"/>
                </a:solidFill>
              </a:rPr>
              <a:t>属性继承适用于所有低层实体</a:t>
            </a:r>
            <a:endParaRPr lang="zh-CN" altLang="zh-CN" sz="1900" dirty="0">
              <a:solidFill>
                <a:srgbClr val="7030A0"/>
              </a:solidFill>
            </a:endParaRPr>
          </a:p>
          <a:p>
            <a:pPr lvl="2"/>
            <a:r>
              <a:rPr lang="zh-CN" altLang="zh-CN" sz="1900" b="1" dirty="0"/>
              <a:t>例：</a:t>
            </a:r>
            <a:endParaRPr lang="en-US" altLang="zh-CN" sz="1900" b="1" dirty="0"/>
          </a:p>
          <a:p>
            <a:pPr lvl="3"/>
            <a:r>
              <a:rPr lang="en-US" altLang="zh-CN" sz="1900" dirty="0"/>
              <a:t>student </a:t>
            </a:r>
            <a:r>
              <a:rPr lang="zh-CN" altLang="zh-CN" sz="1900" dirty="0"/>
              <a:t>和</a:t>
            </a:r>
            <a:r>
              <a:rPr lang="en-US" altLang="zh-CN" sz="1900" dirty="0"/>
              <a:t>employee </a:t>
            </a:r>
            <a:r>
              <a:rPr lang="zh-CN" altLang="zh-CN" sz="1900" dirty="0"/>
              <a:t>是</a:t>
            </a:r>
            <a:r>
              <a:rPr lang="en-US" altLang="zh-CN" sz="1900" dirty="0"/>
              <a:t>person    </a:t>
            </a:r>
            <a:r>
              <a:rPr lang="zh-CN" altLang="zh-CN" sz="1900" dirty="0"/>
              <a:t>的子类</a:t>
            </a:r>
          </a:p>
          <a:p>
            <a:pPr lvl="3"/>
            <a:r>
              <a:rPr lang="en-US" altLang="zh-CN" sz="1900" dirty="0"/>
              <a:t>instructor</a:t>
            </a:r>
            <a:r>
              <a:rPr lang="zh-CN" altLang="zh-CN" sz="1900" dirty="0"/>
              <a:t>和</a:t>
            </a:r>
            <a:r>
              <a:rPr lang="en-US" altLang="zh-CN" sz="1900" dirty="0"/>
              <a:t>secretary</a:t>
            </a:r>
            <a:r>
              <a:rPr lang="zh-CN" altLang="zh-CN" sz="1900" dirty="0"/>
              <a:t>是</a:t>
            </a:r>
            <a:r>
              <a:rPr lang="en-US" altLang="zh-CN" sz="1900" dirty="0"/>
              <a:t>employee</a:t>
            </a:r>
            <a:r>
              <a:rPr lang="zh-CN" altLang="zh-CN" sz="1900" dirty="0"/>
              <a:t>的子类</a:t>
            </a:r>
          </a:p>
          <a:p>
            <a:pPr lvl="3">
              <a:buNone/>
            </a:pPr>
            <a:r>
              <a:rPr lang="en-US" altLang="zh-CN" sz="1900" dirty="0"/>
              <a:t> </a:t>
            </a:r>
          </a:p>
          <a:p>
            <a:pPr lvl="3"/>
            <a:r>
              <a:rPr lang="zh-CN" altLang="zh-CN" sz="1900" dirty="0"/>
              <a:t>子类</a:t>
            </a:r>
            <a:r>
              <a:rPr lang="en-US" altLang="zh-CN" sz="1900" dirty="0"/>
              <a:t>instructor</a:t>
            </a:r>
            <a:r>
              <a:rPr lang="zh-CN" altLang="zh-CN" sz="1900" dirty="0"/>
              <a:t>和</a:t>
            </a:r>
            <a:r>
              <a:rPr lang="en-US" altLang="zh-CN" sz="1900" dirty="0"/>
              <a:t>secretary</a:t>
            </a:r>
          </a:p>
          <a:p>
            <a:pPr lvl="4"/>
            <a:r>
              <a:rPr lang="zh-CN" altLang="zh-CN" sz="1900" dirty="0"/>
              <a:t>从</a:t>
            </a:r>
            <a:r>
              <a:rPr lang="en-US" altLang="zh-CN" sz="1900" dirty="0">
                <a:solidFill>
                  <a:srgbClr val="FF0000"/>
                </a:solidFill>
              </a:rPr>
              <a:t>person</a:t>
            </a:r>
            <a:r>
              <a:rPr lang="zh-CN" altLang="zh-CN" sz="1900" dirty="0"/>
              <a:t>继承了属性</a:t>
            </a:r>
            <a:r>
              <a:rPr lang="en-US" altLang="zh-CN" sz="1900" dirty="0" err="1">
                <a:solidFill>
                  <a:srgbClr val="00B0F0"/>
                </a:solidFill>
              </a:rPr>
              <a:t>lD</a:t>
            </a:r>
            <a:r>
              <a:rPr lang="zh-CN" altLang="zh-CN" sz="1900" dirty="0"/>
              <a:t>、</a:t>
            </a:r>
            <a:r>
              <a:rPr lang="en-US" altLang="zh-CN" sz="1900" dirty="0">
                <a:solidFill>
                  <a:srgbClr val="00B0F0"/>
                </a:solidFill>
              </a:rPr>
              <a:t>name</a:t>
            </a:r>
            <a:r>
              <a:rPr lang="en-US" altLang="zh-CN" sz="1900" dirty="0"/>
              <a:t> </a:t>
            </a:r>
            <a:r>
              <a:rPr lang="zh-CN" altLang="zh-CN" sz="1900" dirty="0"/>
              <a:t>和</a:t>
            </a:r>
            <a:r>
              <a:rPr lang="en-US" altLang="zh-CN" sz="1900" dirty="0">
                <a:solidFill>
                  <a:srgbClr val="00B0F0"/>
                </a:solidFill>
              </a:rPr>
              <a:t>address</a:t>
            </a:r>
            <a:endParaRPr lang="en-US" altLang="zh-CN" sz="1900" dirty="0"/>
          </a:p>
          <a:p>
            <a:pPr lvl="4"/>
            <a:r>
              <a:rPr lang="zh-CN" altLang="zh-CN" sz="1900" dirty="0"/>
              <a:t>从</a:t>
            </a:r>
            <a:r>
              <a:rPr lang="en-US" altLang="zh-CN" sz="1900" dirty="0">
                <a:solidFill>
                  <a:srgbClr val="FF0000"/>
                </a:solidFill>
              </a:rPr>
              <a:t>employee</a:t>
            </a:r>
            <a:r>
              <a:rPr lang="en-US" altLang="zh-CN" sz="1900" dirty="0"/>
              <a:t> </a:t>
            </a:r>
            <a:r>
              <a:rPr lang="zh-CN" altLang="zh-CN" sz="1900" dirty="0"/>
              <a:t>继承了</a:t>
            </a:r>
            <a:r>
              <a:rPr lang="en-US" altLang="zh-CN" sz="1900" dirty="0">
                <a:solidFill>
                  <a:srgbClr val="7030A0"/>
                </a:solidFill>
              </a:rPr>
              <a:t>salary</a:t>
            </a:r>
            <a:endParaRPr lang="zh-CN" altLang="zh-CN" sz="1900" dirty="0">
              <a:solidFill>
                <a:srgbClr val="7030A0"/>
              </a:solidFill>
            </a:endParaRPr>
          </a:p>
          <a:p>
            <a:pPr lvl="4"/>
            <a:endParaRPr lang="zh-CN" altLang="zh-CN" dirty="0"/>
          </a:p>
        </p:txBody>
      </p:sp>
      <p:pic>
        <p:nvPicPr>
          <p:cNvPr id="4" name="Picture 2">
            <a:extLst>
              <a:ext uri="{FF2B5EF4-FFF2-40B4-BE49-F238E27FC236}">
                <a16:creationId xmlns:a16="http://schemas.microsoft.com/office/drawing/2014/main" id="{4F8BA761-201F-459D-A211-F5B27F12D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9051" y="4345635"/>
            <a:ext cx="2436531" cy="232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604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dcmitype/"/>
    <ds:schemaRef ds:uri="http://purl.org/dc/elements/1.1/"/>
    <ds:schemaRef ds:uri="http://purl.org/dc/terms/"/>
    <ds:schemaRef ds:uri="http://schemas.microsoft.com/office/2006/metadata/properties"/>
    <ds:schemaRef ds:uri="4873beb7-5857-4685-be1f-d57550cc96cc"/>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3062</Words>
  <Application>Microsoft Office PowerPoint</Application>
  <PresentationFormat>宽屏</PresentationFormat>
  <Paragraphs>346</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微软雅黑</vt:lpstr>
      <vt:lpstr>Euphemia</vt:lpstr>
      <vt:lpstr>Times New Roman</vt:lpstr>
      <vt:lpstr>Wingdings</vt:lpstr>
      <vt:lpstr>学术文献 16x9</vt:lpstr>
      <vt:lpstr>Extended E-R （EER）</vt:lpstr>
      <vt:lpstr>Extended E-R （EER）</vt:lpstr>
      <vt:lpstr>Extended E-R （EER）</vt:lpstr>
      <vt:lpstr>Extended E-R （EER）</vt:lpstr>
      <vt:lpstr>Extended E-R （EER）</vt:lpstr>
      <vt:lpstr>Extended E-R （EER）</vt:lpstr>
      <vt:lpstr>Extended E-R （EER）</vt:lpstr>
      <vt:lpstr>Extended E-R （EER）</vt:lpstr>
      <vt:lpstr>Extended E-R （EER）</vt:lpstr>
      <vt:lpstr>Extended E-R （EER）</vt:lpstr>
      <vt:lpstr>Extended E-R （EER）</vt:lpstr>
      <vt:lpstr>Extended E-R （EER）</vt:lpstr>
      <vt:lpstr>Extended E-R （EER）</vt:lpstr>
      <vt:lpstr>Extended E-R （EER）</vt:lpstr>
      <vt:lpstr>Extended E-R （EER）</vt:lpstr>
      <vt:lpstr>Extended E-R （EER）</vt:lpstr>
      <vt:lpstr>Extended E-R （EER）</vt:lpstr>
      <vt:lpstr>Extended E-R （EER）</vt:lpstr>
      <vt:lpstr>Extended E-R （EER）</vt:lpstr>
      <vt:lpstr>Extended E-R （EER）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2018-11-16T01:00:21Z</dcterms:created>
  <dcterms:modified xsi:type="dcterms:W3CDTF">2020-03-07T04:39:08Z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