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421" r:id="rId5"/>
    <p:sldId id="552" r:id="rId6"/>
    <p:sldId id="422" r:id="rId7"/>
    <p:sldId id="423" r:id="rId8"/>
    <p:sldId id="426" r:id="rId9"/>
    <p:sldId id="427" r:id="rId10"/>
    <p:sldId id="428" r:id="rId11"/>
    <p:sldId id="429" r:id="rId12"/>
    <p:sldId id="430" r:id="rId13"/>
    <p:sldId id="431" r:id="rId14"/>
    <p:sldId id="432" r:id="rId15"/>
    <p:sldId id="597" r:id="rId1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4" d="100"/>
          <a:sy n="114" d="100"/>
        </p:scale>
        <p:origin x="414" y="108"/>
      </p:cViewPr>
      <p:guideLst>
        <p:guide orient="horz" pos="2160"/>
        <p:guide pos="384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2020/3/7</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2020/3/7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a:extLst>
              <a:ext uri="{FF2B5EF4-FFF2-40B4-BE49-F238E27FC236}">
                <a16:creationId xmlns:a16="http://schemas.microsoft.com/office/drawing/2014/main" id="{7A30AB47-C1AB-4851-B6F3-1133DDD961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8E6DEB9-B3FA-4F7D-941A-79CEF86E521C}" type="slidenum">
              <a:rPr lang="en-US" altLang="zh-CN"/>
              <a:pPr>
                <a:spcBef>
                  <a:spcPct val="0"/>
                </a:spcBef>
              </a:pPr>
              <a:t>1</a:t>
            </a:fld>
            <a:endParaRPr lang="en-US" altLang="zh-CN"/>
          </a:p>
        </p:txBody>
      </p:sp>
      <p:sp>
        <p:nvSpPr>
          <p:cNvPr id="252931" name="Rectangle 2">
            <a:extLst>
              <a:ext uri="{FF2B5EF4-FFF2-40B4-BE49-F238E27FC236}">
                <a16:creationId xmlns:a16="http://schemas.microsoft.com/office/drawing/2014/main" id="{4205DCB2-2550-4769-9F0E-90FC1EE9BB46}"/>
              </a:ext>
            </a:extLst>
          </p:cNvPr>
          <p:cNvSpPr>
            <a:spLocks noGrp="1" noRot="1" noChangeAspect="1" noChangeArrowheads="1" noTextEdit="1"/>
          </p:cNvSpPr>
          <p:nvPr>
            <p:ph type="sldImg"/>
          </p:nvPr>
        </p:nvSpPr>
        <p:spPr>
          <a:ln/>
        </p:spPr>
      </p:sp>
      <p:sp>
        <p:nvSpPr>
          <p:cNvPr id="252932" name="Rectangle 3">
            <a:extLst>
              <a:ext uri="{FF2B5EF4-FFF2-40B4-BE49-F238E27FC236}">
                <a16:creationId xmlns:a16="http://schemas.microsoft.com/office/drawing/2014/main" id="{176C0D09-5380-4E9C-B2A7-B04DAF8C73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a:extLst>
              <a:ext uri="{FF2B5EF4-FFF2-40B4-BE49-F238E27FC236}">
                <a16:creationId xmlns:a16="http://schemas.microsoft.com/office/drawing/2014/main" id="{06FA4677-DDBA-4A40-8A51-468E5AA96C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229B386-DA61-4598-983D-6C526CF67DC8}" type="slidenum">
              <a:rPr lang="en-US" altLang="zh-CN"/>
              <a:pPr>
                <a:spcBef>
                  <a:spcPct val="0"/>
                </a:spcBef>
              </a:pPr>
              <a:t>10</a:t>
            </a:fld>
            <a:endParaRPr lang="en-US" altLang="zh-CN"/>
          </a:p>
        </p:txBody>
      </p:sp>
      <p:sp>
        <p:nvSpPr>
          <p:cNvPr id="273411" name="Rectangle 2">
            <a:extLst>
              <a:ext uri="{FF2B5EF4-FFF2-40B4-BE49-F238E27FC236}">
                <a16:creationId xmlns:a16="http://schemas.microsoft.com/office/drawing/2014/main" id="{644633FC-F60B-4967-A37F-9D84D45B9B7A}"/>
              </a:ext>
            </a:extLst>
          </p:cNvPr>
          <p:cNvSpPr>
            <a:spLocks noGrp="1" noRot="1" noChangeAspect="1" noChangeArrowheads="1" noTextEdit="1"/>
          </p:cNvSpPr>
          <p:nvPr>
            <p:ph type="sldImg"/>
          </p:nvPr>
        </p:nvSpPr>
        <p:spPr>
          <a:ln/>
        </p:spPr>
      </p:sp>
      <p:sp>
        <p:nvSpPr>
          <p:cNvPr id="273412" name="Rectangle 3">
            <a:extLst>
              <a:ext uri="{FF2B5EF4-FFF2-40B4-BE49-F238E27FC236}">
                <a16:creationId xmlns:a16="http://schemas.microsoft.com/office/drawing/2014/main" id="{A04C792F-0DD4-4BFE-8725-C3CE2FD821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a:extLst>
              <a:ext uri="{FF2B5EF4-FFF2-40B4-BE49-F238E27FC236}">
                <a16:creationId xmlns:a16="http://schemas.microsoft.com/office/drawing/2014/main" id="{63DF1E41-1DBD-4D73-9D17-A965FE9556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CFA0FE9-F617-4AD5-9484-F584EDA74C77}" type="slidenum">
              <a:rPr lang="en-US" altLang="zh-CN"/>
              <a:pPr>
                <a:spcBef>
                  <a:spcPct val="0"/>
                </a:spcBef>
              </a:pPr>
              <a:t>11</a:t>
            </a:fld>
            <a:endParaRPr lang="en-US" altLang="zh-CN"/>
          </a:p>
        </p:txBody>
      </p:sp>
      <p:sp>
        <p:nvSpPr>
          <p:cNvPr id="275459" name="Rectangle 2">
            <a:extLst>
              <a:ext uri="{FF2B5EF4-FFF2-40B4-BE49-F238E27FC236}">
                <a16:creationId xmlns:a16="http://schemas.microsoft.com/office/drawing/2014/main" id="{C3639C7E-EFF5-431F-93A4-98FAF29E5597}"/>
              </a:ext>
            </a:extLst>
          </p:cNvPr>
          <p:cNvSpPr>
            <a:spLocks noGrp="1" noRot="1" noChangeAspect="1" noChangeArrowheads="1" noTextEdit="1"/>
          </p:cNvSpPr>
          <p:nvPr>
            <p:ph type="sldImg"/>
          </p:nvPr>
        </p:nvSpPr>
        <p:spPr>
          <a:ln/>
        </p:spPr>
      </p:sp>
      <p:sp>
        <p:nvSpPr>
          <p:cNvPr id="275460" name="Rectangle 3">
            <a:extLst>
              <a:ext uri="{FF2B5EF4-FFF2-40B4-BE49-F238E27FC236}">
                <a16:creationId xmlns:a16="http://schemas.microsoft.com/office/drawing/2014/main" id="{E88F4683-0555-4B29-8A90-428F009F63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12</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874252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a:extLst>
              <a:ext uri="{FF2B5EF4-FFF2-40B4-BE49-F238E27FC236}">
                <a16:creationId xmlns:a16="http://schemas.microsoft.com/office/drawing/2014/main" id="{FD026668-F3BA-4077-A397-4D540C0F6E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4C7AA27-633E-4A62-8043-CCF1CEC904DC}" type="slidenum">
              <a:rPr lang="en-US" altLang="zh-CN"/>
              <a:pPr>
                <a:spcBef>
                  <a:spcPct val="0"/>
                </a:spcBef>
              </a:pPr>
              <a:t>2</a:t>
            </a:fld>
            <a:endParaRPr lang="en-US" altLang="zh-CN"/>
          </a:p>
        </p:txBody>
      </p:sp>
      <p:sp>
        <p:nvSpPr>
          <p:cNvPr id="244739" name="Rectangle 2">
            <a:extLst>
              <a:ext uri="{FF2B5EF4-FFF2-40B4-BE49-F238E27FC236}">
                <a16:creationId xmlns:a16="http://schemas.microsoft.com/office/drawing/2014/main" id="{7B09E03E-5BCD-4052-AC74-60EA24841593}"/>
              </a:ext>
            </a:extLst>
          </p:cNvPr>
          <p:cNvSpPr>
            <a:spLocks noGrp="1" noRot="1" noChangeAspect="1" noChangeArrowheads="1" noTextEdit="1"/>
          </p:cNvSpPr>
          <p:nvPr>
            <p:ph type="sldImg"/>
          </p:nvPr>
        </p:nvSpPr>
        <p:spPr>
          <a:ln/>
        </p:spPr>
      </p:sp>
      <p:sp>
        <p:nvSpPr>
          <p:cNvPr id="244740" name="Rectangle 3">
            <a:extLst>
              <a:ext uri="{FF2B5EF4-FFF2-40B4-BE49-F238E27FC236}">
                <a16:creationId xmlns:a16="http://schemas.microsoft.com/office/drawing/2014/main" id="{1C2E2FE6-B9C1-4C1F-8B57-78038AC14C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a:extLst>
              <a:ext uri="{FF2B5EF4-FFF2-40B4-BE49-F238E27FC236}">
                <a16:creationId xmlns:a16="http://schemas.microsoft.com/office/drawing/2014/main" id="{BC3A7660-D19A-49DA-85FE-8182BE96A0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FB5AEE9-6851-4B39-B508-188649E4DFAD}" type="slidenum">
              <a:rPr lang="en-US" altLang="zh-CN"/>
              <a:pPr>
                <a:spcBef>
                  <a:spcPct val="0"/>
                </a:spcBef>
              </a:pPr>
              <a:t>3</a:t>
            </a:fld>
            <a:endParaRPr lang="en-US" altLang="zh-CN"/>
          </a:p>
        </p:txBody>
      </p:sp>
      <p:sp>
        <p:nvSpPr>
          <p:cNvPr id="254979" name="Rectangle 2">
            <a:extLst>
              <a:ext uri="{FF2B5EF4-FFF2-40B4-BE49-F238E27FC236}">
                <a16:creationId xmlns:a16="http://schemas.microsoft.com/office/drawing/2014/main" id="{3916F9CA-65FE-4B96-B831-4FBEE818B6F3}"/>
              </a:ext>
            </a:extLst>
          </p:cNvPr>
          <p:cNvSpPr>
            <a:spLocks noGrp="1" noRot="1" noChangeAspect="1" noChangeArrowheads="1" noTextEdit="1"/>
          </p:cNvSpPr>
          <p:nvPr>
            <p:ph type="sldImg"/>
          </p:nvPr>
        </p:nvSpPr>
        <p:spPr>
          <a:ln/>
        </p:spPr>
      </p:sp>
      <p:sp>
        <p:nvSpPr>
          <p:cNvPr id="254980" name="Rectangle 3">
            <a:extLst>
              <a:ext uri="{FF2B5EF4-FFF2-40B4-BE49-F238E27FC236}">
                <a16:creationId xmlns:a16="http://schemas.microsoft.com/office/drawing/2014/main" id="{D362D850-7FB6-4429-B11E-805D677C65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a:extLst>
              <a:ext uri="{FF2B5EF4-FFF2-40B4-BE49-F238E27FC236}">
                <a16:creationId xmlns:a16="http://schemas.microsoft.com/office/drawing/2014/main" id="{AE87A16B-9A89-43AE-80E5-FA90F1F446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271AED8-5258-4E61-9F1B-517E2C32E97B}" type="slidenum">
              <a:rPr lang="en-US" altLang="zh-CN"/>
              <a:pPr>
                <a:spcBef>
                  <a:spcPct val="0"/>
                </a:spcBef>
              </a:pPr>
              <a:t>4</a:t>
            </a:fld>
            <a:endParaRPr lang="en-US" altLang="zh-CN"/>
          </a:p>
        </p:txBody>
      </p:sp>
      <p:sp>
        <p:nvSpPr>
          <p:cNvPr id="257027" name="Rectangle 2">
            <a:extLst>
              <a:ext uri="{FF2B5EF4-FFF2-40B4-BE49-F238E27FC236}">
                <a16:creationId xmlns:a16="http://schemas.microsoft.com/office/drawing/2014/main" id="{6F8B5178-0F0E-4B78-A5A1-19FFCC3D12B5}"/>
              </a:ext>
            </a:extLst>
          </p:cNvPr>
          <p:cNvSpPr>
            <a:spLocks noGrp="1" noRot="1" noChangeAspect="1" noChangeArrowheads="1" noTextEdit="1"/>
          </p:cNvSpPr>
          <p:nvPr>
            <p:ph type="sldImg"/>
          </p:nvPr>
        </p:nvSpPr>
        <p:spPr>
          <a:ln/>
        </p:spPr>
      </p:sp>
      <p:sp>
        <p:nvSpPr>
          <p:cNvPr id="257028" name="Rectangle 3">
            <a:extLst>
              <a:ext uri="{FF2B5EF4-FFF2-40B4-BE49-F238E27FC236}">
                <a16:creationId xmlns:a16="http://schemas.microsoft.com/office/drawing/2014/main" id="{22CDFD1A-5EB3-4DD8-A728-EC706A17E0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a:extLst>
              <a:ext uri="{FF2B5EF4-FFF2-40B4-BE49-F238E27FC236}">
                <a16:creationId xmlns:a16="http://schemas.microsoft.com/office/drawing/2014/main" id="{9FEC5D18-7ADE-44E2-9DAF-CF439BEC50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623AC95-5BE7-490B-A97A-301BF274A46E}" type="slidenum">
              <a:rPr lang="en-US" altLang="zh-CN"/>
              <a:pPr>
                <a:spcBef>
                  <a:spcPct val="0"/>
                </a:spcBef>
              </a:pPr>
              <a:t>5</a:t>
            </a:fld>
            <a:endParaRPr lang="en-US" altLang="zh-CN"/>
          </a:p>
        </p:txBody>
      </p:sp>
      <p:sp>
        <p:nvSpPr>
          <p:cNvPr id="263171" name="Rectangle 2">
            <a:extLst>
              <a:ext uri="{FF2B5EF4-FFF2-40B4-BE49-F238E27FC236}">
                <a16:creationId xmlns:a16="http://schemas.microsoft.com/office/drawing/2014/main" id="{9672A988-0D13-4176-95FD-66421087D4BE}"/>
              </a:ext>
            </a:extLst>
          </p:cNvPr>
          <p:cNvSpPr>
            <a:spLocks noGrp="1" noRot="1" noChangeAspect="1" noChangeArrowheads="1" noTextEdit="1"/>
          </p:cNvSpPr>
          <p:nvPr>
            <p:ph type="sldImg"/>
          </p:nvPr>
        </p:nvSpPr>
        <p:spPr>
          <a:ln/>
        </p:spPr>
      </p:sp>
      <p:sp>
        <p:nvSpPr>
          <p:cNvPr id="263172" name="Rectangle 3">
            <a:extLst>
              <a:ext uri="{FF2B5EF4-FFF2-40B4-BE49-F238E27FC236}">
                <a16:creationId xmlns:a16="http://schemas.microsoft.com/office/drawing/2014/main" id="{32175666-F2E9-4C38-81A9-88536E3874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a:extLst>
              <a:ext uri="{FF2B5EF4-FFF2-40B4-BE49-F238E27FC236}">
                <a16:creationId xmlns:a16="http://schemas.microsoft.com/office/drawing/2014/main" id="{FD73FA1E-D3C2-4ACA-AB00-A417515173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1DC44BE-760F-440C-BDF6-02278C8E34C5}" type="slidenum">
              <a:rPr lang="en-US" altLang="zh-CN"/>
              <a:pPr>
                <a:spcBef>
                  <a:spcPct val="0"/>
                </a:spcBef>
              </a:pPr>
              <a:t>6</a:t>
            </a:fld>
            <a:endParaRPr lang="en-US" altLang="zh-CN"/>
          </a:p>
        </p:txBody>
      </p:sp>
      <p:sp>
        <p:nvSpPr>
          <p:cNvPr id="265219" name="Rectangle 2">
            <a:extLst>
              <a:ext uri="{FF2B5EF4-FFF2-40B4-BE49-F238E27FC236}">
                <a16:creationId xmlns:a16="http://schemas.microsoft.com/office/drawing/2014/main" id="{182E684F-CE54-4521-87B9-C1E899B78A82}"/>
              </a:ext>
            </a:extLst>
          </p:cNvPr>
          <p:cNvSpPr>
            <a:spLocks noGrp="1" noRot="1" noChangeAspect="1" noChangeArrowheads="1" noTextEdit="1"/>
          </p:cNvSpPr>
          <p:nvPr>
            <p:ph type="sldImg"/>
          </p:nvPr>
        </p:nvSpPr>
        <p:spPr>
          <a:ln/>
        </p:spPr>
      </p:sp>
      <p:sp>
        <p:nvSpPr>
          <p:cNvPr id="265220" name="Rectangle 3">
            <a:extLst>
              <a:ext uri="{FF2B5EF4-FFF2-40B4-BE49-F238E27FC236}">
                <a16:creationId xmlns:a16="http://schemas.microsoft.com/office/drawing/2014/main" id="{3FEBB899-EC06-46ED-87B5-C882684C1B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a:extLst>
              <a:ext uri="{FF2B5EF4-FFF2-40B4-BE49-F238E27FC236}">
                <a16:creationId xmlns:a16="http://schemas.microsoft.com/office/drawing/2014/main" id="{C62CE648-242E-43BA-81B1-A98B4F411C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B77B199-E789-431A-9CBF-F9AE11433100}" type="slidenum">
              <a:rPr lang="en-US" altLang="zh-CN"/>
              <a:pPr>
                <a:spcBef>
                  <a:spcPct val="0"/>
                </a:spcBef>
              </a:pPr>
              <a:t>7</a:t>
            </a:fld>
            <a:endParaRPr lang="en-US" altLang="zh-CN"/>
          </a:p>
        </p:txBody>
      </p:sp>
      <p:sp>
        <p:nvSpPr>
          <p:cNvPr id="267267" name="Rectangle 2">
            <a:extLst>
              <a:ext uri="{FF2B5EF4-FFF2-40B4-BE49-F238E27FC236}">
                <a16:creationId xmlns:a16="http://schemas.microsoft.com/office/drawing/2014/main" id="{74211D43-EB5D-48A6-93B7-7AC1C36EF41A}"/>
              </a:ext>
            </a:extLst>
          </p:cNvPr>
          <p:cNvSpPr>
            <a:spLocks noGrp="1" noRot="1" noChangeAspect="1" noChangeArrowheads="1" noTextEdit="1"/>
          </p:cNvSpPr>
          <p:nvPr>
            <p:ph type="sldImg"/>
          </p:nvPr>
        </p:nvSpPr>
        <p:spPr>
          <a:ln/>
        </p:spPr>
      </p:sp>
      <p:sp>
        <p:nvSpPr>
          <p:cNvPr id="267268" name="Rectangle 3">
            <a:extLst>
              <a:ext uri="{FF2B5EF4-FFF2-40B4-BE49-F238E27FC236}">
                <a16:creationId xmlns:a16="http://schemas.microsoft.com/office/drawing/2014/main" id="{E785DB55-2843-41AC-96EC-902D051D31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a:extLst>
              <a:ext uri="{FF2B5EF4-FFF2-40B4-BE49-F238E27FC236}">
                <a16:creationId xmlns:a16="http://schemas.microsoft.com/office/drawing/2014/main" id="{02829CF7-4291-4474-8781-30E4338C3E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011D045-62C6-49AE-BAF1-554A5B61F6C3}" type="slidenum">
              <a:rPr lang="en-US" altLang="zh-CN"/>
              <a:pPr>
                <a:spcBef>
                  <a:spcPct val="0"/>
                </a:spcBef>
              </a:pPr>
              <a:t>8</a:t>
            </a:fld>
            <a:endParaRPr lang="en-US" altLang="zh-CN"/>
          </a:p>
        </p:txBody>
      </p:sp>
      <p:sp>
        <p:nvSpPr>
          <p:cNvPr id="269315" name="Rectangle 2">
            <a:extLst>
              <a:ext uri="{FF2B5EF4-FFF2-40B4-BE49-F238E27FC236}">
                <a16:creationId xmlns:a16="http://schemas.microsoft.com/office/drawing/2014/main" id="{F64B0AE5-479E-48A6-943A-6D2F590FF76A}"/>
              </a:ext>
            </a:extLst>
          </p:cNvPr>
          <p:cNvSpPr>
            <a:spLocks noGrp="1" noRot="1" noChangeAspect="1" noChangeArrowheads="1" noTextEdit="1"/>
          </p:cNvSpPr>
          <p:nvPr>
            <p:ph type="sldImg"/>
          </p:nvPr>
        </p:nvSpPr>
        <p:spPr>
          <a:ln/>
        </p:spPr>
      </p:sp>
      <p:sp>
        <p:nvSpPr>
          <p:cNvPr id="269316" name="Rectangle 3">
            <a:extLst>
              <a:ext uri="{FF2B5EF4-FFF2-40B4-BE49-F238E27FC236}">
                <a16:creationId xmlns:a16="http://schemas.microsoft.com/office/drawing/2014/main" id="{12350B32-4163-4013-80B0-9F2C2C80D6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a:extLst>
              <a:ext uri="{FF2B5EF4-FFF2-40B4-BE49-F238E27FC236}">
                <a16:creationId xmlns:a16="http://schemas.microsoft.com/office/drawing/2014/main" id="{AFA9EF96-55C1-459C-90C9-562489DD15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14764FD-60E2-4181-91FC-8638CF5254E3}" type="slidenum">
              <a:rPr lang="en-US" altLang="zh-CN"/>
              <a:pPr>
                <a:spcBef>
                  <a:spcPct val="0"/>
                </a:spcBef>
              </a:pPr>
              <a:t>9</a:t>
            </a:fld>
            <a:endParaRPr lang="en-US" altLang="zh-CN"/>
          </a:p>
        </p:txBody>
      </p:sp>
      <p:sp>
        <p:nvSpPr>
          <p:cNvPr id="271363" name="Rectangle 2">
            <a:extLst>
              <a:ext uri="{FF2B5EF4-FFF2-40B4-BE49-F238E27FC236}">
                <a16:creationId xmlns:a16="http://schemas.microsoft.com/office/drawing/2014/main" id="{ADEE2A6F-1AA6-4B43-9B1E-DE241D2200BA}"/>
              </a:ext>
            </a:extLst>
          </p:cNvPr>
          <p:cNvSpPr>
            <a:spLocks noGrp="1" noRot="1" noChangeAspect="1" noChangeArrowheads="1" noTextEdit="1"/>
          </p:cNvSpPr>
          <p:nvPr>
            <p:ph type="sldImg"/>
          </p:nvPr>
        </p:nvSpPr>
        <p:spPr>
          <a:ln/>
        </p:spPr>
      </p:sp>
      <p:sp>
        <p:nvSpPr>
          <p:cNvPr id="271364" name="Rectangle 3">
            <a:extLst>
              <a:ext uri="{FF2B5EF4-FFF2-40B4-BE49-F238E27FC236}">
                <a16:creationId xmlns:a16="http://schemas.microsoft.com/office/drawing/2014/main" id="{34CE2718-29A1-44D6-9AEA-9D33811107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2020/3/7</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2020/3/7</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2020/3/7</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104900" y="365125"/>
            <a:ext cx="8098896"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2020/3/7</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2020/3/7</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0"/>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2020/3/7</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2020/3/7</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2020/3/7</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2020/3/7</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2020/3/7</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2020/3/7</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2020/3/7</a:t>
            </a:fld>
            <a:r>
              <a:rPr lang="zh-CN" altLang="en-US" dirty="0"/>
              <a:t>​</a:t>
            </a:r>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1396D9D3-8048-4CBE-AA23-36B756B3767F}"/>
              </a:ext>
            </a:extLst>
          </p:cNvPr>
          <p:cNvSpPr>
            <a:spLocks noGrp="1" noChangeArrowheads="1"/>
          </p:cNvSpPr>
          <p:nvPr>
            <p:ph type="title"/>
          </p:nvPr>
        </p:nvSpPr>
        <p:spPr/>
        <p:txBody>
          <a:bodyPr>
            <a:normAutofit/>
          </a:bodyPr>
          <a:lstStyle/>
          <a:p>
            <a:pPr algn="ctr"/>
            <a:r>
              <a:rPr lang="en-US" altLang="zh-CN" sz="3600" b="1" dirty="0"/>
              <a:t>Entity-Relationship Design Issues</a:t>
            </a:r>
            <a:br>
              <a:rPr lang="en-US" altLang="zh-CN" sz="3600" b="1" dirty="0"/>
            </a:br>
            <a:r>
              <a:rPr lang="zh-CN" altLang="en-US" sz="3200" dirty="0">
                <a:solidFill>
                  <a:srgbClr val="FF0000"/>
                </a:solidFill>
              </a:rPr>
              <a:t>将现实世界的概念建模为</a:t>
            </a:r>
            <a:r>
              <a:rPr lang="zh-CN" altLang="zh-CN" sz="3200" dirty="0">
                <a:solidFill>
                  <a:srgbClr val="FF0000"/>
                </a:solidFill>
              </a:rPr>
              <a:t>实体还是属性</a:t>
            </a:r>
            <a:endParaRPr lang="zh-CN" altLang="en-US" sz="3200" b="1" dirty="0">
              <a:solidFill>
                <a:srgbClr val="FF0000"/>
              </a:solidFill>
            </a:endParaRPr>
          </a:p>
        </p:txBody>
      </p:sp>
      <p:sp>
        <p:nvSpPr>
          <p:cNvPr id="251907" name="Rectangle 3">
            <a:extLst>
              <a:ext uri="{FF2B5EF4-FFF2-40B4-BE49-F238E27FC236}">
                <a16:creationId xmlns:a16="http://schemas.microsoft.com/office/drawing/2014/main" id="{D5A88C29-6590-498C-92D3-90B2305D7101}"/>
              </a:ext>
            </a:extLst>
          </p:cNvPr>
          <p:cNvSpPr>
            <a:spLocks noGrp="1" noChangeArrowheads="1"/>
          </p:cNvSpPr>
          <p:nvPr>
            <p:ph type="body" idx="4294967295"/>
          </p:nvPr>
        </p:nvSpPr>
        <p:spPr>
          <a:xfrm>
            <a:off x="1104900" y="1597331"/>
            <a:ext cx="9918234" cy="4797425"/>
          </a:xfrm>
        </p:spPr>
        <p:txBody>
          <a:bodyPr>
            <a:normAutofit fontScale="77500" lnSpcReduction="20000"/>
          </a:bodyPr>
          <a:lstStyle/>
          <a:p>
            <a:r>
              <a:rPr lang="zh-CN" altLang="zh-CN" sz="2100" dirty="0"/>
              <a:t>两个问题</a:t>
            </a:r>
            <a:endParaRPr lang="en-US" altLang="zh-CN" sz="2100" dirty="0"/>
          </a:p>
          <a:p>
            <a:pPr lvl="1"/>
            <a:r>
              <a:rPr lang="zh-CN" altLang="zh-CN" sz="2100" dirty="0"/>
              <a:t>什么构成属性</a:t>
            </a:r>
            <a:r>
              <a:rPr lang="en-US" altLang="zh-CN" sz="2100" dirty="0"/>
              <a:t>?</a:t>
            </a:r>
          </a:p>
          <a:p>
            <a:pPr lvl="1"/>
            <a:r>
              <a:rPr lang="zh-CN" altLang="zh-CN" sz="2100" dirty="0"/>
              <a:t>什么构成实体</a:t>
            </a:r>
            <a:r>
              <a:rPr lang="en-US" altLang="zh-CN" sz="2100" dirty="0"/>
              <a:t>?</a:t>
            </a:r>
            <a:endParaRPr lang="zh-CN" altLang="zh-CN" sz="2100" dirty="0"/>
          </a:p>
          <a:p>
            <a:pPr lvl="2"/>
            <a:endParaRPr lang="en-US" altLang="zh-CN" sz="2100" dirty="0"/>
          </a:p>
          <a:p>
            <a:pPr lvl="1"/>
            <a:r>
              <a:rPr lang="zh-CN" altLang="en-US" sz="2100" dirty="0"/>
              <a:t>回答</a:t>
            </a:r>
            <a:r>
              <a:rPr lang="zh-CN" altLang="zh-CN" sz="2100" dirty="0"/>
              <a:t>这两个问题</a:t>
            </a:r>
            <a:r>
              <a:rPr lang="zh-CN" altLang="en-US" sz="2100" dirty="0"/>
              <a:t>，要根据</a:t>
            </a:r>
            <a:endParaRPr lang="en-US" altLang="zh-CN" sz="2100" dirty="0"/>
          </a:p>
          <a:p>
            <a:pPr lvl="2"/>
            <a:r>
              <a:rPr lang="zh-CN" altLang="zh-CN" sz="2100" dirty="0"/>
              <a:t>被建模的现实世界的企业的结构</a:t>
            </a:r>
            <a:endParaRPr lang="en-US" altLang="zh-CN" sz="2100" dirty="0"/>
          </a:p>
          <a:p>
            <a:pPr lvl="2"/>
            <a:r>
              <a:rPr lang="zh-CN" altLang="zh-CN" sz="2100" dirty="0"/>
              <a:t>被讨论的属性的相关语义</a:t>
            </a:r>
            <a:endParaRPr lang="en-US" altLang="zh-CN" sz="2100" dirty="0"/>
          </a:p>
          <a:p>
            <a:pPr lvl="2"/>
            <a:endParaRPr lang="en-US" altLang="zh-CN" sz="2100" dirty="0"/>
          </a:p>
          <a:p>
            <a:r>
              <a:rPr lang="zh-CN" altLang="en-US" sz="2100" dirty="0"/>
              <a:t>判断建模为实体还是属性的</a:t>
            </a:r>
            <a:r>
              <a:rPr lang="zh-CN" altLang="zh-CN" sz="2100" dirty="0"/>
              <a:t>原则</a:t>
            </a:r>
            <a:r>
              <a:rPr lang="zh-CN" altLang="en-US" sz="2100" dirty="0"/>
              <a:t>：</a:t>
            </a:r>
            <a:endParaRPr lang="en-US" altLang="zh-CN" sz="2100" dirty="0"/>
          </a:p>
          <a:p>
            <a:pPr lvl="1"/>
            <a:r>
              <a:rPr lang="zh-CN" altLang="zh-CN" sz="2100" b="1" dirty="0">
                <a:solidFill>
                  <a:srgbClr val="FF0000"/>
                </a:solidFill>
              </a:rPr>
              <a:t>当描述发生在实体间的行为时采用联系</a:t>
            </a:r>
            <a:endParaRPr lang="en-US" altLang="zh-CN" sz="2100" b="1" dirty="0">
              <a:solidFill>
                <a:srgbClr val="FF0000"/>
              </a:solidFill>
            </a:endParaRPr>
          </a:p>
          <a:p>
            <a:pPr lvl="1"/>
            <a:endParaRPr lang="en-US" altLang="zh-CN" sz="2100" b="1" dirty="0">
              <a:solidFill>
                <a:srgbClr val="FF0000"/>
              </a:solidFill>
            </a:endParaRPr>
          </a:p>
          <a:p>
            <a:r>
              <a:rPr lang="zh-CN" altLang="zh-CN" sz="2100" b="1" dirty="0"/>
              <a:t>例：为教师的名字建模</a:t>
            </a:r>
          </a:p>
          <a:p>
            <a:pPr lvl="1"/>
            <a:endParaRPr lang="en-US" altLang="zh-CN" sz="2100" dirty="0"/>
          </a:p>
          <a:p>
            <a:pPr lvl="1"/>
            <a:r>
              <a:rPr lang="zh-CN" altLang="zh-CN" sz="2100" dirty="0"/>
              <a:t>将</a:t>
            </a:r>
            <a:r>
              <a:rPr lang="en-US" altLang="zh-CN" sz="2100" dirty="0"/>
              <a:t>(</a:t>
            </a:r>
            <a:r>
              <a:rPr lang="zh-CN" altLang="zh-CN" sz="2100" dirty="0"/>
              <a:t>一名教师的</a:t>
            </a:r>
            <a:r>
              <a:rPr lang="en-US" altLang="zh-CN" sz="2100" dirty="0"/>
              <a:t>)name</a:t>
            </a:r>
            <a:r>
              <a:rPr lang="zh-CN" altLang="zh-CN" sz="2100" dirty="0"/>
              <a:t>属性视作一个实体就不太合适；</a:t>
            </a:r>
            <a:endParaRPr lang="en-US" altLang="zh-CN" sz="2100" dirty="0"/>
          </a:p>
          <a:p>
            <a:pPr lvl="1"/>
            <a:r>
              <a:rPr lang="zh-CN" altLang="zh-CN" sz="2100" dirty="0"/>
              <a:t>将</a:t>
            </a:r>
            <a:r>
              <a:rPr lang="en-US" altLang="zh-CN" sz="2100" dirty="0"/>
              <a:t>name </a:t>
            </a:r>
            <a:r>
              <a:rPr lang="zh-CN" altLang="zh-CN" sz="2100" dirty="0"/>
              <a:t>说成是一个实体本身就很不具有说服力</a:t>
            </a:r>
            <a:r>
              <a:rPr lang="en-US" altLang="zh-CN" sz="2100" dirty="0"/>
              <a:t>(</a:t>
            </a:r>
            <a:r>
              <a:rPr lang="zh-CN" altLang="zh-CN" sz="2100" dirty="0"/>
              <a:t>与电话相反</a:t>
            </a:r>
            <a:r>
              <a:rPr lang="en-US" altLang="zh-CN" sz="2100" dirty="0"/>
              <a:t>) </a:t>
            </a:r>
          </a:p>
          <a:p>
            <a:pPr lvl="1"/>
            <a:endParaRPr lang="en-US" altLang="zh-CN" sz="2100" dirty="0"/>
          </a:p>
          <a:p>
            <a:pPr lvl="1"/>
            <a:r>
              <a:rPr lang="zh-CN" altLang="zh-CN" sz="2100" dirty="0"/>
              <a:t>恰当的做法是将</a:t>
            </a:r>
            <a:r>
              <a:rPr lang="en-US" altLang="zh-CN" sz="2100" dirty="0"/>
              <a:t>name </a:t>
            </a:r>
            <a:r>
              <a:rPr lang="zh-CN" altLang="zh-CN" sz="2100" dirty="0"/>
              <a:t>视作</a:t>
            </a:r>
            <a:r>
              <a:rPr lang="en-US" altLang="zh-CN" sz="2100" dirty="0"/>
              <a:t>instructor </a:t>
            </a:r>
            <a:r>
              <a:rPr lang="zh-CN" altLang="zh-CN" sz="2100" dirty="0"/>
              <a:t>实体的一个属性。</a:t>
            </a:r>
            <a:endParaRPr lang="zh-CN" altLang="zh-CN" sz="2100" b="1" dirty="0">
              <a:solidFill>
                <a:srgbClr val="FF0000"/>
              </a:solidFill>
            </a:endParaRPr>
          </a:p>
          <a:p>
            <a:pPr lvl="3"/>
            <a:endParaRPr lang="en-US" altLang="zh-CN" dirty="0"/>
          </a:p>
          <a:p>
            <a:pPr lvl="1"/>
            <a:endParaRPr lang="zh-CN" altLang="zh-C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2C8138CB-2642-4BBD-BC34-F45150AC769C}"/>
              </a:ext>
            </a:extLst>
          </p:cNvPr>
          <p:cNvSpPr>
            <a:spLocks noGrp="1" noChangeArrowheads="1"/>
          </p:cNvSpPr>
          <p:nvPr>
            <p:ph type="title"/>
          </p:nvPr>
        </p:nvSpPr>
        <p:spPr/>
        <p:txBody>
          <a:bodyPr>
            <a:normAutofit/>
          </a:bodyPr>
          <a:lstStyle/>
          <a:p>
            <a:pPr algn="ctr"/>
            <a:r>
              <a:rPr lang="en-US" altLang="zh-CN" sz="3600" b="1" dirty="0"/>
              <a:t>Entity-Relationship Design Issues</a:t>
            </a:r>
            <a:br>
              <a:rPr lang="en-US" altLang="zh-CN" sz="3600" b="1" dirty="0"/>
            </a:br>
            <a:r>
              <a:rPr lang="zh-CN" altLang="en-US" sz="3200" dirty="0">
                <a:solidFill>
                  <a:srgbClr val="FF0000"/>
                </a:solidFill>
              </a:rPr>
              <a:t>建模时决定</a:t>
            </a:r>
            <a:r>
              <a:rPr lang="zh-CN" altLang="zh-CN" sz="3200" dirty="0">
                <a:solidFill>
                  <a:srgbClr val="FF0000"/>
                </a:solidFill>
              </a:rPr>
              <a:t>联系</a:t>
            </a:r>
            <a:r>
              <a:rPr lang="zh-CN" altLang="en-US" sz="3200" dirty="0">
                <a:solidFill>
                  <a:srgbClr val="FF0000"/>
                </a:solidFill>
              </a:rPr>
              <a:t>的描述性</a:t>
            </a:r>
            <a:r>
              <a:rPr lang="zh-CN" altLang="zh-CN" sz="3200" dirty="0">
                <a:solidFill>
                  <a:srgbClr val="FF0000"/>
                </a:solidFill>
              </a:rPr>
              <a:t>属性的布局</a:t>
            </a:r>
            <a:endParaRPr lang="zh-CN" altLang="en-US" sz="3200" b="1" dirty="0">
              <a:solidFill>
                <a:srgbClr val="FF0000"/>
              </a:solidFill>
            </a:endParaRPr>
          </a:p>
        </p:txBody>
      </p:sp>
      <p:sp>
        <p:nvSpPr>
          <p:cNvPr id="133123" name="Rectangle 3">
            <a:extLst>
              <a:ext uri="{FF2B5EF4-FFF2-40B4-BE49-F238E27FC236}">
                <a16:creationId xmlns:a16="http://schemas.microsoft.com/office/drawing/2014/main" id="{E958FE5E-F84C-42FC-846C-D5E19CEF2579}"/>
              </a:ext>
            </a:extLst>
          </p:cNvPr>
          <p:cNvSpPr>
            <a:spLocks noGrp="1" noChangeArrowheads="1"/>
          </p:cNvSpPr>
          <p:nvPr>
            <p:ph type="body" idx="4294967295"/>
          </p:nvPr>
        </p:nvSpPr>
        <p:spPr>
          <a:xfrm>
            <a:off x="662730" y="1783738"/>
            <a:ext cx="10603683" cy="4797425"/>
          </a:xfrm>
        </p:spPr>
        <p:txBody>
          <a:bodyPr/>
          <a:lstStyle/>
          <a:p>
            <a:pPr>
              <a:defRPr/>
            </a:pPr>
            <a:r>
              <a:rPr lang="zh-CN" altLang="zh-CN" sz="2400" b="1" dirty="0"/>
              <a:t>例</a:t>
            </a:r>
            <a:r>
              <a:rPr lang="zh-CN" altLang="zh-CN" sz="2400" dirty="0"/>
              <a:t>： 定义</a:t>
            </a:r>
            <a:r>
              <a:rPr lang="en-US" altLang="zh-CN" sz="2400" dirty="0"/>
              <a:t>advisor</a:t>
            </a:r>
            <a:r>
              <a:rPr lang="zh-CN" altLang="zh-CN" sz="2400" dirty="0"/>
              <a:t>是</a:t>
            </a:r>
            <a:r>
              <a:rPr lang="zh-CN" altLang="zh-CN" sz="2400" dirty="0">
                <a:solidFill>
                  <a:srgbClr val="FF0000"/>
                </a:solidFill>
              </a:rPr>
              <a:t>一对多的联系集</a:t>
            </a:r>
            <a:endParaRPr lang="en-US" altLang="zh-CN" sz="2400" dirty="0">
              <a:solidFill>
                <a:srgbClr val="FF0000"/>
              </a:solidFill>
            </a:endParaRPr>
          </a:p>
          <a:p>
            <a:pPr>
              <a:defRPr/>
            </a:pPr>
            <a:endParaRPr lang="en-US" altLang="zh-CN" sz="2400" dirty="0">
              <a:solidFill>
                <a:srgbClr val="FF0000"/>
              </a:solidFill>
            </a:endParaRPr>
          </a:p>
          <a:p>
            <a:pPr lvl="1">
              <a:defRPr/>
            </a:pPr>
            <a:r>
              <a:rPr lang="zh-CN" altLang="zh-CN" sz="2000" dirty="0"/>
              <a:t>一个教师可以指导多个学生， 但每个学生只能有一个导师</a:t>
            </a:r>
          </a:p>
          <a:p>
            <a:pPr lvl="1">
              <a:defRPr/>
            </a:pPr>
            <a:r>
              <a:rPr lang="zh-CN" altLang="zh-CN" sz="2000" dirty="0"/>
              <a:t>表示教师何时成为学生导师的属性</a:t>
            </a:r>
            <a:r>
              <a:rPr lang="en-US" altLang="zh-CN" sz="2000" dirty="0"/>
              <a:t>date</a:t>
            </a:r>
            <a:r>
              <a:rPr lang="zh-CN" altLang="zh-CN" sz="2000" dirty="0"/>
              <a:t>可以</a:t>
            </a:r>
            <a:r>
              <a:rPr lang="zh-CN" altLang="en-US" sz="2000" dirty="0"/>
              <a:t>放到</a:t>
            </a:r>
            <a:r>
              <a:rPr lang="en-US" altLang="zh-CN" sz="2000" dirty="0"/>
              <a:t>student </a:t>
            </a:r>
            <a:r>
              <a:rPr lang="zh-CN" altLang="zh-CN" sz="2000" dirty="0"/>
              <a:t>实体</a:t>
            </a:r>
            <a:r>
              <a:rPr lang="zh-CN" altLang="en-US" sz="2000" dirty="0"/>
              <a:t>中</a:t>
            </a:r>
            <a:endParaRPr lang="en-US" altLang="zh-CN" sz="2000" dirty="0"/>
          </a:p>
          <a:p>
            <a:pPr lvl="1">
              <a:defRPr/>
            </a:pPr>
            <a:r>
              <a:rPr lang="zh-CN" altLang="zh-CN" sz="2000" dirty="0"/>
              <a:t>由于每个</a:t>
            </a:r>
            <a:r>
              <a:rPr lang="en-US" altLang="zh-CN" sz="2000" dirty="0"/>
              <a:t>student</a:t>
            </a:r>
            <a:r>
              <a:rPr lang="zh-CN" altLang="zh-CN" sz="2000" dirty="0"/>
              <a:t>实体最多和一个</a:t>
            </a:r>
            <a:r>
              <a:rPr lang="en-US" altLang="zh-CN" sz="2000" dirty="0"/>
              <a:t>instructor</a:t>
            </a:r>
            <a:r>
              <a:rPr lang="zh-CN" altLang="zh-CN" sz="2000" dirty="0"/>
              <a:t>实</a:t>
            </a:r>
            <a:r>
              <a:rPr lang="zh-CN" altLang="en-US" sz="2000" dirty="0"/>
              <a:t>体</a:t>
            </a:r>
            <a:r>
              <a:rPr lang="zh-CN" altLang="zh-CN" sz="2000" dirty="0"/>
              <a:t>相关联，因此将属性</a:t>
            </a:r>
            <a:r>
              <a:rPr lang="en-US" altLang="zh-CN" sz="2000" dirty="0"/>
              <a:t>date</a:t>
            </a:r>
            <a:r>
              <a:rPr lang="zh-CN" altLang="zh-CN" sz="2000" dirty="0"/>
              <a:t>放在</a:t>
            </a:r>
            <a:r>
              <a:rPr lang="en-US" altLang="zh-CN" sz="2000" dirty="0"/>
              <a:t>student</a:t>
            </a:r>
            <a:r>
              <a:rPr lang="zh-CN" altLang="zh-CN" sz="2000" dirty="0"/>
              <a:t>实体中和将属性</a:t>
            </a:r>
            <a:r>
              <a:rPr lang="en-US" altLang="zh-CN" sz="2000" dirty="0"/>
              <a:t>date</a:t>
            </a:r>
            <a:r>
              <a:rPr lang="zh-CN" altLang="zh-CN" sz="2000" dirty="0"/>
              <a:t>放在</a:t>
            </a:r>
            <a:r>
              <a:rPr lang="en-US" altLang="zh-CN" sz="2000" dirty="0"/>
              <a:t>advisor</a:t>
            </a:r>
            <a:r>
              <a:rPr lang="zh-CN" altLang="en-US" sz="2000" dirty="0"/>
              <a:t> </a:t>
            </a:r>
            <a:r>
              <a:rPr lang="zh-CN" altLang="zh-CN" sz="2000" dirty="0"/>
              <a:t>联系中具有相同的含义</a:t>
            </a:r>
            <a:endParaRPr lang="en-US" altLang="zh-CN" sz="2000" dirty="0"/>
          </a:p>
          <a:p>
            <a:pPr lvl="1">
              <a:defRPr/>
            </a:pPr>
            <a:endParaRPr lang="en-US" altLang="zh-CN" sz="2000" b="1" dirty="0"/>
          </a:p>
          <a:p>
            <a:pPr lvl="1">
              <a:defRPr/>
            </a:pPr>
            <a:r>
              <a:rPr lang="zh-CN" altLang="zh-CN" sz="2000" b="1" dirty="0"/>
              <a:t>设计时将描述性属性作为联系的属性还是实体的属性这一决定应该反映出被建模企业的特点</a:t>
            </a:r>
            <a:endParaRPr lang="en-US" altLang="zh-CN" sz="2000" b="1" dirty="0"/>
          </a:p>
          <a:p>
            <a:pPr lvl="2">
              <a:defRPr/>
            </a:pPr>
            <a:r>
              <a:rPr lang="zh-CN" altLang="en-US" sz="1600" dirty="0">
                <a:solidFill>
                  <a:srgbClr val="7030A0"/>
                </a:solidFill>
              </a:rPr>
              <a:t>如果</a:t>
            </a:r>
            <a:r>
              <a:rPr lang="en-US" altLang="zh-CN" sz="1600" dirty="0">
                <a:solidFill>
                  <a:srgbClr val="7030A0"/>
                </a:solidFill>
              </a:rPr>
              <a:t>date </a:t>
            </a:r>
            <a:r>
              <a:rPr lang="zh-CN" altLang="zh-CN" sz="1600" dirty="0">
                <a:solidFill>
                  <a:srgbClr val="7030A0"/>
                </a:solidFill>
              </a:rPr>
              <a:t>作为</a:t>
            </a:r>
            <a:r>
              <a:rPr lang="en-US" altLang="zh-CN" sz="1600" dirty="0">
                <a:solidFill>
                  <a:srgbClr val="7030A0"/>
                </a:solidFill>
              </a:rPr>
              <a:t>advisor </a:t>
            </a:r>
            <a:r>
              <a:rPr lang="zh-CN" altLang="zh-CN" sz="1600" dirty="0">
                <a:solidFill>
                  <a:srgbClr val="7030A0"/>
                </a:solidFill>
              </a:rPr>
              <a:t>的属性，</a:t>
            </a:r>
            <a:r>
              <a:rPr lang="zh-CN" altLang="en-US" sz="1600" dirty="0">
                <a:solidFill>
                  <a:srgbClr val="7030A0"/>
                </a:solidFill>
              </a:rPr>
              <a:t>语义清楚</a:t>
            </a:r>
            <a:r>
              <a:rPr lang="zh-CN" altLang="en-US" sz="1600" dirty="0"/>
              <a:t>（</a:t>
            </a:r>
            <a:r>
              <a:rPr lang="zh-CN" altLang="zh-CN" sz="1600" dirty="0"/>
              <a:t>表明</a:t>
            </a:r>
            <a:r>
              <a:rPr lang="zh-CN" altLang="en-US" sz="1600" dirty="0"/>
              <a:t>该日期是成为学生导师的</a:t>
            </a:r>
            <a:r>
              <a:rPr lang="zh-CN" altLang="zh-CN" sz="1600" dirty="0"/>
              <a:t>日期</a:t>
            </a:r>
            <a:r>
              <a:rPr lang="zh-CN" altLang="en-US" sz="1600" dirty="0"/>
              <a:t>）</a:t>
            </a:r>
            <a:endParaRPr lang="en-US" altLang="zh-CN" sz="1600" dirty="0"/>
          </a:p>
          <a:p>
            <a:pPr lvl="2">
              <a:defRPr/>
            </a:pPr>
            <a:r>
              <a:rPr lang="zh-CN" altLang="en-US" sz="1600" dirty="0">
                <a:solidFill>
                  <a:srgbClr val="7030A0"/>
                </a:solidFill>
              </a:rPr>
              <a:t>如果把</a:t>
            </a:r>
            <a:r>
              <a:rPr lang="en-US" altLang="zh-CN" sz="1600" dirty="0">
                <a:solidFill>
                  <a:srgbClr val="7030A0"/>
                </a:solidFill>
              </a:rPr>
              <a:t>date</a:t>
            </a:r>
            <a:r>
              <a:rPr lang="zh-CN" altLang="en-US" sz="1600" dirty="0">
                <a:solidFill>
                  <a:srgbClr val="7030A0"/>
                </a:solidFill>
              </a:rPr>
              <a:t>放在</a:t>
            </a:r>
            <a:r>
              <a:rPr lang="en-US" altLang="zh-CN" sz="1600" dirty="0">
                <a:solidFill>
                  <a:srgbClr val="7030A0"/>
                </a:solidFill>
              </a:rPr>
              <a:t>student</a:t>
            </a:r>
            <a:r>
              <a:rPr lang="zh-CN" altLang="en-US" sz="1600" dirty="0">
                <a:solidFill>
                  <a:srgbClr val="7030A0"/>
                </a:solidFill>
              </a:rPr>
              <a:t>实体中，语义就容易模糊</a:t>
            </a:r>
            <a:r>
              <a:rPr lang="zh-CN" altLang="en-US" sz="1600" dirty="0"/>
              <a:t>（</a:t>
            </a:r>
            <a:r>
              <a:rPr lang="zh-CN" altLang="zh-CN" sz="1600" dirty="0"/>
              <a:t>被大学录取的日期</a:t>
            </a:r>
            <a:r>
              <a:rPr lang="zh-CN" altLang="en-US" sz="1600" dirty="0"/>
              <a:t>？还是教师成为学生导师的日期？）</a:t>
            </a:r>
            <a:endParaRPr lang="en-US" altLang="zh-CN" sz="1600" dirty="0">
              <a:solidFill>
                <a:srgbClr val="7030A0"/>
              </a:solidFill>
            </a:endParaRPr>
          </a:p>
        </p:txBody>
      </p:sp>
      <p:pic>
        <p:nvPicPr>
          <p:cNvPr id="272388" name="图片 3">
            <a:extLst>
              <a:ext uri="{FF2B5EF4-FFF2-40B4-BE49-F238E27FC236}">
                <a16:creationId xmlns:a16="http://schemas.microsoft.com/office/drawing/2014/main" id="{D5E21F3B-D795-403E-8166-43E3C662ED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0226" y="1452972"/>
            <a:ext cx="2516187" cy="155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05869F1C-592F-4B6F-88EE-90013F38C646}"/>
              </a:ext>
            </a:extLst>
          </p:cNvPr>
          <p:cNvSpPr>
            <a:spLocks noGrp="1" noChangeArrowheads="1"/>
          </p:cNvSpPr>
          <p:nvPr>
            <p:ph type="title"/>
          </p:nvPr>
        </p:nvSpPr>
        <p:spPr/>
        <p:txBody>
          <a:bodyPr>
            <a:normAutofit/>
          </a:bodyPr>
          <a:lstStyle/>
          <a:p>
            <a:pPr algn="ctr"/>
            <a:r>
              <a:rPr lang="en-US" altLang="zh-CN" sz="3600" b="1"/>
              <a:t>Entity-Relationship Design Issues</a:t>
            </a:r>
            <a:br>
              <a:rPr lang="en-US" altLang="zh-CN" sz="3600" b="1"/>
            </a:br>
            <a:r>
              <a:rPr lang="zh-CN" altLang="en-US" sz="3200">
                <a:solidFill>
                  <a:srgbClr val="FF0000"/>
                </a:solidFill>
              </a:rPr>
              <a:t>建模时决定</a:t>
            </a:r>
            <a:r>
              <a:rPr lang="zh-CN" altLang="zh-CN" sz="3200">
                <a:solidFill>
                  <a:srgbClr val="FF0000"/>
                </a:solidFill>
              </a:rPr>
              <a:t>联系</a:t>
            </a:r>
            <a:r>
              <a:rPr lang="zh-CN" altLang="en-US" sz="3200">
                <a:solidFill>
                  <a:srgbClr val="FF0000"/>
                </a:solidFill>
              </a:rPr>
              <a:t>集的描述性</a:t>
            </a:r>
            <a:r>
              <a:rPr lang="zh-CN" altLang="zh-CN" sz="3200">
                <a:solidFill>
                  <a:srgbClr val="FF0000"/>
                </a:solidFill>
              </a:rPr>
              <a:t>属性的布局</a:t>
            </a:r>
            <a:endParaRPr lang="zh-CN" altLang="en-US" sz="3200" b="1">
              <a:solidFill>
                <a:srgbClr val="FF0000"/>
              </a:solidFill>
            </a:endParaRPr>
          </a:p>
        </p:txBody>
      </p:sp>
      <p:sp>
        <p:nvSpPr>
          <p:cNvPr id="274435" name="Rectangle 3">
            <a:extLst>
              <a:ext uri="{FF2B5EF4-FFF2-40B4-BE49-F238E27FC236}">
                <a16:creationId xmlns:a16="http://schemas.microsoft.com/office/drawing/2014/main" id="{B8E57D88-4F54-4F2C-8DAD-AF3DE694C4E4}"/>
              </a:ext>
            </a:extLst>
          </p:cNvPr>
          <p:cNvSpPr>
            <a:spLocks noGrp="1" noChangeArrowheads="1"/>
          </p:cNvSpPr>
          <p:nvPr>
            <p:ph type="body" idx="4294967295"/>
          </p:nvPr>
        </p:nvSpPr>
        <p:spPr>
          <a:xfrm>
            <a:off x="987454" y="2483141"/>
            <a:ext cx="10480296" cy="3909270"/>
          </a:xfrm>
        </p:spPr>
        <p:txBody>
          <a:bodyPr/>
          <a:lstStyle/>
          <a:p>
            <a:r>
              <a:rPr lang="zh-CN" altLang="zh-CN" sz="2400" b="1" dirty="0"/>
              <a:t>例</a:t>
            </a:r>
            <a:r>
              <a:rPr lang="zh-CN" altLang="zh-CN" sz="2400" dirty="0"/>
              <a:t>：定义</a:t>
            </a:r>
            <a:r>
              <a:rPr lang="en-US" altLang="zh-CN" sz="2400" dirty="0"/>
              <a:t>advisor </a:t>
            </a:r>
            <a:r>
              <a:rPr lang="zh-CN" altLang="zh-CN" sz="2400" dirty="0"/>
              <a:t>是</a:t>
            </a:r>
            <a:r>
              <a:rPr lang="zh-CN" altLang="zh-CN" sz="2400" dirty="0">
                <a:solidFill>
                  <a:srgbClr val="FF0000"/>
                </a:solidFill>
              </a:rPr>
              <a:t>多对多的联系</a:t>
            </a:r>
            <a:endParaRPr lang="en-US" altLang="zh-CN" sz="2400" dirty="0">
              <a:solidFill>
                <a:srgbClr val="FF0000"/>
              </a:solidFill>
            </a:endParaRPr>
          </a:p>
          <a:p>
            <a:endParaRPr lang="en-US" altLang="zh-CN" sz="2400" dirty="0"/>
          </a:p>
          <a:p>
            <a:pPr lvl="1"/>
            <a:r>
              <a:rPr lang="zh-CN" altLang="zh-CN" sz="2000" dirty="0"/>
              <a:t>一个教师可以指导一个或多个学生，一个学生可以被一个或多个教师指导</a:t>
            </a:r>
            <a:endParaRPr lang="en-US" altLang="zh-CN" sz="2000" dirty="0"/>
          </a:p>
          <a:p>
            <a:pPr lvl="1"/>
            <a:r>
              <a:rPr lang="zh-CN" altLang="zh-CN" sz="2000" dirty="0"/>
              <a:t>表示教师何时成为学生导师的属性</a:t>
            </a:r>
            <a:r>
              <a:rPr lang="en-US" altLang="zh-CN" sz="2000" dirty="0"/>
              <a:t>date </a:t>
            </a:r>
            <a:r>
              <a:rPr lang="zh-CN" altLang="en-US" sz="2000" dirty="0"/>
              <a:t>只能</a:t>
            </a:r>
            <a:r>
              <a:rPr lang="zh-CN" altLang="zh-CN" sz="2000" dirty="0"/>
              <a:t>作为联系集</a:t>
            </a:r>
            <a:r>
              <a:rPr lang="en-US" altLang="zh-CN" sz="2000" dirty="0"/>
              <a:t>advisor</a:t>
            </a:r>
            <a:r>
              <a:rPr lang="zh-CN" altLang="zh-CN" sz="2000" dirty="0"/>
              <a:t>的属性，不</a:t>
            </a:r>
            <a:r>
              <a:rPr lang="zh-CN" altLang="en-US" sz="2000" dirty="0"/>
              <a:t>能放到</a:t>
            </a:r>
            <a:r>
              <a:rPr lang="zh-CN" altLang="zh-CN" sz="2000" dirty="0"/>
              <a:t>任何一个参与的实体集</a:t>
            </a:r>
            <a:r>
              <a:rPr lang="zh-CN" altLang="en-US" sz="2000" dirty="0"/>
              <a:t>中！</a:t>
            </a:r>
            <a:endParaRPr lang="en-US" altLang="zh-CN" sz="2000" dirty="0"/>
          </a:p>
          <a:p>
            <a:pPr lvl="1"/>
            <a:r>
              <a:rPr lang="zh-CN" altLang="zh-CN" sz="2000" dirty="0"/>
              <a:t>如果将</a:t>
            </a:r>
            <a:r>
              <a:rPr lang="en-US" altLang="zh-CN" sz="2000" dirty="0"/>
              <a:t>date </a:t>
            </a:r>
            <a:r>
              <a:rPr lang="zh-CN" altLang="zh-CN" sz="2000" dirty="0"/>
              <a:t>作为</a:t>
            </a:r>
            <a:r>
              <a:rPr lang="en-US" altLang="zh-CN" sz="2000" dirty="0"/>
              <a:t>student </a:t>
            </a:r>
            <a:r>
              <a:rPr lang="zh-CN" altLang="zh-CN" sz="2000" dirty="0"/>
              <a:t>的属性，则我们无法知道哪个教师在该特定日期成为他的导师。</a:t>
            </a:r>
            <a:endParaRPr lang="zh-CN" altLang="zh-CN" sz="2400" dirty="0"/>
          </a:p>
          <a:p>
            <a:pPr lvl="1"/>
            <a:endParaRPr lang="en-US" altLang="zh-CN" sz="2000" b="1" dirty="0"/>
          </a:p>
          <a:p>
            <a:pPr lvl="1"/>
            <a:r>
              <a:rPr lang="zh-CN" altLang="zh-CN" sz="2000" b="1" dirty="0">
                <a:solidFill>
                  <a:srgbClr val="FF0000"/>
                </a:solidFill>
              </a:rPr>
              <a:t>当一个属性由参与</a:t>
            </a:r>
            <a:r>
              <a:rPr lang="zh-CN" altLang="en-US" sz="2000" b="1" dirty="0">
                <a:solidFill>
                  <a:srgbClr val="FF0000"/>
                </a:solidFill>
              </a:rPr>
              <a:t>联系的</a:t>
            </a:r>
            <a:r>
              <a:rPr lang="zh-CN" altLang="zh-CN" sz="2000" b="1" dirty="0">
                <a:solidFill>
                  <a:srgbClr val="FF0000"/>
                </a:solidFill>
              </a:rPr>
              <a:t>实体联合确定</a:t>
            </a:r>
            <a:r>
              <a:rPr lang="zh-CN" altLang="en-US" sz="2000" b="1" dirty="0">
                <a:solidFill>
                  <a:srgbClr val="FF0000"/>
                </a:solidFill>
              </a:rPr>
              <a:t>，</a:t>
            </a:r>
            <a:r>
              <a:rPr lang="zh-CN" altLang="zh-CN" sz="2000" b="1" dirty="0">
                <a:solidFill>
                  <a:srgbClr val="FF0000"/>
                </a:solidFill>
              </a:rPr>
              <a:t>而不是由单独的某个实体确定时，该属性就必须放到多对多联系中</a:t>
            </a:r>
            <a:endParaRPr lang="zh-CN" altLang="zh-CN" sz="2000" dirty="0">
              <a:solidFill>
                <a:srgbClr val="FF0000"/>
              </a:solidFill>
            </a:endParaRPr>
          </a:p>
        </p:txBody>
      </p:sp>
      <p:pic>
        <p:nvPicPr>
          <p:cNvPr id="274436" name="图片 4">
            <a:extLst>
              <a:ext uri="{FF2B5EF4-FFF2-40B4-BE49-F238E27FC236}">
                <a16:creationId xmlns:a16="http://schemas.microsoft.com/office/drawing/2014/main" id="{DD031298-9657-4E0B-B0B4-D5FDF7EDB4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1335" y="1393986"/>
            <a:ext cx="3284538"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815340" y="1367406"/>
            <a:ext cx="10690860" cy="5361054"/>
          </a:xfrm>
        </p:spPr>
        <p:txBody>
          <a:bodyPr>
            <a:normAutofit fontScale="92500" lnSpcReduction="20000"/>
          </a:bodyPr>
          <a:lstStyle/>
          <a:p>
            <a:r>
              <a:rPr lang="en-US" altLang="zh-CN" sz="2800" b="1" dirty="0">
                <a:solidFill>
                  <a:srgbClr val="FF0000"/>
                </a:solidFill>
              </a:rPr>
              <a:t>E-R</a:t>
            </a:r>
            <a:r>
              <a:rPr lang="zh-CN" altLang="en-US" sz="2800" b="1" dirty="0">
                <a:solidFill>
                  <a:srgbClr val="FF0000"/>
                </a:solidFill>
              </a:rPr>
              <a:t>建模要考虑的其他问题</a:t>
            </a:r>
            <a:endParaRPr lang="en-US" altLang="zh-CN" sz="2800" b="1" dirty="0">
              <a:solidFill>
                <a:srgbClr val="FF0000"/>
              </a:solidFill>
            </a:endParaRPr>
          </a:p>
          <a:p>
            <a:pPr lvl="1"/>
            <a:r>
              <a:rPr lang="zh-CN" altLang="en-US" sz="2400" b="1" dirty="0">
                <a:solidFill>
                  <a:srgbClr val="FF0000"/>
                </a:solidFill>
              </a:rPr>
              <a:t>建模为实体还是属性</a:t>
            </a:r>
            <a:endParaRPr lang="en-US" altLang="zh-CN" sz="2400" b="1" dirty="0">
              <a:solidFill>
                <a:srgbClr val="FF0000"/>
              </a:solidFill>
            </a:endParaRPr>
          </a:p>
          <a:p>
            <a:pPr lvl="2"/>
            <a:endParaRPr lang="en-US" altLang="zh-CN" dirty="0"/>
          </a:p>
          <a:p>
            <a:pPr lvl="2"/>
            <a:r>
              <a:rPr lang="zh-CN" altLang="zh-CN" sz="1800" dirty="0"/>
              <a:t>建模为实体可以追踪更多的信息</a:t>
            </a:r>
            <a:endParaRPr lang="en-US" altLang="zh-CN" sz="1800" dirty="0"/>
          </a:p>
          <a:p>
            <a:pPr lvl="2"/>
            <a:endParaRPr lang="en-US" altLang="zh-CN" sz="1800" dirty="0"/>
          </a:p>
          <a:p>
            <a:pPr lvl="2"/>
            <a:r>
              <a:rPr lang="zh-CN" altLang="zh-CN" sz="1800" dirty="0"/>
              <a:t>汽车的电池</a:t>
            </a:r>
            <a:endParaRPr lang="en-US" altLang="zh-CN" sz="1800" dirty="0"/>
          </a:p>
          <a:p>
            <a:pPr lvl="2"/>
            <a:endParaRPr lang="en-US" altLang="zh-CN" sz="1800" dirty="0"/>
          </a:p>
          <a:p>
            <a:pPr lvl="3"/>
            <a:r>
              <a:rPr lang="zh-CN" altLang="en-US" sz="2000" dirty="0"/>
              <a:t>把电动汽车的电池，建模为一个属性，那么我们只能跟踪电动汽车的电池的</a:t>
            </a:r>
            <a:r>
              <a:rPr lang="zh-CN" altLang="en-US" sz="2000" dirty="0">
                <a:solidFill>
                  <a:srgbClr val="00B050"/>
                </a:solidFill>
              </a:rPr>
              <a:t>电量属性</a:t>
            </a:r>
            <a:endParaRPr lang="zh-CN" altLang="zh-CN" sz="2000" dirty="0">
              <a:solidFill>
                <a:srgbClr val="00B050"/>
              </a:solidFill>
            </a:endParaRPr>
          </a:p>
          <a:p>
            <a:pPr lvl="3"/>
            <a:endParaRPr lang="en-US" altLang="zh-CN" sz="2000" dirty="0"/>
          </a:p>
          <a:p>
            <a:pPr lvl="3"/>
            <a:r>
              <a:rPr lang="zh-CN" altLang="en-US" sz="2000" dirty="0"/>
              <a:t>把电动汽车的电池，建模为一个实体，那么我们可以跟踪记录更多的关于电动汽车的电池的信息</a:t>
            </a:r>
            <a:endParaRPr lang="en-US" altLang="zh-CN" sz="2000" dirty="0"/>
          </a:p>
          <a:p>
            <a:pPr lvl="4"/>
            <a:r>
              <a:rPr lang="zh-CN" altLang="en-US" sz="2000" dirty="0"/>
              <a:t>电池的几何尺寸</a:t>
            </a:r>
            <a:endParaRPr lang="en-US" altLang="zh-CN" sz="2000" dirty="0"/>
          </a:p>
          <a:p>
            <a:pPr lvl="4"/>
            <a:r>
              <a:rPr lang="zh-CN" altLang="en-US" sz="2000" dirty="0"/>
              <a:t>电池的重量</a:t>
            </a:r>
            <a:endParaRPr lang="en-US" altLang="zh-CN" sz="2000" dirty="0"/>
          </a:p>
          <a:p>
            <a:pPr lvl="4"/>
            <a:r>
              <a:rPr lang="zh-CN" altLang="en-US" sz="2000" dirty="0"/>
              <a:t>电池的材料</a:t>
            </a:r>
            <a:endParaRPr lang="en-US" altLang="zh-CN" sz="2000" dirty="0"/>
          </a:p>
          <a:p>
            <a:pPr lvl="4"/>
            <a:r>
              <a:rPr lang="zh-CN" altLang="en-US" sz="2000" dirty="0"/>
              <a:t>电池的制造厂商</a:t>
            </a:r>
            <a:endParaRPr lang="en-US" altLang="zh-CN" sz="2000" dirty="0"/>
          </a:p>
          <a:p>
            <a:pPr lvl="4"/>
            <a:r>
              <a:rPr lang="zh-CN" altLang="en-US" sz="2000" dirty="0"/>
              <a:t>电池的制造日期</a:t>
            </a:r>
            <a:endParaRPr lang="en-US" altLang="zh-CN" sz="2000" dirty="0"/>
          </a:p>
          <a:p>
            <a:pPr lvl="4"/>
            <a:r>
              <a:rPr lang="en-US" altLang="zh-CN" sz="2000" dirty="0"/>
              <a:t>……</a:t>
            </a:r>
          </a:p>
          <a:p>
            <a:pPr lvl="1"/>
            <a:r>
              <a:rPr lang="zh-CN" altLang="en-US" sz="2200" b="1" dirty="0">
                <a:solidFill>
                  <a:srgbClr val="FF0000"/>
                </a:solidFill>
              </a:rPr>
              <a:t>为组织机构进行</a:t>
            </a:r>
            <a:r>
              <a:rPr lang="en-US" altLang="zh-CN" sz="2200" b="1" dirty="0">
                <a:solidFill>
                  <a:srgbClr val="FF0000"/>
                </a:solidFill>
              </a:rPr>
              <a:t>E-R</a:t>
            </a:r>
            <a:r>
              <a:rPr lang="zh-CN" altLang="en-US" sz="2200" b="1" dirty="0">
                <a:solidFill>
                  <a:srgbClr val="FF0000"/>
                </a:solidFill>
              </a:rPr>
              <a:t>建模的时候，要考虑未来的变化</a:t>
            </a:r>
            <a:endParaRPr lang="en-US" altLang="zh-CN" sz="2200" b="1" dirty="0">
              <a:solidFill>
                <a:srgbClr val="FF0000"/>
              </a:solidFill>
            </a:endParaRPr>
          </a:p>
          <a:p>
            <a:pPr lvl="4"/>
            <a:endParaRPr lang="en-US" altLang="zh-CN" sz="2000" dirty="0"/>
          </a:p>
        </p:txBody>
      </p:sp>
    </p:spTree>
    <p:extLst>
      <p:ext uri="{BB962C8B-B14F-4D97-AF65-F5344CB8AC3E}">
        <p14:creationId xmlns:p14="http://schemas.microsoft.com/office/powerpoint/2010/main" val="206787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a:extLst>
              <a:ext uri="{FF2B5EF4-FFF2-40B4-BE49-F238E27FC236}">
                <a16:creationId xmlns:a16="http://schemas.microsoft.com/office/drawing/2014/main" id="{DA7D933B-722D-434E-999A-358A3F99CE6F}"/>
              </a:ext>
            </a:extLst>
          </p:cNvPr>
          <p:cNvSpPr>
            <a:spLocks noGrp="1" noChangeArrowheads="1"/>
          </p:cNvSpPr>
          <p:nvPr>
            <p:ph type="title"/>
          </p:nvPr>
        </p:nvSpPr>
        <p:spPr/>
        <p:txBody>
          <a:bodyPr/>
          <a:lstStyle/>
          <a:p>
            <a:pPr algn="ctr"/>
            <a:r>
              <a:rPr lang="en-US" altLang="zh-CN" sz="3600" b="1" dirty="0"/>
              <a:t>Entity-Relationship Design Issues</a:t>
            </a:r>
            <a:br>
              <a:rPr lang="en-US" altLang="zh-CN" sz="3600" b="1" dirty="0"/>
            </a:br>
            <a:r>
              <a:rPr lang="zh-CN" altLang="en-US" sz="3200" dirty="0">
                <a:solidFill>
                  <a:srgbClr val="FF0000"/>
                </a:solidFill>
              </a:rPr>
              <a:t>将现实世界的概念建模为</a:t>
            </a:r>
            <a:r>
              <a:rPr lang="zh-CN" altLang="zh-CN" sz="3200" dirty="0">
                <a:solidFill>
                  <a:srgbClr val="FF0000"/>
                </a:solidFill>
              </a:rPr>
              <a:t>实体还是属性</a:t>
            </a:r>
            <a:endParaRPr lang="zh-CN" altLang="en-US" sz="3200" b="1" dirty="0">
              <a:solidFill>
                <a:srgbClr val="FF0000"/>
              </a:solidFill>
            </a:endParaRPr>
          </a:p>
        </p:txBody>
      </p:sp>
      <p:sp>
        <p:nvSpPr>
          <p:cNvPr id="243715" name="Rectangle 3">
            <a:extLst>
              <a:ext uri="{FF2B5EF4-FFF2-40B4-BE49-F238E27FC236}">
                <a16:creationId xmlns:a16="http://schemas.microsoft.com/office/drawing/2014/main" id="{D9E482CE-19E2-4309-BB24-860037F24066}"/>
              </a:ext>
            </a:extLst>
          </p:cNvPr>
          <p:cNvSpPr>
            <a:spLocks noGrp="1" noChangeArrowheads="1"/>
          </p:cNvSpPr>
          <p:nvPr>
            <p:ph type="body" idx="4294967295"/>
          </p:nvPr>
        </p:nvSpPr>
        <p:spPr>
          <a:xfrm>
            <a:off x="159391" y="1384183"/>
            <a:ext cx="11887200" cy="5120599"/>
          </a:xfrm>
        </p:spPr>
        <p:txBody>
          <a:bodyPr>
            <a:noAutofit/>
          </a:bodyPr>
          <a:lstStyle/>
          <a:p>
            <a:pPr lvl="1"/>
            <a:r>
              <a:rPr lang="zh-CN" altLang="zh-CN" sz="2000" b="1" dirty="0">
                <a:solidFill>
                  <a:srgbClr val="FF0000"/>
                </a:solidFill>
              </a:rPr>
              <a:t>例：</a:t>
            </a:r>
            <a:r>
              <a:rPr lang="zh-CN" altLang="zh-CN" sz="2000" dirty="0">
                <a:solidFill>
                  <a:srgbClr val="FF0000"/>
                </a:solidFill>
              </a:rPr>
              <a:t>为教师拥有电话建模</a:t>
            </a:r>
            <a:endParaRPr lang="en-US" altLang="zh-CN" sz="2000" b="1" dirty="0">
              <a:solidFill>
                <a:srgbClr val="FF0000"/>
              </a:solidFill>
            </a:endParaRPr>
          </a:p>
          <a:p>
            <a:pPr lvl="2"/>
            <a:endParaRPr lang="en-US" altLang="zh-CN" sz="1600" b="1" dirty="0"/>
          </a:p>
          <a:p>
            <a:pPr lvl="2"/>
            <a:r>
              <a:rPr lang="zh-CN" altLang="zh-CN" sz="1600" b="1" dirty="0"/>
              <a:t>方案一：把电话建模为属性</a:t>
            </a:r>
            <a:endParaRPr lang="en-US" altLang="zh-CN" sz="1600" b="1" dirty="0"/>
          </a:p>
          <a:p>
            <a:pPr lvl="3"/>
            <a:r>
              <a:rPr lang="zh-CN" altLang="en-US" sz="1600" dirty="0"/>
              <a:t>为</a:t>
            </a:r>
            <a:r>
              <a:rPr lang="zh-CN" altLang="zh-CN" sz="1600" dirty="0"/>
              <a:t>实体</a:t>
            </a:r>
            <a:r>
              <a:rPr lang="en-US" altLang="zh-CN" sz="1600" dirty="0"/>
              <a:t>instructor</a:t>
            </a:r>
            <a:r>
              <a:rPr lang="zh-CN" altLang="zh-CN" sz="1600" dirty="0"/>
              <a:t>新增属性</a:t>
            </a:r>
            <a:r>
              <a:rPr lang="en-US" altLang="zh-CN" sz="1600" dirty="0" err="1"/>
              <a:t>phone_number</a:t>
            </a:r>
            <a:endParaRPr lang="en-US" altLang="zh-CN" sz="1600" dirty="0"/>
          </a:p>
          <a:p>
            <a:pPr lvl="3"/>
            <a:r>
              <a:rPr lang="zh-CN" altLang="zh-CN" sz="1600" dirty="0"/>
              <a:t>将电话</a:t>
            </a:r>
            <a:r>
              <a:rPr lang="zh-CN" altLang="en-US" sz="1600" dirty="0"/>
              <a:t>建模成</a:t>
            </a:r>
            <a:r>
              <a:rPr lang="zh-CN" altLang="zh-CN" sz="1600" dirty="0"/>
              <a:t>一个</a:t>
            </a:r>
            <a:r>
              <a:rPr lang="zh-CN" altLang="en-US" sz="1600" dirty="0"/>
              <a:t>单值</a:t>
            </a:r>
            <a:r>
              <a:rPr lang="zh-CN" altLang="zh-CN" sz="1600" dirty="0"/>
              <a:t>属性</a:t>
            </a:r>
            <a:r>
              <a:rPr lang="en-US" altLang="zh-CN" sz="1600" dirty="0" err="1"/>
              <a:t>phone_number</a:t>
            </a:r>
            <a:r>
              <a:rPr lang="zh-CN" altLang="en-US" sz="1600" dirty="0"/>
              <a:t>，</a:t>
            </a:r>
            <a:r>
              <a:rPr lang="zh-CN" altLang="zh-CN" sz="1600" dirty="0"/>
              <a:t>暗示每个教师恰好有一个电话号码</a:t>
            </a:r>
            <a:r>
              <a:rPr lang="en-US" altLang="zh-CN" sz="1600" dirty="0"/>
              <a:t>(</a:t>
            </a:r>
            <a:r>
              <a:rPr lang="zh-CN" altLang="zh-CN" sz="1600" dirty="0"/>
              <a:t>用</a:t>
            </a:r>
            <a:r>
              <a:rPr lang="en-US" altLang="zh-CN" sz="1600" dirty="0"/>
              <a:t>NULL</a:t>
            </a:r>
            <a:r>
              <a:rPr lang="zh-CN" altLang="zh-CN" sz="1600" dirty="0"/>
              <a:t>表示没有电话号码</a:t>
            </a:r>
            <a:r>
              <a:rPr lang="en-US" altLang="zh-CN" sz="1600" dirty="0"/>
              <a:t>)</a:t>
            </a:r>
          </a:p>
          <a:p>
            <a:pPr lvl="3"/>
            <a:r>
              <a:rPr lang="zh-CN" altLang="zh-CN" sz="1600" dirty="0"/>
              <a:t>将电话</a:t>
            </a:r>
            <a:r>
              <a:rPr lang="zh-CN" altLang="en-US" sz="1600" dirty="0"/>
              <a:t>建模成</a:t>
            </a:r>
            <a:r>
              <a:rPr lang="zh-CN" altLang="zh-CN" sz="1600" dirty="0"/>
              <a:t>一个</a:t>
            </a:r>
            <a:r>
              <a:rPr lang="zh-CN" altLang="en-US" sz="1600" dirty="0"/>
              <a:t>多值</a:t>
            </a:r>
            <a:r>
              <a:rPr lang="zh-CN" altLang="zh-CN" sz="1600" dirty="0"/>
              <a:t>属性</a:t>
            </a:r>
            <a:r>
              <a:rPr lang="en-US" altLang="zh-CN" sz="1600" dirty="0" err="1"/>
              <a:t>phone_number</a:t>
            </a:r>
            <a:r>
              <a:rPr lang="zh-CN" altLang="en-US" sz="1600" dirty="0"/>
              <a:t>，</a:t>
            </a:r>
            <a:r>
              <a:rPr lang="zh-CN" altLang="zh-CN" sz="1600" dirty="0"/>
              <a:t>暗示每个教师有</a:t>
            </a:r>
            <a:r>
              <a:rPr lang="zh-CN" altLang="en-US" sz="1600" dirty="0"/>
              <a:t>多</a:t>
            </a:r>
            <a:r>
              <a:rPr lang="zh-CN" altLang="zh-CN" sz="1600" dirty="0"/>
              <a:t>个电话号码</a:t>
            </a:r>
            <a:endParaRPr lang="en-US" altLang="zh-CN" sz="1600" dirty="0"/>
          </a:p>
          <a:p>
            <a:pPr lvl="2"/>
            <a:endParaRPr lang="en-US" altLang="zh-CN" sz="1600" b="1" dirty="0"/>
          </a:p>
          <a:p>
            <a:pPr lvl="2"/>
            <a:r>
              <a:rPr lang="zh-CN" altLang="zh-CN" sz="1600" b="1" dirty="0"/>
              <a:t>方案二：把电话建模为单独的实体</a:t>
            </a:r>
            <a:r>
              <a:rPr lang="en-US" altLang="zh-CN" sz="1600" b="1" dirty="0"/>
              <a:t>phone</a:t>
            </a:r>
          </a:p>
          <a:p>
            <a:pPr lvl="3"/>
            <a:r>
              <a:rPr lang="zh-CN" altLang="zh-CN" sz="1600" dirty="0"/>
              <a:t>实体</a:t>
            </a:r>
            <a:r>
              <a:rPr lang="en-US" altLang="zh-CN" sz="1600" dirty="0"/>
              <a:t>instructor</a:t>
            </a:r>
            <a:r>
              <a:rPr lang="zh-CN" altLang="zh-CN" sz="1600" dirty="0"/>
              <a:t>和实体</a:t>
            </a:r>
            <a:r>
              <a:rPr lang="en-US" altLang="zh-CN" sz="1600" dirty="0"/>
              <a:t>phone</a:t>
            </a:r>
            <a:r>
              <a:rPr lang="zh-CN" altLang="en-US" sz="1600" dirty="0"/>
              <a:t>之间</a:t>
            </a:r>
            <a:r>
              <a:rPr lang="zh-CN" altLang="zh-CN" sz="1600" dirty="0"/>
              <a:t>的联系</a:t>
            </a:r>
            <a:r>
              <a:rPr lang="zh-CN" altLang="en-US" sz="1600" dirty="0"/>
              <a:t>为</a:t>
            </a:r>
            <a:r>
              <a:rPr lang="en-US" altLang="zh-CN" sz="1600" dirty="0" err="1"/>
              <a:t>inst_phone</a:t>
            </a:r>
            <a:r>
              <a:rPr lang="en-US" altLang="zh-CN" sz="1600" dirty="0"/>
              <a:t> </a:t>
            </a:r>
          </a:p>
          <a:p>
            <a:pPr lvl="4"/>
            <a:r>
              <a:rPr lang="zh-CN" altLang="zh-CN" sz="1600" b="1" dirty="0"/>
              <a:t>实体</a:t>
            </a:r>
            <a:r>
              <a:rPr lang="en-US" altLang="zh-CN" sz="1600" b="1" dirty="0"/>
              <a:t>instructor</a:t>
            </a:r>
          </a:p>
          <a:p>
            <a:pPr lvl="4"/>
            <a:r>
              <a:rPr lang="zh-CN" altLang="zh-CN" sz="1600" b="1" dirty="0"/>
              <a:t>实体</a:t>
            </a:r>
            <a:r>
              <a:rPr lang="en-US" altLang="zh-CN" sz="1600" b="1" dirty="0"/>
              <a:t>phone </a:t>
            </a:r>
            <a:r>
              <a:rPr lang="zh-CN" altLang="zh-CN" sz="1600" dirty="0"/>
              <a:t>： </a:t>
            </a:r>
            <a:r>
              <a:rPr lang="en-US" altLang="zh-CN" sz="1600" dirty="0"/>
              <a:t>  </a:t>
            </a:r>
            <a:r>
              <a:rPr lang="zh-CN" altLang="en-US" sz="1600" dirty="0"/>
              <a:t>    </a:t>
            </a:r>
            <a:r>
              <a:rPr lang="zh-CN" altLang="zh-CN" sz="1600" dirty="0"/>
              <a:t>具有属性</a:t>
            </a:r>
            <a:r>
              <a:rPr lang="en-US" altLang="zh-CN" sz="1600" dirty="0" err="1"/>
              <a:t>phone_number</a:t>
            </a:r>
            <a:r>
              <a:rPr lang="en-US" altLang="zh-CN" sz="1600" dirty="0"/>
              <a:t> </a:t>
            </a:r>
            <a:r>
              <a:rPr lang="zh-CN" altLang="zh-CN" sz="1600" dirty="0"/>
              <a:t>和</a:t>
            </a:r>
            <a:r>
              <a:rPr lang="en-US" altLang="zh-CN" sz="1600" dirty="0"/>
              <a:t>location</a:t>
            </a:r>
            <a:endParaRPr lang="zh-CN" altLang="zh-CN" sz="1600" dirty="0"/>
          </a:p>
          <a:p>
            <a:pPr lvl="4"/>
            <a:r>
              <a:rPr lang="zh-CN" altLang="zh-CN" sz="1600" b="1" dirty="0"/>
              <a:t>联系</a:t>
            </a:r>
            <a:r>
              <a:rPr lang="en-US" altLang="zh-CN" sz="1600" b="1" dirty="0" err="1"/>
              <a:t>inst_phone</a:t>
            </a:r>
            <a:r>
              <a:rPr lang="zh-CN" altLang="zh-CN" sz="1600" dirty="0"/>
              <a:t>：表示教师与他所拥有的电话之间的关联</a:t>
            </a:r>
            <a:endParaRPr lang="en-US" altLang="zh-CN" sz="1600" dirty="0"/>
          </a:p>
          <a:p>
            <a:pPr lvl="3"/>
            <a:r>
              <a:rPr lang="zh-CN" altLang="zh-CN" sz="1600" dirty="0"/>
              <a:t>将电话</a:t>
            </a:r>
            <a:r>
              <a:rPr lang="zh-CN" altLang="en-US" sz="1600" dirty="0"/>
              <a:t>建模</a:t>
            </a:r>
            <a:r>
              <a:rPr lang="zh-CN" altLang="zh-CN" sz="1600" dirty="0"/>
              <a:t>成一个实体</a:t>
            </a:r>
            <a:r>
              <a:rPr lang="en-US" altLang="zh-CN" sz="1600" dirty="0"/>
              <a:t>phone</a:t>
            </a:r>
            <a:r>
              <a:rPr lang="zh-CN" altLang="zh-CN" sz="1600" dirty="0"/>
              <a:t>，</a:t>
            </a:r>
            <a:r>
              <a:rPr lang="zh-CN" altLang="en-US" sz="1600" dirty="0"/>
              <a:t>通过联系集</a:t>
            </a:r>
            <a:r>
              <a:rPr lang="zh-CN" altLang="zh-CN" sz="1600" dirty="0"/>
              <a:t>允许每个教师可以有若干个电话号码</a:t>
            </a:r>
            <a:r>
              <a:rPr lang="en-US" altLang="zh-CN" sz="1600" dirty="0"/>
              <a:t>(</a:t>
            </a:r>
            <a:r>
              <a:rPr lang="zh-CN" altLang="zh-CN" sz="1600" dirty="0"/>
              <a:t>包括零个</a:t>
            </a:r>
            <a:r>
              <a:rPr lang="en-US" altLang="zh-CN" sz="1600" dirty="0"/>
              <a:t>)</a:t>
            </a:r>
          </a:p>
          <a:p>
            <a:pPr lvl="2"/>
            <a:endParaRPr lang="en-US" altLang="zh-CN" sz="1600" b="1" dirty="0">
              <a:solidFill>
                <a:srgbClr val="FF0000"/>
              </a:solidFill>
            </a:endParaRPr>
          </a:p>
          <a:p>
            <a:pPr lvl="2"/>
            <a:r>
              <a:rPr lang="zh-CN" altLang="en-US" sz="1600" b="1" dirty="0">
                <a:solidFill>
                  <a:srgbClr val="FF0000"/>
                </a:solidFill>
              </a:rPr>
              <a:t>这两种建模方案的</a:t>
            </a:r>
            <a:r>
              <a:rPr lang="zh-CN" altLang="zh-CN" sz="1600" b="1" dirty="0">
                <a:solidFill>
                  <a:srgbClr val="FF0000"/>
                </a:solidFill>
              </a:rPr>
              <a:t>主要差别是</a:t>
            </a:r>
            <a:r>
              <a:rPr lang="zh-CN" altLang="zh-CN" sz="1600" dirty="0"/>
              <a:t>：把电话单独建模为实体</a:t>
            </a:r>
            <a:r>
              <a:rPr lang="en-US" altLang="zh-CN" sz="1600" dirty="0"/>
              <a:t>phone</a:t>
            </a:r>
            <a:r>
              <a:rPr lang="zh-CN" altLang="zh-CN" sz="1600" dirty="0"/>
              <a:t>，可以跟踪关于电话的额外信息，如电话的位置、类型</a:t>
            </a:r>
            <a:r>
              <a:rPr lang="zh-CN" altLang="en-US" sz="1600" dirty="0"/>
              <a:t>（</a:t>
            </a:r>
            <a:r>
              <a:rPr lang="zh-CN" altLang="zh-CN" sz="1600" dirty="0"/>
              <a:t>移动的、视频的或普通的老式电话</a:t>
            </a:r>
            <a:r>
              <a:rPr lang="zh-CN" altLang="en-US" sz="1600" dirty="0"/>
              <a:t>）</a:t>
            </a:r>
            <a:r>
              <a:rPr lang="zh-CN" altLang="zh-CN" sz="1600" dirty="0"/>
              <a:t>，或共享该电话的所有的人。</a:t>
            </a:r>
          </a:p>
        </p:txBody>
      </p:sp>
      <p:pic>
        <p:nvPicPr>
          <p:cNvPr id="243716" name="图片 3">
            <a:extLst>
              <a:ext uri="{FF2B5EF4-FFF2-40B4-BE49-F238E27FC236}">
                <a16:creationId xmlns:a16="http://schemas.microsoft.com/office/drawing/2014/main" id="{3FBC491F-7B13-4959-AC13-AC467131D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1324" y="1562202"/>
            <a:ext cx="997221" cy="97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AD4CDC2B-D88A-40F1-9CD4-D4A7BD0454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2096" y="3944482"/>
            <a:ext cx="3264745" cy="97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DD2E62E2-7022-4567-A66E-D916BF74BFBA}"/>
              </a:ext>
            </a:extLst>
          </p:cNvPr>
          <p:cNvSpPr>
            <a:spLocks noGrp="1" noChangeArrowheads="1"/>
          </p:cNvSpPr>
          <p:nvPr>
            <p:ph type="title"/>
          </p:nvPr>
        </p:nvSpPr>
        <p:spPr/>
        <p:txBody>
          <a:bodyPr>
            <a:normAutofit/>
          </a:bodyPr>
          <a:lstStyle/>
          <a:p>
            <a:pPr algn="ctr"/>
            <a:r>
              <a:rPr lang="en-US" altLang="zh-CN" sz="3600" b="1" dirty="0"/>
              <a:t>Entity-Relationship Design Issues</a:t>
            </a:r>
            <a:br>
              <a:rPr lang="en-US" altLang="zh-CN" sz="3600" b="1" dirty="0"/>
            </a:br>
            <a:r>
              <a:rPr lang="zh-CN" altLang="en-US" sz="3200" dirty="0">
                <a:solidFill>
                  <a:srgbClr val="FF0000"/>
                </a:solidFill>
              </a:rPr>
              <a:t>将现实世界的概念建模为</a:t>
            </a:r>
            <a:r>
              <a:rPr lang="zh-CN" altLang="zh-CN" sz="3200" dirty="0">
                <a:solidFill>
                  <a:srgbClr val="FF0000"/>
                </a:solidFill>
              </a:rPr>
              <a:t>实体还是属性</a:t>
            </a:r>
            <a:endParaRPr lang="zh-CN" altLang="en-US" sz="3200" b="1" dirty="0">
              <a:solidFill>
                <a:srgbClr val="FF0000"/>
              </a:solidFill>
            </a:endParaRPr>
          </a:p>
        </p:txBody>
      </p:sp>
      <p:sp>
        <p:nvSpPr>
          <p:cNvPr id="253955" name="Rectangle 3">
            <a:extLst>
              <a:ext uri="{FF2B5EF4-FFF2-40B4-BE49-F238E27FC236}">
                <a16:creationId xmlns:a16="http://schemas.microsoft.com/office/drawing/2014/main" id="{AFBB8536-00F5-456F-9407-92E9DF8FB666}"/>
              </a:ext>
            </a:extLst>
          </p:cNvPr>
          <p:cNvSpPr>
            <a:spLocks noGrp="1" noChangeArrowheads="1"/>
          </p:cNvSpPr>
          <p:nvPr>
            <p:ph type="body" idx="4294967295"/>
          </p:nvPr>
        </p:nvSpPr>
        <p:spPr>
          <a:xfrm>
            <a:off x="805343" y="1697999"/>
            <a:ext cx="11023134" cy="4797425"/>
          </a:xfrm>
        </p:spPr>
        <p:txBody>
          <a:bodyPr/>
          <a:lstStyle/>
          <a:p>
            <a:r>
              <a:rPr lang="zh-CN" altLang="en-US" dirty="0"/>
              <a:t>常犯的错误</a:t>
            </a:r>
            <a:endParaRPr lang="en-US" altLang="zh-CN" dirty="0"/>
          </a:p>
          <a:p>
            <a:pPr lvl="1"/>
            <a:r>
              <a:rPr lang="zh-CN" altLang="en-US" sz="2000" dirty="0">
                <a:solidFill>
                  <a:srgbClr val="FF0000"/>
                </a:solidFill>
              </a:rPr>
              <a:t>常犯的错误之一</a:t>
            </a:r>
            <a:r>
              <a:rPr lang="zh-CN" altLang="en-US" sz="2000" dirty="0"/>
              <a:t>：</a:t>
            </a:r>
            <a:r>
              <a:rPr lang="zh-CN" altLang="zh-CN" sz="2000" b="1" dirty="0"/>
              <a:t>用一个实体的主码作为另一个实体的属性，而不是用联系</a:t>
            </a:r>
          </a:p>
          <a:p>
            <a:pPr lvl="2"/>
            <a:r>
              <a:rPr lang="zh-CN" altLang="zh-CN" sz="2000" b="1" dirty="0"/>
              <a:t>例：</a:t>
            </a:r>
            <a:r>
              <a:rPr lang="zh-CN" altLang="zh-CN" sz="2000" dirty="0"/>
              <a:t>即使每名教师只指导一名学生，将</a:t>
            </a:r>
            <a:r>
              <a:rPr lang="en-US" altLang="zh-CN" sz="2000" dirty="0"/>
              <a:t>student</a:t>
            </a:r>
            <a:r>
              <a:rPr lang="zh-CN" altLang="zh-CN" sz="2000" dirty="0"/>
              <a:t>的</a:t>
            </a:r>
            <a:r>
              <a:rPr lang="en-US" altLang="zh-CN" sz="2000" dirty="0" err="1"/>
              <a:t>lD</a:t>
            </a:r>
            <a:r>
              <a:rPr lang="zh-CN" altLang="zh-CN" sz="2000" dirty="0"/>
              <a:t>作为</a:t>
            </a:r>
            <a:r>
              <a:rPr lang="en-US" altLang="zh-CN" sz="2000" dirty="0"/>
              <a:t>instructor </a:t>
            </a:r>
            <a:r>
              <a:rPr lang="zh-CN" altLang="zh-CN" sz="2000" dirty="0"/>
              <a:t>的属性也是不正确的。</a:t>
            </a:r>
            <a:endParaRPr lang="en-US" altLang="zh-CN" sz="2000" dirty="0"/>
          </a:p>
          <a:p>
            <a:pPr lvl="2">
              <a:buFont typeface="Wingdings" panose="05000000000000000000" pitchFamily="2" charset="2"/>
              <a:buNone/>
            </a:pPr>
            <a:r>
              <a:rPr lang="zh-CN" altLang="en-US" sz="2000" dirty="0"/>
              <a:t>          </a:t>
            </a:r>
            <a:r>
              <a:rPr lang="zh-CN" altLang="zh-CN" sz="2000" dirty="0"/>
              <a:t>用</a:t>
            </a:r>
            <a:r>
              <a:rPr lang="en-US" altLang="zh-CN" sz="2000" dirty="0"/>
              <a:t>advisor </a:t>
            </a:r>
            <a:r>
              <a:rPr lang="zh-CN" altLang="zh-CN" sz="2000" dirty="0"/>
              <a:t>联系代表学生和教师之间的关联才是正确的方法，因为这样可以明确地表示出两</a:t>
            </a:r>
            <a:r>
              <a:rPr lang="zh-CN" altLang="en-US" sz="2000" dirty="0"/>
              <a:t>个实体</a:t>
            </a:r>
            <a:r>
              <a:rPr lang="zh-CN" altLang="zh-CN" sz="2000" dirty="0"/>
              <a:t>之间的关系</a:t>
            </a:r>
            <a:r>
              <a:rPr lang="zh-CN" altLang="en-US" sz="2000" dirty="0"/>
              <a:t>，</a:t>
            </a:r>
            <a:r>
              <a:rPr lang="zh-CN" altLang="zh-CN" sz="2000" dirty="0"/>
              <a:t>而不是将这种关系隐含在属性中。</a:t>
            </a:r>
            <a:endParaRPr lang="en-US" altLang="zh-CN" sz="2000" dirty="0"/>
          </a:p>
          <a:p>
            <a:pPr lvl="1"/>
            <a:endParaRPr lang="en-US" altLang="zh-CN" sz="2000" dirty="0"/>
          </a:p>
          <a:p>
            <a:pPr lvl="1"/>
            <a:r>
              <a:rPr lang="zh-CN" altLang="en-US" sz="2000" dirty="0">
                <a:solidFill>
                  <a:srgbClr val="FF0000"/>
                </a:solidFill>
              </a:rPr>
              <a:t>常犯的错误之二</a:t>
            </a:r>
            <a:r>
              <a:rPr lang="zh-CN" altLang="en-US" sz="2000" dirty="0"/>
              <a:t>：</a:t>
            </a:r>
            <a:r>
              <a:rPr lang="zh-CN" altLang="zh-CN" sz="2000" b="1" dirty="0"/>
              <a:t>将相关实体的主码属性作为联系的属性。</a:t>
            </a:r>
            <a:endParaRPr lang="zh-CN" altLang="zh-CN" sz="2000" dirty="0"/>
          </a:p>
          <a:p>
            <a:pPr lvl="2"/>
            <a:r>
              <a:rPr lang="zh-CN" altLang="zh-CN" sz="2000" b="1" dirty="0"/>
              <a:t>例：</a:t>
            </a:r>
            <a:r>
              <a:rPr lang="zh-CN" altLang="zh-CN" sz="2000" dirty="0"/>
              <a:t> </a:t>
            </a:r>
            <a:r>
              <a:rPr lang="en-US" altLang="zh-CN" sz="2000" dirty="0" err="1"/>
              <a:t>s_ID</a:t>
            </a:r>
            <a:r>
              <a:rPr lang="en-US" altLang="zh-CN" sz="2000" dirty="0"/>
              <a:t>( student </a:t>
            </a:r>
            <a:r>
              <a:rPr lang="zh-CN" altLang="zh-CN" sz="2000" dirty="0"/>
              <a:t>的主码属性</a:t>
            </a:r>
            <a:r>
              <a:rPr lang="en-US" altLang="zh-CN" sz="2000" dirty="0"/>
              <a:t>) </a:t>
            </a:r>
            <a:r>
              <a:rPr lang="zh-CN" altLang="zh-CN" sz="2000" dirty="0"/>
              <a:t>和</a:t>
            </a:r>
            <a:r>
              <a:rPr lang="en-US" altLang="zh-CN" sz="2000" dirty="0" err="1"/>
              <a:t>i_lD</a:t>
            </a:r>
            <a:r>
              <a:rPr lang="en-US" altLang="zh-CN" sz="2000" dirty="0"/>
              <a:t>( instructor </a:t>
            </a:r>
            <a:r>
              <a:rPr lang="zh-CN" altLang="zh-CN" sz="2000" dirty="0"/>
              <a:t>的主码属性</a:t>
            </a:r>
            <a:r>
              <a:rPr lang="en-US" altLang="zh-CN" sz="2000" dirty="0"/>
              <a:t>) </a:t>
            </a:r>
            <a:r>
              <a:rPr lang="zh-CN" altLang="en-US" sz="2000" dirty="0"/>
              <a:t>，</a:t>
            </a:r>
            <a:r>
              <a:rPr lang="zh-CN" altLang="zh-CN" sz="2000" dirty="0"/>
              <a:t>不应该在</a:t>
            </a:r>
            <a:r>
              <a:rPr lang="en-US" altLang="zh-CN" sz="2000" dirty="0"/>
              <a:t>advisor </a:t>
            </a:r>
            <a:r>
              <a:rPr lang="zh-CN" altLang="zh-CN" sz="2000" dirty="0"/>
              <a:t>联系中作为属性出现</a:t>
            </a:r>
            <a:r>
              <a:rPr lang="zh-CN" altLang="en-US" sz="2000" dirty="0"/>
              <a:t>！</a:t>
            </a:r>
            <a:r>
              <a:rPr lang="zh-CN" altLang="zh-CN" sz="2000" dirty="0"/>
              <a:t>因为在联系中已经隐含了这些主码属性。</a:t>
            </a:r>
          </a:p>
          <a:p>
            <a:pPr lvl="2"/>
            <a:endParaRPr lang="zh-CN" altLang="zh-CN" sz="2000" dirty="0"/>
          </a:p>
          <a:p>
            <a:pPr lvl="1"/>
            <a:endParaRPr lang="zh-CN" altLang="zh-C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DE2144DF-8120-4141-BC90-60FEA78DE9F6}"/>
              </a:ext>
            </a:extLst>
          </p:cNvPr>
          <p:cNvSpPr>
            <a:spLocks noGrp="1" noChangeArrowheads="1"/>
          </p:cNvSpPr>
          <p:nvPr>
            <p:ph type="title"/>
          </p:nvPr>
        </p:nvSpPr>
        <p:spPr/>
        <p:txBody>
          <a:bodyPr>
            <a:normAutofit/>
          </a:bodyPr>
          <a:lstStyle/>
          <a:p>
            <a:pPr algn="ctr"/>
            <a:r>
              <a:rPr lang="en-US" altLang="zh-CN" sz="3600" b="1" dirty="0"/>
              <a:t>Entity-Relationship Design Issues</a:t>
            </a:r>
            <a:br>
              <a:rPr lang="en-US" altLang="zh-CN" sz="3600" b="1" dirty="0"/>
            </a:br>
            <a:r>
              <a:rPr lang="zh-CN" altLang="en-US" sz="3200" dirty="0">
                <a:solidFill>
                  <a:srgbClr val="FF0000"/>
                </a:solidFill>
              </a:rPr>
              <a:t>建模为</a:t>
            </a:r>
            <a:r>
              <a:rPr lang="zh-CN" altLang="zh-CN" sz="3200" dirty="0">
                <a:solidFill>
                  <a:srgbClr val="FF0000"/>
                </a:solidFill>
              </a:rPr>
              <a:t>实体还是</a:t>
            </a:r>
            <a:r>
              <a:rPr lang="zh-CN" altLang="en-US" sz="3200" dirty="0">
                <a:solidFill>
                  <a:srgbClr val="FF0000"/>
                </a:solidFill>
              </a:rPr>
              <a:t>联系</a:t>
            </a:r>
            <a:endParaRPr lang="zh-CN" altLang="en-US" sz="3200" b="1" dirty="0">
              <a:solidFill>
                <a:srgbClr val="FF0000"/>
              </a:solidFill>
            </a:endParaRPr>
          </a:p>
        </p:txBody>
      </p:sp>
      <p:sp>
        <p:nvSpPr>
          <p:cNvPr id="256003" name="Rectangle 3">
            <a:extLst>
              <a:ext uri="{FF2B5EF4-FFF2-40B4-BE49-F238E27FC236}">
                <a16:creationId xmlns:a16="http://schemas.microsoft.com/office/drawing/2014/main" id="{99587628-4BBC-4C21-A02E-DD5583E676C3}"/>
              </a:ext>
            </a:extLst>
          </p:cNvPr>
          <p:cNvSpPr>
            <a:spLocks noGrp="1" noChangeArrowheads="1"/>
          </p:cNvSpPr>
          <p:nvPr>
            <p:ph type="body" idx="4294967295"/>
          </p:nvPr>
        </p:nvSpPr>
        <p:spPr>
          <a:xfrm>
            <a:off x="1114018" y="1454718"/>
            <a:ext cx="9144000" cy="5222919"/>
          </a:xfrm>
        </p:spPr>
        <p:txBody>
          <a:bodyPr>
            <a:normAutofit fontScale="92500" lnSpcReduction="10000"/>
          </a:bodyPr>
          <a:lstStyle/>
          <a:p>
            <a:r>
              <a:rPr lang="zh-CN" altLang="zh-CN" sz="1600" b="1" dirty="0"/>
              <a:t>例：对学生选择课程</a:t>
            </a:r>
            <a:r>
              <a:rPr lang="zh-CN" altLang="en-US" sz="1600" b="1" dirty="0"/>
              <a:t>（</a:t>
            </a:r>
            <a:r>
              <a:rPr lang="zh-CN" altLang="zh-CN" sz="1600" b="1" dirty="0"/>
              <a:t>的某一次开课</a:t>
            </a:r>
            <a:r>
              <a:rPr lang="zh-CN" altLang="en-US" sz="1600" b="1" dirty="0"/>
              <a:t>）</a:t>
            </a:r>
            <a:r>
              <a:rPr lang="zh-CN" altLang="zh-CN" sz="1600" b="1" dirty="0"/>
              <a:t>建模</a:t>
            </a:r>
          </a:p>
          <a:p>
            <a:pPr lvl="1"/>
            <a:endParaRPr lang="en-US" altLang="zh-CN" b="1" dirty="0"/>
          </a:p>
          <a:p>
            <a:pPr lvl="1"/>
            <a:r>
              <a:rPr lang="zh-CN" altLang="zh-CN" b="1" dirty="0"/>
              <a:t>方</a:t>
            </a:r>
            <a:r>
              <a:rPr lang="zh-CN" altLang="en-US" b="1" dirty="0"/>
              <a:t>案</a:t>
            </a:r>
            <a:r>
              <a:rPr lang="zh-CN" altLang="zh-CN" b="1" dirty="0"/>
              <a:t>一：</a:t>
            </a:r>
            <a:r>
              <a:rPr lang="zh-CN" altLang="en-US" b="1" dirty="0"/>
              <a:t>建模为联系</a:t>
            </a:r>
            <a:endParaRPr lang="en-US" altLang="zh-CN" b="1" dirty="0"/>
          </a:p>
          <a:p>
            <a:pPr lvl="2"/>
            <a:r>
              <a:rPr lang="zh-CN" altLang="en-US" sz="1600" b="1" dirty="0"/>
              <a:t>采用</a:t>
            </a:r>
            <a:r>
              <a:rPr lang="en-US" altLang="zh-CN" sz="1600" b="1" dirty="0"/>
              <a:t>takes</a:t>
            </a:r>
            <a:r>
              <a:rPr lang="zh-CN" altLang="zh-CN" sz="1600" b="1" dirty="0"/>
              <a:t>联系对学生选择课程的某一次开课建模</a:t>
            </a:r>
            <a:endParaRPr lang="en-US" altLang="zh-CN" sz="1600" b="1" dirty="0"/>
          </a:p>
          <a:p>
            <a:pPr lvl="1"/>
            <a:endParaRPr lang="en-US" altLang="zh-CN" b="1" dirty="0"/>
          </a:p>
          <a:p>
            <a:pPr lvl="1"/>
            <a:r>
              <a:rPr lang="zh-CN" altLang="zh-CN" b="1" dirty="0"/>
              <a:t>方</a:t>
            </a:r>
            <a:r>
              <a:rPr lang="zh-CN" altLang="en-US" b="1" dirty="0"/>
              <a:t>案二</a:t>
            </a:r>
            <a:r>
              <a:rPr lang="zh-CN" altLang="zh-CN" b="1" dirty="0"/>
              <a:t>：</a:t>
            </a:r>
            <a:r>
              <a:rPr lang="zh-CN" altLang="en-US" b="1" dirty="0"/>
              <a:t>将联系提升为实体来建模</a:t>
            </a:r>
            <a:endParaRPr lang="en-US" altLang="zh-CN" b="1" dirty="0"/>
          </a:p>
          <a:p>
            <a:pPr lvl="2"/>
            <a:r>
              <a:rPr lang="zh-CN" altLang="zh-CN" sz="1600" b="1" dirty="0"/>
              <a:t>想像对于每个学生选的每门课程有一个课程</a:t>
            </a:r>
            <a:r>
              <a:rPr lang="en-US" altLang="zh-CN" sz="1600" b="1" dirty="0"/>
              <a:t>-</a:t>
            </a:r>
            <a:r>
              <a:rPr lang="zh-CN" altLang="zh-CN" sz="1600" b="1" dirty="0"/>
              <a:t>注册记录</a:t>
            </a:r>
            <a:endParaRPr lang="zh-CN" altLang="zh-CN" sz="1600" dirty="0"/>
          </a:p>
          <a:p>
            <a:pPr lvl="3"/>
            <a:r>
              <a:rPr lang="en-US" altLang="zh-CN" sz="1600" dirty="0"/>
              <a:t>registration</a:t>
            </a:r>
            <a:r>
              <a:rPr lang="zh-CN" altLang="zh-CN" sz="1600" dirty="0"/>
              <a:t>实体：代表课程</a:t>
            </a:r>
            <a:r>
              <a:rPr lang="en-US" altLang="zh-CN" sz="1600" dirty="0"/>
              <a:t>-</a:t>
            </a:r>
            <a:r>
              <a:rPr lang="zh-CN" altLang="zh-CN" sz="1600" dirty="0"/>
              <a:t>注册记录的实体</a:t>
            </a:r>
          </a:p>
          <a:p>
            <a:pPr lvl="2"/>
            <a:r>
              <a:rPr lang="zh-CN" altLang="zh-CN" sz="1600" b="1" dirty="0"/>
              <a:t>每个</a:t>
            </a:r>
            <a:r>
              <a:rPr lang="en-US" altLang="zh-CN" sz="1600" b="1" dirty="0"/>
              <a:t>registration </a:t>
            </a:r>
            <a:r>
              <a:rPr lang="zh-CN" altLang="zh-CN" sz="1600" b="1" dirty="0"/>
              <a:t>实体</a:t>
            </a:r>
            <a:r>
              <a:rPr lang="zh-CN" altLang="en-US" sz="1600" b="1" dirty="0"/>
              <a:t>实例</a:t>
            </a:r>
            <a:r>
              <a:rPr lang="zh-CN" altLang="zh-CN" sz="1600" b="1" dirty="0"/>
              <a:t>恰好与一个学生和一次开课相关联</a:t>
            </a:r>
            <a:endParaRPr lang="en-US" altLang="zh-CN" sz="1600" b="1" dirty="0"/>
          </a:p>
          <a:p>
            <a:pPr lvl="3"/>
            <a:r>
              <a:rPr lang="en-US" altLang="zh-CN" sz="1600" dirty="0" err="1"/>
              <a:t>section_reg</a:t>
            </a:r>
            <a:r>
              <a:rPr lang="en-US" altLang="zh-CN" sz="1600" dirty="0"/>
              <a:t> </a:t>
            </a:r>
            <a:r>
              <a:rPr lang="zh-CN" altLang="zh-CN" sz="1600" dirty="0"/>
              <a:t>：关联</a:t>
            </a:r>
            <a:r>
              <a:rPr lang="en-US" altLang="zh-CN" sz="1600" dirty="0"/>
              <a:t>registration</a:t>
            </a:r>
            <a:r>
              <a:rPr lang="zh-CN" altLang="zh-CN" sz="1600" dirty="0"/>
              <a:t>和</a:t>
            </a:r>
            <a:r>
              <a:rPr lang="en-US" altLang="zh-CN" sz="1600" dirty="0"/>
              <a:t>section</a:t>
            </a:r>
            <a:r>
              <a:rPr lang="zh-CN" altLang="zh-CN" sz="1600" dirty="0"/>
              <a:t>（</a:t>
            </a:r>
            <a:r>
              <a:rPr lang="en-US" altLang="zh-CN" sz="1600" dirty="0"/>
              <a:t>course</a:t>
            </a:r>
            <a:r>
              <a:rPr lang="zh-CN" altLang="zh-CN" sz="1600" dirty="0"/>
              <a:t>）的联系</a:t>
            </a:r>
          </a:p>
          <a:p>
            <a:pPr lvl="3"/>
            <a:r>
              <a:rPr lang="en-US" altLang="zh-CN" sz="1600" dirty="0" err="1"/>
              <a:t>student_reg</a:t>
            </a:r>
            <a:r>
              <a:rPr lang="zh-CN" altLang="zh-CN" sz="1600" dirty="0"/>
              <a:t>：关联</a:t>
            </a:r>
            <a:r>
              <a:rPr lang="en-US" altLang="zh-CN" sz="1600" dirty="0"/>
              <a:t>registration</a:t>
            </a:r>
            <a:r>
              <a:rPr lang="zh-CN" altLang="zh-CN" sz="1600" dirty="0"/>
              <a:t>和</a:t>
            </a:r>
            <a:r>
              <a:rPr lang="en-US" altLang="zh-CN" sz="1600" dirty="0"/>
              <a:t>student </a:t>
            </a:r>
            <a:r>
              <a:rPr lang="zh-CN" altLang="zh-CN" sz="1600" dirty="0"/>
              <a:t>的联系</a:t>
            </a:r>
          </a:p>
          <a:p>
            <a:pPr lvl="2"/>
            <a:r>
              <a:rPr lang="zh-CN" altLang="zh-CN" sz="1600" dirty="0">
                <a:solidFill>
                  <a:srgbClr val="FF0000"/>
                </a:solidFill>
              </a:rPr>
              <a:t>注意</a:t>
            </a:r>
            <a:r>
              <a:rPr lang="zh-CN" altLang="en-US" sz="1600" dirty="0">
                <a:solidFill>
                  <a:srgbClr val="FF0000"/>
                </a:solidFill>
              </a:rPr>
              <a:t>：</a:t>
            </a:r>
            <a:r>
              <a:rPr lang="zh-CN" altLang="zh-CN" sz="1600" dirty="0">
                <a:solidFill>
                  <a:srgbClr val="FF0000"/>
                </a:solidFill>
              </a:rPr>
              <a:t>双线表示</a:t>
            </a:r>
            <a:r>
              <a:rPr lang="en-US" altLang="zh-CN" sz="1600" dirty="0">
                <a:solidFill>
                  <a:srgbClr val="FF0000"/>
                </a:solidFill>
              </a:rPr>
              <a:t>registration </a:t>
            </a:r>
            <a:r>
              <a:rPr lang="zh-CN" altLang="zh-CN" sz="1600" dirty="0">
                <a:solidFill>
                  <a:srgbClr val="FF0000"/>
                </a:solidFill>
              </a:rPr>
              <a:t>实体全部参与</a:t>
            </a:r>
            <a:endParaRPr lang="en-US" altLang="zh-CN" sz="1600" dirty="0">
              <a:solidFill>
                <a:srgbClr val="FF0000"/>
              </a:solidFill>
            </a:endParaRPr>
          </a:p>
          <a:p>
            <a:r>
              <a:rPr lang="zh-CN" altLang="zh-CN" b="1" dirty="0"/>
              <a:t>建模为实体还是联系的区别</a:t>
            </a:r>
            <a:endParaRPr lang="zh-CN" altLang="zh-CN" dirty="0"/>
          </a:p>
          <a:p>
            <a:pPr lvl="1"/>
            <a:r>
              <a:rPr lang="zh-CN" altLang="zh-CN" dirty="0"/>
              <a:t>以上两种方法都准确表达了大学的信息</a:t>
            </a:r>
          </a:p>
          <a:p>
            <a:pPr lvl="1"/>
            <a:r>
              <a:rPr lang="zh-CN" altLang="zh-CN" dirty="0"/>
              <a:t>使用</a:t>
            </a:r>
            <a:r>
              <a:rPr lang="en-US" altLang="zh-CN" dirty="0"/>
              <a:t>takes </a:t>
            </a:r>
            <a:r>
              <a:rPr lang="zh-CN" altLang="zh-CN" dirty="0"/>
              <a:t>的方法更紧凑也更可取</a:t>
            </a:r>
          </a:p>
          <a:p>
            <a:pPr lvl="1"/>
            <a:r>
              <a:rPr lang="zh-CN" altLang="zh-CN" dirty="0"/>
              <a:t>如果注册办公室通过课程</a:t>
            </a:r>
            <a:r>
              <a:rPr lang="en-US" altLang="zh-CN" dirty="0"/>
              <a:t>-</a:t>
            </a:r>
            <a:r>
              <a:rPr lang="zh-CN" altLang="zh-CN" dirty="0"/>
              <a:t>注册记录与其他信息相关联，那么最好让它本身为一个实体。</a:t>
            </a:r>
            <a:endParaRPr lang="en-US" altLang="zh-CN" dirty="0"/>
          </a:p>
          <a:p>
            <a:r>
              <a:rPr lang="zh-CN" altLang="en-US" b="1" dirty="0"/>
              <a:t>判断</a:t>
            </a:r>
            <a:r>
              <a:rPr lang="zh-CN" altLang="zh-CN" b="1" dirty="0"/>
              <a:t>建模为实体还是联系的原则</a:t>
            </a:r>
          </a:p>
          <a:p>
            <a:pPr lvl="1"/>
            <a:r>
              <a:rPr lang="zh-CN" altLang="zh-CN" b="1" dirty="0">
                <a:solidFill>
                  <a:srgbClr val="FF0000"/>
                </a:solidFill>
              </a:rPr>
              <a:t>当描述发生在实体间的行为时采用联系</a:t>
            </a:r>
            <a:endParaRPr lang="zh-CN" altLang="zh-CN" sz="1600" dirty="0"/>
          </a:p>
          <a:p>
            <a:pPr lvl="2"/>
            <a:endParaRPr lang="zh-CN" altLang="zh-CN" dirty="0"/>
          </a:p>
        </p:txBody>
      </p:sp>
      <p:pic>
        <p:nvPicPr>
          <p:cNvPr id="256004" name="图片 3">
            <a:extLst>
              <a:ext uri="{FF2B5EF4-FFF2-40B4-BE49-F238E27FC236}">
                <a16:creationId xmlns:a16="http://schemas.microsoft.com/office/drawing/2014/main" id="{45A941EF-5B21-4039-9C53-DED4CB3E2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0404" y="1677428"/>
            <a:ext cx="2585178" cy="88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B82359E0-80A8-4572-B1D1-6597A9AA2AD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00404" y="3263318"/>
            <a:ext cx="3219211" cy="160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35FEFB81-B55E-4850-BC4D-EC6C0C30B42C}"/>
              </a:ext>
            </a:extLst>
          </p:cNvPr>
          <p:cNvSpPr>
            <a:spLocks noGrp="1" noChangeArrowheads="1"/>
          </p:cNvSpPr>
          <p:nvPr>
            <p:ph type="title"/>
          </p:nvPr>
        </p:nvSpPr>
        <p:spPr/>
        <p:txBody>
          <a:bodyPr>
            <a:normAutofit/>
          </a:bodyPr>
          <a:lstStyle/>
          <a:p>
            <a:pPr algn="ctr"/>
            <a:r>
              <a:rPr lang="en-US" altLang="zh-CN" sz="3600" b="1" dirty="0"/>
              <a:t>Entity-Relationship Design Issues</a:t>
            </a:r>
            <a:br>
              <a:rPr lang="en-US" altLang="zh-CN" sz="3600" b="1" dirty="0"/>
            </a:br>
            <a:r>
              <a:rPr lang="zh-CN" altLang="en-US" sz="3200" dirty="0">
                <a:solidFill>
                  <a:srgbClr val="FF0000"/>
                </a:solidFill>
              </a:rPr>
              <a:t>建模为二元联系</a:t>
            </a:r>
            <a:r>
              <a:rPr lang="zh-CN" altLang="zh-CN" sz="3200" dirty="0">
                <a:solidFill>
                  <a:srgbClr val="FF0000"/>
                </a:solidFill>
              </a:rPr>
              <a:t>还是</a:t>
            </a:r>
            <a:r>
              <a:rPr lang="zh-CN" altLang="en-US" sz="3200" dirty="0">
                <a:solidFill>
                  <a:srgbClr val="FF0000"/>
                </a:solidFill>
              </a:rPr>
              <a:t>多元联系</a:t>
            </a:r>
            <a:endParaRPr lang="zh-CN" altLang="en-US" sz="3200" b="1" dirty="0">
              <a:solidFill>
                <a:srgbClr val="FF0000"/>
              </a:solidFill>
            </a:endParaRPr>
          </a:p>
        </p:txBody>
      </p:sp>
      <p:sp>
        <p:nvSpPr>
          <p:cNvPr id="262147" name="Rectangle 3">
            <a:extLst>
              <a:ext uri="{FF2B5EF4-FFF2-40B4-BE49-F238E27FC236}">
                <a16:creationId xmlns:a16="http://schemas.microsoft.com/office/drawing/2014/main" id="{D0964482-1393-4E9D-8D76-F8A729CCA528}"/>
              </a:ext>
            </a:extLst>
          </p:cNvPr>
          <p:cNvSpPr>
            <a:spLocks noGrp="1" noChangeArrowheads="1"/>
          </p:cNvSpPr>
          <p:nvPr>
            <p:ph type="body" idx="4294967295"/>
          </p:nvPr>
        </p:nvSpPr>
        <p:spPr>
          <a:xfrm>
            <a:off x="722092" y="1656054"/>
            <a:ext cx="10746297" cy="4608512"/>
          </a:xfrm>
        </p:spPr>
        <p:txBody>
          <a:bodyPr/>
          <a:lstStyle/>
          <a:p>
            <a:r>
              <a:rPr lang="zh-CN" altLang="zh-CN" sz="2400" dirty="0"/>
              <a:t>数据库中的联系通常都是二元的</a:t>
            </a:r>
            <a:r>
              <a:rPr lang="zh-CN" altLang="en-US" sz="2400" dirty="0"/>
              <a:t>，有一些是三元联系，四元以上的联系很少见（基本上没有！）</a:t>
            </a:r>
            <a:endParaRPr lang="en-US" altLang="zh-CN" sz="2400" dirty="0"/>
          </a:p>
          <a:p>
            <a:r>
              <a:rPr lang="zh-CN" altLang="zh-CN" sz="2400" dirty="0"/>
              <a:t>非二元联系可以用多个二元联系</a:t>
            </a:r>
            <a:r>
              <a:rPr lang="zh-CN" altLang="en-US" sz="2400" dirty="0"/>
              <a:t>来</a:t>
            </a:r>
            <a:r>
              <a:rPr lang="zh-CN" altLang="zh-CN" sz="2400" dirty="0"/>
              <a:t>更好地表示</a:t>
            </a:r>
          </a:p>
          <a:p>
            <a:pPr lvl="1"/>
            <a:r>
              <a:rPr lang="zh-CN" altLang="zh-CN" sz="2400" b="1" dirty="0"/>
              <a:t>例：</a:t>
            </a:r>
            <a:endParaRPr lang="en-US" altLang="zh-CN" sz="2400" b="1" dirty="0"/>
          </a:p>
          <a:p>
            <a:pPr lvl="2"/>
            <a:r>
              <a:rPr lang="zh-CN" altLang="en-US" sz="2000" dirty="0"/>
              <a:t>可以创建一个</a:t>
            </a:r>
            <a:r>
              <a:rPr lang="zh-CN" altLang="zh-CN" sz="2000" dirty="0"/>
              <a:t>三元联系</a:t>
            </a:r>
            <a:r>
              <a:rPr lang="en-US" altLang="zh-CN" sz="2000" dirty="0"/>
              <a:t>parent</a:t>
            </a:r>
            <a:r>
              <a:rPr lang="zh-CN" altLang="zh-CN" sz="2000" dirty="0"/>
              <a:t>，将一个孩子与</a:t>
            </a:r>
            <a:r>
              <a:rPr lang="en-US" altLang="zh-CN" sz="2000" dirty="0"/>
              <a:t>TA</a:t>
            </a:r>
            <a:r>
              <a:rPr lang="zh-CN" altLang="en-US" sz="2000" dirty="0"/>
              <a:t>的</a:t>
            </a:r>
            <a:r>
              <a:rPr lang="zh-CN" altLang="zh-CN" sz="2000" dirty="0"/>
              <a:t>母亲和父亲相关联</a:t>
            </a:r>
          </a:p>
          <a:p>
            <a:pPr lvl="2"/>
            <a:r>
              <a:rPr lang="zh-CN" altLang="zh-CN" sz="2000" dirty="0"/>
              <a:t>三元联系</a:t>
            </a:r>
            <a:r>
              <a:rPr lang="en-US" altLang="zh-CN" sz="2000" dirty="0"/>
              <a:t>parent</a:t>
            </a:r>
            <a:r>
              <a:rPr lang="zh-CN" altLang="zh-CN" sz="2000" dirty="0"/>
              <a:t>可以用两个二元联系分别来表示：</a:t>
            </a:r>
          </a:p>
          <a:p>
            <a:pPr lvl="3"/>
            <a:r>
              <a:rPr lang="en-US" altLang="zh-CN" sz="1600" dirty="0"/>
              <a:t>mother</a:t>
            </a:r>
            <a:r>
              <a:rPr lang="zh-CN" altLang="zh-CN" sz="1600" dirty="0"/>
              <a:t>：孩子与</a:t>
            </a:r>
            <a:r>
              <a:rPr lang="en-US" altLang="zh-CN" sz="1600" dirty="0"/>
              <a:t>TA</a:t>
            </a:r>
            <a:r>
              <a:rPr lang="zh-CN" altLang="zh-CN" sz="1600" dirty="0"/>
              <a:t>的母亲相关联</a:t>
            </a:r>
          </a:p>
          <a:p>
            <a:pPr lvl="3"/>
            <a:r>
              <a:rPr lang="zh-CN" altLang="en-US" sz="1600" dirty="0"/>
              <a:t> </a:t>
            </a:r>
            <a:r>
              <a:rPr lang="en-US" altLang="zh-CN" sz="1600" dirty="0"/>
              <a:t>father </a:t>
            </a:r>
            <a:r>
              <a:rPr lang="zh-CN" altLang="zh-CN" sz="1600" dirty="0"/>
              <a:t>：孩子与</a:t>
            </a:r>
            <a:r>
              <a:rPr lang="en-US" altLang="zh-CN" sz="1600" dirty="0"/>
              <a:t>TA</a:t>
            </a:r>
            <a:r>
              <a:rPr lang="zh-CN" altLang="zh-CN" sz="1600" dirty="0"/>
              <a:t>的父亲相关联</a:t>
            </a:r>
          </a:p>
          <a:p>
            <a:pPr lvl="1"/>
            <a:endParaRPr lang="en-US" altLang="zh-CN" dirty="0"/>
          </a:p>
          <a:p>
            <a:pPr lvl="2"/>
            <a:r>
              <a:rPr lang="zh-CN" altLang="zh-CN" sz="1600" dirty="0"/>
              <a:t>记录孩子的母亲，即使我们不知道父亲是谁</a:t>
            </a:r>
            <a:endParaRPr lang="en-US" altLang="zh-CN" sz="1600" dirty="0"/>
          </a:p>
          <a:p>
            <a:pPr lvl="3"/>
            <a:r>
              <a:rPr lang="zh-CN" altLang="zh-CN" sz="1600" dirty="0"/>
              <a:t>使用</a:t>
            </a:r>
            <a:r>
              <a:rPr lang="en-US" altLang="zh-CN" sz="1600" dirty="0"/>
              <a:t>mother</a:t>
            </a:r>
            <a:r>
              <a:rPr lang="zh-CN" altLang="zh-CN" sz="1600" dirty="0"/>
              <a:t>和</a:t>
            </a:r>
            <a:r>
              <a:rPr lang="en-US" altLang="zh-CN" sz="1600" dirty="0"/>
              <a:t>father </a:t>
            </a:r>
            <a:r>
              <a:rPr lang="zh-CN" altLang="zh-CN" sz="1600" dirty="0"/>
              <a:t>两个</a:t>
            </a:r>
            <a:r>
              <a:rPr lang="zh-CN" altLang="en-US" sz="1600" dirty="0"/>
              <a:t>二元</a:t>
            </a:r>
            <a:r>
              <a:rPr lang="zh-CN" altLang="zh-CN" sz="1600" dirty="0"/>
              <a:t>联系</a:t>
            </a:r>
            <a:r>
              <a:rPr lang="zh-CN" altLang="en-US" sz="1600" dirty="0"/>
              <a:t>可以轻松实现这个功能</a:t>
            </a:r>
            <a:endParaRPr lang="en-US" altLang="zh-CN" sz="1600" dirty="0"/>
          </a:p>
          <a:p>
            <a:pPr lvl="3"/>
            <a:r>
              <a:rPr lang="zh-CN" altLang="en-US" sz="1600" dirty="0"/>
              <a:t>在</a:t>
            </a:r>
            <a:r>
              <a:rPr lang="zh-CN" altLang="zh-CN" sz="1600" dirty="0"/>
              <a:t>三元联系</a:t>
            </a:r>
            <a:r>
              <a:rPr lang="en-US" altLang="zh-CN" sz="1600" dirty="0"/>
              <a:t>parent</a:t>
            </a:r>
            <a:r>
              <a:rPr lang="zh-CN" altLang="zh-CN" sz="1600" dirty="0"/>
              <a:t>中</a:t>
            </a:r>
            <a:r>
              <a:rPr lang="zh-CN" altLang="en-US" sz="1600" dirty="0"/>
              <a:t>使用</a:t>
            </a:r>
            <a:r>
              <a:rPr lang="zh-CN" altLang="zh-CN" sz="1600" dirty="0"/>
              <a:t>一个空值</a:t>
            </a:r>
            <a:r>
              <a:rPr lang="zh-CN" altLang="en-US" sz="1600" dirty="0"/>
              <a:t>也可以实现这个功能</a:t>
            </a:r>
            <a:endParaRPr lang="en-US" altLang="zh-CN" sz="1600" dirty="0"/>
          </a:p>
          <a:p>
            <a:pPr lvl="2"/>
            <a:r>
              <a:rPr lang="zh-CN" altLang="zh-CN" dirty="0">
                <a:solidFill>
                  <a:srgbClr val="FF0000"/>
                </a:solidFill>
              </a:rPr>
              <a:t>在这个例子中用二元联系更好</a:t>
            </a:r>
            <a:r>
              <a:rPr lang="zh-CN" altLang="en-US" dirty="0">
                <a:solidFill>
                  <a:srgbClr val="FF0000"/>
                </a:solidFill>
              </a:rPr>
              <a:t>！</a:t>
            </a:r>
            <a:endParaRPr lang="zh-CN" altLang="zh-CN"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DB00B27E-FDB4-4B8E-AE53-B11431EEA8D6}"/>
              </a:ext>
            </a:extLst>
          </p:cNvPr>
          <p:cNvSpPr>
            <a:spLocks noGrp="1" noChangeArrowheads="1"/>
          </p:cNvSpPr>
          <p:nvPr>
            <p:ph type="title"/>
          </p:nvPr>
        </p:nvSpPr>
        <p:spPr/>
        <p:txBody>
          <a:bodyPr>
            <a:normAutofit/>
          </a:bodyPr>
          <a:lstStyle/>
          <a:p>
            <a:pPr algn="ctr"/>
            <a:r>
              <a:rPr lang="en-US" altLang="zh-CN" sz="3600" b="1" dirty="0"/>
              <a:t>Entity-Relationship Design Issues</a:t>
            </a:r>
            <a:br>
              <a:rPr lang="en-US" altLang="zh-CN" sz="3600" b="1" dirty="0"/>
            </a:br>
            <a:r>
              <a:rPr lang="zh-CN" altLang="en-US" sz="3200" dirty="0">
                <a:solidFill>
                  <a:srgbClr val="FF0000"/>
                </a:solidFill>
              </a:rPr>
              <a:t>建模为二元联系</a:t>
            </a:r>
            <a:r>
              <a:rPr lang="zh-CN" altLang="zh-CN" sz="3200" dirty="0">
                <a:solidFill>
                  <a:srgbClr val="FF0000"/>
                </a:solidFill>
              </a:rPr>
              <a:t>还是</a:t>
            </a:r>
            <a:r>
              <a:rPr lang="zh-CN" altLang="en-US" sz="3200" dirty="0">
                <a:solidFill>
                  <a:srgbClr val="FF0000"/>
                </a:solidFill>
              </a:rPr>
              <a:t>多元联系</a:t>
            </a:r>
            <a:endParaRPr lang="zh-CN" altLang="en-US" sz="3200" b="1" dirty="0">
              <a:solidFill>
                <a:srgbClr val="FF0000"/>
              </a:solidFill>
            </a:endParaRPr>
          </a:p>
        </p:txBody>
      </p:sp>
      <p:sp>
        <p:nvSpPr>
          <p:cNvPr id="264195" name="Rectangle 3">
            <a:extLst>
              <a:ext uri="{FF2B5EF4-FFF2-40B4-BE49-F238E27FC236}">
                <a16:creationId xmlns:a16="http://schemas.microsoft.com/office/drawing/2014/main" id="{644C2DEB-5C7D-4F7E-A832-6C712D7FBDBD}"/>
              </a:ext>
            </a:extLst>
          </p:cNvPr>
          <p:cNvSpPr>
            <a:spLocks noGrp="1" noChangeArrowheads="1"/>
          </p:cNvSpPr>
          <p:nvPr>
            <p:ph type="body" idx="4294967295"/>
          </p:nvPr>
        </p:nvSpPr>
        <p:spPr>
          <a:xfrm>
            <a:off x="1063625" y="1815445"/>
            <a:ext cx="9144000" cy="4608512"/>
          </a:xfrm>
        </p:spPr>
        <p:txBody>
          <a:bodyPr>
            <a:normAutofit lnSpcReduction="10000"/>
          </a:bodyPr>
          <a:lstStyle/>
          <a:p>
            <a:r>
              <a:rPr lang="zh-CN" altLang="zh-CN" sz="2400" b="1" dirty="0"/>
              <a:t>将</a:t>
            </a:r>
            <a:r>
              <a:rPr lang="en-US" altLang="zh-CN" sz="2400" b="1" dirty="0"/>
              <a:t>n</a:t>
            </a:r>
            <a:r>
              <a:rPr lang="zh-CN" altLang="zh-CN" sz="2400" b="1" dirty="0"/>
              <a:t>元联系转换为一组二元联系的规则</a:t>
            </a:r>
          </a:p>
          <a:p>
            <a:pPr lvl="1"/>
            <a:r>
              <a:rPr lang="zh-CN" altLang="zh-CN" sz="2000" b="1" dirty="0"/>
              <a:t>三元联系转换为二元联系</a:t>
            </a:r>
          </a:p>
          <a:p>
            <a:pPr lvl="2"/>
            <a:r>
              <a:rPr lang="zh-CN" altLang="zh-CN" sz="1600" dirty="0"/>
              <a:t>考虑一个抽象的三元</a:t>
            </a:r>
            <a:r>
              <a:rPr lang="en-US" altLang="zh-CN" sz="1600" dirty="0"/>
              <a:t>( n=3) </a:t>
            </a:r>
            <a:r>
              <a:rPr lang="zh-CN" altLang="zh-CN" sz="1600" dirty="0"/>
              <a:t>联系集</a:t>
            </a:r>
            <a:r>
              <a:rPr lang="en-US" altLang="zh-CN" sz="1600" dirty="0"/>
              <a:t>R</a:t>
            </a:r>
            <a:r>
              <a:rPr lang="zh-CN" altLang="zh-CN" sz="1600" dirty="0"/>
              <a:t>，它将实体集</a:t>
            </a:r>
            <a:r>
              <a:rPr lang="en-US" altLang="zh-CN" sz="1600" dirty="0"/>
              <a:t>A </a:t>
            </a:r>
            <a:r>
              <a:rPr lang="zh-CN" altLang="zh-CN" sz="1600" dirty="0"/>
              <a:t>、</a:t>
            </a:r>
            <a:r>
              <a:rPr lang="en-US" altLang="zh-CN" sz="1600" dirty="0"/>
              <a:t>B </a:t>
            </a:r>
            <a:r>
              <a:rPr lang="zh-CN" altLang="zh-CN" sz="1600" dirty="0"/>
              <a:t>和</a:t>
            </a:r>
            <a:r>
              <a:rPr lang="en-US" altLang="zh-CN" sz="1600" dirty="0"/>
              <a:t>C </a:t>
            </a:r>
            <a:r>
              <a:rPr lang="zh-CN" altLang="zh-CN" sz="1600" dirty="0"/>
              <a:t>联系起来</a:t>
            </a:r>
            <a:endParaRPr lang="en-US" altLang="zh-CN" sz="1600" dirty="0"/>
          </a:p>
          <a:p>
            <a:pPr lvl="2"/>
            <a:r>
              <a:rPr lang="zh-CN" altLang="zh-CN" sz="1600" dirty="0"/>
              <a:t>用实体集</a:t>
            </a:r>
            <a:r>
              <a:rPr lang="en-US" altLang="zh-CN" sz="1600" dirty="0"/>
              <a:t>E </a:t>
            </a:r>
            <a:r>
              <a:rPr lang="zh-CN" altLang="zh-CN" sz="1600" dirty="0"/>
              <a:t>替代联系集</a:t>
            </a:r>
            <a:r>
              <a:rPr lang="en-US" altLang="zh-CN" sz="1600" dirty="0"/>
              <a:t>R </a:t>
            </a:r>
          </a:p>
          <a:p>
            <a:pPr lvl="2"/>
            <a:r>
              <a:rPr lang="zh-CN" altLang="zh-CN" sz="1600" dirty="0"/>
              <a:t>创建三个联系集</a:t>
            </a:r>
          </a:p>
          <a:p>
            <a:pPr lvl="3"/>
            <a:r>
              <a:rPr lang="en-US" altLang="zh-CN" sz="1600" dirty="0"/>
              <a:t>R</a:t>
            </a:r>
            <a:r>
              <a:rPr lang="en-US" altLang="zh-CN" sz="1600" baseline="-25000" dirty="0"/>
              <a:t>A</a:t>
            </a:r>
            <a:r>
              <a:rPr lang="en-US" altLang="zh-CN" sz="1600" dirty="0"/>
              <a:t> </a:t>
            </a:r>
            <a:r>
              <a:rPr lang="zh-CN" altLang="zh-CN" sz="1600" dirty="0"/>
              <a:t>，关联</a:t>
            </a:r>
            <a:r>
              <a:rPr lang="en-US" altLang="zh-CN" sz="1600" dirty="0"/>
              <a:t>E</a:t>
            </a:r>
            <a:r>
              <a:rPr lang="zh-CN" altLang="zh-CN" sz="1600" dirty="0"/>
              <a:t>和</a:t>
            </a:r>
            <a:r>
              <a:rPr lang="en-US" altLang="zh-CN" sz="1600" dirty="0"/>
              <a:t>A</a:t>
            </a:r>
            <a:endParaRPr lang="zh-CN" altLang="zh-CN" sz="1600" dirty="0"/>
          </a:p>
          <a:p>
            <a:pPr lvl="3"/>
            <a:r>
              <a:rPr lang="en-US" altLang="zh-CN" sz="1600" dirty="0"/>
              <a:t>R</a:t>
            </a:r>
            <a:r>
              <a:rPr lang="en-US" altLang="zh-CN" sz="1600" baseline="-25000" dirty="0"/>
              <a:t>B</a:t>
            </a:r>
            <a:r>
              <a:rPr lang="en-US" altLang="zh-CN" sz="1600" dirty="0"/>
              <a:t> </a:t>
            </a:r>
            <a:r>
              <a:rPr lang="zh-CN" altLang="zh-CN" sz="1600" dirty="0"/>
              <a:t>，关联</a:t>
            </a:r>
            <a:r>
              <a:rPr lang="en-US" altLang="zh-CN" sz="1600" dirty="0"/>
              <a:t>E</a:t>
            </a:r>
            <a:r>
              <a:rPr lang="zh-CN" altLang="zh-CN" sz="1600" dirty="0"/>
              <a:t>和</a:t>
            </a:r>
            <a:r>
              <a:rPr lang="en-US" altLang="zh-CN" sz="1600" dirty="0"/>
              <a:t>B</a:t>
            </a:r>
            <a:endParaRPr lang="zh-CN" altLang="zh-CN" sz="1600" dirty="0"/>
          </a:p>
          <a:p>
            <a:pPr lvl="3"/>
            <a:r>
              <a:rPr lang="en-US" altLang="zh-CN" sz="1600" dirty="0"/>
              <a:t>R</a:t>
            </a:r>
            <a:r>
              <a:rPr lang="en-US" altLang="zh-CN" sz="1600" baseline="-25000" dirty="0"/>
              <a:t>C</a:t>
            </a:r>
            <a:r>
              <a:rPr lang="en-US" altLang="zh-CN" sz="1600" dirty="0"/>
              <a:t> </a:t>
            </a:r>
            <a:r>
              <a:rPr lang="zh-CN" altLang="zh-CN" sz="1600" dirty="0"/>
              <a:t>，关联</a:t>
            </a:r>
            <a:r>
              <a:rPr lang="en-US" altLang="zh-CN" sz="1600" dirty="0"/>
              <a:t>E</a:t>
            </a:r>
            <a:r>
              <a:rPr lang="zh-CN" altLang="zh-CN" sz="1600" dirty="0"/>
              <a:t>和</a:t>
            </a:r>
            <a:r>
              <a:rPr lang="en-US" altLang="zh-CN" sz="1600" dirty="0"/>
              <a:t>C</a:t>
            </a:r>
          </a:p>
          <a:p>
            <a:pPr lvl="2"/>
            <a:r>
              <a:rPr lang="zh-CN" altLang="zh-CN" sz="1600" dirty="0"/>
              <a:t>如果联系集</a:t>
            </a:r>
            <a:r>
              <a:rPr lang="en-US" altLang="zh-CN" sz="1600" dirty="0"/>
              <a:t>R </a:t>
            </a:r>
            <a:r>
              <a:rPr lang="zh-CN" altLang="zh-CN" sz="1600" dirty="0"/>
              <a:t>有属性，那么将这些属性赋给实体集</a:t>
            </a:r>
            <a:r>
              <a:rPr lang="en-US" altLang="zh-CN" sz="1600" dirty="0"/>
              <a:t>E</a:t>
            </a:r>
            <a:r>
              <a:rPr lang="zh-CN" altLang="zh-CN" sz="1600" dirty="0"/>
              <a:t>；</a:t>
            </a:r>
            <a:endParaRPr lang="en-US" altLang="zh-CN" sz="1600" dirty="0"/>
          </a:p>
          <a:p>
            <a:pPr lvl="2"/>
            <a:r>
              <a:rPr lang="zh-CN" altLang="zh-CN" sz="1600" dirty="0"/>
              <a:t>进一步，为</a:t>
            </a:r>
            <a:r>
              <a:rPr lang="en-US" altLang="zh-CN" sz="1600" dirty="0"/>
              <a:t>E</a:t>
            </a:r>
            <a:r>
              <a:rPr lang="zh-CN" altLang="zh-CN" sz="1600" dirty="0"/>
              <a:t>创建一个特殊的标识属性</a:t>
            </a:r>
            <a:r>
              <a:rPr lang="zh-CN" altLang="en-US" sz="1600" dirty="0"/>
              <a:t> </a:t>
            </a:r>
            <a:r>
              <a:rPr lang="en-US" altLang="zh-CN" sz="1600" dirty="0" err="1">
                <a:solidFill>
                  <a:srgbClr val="FF0000"/>
                </a:solidFill>
              </a:rPr>
              <a:t>e</a:t>
            </a:r>
            <a:r>
              <a:rPr lang="en-US" altLang="zh-CN" sz="1600" baseline="-25000" dirty="0" err="1">
                <a:solidFill>
                  <a:srgbClr val="FF0000"/>
                </a:solidFill>
              </a:rPr>
              <a:t>i</a:t>
            </a:r>
            <a:r>
              <a:rPr lang="zh-CN" altLang="en-US" sz="1600" baseline="-25000" dirty="0"/>
              <a:t>   </a:t>
            </a:r>
            <a:r>
              <a:rPr lang="en-US" altLang="zh-CN" sz="1600" dirty="0"/>
              <a:t>(</a:t>
            </a:r>
            <a:r>
              <a:rPr lang="zh-CN" altLang="zh-CN" sz="1600" dirty="0"/>
              <a:t>因为它必须能够通过其属性值来区别实体集中的各个实体</a:t>
            </a:r>
            <a:r>
              <a:rPr lang="en-US" altLang="zh-CN" sz="1600" dirty="0"/>
              <a:t>) </a:t>
            </a:r>
            <a:r>
              <a:rPr lang="zh-CN" altLang="zh-CN" sz="1600" dirty="0"/>
              <a:t>。</a:t>
            </a:r>
            <a:endParaRPr lang="en-US" altLang="zh-CN" sz="1600" dirty="0"/>
          </a:p>
          <a:p>
            <a:pPr lvl="2"/>
            <a:r>
              <a:rPr lang="zh-CN" altLang="zh-CN" sz="1600" dirty="0"/>
              <a:t>针对联系集</a:t>
            </a:r>
            <a:r>
              <a:rPr lang="en-US" altLang="zh-CN" sz="1600" dirty="0"/>
              <a:t>R </a:t>
            </a:r>
            <a:r>
              <a:rPr lang="zh-CN" altLang="zh-CN" sz="1600" dirty="0"/>
              <a:t>中的每个联系</a:t>
            </a:r>
            <a:r>
              <a:rPr lang="en-US" altLang="zh-CN" sz="1600" dirty="0"/>
              <a:t>(</a:t>
            </a:r>
            <a:r>
              <a:rPr lang="en-US" altLang="zh-CN" sz="1600" dirty="0">
                <a:solidFill>
                  <a:srgbClr val="FF0000"/>
                </a:solidFill>
              </a:rPr>
              <a:t>a</a:t>
            </a:r>
            <a:r>
              <a:rPr lang="en-US" altLang="zh-CN" sz="1600" baseline="-25000" dirty="0">
                <a:solidFill>
                  <a:srgbClr val="FF0000"/>
                </a:solidFill>
              </a:rPr>
              <a:t>i</a:t>
            </a:r>
            <a:r>
              <a:rPr lang="en-US" altLang="zh-CN" sz="1600" dirty="0">
                <a:solidFill>
                  <a:srgbClr val="FF0000"/>
                </a:solidFill>
              </a:rPr>
              <a:t> , b</a:t>
            </a:r>
            <a:r>
              <a:rPr lang="en-US" altLang="zh-CN" sz="1600" baseline="-25000" dirty="0">
                <a:solidFill>
                  <a:srgbClr val="FF0000"/>
                </a:solidFill>
              </a:rPr>
              <a:t>i</a:t>
            </a:r>
            <a:r>
              <a:rPr lang="en-US" altLang="zh-CN" sz="1600" dirty="0">
                <a:solidFill>
                  <a:srgbClr val="FF0000"/>
                </a:solidFill>
              </a:rPr>
              <a:t> , c</a:t>
            </a:r>
            <a:r>
              <a:rPr lang="en-US" altLang="zh-CN" sz="1600" baseline="-25000" dirty="0">
                <a:solidFill>
                  <a:srgbClr val="FF0000"/>
                </a:solidFill>
              </a:rPr>
              <a:t>i</a:t>
            </a:r>
            <a:r>
              <a:rPr lang="en-US" altLang="zh-CN" sz="1600" dirty="0">
                <a:solidFill>
                  <a:srgbClr val="FF0000"/>
                </a:solidFill>
              </a:rPr>
              <a:t> </a:t>
            </a:r>
            <a:r>
              <a:rPr lang="en-US" altLang="zh-CN" sz="1600" dirty="0"/>
              <a:t>)</a:t>
            </a:r>
            <a:r>
              <a:rPr lang="zh-CN" altLang="zh-CN" sz="1600" dirty="0"/>
              <a:t>，在实体集</a:t>
            </a:r>
            <a:r>
              <a:rPr lang="en-US" altLang="zh-CN" sz="1600" dirty="0"/>
              <a:t>E</a:t>
            </a:r>
            <a:r>
              <a:rPr lang="zh-CN" altLang="zh-CN" sz="1600" dirty="0"/>
              <a:t>中创建一个新的实体</a:t>
            </a:r>
            <a:r>
              <a:rPr lang="en-US" altLang="zh-CN" sz="1600" dirty="0" err="1">
                <a:solidFill>
                  <a:srgbClr val="FF0000"/>
                </a:solidFill>
              </a:rPr>
              <a:t>e</a:t>
            </a:r>
            <a:r>
              <a:rPr lang="en-US" altLang="zh-CN" sz="1600" baseline="-25000" dirty="0" err="1">
                <a:solidFill>
                  <a:srgbClr val="FF0000"/>
                </a:solidFill>
              </a:rPr>
              <a:t>i</a:t>
            </a:r>
            <a:r>
              <a:rPr lang="zh-CN" altLang="en-US" sz="1600" baseline="-25000" dirty="0"/>
              <a:t> </a:t>
            </a:r>
            <a:endParaRPr lang="en-US" altLang="zh-CN" sz="1600" dirty="0"/>
          </a:p>
          <a:p>
            <a:pPr lvl="2"/>
            <a:r>
              <a:rPr lang="zh-CN" altLang="zh-CN" sz="1600" dirty="0"/>
              <a:t>然后， 在三个新联系集中，分别插入新联系如下</a:t>
            </a:r>
            <a:r>
              <a:rPr lang="en-US" altLang="zh-CN" sz="1600" dirty="0"/>
              <a:t>:</a:t>
            </a:r>
            <a:endParaRPr lang="zh-CN" altLang="zh-CN" sz="1600" dirty="0"/>
          </a:p>
          <a:p>
            <a:pPr lvl="3"/>
            <a:r>
              <a:rPr lang="zh-CN" altLang="zh-CN" sz="1600" dirty="0"/>
              <a:t>在</a:t>
            </a:r>
            <a:r>
              <a:rPr lang="en-US" altLang="zh-CN" sz="1600" dirty="0"/>
              <a:t>R</a:t>
            </a:r>
            <a:r>
              <a:rPr lang="en-US" altLang="zh-CN" sz="1600" baseline="-25000" dirty="0"/>
              <a:t>A</a:t>
            </a:r>
            <a:r>
              <a:rPr lang="zh-CN" altLang="zh-CN" sz="1600" dirty="0"/>
              <a:t>中插入</a:t>
            </a:r>
            <a:r>
              <a:rPr lang="en-US" altLang="zh-CN" sz="1600" dirty="0"/>
              <a:t>(</a:t>
            </a:r>
            <a:r>
              <a:rPr lang="en-US" altLang="zh-CN" sz="1600" dirty="0" err="1">
                <a:solidFill>
                  <a:srgbClr val="FF0000"/>
                </a:solidFill>
              </a:rPr>
              <a:t>e</a:t>
            </a:r>
            <a:r>
              <a:rPr lang="en-US" altLang="zh-CN" sz="1600" baseline="-25000" dirty="0" err="1">
                <a:solidFill>
                  <a:srgbClr val="FF0000"/>
                </a:solidFill>
              </a:rPr>
              <a:t>i</a:t>
            </a:r>
            <a:r>
              <a:rPr lang="zh-CN" altLang="en-US" sz="1600" baseline="-25000" dirty="0">
                <a:solidFill>
                  <a:srgbClr val="FF0000"/>
                </a:solidFill>
              </a:rPr>
              <a:t> </a:t>
            </a:r>
            <a:r>
              <a:rPr lang="en-US" altLang="zh-CN" sz="1600" dirty="0"/>
              <a:t> , </a:t>
            </a:r>
            <a:r>
              <a:rPr lang="en-US" altLang="zh-CN" sz="1600" dirty="0">
                <a:solidFill>
                  <a:srgbClr val="FF0000"/>
                </a:solidFill>
              </a:rPr>
              <a:t>a</a:t>
            </a:r>
            <a:r>
              <a:rPr lang="en-US" altLang="zh-CN" sz="1600" baseline="-25000" dirty="0">
                <a:solidFill>
                  <a:srgbClr val="FF0000"/>
                </a:solidFill>
              </a:rPr>
              <a:t>i</a:t>
            </a:r>
            <a:r>
              <a:rPr lang="en-US" altLang="zh-CN" sz="1600" dirty="0"/>
              <a:t>)</a:t>
            </a:r>
            <a:endParaRPr lang="zh-CN" altLang="zh-CN" sz="1600" dirty="0"/>
          </a:p>
          <a:p>
            <a:pPr lvl="3"/>
            <a:r>
              <a:rPr lang="zh-CN" altLang="zh-CN" sz="1600" dirty="0"/>
              <a:t>在</a:t>
            </a:r>
            <a:r>
              <a:rPr lang="en-US" altLang="zh-CN" sz="1600" dirty="0"/>
              <a:t>R</a:t>
            </a:r>
            <a:r>
              <a:rPr lang="en-US" altLang="zh-CN" sz="1600" baseline="-25000" dirty="0"/>
              <a:t>B</a:t>
            </a:r>
            <a:r>
              <a:rPr lang="en-US" altLang="zh-CN" sz="1600" dirty="0"/>
              <a:t> </a:t>
            </a:r>
            <a:r>
              <a:rPr lang="zh-CN" altLang="zh-CN" sz="1600" dirty="0"/>
              <a:t>中插入</a:t>
            </a:r>
            <a:r>
              <a:rPr lang="en-US" altLang="zh-CN" sz="1600" dirty="0"/>
              <a:t>(</a:t>
            </a:r>
            <a:r>
              <a:rPr lang="en-US" altLang="zh-CN" sz="1600" dirty="0" err="1">
                <a:solidFill>
                  <a:srgbClr val="FF0000"/>
                </a:solidFill>
              </a:rPr>
              <a:t>e</a:t>
            </a:r>
            <a:r>
              <a:rPr lang="en-US" altLang="zh-CN" sz="1600" baseline="-25000" dirty="0" err="1">
                <a:solidFill>
                  <a:srgbClr val="FF0000"/>
                </a:solidFill>
              </a:rPr>
              <a:t>i</a:t>
            </a:r>
            <a:r>
              <a:rPr lang="en-US" altLang="zh-CN" sz="1600" dirty="0"/>
              <a:t> , </a:t>
            </a:r>
            <a:r>
              <a:rPr lang="en-US" altLang="zh-CN" sz="1600" dirty="0">
                <a:solidFill>
                  <a:srgbClr val="FF0000"/>
                </a:solidFill>
              </a:rPr>
              <a:t>b</a:t>
            </a:r>
            <a:r>
              <a:rPr lang="en-US" altLang="zh-CN" sz="1600" baseline="-25000" dirty="0">
                <a:solidFill>
                  <a:srgbClr val="FF0000"/>
                </a:solidFill>
              </a:rPr>
              <a:t>i</a:t>
            </a:r>
            <a:r>
              <a:rPr lang="en-US" altLang="zh-CN" sz="1600" dirty="0"/>
              <a:t>)</a:t>
            </a:r>
            <a:endParaRPr lang="zh-CN" altLang="zh-CN" sz="1600" dirty="0"/>
          </a:p>
          <a:p>
            <a:pPr lvl="3"/>
            <a:r>
              <a:rPr lang="zh-CN" altLang="zh-CN" sz="1600" dirty="0"/>
              <a:t>在</a:t>
            </a:r>
            <a:r>
              <a:rPr lang="en-US" altLang="zh-CN" sz="1600" dirty="0"/>
              <a:t>R</a:t>
            </a:r>
            <a:r>
              <a:rPr lang="en-US" altLang="zh-CN" sz="1600" baseline="-25000" dirty="0"/>
              <a:t>C</a:t>
            </a:r>
            <a:r>
              <a:rPr lang="en-US" altLang="zh-CN" sz="1600" dirty="0"/>
              <a:t> </a:t>
            </a:r>
            <a:r>
              <a:rPr lang="zh-CN" altLang="zh-CN" sz="1600" dirty="0"/>
              <a:t>中插入</a:t>
            </a:r>
            <a:r>
              <a:rPr lang="en-US" altLang="zh-CN" sz="1600" dirty="0"/>
              <a:t>(</a:t>
            </a:r>
            <a:r>
              <a:rPr lang="en-US" altLang="zh-CN" sz="1600" dirty="0" err="1">
                <a:solidFill>
                  <a:srgbClr val="FF0000"/>
                </a:solidFill>
              </a:rPr>
              <a:t>e</a:t>
            </a:r>
            <a:r>
              <a:rPr lang="en-US" altLang="zh-CN" sz="1600" baseline="-25000" dirty="0" err="1">
                <a:solidFill>
                  <a:srgbClr val="FF0000"/>
                </a:solidFill>
              </a:rPr>
              <a:t>i</a:t>
            </a:r>
            <a:r>
              <a:rPr lang="en-US" altLang="zh-CN" sz="1600" dirty="0"/>
              <a:t> , </a:t>
            </a:r>
            <a:r>
              <a:rPr lang="en-US" altLang="zh-CN" sz="1600" dirty="0">
                <a:solidFill>
                  <a:srgbClr val="FF0000"/>
                </a:solidFill>
              </a:rPr>
              <a:t>c</a:t>
            </a:r>
            <a:r>
              <a:rPr lang="en-US" altLang="zh-CN" sz="1600" baseline="-25000" dirty="0">
                <a:solidFill>
                  <a:srgbClr val="FF0000"/>
                </a:solidFill>
              </a:rPr>
              <a:t>i</a:t>
            </a:r>
            <a:r>
              <a:rPr lang="en-US" altLang="zh-CN" sz="1600" dirty="0"/>
              <a:t>) </a:t>
            </a:r>
            <a:endParaRPr lang="zh-CN" altLang="zh-CN" sz="1600" dirty="0"/>
          </a:p>
          <a:p>
            <a:pPr lvl="3"/>
            <a:endParaRPr lang="zh-CN" altLang="zh-CN" sz="1600" dirty="0"/>
          </a:p>
        </p:txBody>
      </p:sp>
      <p:pic>
        <p:nvPicPr>
          <p:cNvPr id="264196" name="图片 3">
            <a:extLst>
              <a:ext uri="{FF2B5EF4-FFF2-40B4-BE49-F238E27FC236}">
                <a16:creationId xmlns:a16="http://schemas.microsoft.com/office/drawing/2014/main" id="{22753D96-DCF6-4797-B828-4109BBF174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7897" y="2837809"/>
            <a:ext cx="36068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FF6F9D5C-409B-44BC-A124-98561B0E8081}"/>
              </a:ext>
            </a:extLst>
          </p:cNvPr>
          <p:cNvSpPr>
            <a:spLocks noGrp="1" noChangeArrowheads="1"/>
          </p:cNvSpPr>
          <p:nvPr>
            <p:ph type="title"/>
          </p:nvPr>
        </p:nvSpPr>
        <p:spPr/>
        <p:txBody>
          <a:bodyPr>
            <a:normAutofit/>
          </a:bodyPr>
          <a:lstStyle/>
          <a:p>
            <a:pPr algn="ctr"/>
            <a:r>
              <a:rPr lang="en-US" altLang="zh-CN" sz="3600" b="1" dirty="0"/>
              <a:t>Entity-Relationship Design Issues</a:t>
            </a:r>
            <a:br>
              <a:rPr lang="en-US" altLang="zh-CN" sz="3600" b="1" dirty="0"/>
            </a:br>
            <a:r>
              <a:rPr lang="zh-CN" altLang="en-US" sz="3200" dirty="0">
                <a:solidFill>
                  <a:srgbClr val="FF0000"/>
                </a:solidFill>
              </a:rPr>
              <a:t>建模为二元联系</a:t>
            </a:r>
            <a:r>
              <a:rPr lang="zh-CN" altLang="zh-CN" sz="3200" dirty="0">
                <a:solidFill>
                  <a:srgbClr val="FF0000"/>
                </a:solidFill>
              </a:rPr>
              <a:t>还是</a:t>
            </a:r>
            <a:r>
              <a:rPr lang="zh-CN" altLang="en-US" sz="3200" dirty="0">
                <a:solidFill>
                  <a:srgbClr val="FF0000"/>
                </a:solidFill>
              </a:rPr>
              <a:t>多元联系</a:t>
            </a:r>
            <a:endParaRPr lang="zh-CN" altLang="en-US" sz="3200" b="1" dirty="0">
              <a:solidFill>
                <a:srgbClr val="FF0000"/>
              </a:solidFill>
            </a:endParaRPr>
          </a:p>
        </p:txBody>
      </p:sp>
      <p:sp>
        <p:nvSpPr>
          <p:cNvPr id="266243" name="Rectangle 3">
            <a:extLst>
              <a:ext uri="{FF2B5EF4-FFF2-40B4-BE49-F238E27FC236}">
                <a16:creationId xmlns:a16="http://schemas.microsoft.com/office/drawing/2014/main" id="{74C707E6-B4CA-4157-81C9-0660DB560599}"/>
              </a:ext>
            </a:extLst>
          </p:cNvPr>
          <p:cNvSpPr>
            <a:spLocks noGrp="1" noChangeArrowheads="1"/>
          </p:cNvSpPr>
          <p:nvPr>
            <p:ph type="body" idx="4294967295"/>
          </p:nvPr>
        </p:nvSpPr>
        <p:spPr>
          <a:xfrm>
            <a:off x="1104899" y="1639276"/>
            <a:ext cx="9980681" cy="4608512"/>
          </a:xfrm>
        </p:spPr>
        <p:txBody>
          <a:bodyPr/>
          <a:lstStyle/>
          <a:p>
            <a:r>
              <a:rPr lang="zh-CN" altLang="en-US" sz="2400" b="1" dirty="0"/>
              <a:t>可以</a:t>
            </a:r>
            <a:r>
              <a:rPr lang="zh-CN" altLang="zh-CN" sz="2400" b="1" dirty="0"/>
              <a:t>将三元联系转换为二元联系的</a:t>
            </a:r>
            <a:r>
              <a:rPr lang="zh-CN" altLang="en-US" sz="2400" b="1" dirty="0"/>
              <a:t>过程</a:t>
            </a:r>
            <a:r>
              <a:rPr lang="zh-CN" altLang="zh-CN" sz="2400" b="1" dirty="0"/>
              <a:t>推广到</a:t>
            </a:r>
            <a:r>
              <a:rPr lang="en-US" altLang="zh-CN" sz="2400" b="1" dirty="0"/>
              <a:t>n</a:t>
            </a:r>
            <a:r>
              <a:rPr lang="zh-CN" altLang="zh-CN" sz="2400" b="1" dirty="0"/>
              <a:t>元联系</a:t>
            </a:r>
            <a:r>
              <a:rPr lang="zh-CN" altLang="en-US" sz="2400" b="1" dirty="0"/>
              <a:t>的情况！</a:t>
            </a:r>
            <a:endParaRPr lang="en-US" altLang="zh-CN" sz="2400" b="1" dirty="0"/>
          </a:p>
          <a:p>
            <a:r>
              <a:rPr lang="zh-CN" altLang="zh-CN" sz="2400" dirty="0">
                <a:solidFill>
                  <a:srgbClr val="FF0000"/>
                </a:solidFill>
              </a:rPr>
              <a:t>可以限制</a:t>
            </a:r>
            <a:r>
              <a:rPr lang="en-US" altLang="zh-CN" sz="2400" dirty="0">
                <a:solidFill>
                  <a:srgbClr val="FF0000"/>
                </a:solidFill>
              </a:rPr>
              <a:t>E-R </a:t>
            </a:r>
            <a:r>
              <a:rPr lang="zh-CN" altLang="zh-CN" sz="2400" dirty="0">
                <a:solidFill>
                  <a:srgbClr val="FF0000"/>
                </a:solidFill>
              </a:rPr>
              <a:t>模型只包含二元联系集</a:t>
            </a:r>
            <a:r>
              <a:rPr lang="zh-CN" altLang="en-US" sz="2400" dirty="0"/>
              <a:t>，</a:t>
            </a:r>
            <a:r>
              <a:rPr lang="zh-CN" altLang="zh-CN" sz="2400" dirty="0"/>
              <a:t> </a:t>
            </a:r>
            <a:r>
              <a:rPr lang="zh-CN" altLang="zh-CN" sz="2400" b="1" dirty="0">
                <a:solidFill>
                  <a:srgbClr val="FF0000"/>
                </a:solidFill>
              </a:rPr>
              <a:t>这种限制并不总是令人满意的</a:t>
            </a:r>
            <a:r>
              <a:rPr lang="zh-CN" altLang="zh-CN" sz="2400" dirty="0"/>
              <a:t>：</a:t>
            </a:r>
          </a:p>
          <a:p>
            <a:pPr lvl="1"/>
            <a:r>
              <a:rPr lang="zh-CN" altLang="zh-CN" sz="2400" dirty="0"/>
              <a:t>对于为表示联系集而创建的实体集，我们可能不得不为其创建一个标识属性。该标识属性和额外所需的那些联系集增加了设计的复杂程度以及对总的存储空间的需求</a:t>
            </a:r>
          </a:p>
          <a:p>
            <a:pPr lvl="1"/>
            <a:r>
              <a:rPr lang="en-US" altLang="zh-CN" sz="2400" dirty="0"/>
              <a:t>n</a:t>
            </a:r>
            <a:r>
              <a:rPr lang="zh-CN" altLang="zh-CN" sz="2400" dirty="0"/>
              <a:t>元联系集可以更清晰地表示几个实体集参与单个联系集</a:t>
            </a:r>
          </a:p>
          <a:p>
            <a:pPr lvl="1"/>
            <a:endParaRPr lang="en-US" altLang="zh-CN" sz="2400" dirty="0"/>
          </a:p>
          <a:p>
            <a:pPr lvl="1"/>
            <a:r>
              <a:rPr lang="zh-CN" altLang="zh-CN" sz="2400" dirty="0"/>
              <a:t>有可能无法将三元联系上的约束转变为二元联系上的约束</a:t>
            </a:r>
            <a:endParaRPr lang="en-US" altLang="zh-CN" sz="2400" dirty="0"/>
          </a:p>
          <a:p>
            <a:pPr lvl="2"/>
            <a:r>
              <a:rPr lang="zh-CN" altLang="zh-CN" sz="2000" dirty="0"/>
              <a:t>例</a:t>
            </a:r>
            <a:r>
              <a:rPr lang="zh-CN" altLang="en-US" sz="2000" dirty="0"/>
              <a:t>：</a:t>
            </a:r>
            <a:r>
              <a:rPr lang="zh-CN" altLang="zh-CN" sz="2000" dirty="0"/>
              <a:t>考虑一个约束，表明</a:t>
            </a:r>
            <a:r>
              <a:rPr lang="en-US" altLang="zh-CN" sz="2000" dirty="0"/>
              <a:t>R </a:t>
            </a:r>
            <a:r>
              <a:rPr lang="zh-CN" altLang="zh-CN" sz="2000" dirty="0"/>
              <a:t>是从</a:t>
            </a:r>
            <a:r>
              <a:rPr lang="en-US" altLang="zh-CN" sz="2000" dirty="0"/>
              <a:t>A</a:t>
            </a:r>
            <a:r>
              <a:rPr lang="zh-CN" altLang="zh-CN" sz="2000" dirty="0"/>
              <a:t>、</a:t>
            </a:r>
            <a:r>
              <a:rPr lang="en-US" altLang="zh-CN" sz="2000" dirty="0"/>
              <a:t>B</a:t>
            </a:r>
            <a:r>
              <a:rPr lang="zh-CN" altLang="zh-CN" sz="2000" dirty="0"/>
              <a:t>到</a:t>
            </a:r>
            <a:r>
              <a:rPr lang="en-US" altLang="zh-CN" sz="2000" dirty="0"/>
              <a:t>C</a:t>
            </a:r>
            <a:r>
              <a:rPr lang="zh-CN" altLang="zh-CN" sz="2000" dirty="0"/>
              <a:t>多对一的</a:t>
            </a:r>
            <a:r>
              <a:rPr lang="zh-CN" altLang="en-US" sz="2000" dirty="0"/>
              <a:t>，</a:t>
            </a:r>
            <a:r>
              <a:rPr lang="zh-CN" altLang="zh-CN" sz="2000" dirty="0"/>
              <a:t>也就是，来自</a:t>
            </a:r>
            <a:r>
              <a:rPr lang="en-US" altLang="zh-CN" sz="2000" dirty="0"/>
              <a:t>A</a:t>
            </a:r>
            <a:r>
              <a:rPr lang="zh-CN" altLang="zh-CN" sz="2000" dirty="0"/>
              <a:t>和</a:t>
            </a:r>
            <a:r>
              <a:rPr lang="en-US" altLang="zh-CN" sz="2000" dirty="0"/>
              <a:t>B</a:t>
            </a:r>
            <a:r>
              <a:rPr lang="zh-CN" altLang="zh-CN" sz="2000" dirty="0"/>
              <a:t>的每一对实体最多与一个</a:t>
            </a:r>
            <a:r>
              <a:rPr lang="en-US" altLang="zh-CN" sz="2000" dirty="0"/>
              <a:t>C</a:t>
            </a:r>
            <a:r>
              <a:rPr lang="zh-CN" altLang="zh-CN" sz="2000" dirty="0"/>
              <a:t>实体关联。</a:t>
            </a:r>
            <a:endParaRPr lang="en-US" altLang="zh-CN" sz="2000" dirty="0"/>
          </a:p>
          <a:p>
            <a:pPr lvl="2">
              <a:buFont typeface="Wingdings" panose="05000000000000000000" pitchFamily="2" charset="2"/>
              <a:buNone/>
            </a:pPr>
            <a:r>
              <a:rPr lang="zh-CN" altLang="en-US" sz="2000" dirty="0"/>
              <a:t>          </a:t>
            </a:r>
            <a:r>
              <a:rPr lang="zh-CN" altLang="zh-CN" sz="2000" dirty="0"/>
              <a:t>这种约束就不能用联系集</a:t>
            </a:r>
            <a:r>
              <a:rPr lang="en-US" altLang="zh-CN" sz="2000" dirty="0"/>
              <a:t>R</a:t>
            </a:r>
            <a:r>
              <a:rPr lang="en-US" altLang="zh-CN" sz="2000" baseline="-25000" dirty="0"/>
              <a:t>A</a:t>
            </a:r>
            <a:r>
              <a:rPr lang="zh-CN" altLang="zh-CN" sz="2000" dirty="0"/>
              <a:t>、</a:t>
            </a:r>
            <a:r>
              <a:rPr lang="en-US" altLang="zh-CN" sz="2000" dirty="0"/>
              <a:t>R</a:t>
            </a:r>
            <a:r>
              <a:rPr lang="en-US" altLang="zh-CN" sz="2000" baseline="-25000" dirty="0"/>
              <a:t>B</a:t>
            </a:r>
            <a:r>
              <a:rPr lang="en-US" altLang="zh-CN" sz="2000" dirty="0"/>
              <a:t> </a:t>
            </a:r>
            <a:r>
              <a:rPr lang="zh-CN" altLang="zh-CN" sz="2000" dirty="0"/>
              <a:t>和</a:t>
            </a:r>
            <a:r>
              <a:rPr lang="en-US" altLang="zh-CN" sz="2000" dirty="0"/>
              <a:t>R</a:t>
            </a:r>
            <a:r>
              <a:rPr lang="en-US" altLang="zh-CN" sz="2000" baseline="-25000" dirty="0"/>
              <a:t>C</a:t>
            </a:r>
            <a:r>
              <a:rPr lang="en-US" altLang="zh-CN" sz="2000" dirty="0"/>
              <a:t> </a:t>
            </a:r>
            <a:r>
              <a:rPr lang="zh-CN" altLang="zh-CN" sz="2000" dirty="0"/>
              <a:t>上的基数约束来表示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0912E209-5E12-4C3A-A927-F15786969FDC}"/>
              </a:ext>
            </a:extLst>
          </p:cNvPr>
          <p:cNvSpPr>
            <a:spLocks noGrp="1" noChangeArrowheads="1"/>
          </p:cNvSpPr>
          <p:nvPr>
            <p:ph type="title"/>
          </p:nvPr>
        </p:nvSpPr>
        <p:spPr/>
        <p:txBody>
          <a:bodyPr>
            <a:normAutofit/>
          </a:bodyPr>
          <a:lstStyle/>
          <a:p>
            <a:pPr algn="ctr"/>
            <a:r>
              <a:rPr lang="en-US" altLang="zh-CN" sz="3600" b="1" dirty="0"/>
              <a:t>Entity-Relationship Design Issues</a:t>
            </a:r>
            <a:br>
              <a:rPr lang="en-US" altLang="zh-CN" sz="3600" b="1" dirty="0"/>
            </a:br>
            <a:r>
              <a:rPr lang="zh-CN" altLang="en-US" sz="3200" dirty="0">
                <a:solidFill>
                  <a:srgbClr val="FF0000"/>
                </a:solidFill>
              </a:rPr>
              <a:t>建模为二元联系</a:t>
            </a:r>
            <a:r>
              <a:rPr lang="zh-CN" altLang="zh-CN" sz="3200" dirty="0">
                <a:solidFill>
                  <a:srgbClr val="FF0000"/>
                </a:solidFill>
              </a:rPr>
              <a:t>还是</a:t>
            </a:r>
            <a:r>
              <a:rPr lang="zh-CN" altLang="en-US" sz="3200" dirty="0">
                <a:solidFill>
                  <a:srgbClr val="FF0000"/>
                </a:solidFill>
              </a:rPr>
              <a:t>多元联系</a:t>
            </a:r>
            <a:endParaRPr lang="zh-CN" altLang="en-US" sz="3200" b="1" dirty="0">
              <a:solidFill>
                <a:srgbClr val="FF0000"/>
              </a:solidFill>
            </a:endParaRPr>
          </a:p>
        </p:txBody>
      </p:sp>
      <p:sp>
        <p:nvSpPr>
          <p:cNvPr id="268291" name="Rectangle 3">
            <a:extLst>
              <a:ext uri="{FF2B5EF4-FFF2-40B4-BE49-F238E27FC236}">
                <a16:creationId xmlns:a16="http://schemas.microsoft.com/office/drawing/2014/main" id="{94A9E542-7DD2-4E59-B8D4-28B95ED16A7F}"/>
              </a:ext>
            </a:extLst>
          </p:cNvPr>
          <p:cNvSpPr>
            <a:spLocks noGrp="1" noChangeArrowheads="1"/>
          </p:cNvSpPr>
          <p:nvPr>
            <p:ph type="body" idx="4294967295"/>
          </p:nvPr>
        </p:nvSpPr>
        <p:spPr>
          <a:xfrm>
            <a:off x="1104900" y="1895009"/>
            <a:ext cx="9909845" cy="4679950"/>
          </a:xfrm>
        </p:spPr>
        <p:txBody>
          <a:bodyPr/>
          <a:lstStyle/>
          <a:p>
            <a:r>
              <a:rPr lang="zh-CN" altLang="en-US" sz="2400" b="1" dirty="0"/>
              <a:t>例：</a:t>
            </a:r>
            <a:r>
              <a:rPr lang="zh-CN" altLang="zh-CN" sz="2400" dirty="0"/>
              <a:t>联系</a:t>
            </a:r>
            <a:r>
              <a:rPr lang="en-US" altLang="zh-CN" sz="2400" dirty="0" err="1"/>
              <a:t>proj_guide</a:t>
            </a:r>
            <a:r>
              <a:rPr lang="zh-CN" altLang="zh-CN" sz="2400" dirty="0"/>
              <a:t>，它关联</a:t>
            </a:r>
            <a:r>
              <a:rPr lang="en-US" altLang="zh-CN" sz="2400" dirty="0"/>
              <a:t>instructor</a:t>
            </a:r>
            <a:r>
              <a:rPr lang="zh-CN" altLang="zh-CN" sz="2400" dirty="0"/>
              <a:t>、</a:t>
            </a:r>
            <a:r>
              <a:rPr lang="en-US" altLang="zh-CN" sz="2400" dirty="0"/>
              <a:t>student</a:t>
            </a:r>
            <a:r>
              <a:rPr lang="zh-CN" altLang="zh-CN" sz="2400" dirty="0"/>
              <a:t>和</a:t>
            </a:r>
            <a:r>
              <a:rPr lang="en-US" altLang="zh-CN" sz="2400" dirty="0"/>
              <a:t>project</a:t>
            </a:r>
            <a:endParaRPr lang="en-US" altLang="zh-CN"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1800" dirty="0"/>
          </a:p>
          <a:p>
            <a:pPr lvl="1"/>
            <a:r>
              <a:rPr lang="zh-CN" altLang="en-US" sz="1800" dirty="0"/>
              <a:t>（</a:t>
            </a:r>
            <a:r>
              <a:rPr lang="zh-CN" altLang="en-US" sz="1800" b="1" dirty="0">
                <a:solidFill>
                  <a:srgbClr val="FF0000"/>
                </a:solidFill>
              </a:rPr>
              <a:t>不按上面转换规则！</a:t>
            </a:r>
            <a:r>
              <a:rPr lang="zh-CN" altLang="en-US" sz="1800" dirty="0"/>
              <a:t>）</a:t>
            </a:r>
            <a:r>
              <a:rPr lang="zh-CN" altLang="zh-CN" sz="1800" dirty="0"/>
              <a:t>直接将</a:t>
            </a:r>
            <a:r>
              <a:rPr lang="en-US" altLang="zh-CN" sz="1800" dirty="0" err="1"/>
              <a:t>proj_guide</a:t>
            </a:r>
            <a:r>
              <a:rPr lang="en-US" altLang="zh-CN" sz="1800" dirty="0"/>
              <a:t> </a:t>
            </a:r>
            <a:r>
              <a:rPr lang="zh-CN" altLang="zh-CN" sz="1800" dirty="0"/>
              <a:t>拆分为</a:t>
            </a:r>
            <a:r>
              <a:rPr lang="en-US" altLang="zh-CN" sz="1800" dirty="0"/>
              <a:t>instructor</a:t>
            </a:r>
            <a:r>
              <a:rPr lang="zh-CN" altLang="zh-CN" sz="1800" dirty="0"/>
              <a:t>和</a:t>
            </a:r>
            <a:r>
              <a:rPr lang="en-US" altLang="zh-CN" sz="1800" dirty="0"/>
              <a:t>project</a:t>
            </a:r>
            <a:r>
              <a:rPr lang="zh-CN" altLang="zh-CN" sz="1800" dirty="0"/>
              <a:t>之间的二元联系和</a:t>
            </a:r>
            <a:r>
              <a:rPr lang="en-US" altLang="zh-CN" sz="1800" dirty="0"/>
              <a:t>student</a:t>
            </a:r>
            <a:r>
              <a:rPr lang="zh-CN" altLang="zh-CN" sz="1800" dirty="0"/>
              <a:t>和</a:t>
            </a:r>
            <a:r>
              <a:rPr lang="en-US" altLang="zh-CN" sz="1800" dirty="0"/>
              <a:t>project </a:t>
            </a:r>
            <a:r>
              <a:rPr lang="zh-CN" altLang="zh-CN" sz="1800" dirty="0"/>
              <a:t>之间的二元联系。如果这么做：</a:t>
            </a:r>
          </a:p>
          <a:p>
            <a:pPr lvl="2"/>
            <a:r>
              <a:rPr lang="zh-CN" altLang="zh-CN" sz="1800" dirty="0"/>
              <a:t>可以记录教师</a:t>
            </a:r>
            <a:r>
              <a:rPr lang="en-US" altLang="zh-CN" sz="1800" dirty="0"/>
              <a:t>Katz</a:t>
            </a:r>
            <a:r>
              <a:rPr lang="zh-CN" altLang="zh-CN" sz="1800" dirty="0"/>
              <a:t>同学生</a:t>
            </a:r>
            <a:r>
              <a:rPr lang="en-US" altLang="zh-CN" sz="1800" dirty="0"/>
              <a:t>Shankar</a:t>
            </a:r>
            <a:r>
              <a:rPr lang="zh-CN" altLang="zh-CN" sz="1800" dirty="0"/>
              <a:t>和</a:t>
            </a:r>
            <a:r>
              <a:rPr lang="en-US" altLang="zh-CN" sz="1800" dirty="0"/>
              <a:t>Zhang</a:t>
            </a:r>
            <a:r>
              <a:rPr lang="zh-CN" altLang="zh-CN" sz="1800" dirty="0"/>
              <a:t>一起参与项目</a:t>
            </a:r>
            <a:r>
              <a:rPr lang="en-US" altLang="zh-CN" sz="1800" dirty="0"/>
              <a:t>A </a:t>
            </a:r>
            <a:r>
              <a:rPr lang="zh-CN" altLang="zh-CN" sz="1800" dirty="0"/>
              <a:t>和</a:t>
            </a:r>
            <a:r>
              <a:rPr lang="en-US" altLang="zh-CN" sz="1800" dirty="0"/>
              <a:t>B;</a:t>
            </a:r>
            <a:endParaRPr lang="zh-CN" altLang="zh-CN" sz="1800" dirty="0"/>
          </a:p>
          <a:p>
            <a:pPr lvl="2"/>
            <a:r>
              <a:rPr lang="zh-CN" altLang="zh-CN" sz="1800" dirty="0"/>
              <a:t>无法记录</a:t>
            </a:r>
            <a:r>
              <a:rPr lang="en-US" altLang="zh-CN" sz="1800" dirty="0"/>
              <a:t>Katz</a:t>
            </a:r>
            <a:r>
              <a:rPr lang="zh-CN" altLang="zh-CN" sz="1800" dirty="0"/>
              <a:t>同</a:t>
            </a:r>
            <a:r>
              <a:rPr lang="en-US" altLang="zh-CN" sz="1800" dirty="0"/>
              <a:t>Shankar</a:t>
            </a:r>
            <a:r>
              <a:rPr lang="zh-CN" altLang="zh-CN" sz="1800" dirty="0"/>
              <a:t>一起参与项目</a:t>
            </a:r>
            <a:r>
              <a:rPr lang="en-US" altLang="zh-CN" sz="1800" dirty="0"/>
              <a:t>A</a:t>
            </a:r>
            <a:r>
              <a:rPr lang="zh-CN" altLang="zh-CN" sz="1800" dirty="0"/>
              <a:t>并且同</a:t>
            </a:r>
            <a:r>
              <a:rPr lang="en-US" altLang="zh-CN" sz="1800" dirty="0"/>
              <a:t>Zhang</a:t>
            </a:r>
            <a:r>
              <a:rPr lang="zh-CN" altLang="zh-CN" sz="1800" dirty="0"/>
              <a:t>一起参与项目</a:t>
            </a:r>
            <a:r>
              <a:rPr lang="en-US" altLang="zh-CN" sz="1800" dirty="0"/>
              <a:t>B</a:t>
            </a:r>
            <a:r>
              <a:rPr lang="zh-CN" altLang="zh-CN" sz="1800" dirty="0"/>
              <a:t>，而不是同</a:t>
            </a:r>
            <a:r>
              <a:rPr lang="en-US" altLang="zh-CN" sz="1800" dirty="0"/>
              <a:t>Zhang</a:t>
            </a:r>
            <a:r>
              <a:rPr lang="zh-CN" altLang="zh-CN" sz="1800" dirty="0"/>
              <a:t>一起参与项目</a:t>
            </a:r>
            <a:r>
              <a:rPr lang="en-US" altLang="zh-CN" sz="1800" dirty="0"/>
              <a:t>A </a:t>
            </a:r>
            <a:r>
              <a:rPr lang="zh-CN" altLang="zh-CN" sz="1800" dirty="0"/>
              <a:t>或者同</a:t>
            </a:r>
            <a:r>
              <a:rPr lang="en-US" altLang="zh-CN" sz="1800" dirty="0"/>
              <a:t>Shankar </a:t>
            </a:r>
            <a:r>
              <a:rPr lang="zh-CN" altLang="zh-CN" sz="1800" dirty="0"/>
              <a:t>一起参与项目</a:t>
            </a:r>
            <a:r>
              <a:rPr lang="en-US" altLang="zh-CN" sz="1800" dirty="0"/>
              <a:t>B </a:t>
            </a:r>
            <a:endParaRPr lang="zh-CN" altLang="zh-CN" sz="1800" dirty="0"/>
          </a:p>
          <a:p>
            <a:pPr lvl="1"/>
            <a:endParaRPr lang="en-US" altLang="zh-CN" sz="1800" dirty="0"/>
          </a:p>
          <a:p>
            <a:pPr lvl="1"/>
            <a:r>
              <a:rPr lang="zh-CN" altLang="en-US" sz="1800" dirty="0"/>
              <a:t>（</a:t>
            </a:r>
            <a:r>
              <a:rPr lang="zh-CN" altLang="en-US" sz="1800" b="1" dirty="0">
                <a:solidFill>
                  <a:srgbClr val="FF0000"/>
                </a:solidFill>
              </a:rPr>
              <a:t>按上面转换规则！</a:t>
            </a:r>
            <a:r>
              <a:rPr lang="zh-CN" altLang="en-US" sz="1800" dirty="0"/>
              <a:t>）</a:t>
            </a:r>
            <a:r>
              <a:rPr lang="zh-CN" altLang="zh-CN" sz="1800" dirty="0"/>
              <a:t>联系</a:t>
            </a:r>
            <a:r>
              <a:rPr lang="en-US" altLang="zh-CN" sz="1800" dirty="0" err="1"/>
              <a:t>proj_guide</a:t>
            </a:r>
            <a:r>
              <a:rPr lang="zh-CN" altLang="zh-CN" sz="1800" dirty="0"/>
              <a:t>可以通过创建一个如上所述的新实体集来拆分为二元联系。然而， 这么做却不是很自然</a:t>
            </a:r>
            <a:r>
              <a:rPr lang="zh-CN" altLang="en-US" sz="1800" dirty="0"/>
              <a:t>！</a:t>
            </a:r>
            <a:endParaRPr lang="zh-CN" altLang="zh-CN" sz="1800" dirty="0"/>
          </a:p>
        </p:txBody>
      </p:sp>
      <p:pic>
        <p:nvPicPr>
          <p:cNvPr id="268292" name="Picture 2">
            <a:extLst>
              <a:ext uri="{FF2B5EF4-FFF2-40B4-BE49-F238E27FC236}">
                <a16:creationId xmlns:a16="http://schemas.microsoft.com/office/drawing/2014/main" id="{5220E4C1-61DD-4364-913C-C5DD9080E9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3751" y="2420939"/>
            <a:ext cx="3421063"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293" name="图片 3">
            <a:extLst>
              <a:ext uri="{FF2B5EF4-FFF2-40B4-BE49-F238E27FC236}">
                <a16:creationId xmlns:a16="http://schemas.microsoft.com/office/drawing/2014/main" id="{DD974175-D007-4733-9842-68146C98FD0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6725" y="2565401"/>
            <a:ext cx="346233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659FBBD2-BD80-493A-AD8D-CFD1E965453D}"/>
              </a:ext>
            </a:extLst>
          </p:cNvPr>
          <p:cNvSpPr>
            <a:spLocks noGrp="1" noChangeArrowheads="1"/>
          </p:cNvSpPr>
          <p:nvPr>
            <p:ph type="title"/>
          </p:nvPr>
        </p:nvSpPr>
        <p:spPr/>
        <p:txBody>
          <a:bodyPr>
            <a:normAutofit/>
          </a:bodyPr>
          <a:lstStyle/>
          <a:p>
            <a:pPr algn="ctr"/>
            <a:r>
              <a:rPr lang="en-US" altLang="zh-CN" sz="3600" b="1" dirty="0"/>
              <a:t>Entity-Relationship Design Issues</a:t>
            </a:r>
            <a:br>
              <a:rPr lang="en-US" altLang="zh-CN" sz="3600" b="1" dirty="0"/>
            </a:br>
            <a:r>
              <a:rPr lang="zh-CN" altLang="en-US" sz="3200" dirty="0">
                <a:solidFill>
                  <a:srgbClr val="FF0000"/>
                </a:solidFill>
              </a:rPr>
              <a:t>建模时决定</a:t>
            </a:r>
            <a:r>
              <a:rPr lang="zh-CN" altLang="zh-CN" sz="3200" dirty="0">
                <a:solidFill>
                  <a:srgbClr val="FF0000"/>
                </a:solidFill>
              </a:rPr>
              <a:t>联系</a:t>
            </a:r>
            <a:r>
              <a:rPr lang="zh-CN" altLang="en-US" sz="3200" dirty="0">
                <a:solidFill>
                  <a:srgbClr val="FF0000"/>
                </a:solidFill>
              </a:rPr>
              <a:t>的描述性</a:t>
            </a:r>
            <a:r>
              <a:rPr lang="zh-CN" altLang="zh-CN" sz="3200" dirty="0">
                <a:solidFill>
                  <a:srgbClr val="FF0000"/>
                </a:solidFill>
              </a:rPr>
              <a:t>属性的布局</a:t>
            </a:r>
            <a:endParaRPr lang="zh-CN" altLang="en-US" sz="3200" b="1" dirty="0">
              <a:solidFill>
                <a:srgbClr val="FF0000"/>
              </a:solidFill>
            </a:endParaRPr>
          </a:p>
        </p:txBody>
      </p:sp>
      <p:sp>
        <p:nvSpPr>
          <p:cNvPr id="270339" name="Rectangle 3">
            <a:extLst>
              <a:ext uri="{FF2B5EF4-FFF2-40B4-BE49-F238E27FC236}">
                <a16:creationId xmlns:a16="http://schemas.microsoft.com/office/drawing/2014/main" id="{437C7E65-1579-4624-B537-4A7F5399894B}"/>
              </a:ext>
            </a:extLst>
          </p:cNvPr>
          <p:cNvSpPr>
            <a:spLocks noGrp="1" noChangeArrowheads="1"/>
          </p:cNvSpPr>
          <p:nvPr>
            <p:ph type="body" idx="4294967295"/>
          </p:nvPr>
        </p:nvSpPr>
        <p:spPr>
          <a:xfrm>
            <a:off x="1104899" y="1660117"/>
            <a:ext cx="9980681" cy="4679950"/>
          </a:xfrm>
        </p:spPr>
        <p:txBody>
          <a:bodyPr/>
          <a:lstStyle/>
          <a:p>
            <a:endParaRPr lang="en-US" altLang="zh-CN" sz="2400" dirty="0"/>
          </a:p>
          <a:p>
            <a:r>
              <a:rPr lang="zh-CN" altLang="zh-CN" sz="2400" dirty="0"/>
              <a:t>一个联系的</a:t>
            </a:r>
            <a:r>
              <a:rPr lang="zh-CN" altLang="zh-CN" sz="2400" b="1" dirty="0">
                <a:solidFill>
                  <a:srgbClr val="FF0000"/>
                </a:solidFill>
              </a:rPr>
              <a:t>映射基数比率</a:t>
            </a:r>
            <a:r>
              <a:rPr lang="zh-CN" altLang="zh-CN" sz="2400" dirty="0"/>
              <a:t>会影响联系属性的布局：</a:t>
            </a:r>
          </a:p>
          <a:p>
            <a:pPr lvl="1"/>
            <a:endParaRPr lang="en-US" altLang="zh-CN" sz="2000" b="1" dirty="0">
              <a:solidFill>
                <a:srgbClr val="0070C0"/>
              </a:solidFill>
            </a:endParaRPr>
          </a:p>
          <a:p>
            <a:pPr lvl="1"/>
            <a:r>
              <a:rPr lang="zh-CN" altLang="zh-CN" sz="2000" b="1" dirty="0">
                <a:solidFill>
                  <a:srgbClr val="0070C0"/>
                </a:solidFill>
              </a:rPr>
              <a:t>多对多联系</a:t>
            </a:r>
            <a:r>
              <a:rPr lang="zh-CN" altLang="zh-CN" sz="2000" dirty="0"/>
              <a:t>的属性不能放到参与该联系的实体中</a:t>
            </a:r>
            <a:endParaRPr lang="en-US" altLang="zh-CN" sz="2000" dirty="0"/>
          </a:p>
          <a:p>
            <a:pPr lvl="1"/>
            <a:endParaRPr lang="zh-CN" altLang="zh-CN" sz="2000" dirty="0"/>
          </a:p>
          <a:p>
            <a:pPr lvl="1"/>
            <a:r>
              <a:rPr lang="zh-CN" altLang="zh-CN" sz="2000" b="1" dirty="0">
                <a:solidFill>
                  <a:srgbClr val="0070C0"/>
                </a:solidFill>
              </a:rPr>
              <a:t>一对一联系</a:t>
            </a:r>
            <a:r>
              <a:rPr lang="zh-CN" altLang="zh-CN" sz="2000" dirty="0"/>
              <a:t>或</a:t>
            </a:r>
            <a:r>
              <a:rPr lang="zh-CN" altLang="zh-CN" sz="2000" b="1" dirty="0">
                <a:solidFill>
                  <a:srgbClr val="0070C0"/>
                </a:solidFill>
              </a:rPr>
              <a:t>一对多联系</a:t>
            </a:r>
            <a:r>
              <a:rPr lang="zh-CN" altLang="zh-CN" sz="2000" dirty="0"/>
              <a:t>的属性可以放到一个参与该联系的实体中</a:t>
            </a:r>
          </a:p>
          <a:p>
            <a:pPr lvl="2"/>
            <a:endParaRPr lang="en-US" altLang="zh-CN" sz="2000" dirty="0"/>
          </a:p>
          <a:p>
            <a:pPr lvl="2"/>
            <a:r>
              <a:rPr lang="zh-CN" altLang="zh-CN" sz="2000" dirty="0">
                <a:solidFill>
                  <a:srgbClr val="7030A0"/>
                </a:solidFill>
              </a:rPr>
              <a:t>一对一联系的属性</a:t>
            </a:r>
            <a:r>
              <a:rPr lang="zh-CN" altLang="zh-CN" sz="2000" dirty="0"/>
              <a:t>可以放到任意一个参与联系的实体中</a:t>
            </a:r>
          </a:p>
          <a:p>
            <a:pPr lvl="2"/>
            <a:endParaRPr lang="en-US" altLang="zh-CN" sz="2000" dirty="0"/>
          </a:p>
          <a:p>
            <a:pPr lvl="2"/>
            <a:r>
              <a:rPr lang="zh-CN" altLang="zh-CN" sz="2000" dirty="0">
                <a:solidFill>
                  <a:srgbClr val="7030A0"/>
                </a:solidFill>
              </a:rPr>
              <a:t>一对多联系的属性</a:t>
            </a:r>
            <a:r>
              <a:rPr lang="zh-CN" altLang="zh-CN" sz="2000" dirty="0"/>
              <a:t>仅可以重置到参与联系的</a:t>
            </a:r>
            <a:r>
              <a:rPr lang="en-US" altLang="zh-CN" sz="2000" dirty="0"/>
              <a:t>"</a:t>
            </a:r>
            <a:r>
              <a:rPr lang="zh-CN" altLang="zh-CN" sz="2000" dirty="0"/>
              <a:t>多</a:t>
            </a:r>
            <a:r>
              <a:rPr lang="en-US" altLang="zh-CN" sz="2000" dirty="0"/>
              <a:t>"</a:t>
            </a:r>
            <a:r>
              <a:rPr lang="zh-CN" altLang="zh-CN" sz="2000" dirty="0"/>
              <a:t>方的实体中</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dcmitype/"/>
    <ds:schemaRef ds:uri="http://purl.org/dc/elements/1.1/"/>
    <ds:schemaRef ds:uri="http://purl.org/dc/terms/"/>
    <ds:schemaRef ds:uri="http://schemas.microsoft.com/office/2006/metadata/properties"/>
    <ds:schemaRef ds:uri="4873beb7-5857-4685-be1f-d57550cc96cc"/>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1920</Words>
  <Application>Microsoft Office PowerPoint</Application>
  <PresentationFormat>宽屏</PresentationFormat>
  <Paragraphs>170</Paragraphs>
  <Slides>12</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微软雅黑</vt:lpstr>
      <vt:lpstr>Euphemia</vt:lpstr>
      <vt:lpstr>Times New Roman</vt:lpstr>
      <vt:lpstr>Wingdings</vt:lpstr>
      <vt:lpstr>学术文献 16x9</vt:lpstr>
      <vt:lpstr>Entity-Relationship Design Issues 将现实世界的概念建模为实体还是属性</vt:lpstr>
      <vt:lpstr>Entity-Relationship Design Issues 将现实世界的概念建模为实体还是属性</vt:lpstr>
      <vt:lpstr>Entity-Relationship Design Issues 将现实世界的概念建模为实体还是属性</vt:lpstr>
      <vt:lpstr>Entity-Relationship Design Issues 建模为实体还是联系</vt:lpstr>
      <vt:lpstr>Entity-Relationship Design Issues 建模为二元联系还是多元联系</vt:lpstr>
      <vt:lpstr>Entity-Relationship Design Issues 建模为二元联系还是多元联系</vt:lpstr>
      <vt:lpstr>Entity-Relationship Design Issues 建模为二元联系还是多元联系</vt:lpstr>
      <vt:lpstr>Entity-Relationship Design Issues 建模为二元联系还是多元联系</vt:lpstr>
      <vt:lpstr>Entity-Relationship Design Issues 建模时决定联系的描述性属性的布局</vt:lpstr>
      <vt:lpstr>Entity-Relationship Design Issues 建模时决定联系的描述性属性的布局</vt:lpstr>
      <vt:lpstr>Entity-Relationship Design Issues 建模时决定联系集的描述性属性的布局</vt:lpstr>
      <vt:lpstr>The Entity-Relationship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2018-11-16T01:00:21Z</dcterms:created>
  <dcterms:modified xsi:type="dcterms:W3CDTF">2020-03-07T04:40:11Z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