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593" r:id="rId5"/>
    <p:sldId id="594" r:id="rId6"/>
    <p:sldId id="595" r:id="rId7"/>
    <p:sldId id="596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2020/3/2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88B5DCDA-A800-4B15-8E0C-D3F174BF2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2BE06A-488D-4118-9A7B-8C21034B8A78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2535F7AE-38FF-4E80-9DDD-7733DC1FA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2D7657F5-B1EE-41ED-9C89-A5F128254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01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>
            <a:extLst>
              <a:ext uri="{FF2B5EF4-FFF2-40B4-BE49-F238E27FC236}">
                <a16:creationId xmlns:a16="http://schemas.microsoft.com/office/drawing/2014/main" id="{51816561-3836-4F5F-912C-E515860D6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99A01A-4291-43C2-B3B2-0A6245C4D945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4611" name="Rectangle 2">
            <a:extLst>
              <a:ext uri="{FF2B5EF4-FFF2-40B4-BE49-F238E27FC236}">
                <a16:creationId xmlns:a16="http://schemas.microsoft.com/office/drawing/2014/main" id="{E7E23185-E4A2-4F66-AD51-7298ED5EE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822A5F75-5EE9-4EC0-974B-1519D09DC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9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10FE6AAD-4255-4DAA-9E8A-EBFCE5CB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D822C0-EBA0-4228-A48B-EAB33A2A6B55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0D819822-7D10-4EFF-89CA-C5A46AC21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92C64E70-5173-4592-975B-81CDFEF47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04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>
            <a:extLst>
              <a:ext uri="{FF2B5EF4-FFF2-40B4-BE49-F238E27FC236}">
                <a16:creationId xmlns:a16="http://schemas.microsoft.com/office/drawing/2014/main" id="{2100F2A3-479B-4B21-B73F-E55613D78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27A224-E7E1-4D5C-919B-D7293C6B9692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6659" name="Rectangle 2">
            <a:extLst>
              <a:ext uri="{FF2B5EF4-FFF2-40B4-BE49-F238E27FC236}">
                <a16:creationId xmlns:a16="http://schemas.microsoft.com/office/drawing/2014/main" id="{5893AF9A-D9AA-4A1D-847E-C31D84950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>
            <a:extLst>
              <a:ext uri="{FF2B5EF4-FFF2-40B4-BE49-F238E27FC236}">
                <a16:creationId xmlns:a16="http://schemas.microsoft.com/office/drawing/2014/main" id="{93AC285C-35E6-4B26-803A-AED4FDA3C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04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2020/3/2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2020/3/2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2020/3/2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2020/3/2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>
            <a:extLst>
              <a:ext uri="{FF2B5EF4-FFF2-40B4-BE49-F238E27FC236}">
                <a16:creationId xmlns:a16="http://schemas.microsoft.com/office/drawing/2014/main" id="{F6B685F0-B8A9-480D-9DA4-95D91D1F7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35" y="1678780"/>
            <a:ext cx="4546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Rectangle 2">
            <a:extLst>
              <a:ext uri="{FF2B5EF4-FFF2-40B4-BE49-F238E27FC236}">
                <a16:creationId xmlns:a16="http://schemas.microsoft.com/office/drawing/2014/main" id="{358B005A-B12A-4079-9DF0-B235F667E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The Entity-Relationship Model</a:t>
            </a:r>
            <a:br>
              <a:rPr lang="en-US" altLang="zh-CN" sz="3600" b="1" dirty="0"/>
            </a:br>
            <a:r>
              <a:rPr lang="en-US" altLang="zh-CN" sz="3200" b="1" dirty="0">
                <a:solidFill>
                  <a:srgbClr val="FF0000"/>
                </a:solidFill>
              </a:rPr>
              <a:t>Problems with ER Models </a:t>
            </a:r>
            <a:r>
              <a:rPr lang="zh-CN" altLang="en-US" sz="3200" b="1" dirty="0">
                <a:solidFill>
                  <a:srgbClr val="FF0000"/>
                </a:solidFill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</a:rPr>
              <a:t> Fan Traps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3BB0634B-8FEB-4778-9A66-BC64BE5B5D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6191" y="2894924"/>
            <a:ext cx="10338099" cy="3763178"/>
          </a:xfrm>
        </p:spPr>
        <p:txBody>
          <a:bodyPr/>
          <a:lstStyle/>
          <a:p>
            <a:r>
              <a:rPr lang="zh-CN" altLang="en-US" sz="2400" b="1" dirty="0"/>
              <a:t>例：如图进行的</a:t>
            </a:r>
            <a:r>
              <a:rPr lang="en-US" altLang="zh-CN" sz="2400" b="1" dirty="0"/>
              <a:t>E-R</a:t>
            </a:r>
            <a:r>
              <a:rPr lang="zh-CN" altLang="en-US" sz="2400" b="1" dirty="0"/>
              <a:t>建模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一个部门管理一个或多个分公司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每个部门拥有一名或者多名员工</a:t>
            </a:r>
            <a:endParaRPr lang="en-US" altLang="zh-CN" sz="2000" b="1" dirty="0"/>
          </a:p>
          <a:p>
            <a:pPr lvl="1"/>
            <a:r>
              <a:rPr lang="zh-CN" altLang="en-US" sz="2000" b="1" dirty="0">
                <a:solidFill>
                  <a:srgbClr val="0070C0"/>
                </a:solidFill>
              </a:rPr>
              <a:t>无法回答：</a:t>
            </a:r>
            <a:r>
              <a:rPr lang="zh-CN" altLang="en-US" sz="2000" b="1" dirty="0"/>
              <a:t>编号为</a:t>
            </a:r>
            <a:r>
              <a:rPr lang="en-US" altLang="zh-CN" sz="2000" b="1" dirty="0"/>
              <a:t>SG37</a:t>
            </a:r>
            <a:r>
              <a:rPr lang="zh-CN" altLang="en-US" sz="2000" b="1" dirty="0"/>
              <a:t>的员工在哪个分公司工作？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原因是存在</a:t>
            </a:r>
            <a:r>
              <a:rPr lang="zh-CN" altLang="en-US" sz="2000" b="1" dirty="0">
                <a:solidFill>
                  <a:srgbClr val="FF0000"/>
                </a:solidFill>
              </a:rPr>
              <a:t>扇形陷阱（</a:t>
            </a:r>
            <a:r>
              <a:rPr lang="en-US" altLang="zh-CN" sz="2000" b="1" dirty="0">
                <a:solidFill>
                  <a:srgbClr val="FF0000"/>
                </a:solidFill>
              </a:rPr>
              <a:t> Fan Traps 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endParaRPr lang="en-US" altLang="zh-CN" sz="2000" b="1" dirty="0"/>
          </a:p>
          <a:p>
            <a:pPr lvl="2"/>
            <a:r>
              <a:rPr lang="en-US" altLang="zh-CN" sz="2000" dirty="0"/>
              <a:t>Where a model represents a relationship between entity types, but</a:t>
            </a:r>
            <a:r>
              <a:rPr lang="zh-CN" altLang="en-US" sz="2000" dirty="0"/>
              <a:t> </a:t>
            </a:r>
            <a:r>
              <a:rPr lang="en-US" altLang="zh-CN" sz="2000" dirty="0"/>
              <a:t>the pathway between certain entity occurrences is ambiguous.</a:t>
            </a:r>
            <a:endParaRPr lang="en-US" altLang="zh-CN" sz="2000" b="1" dirty="0"/>
          </a:p>
          <a:p>
            <a:pPr lvl="2"/>
            <a:r>
              <a:rPr lang="zh-CN" altLang="en-US" sz="2000" b="1" dirty="0">
                <a:solidFill>
                  <a:srgbClr val="FF0000"/>
                </a:solidFill>
              </a:rPr>
              <a:t>扇形陷阱产生的原因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solidFill>
                  <a:srgbClr val="7030A0"/>
                </a:solidFill>
              </a:rPr>
              <a:t>错误地建模了</a:t>
            </a:r>
            <a:r>
              <a:rPr lang="en-US" altLang="zh-CN" sz="2000" b="1" dirty="0">
                <a:solidFill>
                  <a:srgbClr val="7030A0"/>
                </a:solidFill>
              </a:rPr>
              <a:t>Staff</a:t>
            </a:r>
            <a:r>
              <a:rPr lang="zh-CN" altLang="en-US" sz="2000" b="1" dirty="0">
                <a:solidFill>
                  <a:srgbClr val="7030A0"/>
                </a:solidFill>
              </a:rPr>
              <a:t>、</a:t>
            </a:r>
            <a:r>
              <a:rPr lang="en-US" altLang="zh-CN" sz="2000" b="1" dirty="0">
                <a:solidFill>
                  <a:srgbClr val="7030A0"/>
                </a:solidFill>
              </a:rPr>
              <a:t>Division</a:t>
            </a:r>
            <a:r>
              <a:rPr lang="zh-CN" altLang="en-US" sz="2000" b="1" dirty="0">
                <a:solidFill>
                  <a:srgbClr val="7030A0"/>
                </a:solidFill>
              </a:rPr>
              <a:t>和</a:t>
            </a:r>
            <a:r>
              <a:rPr lang="en-US" altLang="zh-CN" sz="2000" b="1" dirty="0">
                <a:solidFill>
                  <a:srgbClr val="7030A0"/>
                </a:solidFill>
              </a:rPr>
              <a:t>Branch</a:t>
            </a:r>
            <a:r>
              <a:rPr lang="zh-CN" altLang="en-US" sz="2000" b="1" dirty="0">
                <a:solidFill>
                  <a:srgbClr val="7030A0"/>
                </a:solidFill>
              </a:rPr>
              <a:t>之间存在的联系！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2"/>
            <a:r>
              <a:rPr lang="zh-CN" altLang="en-US" sz="2000" b="1" dirty="0">
                <a:solidFill>
                  <a:srgbClr val="7030A0"/>
                </a:solidFill>
              </a:rPr>
              <a:t>当一个实体集（</a:t>
            </a:r>
            <a:r>
              <a:rPr lang="en-US" altLang="zh-CN" sz="2000" b="1" dirty="0">
                <a:solidFill>
                  <a:srgbClr val="7030A0"/>
                </a:solidFill>
              </a:rPr>
              <a:t>Division</a:t>
            </a:r>
            <a:r>
              <a:rPr lang="zh-CN" altLang="en-US" sz="2000" b="1" dirty="0">
                <a:solidFill>
                  <a:srgbClr val="7030A0"/>
                </a:solidFill>
              </a:rPr>
              <a:t>）扇出了</a:t>
            </a:r>
            <a:r>
              <a:rPr lang="en-US" altLang="zh-CN" sz="2000" b="1" dirty="0">
                <a:solidFill>
                  <a:srgbClr val="7030A0"/>
                </a:solidFill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</a:rPr>
              <a:t>个或者更多的一对多联系时，有可能会产生扇形陷阱！</a:t>
            </a:r>
            <a:endParaRPr lang="zh-CN" altLang="zh-CN" dirty="0"/>
          </a:p>
        </p:txBody>
      </p:sp>
      <p:pic>
        <p:nvPicPr>
          <p:cNvPr id="139269" name="Picture 3">
            <a:extLst>
              <a:ext uri="{FF2B5EF4-FFF2-40B4-BE49-F238E27FC236}">
                <a16:creationId xmlns:a16="http://schemas.microsoft.com/office/drawing/2014/main" id="{DEECEFC8-1266-47E9-96F3-BD1B3FBD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57" y="1533524"/>
            <a:ext cx="4645025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1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>
            <a:extLst>
              <a:ext uri="{FF2B5EF4-FFF2-40B4-BE49-F238E27FC236}">
                <a16:creationId xmlns:a16="http://schemas.microsoft.com/office/drawing/2014/main" id="{1A972703-5A63-4ED2-B669-6EF8D9B5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9" y="2752169"/>
            <a:ext cx="5172499" cy="81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2">
            <a:extLst>
              <a:ext uri="{FF2B5EF4-FFF2-40B4-BE49-F238E27FC236}">
                <a16:creationId xmlns:a16="http://schemas.microsoft.com/office/drawing/2014/main" id="{2F8F2566-ECB5-4508-A1EB-2CFA7EA42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/>
              <a:t>The Entity-Relationship Model</a:t>
            </a:r>
            <a:br>
              <a:rPr lang="en-US" altLang="zh-CN" sz="4000" b="1" dirty="0"/>
            </a:br>
            <a:r>
              <a:rPr lang="en-US" altLang="zh-CN" sz="3600" b="1" dirty="0">
                <a:solidFill>
                  <a:srgbClr val="FF0000"/>
                </a:solidFill>
              </a:rPr>
              <a:t>Problems with ER Models </a:t>
            </a:r>
            <a:r>
              <a:rPr lang="zh-CN" altLang="en-US" sz="3600" b="1" dirty="0">
                <a:solidFill>
                  <a:srgbClr val="FF0000"/>
                </a:solidFill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</a:rPr>
              <a:t> Fan Traps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66F60B7C-54C7-40B2-9A23-7565D73355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80334" y="1463040"/>
            <a:ext cx="8839431" cy="45720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解决扇形陷阱问题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原来的错误的</a:t>
            </a:r>
            <a:r>
              <a:rPr lang="en-US" altLang="zh-CN" sz="1800" b="1" dirty="0"/>
              <a:t>E-R</a:t>
            </a:r>
            <a:r>
              <a:rPr lang="zh-CN" altLang="en-US" sz="1800" b="1" dirty="0"/>
              <a:t>模型</a:t>
            </a:r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重建的正确的</a:t>
            </a:r>
            <a:r>
              <a:rPr lang="en-US" altLang="zh-CN" sz="1800" b="1" dirty="0"/>
              <a:t>E-R</a:t>
            </a:r>
            <a:r>
              <a:rPr lang="zh-CN" altLang="en-US" sz="1800" b="1" dirty="0"/>
              <a:t>模型</a:t>
            </a:r>
            <a:endParaRPr lang="en-US" altLang="zh-CN" sz="1800" b="1" dirty="0"/>
          </a:p>
          <a:p>
            <a:pPr lvl="2"/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  <p:pic>
        <p:nvPicPr>
          <p:cNvPr id="140293" name="Picture 3">
            <a:extLst>
              <a:ext uri="{FF2B5EF4-FFF2-40B4-BE49-F238E27FC236}">
                <a16:creationId xmlns:a16="http://schemas.microsoft.com/office/drawing/2014/main" id="{DBA15504-130F-41A0-8D6A-92E5D118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91" y="2463459"/>
            <a:ext cx="4645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4" name="Picture 2">
            <a:extLst>
              <a:ext uri="{FF2B5EF4-FFF2-40B4-BE49-F238E27FC236}">
                <a16:creationId xmlns:a16="http://schemas.microsoft.com/office/drawing/2014/main" id="{CF8FEF0E-BA10-4651-AC01-F4642730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0" y="5051902"/>
            <a:ext cx="5003211" cy="145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5" name="Picture 3">
            <a:extLst>
              <a:ext uri="{FF2B5EF4-FFF2-40B4-BE49-F238E27FC236}">
                <a16:creationId xmlns:a16="http://schemas.microsoft.com/office/drawing/2014/main" id="{2BFDAC4B-445C-4DCC-BC71-3D872ACC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91" y="4907014"/>
            <a:ext cx="4427537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1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834B200-F798-404F-970D-5C05FA9F7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/>
              <a:t>The Entity-Relationship Model</a:t>
            </a:r>
            <a:br>
              <a:rPr lang="en-US" altLang="zh-CN" sz="4000" b="1" dirty="0"/>
            </a:br>
            <a:r>
              <a:rPr lang="en-US" altLang="zh-CN" sz="3600" b="1" dirty="0">
                <a:solidFill>
                  <a:srgbClr val="FF0000"/>
                </a:solidFill>
              </a:rPr>
              <a:t>Problems with ER Models </a:t>
            </a:r>
            <a:r>
              <a:rPr lang="zh-CN" altLang="en-US" sz="3600" b="1" dirty="0">
                <a:solidFill>
                  <a:srgbClr val="FF0000"/>
                </a:solidFill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</a:rPr>
              <a:t> Chasm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Traps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F1D5A91F-3F5E-4BC5-978A-9AFB610183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5156" y="1862137"/>
            <a:ext cx="10596283" cy="4725987"/>
          </a:xfrm>
        </p:spPr>
        <p:txBody>
          <a:bodyPr/>
          <a:lstStyle/>
          <a:p>
            <a:r>
              <a:rPr lang="zh-CN" altLang="en-US" sz="2400" b="1" dirty="0"/>
              <a:t>例：如图进行的</a:t>
            </a:r>
            <a:r>
              <a:rPr lang="en-US" altLang="zh-CN" sz="2400" b="1" dirty="0"/>
              <a:t>E-R</a:t>
            </a:r>
            <a:r>
              <a:rPr lang="zh-CN" altLang="en-US" sz="2400" b="1" dirty="0"/>
              <a:t>建模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一个分公司有一名或者多名员工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每个员工监管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个或多个房产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注意并非所有员工都监管房产！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并不是所有房产都被监管！</a:t>
            </a:r>
            <a:endParaRPr lang="en-US" altLang="zh-CN" sz="2000" b="1" dirty="0"/>
          </a:p>
          <a:p>
            <a:pPr lvl="1"/>
            <a:r>
              <a:rPr lang="zh-CN" altLang="en-US" sz="2000" b="1" dirty="0">
                <a:solidFill>
                  <a:srgbClr val="0070C0"/>
                </a:solidFill>
              </a:rPr>
              <a:t>无法回答： </a:t>
            </a:r>
            <a:r>
              <a:rPr lang="en-US" altLang="zh-CN" sz="2000" b="1" dirty="0"/>
              <a:t>PA14</a:t>
            </a:r>
            <a:r>
              <a:rPr lang="zh-CN" altLang="en-US" sz="2000" b="1" dirty="0"/>
              <a:t>是由哪个分公司监管的？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原因是这里存在</a:t>
            </a:r>
            <a:r>
              <a:rPr lang="zh-CN" altLang="en-US" sz="2000" b="1" dirty="0">
                <a:solidFill>
                  <a:srgbClr val="FF0000"/>
                </a:solidFill>
              </a:rPr>
              <a:t>断层陷阱（</a:t>
            </a:r>
            <a:r>
              <a:rPr lang="en-US" altLang="zh-CN" sz="2000" b="1" dirty="0">
                <a:solidFill>
                  <a:srgbClr val="FF0000"/>
                </a:solidFill>
              </a:rPr>
              <a:t> Chasm Traps 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b="1" dirty="0"/>
              <a:t>！</a:t>
            </a:r>
            <a:endParaRPr lang="en-US" altLang="zh-CN" sz="2000" b="1" dirty="0"/>
          </a:p>
          <a:p>
            <a:pPr lvl="2"/>
            <a:r>
              <a:rPr lang="en-US" altLang="zh-CN" sz="2000" b="1" dirty="0">
                <a:solidFill>
                  <a:srgbClr val="FF0000"/>
                </a:solidFill>
              </a:rPr>
              <a:t>Chasm Traps</a:t>
            </a:r>
            <a:r>
              <a:rPr lang="zh-CN" altLang="en-US" sz="2000" b="1" dirty="0"/>
              <a:t>：</a:t>
            </a:r>
            <a:r>
              <a:rPr lang="en-US" altLang="zh-CN" sz="2000" dirty="0"/>
              <a:t> Where a model suggests the existence of a relationship between entity</a:t>
            </a:r>
            <a:r>
              <a:rPr lang="zh-CN" altLang="en-US" sz="2000" dirty="0"/>
              <a:t> </a:t>
            </a:r>
            <a:r>
              <a:rPr lang="en-US" altLang="zh-CN" sz="2000" dirty="0"/>
              <a:t>types, but the pathway does not exist between certain entity occurrences.</a:t>
            </a:r>
            <a:r>
              <a:rPr lang="zh-CN" altLang="en-US" sz="2000" dirty="0"/>
              <a:t>（某些实体类型存在联系，但实体出现之间却不存在通路！）</a:t>
            </a:r>
            <a:endParaRPr lang="en-US" altLang="zh-CN" sz="2000" dirty="0"/>
          </a:p>
          <a:p>
            <a:pPr lvl="2"/>
            <a:r>
              <a:rPr lang="zh-CN" altLang="en-US" sz="2000" b="1" dirty="0">
                <a:solidFill>
                  <a:srgbClr val="7030A0"/>
                </a:solidFill>
              </a:rPr>
              <a:t>当相关实体的路径之间存在一个或者多个多重性的最小值为</a:t>
            </a:r>
            <a:r>
              <a:rPr lang="en-US" altLang="zh-CN" sz="2000" b="1" dirty="0">
                <a:solidFill>
                  <a:srgbClr val="7030A0"/>
                </a:solidFill>
              </a:rPr>
              <a:t>0</a:t>
            </a:r>
            <a:r>
              <a:rPr lang="zh-CN" altLang="en-US" sz="2000" b="1" dirty="0">
                <a:solidFill>
                  <a:srgbClr val="7030A0"/>
                </a:solidFill>
              </a:rPr>
              <a:t>（即可选参与，最小基数约束为</a:t>
            </a:r>
            <a:r>
              <a:rPr lang="en-US" altLang="zh-CN" sz="2000" b="1" dirty="0">
                <a:solidFill>
                  <a:srgbClr val="7030A0"/>
                </a:solidFill>
              </a:rPr>
              <a:t>0</a:t>
            </a:r>
            <a:r>
              <a:rPr lang="zh-CN" altLang="en-US" sz="2000" b="1" dirty="0">
                <a:solidFill>
                  <a:srgbClr val="7030A0"/>
                </a:solidFill>
              </a:rPr>
              <a:t>）的联系时，就有可能会出现断层陷阱！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2"/>
            <a:r>
              <a:rPr lang="zh-CN" altLang="en-US" sz="2000" dirty="0"/>
              <a:t>产生断层陷阱的原因是</a:t>
            </a:r>
            <a:r>
              <a:rPr lang="zh-CN" altLang="en-US" sz="2000" b="1" dirty="0">
                <a:solidFill>
                  <a:srgbClr val="7030A0"/>
                </a:solidFill>
              </a:rPr>
              <a:t>因为信息的缺失，遗漏了某个联系！</a:t>
            </a:r>
            <a:endParaRPr lang="zh-CN" altLang="zh-CN" sz="2000" b="1" dirty="0">
              <a:solidFill>
                <a:srgbClr val="7030A0"/>
              </a:solidFill>
            </a:endParaRPr>
          </a:p>
        </p:txBody>
      </p:sp>
      <p:pic>
        <p:nvPicPr>
          <p:cNvPr id="141316" name="Picture 2">
            <a:extLst>
              <a:ext uri="{FF2B5EF4-FFF2-40B4-BE49-F238E27FC236}">
                <a16:creationId xmlns:a16="http://schemas.microsoft.com/office/drawing/2014/main" id="{BB282A73-20E2-4495-9A35-807F56C9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88" y="1470221"/>
            <a:ext cx="46434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7" name="Picture 3">
            <a:extLst>
              <a:ext uri="{FF2B5EF4-FFF2-40B4-BE49-F238E27FC236}">
                <a16:creationId xmlns:a16="http://schemas.microsoft.com/office/drawing/2014/main" id="{474A7C63-5694-41B6-A26B-FE87A710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37" y="2366099"/>
            <a:ext cx="445293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68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1166E87B-7BEF-40E1-85A4-5C11ED734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The Entity-Relationship Model</a:t>
            </a:r>
            <a:br>
              <a:rPr lang="en-US" altLang="zh-CN" sz="3600" b="1" dirty="0"/>
            </a:br>
            <a:r>
              <a:rPr lang="en-US" altLang="zh-CN" sz="3200" b="1" dirty="0">
                <a:solidFill>
                  <a:srgbClr val="FF0000"/>
                </a:solidFill>
              </a:rPr>
              <a:t>Problems with ER Models </a:t>
            </a:r>
            <a:r>
              <a:rPr lang="zh-CN" altLang="en-US" sz="3200" b="1" dirty="0">
                <a:solidFill>
                  <a:srgbClr val="FF0000"/>
                </a:solidFill>
              </a:rPr>
              <a:t>：</a:t>
            </a:r>
            <a:r>
              <a:rPr lang="en-US" altLang="zh-CN" b="1">
                <a:solidFill>
                  <a:srgbClr val="FF0000"/>
                </a:solidFill>
              </a:rPr>
              <a:t> Chasm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Traps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47F28B00-36A9-4DD8-8C5E-5295AAAE5C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4856" y="1371339"/>
            <a:ext cx="4356100" cy="4725988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解决断层陷阱问题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b="1" dirty="0"/>
              <a:t>找出遗漏的联系！</a:t>
            </a:r>
            <a:endParaRPr lang="en-US" altLang="zh-CN" sz="2200" b="1" dirty="0"/>
          </a:p>
          <a:p>
            <a:pPr lvl="2"/>
            <a:r>
              <a:rPr lang="zh-CN" altLang="en-US" sz="2000" b="1" dirty="0"/>
              <a:t>原来的</a:t>
            </a:r>
            <a:r>
              <a:rPr lang="en-US" altLang="zh-CN" sz="2000" b="1" dirty="0"/>
              <a:t>E-R</a:t>
            </a:r>
            <a:r>
              <a:rPr lang="zh-CN" altLang="en-US" sz="2000" b="1" dirty="0"/>
              <a:t>模型</a:t>
            </a:r>
            <a:endParaRPr lang="en-US" altLang="zh-CN" sz="2000" b="1" dirty="0"/>
          </a:p>
          <a:p>
            <a:pPr lvl="2"/>
            <a:endParaRPr lang="en-US" altLang="zh-CN" sz="2000" b="1" dirty="0"/>
          </a:p>
          <a:p>
            <a:pPr lvl="2"/>
            <a:endParaRPr lang="en-US" altLang="zh-CN" sz="2000" b="1" dirty="0"/>
          </a:p>
          <a:p>
            <a:pPr lvl="2"/>
            <a:endParaRPr lang="en-US" altLang="zh-CN" sz="2000" b="1" dirty="0"/>
          </a:p>
          <a:p>
            <a:pPr lvl="2"/>
            <a:r>
              <a:rPr lang="zh-CN" altLang="en-US" sz="2000" b="1" dirty="0"/>
              <a:t>重建的正确的</a:t>
            </a:r>
            <a:r>
              <a:rPr lang="en-US" altLang="zh-CN" sz="2000" b="1" dirty="0"/>
              <a:t>E-R</a:t>
            </a:r>
            <a:r>
              <a:rPr lang="zh-CN" altLang="en-US" sz="2000" b="1" dirty="0"/>
              <a:t>模型</a:t>
            </a:r>
            <a:endParaRPr lang="en-US" altLang="zh-CN" sz="2000" b="1" dirty="0"/>
          </a:p>
          <a:p>
            <a:pPr marL="914400" lvl="2" indent="0">
              <a:buNone/>
            </a:pPr>
            <a:endParaRPr lang="zh-CN" altLang="zh-CN" sz="2000" b="1" dirty="0"/>
          </a:p>
        </p:txBody>
      </p:sp>
      <p:pic>
        <p:nvPicPr>
          <p:cNvPr id="142340" name="Picture 2">
            <a:extLst>
              <a:ext uri="{FF2B5EF4-FFF2-40B4-BE49-F238E27FC236}">
                <a16:creationId xmlns:a16="http://schemas.microsoft.com/office/drawing/2014/main" id="{183B2978-B33A-458A-91DF-D6D44D7B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72" y="2692138"/>
            <a:ext cx="4486278" cy="61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1" name="Picture 3">
            <a:extLst>
              <a:ext uri="{FF2B5EF4-FFF2-40B4-BE49-F238E27FC236}">
                <a16:creationId xmlns:a16="http://schemas.microsoft.com/office/drawing/2014/main" id="{F4010A24-B353-4AC6-A719-810BEA935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1944446"/>
            <a:ext cx="3810599" cy="15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2" name="Picture 2">
            <a:extLst>
              <a:ext uri="{FF2B5EF4-FFF2-40B4-BE49-F238E27FC236}">
                <a16:creationId xmlns:a16="http://schemas.microsoft.com/office/drawing/2014/main" id="{22E34490-0954-411A-871B-5731D8A6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62" y="4220267"/>
            <a:ext cx="45354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3" name="Picture 3">
            <a:extLst>
              <a:ext uri="{FF2B5EF4-FFF2-40B4-BE49-F238E27FC236}">
                <a16:creationId xmlns:a16="http://schemas.microsoft.com/office/drawing/2014/main" id="{A51913CE-6E90-423A-B394-C9CB9838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6" y="3878991"/>
            <a:ext cx="3810599" cy="297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364</Words>
  <Application>Microsoft Office PowerPoint</Application>
  <PresentationFormat>宽屏</PresentationFormat>
  <Paragraphs>45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Euphemia</vt:lpstr>
      <vt:lpstr>Times New Roman</vt:lpstr>
      <vt:lpstr>Wingdings</vt:lpstr>
      <vt:lpstr>学术文献 16x9</vt:lpstr>
      <vt:lpstr>The Entity-Relationship Model Problems with ER Models ： Fan Traps</vt:lpstr>
      <vt:lpstr>The Entity-Relationship Model Problems with ER Models ： Fan Traps</vt:lpstr>
      <vt:lpstr>The Entity-Relationship Model Problems with ER Models ： Chasm Traps</vt:lpstr>
      <vt:lpstr>The Entity-Relationship Model Problems with ER Models ： Chasm Traps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2020-03-02T08:46:09Z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