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1"/>
  </p:notesMasterIdLst>
  <p:handoutMasterIdLst>
    <p:handoutMasterId r:id="rId32"/>
  </p:handoutMasterIdLst>
  <p:sldIdLst>
    <p:sldId id="391" r:id="rId5"/>
    <p:sldId id="484" r:id="rId6"/>
    <p:sldId id="507" r:id="rId7"/>
    <p:sldId id="508" r:id="rId8"/>
    <p:sldId id="509" r:id="rId9"/>
    <p:sldId id="510" r:id="rId10"/>
    <p:sldId id="516" r:id="rId11"/>
    <p:sldId id="515" r:id="rId12"/>
    <p:sldId id="527" r:id="rId13"/>
    <p:sldId id="514" r:id="rId14"/>
    <p:sldId id="511" r:id="rId15"/>
    <p:sldId id="512" r:id="rId16"/>
    <p:sldId id="513" r:id="rId17"/>
    <p:sldId id="518" r:id="rId18"/>
    <p:sldId id="519" r:id="rId19"/>
    <p:sldId id="561" r:id="rId20"/>
    <p:sldId id="521" r:id="rId21"/>
    <p:sldId id="523" r:id="rId22"/>
    <p:sldId id="524" r:id="rId23"/>
    <p:sldId id="522" r:id="rId24"/>
    <p:sldId id="526" r:id="rId25"/>
    <p:sldId id="532" r:id="rId26"/>
    <p:sldId id="556" r:id="rId27"/>
    <p:sldId id="557" r:id="rId28"/>
    <p:sldId id="560" r:id="rId29"/>
    <p:sldId id="558" r:id="rId30"/>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howGuides="1">
      <p:cViewPr varScale="1">
        <p:scale>
          <a:sx n="114" d="100"/>
          <a:sy n="114" d="100"/>
        </p:scale>
        <p:origin x="474" y="108"/>
      </p:cViewPr>
      <p:guideLst>
        <p:guide orient="horz" pos="2160"/>
        <p:guide pos="384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2020/3/3</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2020/3/3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a:extLst>
              <a:ext uri="{FF2B5EF4-FFF2-40B4-BE49-F238E27FC236}">
                <a16:creationId xmlns:a16="http://schemas.microsoft.com/office/drawing/2014/main" id="{00204096-61E3-4A86-8B5E-DB8709211F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32010BE-B6A4-461D-8223-7EE9ABF8D609}" type="slidenum">
              <a:rPr lang="en-US" altLang="zh-CN"/>
              <a:pPr>
                <a:spcBef>
                  <a:spcPct val="0"/>
                </a:spcBef>
              </a:pPr>
              <a:t>1</a:t>
            </a:fld>
            <a:endParaRPr lang="en-US" altLang="zh-CN"/>
          </a:p>
        </p:txBody>
      </p:sp>
      <p:sp>
        <p:nvSpPr>
          <p:cNvPr id="191491" name="Rectangle 2">
            <a:extLst>
              <a:ext uri="{FF2B5EF4-FFF2-40B4-BE49-F238E27FC236}">
                <a16:creationId xmlns:a16="http://schemas.microsoft.com/office/drawing/2014/main" id="{249621A5-989F-453C-A871-D9BB8E526F04}"/>
              </a:ext>
            </a:extLst>
          </p:cNvPr>
          <p:cNvSpPr>
            <a:spLocks noGrp="1" noRot="1" noChangeAspect="1" noChangeArrowheads="1" noTextEdit="1"/>
          </p:cNvSpPr>
          <p:nvPr>
            <p:ph type="sldImg"/>
          </p:nvPr>
        </p:nvSpPr>
        <p:spPr>
          <a:ln/>
        </p:spPr>
      </p:sp>
      <p:sp>
        <p:nvSpPr>
          <p:cNvPr id="191492" name="Rectangle 3">
            <a:extLst>
              <a:ext uri="{FF2B5EF4-FFF2-40B4-BE49-F238E27FC236}">
                <a16:creationId xmlns:a16="http://schemas.microsoft.com/office/drawing/2014/main" id="{63A16615-7ACE-4A08-9141-A2011139E1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10</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387680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11</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2349094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12</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595474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13</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965909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14</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3474357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15</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989088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16</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001979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17</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2110462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18</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4264730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19</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588024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a:extLst>
              <a:ext uri="{FF2B5EF4-FFF2-40B4-BE49-F238E27FC236}">
                <a16:creationId xmlns:a16="http://schemas.microsoft.com/office/drawing/2014/main" id="{320E7C5A-4FA8-408E-81D2-CE8227A48A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5E4C237-4852-4DAC-977F-AABF403E84E3}" type="slidenum">
              <a:rPr lang="en-US" altLang="zh-CN"/>
              <a:pPr>
                <a:spcBef>
                  <a:spcPct val="0"/>
                </a:spcBef>
              </a:pPr>
              <a:t>2</a:t>
            </a:fld>
            <a:endParaRPr lang="en-US" altLang="zh-CN"/>
          </a:p>
        </p:txBody>
      </p:sp>
      <p:sp>
        <p:nvSpPr>
          <p:cNvPr id="193539" name="Rectangle 2">
            <a:extLst>
              <a:ext uri="{FF2B5EF4-FFF2-40B4-BE49-F238E27FC236}">
                <a16:creationId xmlns:a16="http://schemas.microsoft.com/office/drawing/2014/main" id="{6B5BF534-362E-4D9C-8139-FEA01290D44F}"/>
              </a:ext>
            </a:extLst>
          </p:cNvPr>
          <p:cNvSpPr>
            <a:spLocks noGrp="1" noRot="1" noChangeAspect="1" noChangeArrowheads="1" noTextEdit="1"/>
          </p:cNvSpPr>
          <p:nvPr>
            <p:ph type="sldImg"/>
          </p:nvPr>
        </p:nvSpPr>
        <p:spPr>
          <a:ln/>
        </p:spPr>
      </p:sp>
      <p:sp>
        <p:nvSpPr>
          <p:cNvPr id="193540" name="Rectangle 3">
            <a:extLst>
              <a:ext uri="{FF2B5EF4-FFF2-40B4-BE49-F238E27FC236}">
                <a16:creationId xmlns:a16="http://schemas.microsoft.com/office/drawing/2014/main" id="{1E92C7F3-12DE-473F-8CE3-BF4FB19BE7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20</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374307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21</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830987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22</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41975267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23</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643354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24</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39228138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25</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54746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26</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180741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3</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217280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4</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2171475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5</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997476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6</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3230010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7</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30415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8</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2004114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334AB49-7F3D-4D79-ADA3-41AF71E16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64FCD8B-3A32-4CD9-8CB2-B90EAE4DA457}" type="slidenum">
              <a:rPr lang="en-US" altLang="zh-CN"/>
              <a:pPr>
                <a:spcBef>
                  <a:spcPct val="0"/>
                </a:spcBef>
              </a:pPr>
              <a:t>9</a:t>
            </a:fld>
            <a:endParaRPr lang="en-US" altLang="zh-CN"/>
          </a:p>
        </p:txBody>
      </p:sp>
      <p:sp>
        <p:nvSpPr>
          <p:cNvPr id="195587" name="Rectangle 2">
            <a:extLst>
              <a:ext uri="{FF2B5EF4-FFF2-40B4-BE49-F238E27FC236}">
                <a16:creationId xmlns:a16="http://schemas.microsoft.com/office/drawing/2014/main" id="{88FEC086-1D50-433D-B0D9-B986985DB442}"/>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7C60D018-0CD5-438D-BFBB-D9819B5E0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339716540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2020/3/3</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2020/3/3</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2020/3/3</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104900" y="365125"/>
            <a:ext cx="8098896"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2020/3/3</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2020/3/3</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0"/>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2020/3/3</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2020/3/3</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2020/3/3</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2020/3/3</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2020/3/3</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2020/3/3</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2020/3/3</a:t>
            </a:fld>
            <a:r>
              <a:rPr lang="zh-CN" altLang="en-US" dirty="0"/>
              <a:t>​</a:t>
            </a:r>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CA5C39BD-1373-44A0-A4FF-E41C56E647B4}"/>
              </a:ext>
            </a:extLst>
          </p:cNvPr>
          <p:cNvSpPr>
            <a:spLocks noGrp="1" noChangeArrowheads="1"/>
          </p:cNvSpPr>
          <p:nvPr>
            <p:ph type="title"/>
          </p:nvPr>
        </p:nvSpPr>
        <p:spPr/>
        <p:txBody>
          <a:bodyPr>
            <a:normAutofit/>
          </a:bodyPr>
          <a:lstStyle/>
          <a:p>
            <a:r>
              <a:rPr lang="en-US" altLang="zh-CN" sz="3200" b="1" dirty="0"/>
              <a:t>E-R</a:t>
            </a:r>
            <a:r>
              <a:rPr lang="zh-CN" altLang="en-US" sz="3200" b="1" dirty="0"/>
              <a:t> </a:t>
            </a:r>
            <a:r>
              <a:rPr lang="en-US" altLang="zh-CN" sz="3200" b="1" dirty="0"/>
              <a:t>Diagrams</a:t>
            </a:r>
            <a:r>
              <a:rPr lang="zh-CN" altLang="en-US" sz="3200" b="1" dirty="0"/>
              <a:t>转换成</a:t>
            </a:r>
            <a:r>
              <a:rPr lang="en-US" altLang="zh-CN" sz="3200" b="1" dirty="0"/>
              <a:t>Relational Schemas</a:t>
            </a:r>
            <a:endParaRPr lang="zh-CN" altLang="en-US" sz="3200" b="1" dirty="0">
              <a:solidFill>
                <a:srgbClr val="FF0000"/>
              </a:solidFill>
            </a:endParaRPr>
          </a:p>
        </p:txBody>
      </p:sp>
      <p:sp>
        <p:nvSpPr>
          <p:cNvPr id="190467" name="Rectangle 3">
            <a:extLst>
              <a:ext uri="{FF2B5EF4-FFF2-40B4-BE49-F238E27FC236}">
                <a16:creationId xmlns:a16="http://schemas.microsoft.com/office/drawing/2014/main" id="{2E3D7068-6E1F-49E3-A4B9-A56EAF739918}"/>
              </a:ext>
            </a:extLst>
          </p:cNvPr>
          <p:cNvSpPr>
            <a:spLocks noGrp="1" noChangeArrowheads="1"/>
          </p:cNvSpPr>
          <p:nvPr>
            <p:ph type="body" idx="4294967295"/>
          </p:nvPr>
        </p:nvSpPr>
        <p:spPr>
          <a:xfrm>
            <a:off x="771787" y="1678745"/>
            <a:ext cx="10760509" cy="4868862"/>
          </a:xfrm>
        </p:spPr>
        <p:txBody>
          <a:bodyPr>
            <a:normAutofit lnSpcReduction="10000"/>
          </a:bodyPr>
          <a:lstStyle/>
          <a:p>
            <a:r>
              <a:rPr lang="en-US" altLang="zh-CN" sz="2800" dirty="0">
                <a:solidFill>
                  <a:srgbClr val="00B0F0"/>
                </a:solidFill>
              </a:rPr>
              <a:t>E-R</a:t>
            </a:r>
            <a:r>
              <a:rPr lang="zh-CN" altLang="en-US" sz="2800" dirty="0">
                <a:solidFill>
                  <a:srgbClr val="00B0F0"/>
                </a:solidFill>
              </a:rPr>
              <a:t>模型</a:t>
            </a:r>
            <a:r>
              <a:rPr lang="zh-CN" altLang="en-US" sz="2800" dirty="0"/>
              <a:t>和</a:t>
            </a:r>
            <a:r>
              <a:rPr lang="zh-CN" altLang="en-US" sz="2800" dirty="0">
                <a:solidFill>
                  <a:srgbClr val="00B0F0"/>
                </a:solidFill>
              </a:rPr>
              <a:t>关系模型</a:t>
            </a:r>
            <a:r>
              <a:rPr lang="zh-CN" altLang="en-US" sz="2800" dirty="0"/>
              <a:t>的</a:t>
            </a:r>
            <a:r>
              <a:rPr lang="zh-CN" altLang="en-US" sz="2800" dirty="0">
                <a:solidFill>
                  <a:srgbClr val="FF0000"/>
                </a:solidFill>
              </a:rPr>
              <a:t>区别与联系</a:t>
            </a:r>
            <a:endParaRPr lang="en-US" altLang="zh-CN" sz="2800" dirty="0">
              <a:solidFill>
                <a:srgbClr val="FF0000"/>
              </a:solidFill>
            </a:endParaRPr>
          </a:p>
          <a:p>
            <a:pPr lvl="1"/>
            <a:endParaRPr lang="en-US" altLang="zh-CN" sz="2400" dirty="0"/>
          </a:p>
          <a:p>
            <a:pPr lvl="1"/>
            <a:r>
              <a:rPr lang="zh-CN" altLang="en-US" sz="2400" dirty="0">
                <a:solidFill>
                  <a:srgbClr val="7030A0"/>
                </a:solidFill>
              </a:rPr>
              <a:t>在</a:t>
            </a:r>
            <a:r>
              <a:rPr lang="en-US" altLang="zh-CN" sz="2400" dirty="0">
                <a:solidFill>
                  <a:srgbClr val="7030A0"/>
                </a:solidFill>
              </a:rPr>
              <a:t>E-R </a:t>
            </a:r>
            <a:r>
              <a:rPr lang="zh-CN" altLang="zh-CN" sz="2400" dirty="0">
                <a:solidFill>
                  <a:srgbClr val="7030A0"/>
                </a:solidFill>
              </a:rPr>
              <a:t>模型</a:t>
            </a:r>
            <a:r>
              <a:rPr lang="zh-CN" altLang="en-US" sz="2400" dirty="0">
                <a:solidFill>
                  <a:srgbClr val="7030A0"/>
                </a:solidFill>
              </a:rPr>
              <a:t>可以直接表达实体间多对多的联系</a:t>
            </a:r>
            <a:endParaRPr lang="en-US" altLang="zh-CN" sz="2400" dirty="0">
              <a:solidFill>
                <a:srgbClr val="7030A0"/>
              </a:solidFill>
            </a:endParaRPr>
          </a:p>
          <a:p>
            <a:pPr lvl="1"/>
            <a:endParaRPr lang="en-US" altLang="zh-CN" sz="2400" dirty="0"/>
          </a:p>
          <a:p>
            <a:pPr lvl="1"/>
            <a:r>
              <a:rPr lang="zh-CN" altLang="en-US" sz="2400" dirty="0">
                <a:solidFill>
                  <a:srgbClr val="7030A0"/>
                </a:solidFill>
              </a:rPr>
              <a:t>在</a:t>
            </a:r>
            <a:r>
              <a:rPr lang="zh-CN" altLang="zh-CN" sz="2400" dirty="0">
                <a:solidFill>
                  <a:srgbClr val="7030A0"/>
                </a:solidFill>
              </a:rPr>
              <a:t>关系数据模型</a:t>
            </a:r>
            <a:r>
              <a:rPr lang="zh-CN" altLang="en-US" sz="2400" dirty="0">
                <a:solidFill>
                  <a:srgbClr val="7030A0"/>
                </a:solidFill>
              </a:rPr>
              <a:t>中不能直接表达多对多的联系</a:t>
            </a:r>
            <a:endParaRPr lang="en-US" altLang="zh-CN" sz="2400" dirty="0">
              <a:solidFill>
                <a:srgbClr val="7030A0"/>
              </a:solidFill>
            </a:endParaRPr>
          </a:p>
          <a:p>
            <a:pPr lvl="1"/>
            <a:endParaRPr lang="en-US" altLang="zh-CN" sz="2400" dirty="0">
              <a:solidFill>
                <a:srgbClr val="FF0000"/>
              </a:solidFill>
            </a:endParaRPr>
          </a:p>
          <a:p>
            <a:pPr lvl="1"/>
            <a:r>
              <a:rPr lang="zh-CN" altLang="en-US" sz="2400" dirty="0">
                <a:solidFill>
                  <a:srgbClr val="7030A0"/>
                </a:solidFill>
              </a:rPr>
              <a:t>这两种模型可以相互转换！</a:t>
            </a:r>
            <a:endParaRPr lang="en-US" altLang="zh-CN" sz="2400" dirty="0">
              <a:solidFill>
                <a:srgbClr val="7030A0"/>
              </a:solidFill>
            </a:endParaRPr>
          </a:p>
          <a:p>
            <a:endParaRPr lang="en-US" altLang="zh-CN" sz="2800" dirty="0"/>
          </a:p>
          <a:p>
            <a:r>
              <a:rPr lang="en-US" altLang="zh-CN" sz="2800" dirty="0">
                <a:solidFill>
                  <a:srgbClr val="FF0000"/>
                </a:solidFill>
              </a:rPr>
              <a:t>E-R</a:t>
            </a:r>
            <a:r>
              <a:rPr lang="zh-CN" altLang="en-US" sz="2800" dirty="0">
                <a:solidFill>
                  <a:srgbClr val="FF0000"/>
                </a:solidFill>
              </a:rPr>
              <a:t>模型转换为关系模型面临的</a:t>
            </a:r>
            <a:r>
              <a:rPr lang="zh-CN" altLang="zh-CN" sz="2800" dirty="0">
                <a:solidFill>
                  <a:srgbClr val="FF0000"/>
                </a:solidFill>
              </a:rPr>
              <a:t>主要问题：</a:t>
            </a:r>
          </a:p>
          <a:p>
            <a:pPr lvl="1"/>
            <a:r>
              <a:rPr lang="zh-CN" altLang="zh-CN" sz="2400" dirty="0"/>
              <a:t>如何用关系</a:t>
            </a:r>
            <a:r>
              <a:rPr lang="zh-CN" altLang="en-US" sz="2400" dirty="0"/>
              <a:t>模型的数据结构（关系或表）</a:t>
            </a:r>
            <a:r>
              <a:rPr lang="zh-CN" altLang="zh-CN" sz="2400" dirty="0"/>
              <a:t>来表示</a:t>
            </a:r>
            <a:r>
              <a:rPr lang="en-US" altLang="zh-CN" sz="2400" dirty="0"/>
              <a:t>E-R</a:t>
            </a:r>
            <a:r>
              <a:rPr lang="zh-CN" altLang="zh-CN" sz="2400" dirty="0"/>
              <a:t>模型</a:t>
            </a:r>
            <a:r>
              <a:rPr lang="zh-CN" altLang="en-US" sz="2400" dirty="0"/>
              <a:t>中的实体和联系</a:t>
            </a:r>
            <a:endParaRPr lang="zh-CN" altLang="zh-CN" sz="2400" dirty="0"/>
          </a:p>
          <a:p>
            <a:pPr lvl="1"/>
            <a:r>
              <a:rPr lang="zh-CN" altLang="zh-CN" sz="2400" dirty="0"/>
              <a:t>如何</a:t>
            </a:r>
            <a:r>
              <a:rPr lang="zh-CN" altLang="en-US" sz="2400" dirty="0"/>
              <a:t>在关系模型中表示</a:t>
            </a:r>
            <a:r>
              <a:rPr lang="en-US" altLang="zh-CN" sz="2400" dirty="0"/>
              <a:t>E-R</a:t>
            </a:r>
            <a:r>
              <a:rPr lang="zh-CN" altLang="en-US" sz="2400" dirty="0"/>
              <a:t>模型中的约束（映射基数约束和参与约束）</a:t>
            </a:r>
            <a:endParaRPr lang="zh-CN" altLang="zh-CN" sz="2400" dirty="0"/>
          </a:p>
          <a:p>
            <a:pPr lvl="3"/>
            <a:endParaRPr lang="en-US" altLang="zh-CN" sz="1600" b="1" dirty="0">
              <a:solidFill>
                <a:srgbClr val="FF0000"/>
              </a:solidFill>
            </a:endParaRPr>
          </a:p>
          <a:p>
            <a:pPr lvl="3"/>
            <a:endParaRPr lang="en-US" altLang="zh-CN" sz="1600" b="1" dirty="0">
              <a:solidFill>
                <a:srgbClr val="FF0000"/>
              </a:solidFill>
            </a:endParaRPr>
          </a:p>
        </p:txBody>
      </p:sp>
      <p:pic>
        <p:nvPicPr>
          <p:cNvPr id="4" name="图片 3">
            <a:extLst>
              <a:ext uri="{FF2B5EF4-FFF2-40B4-BE49-F238E27FC236}">
                <a16:creationId xmlns:a16="http://schemas.microsoft.com/office/drawing/2014/main" id="{28D65BDB-A556-463C-B20B-5D8B933CB266}"/>
              </a:ext>
            </a:extLst>
          </p:cNvPr>
          <p:cNvPicPr/>
          <p:nvPr/>
        </p:nvPicPr>
        <p:blipFill>
          <a:blip r:embed="rId3"/>
          <a:stretch>
            <a:fillRect/>
          </a:stretch>
        </p:blipFill>
        <p:spPr>
          <a:xfrm>
            <a:off x="8313490" y="1905247"/>
            <a:ext cx="3218806" cy="9703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151002" y="1350237"/>
            <a:ext cx="11903978" cy="5431564"/>
          </a:xfrm>
        </p:spPr>
        <p:txBody>
          <a:bodyPr>
            <a:normAutofit/>
          </a:bodyPr>
          <a:lstStyle/>
          <a:p>
            <a:r>
              <a:rPr lang="zh-CN" altLang="en-US" sz="2800" b="1" dirty="0">
                <a:solidFill>
                  <a:srgbClr val="FF0000"/>
                </a:solidFill>
              </a:rPr>
              <a:t>步骤</a:t>
            </a:r>
            <a:r>
              <a:rPr lang="en-US" altLang="zh-CN" sz="2800" b="1" dirty="0">
                <a:solidFill>
                  <a:srgbClr val="FF0000"/>
                </a:solidFill>
              </a:rPr>
              <a:t>4</a:t>
            </a:r>
            <a:r>
              <a:rPr lang="zh-CN" altLang="en-US" sz="2800" b="1" dirty="0">
                <a:solidFill>
                  <a:srgbClr val="FF0000"/>
                </a:solidFill>
              </a:rPr>
              <a:t>：</a:t>
            </a:r>
            <a:r>
              <a:rPr lang="zh-CN" altLang="en-US" sz="2800" b="1" dirty="0">
                <a:solidFill>
                  <a:srgbClr val="00B050"/>
                </a:solidFill>
              </a:rPr>
              <a:t>二元一对一联系</a:t>
            </a:r>
            <a:r>
              <a:rPr lang="zh-CN" altLang="en-US" sz="2800" b="1" dirty="0">
                <a:solidFill>
                  <a:srgbClr val="FF0000"/>
                </a:solidFill>
              </a:rPr>
              <a:t>的映射</a:t>
            </a:r>
            <a:endParaRPr lang="en-US" altLang="zh-CN" sz="2800" b="1" dirty="0">
              <a:solidFill>
                <a:srgbClr val="FF0000"/>
              </a:solidFill>
            </a:endParaRPr>
          </a:p>
          <a:p>
            <a:pPr lvl="1"/>
            <a:r>
              <a:rPr lang="zh-CN" altLang="en-US" sz="1700" b="1" dirty="0">
                <a:solidFill>
                  <a:srgbClr val="FF0000"/>
                </a:solidFill>
              </a:rPr>
              <a:t>第一种映射方法：外键方法</a:t>
            </a:r>
            <a:endParaRPr lang="en-US" altLang="zh-CN" sz="1700" b="1" dirty="0">
              <a:solidFill>
                <a:srgbClr val="FF0000"/>
              </a:solidFill>
            </a:endParaRPr>
          </a:p>
          <a:p>
            <a:pPr lvl="2"/>
            <a:r>
              <a:rPr lang="zh-CN" altLang="en-US" sz="1700" dirty="0"/>
              <a:t> 为</a:t>
            </a:r>
            <a:r>
              <a:rPr lang="en-US" altLang="zh-CN" sz="1700" dirty="0"/>
              <a:t>E-R</a:t>
            </a:r>
            <a:r>
              <a:rPr lang="zh-CN" altLang="en-US" sz="1700" dirty="0"/>
              <a:t>图中二元一对一联系的每个参与</a:t>
            </a:r>
            <a:r>
              <a:rPr lang="zh-CN" altLang="en-US" sz="1700" dirty="0">
                <a:solidFill>
                  <a:srgbClr val="00B050"/>
                </a:solidFill>
              </a:rPr>
              <a:t>实体类型</a:t>
            </a:r>
            <a:r>
              <a:rPr lang="en-US" altLang="zh-CN" sz="1700" dirty="0">
                <a:solidFill>
                  <a:srgbClr val="00B050"/>
                </a:solidFill>
              </a:rPr>
              <a:t>E1</a:t>
            </a:r>
            <a:r>
              <a:rPr lang="zh-CN" altLang="en-US" sz="1700" dirty="0"/>
              <a:t>和</a:t>
            </a:r>
            <a:r>
              <a:rPr lang="en-US" altLang="zh-CN" sz="1700" dirty="0">
                <a:solidFill>
                  <a:srgbClr val="00B050"/>
                </a:solidFill>
              </a:rPr>
              <a:t>E2</a:t>
            </a:r>
            <a:r>
              <a:rPr lang="zh-CN" altLang="en-US" sz="1700" dirty="0"/>
              <a:t>，创建</a:t>
            </a:r>
            <a:r>
              <a:rPr lang="zh-CN" altLang="en-US" sz="1700" dirty="0">
                <a:solidFill>
                  <a:srgbClr val="00B0F0"/>
                </a:solidFill>
              </a:rPr>
              <a:t>关系模式</a:t>
            </a:r>
            <a:r>
              <a:rPr lang="en-US" altLang="zh-CN" sz="1700" dirty="0">
                <a:solidFill>
                  <a:srgbClr val="00B0F0"/>
                </a:solidFill>
              </a:rPr>
              <a:t>E1</a:t>
            </a:r>
            <a:r>
              <a:rPr lang="zh-CN" altLang="en-US" sz="1700" dirty="0"/>
              <a:t>和</a:t>
            </a:r>
            <a:r>
              <a:rPr lang="en-US" altLang="zh-CN" sz="1700" dirty="0">
                <a:solidFill>
                  <a:srgbClr val="00B0F0"/>
                </a:solidFill>
              </a:rPr>
              <a:t>E2</a:t>
            </a:r>
          </a:p>
          <a:p>
            <a:pPr lvl="2"/>
            <a:r>
              <a:rPr lang="zh-CN" altLang="en-US" sz="1700" dirty="0"/>
              <a:t> </a:t>
            </a:r>
            <a:r>
              <a:rPr lang="zh-CN" altLang="en-US" sz="1700" dirty="0">
                <a:solidFill>
                  <a:srgbClr val="7030A0"/>
                </a:solidFill>
              </a:rPr>
              <a:t>优先选中一个</a:t>
            </a:r>
            <a:r>
              <a:rPr lang="zh-CN" altLang="en-US" sz="1700" dirty="0">
                <a:solidFill>
                  <a:srgbClr val="0070C0"/>
                </a:solidFill>
              </a:rPr>
              <a:t>完全参与联系的实体</a:t>
            </a:r>
            <a:r>
              <a:rPr lang="zh-CN" altLang="en-US" sz="1700" dirty="0">
                <a:solidFill>
                  <a:srgbClr val="7030A0"/>
                </a:solidFill>
              </a:rPr>
              <a:t>所对应的关系模式，为其添加一个外键</a:t>
            </a:r>
            <a:r>
              <a:rPr lang="zh-CN" altLang="en-US" sz="1700" dirty="0"/>
              <a:t>（是另外一个参与联系的实体的主键）</a:t>
            </a:r>
            <a:endParaRPr lang="en-US" altLang="zh-CN" sz="1700" dirty="0"/>
          </a:p>
          <a:p>
            <a:pPr lvl="2"/>
            <a:r>
              <a:rPr lang="en-US" altLang="zh-CN" sz="1700" dirty="0"/>
              <a:t> </a:t>
            </a:r>
            <a:r>
              <a:rPr lang="zh-CN" altLang="en-US" sz="1700" dirty="0"/>
              <a:t>联系的属性，也一同放入刚才选中的实体</a:t>
            </a:r>
            <a:endParaRPr lang="en-US" altLang="zh-CN" sz="1700" dirty="0">
              <a:solidFill>
                <a:srgbClr val="00B0F0"/>
              </a:solidFill>
            </a:endParaRPr>
          </a:p>
          <a:p>
            <a:pPr lvl="1"/>
            <a:endParaRPr lang="en-US" altLang="zh-CN" sz="1700" b="1" dirty="0">
              <a:solidFill>
                <a:srgbClr val="FF0000"/>
              </a:solidFill>
            </a:endParaRPr>
          </a:p>
          <a:p>
            <a:pPr lvl="1"/>
            <a:r>
              <a:rPr lang="zh-CN" altLang="zh-CN" sz="1700" b="1" dirty="0">
                <a:solidFill>
                  <a:srgbClr val="FF0000"/>
                </a:solidFill>
              </a:rPr>
              <a:t>例</a:t>
            </a:r>
            <a:r>
              <a:rPr lang="zh-CN" altLang="en-US" sz="1700" b="1" dirty="0">
                <a:solidFill>
                  <a:srgbClr val="FF0000"/>
                </a:solidFill>
              </a:rPr>
              <a:t>：</a:t>
            </a:r>
            <a:r>
              <a:rPr lang="zh-CN" altLang="en-US" dirty="0"/>
              <a:t>班级和学生之间的</a:t>
            </a:r>
            <a:r>
              <a:rPr lang="en-US" altLang="zh-CN" dirty="0"/>
              <a:t>lead</a:t>
            </a:r>
            <a:r>
              <a:rPr lang="zh-CN" altLang="en-US" dirty="0"/>
              <a:t>联系</a:t>
            </a:r>
            <a:endParaRPr lang="en-US" altLang="zh-CN" dirty="0"/>
          </a:p>
          <a:p>
            <a:pPr lvl="2"/>
            <a:r>
              <a:rPr lang="zh-CN" altLang="en-US" sz="1200" dirty="0">
                <a:solidFill>
                  <a:srgbClr val="7030A0"/>
                </a:solidFill>
              </a:rPr>
              <a:t>一个学生属于一个班级，一个班级有很多学生（一对多联系，此处不研究这个联系）</a:t>
            </a:r>
            <a:endParaRPr lang="en-US" altLang="zh-CN" sz="1200" dirty="0">
              <a:solidFill>
                <a:srgbClr val="7030A0"/>
              </a:solidFill>
            </a:endParaRPr>
          </a:p>
          <a:p>
            <a:pPr lvl="2"/>
            <a:r>
              <a:rPr lang="zh-CN" altLang="en-US" sz="1200" b="1" dirty="0">
                <a:solidFill>
                  <a:srgbClr val="7030A0"/>
                </a:solidFill>
              </a:rPr>
              <a:t>一个班级有且只有一个班长，一个学生最多只能成为一个班级的班长（</a:t>
            </a:r>
            <a:r>
              <a:rPr lang="en-US" altLang="zh-CN" sz="1200" b="1" dirty="0">
                <a:solidFill>
                  <a:srgbClr val="7030A0"/>
                </a:solidFill>
              </a:rPr>
              <a:t>lead</a:t>
            </a:r>
            <a:r>
              <a:rPr lang="zh-CN" altLang="en-US" sz="1200" b="1" dirty="0">
                <a:solidFill>
                  <a:srgbClr val="7030A0"/>
                </a:solidFill>
              </a:rPr>
              <a:t>联系是一对一）</a:t>
            </a:r>
            <a:endParaRPr lang="en-US" altLang="zh-CN" sz="1200" b="1" dirty="0">
              <a:solidFill>
                <a:srgbClr val="7030A0"/>
              </a:solidFill>
            </a:endParaRPr>
          </a:p>
          <a:p>
            <a:pPr lvl="3"/>
            <a:r>
              <a:rPr lang="zh-CN" altLang="en-US" sz="1200" dirty="0"/>
              <a:t>联系还具有一个描述性属性</a:t>
            </a:r>
            <a:r>
              <a:rPr lang="en-US" altLang="zh-CN" sz="1200" dirty="0" err="1"/>
              <a:t>beginLeaderDate</a:t>
            </a:r>
            <a:r>
              <a:rPr lang="zh-CN" altLang="en-US" sz="1200" dirty="0"/>
              <a:t>（表示成为班长的时间）</a:t>
            </a:r>
            <a:endParaRPr lang="en-US" altLang="zh-CN" sz="1200" dirty="0"/>
          </a:p>
          <a:p>
            <a:pPr lvl="2"/>
            <a:r>
              <a:rPr lang="zh-CN" altLang="en-US" sz="1200" dirty="0"/>
              <a:t>学生在</a:t>
            </a:r>
            <a:r>
              <a:rPr lang="en-US" altLang="zh-CN" sz="1200" dirty="0"/>
              <a:t>lead</a:t>
            </a:r>
            <a:r>
              <a:rPr lang="zh-CN" altLang="en-US" sz="1200" dirty="0"/>
              <a:t>联系中是部分参与（有些学生会成为班长，有些不会）</a:t>
            </a:r>
            <a:endParaRPr lang="en-US" altLang="zh-CN" sz="1200" dirty="0"/>
          </a:p>
          <a:p>
            <a:pPr lvl="2"/>
            <a:r>
              <a:rPr lang="zh-CN" altLang="en-US" sz="1200" dirty="0"/>
              <a:t>班级在</a:t>
            </a:r>
            <a:r>
              <a:rPr lang="en-US" altLang="zh-CN" sz="1200" dirty="0"/>
              <a:t>lead</a:t>
            </a:r>
            <a:r>
              <a:rPr lang="zh-CN" altLang="en-US" sz="1200" dirty="0"/>
              <a:t>联系中是完全参与（每个班级必须有且仅由一个学生来领导）</a:t>
            </a:r>
            <a:endParaRPr lang="en-US" altLang="zh-CN" sz="1200" dirty="0"/>
          </a:p>
          <a:p>
            <a:pPr lvl="2"/>
            <a:r>
              <a:rPr lang="zh-CN" altLang="en-US" sz="1600" dirty="0">
                <a:solidFill>
                  <a:srgbClr val="7030A0"/>
                </a:solidFill>
              </a:rPr>
              <a:t>按照上面的方法，进行转换：</a:t>
            </a:r>
            <a:endParaRPr lang="en-US" altLang="zh-CN" sz="1600" dirty="0">
              <a:solidFill>
                <a:srgbClr val="7030A0"/>
              </a:solidFill>
            </a:endParaRPr>
          </a:p>
          <a:p>
            <a:pPr lvl="3"/>
            <a:r>
              <a:rPr lang="zh-CN" altLang="en-US" sz="1600" dirty="0"/>
              <a:t>关系模式</a:t>
            </a:r>
            <a:r>
              <a:rPr lang="en-US" altLang="zh-CN" sz="1600" dirty="0"/>
              <a:t>STUDENT</a:t>
            </a:r>
            <a:r>
              <a:rPr lang="zh-CN" altLang="en-US" sz="1600" dirty="0"/>
              <a:t>（</a:t>
            </a:r>
            <a:r>
              <a:rPr lang="en-US" altLang="zh-CN" sz="1600" u="sng" dirty="0" err="1">
                <a:solidFill>
                  <a:srgbClr val="00B050"/>
                </a:solidFill>
              </a:rPr>
              <a:t>stuId</a:t>
            </a:r>
            <a:r>
              <a:rPr lang="zh-CN" altLang="en-US" sz="1600" dirty="0"/>
              <a:t>，</a:t>
            </a:r>
            <a:r>
              <a:rPr lang="en-US" altLang="zh-CN" sz="1600" dirty="0"/>
              <a:t>name</a:t>
            </a:r>
            <a:r>
              <a:rPr lang="zh-CN" altLang="en-US" sz="1600" dirty="0"/>
              <a:t>，</a:t>
            </a:r>
            <a:r>
              <a:rPr lang="en-US" altLang="zh-CN" sz="1600" dirty="0" err="1"/>
              <a:t>dayOfBirth</a:t>
            </a:r>
            <a:r>
              <a:rPr lang="zh-CN" altLang="en-US" sz="1600" dirty="0"/>
              <a:t>，</a:t>
            </a:r>
            <a:r>
              <a:rPr lang="en-US" altLang="zh-CN" sz="1600" dirty="0" err="1"/>
              <a:t>totalCredit</a:t>
            </a:r>
            <a:r>
              <a:rPr lang="zh-CN" altLang="en-US" sz="1600" dirty="0"/>
              <a:t>）</a:t>
            </a:r>
            <a:endParaRPr lang="en-US" altLang="zh-CN" sz="1600" dirty="0"/>
          </a:p>
          <a:p>
            <a:pPr lvl="3"/>
            <a:r>
              <a:rPr lang="zh-CN" altLang="en-US" sz="1600" dirty="0"/>
              <a:t>关系模式    </a:t>
            </a:r>
            <a:r>
              <a:rPr lang="en-US" altLang="zh-CN" sz="1600" dirty="0"/>
              <a:t>CLASS</a:t>
            </a:r>
            <a:r>
              <a:rPr lang="zh-CN" altLang="en-US" sz="1600" dirty="0"/>
              <a:t>（</a:t>
            </a:r>
            <a:r>
              <a:rPr lang="en-US" altLang="zh-CN" sz="1600" u="sng" dirty="0" err="1">
                <a:solidFill>
                  <a:srgbClr val="7030A0"/>
                </a:solidFill>
              </a:rPr>
              <a:t>classID</a:t>
            </a:r>
            <a:r>
              <a:rPr lang="zh-CN" altLang="en-US" sz="1600" u="sng" dirty="0"/>
              <a:t> </a:t>
            </a:r>
            <a:r>
              <a:rPr lang="zh-CN" altLang="en-US" sz="1600" dirty="0"/>
              <a:t>， </a:t>
            </a:r>
            <a:r>
              <a:rPr lang="en-US" altLang="zh-CN" sz="1600" dirty="0" err="1"/>
              <a:t>className</a:t>
            </a:r>
            <a:r>
              <a:rPr lang="zh-CN" altLang="en-US" sz="1600" dirty="0"/>
              <a:t> ，</a:t>
            </a:r>
            <a:r>
              <a:rPr lang="en-US" altLang="zh-CN" sz="1600" dirty="0" err="1"/>
              <a:t>classsDescription</a:t>
            </a:r>
            <a:r>
              <a:rPr lang="zh-CN" altLang="en-US" sz="1600" dirty="0"/>
              <a:t>）</a:t>
            </a:r>
            <a:endParaRPr lang="en-US" altLang="zh-CN" sz="1600" dirty="0"/>
          </a:p>
          <a:p>
            <a:pPr lvl="3"/>
            <a:r>
              <a:rPr lang="zh-CN" altLang="en-US" sz="1600" dirty="0"/>
              <a:t>选择全部参与的关系模式</a:t>
            </a:r>
            <a:r>
              <a:rPr lang="en-US" altLang="zh-CN" sz="1600" dirty="0"/>
              <a:t>CLASS</a:t>
            </a:r>
            <a:r>
              <a:rPr lang="zh-CN" altLang="en-US" sz="1600" dirty="0"/>
              <a:t>，为其添加外键，并加入联系的属性</a:t>
            </a:r>
            <a:endParaRPr lang="en-US" altLang="zh-CN" sz="1600" dirty="0"/>
          </a:p>
          <a:p>
            <a:pPr marL="1371600" lvl="3" indent="0">
              <a:buNone/>
            </a:pPr>
            <a:r>
              <a:rPr lang="zh-CN" altLang="en-US" sz="1600" dirty="0"/>
              <a:t>    </a:t>
            </a:r>
            <a:r>
              <a:rPr lang="en-US" altLang="zh-CN" sz="1600" dirty="0"/>
              <a:t>CLASS</a:t>
            </a:r>
            <a:r>
              <a:rPr lang="zh-CN" altLang="en-US" sz="1600" dirty="0"/>
              <a:t>（</a:t>
            </a:r>
            <a:r>
              <a:rPr lang="en-US" altLang="zh-CN" sz="1600" u="sng" dirty="0" err="1">
                <a:solidFill>
                  <a:srgbClr val="7030A0"/>
                </a:solidFill>
              </a:rPr>
              <a:t>classID</a:t>
            </a:r>
            <a:r>
              <a:rPr lang="zh-CN" altLang="en-US" sz="1600" u="sng" dirty="0"/>
              <a:t> </a:t>
            </a:r>
            <a:r>
              <a:rPr lang="zh-CN" altLang="en-US" sz="1600" dirty="0"/>
              <a:t>， </a:t>
            </a:r>
            <a:r>
              <a:rPr lang="en-US" altLang="zh-CN" sz="1600" dirty="0" err="1"/>
              <a:t>className</a:t>
            </a:r>
            <a:r>
              <a:rPr lang="zh-CN" altLang="en-US" sz="1600" dirty="0"/>
              <a:t> ，</a:t>
            </a:r>
            <a:r>
              <a:rPr lang="en-US" altLang="zh-CN" sz="1600" dirty="0" err="1"/>
              <a:t>classsDescription</a:t>
            </a:r>
            <a:r>
              <a:rPr lang="zh-CN" altLang="en-US" sz="1600" dirty="0"/>
              <a:t> ， </a:t>
            </a:r>
            <a:r>
              <a:rPr lang="en-US" altLang="zh-CN" sz="1600" dirty="0" err="1">
                <a:solidFill>
                  <a:srgbClr val="00B050"/>
                </a:solidFill>
              </a:rPr>
              <a:t>studIdLeadClass</a:t>
            </a:r>
            <a:r>
              <a:rPr lang="zh-CN" altLang="en-US" sz="1600" dirty="0"/>
              <a:t> ，</a:t>
            </a:r>
            <a:r>
              <a:rPr lang="en-US" altLang="zh-CN" sz="1600" dirty="0"/>
              <a:t> </a:t>
            </a:r>
            <a:r>
              <a:rPr lang="en-US" altLang="zh-CN" sz="1600" dirty="0" err="1">
                <a:solidFill>
                  <a:srgbClr val="C00000"/>
                </a:solidFill>
              </a:rPr>
              <a:t>beginLeaderDate</a:t>
            </a:r>
            <a:r>
              <a:rPr lang="zh-CN" altLang="en-US" sz="1600" dirty="0"/>
              <a:t> ）</a:t>
            </a:r>
            <a:endParaRPr lang="en-US" altLang="zh-CN" sz="1600" dirty="0"/>
          </a:p>
          <a:p>
            <a:pPr lvl="3"/>
            <a:r>
              <a:rPr lang="zh-CN" altLang="en-US" sz="1600" dirty="0"/>
              <a:t>在联系的全部参与方所对应的关系模式中，添加一个外键（联系可选参与方的主键），</a:t>
            </a:r>
            <a:r>
              <a:rPr lang="zh-CN" altLang="en-US" sz="1600" dirty="0">
                <a:solidFill>
                  <a:srgbClr val="0070C0"/>
                </a:solidFill>
              </a:rPr>
              <a:t>可以避免在外键上出现</a:t>
            </a:r>
            <a:r>
              <a:rPr lang="en-US" altLang="zh-CN" sz="1600" dirty="0">
                <a:solidFill>
                  <a:srgbClr val="0070C0"/>
                </a:solidFill>
              </a:rPr>
              <a:t>null</a:t>
            </a:r>
          </a:p>
        </p:txBody>
      </p:sp>
      <p:pic>
        <p:nvPicPr>
          <p:cNvPr id="6" name="图片 5">
            <a:extLst>
              <a:ext uri="{FF2B5EF4-FFF2-40B4-BE49-F238E27FC236}">
                <a16:creationId xmlns:a16="http://schemas.microsoft.com/office/drawing/2014/main" id="{B4183FD4-5852-4E0A-B570-0EA2A5FF6E26}"/>
              </a:ext>
            </a:extLst>
          </p:cNvPr>
          <p:cNvPicPr>
            <a:picLocks noChangeAspect="1"/>
          </p:cNvPicPr>
          <p:nvPr/>
        </p:nvPicPr>
        <p:blipFill>
          <a:blip r:embed="rId3"/>
          <a:stretch>
            <a:fillRect/>
          </a:stretch>
        </p:blipFill>
        <p:spPr>
          <a:xfrm>
            <a:off x="8159875" y="3808602"/>
            <a:ext cx="3676585" cy="1286310"/>
          </a:xfrm>
          <a:prstGeom prst="rect">
            <a:avLst/>
          </a:prstGeom>
        </p:spPr>
      </p:pic>
    </p:spTree>
    <p:extLst>
      <p:ext uri="{BB962C8B-B14F-4D97-AF65-F5344CB8AC3E}">
        <p14:creationId xmlns:p14="http://schemas.microsoft.com/office/powerpoint/2010/main" val="232935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151002" y="1350237"/>
            <a:ext cx="11903978" cy="5431564"/>
          </a:xfrm>
        </p:spPr>
        <p:txBody>
          <a:bodyPr>
            <a:normAutofit/>
          </a:bodyPr>
          <a:lstStyle/>
          <a:p>
            <a:r>
              <a:rPr lang="zh-CN" altLang="en-US" sz="2800" b="1" dirty="0">
                <a:solidFill>
                  <a:srgbClr val="FF0000"/>
                </a:solidFill>
              </a:rPr>
              <a:t>步骤</a:t>
            </a:r>
            <a:r>
              <a:rPr lang="en-US" altLang="zh-CN" sz="2800" b="1" dirty="0">
                <a:solidFill>
                  <a:srgbClr val="FF0000"/>
                </a:solidFill>
              </a:rPr>
              <a:t>4</a:t>
            </a:r>
            <a:r>
              <a:rPr lang="zh-CN" altLang="en-US" sz="2800" b="1" dirty="0">
                <a:solidFill>
                  <a:srgbClr val="FF0000"/>
                </a:solidFill>
              </a:rPr>
              <a:t>：</a:t>
            </a:r>
            <a:r>
              <a:rPr lang="zh-CN" altLang="en-US" sz="2800" b="1" dirty="0">
                <a:solidFill>
                  <a:srgbClr val="00B050"/>
                </a:solidFill>
              </a:rPr>
              <a:t>二元一对一联系</a:t>
            </a:r>
            <a:r>
              <a:rPr lang="zh-CN" altLang="en-US" sz="2800" b="1" dirty="0">
                <a:solidFill>
                  <a:srgbClr val="FF0000"/>
                </a:solidFill>
              </a:rPr>
              <a:t>的映射</a:t>
            </a:r>
            <a:endParaRPr lang="en-US" altLang="zh-CN" sz="2800" b="1" dirty="0">
              <a:solidFill>
                <a:srgbClr val="FF0000"/>
              </a:solidFill>
            </a:endParaRPr>
          </a:p>
          <a:p>
            <a:pPr lvl="1"/>
            <a:r>
              <a:rPr lang="zh-CN" altLang="en-US" sz="1700" b="1" dirty="0">
                <a:solidFill>
                  <a:srgbClr val="FF0000"/>
                </a:solidFill>
              </a:rPr>
              <a:t>第一种映射方法：外键方法</a:t>
            </a:r>
            <a:endParaRPr lang="en-US" altLang="zh-CN" sz="1700" b="1" dirty="0">
              <a:solidFill>
                <a:srgbClr val="FF0000"/>
              </a:solidFill>
            </a:endParaRPr>
          </a:p>
          <a:p>
            <a:pPr lvl="2"/>
            <a:r>
              <a:rPr lang="zh-CN" altLang="en-US" sz="1700" dirty="0"/>
              <a:t>也可以</a:t>
            </a:r>
            <a:r>
              <a:rPr lang="zh-CN" altLang="en-US" sz="1700" dirty="0">
                <a:solidFill>
                  <a:srgbClr val="7030A0"/>
                </a:solidFill>
              </a:rPr>
              <a:t>选择为</a:t>
            </a:r>
            <a:r>
              <a:rPr lang="zh-CN" altLang="en-US" sz="1700" dirty="0">
                <a:solidFill>
                  <a:srgbClr val="0070C0"/>
                </a:solidFill>
              </a:rPr>
              <a:t>部分参与联系的实体</a:t>
            </a:r>
            <a:r>
              <a:rPr lang="zh-CN" altLang="en-US" sz="1700" dirty="0">
                <a:solidFill>
                  <a:srgbClr val="7030A0"/>
                </a:solidFill>
              </a:rPr>
              <a:t>所对应的关系模式，为其添加一个外键</a:t>
            </a:r>
            <a:r>
              <a:rPr lang="zh-CN" altLang="en-US" sz="1700" dirty="0"/>
              <a:t>（是另外一个参与联系的实体的主键）</a:t>
            </a:r>
            <a:endParaRPr lang="en-US" altLang="zh-CN" sz="1700" dirty="0"/>
          </a:p>
          <a:p>
            <a:pPr lvl="2"/>
            <a:endParaRPr lang="en-US" altLang="zh-CN" sz="1700" b="1" dirty="0">
              <a:solidFill>
                <a:srgbClr val="FF0000"/>
              </a:solidFill>
            </a:endParaRPr>
          </a:p>
          <a:p>
            <a:pPr lvl="1"/>
            <a:r>
              <a:rPr lang="zh-CN" altLang="zh-CN" sz="1700" b="1" dirty="0">
                <a:solidFill>
                  <a:srgbClr val="FF0000"/>
                </a:solidFill>
              </a:rPr>
              <a:t>例</a:t>
            </a:r>
            <a:r>
              <a:rPr lang="zh-CN" altLang="en-US" sz="1700" b="1" dirty="0">
                <a:solidFill>
                  <a:srgbClr val="FF0000"/>
                </a:solidFill>
              </a:rPr>
              <a:t>：</a:t>
            </a:r>
            <a:r>
              <a:rPr lang="zh-CN" altLang="en-US" dirty="0"/>
              <a:t>班级和学生之间的</a:t>
            </a:r>
            <a:r>
              <a:rPr lang="en-US" altLang="zh-CN" dirty="0"/>
              <a:t>lead</a:t>
            </a:r>
            <a:r>
              <a:rPr lang="zh-CN" altLang="en-US" dirty="0"/>
              <a:t>联系</a:t>
            </a:r>
            <a:endParaRPr lang="en-US" altLang="zh-CN" dirty="0"/>
          </a:p>
          <a:p>
            <a:pPr lvl="2"/>
            <a:r>
              <a:rPr lang="zh-CN" altLang="en-US" sz="1200" b="1" dirty="0">
                <a:solidFill>
                  <a:srgbClr val="7030A0"/>
                </a:solidFill>
              </a:rPr>
              <a:t>一个班级有且只有一个班长，一个学生最多只能成为一个班级的班长（</a:t>
            </a:r>
            <a:r>
              <a:rPr lang="en-US" altLang="zh-CN" sz="1200" b="1" dirty="0">
                <a:solidFill>
                  <a:srgbClr val="7030A0"/>
                </a:solidFill>
              </a:rPr>
              <a:t>lead</a:t>
            </a:r>
            <a:r>
              <a:rPr lang="zh-CN" altLang="en-US" sz="1200" b="1" dirty="0">
                <a:solidFill>
                  <a:srgbClr val="7030A0"/>
                </a:solidFill>
              </a:rPr>
              <a:t>联系是一对一）</a:t>
            </a:r>
            <a:endParaRPr lang="en-US" altLang="zh-CN" sz="1200" b="1" dirty="0">
              <a:solidFill>
                <a:srgbClr val="7030A0"/>
              </a:solidFill>
            </a:endParaRPr>
          </a:p>
          <a:p>
            <a:pPr lvl="3"/>
            <a:r>
              <a:rPr lang="zh-CN" altLang="en-US" sz="1200" dirty="0"/>
              <a:t>联系还具有一个描述性属性</a:t>
            </a:r>
            <a:r>
              <a:rPr lang="en-US" altLang="zh-CN" sz="1200" dirty="0" err="1"/>
              <a:t>beginLeaderDate</a:t>
            </a:r>
            <a:r>
              <a:rPr lang="zh-CN" altLang="en-US" sz="1200" dirty="0"/>
              <a:t>（表示成为班长的时间）</a:t>
            </a:r>
            <a:endParaRPr lang="en-US" altLang="zh-CN" sz="1200" dirty="0"/>
          </a:p>
          <a:p>
            <a:pPr lvl="2"/>
            <a:r>
              <a:rPr lang="zh-CN" altLang="en-US" sz="1200" dirty="0"/>
              <a:t>学生在</a:t>
            </a:r>
            <a:r>
              <a:rPr lang="en-US" altLang="zh-CN" sz="1200" dirty="0"/>
              <a:t>lead</a:t>
            </a:r>
            <a:r>
              <a:rPr lang="zh-CN" altLang="en-US" sz="1200" dirty="0"/>
              <a:t>联系中是部分参与（有些学生会成为班长，有些不会）</a:t>
            </a:r>
            <a:endParaRPr lang="en-US" altLang="zh-CN" sz="1200" dirty="0"/>
          </a:p>
          <a:p>
            <a:pPr lvl="2"/>
            <a:r>
              <a:rPr lang="zh-CN" altLang="en-US" sz="1200" dirty="0"/>
              <a:t>班级在</a:t>
            </a:r>
            <a:r>
              <a:rPr lang="en-US" altLang="zh-CN" sz="1200" dirty="0"/>
              <a:t>lead</a:t>
            </a:r>
            <a:r>
              <a:rPr lang="zh-CN" altLang="en-US" sz="1200" dirty="0"/>
              <a:t>联系中是完全参与（每个班级必须有且仅由一个学生来领导）</a:t>
            </a:r>
            <a:endParaRPr lang="en-US" altLang="zh-CN" sz="1200" dirty="0"/>
          </a:p>
          <a:p>
            <a:pPr lvl="2"/>
            <a:r>
              <a:rPr lang="zh-CN" altLang="en-US" sz="1600" dirty="0">
                <a:solidFill>
                  <a:srgbClr val="7030A0"/>
                </a:solidFill>
              </a:rPr>
              <a:t>按照上面的方法，进行转换：</a:t>
            </a:r>
            <a:endParaRPr lang="en-US" altLang="zh-CN" sz="1600" dirty="0">
              <a:solidFill>
                <a:srgbClr val="7030A0"/>
              </a:solidFill>
            </a:endParaRPr>
          </a:p>
          <a:p>
            <a:pPr lvl="3"/>
            <a:r>
              <a:rPr lang="zh-CN" altLang="en-US" sz="1600" dirty="0"/>
              <a:t>关系模式</a:t>
            </a:r>
            <a:r>
              <a:rPr lang="en-US" altLang="zh-CN" sz="1600" dirty="0"/>
              <a:t>STUDENT</a:t>
            </a:r>
            <a:r>
              <a:rPr lang="zh-CN" altLang="en-US" sz="1600" dirty="0"/>
              <a:t>（</a:t>
            </a:r>
            <a:r>
              <a:rPr lang="en-US" altLang="zh-CN" sz="1600" u="sng" dirty="0" err="1">
                <a:solidFill>
                  <a:srgbClr val="00B050"/>
                </a:solidFill>
              </a:rPr>
              <a:t>stuId</a:t>
            </a:r>
            <a:r>
              <a:rPr lang="zh-CN" altLang="en-US" sz="1600" dirty="0"/>
              <a:t>，</a:t>
            </a:r>
            <a:r>
              <a:rPr lang="en-US" altLang="zh-CN" sz="1600" dirty="0"/>
              <a:t>name</a:t>
            </a:r>
            <a:r>
              <a:rPr lang="zh-CN" altLang="en-US" sz="1600" dirty="0"/>
              <a:t>，</a:t>
            </a:r>
            <a:r>
              <a:rPr lang="en-US" altLang="zh-CN" sz="1600" dirty="0" err="1"/>
              <a:t>dayOfBirth</a:t>
            </a:r>
            <a:r>
              <a:rPr lang="zh-CN" altLang="en-US" sz="1600" dirty="0"/>
              <a:t>，</a:t>
            </a:r>
            <a:r>
              <a:rPr lang="en-US" altLang="zh-CN" sz="1600" dirty="0" err="1"/>
              <a:t>totalCredit</a:t>
            </a:r>
            <a:r>
              <a:rPr lang="zh-CN" altLang="en-US" sz="1600" dirty="0"/>
              <a:t>）</a:t>
            </a:r>
            <a:endParaRPr lang="en-US" altLang="zh-CN" sz="1600" dirty="0"/>
          </a:p>
          <a:p>
            <a:pPr lvl="3"/>
            <a:r>
              <a:rPr lang="zh-CN" altLang="en-US" sz="1600" dirty="0"/>
              <a:t>关系模式    </a:t>
            </a:r>
            <a:r>
              <a:rPr lang="en-US" altLang="zh-CN" sz="1600" dirty="0"/>
              <a:t>CLASS</a:t>
            </a:r>
            <a:r>
              <a:rPr lang="zh-CN" altLang="en-US" sz="1600" dirty="0"/>
              <a:t>（</a:t>
            </a:r>
            <a:r>
              <a:rPr lang="en-US" altLang="zh-CN" sz="1600" u="sng" dirty="0" err="1">
                <a:solidFill>
                  <a:srgbClr val="7030A0"/>
                </a:solidFill>
              </a:rPr>
              <a:t>classID</a:t>
            </a:r>
            <a:r>
              <a:rPr lang="zh-CN" altLang="en-US" sz="1600" u="sng" dirty="0"/>
              <a:t> </a:t>
            </a:r>
            <a:r>
              <a:rPr lang="zh-CN" altLang="en-US" sz="1600" dirty="0"/>
              <a:t>， </a:t>
            </a:r>
            <a:r>
              <a:rPr lang="en-US" altLang="zh-CN" sz="1600" dirty="0" err="1"/>
              <a:t>className</a:t>
            </a:r>
            <a:r>
              <a:rPr lang="zh-CN" altLang="en-US" sz="1600" dirty="0"/>
              <a:t> ，</a:t>
            </a:r>
            <a:r>
              <a:rPr lang="en-US" altLang="zh-CN" sz="1600" dirty="0" err="1"/>
              <a:t>classsDescription</a:t>
            </a:r>
            <a:r>
              <a:rPr lang="zh-CN" altLang="en-US" sz="1600" dirty="0"/>
              <a:t>）</a:t>
            </a:r>
            <a:endParaRPr lang="en-US" altLang="zh-CN" sz="1600" dirty="0"/>
          </a:p>
          <a:p>
            <a:pPr lvl="3"/>
            <a:r>
              <a:rPr lang="zh-CN" altLang="en-US" sz="1600" dirty="0"/>
              <a:t>选择部分参与的关系模式</a:t>
            </a:r>
            <a:r>
              <a:rPr lang="en-US" altLang="zh-CN" sz="1600" dirty="0"/>
              <a:t>STUDENT</a:t>
            </a:r>
            <a:r>
              <a:rPr lang="zh-CN" altLang="en-US" sz="1600" dirty="0"/>
              <a:t>，为其添加外键，并加入联系的属性</a:t>
            </a:r>
            <a:endParaRPr lang="en-US" altLang="zh-CN" sz="1600" dirty="0"/>
          </a:p>
          <a:p>
            <a:pPr marL="1371600" lvl="3" indent="0">
              <a:buNone/>
            </a:pPr>
            <a:r>
              <a:rPr lang="zh-CN" altLang="en-US" sz="1600" dirty="0"/>
              <a:t>    </a:t>
            </a:r>
            <a:r>
              <a:rPr lang="en-US" altLang="zh-CN" sz="1600" dirty="0"/>
              <a:t>STUDENT</a:t>
            </a:r>
            <a:r>
              <a:rPr lang="zh-CN" altLang="en-US" sz="1600" dirty="0"/>
              <a:t>（</a:t>
            </a:r>
            <a:r>
              <a:rPr lang="en-US" altLang="zh-CN" sz="1600" u="sng" dirty="0">
                <a:solidFill>
                  <a:srgbClr val="00B050"/>
                </a:solidFill>
              </a:rPr>
              <a:t> </a:t>
            </a:r>
            <a:r>
              <a:rPr lang="en-US" altLang="zh-CN" sz="1600" u="sng" dirty="0" err="1">
                <a:solidFill>
                  <a:srgbClr val="00B050"/>
                </a:solidFill>
              </a:rPr>
              <a:t>stuId</a:t>
            </a:r>
            <a:r>
              <a:rPr lang="zh-CN" altLang="en-US" sz="1600" dirty="0"/>
              <a:t>，</a:t>
            </a:r>
            <a:r>
              <a:rPr lang="en-US" altLang="zh-CN" sz="1600" dirty="0"/>
              <a:t>name</a:t>
            </a:r>
            <a:r>
              <a:rPr lang="zh-CN" altLang="en-US" sz="1600" dirty="0"/>
              <a:t>，</a:t>
            </a:r>
            <a:r>
              <a:rPr lang="en-US" altLang="zh-CN" sz="1600" dirty="0" err="1"/>
              <a:t>dayOfBirth</a:t>
            </a:r>
            <a:r>
              <a:rPr lang="zh-CN" altLang="en-US" sz="1600" dirty="0"/>
              <a:t>，</a:t>
            </a:r>
            <a:r>
              <a:rPr lang="en-US" altLang="zh-CN" sz="1600" dirty="0" err="1"/>
              <a:t>totalCredit</a:t>
            </a:r>
            <a:r>
              <a:rPr lang="en-US" altLang="zh-CN" sz="1600" dirty="0"/>
              <a:t> </a:t>
            </a:r>
            <a:r>
              <a:rPr lang="zh-CN" altLang="en-US" sz="1600" dirty="0"/>
              <a:t>， </a:t>
            </a:r>
            <a:r>
              <a:rPr lang="en-US" altLang="zh-CN" sz="1600" u="sng" dirty="0" err="1">
                <a:solidFill>
                  <a:srgbClr val="7030A0"/>
                </a:solidFill>
              </a:rPr>
              <a:t>managedClassID</a:t>
            </a:r>
            <a:r>
              <a:rPr lang="en-US" altLang="zh-CN" sz="1600" u="sng" dirty="0">
                <a:solidFill>
                  <a:srgbClr val="7030A0"/>
                </a:solidFill>
              </a:rPr>
              <a:t> </a:t>
            </a:r>
            <a:r>
              <a:rPr lang="zh-CN" altLang="en-US" sz="1600" dirty="0"/>
              <a:t> ，</a:t>
            </a:r>
            <a:r>
              <a:rPr lang="en-US" altLang="zh-CN" sz="1600" dirty="0"/>
              <a:t> </a:t>
            </a:r>
            <a:r>
              <a:rPr lang="en-US" altLang="zh-CN" sz="1600" dirty="0" err="1">
                <a:solidFill>
                  <a:srgbClr val="C00000"/>
                </a:solidFill>
              </a:rPr>
              <a:t>beginLeaderDate</a:t>
            </a:r>
            <a:r>
              <a:rPr lang="zh-CN" altLang="en-US" sz="1600" dirty="0"/>
              <a:t> ）</a:t>
            </a:r>
            <a:endParaRPr lang="en-US" altLang="zh-CN" sz="1600" dirty="0"/>
          </a:p>
          <a:p>
            <a:pPr lvl="3"/>
            <a:endParaRPr lang="en-US" altLang="zh-CN" sz="1600" dirty="0"/>
          </a:p>
          <a:p>
            <a:pPr lvl="3"/>
            <a:r>
              <a:rPr lang="zh-CN" altLang="en-US" sz="1600" dirty="0"/>
              <a:t>在联系的部分参与方所对应的关系模式中，添加一个外键（另一个参与联系的实体的主键），</a:t>
            </a:r>
            <a:r>
              <a:rPr lang="zh-CN" altLang="en-US" sz="1600" dirty="0">
                <a:solidFill>
                  <a:srgbClr val="0070C0"/>
                </a:solidFill>
              </a:rPr>
              <a:t>在外键上会出现</a:t>
            </a:r>
            <a:r>
              <a:rPr lang="en-US" altLang="zh-CN" sz="1600" dirty="0">
                <a:solidFill>
                  <a:srgbClr val="0070C0"/>
                </a:solidFill>
              </a:rPr>
              <a:t>null</a:t>
            </a:r>
          </a:p>
        </p:txBody>
      </p:sp>
      <p:pic>
        <p:nvPicPr>
          <p:cNvPr id="6" name="图片 5">
            <a:extLst>
              <a:ext uri="{FF2B5EF4-FFF2-40B4-BE49-F238E27FC236}">
                <a16:creationId xmlns:a16="http://schemas.microsoft.com/office/drawing/2014/main" id="{B4183FD4-5852-4E0A-B570-0EA2A5FF6E26}"/>
              </a:ext>
            </a:extLst>
          </p:cNvPr>
          <p:cNvPicPr>
            <a:picLocks noChangeAspect="1"/>
          </p:cNvPicPr>
          <p:nvPr/>
        </p:nvPicPr>
        <p:blipFill>
          <a:blip r:embed="rId3"/>
          <a:stretch>
            <a:fillRect/>
          </a:stretch>
        </p:blipFill>
        <p:spPr>
          <a:xfrm>
            <a:off x="8034040" y="3229762"/>
            <a:ext cx="3676585" cy="1286310"/>
          </a:xfrm>
          <a:prstGeom prst="rect">
            <a:avLst/>
          </a:prstGeom>
        </p:spPr>
      </p:pic>
    </p:spTree>
    <p:extLst>
      <p:ext uri="{BB962C8B-B14F-4D97-AF65-F5344CB8AC3E}">
        <p14:creationId xmlns:p14="http://schemas.microsoft.com/office/powerpoint/2010/main" val="346876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0" y="1350237"/>
            <a:ext cx="12192000" cy="5431564"/>
          </a:xfrm>
        </p:spPr>
        <p:txBody>
          <a:bodyPr>
            <a:normAutofit/>
          </a:bodyPr>
          <a:lstStyle/>
          <a:p>
            <a:r>
              <a:rPr lang="zh-CN" altLang="en-US" sz="2800" b="1" dirty="0">
                <a:solidFill>
                  <a:srgbClr val="FF0000"/>
                </a:solidFill>
              </a:rPr>
              <a:t>步骤</a:t>
            </a:r>
            <a:r>
              <a:rPr lang="en-US" altLang="zh-CN" sz="2800" b="1" dirty="0">
                <a:solidFill>
                  <a:srgbClr val="FF0000"/>
                </a:solidFill>
              </a:rPr>
              <a:t>4</a:t>
            </a:r>
            <a:r>
              <a:rPr lang="zh-CN" altLang="en-US" sz="2800" b="1" dirty="0">
                <a:solidFill>
                  <a:srgbClr val="FF0000"/>
                </a:solidFill>
              </a:rPr>
              <a:t>：</a:t>
            </a:r>
            <a:r>
              <a:rPr lang="zh-CN" altLang="en-US" sz="2800" b="1" dirty="0">
                <a:solidFill>
                  <a:srgbClr val="00B050"/>
                </a:solidFill>
              </a:rPr>
              <a:t>二元一对一联系</a:t>
            </a:r>
            <a:r>
              <a:rPr lang="zh-CN" altLang="en-US" sz="2800" b="1" dirty="0">
                <a:solidFill>
                  <a:srgbClr val="FF0000"/>
                </a:solidFill>
              </a:rPr>
              <a:t>的映射</a:t>
            </a:r>
            <a:endParaRPr lang="en-US" altLang="zh-CN" sz="2800" b="1" dirty="0">
              <a:solidFill>
                <a:srgbClr val="FF0000"/>
              </a:solidFill>
            </a:endParaRPr>
          </a:p>
          <a:p>
            <a:pPr lvl="1"/>
            <a:r>
              <a:rPr lang="zh-CN" altLang="en-US" sz="1700" b="1" dirty="0">
                <a:solidFill>
                  <a:srgbClr val="FF0000"/>
                </a:solidFill>
              </a:rPr>
              <a:t>第二种映射方法：合并关系方法</a:t>
            </a:r>
            <a:endParaRPr lang="en-US" altLang="zh-CN" sz="1700" b="1" dirty="0">
              <a:solidFill>
                <a:srgbClr val="FF0000"/>
              </a:solidFill>
            </a:endParaRPr>
          </a:p>
          <a:p>
            <a:pPr lvl="2"/>
            <a:r>
              <a:rPr lang="zh-CN" altLang="en-US" sz="1700" dirty="0"/>
              <a:t> </a:t>
            </a:r>
            <a:r>
              <a:rPr lang="zh-CN" altLang="en-US" sz="1700" dirty="0">
                <a:solidFill>
                  <a:srgbClr val="00B0F0"/>
                </a:solidFill>
              </a:rPr>
              <a:t>当两个实体都是全部参与到一对一联系时</a:t>
            </a:r>
            <a:r>
              <a:rPr lang="zh-CN" altLang="en-US" sz="1700" dirty="0"/>
              <a:t>，可以采用这种方法</a:t>
            </a:r>
            <a:endParaRPr lang="en-US" altLang="zh-CN" sz="1700" dirty="0"/>
          </a:p>
          <a:p>
            <a:pPr lvl="2"/>
            <a:r>
              <a:rPr lang="zh-CN" altLang="en-US" sz="1700" dirty="0"/>
              <a:t>为</a:t>
            </a:r>
            <a:r>
              <a:rPr lang="en-US" altLang="zh-CN" sz="1700" dirty="0"/>
              <a:t>E-R</a:t>
            </a:r>
            <a:r>
              <a:rPr lang="zh-CN" altLang="en-US" sz="1700" dirty="0"/>
              <a:t>图中二元一对一联系的两个参与</a:t>
            </a:r>
            <a:r>
              <a:rPr lang="zh-CN" altLang="en-US" sz="1700" dirty="0">
                <a:solidFill>
                  <a:srgbClr val="00B050"/>
                </a:solidFill>
              </a:rPr>
              <a:t>实体</a:t>
            </a:r>
            <a:r>
              <a:rPr lang="en-US" altLang="zh-CN" sz="1700" dirty="0">
                <a:solidFill>
                  <a:srgbClr val="00B050"/>
                </a:solidFill>
              </a:rPr>
              <a:t>E1</a:t>
            </a:r>
            <a:r>
              <a:rPr lang="zh-CN" altLang="en-US" sz="1700" dirty="0">
                <a:solidFill>
                  <a:srgbClr val="00B050"/>
                </a:solidFill>
              </a:rPr>
              <a:t>和</a:t>
            </a:r>
            <a:r>
              <a:rPr lang="en-US" altLang="zh-CN" sz="1700" dirty="0">
                <a:solidFill>
                  <a:srgbClr val="00B050"/>
                </a:solidFill>
              </a:rPr>
              <a:t>E2</a:t>
            </a:r>
            <a:r>
              <a:rPr lang="zh-CN" altLang="en-US" sz="1700" dirty="0"/>
              <a:t>，创建</a:t>
            </a:r>
            <a:r>
              <a:rPr lang="zh-CN" altLang="en-US" sz="1700" dirty="0">
                <a:solidFill>
                  <a:srgbClr val="00B0F0"/>
                </a:solidFill>
              </a:rPr>
              <a:t>关系模式</a:t>
            </a:r>
            <a:r>
              <a:rPr lang="en-US" altLang="zh-CN" sz="1700" dirty="0">
                <a:solidFill>
                  <a:srgbClr val="00B0F0"/>
                </a:solidFill>
              </a:rPr>
              <a:t>E</a:t>
            </a:r>
            <a:r>
              <a:rPr lang="zh-CN" altLang="en-US" sz="1700" dirty="0"/>
              <a:t>，包含了这两者的全部属性和联系的属性</a:t>
            </a:r>
            <a:endParaRPr lang="en-US" altLang="zh-CN" sz="1700" dirty="0"/>
          </a:p>
          <a:p>
            <a:pPr lvl="2"/>
            <a:endParaRPr lang="en-US" altLang="zh-CN" sz="1700" b="1" dirty="0">
              <a:solidFill>
                <a:srgbClr val="FF0000"/>
              </a:solidFill>
            </a:endParaRPr>
          </a:p>
          <a:p>
            <a:pPr lvl="2"/>
            <a:endParaRPr lang="en-US" altLang="zh-CN" sz="1700" b="1" dirty="0">
              <a:solidFill>
                <a:srgbClr val="FF0000"/>
              </a:solidFill>
            </a:endParaRPr>
          </a:p>
          <a:p>
            <a:pPr lvl="2"/>
            <a:endParaRPr lang="en-US" altLang="zh-CN" sz="1700" b="1" dirty="0">
              <a:solidFill>
                <a:srgbClr val="FF0000"/>
              </a:solidFill>
            </a:endParaRPr>
          </a:p>
          <a:p>
            <a:pPr lvl="1"/>
            <a:r>
              <a:rPr lang="zh-CN" altLang="zh-CN" sz="1700" b="1" dirty="0">
                <a:solidFill>
                  <a:srgbClr val="FF0000"/>
                </a:solidFill>
              </a:rPr>
              <a:t>例</a:t>
            </a:r>
            <a:r>
              <a:rPr lang="zh-CN" altLang="en-US" sz="1700" b="1" dirty="0">
                <a:solidFill>
                  <a:srgbClr val="FF0000"/>
                </a:solidFill>
              </a:rPr>
              <a:t>：</a:t>
            </a:r>
            <a:r>
              <a:rPr lang="zh-CN" altLang="en-US" dirty="0"/>
              <a:t>一个学生对应一份学生档案</a:t>
            </a:r>
            <a:endParaRPr lang="en-US" altLang="zh-CN" dirty="0"/>
          </a:p>
          <a:p>
            <a:pPr lvl="2"/>
            <a:endParaRPr lang="en-US" altLang="zh-CN" sz="1200" b="1" dirty="0">
              <a:solidFill>
                <a:srgbClr val="7030A0"/>
              </a:solidFill>
            </a:endParaRPr>
          </a:p>
          <a:p>
            <a:pPr lvl="2"/>
            <a:r>
              <a:rPr lang="zh-CN" altLang="en-US" sz="1600" dirty="0">
                <a:solidFill>
                  <a:srgbClr val="7030A0"/>
                </a:solidFill>
              </a:rPr>
              <a:t>按照上面的方法，进行转换：</a:t>
            </a:r>
            <a:endParaRPr lang="en-US" altLang="zh-CN" sz="1600" dirty="0">
              <a:solidFill>
                <a:srgbClr val="7030A0"/>
              </a:solidFill>
            </a:endParaRPr>
          </a:p>
          <a:p>
            <a:pPr lvl="3"/>
            <a:r>
              <a:rPr lang="zh-CN" altLang="en-US" dirty="0"/>
              <a:t>关系模式</a:t>
            </a:r>
            <a:r>
              <a:rPr lang="en-US" altLang="zh-CN" dirty="0"/>
              <a:t>STUDENTARCHIVE</a:t>
            </a:r>
            <a:r>
              <a:rPr lang="zh-CN" altLang="en-US" dirty="0"/>
              <a:t>（</a:t>
            </a:r>
            <a:r>
              <a:rPr lang="en-US" altLang="zh-CN" u="sng" dirty="0" err="1">
                <a:solidFill>
                  <a:srgbClr val="00B050"/>
                </a:solidFill>
              </a:rPr>
              <a:t>stuId</a:t>
            </a:r>
            <a:r>
              <a:rPr lang="zh-CN" altLang="en-US" dirty="0"/>
              <a:t>，</a:t>
            </a:r>
            <a:r>
              <a:rPr lang="en-US" altLang="zh-CN" dirty="0"/>
              <a:t>name</a:t>
            </a:r>
            <a:r>
              <a:rPr lang="zh-CN" altLang="en-US" dirty="0"/>
              <a:t>，</a:t>
            </a:r>
            <a:r>
              <a:rPr lang="en-US" altLang="zh-CN" dirty="0" err="1"/>
              <a:t>dayOfBirth</a:t>
            </a:r>
            <a:r>
              <a:rPr lang="zh-CN" altLang="en-US" dirty="0"/>
              <a:t>，</a:t>
            </a:r>
            <a:r>
              <a:rPr lang="en-US" altLang="zh-CN" dirty="0" err="1"/>
              <a:t>totalCredit</a:t>
            </a:r>
            <a:r>
              <a:rPr lang="zh-CN" altLang="en-US" dirty="0"/>
              <a:t>，</a:t>
            </a:r>
            <a:r>
              <a:rPr lang="en-US" altLang="zh-CN" dirty="0" err="1">
                <a:solidFill>
                  <a:srgbClr val="7030A0"/>
                </a:solidFill>
              </a:rPr>
              <a:t>archiveNo</a:t>
            </a:r>
            <a:r>
              <a:rPr lang="zh-CN" altLang="en-US" dirty="0"/>
              <a:t>，</a:t>
            </a:r>
            <a:r>
              <a:rPr lang="en-US" altLang="zh-CN" dirty="0" err="1"/>
              <a:t>createDate</a:t>
            </a:r>
            <a:r>
              <a:rPr lang="zh-CN" altLang="en-US" dirty="0"/>
              <a:t>，</a:t>
            </a:r>
            <a:r>
              <a:rPr lang="en-US" altLang="zh-CN" dirty="0" err="1"/>
              <a:t>createByWho</a:t>
            </a:r>
            <a:r>
              <a:rPr lang="zh-CN" altLang="en-US" dirty="0"/>
              <a:t>）</a:t>
            </a:r>
            <a:endParaRPr lang="en-US" altLang="zh-CN" dirty="0"/>
          </a:p>
        </p:txBody>
      </p:sp>
      <p:pic>
        <p:nvPicPr>
          <p:cNvPr id="2" name="图片 1">
            <a:extLst>
              <a:ext uri="{FF2B5EF4-FFF2-40B4-BE49-F238E27FC236}">
                <a16:creationId xmlns:a16="http://schemas.microsoft.com/office/drawing/2014/main" id="{BE061326-B4E1-4736-B1E2-8896A3D73CDF}"/>
              </a:ext>
            </a:extLst>
          </p:cNvPr>
          <p:cNvPicPr>
            <a:picLocks noChangeAspect="1"/>
          </p:cNvPicPr>
          <p:nvPr/>
        </p:nvPicPr>
        <p:blipFill>
          <a:blip r:embed="rId3"/>
          <a:stretch>
            <a:fillRect/>
          </a:stretch>
        </p:blipFill>
        <p:spPr>
          <a:xfrm>
            <a:off x="7927596" y="3063695"/>
            <a:ext cx="3483067" cy="1236535"/>
          </a:xfrm>
          <a:prstGeom prst="rect">
            <a:avLst/>
          </a:prstGeom>
        </p:spPr>
      </p:pic>
    </p:spTree>
    <p:extLst>
      <p:ext uri="{BB962C8B-B14F-4D97-AF65-F5344CB8AC3E}">
        <p14:creationId xmlns:p14="http://schemas.microsoft.com/office/powerpoint/2010/main" val="333448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0" y="1350237"/>
            <a:ext cx="12192000" cy="5431564"/>
          </a:xfrm>
        </p:spPr>
        <p:txBody>
          <a:bodyPr>
            <a:normAutofit/>
          </a:bodyPr>
          <a:lstStyle/>
          <a:p>
            <a:r>
              <a:rPr lang="zh-CN" altLang="en-US" sz="2800" b="1" dirty="0">
                <a:solidFill>
                  <a:srgbClr val="FF0000"/>
                </a:solidFill>
              </a:rPr>
              <a:t>步骤</a:t>
            </a:r>
            <a:r>
              <a:rPr lang="en-US" altLang="zh-CN" sz="2800" b="1" dirty="0">
                <a:solidFill>
                  <a:srgbClr val="FF0000"/>
                </a:solidFill>
              </a:rPr>
              <a:t>4</a:t>
            </a:r>
            <a:r>
              <a:rPr lang="zh-CN" altLang="en-US" sz="2800" b="1" dirty="0">
                <a:solidFill>
                  <a:srgbClr val="FF0000"/>
                </a:solidFill>
              </a:rPr>
              <a:t>：</a:t>
            </a:r>
            <a:r>
              <a:rPr lang="zh-CN" altLang="en-US" sz="2800" b="1" dirty="0">
                <a:solidFill>
                  <a:srgbClr val="00B050"/>
                </a:solidFill>
              </a:rPr>
              <a:t>二元一对一联系</a:t>
            </a:r>
            <a:r>
              <a:rPr lang="zh-CN" altLang="en-US" sz="2800" b="1" dirty="0">
                <a:solidFill>
                  <a:srgbClr val="FF0000"/>
                </a:solidFill>
              </a:rPr>
              <a:t>的映射</a:t>
            </a:r>
            <a:endParaRPr lang="en-US" altLang="zh-CN" sz="2800" b="1" dirty="0">
              <a:solidFill>
                <a:srgbClr val="FF0000"/>
              </a:solidFill>
            </a:endParaRPr>
          </a:p>
          <a:p>
            <a:pPr lvl="1"/>
            <a:r>
              <a:rPr lang="zh-CN" altLang="en-US" sz="1700" b="1" dirty="0">
                <a:solidFill>
                  <a:srgbClr val="FF0000"/>
                </a:solidFill>
              </a:rPr>
              <a:t>第三种映射方法：添加关联关系法</a:t>
            </a:r>
            <a:endParaRPr lang="en-US" altLang="zh-CN" sz="1700" b="1" dirty="0">
              <a:solidFill>
                <a:srgbClr val="FF0000"/>
              </a:solidFill>
            </a:endParaRPr>
          </a:p>
          <a:p>
            <a:pPr lvl="2"/>
            <a:r>
              <a:rPr lang="zh-CN" altLang="en-US" dirty="0">
                <a:solidFill>
                  <a:srgbClr val="7030A0"/>
                </a:solidFill>
              </a:rPr>
              <a:t>一对一联系是一对多联系的特例！</a:t>
            </a:r>
            <a:endParaRPr lang="en-US" altLang="zh-CN" dirty="0">
              <a:solidFill>
                <a:srgbClr val="7030A0"/>
              </a:solidFill>
            </a:endParaRPr>
          </a:p>
          <a:p>
            <a:pPr lvl="2"/>
            <a:r>
              <a:rPr lang="zh-CN" altLang="en-US" dirty="0">
                <a:solidFill>
                  <a:srgbClr val="7030A0"/>
                </a:solidFill>
              </a:rPr>
              <a:t>一对多联系是多对多联系的特例！</a:t>
            </a:r>
            <a:endParaRPr lang="en-US" altLang="zh-CN" dirty="0">
              <a:solidFill>
                <a:srgbClr val="7030A0"/>
              </a:solidFill>
            </a:endParaRPr>
          </a:p>
          <a:p>
            <a:pPr lvl="2"/>
            <a:r>
              <a:rPr lang="zh-CN" altLang="en-US" dirty="0"/>
              <a:t> 采用步骤</a:t>
            </a:r>
            <a:r>
              <a:rPr lang="en-US" altLang="zh-CN" dirty="0"/>
              <a:t>2</a:t>
            </a:r>
            <a:r>
              <a:rPr lang="zh-CN" altLang="en-US" dirty="0"/>
              <a:t>的方法（多对多联系的转换方法）来转换二元一对一联系</a:t>
            </a:r>
            <a:endParaRPr lang="en-US" altLang="zh-CN" dirty="0"/>
          </a:p>
          <a:p>
            <a:pPr lvl="2"/>
            <a:r>
              <a:rPr lang="zh-CN" altLang="en-US" dirty="0"/>
              <a:t>缺点</a:t>
            </a:r>
            <a:endParaRPr lang="en-US" altLang="zh-CN" dirty="0"/>
          </a:p>
          <a:p>
            <a:pPr lvl="3"/>
            <a:r>
              <a:rPr lang="zh-CN" altLang="en-US" dirty="0"/>
              <a:t>需要添加一个新的关系</a:t>
            </a:r>
            <a:endParaRPr lang="en-US" altLang="zh-CN" dirty="0"/>
          </a:p>
          <a:p>
            <a:pPr lvl="3"/>
            <a:r>
              <a:rPr lang="zh-CN" altLang="en-US" dirty="0"/>
              <a:t>进行查询的时候需要进行连接</a:t>
            </a:r>
            <a:endParaRPr lang="en-US" altLang="zh-CN" dirty="0"/>
          </a:p>
          <a:p>
            <a:pPr lvl="1"/>
            <a:r>
              <a:rPr lang="zh-CN" altLang="zh-CN" sz="1700" b="1" dirty="0">
                <a:solidFill>
                  <a:srgbClr val="FF0000"/>
                </a:solidFill>
              </a:rPr>
              <a:t>例</a:t>
            </a:r>
            <a:r>
              <a:rPr lang="zh-CN" altLang="en-US" sz="1700" b="1" dirty="0">
                <a:solidFill>
                  <a:srgbClr val="FF0000"/>
                </a:solidFill>
              </a:rPr>
              <a:t>：</a:t>
            </a:r>
            <a:r>
              <a:rPr lang="zh-CN" altLang="en-US" dirty="0"/>
              <a:t>班级和学生之间的</a:t>
            </a:r>
            <a:r>
              <a:rPr lang="en-US" altLang="zh-CN" dirty="0"/>
              <a:t>lead</a:t>
            </a:r>
            <a:r>
              <a:rPr lang="zh-CN" altLang="en-US" dirty="0"/>
              <a:t>联系</a:t>
            </a:r>
            <a:endParaRPr lang="en-US" altLang="zh-CN" dirty="0"/>
          </a:p>
          <a:p>
            <a:pPr lvl="2"/>
            <a:r>
              <a:rPr lang="zh-CN" altLang="en-US" b="1" dirty="0">
                <a:solidFill>
                  <a:srgbClr val="7030A0"/>
                </a:solidFill>
              </a:rPr>
              <a:t>一个班级有且只有一个班长，一个学生最多只能成为一个班级的班长（</a:t>
            </a:r>
            <a:r>
              <a:rPr lang="en-US" altLang="zh-CN" b="1" dirty="0">
                <a:solidFill>
                  <a:srgbClr val="7030A0"/>
                </a:solidFill>
              </a:rPr>
              <a:t>lead</a:t>
            </a:r>
            <a:r>
              <a:rPr lang="zh-CN" altLang="en-US" b="1" dirty="0">
                <a:solidFill>
                  <a:srgbClr val="7030A0"/>
                </a:solidFill>
              </a:rPr>
              <a:t>联系是一对一）</a:t>
            </a:r>
            <a:endParaRPr lang="en-US" altLang="zh-CN" b="1" dirty="0">
              <a:solidFill>
                <a:srgbClr val="7030A0"/>
              </a:solidFill>
            </a:endParaRPr>
          </a:p>
          <a:p>
            <a:pPr lvl="3"/>
            <a:r>
              <a:rPr lang="zh-CN" altLang="en-US" dirty="0"/>
              <a:t>联系还具有一个描述性属性</a:t>
            </a:r>
            <a:r>
              <a:rPr lang="en-US" altLang="zh-CN" dirty="0" err="1"/>
              <a:t>beginLeaderDate</a:t>
            </a:r>
            <a:r>
              <a:rPr lang="zh-CN" altLang="en-US" dirty="0"/>
              <a:t>（表示成为班长的时间）</a:t>
            </a:r>
            <a:endParaRPr lang="en-US" altLang="zh-CN" dirty="0"/>
          </a:p>
          <a:p>
            <a:pPr lvl="2"/>
            <a:r>
              <a:rPr lang="zh-CN" altLang="en-US" dirty="0"/>
              <a:t>学生在</a:t>
            </a:r>
            <a:r>
              <a:rPr lang="en-US" altLang="zh-CN" dirty="0"/>
              <a:t>lead</a:t>
            </a:r>
            <a:r>
              <a:rPr lang="zh-CN" altLang="en-US" dirty="0"/>
              <a:t>联系中是部分参与（有些学生会成为班长，有些不会）</a:t>
            </a:r>
            <a:endParaRPr lang="en-US" altLang="zh-CN" dirty="0"/>
          </a:p>
          <a:p>
            <a:pPr lvl="2"/>
            <a:r>
              <a:rPr lang="zh-CN" altLang="en-US" dirty="0"/>
              <a:t>班级在</a:t>
            </a:r>
            <a:r>
              <a:rPr lang="en-US" altLang="zh-CN" dirty="0"/>
              <a:t>lead</a:t>
            </a:r>
            <a:r>
              <a:rPr lang="zh-CN" altLang="en-US" dirty="0"/>
              <a:t>联系中是完全参与（每个班级必须有且仅由一个学生来领导）</a:t>
            </a:r>
            <a:endParaRPr lang="en-US" altLang="zh-CN" dirty="0"/>
          </a:p>
          <a:p>
            <a:pPr lvl="2"/>
            <a:r>
              <a:rPr lang="zh-CN" altLang="en-US" dirty="0">
                <a:solidFill>
                  <a:srgbClr val="7030A0"/>
                </a:solidFill>
              </a:rPr>
              <a:t>按照上面的方法，进行转换：</a:t>
            </a:r>
            <a:endParaRPr lang="en-US" altLang="zh-CN" dirty="0">
              <a:solidFill>
                <a:srgbClr val="7030A0"/>
              </a:solidFill>
            </a:endParaRPr>
          </a:p>
          <a:p>
            <a:pPr lvl="3"/>
            <a:r>
              <a:rPr lang="zh-CN" altLang="en-US" dirty="0"/>
              <a:t>关系模式</a:t>
            </a:r>
            <a:r>
              <a:rPr lang="en-US" altLang="zh-CN" dirty="0"/>
              <a:t>STUDENT</a:t>
            </a:r>
            <a:r>
              <a:rPr lang="zh-CN" altLang="en-US" dirty="0"/>
              <a:t>（</a:t>
            </a:r>
            <a:r>
              <a:rPr lang="en-US" altLang="zh-CN" u="sng" dirty="0" err="1">
                <a:solidFill>
                  <a:srgbClr val="00B050"/>
                </a:solidFill>
              </a:rPr>
              <a:t>stuId</a:t>
            </a:r>
            <a:r>
              <a:rPr lang="zh-CN" altLang="en-US" dirty="0"/>
              <a:t>，</a:t>
            </a:r>
            <a:r>
              <a:rPr lang="en-US" altLang="zh-CN" dirty="0"/>
              <a:t>name</a:t>
            </a:r>
            <a:r>
              <a:rPr lang="zh-CN" altLang="en-US" dirty="0"/>
              <a:t>，</a:t>
            </a:r>
            <a:r>
              <a:rPr lang="en-US" altLang="zh-CN" dirty="0" err="1"/>
              <a:t>dayOfBirth</a:t>
            </a:r>
            <a:r>
              <a:rPr lang="zh-CN" altLang="en-US" dirty="0"/>
              <a:t>，</a:t>
            </a:r>
            <a:r>
              <a:rPr lang="en-US" altLang="zh-CN" dirty="0" err="1"/>
              <a:t>totalCredit</a:t>
            </a:r>
            <a:r>
              <a:rPr lang="zh-CN" altLang="en-US" dirty="0"/>
              <a:t>）</a:t>
            </a:r>
            <a:endParaRPr lang="en-US" altLang="zh-CN" dirty="0"/>
          </a:p>
          <a:p>
            <a:pPr lvl="3"/>
            <a:r>
              <a:rPr lang="zh-CN" altLang="en-US" dirty="0"/>
              <a:t>关系模式    </a:t>
            </a:r>
            <a:r>
              <a:rPr lang="en-US" altLang="zh-CN" dirty="0"/>
              <a:t>CLASS</a:t>
            </a:r>
            <a:r>
              <a:rPr lang="zh-CN" altLang="en-US" dirty="0"/>
              <a:t>（</a:t>
            </a:r>
            <a:r>
              <a:rPr lang="en-US" altLang="zh-CN" u="sng" dirty="0" err="1">
                <a:solidFill>
                  <a:srgbClr val="7030A0"/>
                </a:solidFill>
              </a:rPr>
              <a:t>classId</a:t>
            </a:r>
            <a:r>
              <a:rPr lang="zh-CN" altLang="en-US" u="sng" dirty="0"/>
              <a:t> </a:t>
            </a:r>
            <a:r>
              <a:rPr lang="zh-CN" altLang="en-US" dirty="0"/>
              <a:t>， </a:t>
            </a:r>
            <a:r>
              <a:rPr lang="en-US" altLang="zh-CN" dirty="0" err="1"/>
              <a:t>className</a:t>
            </a:r>
            <a:r>
              <a:rPr lang="zh-CN" altLang="en-US" dirty="0"/>
              <a:t> ，</a:t>
            </a:r>
            <a:r>
              <a:rPr lang="en-US" altLang="zh-CN" dirty="0" err="1"/>
              <a:t>classsDescription</a:t>
            </a:r>
            <a:r>
              <a:rPr lang="zh-CN" altLang="en-US" dirty="0"/>
              <a:t>）</a:t>
            </a:r>
            <a:endParaRPr lang="en-US" altLang="zh-CN" dirty="0"/>
          </a:p>
          <a:p>
            <a:pPr lvl="3"/>
            <a:r>
              <a:rPr lang="zh-CN" altLang="en-US" dirty="0"/>
              <a:t>添加一个新的表示联系的关系模式</a:t>
            </a:r>
            <a:r>
              <a:rPr lang="en-US" altLang="zh-CN" dirty="0" err="1"/>
              <a:t>StudentLeadClass</a:t>
            </a:r>
            <a:r>
              <a:rPr lang="zh-CN" altLang="en-US" dirty="0"/>
              <a:t>，并将联系的描述性属性</a:t>
            </a:r>
            <a:r>
              <a:rPr lang="en-US" altLang="zh-CN" dirty="0"/>
              <a:t>mark</a:t>
            </a:r>
            <a:r>
              <a:rPr lang="zh-CN" altLang="en-US" dirty="0"/>
              <a:t>添加到上面</a:t>
            </a:r>
            <a:endParaRPr lang="en-US" altLang="zh-CN" dirty="0"/>
          </a:p>
          <a:p>
            <a:pPr marL="1371600" lvl="3" indent="0">
              <a:buNone/>
            </a:pPr>
            <a:r>
              <a:rPr lang="en-US" altLang="zh-CN" dirty="0"/>
              <a:t>           </a:t>
            </a:r>
            <a:r>
              <a:rPr lang="en-US" altLang="zh-CN" dirty="0" err="1"/>
              <a:t>StudentLeadClass</a:t>
            </a:r>
            <a:r>
              <a:rPr lang="zh-CN" altLang="en-US" dirty="0"/>
              <a:t>（</a:t>
            </a:r>
            <a:r>
              <a:rPr lang="en-US" altLang="zh-CN" u="sng" dirty="0" err="1">
                <a:solidFill>
                  <a:srgbClr val="00B050"/>
                </a:solidFill>
              </a:rPr>
              <a:t>stuId</a:t>
            </a:r>
            <a:r>
              <a:rPr lang="zh-CN" altLang="en-US" dirty="0"/>
              <a:t>，</a:t>
            </a:r>
            <a:r>
              <a:rPr lang="en-US" altLang="zh-CN" u="sng" dirty="0">
                <a:solidFill>
                  <a:srgbClr val="7030A0"/>
                </a:solidFill>
              </a:rPr>
              <a:t> </a:t>
            </a:r>
            <a:r>
              <a:rPr lang="en-US" altLang="zh-CN" u="sng" dirty="0" err="1">
                <a:solidFill>
                  <a:srgbClr val="7030A0"/>
                </a:solidFill>
              </a:rPr>
              <a:t>classIdLead</a:t>
            </a:r>
            <a:r>
              <a:rPr lang="zh-CN" altLang="en-US" u="sng" dirty="0"/>
              <a:t> </a:t>
            </a:r>
            <a:r>
              <a:rPr lang="zh-CN" altLang="en-US" dirty="0"/>
              <a:t>， </a:t>
            </a:r>
            <a:r>
              <a:rPr lang="en-US" altLang="zh-CN" dirty="0">
                <a:solidFill>
                  <a:srgbClr val="C00000"/>
                </a:solidFill>
              </a:rPr>
              <a:t>mark </a:t>
            </a:r>
            <a:r>
              <a:rPr lang="zh-CN" altLang="en-US" dirty="0"/>
              <a:t>）</a:t>
            </a:r>
            <a:endParaRPr lang="en-US" altLang="zh-CN" dirty="0"/>
          </a:p>
          <a:p>
            <a:pPr lvl="3"/>
            <a:r>
              <a:rPr lang="zh-CN" altLang="en-US" dirty="0"/>
              <a:t>创建两个外键，参考引用相应的实体</a:t>
            </a:r>
            <a:endParaRPr lang="en-US" altLang="zh-CN" dirty="0"/>
          </a:p>
          <a:p>
            <a:pPr lvl="3"/>
            <a:endParaRPr lang="en-US" altLang="zh-CN" dirty="0"/>
          </a:p>
        </p:txBody>
      </p:sp>
      <p:pic>
        <p:nvPicPr>
          <p:cNvPr id="5" name="图片 4">
            <a:extLst>
              <a:ext uri="{FF2B5EF4-FFF2-40B4-BE49-F238E27FC236}">
                <a16:creationId xmlns:a16="http://schemas.microsoft.com/office/drawing/2014/main" id="{2D8B7F6B-811A-4402-B522-47047B723100}"/>
              </a:ext>
            </a:extLst>
          </p:cNvPr>
          <p:cNvPicPr>
            <a:picLocks noChangeAspect="1"/>
          </p:cNvPicPr>
          <p:nvPr/>
        </p:nvPicPr>
        <p:blipFill>
          <a:blip r:embed="rId3"/>
          <a:stretch>
            <a:fillRect/>
          </a:stretch>
        </p:blipFill>
        <p:spPr>
          <a:xfrm>
            <a:off x="7773981" y="4420998"/>
            <a:ext cx="3676585" cy="1286310"/>
          </a:xfrm>
          <a:prstGeom prst="rect">
            <a:avLst/>
          </a:prstGeom>
        </p:spPr>
      </p:pic>
    </p:spTree>
    <p:extLst>
      <p:ext uri="{BB962C8B-B14F-4D97-AF65-F5344CB8AC3E}">
        <p14:creationId xmlns:p14="http://schemas.microsoft.com/office/powerpoint/2010/main" val="246300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702229" y="1372253"/>
            <a:ext cx="10226749" cy="5409547"/>
          </a:xfrm>
        </p:spPr>
        <p:txBody>
          <a:bodyPr>
            <a:normAutofit lnSpcReduction="10000"/>
          </a:bodyPr>
          <a:lstStyle/>
          <a:p>
            <a:r>
              <a:rPr lang="zh-CN" altLang="en-US" sz="2800" b="1" dirty="0">
                <a:solidFill>
                  <a:srgbClr val="FF0000"/>
                </a:solidFill>
              </a:rPr>
              <a:t>步骤</a:t>
            </a:r>
            <a:r>
              <a:rPr lang="en-US" altLang="zh-CN" sz="2800" b="1" dirty="0">
                <a:solidFill>
                  <a:srgbClr val="FF0000"/>
                </a:solidFill>
              </a:rPr>
              <a:t>5</a:t>
            </a:r>
            <a:r>
              <a:rPr lang="zh-CN" altLang="en-US" sz="2800" b="1" dirty="0">
                <a:solidFill>
                  <a:srgbClr val="FF0000"/>
                </a:solidFill>
              </a:rPr>
              <a:t>：</a:t>
            </a:r>
            <a:r>
              <a:rPr lang="zh-CN" altLang="en-US" sz="2800" b="1" dirty="0">
                <a:solidFill>
                  <a:srgbClr val="00B050"/>
                </a:solidFill>
              </a:rPr>
              <a:t>强实体</a:t>
            </a:r>
            <a:r>
              <a:rPr lang="en-US" altLang="zh-CN" sz="2800" b="1" dirty="0">
                <a:solidFill>
                  <a:srgbClr val="00B050"/>
                </a:solidFill>
              </a:rPr>
              <a:t>/</a:t>
            </a:r>
            <a:r>
              <a:rPr lang="zh-CN" altLang="en-US" sz="2800" b="1" dirty="0">
                <a:solidFill>
                  <a:srgbClr val="00B050"/>
                </a:solidFill>
              </a:rPr>
              <a:t>弱实体</a:t>
            </a:r>
            <a:r>
              <a:rPr lang="zh-CN" altLang="en-US" sz="2800" b="1" dirty="0">
                <a:solidFill>
                  <a:srgbClr val="FF0000"/>
                </a:solidFill>
              </a:rPr>
              <a:t>的映射</a:t>
            </a:r>
            <a:endParaRPr lang="en-US" altLang="zh-CN" sz="2800" b="1" dirty="0">
              <a:solidFill>
                <a:srgbClr val="FF0000"/>
              </a:solidFill>
            </a:endParaRPr>
          </a:p>
          <a:p>
            <a:pPr lvl="1"/>
            <a:endParaRPr lang="en-US" altLang="zh-CN" sz="1700" b="1" dirty="0">
              <a:solidFill>
                <a:srgbClr val="FF0000"/>
              </a:solidFill>
            </a:endParaRPr>
          </a:p>
          <a:p>
            <a:pPr lvl="1"/>
            <a:r>
              <a:rPr lang="zh-CN" altLang="en-US" sz="1700" b="1" dirty="0">
                <a:solidFill>
                  <a:srgbClr val="FF0000"/>
                </a:solidFill>
              </a:rPr>
              <a:t>映射方法</a:t>
            </a:r>
            <a:endParaRPr lang="en-US" altLang="zh-CN" sz="1700" b="1" dirty="0">
              <a:solidFill>
                <a:srgbClr val="FF0000"/>
              </a:solidFill>
            </a:endParaRPr>
          </a:p>
          <a:p>
            <a:pPr lvl="1"/>
            <a:endParaRPr lang="en-US" altLang="zh-CN" sz="2000" b="1" dirty="0">
              <a:solidFill>
                <a:srgbClr val="FF0000"/>
              </a:solidFill>
            </a:endParaRPr>
          </a:p>
          <a:p>
            <a:pPr lvl="3">
              <a:buNone/>
            </a:pPr>
            <a:r>
              <a:rPr lang="zh-CN" altLang="zh-CN" dirty="0"/>
              <a:t>设</a:t>
            </a:r>
            <a:r>
              <a:rPr lang="en-US" altLang="zh-CN" dirty="0"/>
              <a:t>A </a:t>
            </a:r>
            <a:r>
              <a:rPr lang="zh-CN" altLang="zh-CN" dirty="0"/>
              <a:t>是具有属性 </a:t>
            </a:r>
            <a:r>
              <a:rPr lang="en-US" altLang="zh-CN" dirty="0"/>
              <a:t>a</a:t>
            </a:r>
            <a:r>
              <a:rPr lang="en-US" altLang="zh-CN" baseline="-25000" dirty="0"/>
              <a:t>1</a:t>
            </a:r>
            <a:r>
              <a:rPr lang="en-US" altLang="zh-CN" dirty="0"/>
              <a:t>, a</a:t>
            </a:r>
            <a:r>
              <a:rPr lang="en-US" altLang="zh-CN" baseline="-25000" dirty="0"/>
              <a:t>2</a:t>
            </a:r>
            <a:r>
              <a:rPr lang="en-US" altLang="zh-CN" dirty="0"/>
              <a:t>, . . . , a</a:t>
            </a:r>
            <a:r>
              <a:rPr lang="en-US" altLang="zh-CN" baseline="-25000" dirty="0"/>
              <a:t>m</a:t>
            </a:r>
            <a:r>
              <a:rPr lang="en-US" altLang="zh-CN" dirty="0"/>
              <a:t> </a:t>
            </a:r>
            <a:r>
              <a:rPr lang="zh-CN" altLang="zh-CN" dirty="0"/>
              <a:t>的</a:t>
            </a:r>
            <a:r>
              <a:rPr lang="zh-CN" altLang="zh-CN" dirty="0">
                <a:solidFill>
                  <a:srgbClr val="00B0F0"/>
                </a:solidFill>
              </a:rPr>
              <a:t>弱实体</a:t>
            </a:r>
            <a:r>
              <a:rPr lang="zh-CN" altLang="en-US" dirty="0"/>
              <a:t>，</a:t>
            </a:r>
            <a:r>
              <a:rPr lang="en-US" altLang="zh-CN" dirty="0">
                <a:solidFill>
                  <a:srgbClr val="00B0F0"/>
                </a:solidFill>
              </a:rPr>
              <a:t>A</a:t>
            </a:r>
            <a:r>
              <a:rPr lang="zh-CN" altLang="zh-CN" dirty="0">
                <a:solidFill>
                  <a:srgbClr val="00B0F0"/>
                </a:solidFill>
              </a:rPr>
              <a:t>的</a:t>
            </a:r>
            <a:r>
              <a:rPr lang="zh-CN" altLang="en-US" dirty="0">
                <a:solidFill>
                  <a:srgbClr val="00B0F0"/>
                </a:solidFill>
              </a:rPr>
              <a:t>分辨符</a:t>
            </a:r>
            <a:r>
              <a:rPr lang="zh-CN" altLang="zh-CN" dirty="0"/>
              <a:t>包括属性</a:t>
            </a:r>
            <a:r>
              <a:rPr lang="en-US" altLang="zh-CN" dirty="0"/>
              <a:t>a</a:t>
            </a:r>
            <a:r>
              <a:rPr lang="en-US" altLang="zh-CN" baseline="-25000" dirty="0"/>
              <a:t>1</a:t>
            </a:r>
            <a:r>
              <a:rPr lang="en-US" altLang="zh-CN" dirty="0"/>
              <a:t>, a</a:t>
            </a:r>
            <a:r>
              <a:rPr lang="en-US" altLang="zh-CN" baseline="-25000" dirty="0"/>
              <a:t>2</a:t>
            </a:r>
            <a:r>
              <a:rPr lang="en-US" altLang="zh-CN" dirty="0"/>
              <a:t>, . . . , a</a:t>
            </a:r>
            <a:r>
              <a:rPr lang="en-US" altLang="zh-CN" baseline="-25000" dirty="0"/>
              <a:t>i</a:t>
            </a:r>
            <a:r>
              <a:rPr lang="en-US" altLang="zh-CN" dirty="0"/>
              <a:t> </a:t>
            </a:r>
            <a:endParaRPr lang="zh-CN" altLang="zh-CN" dirty="0">
              <a:solidFill>
                <a:srgbClr val="00B0F0"/>
              </a:solidFill>
            </a:endParaRPr>
          </a:p>
          <a:p>
            <a:pPr lvl="3">
              <a:buNone/>
            </a:pPr>
            <a:r>
              <a:rPr lang="zh-CN" altLang="zh-CN" dirty="0"/>
              <a:t>设</a:t>
            </a:r>
            <a:r>
              <a:rPr lang="en-US" altLang="zh-CN" dirty="0"/>
              <a:t>B </a:t>
            </a:r>
            <a:r>
              <a:rPr lang="zh-CN" altLang="zh-CN" dirty="0"/>
              <a:t>是</a:t>
            </a:r>
            <a:r>
              <a:rPr lang="en-US" altLang="zh-CN" dirty="0"/>
              <a:t>A </a:t>
            </a:r>
            <a:r>
              <a:rPr lang="zh-CN" altLang="zh-CN" dirty="0"/>
              <a:t>所依赖的</a:t>
            </a:r>
            <a:r>
              <a:rPr lang="zh-CN" altLang="zh-CN" dirty="0">
                <a:solidFill>
                  <a:srgbClr val="00B0F0"/>
                </a:solidFill>
              </a:rPr>
              <a:t>强实体</a:t>
            </a:r>
            <a:r>
              <a:rPr lang="zh-CN" altLang="en-US" dirty="0"/>
              <a:t>，</a:t>
            </a:r>
            <a:r>
              <a:rPr lang="en-US" altLang="zh-CN" dirty="0">
                <a:solidFill>
                  <a:srgbClr val="00B0F0"/>
                </a:solidFill>
              </a:rPr>
              <a:t>B </a:t>
            </a:r>
            <a:r>
              <a:rPr lang="zh-CN" altLang="zh-CN" dirty="0">
                <a:solidFill>
                  <a:srgbClr val="00B0F0"/>
                </a:solidFill>
              </a:rPr>
              <a:t>的主</a:t>
            </a:r>
            <a:r>
              <a:rPr lang="zh-CN" altLang="en-US" dirty="0">
                <a:solidFill>
                  <a:srgbClr val="00B0F0"/>
                </a:solidFill>
              </a:rPr>
              <a:t>键</a:t>
            </a:r>
            <a:r>
              <a:rPr lang="zh-CN" altLang="zh-CN" dirty="0"/>
              <a:t>包括属性</a:t>
            </a:r>
            <a:r>
              <a:rPr lang="en-US" altLang="zh-CN" dirty="0"/>
              <a:t>b</a:t>
            </a:r>
            <a:r>
              <a:rPr lang="en-US" altLang="zh-CN" baseline="-25000" dirty="0"/>
              <a:t>1</a:t>
            </a:r>
            <a:r>
              <a:rPr lang="en-US" altLang="zh-CN" dirty="0"/>
              <a:t>, b</a:t>
            </a:r>
            <a:r>
              <a:rPr lang="en-US" altLang="zh-CN" baseline="-25000" dirty="0"/>
              <a:t>2</a:t>
            </a:r>
            <a:r>
              <a:rPr lang="en-US" altLang="zh-CN" dirty="0"/>
              <a:t>, . . . , b</a:t>
            </a:r>
            <a:r>
              <a:rPr lang="en-US" altLang="zh-CN" baseline="-25000" dirty="0"/>
              <a:t>n</a:t>
            </a:r>
          </a:p>
          <a:p>
            <a:pPr lvl="3">
              <a:buNone/>
            </a:pPr>
            <a:endParaRPr lang="en-US" altLang="zh-CN" dirty="0"/>
          </a:p>
          <a:p>
            <a:pPr lvl="2"/>
            <a:r>
              <a:rPr lang="zh-CN" altLang="en-US" sz="1800" b="1" dirty="0">
                <a:solidFill>
                  <a:srgbClr val="7030A0"/>
                </a:solidFill>
              </a:rPr>
              <a:t>为弱实体</a:t>
            </a:r>
            <a:r>
              <a:rPr lang="en-US" altLang="zh-CN" sz="1800" b="1" dirty="0">
                <a:solidFill>
                  <a:srgbClr val="7030A0"/>
                </a:solidFill>
              </a:rPr>
              <a:t>A</a:t>
            </a:r>
            <a:r>
              <a:rPr lang="zh-CN" altLang="en-US" sz="1800" b="1" dirty="0">
                <a:solidFill>
                  <a:srgbClr val="7030A0"/>
                </a:solidFill>
              </a:rPr>
              <a:t>所依赖的</a:t>
            </a:r>
            <a:r>
              <a:rPr lang="zh-CN" altLang="en-US" sz="1800" b="1" dirty="0">
                <a:solidFill>
                  <a:srgbClr val="00B050"/>
                </a:solidFill>
              </a:rPr>
              <a:t>强实体</a:t>
            </a:r>
            <a:r>
              <a:rPr lang="en-US" altLang="zh-CN" sz="1800" b="1" dirty="0">
                <a:solidFill>
                  <a:srgbClr val="00B050"/>
                </a:solidFill>
              </a:rPr>
              <a:t>B</a:t>
            </a:r>
            <a:r>
              <a:rPr lang="zh-CN" altLang="en-US" sz="1800" b="1" dirty="0">
                <a:solidFill>
                  <a:srgbClr val="7030A0"/>
                </a:solidFill>
              </a:rPr>
              <a:t>创建一个</a:t>
            </a:r>
            <a:r>
              <a:rPr lang="zh-CN" altLang="en-US" sz="1800" b="1" dirty="0">
                <a:solidFill>
                  <a:srgbClr val="00B0F0"/>
                </a:solidFill>
              </a:rPr>
              <a:t>关系模式</a:t>
            </a:r>
            <a:r>
              <a:rPr lang="en-US" altLang="zh-CN" sz="1800" b="1" dirty="0">
                <a:solidFill>
                  <a:srgbClr val="00B0F0"/>
                </a:solidFill>
              </a:rPr>
              <a:t>B</a:t>
            </a:r>
          </a:p>
          <a:p>
            <a:pPr lvl="2"/>
            <a:endParaRPr lang="en-US" altLang="zh-CN" sz="1800" b="1" dirty="0">
              <a:solidFill>
                <a:srgbClr val="7030A0"/>
              </a:solidFill>
            </a:endParaRPr>
          </a:p>
          <a:p>
            <a:pPr lvl="2"/>
            <a:r>
              <a:rPr lang="zh-CN" altLang="en-US" sz="1800" b="1" dirty="0">
                <a:solidFill>
                  <a:srgbClr val="7030A0"/>
                </a:solidFill>
              </a:rPr>
              <a:t>为</a:t>
            </a:r>
            <a:r>
              <a:rPr lang="zh-CN" altLang="en-US" sz="1800" b="1" dirty="0">
                <a:solidFill>
                  <a:srgbClr val="00B050"/>
                </a:solidFill>
              </a:rPr>
              <a:t>弱</a:t>
            </a:r>
            <a:r>
              <a:rPr lang="zh-CN" altLang="zh-CN" sz="1800" b="1" dirty="0">
                <a:solidFill>
                  <a:srgbClr val="00B050"/>
                </a:solidFill>
              </a:rPr>
              <a:t>实体</a:t>
            </a:r>
            <a:r>
              <a:rPr lang="en-US" altLang="zh-CN" sz="1800" b="1" dirty="0">
                <a:solidFill>
                  <a:srgbClr val="00B050"/>
                </a:solidFill>
              </a:rPr>
              <a:t>A</a:t>
            </a:r>
            <a:r>
              <a:rPr lang="zh-CN" altLang="en-US" sz="1800" b="1" dirty="0">
                <a:solidFill>
                  <a:srgbClr val="7030A0"/>
                </a:solidFill>
              </a:rPr>
              <a:t>创建</a:t>
            </a:r>
            <a:r>
              <a:rPr lang="zh-CN" altLang="zh-CN" sz="1800" b="1" dirty="0">
                <a:solidFill>
                  <a:srgbClr val="00B0F0"/>
                </a:solidFill>
              </a:rPr>
              <a:t>关系模式</a:t>
            </a:r>
            <a:r>
              <a:rPr lang="en-US" altLang="zh-CN" sz="1800" b="1" dirty="0">
                <a:solidFill>
                  <a:srgbClr val="00B0F0"/>
                </a:solidFill>
              </a:rPr>
              <a:t>A</a:t>
            </a:r>
          </a:p>
          <a:p>
            <a:pPr lvl="2">
              <a:buNone/>
            </a:pPr>
            <a:r>
              <a:rPr lang="en-US" altLang="zh-CN" sz="1800" dirty="0"/>
              <a:t>            {a</a:t>
            </a:r>
            <a:r>
              <a:rPr lang="en-US" altLang="zh-CN" sz="1800" baseline="-25000" dirty="0"/>
              <a:t>1</a:t>
            </a:r>
            <a:r>
              <a:rPr lang="en-US" altLang="zh-CN" sz="1800" dirty="0"/>
              <a:t>, a</a:t>
            </a:r>
            <a:r>
              <a:rPr lang="en-US" altLang="zh-CN" sz="1800" baseline="-25000" dirty="0"/>
              <a:t>2</a:t>
            </a:r>
            <a:r>
              <a:rPr lang="en-US" altLang="zh-CN" sz="1800" dirty="0"/>
              <a:t>, . . . , a</a:t>
            </a:r>
            <a:r>
              <a:rPr lang="en-US" altLang="zh-CN" sz="1800" baseline="-25000" dirty="0"/>
              <a:t>m</a:t>
            </a:r>
            <a:r>
              <a:rPr lang="en-US" altLang="zh-CN" sz="1800" dirty="0"/>
              <a:t> } </a:t>
            </a:r>
            <a:r>
              <a:rPr lang="zh-CN" altLang="zh-CN" sz="1800" dirty="0"/>
              <a:t>∪ </a:t>
            </a:r>
            <a:r>
              <a:rPr lang="en-US" altLang="zh-CN" sz="1800" dirty="0"/>
              <a:t>{b</a:t>
            </a:r>
            <a:r>
              <a:rPr lang="en-US" altLang="zh-CN" sz="1800" baseline="-25000" dirty="0"/>
              <a:t>1</a:t>
            </a:r>
            <a:r>
              <a:rPr lang="en-US" altLang="zh-CN" sz="1800" dirty="0"/>
              <a:t>, b</a:t>
            </a:r>
            <a:r>
              <a:rPr lang="en-US" altLang="zh-CN" sz="1800" baseline="-25000" dirty="0"/>
              <a:t>2</a:t>
            </a:r>
            <a:r>
              <a:rPr lang="en-US" altLang="zh-CN" sz="1800" dirty="0"/>
              <a:t>, . . . , b</a:t>
            </a:r>
            <a:r>
              <a:rPr lang="en-US" altLang="zh-CN" sz="1800" baseline="-25000" dirty="0"/>
              <a:t>n</a:t>
            </a:r>
            <a:r>
              <a:rPr lang="en-US" altLang="zh-CN" sz="1800" dirty="0"/>
              <a:t>}</a:t>
            </a:r>
            <a:endParaRPr lang="zh-CN" altLang="zh-CN" sz="1800" dirty="0"/>
          </a:p>
          <a:p>
            <a:pPr lvl="3"/>
            <a:r>
              <a:rPr lang="zh-CN" altLang="en-US" sz="1600" dirty="0">
                <a:solidFill>
                  <a:srgbClr val="FF0000"/>
                </a:solidFill>
              </a:rPr>
              <a:t>关系</a:t>
            </a:r>
            <a:r>
              <a:rPr lang="zh-CN" altLang="zh-CN" sz="1600" dirty="0">
                <a:solidFill>
                  <a:srgbClr val="FF0000"/>
                </a:solidFill>
              </a:rPr>
              <a:t>模式</a:t>
            </a:r>
            <a:r>
              <a:rPr lang="en-US" altLang="zh-CN" sz="1600" dirty="0">
                <a:solidFill>
                  <a:srgbClr val="FF0000"/>
                </a:solidFill>
              </a:rPr>
              <a:t>A</a:t>
            </a:r>
            <a:r>
              <a:rPr lang="zh-CN" altLang="en-US" sz="1600" dirty="0">
                <a:solidFill>
                  <a:srgbClr val="FF0000"/>
                </a:solidFill>
              </a:rPr>
              <a:t>的属性</a:t>
            </a:r>
            <a:r>
              <a:rPr lang="zh-CN" altLang="en-US" sz="1600" dirty="0"/>
              <a:t>由所有的弱实体集属性加上所依赖的强实体集的主键构成</a:t>
            </a:r>
            <a:endParaRPr lang="en-US" altLang="zh-CN" sz="1600" dirty="0"/>
          </a:p>
          <a:p>
            <a:pPr lvl="3"/>
            <a:r>
              <a:rPr lang="zh-CN" altLang="en-US" sz="1600" dirty="0">
                <a:solidFill>
                  <a:srgbClr val="FF0000"/>
                </a:solidFill>
              </a:rPr>
              <a:t>关系</a:t>
            </a:r>
            <a:r>
              <a:rPr lang="zh-CN" altLang="zh-CN" sz="1600" dirty="0">
                <a:solidFill>
                  <a:srgbClr val="FF0000"/>
                </a:solidFill>
              </a:rPr>
              <a:t>模式</a:t>
            </a:r>
            <a:r>
              <a:rPr lang="en-US" altLang="zh-CN" sz="1600" dirty="0">
                <a:solidFill>
                  <a:srgbClr val="FF0000"/>
                </a:solidFill>
              </a:rPr>
              <a:t>A</a:t>
            </a:r>
            <a:r>
              <a:rPr lang="zh-CN" altLang="zh-CN" sz="1600" dirty="0">
                <a:solidFill>
                  <a:srgbClr val="FF0000"/>
                </a:solidFill>
              </a:rPr>
              <a:t>的主</a:t>
            </a:r>
            <a:r>
              <a:rPr lang="zh-CN" altLang="en-US" sz="1600" dirty="0">
                <a:solidFill>
                  <a:srgbClr val="FF0000"/>
                </a:solidFill>
              </a:rPr>
              <a:t>键</a:t>
            </a:r>
            <a:r>
              <a:rPr lang="zh-CN" altLang="en-US" sz="1600" dirty="0"/>
              <a:t>由</a:t>
            </a:r>
            <a:r>
              <a:rPr lang="zh-CN" altLang="zh-CN" sz="1600" dirty="0"/>
              <a:t>强实体集</a:t>
            </a:r>
            <a:r>
              <a:rPr lang="en-US" altLang="zh-CN" sz="1600" dirty="0"/>
              <a:t>B</a:t>
            </a:r>
            <a:r>
              <a:rPr lang="zh-CN" altLang="zh-CN" sz="1600" dirty="0"/>
              <a:t>的主</a:t>
            </a:r>
            <a:r>
              <a:rPr lang="zh-CN" altLang="en-US" sz="1600" dirty="0"/>
              <a:t>键加上</a:t>
            </a:r>
            <a:r>
              <a:rPr lang="zh-CN" altLang="zh-CN" sz="1600" dirty="0"/>
              <a:t>弱实体集</a:t>
            </a:r>
            <a:r>
              <a:rPr lang="en-US" altLang="zh-CN" sz="1600" dirty="0"/>
              <a:t>A</a:t>
            </a:r>
            <a:r>
              <a:rPr lang="zh-CN" altLang="zh-CN" sz="1600" dirty="0"/>
              <a:t>的分辨符</a:t>
            </a:r>
            <a:r>
              <a:rPr lang="zh-CN" altLang="en-US" sz="1600" dirty="0"/>
              <a:t>构成</a:t>
            </a:r>
            <a:endParaRPr lang="en-US" altLang="zh-CN" sz="1600" dirty="0"/>
          </a:p>
          <a:p>
            <a:pPr lvl="3"/>
            <a:endParaRPr lang="zh-CN" altLang="zh-CN" sz="1600" dirty="0"/>
          </a:p>
          <a:p>
            <a:pPr lvl="2"/>
            <a:r>
              <a:rPr lang="zh-CN" altLang="zh-CN" sz="1800" b="1" dirty="0">
                <a:solidFill>
                  <a:srgbClr val="7030A0"/>
                </a:solidFill>
              </a:rPr>
              <a:t>在关系</a:t>
            </a:r>
            <a:r>
              <a:rPr lang="zh-CN" altLang="en-US" sz="1800" b="1" dirty="0">
                <a:solidFill>
                  <a:srgbClr val="7030A0"/>
                </a:solidFill>
              </a:rPr>
              <a:t>模式</a:t>
            </a:r>
            <a:r>
              <a:rPr lang="en-US" altLang="zh-CN" sz="1800" b="1" dirty="0">
                <a:solidFill>
                  <a:srgbClr val="7030A0"/>
                </a:solidFill>
              </a:rPr>
              <a:t>A </a:t>
            </a:r>
            <a:r>
              <a:rPr lang="zh-CN" altLang="zh-CN" sz="1800" b="1" dirty="0">
                <a:solidFill>
                  <a:srgbClr val="7030A0"/>
                </a:solidFill>
              </a:rPr>
              <a:t>上建立外</a:t>
            </a:r>
            <a:r>
              <a:rPr lang="zh-CN" altLang="en-US" sz="1800" b="1" dirty="0">
                <a:solidFill>
                  <a:srgbClr val="7030A0"/>
                </a:solidFill>
              </a:rPr>
              <a:t>键</a:t>
            </a:r>
            <a:r>
              <a:rPr lang="zh-CN" altLang="zh-CN" sz="1800" b="1" dirty="0">
                <a:solidFill>
                  <a:srgbClr val="7030A0"/>
                </a:solidFill>
              </a:rPr>
              <a:t>约束</a:t>
            </a:r>
            <a:r>
              <a:rPr lang="zh-CN" altLang="en-US" sz="1800" dirty="0">
                <a:solidFill>
                  <a:srgbClr val="7030A0"/>
                </a:solidFill>
              </a:rPr>
              <a:t>：</a:t>
            </a:r>
            <a:endParaRPr lang="en-US" altLang="zh-CN" sz="1800" dirty="0">
              <a:solidFill>
                <a:srgbClr val="7030A0"/>
              </a:solidFill>
            </a:endParaRPr>
          </a:p>
          <a:p>
            <a:pPr lvl="3"/>
            <a:r>
              <a:rPr lang="zh-CN" altLang="zh-CN" sz="1600" dirty="0"/>
              <a:t>属性</a:t>
            </a:r>
            <a:r>
              <a:rPr lang="en-US" altLang="zh-CN" sz="1600" dirty="0"/>
              <a:t>b</a:t>
            </a:r>
            <a:r>
              <a:rPr lang="en-US" altLang="zh-CN" sz="1600" baseline="-25000" dirty="0"/>
              <a:t>1</a:t>
            </a:r>
            <a:r>
              <a:rPr lang="en-US" altLang="zh-CN" sz="1600" dirty="0"/>
              <a:t>, b</a:t>
            </a:r>
            <a:r>
              <a:rPr lang="en-US" altLang="zh-CN" sz="1600" baseline="-25000" dirty="0"/>
              <a:t>2</a:t>
            </a:r>
            <a:r>
              <a:rPr lang="en-US" altLang="zh-CN" sz="1600" dirty="0"/>
              <a:t>, . . . , b</a:t>
            </a:r>
            <a:r>
              <a:rPr lang="en-US" altLang="zh-CN" sz="1600" baseline="-25000" dirty="0"/>
              <a:t>n</a:t>
            </a:r>
            <a:r>
              <a:rPr lang="zh-CN" altLang="zh-CN" sz="1600" dirty="0"/>
              <a:t>参照关系</a:t>
            </a:r>
            <a:r>
              <a:rPr lang="en-US" altLang="zh-CN" sz="1600" dirty="0"/>
              <a:t>B </a:t>
            </a:r>
            <a:r>
              <a:rPr lang="zh-CN" altLang="zh-CN" sz="1600" dirty="0"/>
              <a:t>的主</a:t>
            </a:r>
            <a:r>
              <a:rPr lang="zh-CN" altLang="en-US" sz="1600" dirty="0"/>
              <a:t>键</a:t>
            </a:r>
            <a:endParaRPr lang="en-US" altLang="zh-CN" sz="1600" dirty="0"/>
          </a:p>
          <a:p>
            <a:pPr lvl="3"/>
            <a:r>
              <a:rPr lang="zh-CN" altLang="zh-CN" sz="1600" dirty="0"/>
              <a:t>外</a:t>
            </a:r>
            <a:r>
              <a:rPr lang="zh-CN" altLang="en-US" sz="1600" dirty="0"/>
              <a:t>键</a:t>
            </a:r>
            <a:r>
              <a:rPr lang="zh-CN" altLang="zh-CN" sz="1600" dirty="0"/>
              <a:t>约束保证表示弱实体的每个元组都对应一个表示强实体的元组</a:t>
            </a:r>
            <a:r>
              <a:rPr lang="zh-CN" altLang="en-US" sz="1600" dirty="0"/>
              <a:t>（弱实体是全部参与的）</a:t>
            </a:r>
            <a:endParaRPr lang="en-US" altLang="zh-CN" sz="1600" dirty="0"/>
          </a:p>
          <a:p>
            <a:pPr lvl="3"/>
            <a:r>
              <a:rPr lang="zh-CN" altLang="en-US" sz="1600" dirty="0"/>
              <a:t>外键约束具有</a:t>
            </a:r>
            <a:r>
              <a:rPr lang="en-US" altLang="zh-CN" sz="1600" dirty="0"/>
              <a:t>“</a:t>
            </a:r>
            <a:r>
              <a:rPr lang="zh-CN" altLang="zh-CN" sz="1600" dirty="0"/>
              <a:t>级联删除</a:t>
            </a:r>
            <a:r>
              <a:rPr lang="en-US" altLang="zh-CN" sz="1600" dirty="0"/>
              <a:t>”</a:t>
            </a:r>
            <a:r>
              <a:rPr lang="zh-CN" altLang="en-US" sz="1600" dirty="0"/>
              <a:t>规则（</a:t>
            </a:r>
            <a:r>
              <a:rPr lang="en-US" altLang="zh-CN" sz="1600" dirty="0"/>
              <a:t>cascade</a:t>
            </a:r>
            <a:r>
              <a:rPr lang="zh-CN" altLang="en-US" sz="1600" dirty="0"/>
              <a:t>），适用于</a:t>
            </a:r>
            <a:r>
              <a:rPr lang="en-US" altLang="zh-CN" sz="1600" dirty="0"/>
              <a:t>update</a:t>
            </a:r>
            <a:r>
              <a:rPr lang="zh-CN" altLang="en-US" sz="1600" dirty="0"/>
              <a:t>和</a:t>
            </a:r>
            <a:r>
              <a:rPr lang="en-US" altLang="zh-CN" sz="1600" dirty="0"/>
              <a:t>delete</a:t>
            </a:r>
          </a:p>
          <a:p>
            <a:pPr lvl="3">
              <a:buNone/>
            </a:pPr>
            <a:endParaRPr lang="zh-CN" altLang="zh-CN" sz="2000" dirty="0"/>
          </a:p>
          <a:p>
            <a:pPr lvl="1"/>
            <a:endParaRPr lang="en-US" altLang="zh-CN" sz="2000" b="1" dirty="0">
              <a:solidFill>
                <a:srgbClr val="FF0000"/>
              </a:solidFill>
            </a:endParaRPr>
          </a:p>
        </p:txBody>
      </p:sp>
      <p:pic>
        <p:nvPicPr>
          <p:cNvPr id="5" name="Picture 4">
            <a:extLst>
              <a:ext uri="{FF2B5EF4-FFF2-40B4-BE49-F238E27FC236}">
                <a16:creationId xmlns:a16="http://schemas.microsoft.com/office/drawing/2014/main" id="{1AC611CA-B886-44D4-A2E3-55DE2B4C9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042" y="1533909"/>
            <a:ext cx="2982928" cy="91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16:creationId xmlns:a16="http://schemas.microsoft.com/office/drawing/2014/main" id="{C45CE549-4E58-4E9B-AAE3-9EA83D72095C}"/>
              </a:ext>
            </a:extLst>
          </p:cNvPr>
          <p:cNvSpPr txBox="1">
            <a:spLocks noChangeArrowheads="1"/>
          </p:cNvSpPr>
          <p:nvPr/>
        </p:nvSpPr>
        <p:spPr>
          <a:xfrm>
            <a:off x="8380601" y="1761687"/>
            <a:ext cx="3454387" cy="629174"/>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en-US" altLang="zh-CN" sz="1600" dirty="0">
                <a:solidFill>
                  <a:srgbClr val="FF0000"/>
                </a:solidFill>
              </a:rPr>
              <a:t>Note</a:t>
            </a:r>
            <a:r>
              <a:rPr lang="zh-CN" altLang="en-US" sz="1600" dirty="0">
                <a:solidFill>
                  <a:srgbClr val="FF0000"/>
                </a:solidFill>
              </a:rPr>
              <a:t>：弱实体集和强实体集之间的标识性联系，不会有描述性属性！</a:t>
            </a:r>
            <a:endParaRPr lang="zh-CN" altLang="zh-CN" sz="1600" dirty="0">
              <a:solidFill>
                <a:srgbClr val="FF0000"/>
              </a:solidFill>
            </a:endParaRPr>
          </a:p>
        </p:txBody>
      </p:sp>
    </p:spTree>
    <p:extLst>
      <p:ext uri="{BB962C8B-B14F-4D97-AF65-F5344CB8AC3E}">
        <p14:creationId xmlns:p14="http://schemas.microsoft.com/office/powerpoint/2010/main" val="356727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973123" y="1372253"/>
            <a:ext cx="10450805" cy="5409547"/>
          </a:xfrm>
        </p:spPr>
        <p:txBody>
          <a:bodyPr>
            <a:normAutofit/>
          </a:bodyPr>
          <a:lstStyle/>
          <a:p>
            <a:r>
              <a:rPr lang="zh-CN" altLang="en-US" sz="2800" b="1" dirty="0">
                <a:solidFill>
                  <a:srgbClr val="FF0000"/>
                </a:solidFill>
              </a:rPr>
              <a:t>步骤</a:t>
            </a:r>
            <a:r>
              <a:rPr lang="en-US" altLang="zh-CN" sz="2800" b="1" dirty="0">
                <a:solidFill>
                  <a:srgbClr val="FF0000"/>
                </a:solidFill>
              </a:rPr>
              <a:t>5</a:t>
            </a:r>
            <a:r>
              <a:rPr lang="zh-CN" altLang="en-US" sz="2800" b="1" dirty="0">
                <a:solidFill>
                  <a:srgbClr val="FF0000"/>
                </a:solidFill>
              </a:rPr>
              <a:t>：</a:t>
            </a:r>
            <a:r>
              <a:rPr lang="zh-CN" altLang="en-US" sz="2800" b="1" dirty="0">
                <a:solidFill>
                  <a:srgbClr val="00B050"/>
                </a:solidFill>
              </a:rPr>
              <a:t>强实体</a:t>
            </a:r>
            <a:r>
              <a:rPr lang="en-US" altLang="zh-CN" sz="2800" b="1" dirty="0">
                <a:solidFill>
                  <a:srgbClr val="00B050"/>
                </a:solidFill>
              </a:rPr>
              <a:t>/</a:t>
            </a:r>
            <a:r>
              <a:rPr lang="zh-CN" altLang="en-US" sz="2800" b="1" dirty="0">
                <a:solidFill>
                  <a:srgbClr val="00B050"/>
                </a:solidFill>
              </a:rPr>
              <a:t>弱实体</a:t>
            </a:r>
            <a:r>
              <a:rPr lang="zh-CN" altLang="en-US" sz="2800" b="1" dirty="0">
                <a:solidFill>
                  <a:srgbClr val="FF0000"/>
                </a:solidFill>
              </a:rPr>
              <a:t>的映射</a:t>
            </a:r>
            <a:endParaRPr lang="en-US" altLang="zh-CN" sz="2800" b="1" dirty="0">
              <a:solidFill>
                <a:srgbClr val="FF0000"/>
              </a:solidFill>
            </a:endParaRPr>
          </a:p>
          <a:p>
            <a:pPr lvl="1"/>
            <a:r>
              <a:rPr lang="zh-CN" altLang="zh-CN" sz="1800" b="1" dirty="0"/>
              <a:t>例：</a:t>
            </a:r>
            <a:r>
              <a:rPr lang="zh-CN" altLang="zh-CN" sz="1800" dirty="0">
                <a:solidFill>
                  <a:srgbClr val="00B0F0"/>
                </a:solidFill>
              </a:rPr>
              <a:t>弱实体</a:t>
            </a:r>
            <a:r>
              <a:rPr lang="en-US" altLang="zh-CN" sz="1800" dirty="0">
                <a:solidFill>
                  <a:srgbClr val="00B0F0"/>
                </a:solidFill>
              </a:rPr>
              <a:t>section </a:t>
            </a:r>
            <a:r>
              <a:rPr lang="zh-CN" altLang="en-US" sz="1800" dirty="0">
                <a:solidFill>
                  <a:srgbClr val="00B0F0"/>
                </a:solidFill>
              </a:rPr>
              <a:t>和强实体</a:t>
            </a:r>
            <a:r>
              <a:rPr lang="en-US" altLang="zh-CN" sz="1800" dirty="0">
                <a:solidFill>
                  <a:srgbClr val="00B0F0"/>
                </a:solidFill>
              </a:rPr>
              <a:t>course</a:t>
            </a:r>
            <a:r>
              <a:rPr lang="zh-CN" altLang="en-US" sz="1800" dirty="0"/>
              <a:t>（右图）</a:t>
            </a:r>
            <a:endParaRPr lang="zh-CN" altLang="zh-CN" sz="1800" dirty="0"/>
          </a:p>
          <a:p>
            <a:pPr lvl="2"/>
            <a:r>
              <a:rPr lang="zh-CN" altLang="zh-CN" sz="1800" dirty="0"/>
              <a:t>弱实体</a:t>
            </a:r>
            <a:r>
              <a:rPr lang="en-US" altLang="zh-CN" sz="1800" dirty="0"/>
              <a:t>section</a:t>
            </a:r>
            <a:r>
              <a:rPr lang="zh-CN" altLang="zh-CN" sz="1800" dirty="0"/>
              <a:t>有属性：</a:t>
            </a:r>
            <a:r>
              <a:rPr lang="en-US" altLang="zh-CN" sz="1800" dirty="0" err="1"/>
              <a:t>sec_id</a:t>
            </a:r>
            <a:r>
              <a:rPr lang="en-US" altLang="zh-CN" sz="1800" dirty="0"/>
              <a:t> , semester </a:t>
            </a:r>
            <a:r>
              <a:rPr lang="zh-CN" altLang="zh-CN" sz="1800" dirty="0"/>
              <a:t>和</a:t>
            </a:r>
            <a:r>
              <a:rPr lang="en-US" altLang="zh-CN" sz="1800" dirty="0"/>
              <a:t>year</a:t>
            </a:r>
          </a:p>
          <a:p>
            <a:pPr lvl="2"/>
            <a:r>
              <a:rPr lang="zh-CN" altLang="zh-CN" sz="1800" dirty="0"/>
              <a:t>弱实体</a:t>
            </a:r>
            <a:r>
              <a:rPr lang="en-US" altLang="zh-CN" sz="1800" dirty="0"/>
              <a:t>section</a:t>
            </a:r>
            <a:r>
              <a:rPr lang="zh-CN" altLang="en-US" sz="1800" dirty="0"/>
              <a:t>的</a:t>
            </a:r>
            <a:r>
              <a:rPr lang="zh-CN" altLang="zh-CN" sz="1800" dirty="0"/>
              <a:t>分辨符</a:t>
            </a:r>
            <a:r>
              <a:rPr lang="zh-CN" altLang="en-US" sz="1800" dirty="0"/>
              <a:t>由</a:t>
            </a:r>
            <a:r>
              <a:rPr lang="en-US" altLang="zh-CN" sz="1800" dirty="0"/>
              <a:t>(</a:t>
            </a:r>
            <a:r>
              <a:rPr lang="en-US" altLang="zh-CN" sz="1800" dirty="0" err="1"/>
              <a:t>sec_id</a:t>
            </a:r>
            <a:r>
              <a:rPr lang="en-US" altLang="zh-CN" sz="1800" dirty="0"/>
              <a:t> </a:t>
            </a:r>
            <a:r>
              <a:rPr lang="zh-CN" altLang="en-US" sz="1800" dirty="0"/>
              <a:t>，</a:t>
            </a:r>
            <a:r>
              <a:rPr lang="en-US" altLang="zh-CN" sz="1800" dirty="0"/>
              <a:t>semester</a:t>
            </a:r>
            <a:r>
              <a:rPr lang="zh-CN" altLang="en-US" sz="1800" dirty="0"/>
              <a:t>，</a:t>
            </a:r>
            <a:r>
              <a:rPr lang="en-US" altLang="zh-CN" sz="1800" dirty="0"/>
              <a:t>year) </a:t>
            </a:r>
            <a:r>
              <a:rPr lang="zh-CN" altLang="zh-CN" sz="1800" dirty="0"/>
              <a:t>组成</a:t>
            </a:r>
          </a:p>
          <a:p>
            <a:pPr lvl="2"/>
            <a:endParaRPr lang="en-US" altLang="zh-CN" sz="1800" dirty="0"/>
          </a:p>
          <a:p>
            <a:pPr lvl="2"/>
            <a:r>
              <a:rPr lang="zh-CN" altLang="en-US" sz="1800" dirty="0"/>
              <a:t>强</a:t>
            </a:r>
            <a:r>
              <a:rPr lang="zh-CN" altLang="zh-CN" sz="1800" dirty="0"/>
              <a:t>实体</a:t>
            </a:r>
            <a:r>
              <a:rPr lang="en-US" altLang="zh-CN" sz="1800" dirty="0"/>
              <a:t>course </a:t>
            </a:r>
            <a:r>
              <a:rPr lang="zh-CN" altLang="zh-CN" sz="1800" dirty="0"/>
              <a:t>的主码是</a:t>
            </a:r>
            <a:r>
              <a:rPr lang="en-US" altLang="zh-CN" sz="1800" dirty="0" err="1"/>
              <a:t>course_id</a:t>
            </a:r>
            <a:endParaRPr lang="en-US" altLang="zh-CN" sz="1800" dirty="0"/>
          </a:p>
          <a:p>
            <a:pPr lvl="2"/>
            <a:endParaRPr lang="en-US" altLang="zh-CN" sz="1800" dirty="0"/>
          </a:p>
          <a:p>
            <a:pPr lvl="2"/>
            <a:r>
              <a:rPr lang="zh-CN" altLang="zh-CN" sz="1800" dirty="0"/>
              <a:t>弱实体</a:t>
            </a:r>
            <a:r>
              <a:rPr lang="en-US" altLang="zh-CN" sz="1800" dirty="0"/>
              <a:t>section </a:t>
            </a:r>
            <a:r>
              <a:rPr lang="zh-CN" altLang="zh-CN" sz="1800" dirty="0"/>
              <a:t>用如下的关系模式表示：</a:t>
            </a:r>
          </a:p>
          <a:p>
            <a:pPr lvl="2">
              <a:buNone/>
            </a:pPr>
            <a:r>
              <a:rPr lang="en-US" altLang="zh-CN" sz="1800" dirty="0"/>
              <a:t>      </a:t>
            </a:r>
            <a:r>
              <a:rPr lang="en-US" altLang="zh-CN" sz="1800" b="1" dirty="0"/>
              <a:t> section</a:t>
            </a:r>
            <a:r>
              <a:rPr lang="en-US" altLang="zh-CN" sz="1800" dirty="0"/>
              <a:t> (</a:t>
            </a:r>
            <a:r>
              <a:rPr lang="en-US" altLang="zh-CN" sz="1800" u="sng" dirty="0" err="1"/>
              <a:t>course_id</a:t>
            </a:r>
            <a:r>
              <a:rPr lang="zh-CN" altLang="zh-CN" sz="1800" dirty="0"/>
              <a:t>，</a:t>
            </a:r>
            <a:r>
              <a:rPr lang="en-US" altLang="zh-CN" sz="1800" u="sng" dirty="0" err="1"/>
              <a:t>sec_id</a:t>
            </a:r>
            <a:r>
              <a:rPr lang="zh-CN" altLang="zh-CN" sz="1800" dirty="0"/>
              <a:t>，</a:t>
            </a:r>
            <a:r>
              <a:rPr lang="en-US" altLang="zh-CN" sz="1800" u="sng" dirty="0"/>
              <a:t>semester</a:t>
            </a:r>
            <a:r>
              <a:rPr lang="zh-CN" altLang="zh-CN" sz="1800" dirty="0"/>
              <a:t>， </a:t>
            </a:r>
            <a:r>
              <a:rPr lang="en-US" altLang="zh-CN" sz="1800" u="sng" dirty="0"/>
              <a:t>year</a:t>
            </a:r>
            <a:r>
              <a:rPr lang="en-US" altLang="zh-CN" sz="1800" dirty="0"/>
              <a:t>)</a:t>
            </a:r>
            <a:endParaRPr lang="zh-CN" altLang="zh-CN" sz="1800" dirty="0"/>
          </a:p>
          <a:p>
            <a:pPr lvl="2"/>
            <a:r>
              <a:rPr lang="zh-CN" altLang="zh-CN" sz="1800" dirty="0"/>
              <a:t>弱实体</a:t>
            </a:r>
            <a:r>
              <a:rPr lang="en-US" altLang="zh-CN" sz="1800" dirty="0"/>
              <a:t>section</a:t>
            </a:r>
            <a:r>
              <a:rPr lang="zh-CN" altLang="zh-CN" sz="1800" dirty="0"/>
              <a:t>主码</a:t>
            </a:r>
            <a:r>
              <a:rPr lang="zh-CN" altLang="en-US" sz="1800" dirty="0"/>
              <a:t>由以下两部份组成：</a:t>
            </a:r>
            <a:endParaRPr lang="en-US" altLang="zh-CN" sz="1800" dirty="0"/>
          </a:p>
          <a:p>
            <a:pPr lvl="3"/>
            <a:r>
              <a:rPr lang="zh-CN" altLang="en-US" sz="1800" dirty="0"/>
              <a:t>强</a:t>
            </a:r>
            <a:r>
              <a:rPr lang="zh-CN" altLang="zh-CN" sz="1800" dirty="0"/>
              <a:t>实体</a:t>
            </a:r>
            <a:r>
              <a:rPr lang="en-US" altLang="zh-CN" sz="1800" dirty="0"/>
              <a:t>course </a:t>
            </a:r>
            <a:r>
              <a:rPr lang="zh-CN" altLang="zh-CN" sz="1800" dirty="0"/>
              <a:t>的主码</a:t>
            </a:r>
            <a:r>
              <a:rPr lang="zh-CN" altLang="en-US" sz="1800" dirty="0"/>
              <a:t>（</a:t>
            </a:r>
            <a:r>
              <a:rPr lang="en-US" altLang="zh-CN" sz="1800" dirty="0" err="1"/>
              <a:t>course_id</a:t>
            </a:r>
            <a:r>
              <a:rPr lang="zh-CN" altLang="en-US" sz="1800" dirty="0"/>
              <a:t>）</a:t>
            </a:r>
            <a:endParaRPr lang="en-US" altLang="zh-CN" sz="1800" dirty="0"/>
          </a:p>
          <a:p>
            <a:pPr lvl="3"/>
            <a:r>
              <a:rPr lang="zh-CN" altLang="en-US" sz="1800" dirty="0"/>
              <a:t>弱实体</a:t>
            </a:r>
            <a:r>
              <a:rPr lang="en-US" altLang="zh-CN" sz="1800" dirty="0"/>
              <a:t>section </a:t>
            </a:r>
            <a:r>
              <a:rPr lang="zh-CN" altLang="zh-CN" sz="1800" dirty="0"/>
              <a:t>的分辨符</a:t>
            </a:r>
            <a:r>
              <a:rPr lang="en-US" altLang="zh-CN" sz="1800" dirty="0"/>
              <a:t>(</a:t>
            </a:r>
            <a:r>
              <a:rPr lang="en-US" altLang="zh-CN" sz="1800" dirty="0" err="1"/>
              <a:t>sec_id</a:t>
            </a:r>
            <a:r>
              <a:rPr lang="en-US" altLang="zh-CN" sz="1800" dirty="0"/>
              <a:t> </a:t>
            </a:r>
            <a:r>
              <a:rPr lang="zh-CN" altLang="en-US" sz="1800" dirty="0"/>
              <a:t>，</a:t>
            </a:r>
            <a:r>
              <a:rPr lang="en-US" altLang="zh-CN" sz="1800" dirty="0"/>
              <a:t>semester</a:t>
            </a:r>
            <a:r>
              <a:rPr lang="zh-CN" altLang="en-US" sz="1800" dirty="0"/>
              <a:t>，</a:t>
            </a:r>
            <a:r>
              <a:rPr lang="en-US" altLang="zh-CN" sz="1800" dirty="0"/>
              <a:t>year)</a:t>
            </a:r>
          </a:p>
          <a:p>
            <a:pPr lvl="2"/>
            <a:r>
              <a:rPr lang="zh-CN" altLang="zh-CN" sz="1800" dirty="0"/>
              <a:t>在</a:t>
            </a:r>
            <a:r>
              <a:rPr lang="zh-CN" altLang="en-US" sz="1800" dirty="0"/>
              <a:t>关系</a:t>
            </a:r>
            <a:r>
              <a:rPr lang="zh-CN" altLang="zh-CN" sz="1800" dirty="0"/>
              <a:t>模式</a:t>
            </a:r>
            <a:r>
              <a:rPr lang="en-US" altLang="zh-CN" sz="1800" dirty="0"/>
              <a:t>section </a:t>
            </a:r>
            <a:r>
              <a:rPr lang="zh-CN" altLang="zh-CN" sz="1800" dirty="0"/>
              <a:t>上建立了</a:t>
            </a:r>
            <a:r>
              <a:rPr lang="zh-CN" altLang="en-US" sz="1800" dirty="0"/>
              <a:t>外键约束</a:t>
            </a:r>
            <a:endParaRPr lang="en-US" altLang="zh-CN" sz="1800" dirty="0"/>
          </a:p>
          <a:p>
            <a:pPr lvl="3"/>
            <a:r>
              <a:rPr lang="zh-CN" altLang="zh-CN" sz="1800" dirty="0"/>
              <a:t>属性</a:t>
            </a:r>
            <a:r>
              <a:rPr lang="en-US" altLang="zh-CN" sz="1800" dirty="0" err="1"/>
              <a:t>course_id</a:t>
            </a:r>
            <a:r>
              <a:rPr lang="en-US" altLang="zh-CN" sz="1800" dirty="0"/>
              <a:t> </a:t>
            </a:r>
            <a:r>
              <a:rPr lang="zh-CN" altLang="zh-CN" sz="1800" dirty="0"/>
              <a:t>参照</a:t>
            </a:r>
            <a:r>
              <a:rPr lang="zh-CN" altLang="en-US" sz="1800" dirty="0"/>
              <a:t>关系模式</a:t>
            </a:r>
            <a:r>
              <a:rPr lang="en-US" altLang="zh-CN" sz="1800" dirty="0"/>
              <a:t>course</a:t>
            </a:r>
            <a:r>
              <a:rPr lang="zh-CN" altLang="en-US" sz="1800" dirty="0"/>
              <a:t>的</a:t>
            </a:r>
            <a:r>
              <a:rPr lang="zh-CN" altLang="zh-CN" sz="1800" dirty="0"/>
              <a:t>主</a:t>
            </a:r>
            <a:r>
              <a:rPr lang="zh-CN" altLang="en-US" sz="1800" dirty="0"/>
              <a:t>键</a:t>
            </a:r>
            <a:endParaRPr lang="en-US" altLang="zh-CN" sz="1800" dirty="0"/>
          </a:p>
          <a:p>
            <a:pPr lvl="3"/>
            <a:r>
              <a:rPr lang="zh-CN" altLang="en-US" sz="1800" dirty="0"/>
              <a:t>该外键约束具有</a:t>
            </a:r>
            <a:r>
              <a:rPr lang="en-US" altLang="zh-CN" sz="1800" dirty="0"/>
              <a:t>“</a:t>
            </a:r>
            <a:r>
              <a:rPr lang="zh-CN" altLang="zh-CN" sz="1800" dirty="0"/>
              <a:t>级联删除</a:t>
            </a:r>
            <a:r>
              <a:rPr lang="en-US" altLang="zh-CN" sz="1800" dirty="0"/>
              <a:t>”</a:t>
            </a:r>
            <a:r>
              <a:rPr lang="zh-CN" altLang="en-US" sz="1800" dirty="0"/>
              <a:t>规则</a:t>
            </a:r>
            <a:endParaRPr lang="en-US" altLang="zh-CN" sz="1800" dirty="0"/>
          </a:p>
          <a:p>
            <a:pPr lvl="4"/>
            <a:r>
              <a:rPr lang="zh-CN" altLang="en-US" dirty="0"/>
              <a:t>级联删除规则表示：</a:t>
            </a:r>
            <a:r>
              <a:rPr lang="zh-CN" altLang="zh-CN" dirty="0"/>
              <a:t>如果一个</a:t>
            </a:r>
            <a:r>
              <a:rPr lang="en-US" altLang="zh-CN" dirty="0"/>
              <a:t>course </a:t>
            </a:r>
            <a:r>
              <a:rPr lang="zh-CN" altLang="zh-CN" dirty="0"/>
              <a:t>实体被删除，那么所有与它相关联的</a:t>
            </a:r>
            <a:r>
              <a:rPr lang="en-US" altLang="zh-CN" dirty="0"/>
              <a:t>section </a:t>
            </a:r>
            <a:r>
              <a:rPr lang="zh-CN" altLang="zh-CN" dirty="0"/>
              <a:t>实体也将被删除</a:t>
            </a:r>
          </a:p>
        </p:txBody>
      </p:sp>
      <p:pic>
        <p:nvPicPr>
          <p:cNvPr id="5" name="Picture 4">
            <a:extLst>
              <a:ext uri="{FF2B5EF4-FFF2-40B4-BE49-F238E27FC236}">
                <a16:creationId xmlns:a16="http://schemas.microsoft.com/office/drawing/2014/main" id="{1AC611CA-B886-44D4-A2E3-55DE2B4C9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1426" y="1439365"/>
            <a:ext cx="3208935" cy="98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97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612396" y="1372253"/>
            <a:ext cx="9278224" cy="5409547"/>
          </a:xfrm>
        </p:spPr>
        <p:txBody>
          <a:bodyPr>
            <a:normAutofit fontScale="77500" lnSpcReduction="20000"/>
          </a:bodyPr>
          <a:lstStyle/>
          <a:p>
            <a:r>
              <a:rPr lang="zh-CN" altLang="en-US" sz="2800" b="1" dirty="0">
                <a:solidFill>
                  <a:srgbClr val="FF0000"/>
                </a:solidFill>
              </a:rPr>
              <a:t>步骤</a:t>
            </a:r>
            <a:r>
              <a:rPr lang="en-US" altLang="zh-CN" sz="2800" b="1" dirty="0">
                <a:solidFill>
                  <a:srgbClr val="FF0000"/>
                </a:solidFill>
              </a:rPr>
              <a:t>6</a:t>
            </a:r>
            <a:r>
              <a:rPr lang="zh-CN" altLang="en-US" sz="2800" b="1" dirty="0">
                <a:solidFill>
                  <a:srgbClr val="FF0000"/>
                </a:solidFill>
              </a:rPr>
              <a:t>：</a:t>
            </a:r>
            <a:r>
              <a:rPr lang="zh-CN" altLang="en-US" sz="2800" b="1" dirty="0">
                <a:solidFill>
                  <a:srgbClr val="00B050"/>
                </a:solidFill>
              </a:rPr>
              <a:t>多值属性</a:t>
            </a:r>
            <a:r>
              <a:rPr lang="zh-CN" altLang="en-US" sz="2800" b="1" dirty="0">
                <a:solidFill>
                  <a:srgbClr val="FF0000"/>
                </a:solidFill>
              </a:rPr>
              <a:t>的映射</a:t>
            </a:r>
            <a:endParaRPr lang="en-US" altLang="zh-CN" sz="2800" b="1" dirty="0">
              <a:solidFill>
                <a:srgbClr val="FF0000"/>
              </a:solidFill>
            </a:endParaRPr>
          </a:p>
          <a:p>
            <a:pPr lvl="1"/>
            <a:r>
              <a:rPr lang="zh-CN" altLang="en-US" sz="2000" b="1" dirty="0">
                <a:solidFill>
                  <a:srgbClr val="FF0000"/>
                </a:solidFill>
              </a:rPr>
              <a:t>第一种映射方法：</a:t>
            </a:r>
            <a:r>
              <a:rPr lang="zh-CN" altLang="en-US" sz="2000" b="1" dirty="0">
                <a:solidFill>
                  <a:srgbClr val="00B0F0"/>
                </a:solidFill>
              </a:rPr>
              <a:t>高表方法</a:t>
            </a:r>
            <a:endParaRPr lang="en-US" altLang="zh-CN" sz="2000" b="1" dirty="0">
              <a:solidFill>
                <a:srgbClr val="00B0F0"/>
              </a:solidFill>
            </a:endParaRPr>
          </a:p>
          <a:p>
            <a:pPr lvl="2"/>
            <a:r>
              <a:rPr lang="zh-CN" altLang="en-US" sz="2100" b="1" dirty="0"/>
              <a:t>将包含一个多值属性</a:t>
            </a:r>
            <a:r>
              <a:rPr lang="en-US" altLang="zh-CN" sz="2100" b="1" dirty="0"/>
              <a:t>M</a:t>
            </a:r>
            <a:r>
              <a:rPr lang="zh-CN" altLang="en-US" sz="2100" b="1" dirty="0"/>
              <a:t>的实体</a:t>
            </a:r>
            <a:r>
              <a:rPr lang="en-US" altLang="zh-CN" sz="2100" b="1" dirty="0"/>
              <a:t>E</a:t>
            </a:r>
            <a:r>
              <a:rPr lang="zh-CN" altLang="en-US" sz="2100" b="1" dirty="0"/>
              <a:t>转换为两个关系</a:t>
            </a:r>
            <a:r>
              <a:rPr lang="en-US" altLang="zh-CN" sz="2100" b="1" dirty="0"/>
              <a:t>R</a:t>
            </a:r>
            <a:r>
              <a:rPr lang="en-US" altLang="zh-CN" sz="2100" b="1" baseline="-25000" dirty="0"/>
              <a:t>1</a:t>
            </a:r>
            <a:r>
              <a:rPr lang="zh-CN" altLang="en-US" sz="2100" b="1" dirty="0"/>
              <a:t>和</a:t>
            </a:r>
            <a:r>
              <a:rPr lang="en-US" altLang="zh-CN" sz="2100" b="1" dirty="0"/>
              <a:t>R</a:t>
            </a:r>
            <a:r>
              <a:rPr lang="en-US" altLang="zh-CN" sz="2100" b="1" baseline="-25000" dirty="0"/>
              <a:t>2</a:t>
            </a:r>
          </a:p>
          <a:p>
            <a:pPr lvl="3"/>
            <a:r>
              <a:rPr lang="en-US" altLang="zh-CN" sz="2100" b="1" dirty="0">
                <a:solidFill>
                  <a:srgbClr val="7030A0"/>
                </a:solidFill>
              </a:rPr>
              <a:t>R</a:t>
            </a:r>
            <a:r>
              <a:rPr lang="en-US" altLang="zh-CN" sz="2100" b="1" baseline="-25000" dirty="0">
                <a:solidFill>
                  <a:srgbClr val="7030A0"/>
                </a:solidFill>
              </a:rPr>
              <a:t>1</a:t>
            </a:r>
            <a:r>
              <a:rPr lang="zh-CN" altLang="en-US" sz="2100" b="1" dirty="0"/>
              <a:t>包括该实体中除了多值属性以外的所有属性</a:t>
            </a:r>
            <a:endParaRPr lang="en-US" altLang="zh-CN" sz="2100" b="1" dirty="0"/>
          </a:p>
          <a:p>
            <a:pPr lvl="3"/>
            <a:r>
              <a:rPr lang="en-US" altLang="zh-CN" sz="2100" b="1" dirty="0">
                <a:solidFill>
                  <a:srgbClr val="7030A0"/>
                </a:solidFill>
              </a:rPr>
              <a:t>R</a:t>
            </a:r>
            <a:r>
              <a:rPr lang="en-US" altLang="zh-CN" sz="2100" b="1" baseline="-25000" dirty="0">
                <a:solidFill>
                  <a:srgbClr val="7030A0"/>
                </a:solidFill>
              </a:rPr>
              <a:t>2</a:t>
            </a:r>
            <a:r>
              <a:rPr lang="zh-CN" altLang="en-US" sz="2100" b="1" dirty="0"/>
              <a:t>包含两组属性</a:t>
            </a:r>
            <a:endParaRPr lang="en-US" altLang="zh-CN" sz="2100" b="1" dirty="0"/>
          </a:p>
          <a:p>
            <a:pPr lvl="4"/>
            <a:r>
              <a:rPr lang="zh-CN" altLang="en-US" sz="2100" b="1" dirty="0"/>
              <a:t>实体</a:t>
            </a:r>
            <a:r>
              <a:rPr lang="en-US" altLang="zh-CN" sz="2100" b="1" dirty="0"/>
              <a:t>R</a:t>
            </a:r>
            <a:r>
              <a:rPr lang="zh-CN" altLang="en-US" sz="2100" b="1" dirty="0"/>
              <a:t>的主码构成</a:t>
            </a:r>
            <a:r>
              <a:rPr lang="en-US" altLang="zh-CN" sz="2100" b="1" dirty="0"/>
              <a:t>R</a:t>
            </a:r>
            <a:r>
              <a:rPr lang="en-US" altLang="zh-CN" sz="2100" b="1" baseline="-25000" dirty="0"/>
              <a:t>2</a:t>
            </a:r>
            <a:r>
              <a:rPr lang="zh-CN" altLang="en-US" sz="2100" b="1" dirty="0"/>
              <a:t>的主键</a:t>
            </a:r>
            <a:endParaRPr lang="en-US" altLang="zh-CN" sz="2100" b="1" dirty="0"/>
          </a:p>
          <a:p>
            <a:pPr lvl="4"/>
            <a:r>
              <a:rPr lang="zh-CN" altLang="en-US" sz="2100" b="1" dirty="0"/>
              <a:t>多值属性</a:t>
            </a:r>
            <a:r>
              <a:rPr lang="en-US" altLang="zh-CN" sz="2100" b="1" dirty="0"/>
              <a:t>M</a:t>
            </a:r>
            <a:r>
              <a:rPr lang="zh-CN" altLang="en-US" sz="2100" b="1" dirty="0"/>
              <a:t>本身（此时已经转换为单值了！）</a:t>
            </a:r>
            <a:endParaRPr lang="en-US" altLang="zh-CN" sz="2100" b="1" dirty="0"/>
          </a:p>
          <a:p>
            <a:pPr lvl="3"/>
            <a:r>
              <a:rPr lang="en-US" altLang="zh-CN" sz="2100" b="1" dirty="0">
                <a:solidFill>
                  <a:srgbClr val="7030A0"/>
                </a:solidFill>
              </a:rPr>
              <a:t>R</a:t>
            </a:r>
            <a:r>
              <a:rPr lang="en-US" altLang="zh-CN" sz="2100" b="1" baseline="-25000" dirty="0">
                <a:solidFill>
                  <a:srgbClr val="7030A0"/>
                </a:solidFill>
              </a:rPr>
              <a:t>2</a:t>
            </a:r>
            <a:r>
              <a:rPr lang="zh-CN" altLang="en-US" sz="2100" b="1" dirty="0">
                <a:solidFill>
                  <a:srgbClr val="7030A0"/>
                </a:solidFill>
              </a:rPr>
              <a:t>的主键也是</a:t>
            </a:r>
            <a:r>
              <a:rPr lang="en-US" altLang="zh-CN" sz="2100" b="1" dirty="0">
                <a:solidFill>
                  <a:srgbClr val="7030A0"/>
                </a:solidFill>
              </a:rPr>
              <a:t>R</a:t>
            </a:r>
            <a:r>
              <a:rPr lang="en-US" altLang="zh-CN" sz="2100" b="1" baseline="-25000" dirty="0">
                <a:solidFill>
                  <a:srgbClr val="7030A0"/>
                </a:solidFill>
              </a:rPr>
              <a:t>2</a:t>
            </a:r>
            <a:r>
              <a:rPr lang="zh-CN" altLang="en-US" sz="2100" b="1" dirty="0">
                <a:solidFill>
                  <a:srgbClr val="7030A0"/>
                </a:solidFill>
              </a:rPr>
              <a:t>的外键，参照引用</a:t>
            </a:r>
            <a:r>
              <a:rPr lang="en-US" altLang="zh-CN" sz="2100" b="1" dirty="0">
                <a:solidFill>
                  <a:srgbClr val="7030A0"/>
                </a:solidFill>
              </a:rPr>
              <a:t>R</a:t>
            </a:r>
            <a:r>
              <a:rPr lang="en-US" altLang="zh-CN" sz="2100" b="1" baseline="-25000" dirty="0">
                <a:solidFill>
                  <a:srgbClr val="7030A0"/>
                </a:solidFill>
              </a:rPr>
              <a:t>1</a:t>
            </a:r>
            <a:r>
              <a:rPr lang="zh-CN" altLang="en-US" sz="2100" b="1" dirty="0">
                <a:solidFill>
                  <a:srgbClr val="7030A0"/>
                </a:solidFill>
              </a:rPr>
              <a:t>的主键</a:t>
            </a:r>
            <a:endParaRPr lang="en-US" altLang="zh-CN" sz="2100" b="1" dirty="0">
              <a:solidFill>
                <a:srgbClr val="7030A0"/>
              </a:solidFill>
            </a:endParaRPr>
          </a:p>
          <a:p>
            <a:pPr lvl="3"/>
            <a:r>
              <a:rPr lang="zh-CN" altLang="en-US" sz="2100" dirty="0"/>
              <a:t>外键约束具有</a:t>
            </a:r>
            <a:r>
              <a:rPr lang="en-US" altLang="zh-CN" sz="2100" dirty="0"/>
              <a:t>“</a:t>
            </a:r>
            <a:r>
              <a:rPr lang="zh-CN" altLang="zh-CN" sz="2100" dirty="0"/>
              <a:t>级联删除</a:t>
            </a:r>
            <a:r>
              <a:rPr lang="en-US" altLang="zh-CN" sz="2100" dirty="0"/>
              <a:t>”</a:t>
            </a:r>
            <a:r>
              <a:rPr lang="zh-CN" altLang="en-US" sz="2100" dirty="0"/>
              <a:t>规则（</a:t>
            </a:r>
            <a:r>
              <a:rPr lang="en-US" altLang="zh-CN" sz="2100" dirty="0"/>
              <a:t>cascade</a:t>
            </a:r>
            <a:r>
              <a:rPr lang="zh-CN" altLang="en-US" sz="2100" dirty="0"/>
              <a:t>），适用于</a:t>
            </a:r>
            <a:r>
              <a:rPr lang="en-US" altLang="zh-CN" sz="2100" dirty="0"/>
              <a:t>update</a:t>
            </a:r>
            <a:r>
              <a:rPr lang="zh-CN" altLang="en-US" sz="2100" dirty="0"/>
              <a:t>和</a:t>
            </a:r>
            <a:r>
              <a:rPr lang="en-US" altLang="zh-CN" sz="2100" dirty="0"/>
              <a:t>delete</a:t>
            </a:r>
          </a:p>
          <a:p>
            <a:pPr lvl="3"/>
            <a:endParaRPr lang="en-US" altLang="zh-CN" sz="2100" b="1" dirty="0">
              <a:solidFill>
                <a:srgbClr val="7030A0"/>
              </a:solidFill>
            </a:endParaRPr>
          </a:p>
          <a:p>
            <a:pPr lvl="1"/>
            <a:endParaRPr lang="en-US" altLang="zh-CN" sz="2100" b="1" dirty="0"/>
          </a:p>
          <a:p>
            <a:pPr lvl="1"/>
            <a:r>
              <a:rPr lang="zh-CN" altLang="zh-CN" sz="2000" b="1" dirty="0"/>
              <a:t>例：</a:t>
            </a:r>
            <a:r>
              <a:rPr lang="zh-CN" altLang="en-US" sz="2000" dirty="0"/>
              <a:t>（右图）</a:t>
            </a:r>
            <a:r>
              <a:rPr lang="en-US" altLang="zh-CN" sz="2000" dirty="0"/>
              <a:t>instructor </a:t>
            </a:r>
            <a:r>
              <a:rPr lang="zh-CN" altLang="zh-CN" sz="2000" dirty="0"/>
              <a:t>实体</a:t>
            </a:r>
            <a:r>
              <a:rPr lang="zh-CN" altLang="en-US" sz="2000" dirty="0"/>
              <a:t>，</a:t>
            </a:r>
            <a:r>
              <a:rPr lang="zh-CN" altLang="zh-CN" sz="2000" dirty="0"/>
              <a:t>包含多值属性</a:t>
            </a:r>
            <a:r>
              <a:rPr lang="en-US" altLang="zh-CN" sz="2000" dirty="0" err="1"/>
              <a:t>phone_number</a:t>
            </a:r>
            <a:endParaRPr lang="zh-CN" altLang="zh-CN" sz="2000" dirty="0"/>
          </a:p>
          <a:p>
            <a:pPr lvl="3"/>
            <a:r>
              <a:rPr lang="zh-CN" altLang="en-US" sz="1600" dirty="0">
                <a:solidFill>
                  <a:srgbClr val="FF0000"/>
                </a:solidFill>
              </a:rPr>
              <a:t>创建一个关系模式</a:t>
            </a:r>
            <a:r>
              <a:rPr lang="en-US" altLang="zh-CN" sz="1600" dirty="0">
                <a:solidFill>
                  <a:srgbClr val="FF0000"/>
                </a:solidFill>
              </a:rPr>
              <a:t>instructor</a:t>
            </a:r>
            <a:r>
              <a:rPr lang="zh-CN" altLang="en-US" sz="1600" dirty="0">
                <a:solidFill>
                  <a:srgbClr val="FF0000"/>
                </a:solidFill>
              </a:rPr>
              <a:t>，其</a:t>
            </a:r>
            <a:r>
              <a:rPr lang="zh-CN" altLang="zh-CN" sz="1600" dirty="0">
                <a:solidFill>
                  <a:srgbClr val="FF0000"/>
                </a:solidFill>
              </a:rPr>
              <a:t>主</a:t>
            </a:r>
            <a:r>
              <a:rPr lang="zh-CN" altLang="en-US" sz="1600" dirty="0">
                <a:solidFill>
                  <a:srgbClr val="FF0000"/>
                </a:solidFill>
              </a:rPr>
              <a:t>键</a:t>
            </a:r>
            <a:r>
              <a:rPr lang="zh-CN" altLang="zh-CN" sz="1600" dirty="0"/>
              <a:t>是</a:t>
            </a:r>
            <a:r>
              <a:rPr lang="en-US" altLang="zh-CN" sz="1600" dirty="0" err="1">
                <a:solidFill>
                  <a:srgbClr val="0070C0"/>
                </a:solidFill>
              </a:rPr>
              <a:t>lD</a:t>
            </a:r>
            <a:r>
              <a:rPr lang="en-US" altLang="zh-CN" sz="1600" dirty="0"/>
              <a:t>  </a:t>
            </a:r>
          </a:p>
          <a:p>
            <a:pPr lvl="3"/>
            <a:r>
              <a:rPr lang="zh-CN" altLang="zh-CN" sz="1600" dirty="0">
                <a:solidFill>
                  <a:srgbClr val="FF0000"/>
                </a:solidFill>
              </a:rPr>
              <a:t>为这个多值属性构建一个关系模式</a:t>
            </a:r>
            <a:r>
              <a:rPr lang="en-US" altLang="zh-CN" sz="1600" dirty="0" err="1">
                <a:solidFill>
                  <a:srgbClr val="7030A0"/>
                </a:solidFill>
              </a:rPr>
              <a:t>instructor_phone</a:t>
            </a:r>
            <a:r>
              <a:rPr lang="en-US" altLang="zh-CN" sz="1600" dirty="0">
                <a:solidFill>
                  <a:srgbClr val="FF0000"/>
                </a:solidFill>
              </a:rPr>
              <a:t> </a:t>
            </a:r>
            <a:endParaRPr lang="zh-CN" altLang="zh-CN" sz="1600" dirty="0"/>
          </a:p>
          <a:p>
            <a:pPr lvl="3">
              <a:buNone/>
            </a:pPr>
            <a:r>
              <a:rPr lang="zh-CN" altLang="en-US" sz="1600" dirty="0"/>
              <a:t>      </a:t>
            </a:r>
            <a:r>
              <a:rPr lang="en-US" altLang="zh-CN" sz="1600" dirty="0" err="1">
                <a:solidFill>
                  <a:srgbClr val="7030A0"/>
                </a:solidFill>
              </a:rPr>
              <a:t>instructor_phone</a:t>
            </a:r>
            <a:r>
              <a:rPr lang="en-US" altLang="zh-CN" sz="1600" dirty="0"/>
              <a:t>( </a:t>
            </a:r>
            <a:r>
              <a:rPr lang="en-US" altLang="zh-CN" sz="1600" u="sng" dirty="0">
                <a:solidFill>
                  <a:srgbClr val="0070C0"/>
                </a:solidFill>
              </a:rPr>
              <a:t>ID</a:t>
            </a:r>
            <a:r>
              <a:rPr lang="zh-CN" altLang="zh-CN" sz="1600" dirty="0"/>
              <a:t>，</a:t>
            </a:r>
            <a:r>
              <a:rPr lang="en-US" altLang="zh-CN" sz="1600" u="sng" dirty="0" err="1">
                <a:solidFill>
                  <a:srgbClr val="0070C0"/>
                </a:solidFill>
              </a:rPr>
              <a:t>phone_number</a:t>
            </a:r>
            <a:r>
              <a:rPr lang="en-US" altLang="zh-CN" sz="1600" u="sng" dirty="0"/>
              <a:t> </a:t>
            </a:r>
            <a:r>
              <a:rPr lang="en-US" altLang="zh-CN" sz="1600" dirty="0"/>
              <a:t>) </a:t>
            </a:r>
          </a:p>
          <a:p>
            <a:pPr lvl="4"/>
            <a:r>
              <a:rPr lang="zh-CN" altLang="zh-CN" sz="1600" dirty="0"/>
              <a:t>教师的每个电话号码都表示为该模式上的关系中的唯一一个元组</a:t>
            </a:r>
            <a:r>
              <a:rPr lang="zh-CN" altLang="en-US" sz="1600" dirty="0"/>
              <a:t>：</a:t>
            </a:r>
            <a:endParaRPr lang="en-US" altLang="zh-CN" sz="1600" dirty="0"/>
          </a:p>
          <a:p>
            <a:pPr lvl="4"/>
            <a:r>
              <a:rPr lang="zh-CN" altLang="zh-CN" sz="1600" dirty="0"/>
              <a:t>如果有一个</a:t>
            </a:r>
            <a:r>
              <a:rPr lang="en-US" altLang="zh-CN" sz="1600" dirty="0" err="1"/>
              <a:t>lD</a:t>
            </a:r>
            <a:r>
              <a:rPr lang="en-US" altLang="zh-CN" sz="1600" dirty="0"/>
              <a:t> </a:t>
            </a:r>
            <a:r>
              <a:rPr lang="zh-CN" altLang="zh-CN" sz="1600" dirty="0"/>
              <a:t>为</a:t>
            </a:r>
            <a:r>
              <a:rPr lang="en-US" altLang="zh-CN" sz="1600" dirty="0"/>
              <a:t>22222 </a:t>
            </a:r>
            <a:r>
              <a:rPr lang="zh-CN" altLang="zh-CN" sz="1600" dirty="0"/>
              <a:t>的教师，电话号码为</a:t>
            </a:r>
            <a:r>
              <a:rPr lang="en-US" altLang="zh-CN" sz="1600" dirty="0"/>
              <a:t>555-1234 </a:t>
            </a:r>
            <a:r>
              <a:rPr lang="zh-CN" altLang="zh-CN" sz="1600" dirty="0"/>
              <a:t>和</a:t>
            </a:r>
            <a:r>
              <a:rPr lang="en-US" altLang="zh-CN" sz="1600" dirty="0"/>
              <a:t>555- 4321 </a:t>
            </a:r>
          </a:p>
          <a:p>
            <a:pPr lvl="4"/>
            <a:r>
              <a:rPr lang="zh-CN" altLang="en-US" sz="1600" dirty="0"/>
              <a:t>那么在</a:t>
            </a:r>
            <a:r>
              <a:rPr lang="zh-CN" altLang="zh-CN" sz="1600" dirty="0"/>
              <a:t>关系</a:t>
            </a:r>
            <a:r>
              <a:rPr lang="en-US" altLang="zh-CN" sz="1600" dirty="0" err="1"/>
              <a:t>instructor_phone</a:t>
            </a:r>
            <a:r>
              <a:rPr lang="en-US" altLang="zh-CN" sz="1600" dirty="0"/>
              <a:t> </a:t>
            </a:r>
            <a:r>
              <a:rPr lang="zh-CN" altLang="zh-CN" sz="1600" dirty="0"/>
              <a:t>将有两条元组</a:t>
            </a:r>
            <a:endParaRPr lang="en-US" altLang="zh-CN" sz="1600" dirty="0"/>
          </a:p>
          <a:p>
            <a:pPr lvl="5"/>
            <a:r>
              <a:rPr lang="en-US" altLang="zh-CN" sz="1600" dirty="0">
                <a:solidFill>
                  <a:srgbClr val="00B050"/>
                </a:solidFill>
              </a:rPr>
              <a:t>( 22222</a:t>
            </a:r>
            <a:r>
              <a:rPr lang="zh-CN" altLang="zh-CN" sz="1600" dirty="0">
                <a:solidFill>
                  <a:srgbClr val="00B050"/>
                </a:solidFill>
              </a:rPr>
              <a:t>，</a:t>
            </a:r>
            <a:r>
              <a:rPr lang="en-US" altLang="zh-CN" sz="1600" dirty="0">
                <a:solidFill>
                  <a:srgbClr val="00B050"/>
                </a:solidFill>
              </a:rPr>
              <a:t>555-1234 )</a:t>
            </a:r>
          </a:p>
          <a:p>
            <a:pPr lvl="5"/>
            <a:r>
              <a:rPr lang="en-US" altLang="zh-CN" sz="1600" dirty="0">
                <a:solidFill>
                  <a:srgbClr val="00B050"/>
                </a:solidFill>
              </a:rPr>
              <a:t>( 22222</a:t>
            </a:r>
            <a:r>
              <a:rPr lang="zh-CN" altLang="zh-CN" sz="1600" dirty="0">
                <a:solidFill>
                  <a:srgbClr val="00B050"/>
                </a:solidFill>
              </a:rPr>
              <a:t>，</a:t>
            </a:r>
            <a:r>
              <a:rPr lang="en-US" altLang="zh-CN" sz="1600" dirty="0">
                <a:solidFill>
                  <a:srgbClr val="00B050"/>
                </a:solidFill>
              </a:rPr>
              <a:t>555-4321 )</a:t>
            </a:r>
            <a:endParaRPr lang="zh-CN" altLang="zh-CN" sz="1600" dirty="0">
              <a:solidFill>
                <a:srgbClr val="00B050"/>
              </a:solidFill>
            </a:endParaRPr>
          </a:p>
          <a:p>
            <a:pPr lvl="3"/>
            <a:r>
              <a:rPr lang="en-US" altLang="zh-CN" sz="1600" dirty="0" err="1">
                <a:solidFill>
                  <a:srgbClr val="FF0000"/>
                </a:solidFill>
              </a:rPr>
              <a:t>instructor_phone</a:t>
            </a:r>
            <a:r>
              <a:rPr lang="zh-CN" altLang="zh-CN" sz="1600" dirty="0">
                <a:solidFill>
                  <a:srgbClr val="FF0000"/>
                </a:solidFill>
              </a:rPr>
              <a:t>的主码</a:t>
            </a:r>
            <a:r>
              <a:rPr lang="zh-CN" altLang="en-US" sz="1600" dirty="0"/>
              <a:t>：</a:t>
            </a:r>
            <a:r>
              <a:rPr lang="en-US" altLang="zh-CN" sz="1600" dirty="0">
                <a:solidFill>
                  <a:srgbClr val="0070C0"/>
                </a:solidFill>
              </a:rPr>
              <a:t> ID</a:t>
            </a:r>
            <a:r>
              <a:rPr lang="zh-CN" altLang="en-US" sz="1600" dirty="0"/>
              <a:t>和</a:t>
            </a:r>
            <a:r>
              <a:rPr lang="en-US" altLang="zh-CN" sz="1600" dirty="0" err="1">
                <a:solidFill>
                  <a:srgbClr val="0070C0"/>
                </a:solidFill>
              </a:rPr>
              <a:t>phone_number</a:t>
            </a:r>
            <a:r>
              <a:rPr lang="zh-CN" altLang="zh-CN" sz="1600" dirty="0"/>
              <a:t>两个属性一起组成</a:t>
            </a:r>
            <a:endParaRPr lang="en-US" altLang="zh-CN" sz="1600" dirty="0"/>
          </a:p>
          <a:p>
            <a:pPr lvl="3"/>
            <a:r>
              <a:rPr lang="zh-CN" altLang="en-US" sz="1600" dirty="0">
                <a:solidFill>
                  <a:srgbClr val="FF0000"/>
                </a:solidFill>
              </a:rPr>
              <a:t>在</a:t>
            </a:r>
            <a:r>
              <a:rPr lang="en-US" altLang="zh-CN" sz="1600" dirty="0" err="1">
                <a:solidFill>
                  <a:srgbClr val="FF0000"/>
                </a:solidFill>
              </a:rPr>
              <a:t>instructor_phone</a:t>
            </a:r>
            <a:r>
              <a:rPr lang="en-US" altLang="zh-CN" sz="1600" dirty="0">
                <a:solidFill>
                  <a:srgbClr val="FF0000"/>
                </a:solidFill>
              </a:rPr>
              <a:t> </a:t>
            </a:r>
            <a:r>
              <a:rPr lang="zh-CN" altLang="zh-CN" sz="1600" dirty="0">
                <a:solidFill>
                  <a:srgbClr val="FF0000"/>
                </a:solidFill>
              </a:rPr>
              <a:t>关系上</a:t>
            </a:r>
            <a:r>
              <a:rPr lang="zh-CN" altLang="en-US" sz="1600" dirty="0">
                <a:solidFill>
                  <a:srgbClr val="FF0000"/>
                </a:solidFill>
              </a:rPr>
              <a:t>添加</a:t>
            </a:r>
            <a:r>
              <a:rPr lang="zh-CN" altLang="zh-CN" sz="1600" dirty="0">
                <a:solidFill>
                  <a:srgbClr val="FF0000"/>
                </a:solidFill>
              </a:rPr>
              <a:t>外码约束</a:t>
            </a:r>
            <a:r>
              <a:rPr lang="zh-CN" altLang="en-US" sz="1600" dirty="0">
                <a:solidFill>
                  <a:srgbClr val="FF0000"/>
                </a:solidFill>
              </a:rPr>
              <a:t>：</a:t>
            </a:r>
            <a:r>
              <a:rPr lang="zh-CN" altLang="zh-CN" sz="1600" dirty="0"/>
              <a:t>属性</a:t>
            </a:r>
            <a:r>
              <a:rPr lang="en-US" altLang="zh-CN" sz="1600" dirty="0" err="1">
                <a:solidFill>
                  <a:srgbClr val="0070C0"/>
                </a:solidFill>
              </a:rPr>
              <a:t>lD</a:t>
            </a:r>
            <a:r>
              <a:rPr lang="en-US" altLang="zh-CN" sz="1600" dirty="0"/>
              <a:t> </a:t>
            </a:r>
            <a:r>
              <a:rPr lang="zh-CN" altLang="zh-CN" sz="1600" dirty="0"/>
              <a:t>参照</a:t>
            </a:r>
            <a:r>
              <a:rPr lang="en-US" altLang="zh-CN" sz="1600" dirty="0"/>
              <a:t>instructor</a:t>
            </a:r>
            <a:r>
              <a:rPr lang="zh-CN" altLang="zh-CN" sz="1600" dirty="0"/>
              <a:t>关系</a:t>
            </a:r>
            <a:r>
              <a:rPr lang="zh-CN" altLang="en-US" sz="1600" dirty="0"/>
              <a:t>的属性</a:t>
            </a:r>
            <a:r>
              <a:rPr lang="en-US" altLang="zh-CN" sz="1600" dirty="0"/>
              <a:t>ID</a:t>
            </a:r>
            <a:endParaRPr lang="zh-CN" altLang="zh-CN" sz="1600" dirty="0"/>
          </a:p>
        </p:txBody>
      </p:sp>
      <p:pic>
        <p:nvPicPr>
          <p:cNvPr id="5" name="Picture 4">
            <a:extLst>
              <a:ext uri="{FF2B5EF4-FFF2-40B4-BE49-F238E27FC236}">
                <a16:creationId xmlns:a16="http://schemas.microsoft.com/office/drawing/2014/main" id="{CE9403D6-E073-4254-843A-26352FB4A9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897" y="2088857"/>
            <a:ext cx="1937569" cy="3943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43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159390" y="1372251"/>
            <a:ext cx="11065079" cy="5409547"/>
          </a:xfrm>
        </p:spPr>
        <p:txBody>
          <a:bodyPr>
            <a:normAutofit/>
          </a:bodyPr>
          <a:lstStyle/>
          <a:p>
            <a:r>
              <a:rPr lang="zh-CN" altLang="en-US" sz="2800" b="1" dirty="0">
                <a:solidFill>
                  <a:srgbClr val="FF0000"/>
                </a:solidFill>
              </a:rPr>
              <a:t>步骤</a:t>
            </a:r>
            <a:r>
              <a:rPr lang="en-US" altLang="zh-CN" sz="2800" b="1" dirty="0">
                <a:solidFill>
                  <a:srgbClr val="FF0000"/>
                </a:solidFill>
              </a:rPr>
              <a:t>6</a:t>
            </a:r>
            <a:r>
              <a:rPr lang="zh-CN" altLang="en-US" sz="2800" b="1" dirty="0">
                <a:solidFill>
                  <a:srgbClr val="FF0000"/>
                </a:solidFill>
              </a:rPr>
              <a:t>：</a:t>
            </a:r>
            <a:r>
              <a:rPr lang="zh-CN" altLang="en-US" sz="2800" b="1" dirty="0">
                <a:solidFill>
                  <a:srgbClr val="00B050"/>
                </a:solidFill>
              </a:rPr>
              <a:t>多值属性</a:t>
            </a:r>
            <a:r>
              <a:rPr lang="zh-CN" altLang="en-US" sz="2800" b="1" dirty="0">
                <a:solidFill>
                  <a:srgbClr val="FF0000"/>
                </a:solidFill>
              </a:rPr>
              <a:t>的映射</a:t>
            </a:r>
            <a:endParaRPr lang="en-US" altLang="zh-CN" sz="2800" b="1" dirty="0">
              <a:solidFill>
                <a:srgbClr val="FF0000"/>
              </a:solidFill>
            </a:endParaRPr>
          </a:p>
          <a:p>
            <a:pPr lvl="1"/>
            <a:r>
              <a:rPr lang="zh-CN" altLang="en-US" sz="2000" b="1" dirty="0">
                <a:solidFill>
                  <a:srgbClr val="FF0000"/>
                </a:solidFill>
              </a:rPr>
              <a:t>第二种映射方法：</a:t>
            </a:r>
            <a:r>
              <a:rPr lang="zh-CN" altLang="en-US" sz="2000" b="1" dirty="0">
                <a:solidFill>
                  <a:srgbClr val="00B0F0"/>
                </a:solidFill>
              </a:rPr>
              <a:t>宽表方法</a:t>
            </a:r>
            <a:endParaRPr lang="en-US" altLang="zh-CN" sz="2000" b="1" dirty="0">
              <a:solidFill>
                <a:srgbClr val="00B0F0"/>
              </a:solidFill>
            </a:endParaRPr>
          </a:p>
          <a:p>
            <a:pPr lvl="2"/>
            <a:r>
              <a:rPr lang="zh-CN" altLang="en-US" sz="1800" b="1" dirty="0"/>
              <a:t>规定多值属性最多可以拥有多少个值，假设为</a:t>
            </a:r>
            <a:r>
              <a:rPr lang="en-US" altLang="zh-CN" sz="1800" b="1" dirty="0"/>
              <a:t>k</a:t>
            </a:r>
            <a:r>
              <a:rPr lang="zh-CN" altLang="en-US" sz="1800" b="1" dirty="0"/>
              <a:t>个</a:t>
            </a:r>
            <a:endParaRPr lang="en-US" altLang="zh-CN" sz="1800" b="1" dirty="0"/>
          </a:p>
          <a:p>
            <a:pPr lvl="2"/>
            <a:r>
              <a:rPr lang="zh-CN" altLang="en-US" sz="1800" b="1" dirty="0"/>
              <a:t>将包含一个</a:t>
            </a:r>
            <a:r>
              <a:rPr lang="zh-CN" altLang="en-US" sz="1800" b="1" dirty="0">
                <a:solidFill>
                  <a:srgbClr val="00B050"/>
                </a:solidFill>
              </a:rPr>
              <a:t>多值属性</a:t>
            </a:r>
            <a:r>
              <a:rPr lang="en-US" altLang="zh-CN" sz="1800" b="1" dirty="0">
                <a:solidFill>
                  <a:srgbClr val="00B050"/>
                </a:solidFill>
              </a:rPr>
              <a:t>M</a:t>
            </a:r>
            <a:r>
              <a:rPr lang="zh-CN" altLang="en-US" sz="1800" b="1" dirty="0">
                <a:solidFill>
                  <a:srgbClr val="00B050"/>
                </a:solidFill>
              </a:rPr>
              <a:t>的实体</a:t>
            </a:r>
            <a:r>
              <a:rPr lang="en-US" altLang="zh-CN" sz="1800" b="1" dirty="0">
                <a:solidFill>
                  <a:srgbClr val="00B050"/>
                </a:solidFill>
              </a:rPr>
              <a:t>E</a:t>
            </a:r>
            <a:r>
              <a:rPr lang="zh-CN" altLang="en-US" sz="1800" b="1" dirty="0"/>
              <a:t>转换一个</a:t>
            </a:r>
            <a:r>
              <a:rPr lang="zh-CN" altLang="en-US" sz="1800" b="1" dirty="0">
                <a:solidFill>
                  <a:srgbClr val="00B0F0"/>
                </a:solidFill>
              </a:rPr>
              <a:t>关系模式</a:t>
            </a:r>
            <a:r>
              <a:rPr lang="en-US" altLang="zh-CN" sz="1800" b="1" dirty="0">
                <a:solidFill>
                  <a:srgbClr val="00B0F0"/>
                </a:solidFill>
              </a:rPr>
              <a:t>R</a:t>
            </a:r>
          </a:p>
          <a:p>
            <a:pPr lvl="3"/>
            <a:r>
              <a:rPr lang="zh-CN" altLang="en-US" sz="1800" b="1" dirty="0">
                <a:solidFill>
                  <a:srgbClr val="00B0F0"/>
                </a:solidFill>
              </a:rPr>
              <a:t>关系模式</a:t>
            </a:r>
            <a:r>
              <a:rPr lang="en-US" altLang="zh-CN" sz="1800" b="1" dirty="0">
                <a:solidFill>
                  <a:srgbClr val="00B0F0"/>
                </a:solidFill>
              </a:rPr>
              <a:t>R</a:t>
            </a:r>
            <a:r>
              <a:rPr lang="zh-CN" altLang="en-US" sz="1800" b="1" dirty="0"/>
              <a:t>包含除了多值属性以外的所有属性</a:t>
            </a:r>
            <a:endParaRPr lang="en-US" altLang="zh-CN" sz="1800" b="1" dirty="0"/>
          </a:p>
          <a:p>
            <a:pPr lvl="3"/>
            <a:r>
              <a:rPr lang="zh-CN" altLang="en-US" sz="1800" b="1" dirty="0"/>
              <a:t>在</a:t>
            </a:r>
            <a:r>
              <a:rPr lang="zh-CN" altLang="en-US" sz="1800" b="1" dirty="0">
                <a:solidFill>
                  <a:srgbClr val="00B0F0"/>
                </a:solidFill>
              </a:rPr>
              <a:t>关系模式</a:t>
            </a:r>
            <a:r>
              <a:rPr lang="en-US" altLang="zh-CN" sz="1800" b="1" dirty="0">
                <a:solidFill>
                  <a:srgbClr val="00B0F0"/>
                </a:solidFill>
              </a:rPr>
              <a:t>R</a:t>
            </a:r>
            <a:r>
              <a:rPr lang="zh-CN" altLang="en-US" sz="1800" b="1" dirty="0"/>
              <a:t>中添加</a:t>
            </a:r>
            <a:r>
              <a:rPr lang="en-US" altLang="zh-CN" sz="1800" b="1" dirty="0"/>
              <a:t>k</a:t>
            </a:r>
            <a:r>
              <a:rPr lang="zh-CN" altLang="en-US" sz="1800" b="1" dirty="0"/>
              <a:t>个属性</a:t>
            </a:r>
            <a:r>
              <a:rPr lang="en-US" altLang="zh-CN" sz="1800" b="1" dirty="0"/>
              <a:t>M</a:t>
            </a:r>
            <a:r>
              <a:rPr lang="en-US" altLang="zh-CN" sz="1800" b="1" baseline="-25000" dirty="0"/>
              <a:t>1</a:t>
            </a:r>
            <a:r>
              <a:rPr lang="zh-CN" altLang="en-US" sz="1800" b="1" dirty="0"/>
              <a:t>，</a:t>
            </a:r>
            <a:r>
              <a:rPr lang="en-US" altLang="zh-CN" sz="1800" b="1" dirty="0"/>
              <a:t>M</a:t>
            </a:r>
            <a:r>
              <a:rPr lang="en-US" altLang="zh-CN" sz="1800" b="1" baseline="-25000" dirty="0"/>
              <a:t>2</a:t>
            </a:r>
            <a:r>
              <a:rPr lang="zh-CN" altLang="en-US" sz="1800" b="1" dirty="0"/>
              <a:t>，</a:t>
            </a:r>
            <a:r>
              <a:rPr lang="en-US" altLang="zh-CN" sz="1800" b="1" dirty="0"/>
              <a:t>……</a:t>
            </a:r>
            <a:r>
              <a:rPr lang="zh-CN" altLang="en-US" sz="1800" b="1" dirty="0"/>
              <a:t>，</a:t>
            </a:r>
            <a:r>
              <a:rPr lang="en-US" altLang="zh-CN" sz="1800" b="1" dirty="0"/>
              <a:t>M</a:t>
            </a:r>
            <a:r>
              <a:rPr lang="en-US" altLang="zh-CN" sz="1800" b="1" baseline="-25000" dirty="0"/>
              <a:t>k</a:t>
            </a:r>
            <a:r>
              <a:rPr lang="zh-CN" altLang="en-US" sz="1800" b="1" dirty="0"/>
              <a:t>，用于表示这个多值属性</a:t>
            </a:r>
            <a:endParaRPr lang="en-US" altLang="zh-CN" sz="1800" b="1" baseline="-25000" dirty="0"/>
          </a:p>
          <a:p>
            <a:pPr marL="914400" lvl="2" indent="0">
              <a:buNone/>
            </a:pPr>
            <a:endParaRPr lang="en-US" altLang="zh-CN" sz="2100" b="1" dirty="0">
              <a:solidFill>
                <a:srgbClr val="7030A0"/>
              </a:solidFill>
            </a:endParaRPr>
          </a:p>
          <a:p>
            <a:pPr lvl="1"/>
            <a:endParaRPr lang="en-US" altLang="zh-CN" sz="2100" b="1" dirty="0"/>
          </a:p>
          <a:p>
            <a:pPr lvl="1"/>
            <a:r>
              <a:rPr lang="zh-CN" altLang="zh-CN" sz="2000" b="1" dirty="0"/>
              <a:t>例：</a:t>
            </a:r>
            <a:r>
              <a:rPr lang="zh-CN" altLang="en-US" sz="2000" dirty="0"/>
              <a:t>（右图）</a:t>
            </a:r>
            <a:r>
              <a:rPr lang="en-US" altLang="zh-CN" sz="2000" dirty="0"/>
              <a:t>instructor </a:t>
            </a:r>
            <a:r>
              <a:rPr lang="zh-CN" altLang="zh-CN" sz="2000" dirty="0"/>
              <a:t>实体</a:t>
            </a:r>
            <a:r>
              <a:rPr lang="zh-CN" altLang="en-US" sz="2000" dirty="0"/>
              <a:t>，</a:t>
            </a:r>
            <a:r>
              <a:rPr lang="zh-CN" altLang="zh-CN" sz="2000" dirty="0"/>
              <a:t>包含多值属性</a:t>
            </a:r>
            <a:r>
              <a:rPr lang="en-US" altLang="zh-CN" sz="2000" dirty="0" err="1"/>
              <a:t>phone_number</a:t>
            </a:r>
            <a:endParaRPr lang="en-US" altLang="zh-CN" sz="2000" dirty="0"/>
          </a:p>
          <a:p>
            <a:pPr marL="457200" lvl="1" indent="0">
              <a:buNone/>
            </a:pPr>
            <a:r>
              <a:rPr lang="en-US" altLang="zh-CN" sz="2000" dirty="0"/>
              <a:t>          </a:t>
            </a:r>
            <a:r>
              <a:rPr lang="zh-CN" altLang="en-US" sz="2000" dirty="0"/>
              <a:t>假设每个教师最多有</a:t>
            </a:r>
            <a:r>
              <a:rPr lang="en-US" altLang="zh-CN" sz="2000" dirty="0"/>
              <a:t>3</a:t>
            </a:r>
            <a:r>
              <a:rPr lang="zh-CN" altLang="en-US" sz="2000" dirty="0"/>
              <a:t>个电话</a:t>
            </a:r>
            <a:endParaRPr lang="zh-CN" altLang="zh-CN" sz="2000" dirty="0"/>
          </a:p>
          <a:p>
            <a:pPr lvl="3"/>
            <a:r>
              <a:rPr lang="zh-CN" altLang="en-US" sz="1600" dirty="0">
                <a:solidFill>
                  <a:srgbClr val="FF0000"/>
                </a:solidFill>
              </a:rPr>
              <a:t>将</a:t>
            </a:r>
            <a:r>
              <a:rPr lang="zh-CN" altLang="en-US" sz="1600" dirty="0">
                <a:solidFill>
                  <a:srgbClr val="00B050"/>
                </a:solidFill>
              </a:rPr>
              <a:t>实体</a:t>
            </a:r>
            <a:r>
              <a:rPr lang="en-US" altLang="zh-CN" sz="1600" dirty="0">
                <a:solidFill>
                  <a:srgbClr val="00B050"/>
                </a:solidFill>
              </a:rPr>
              <a:t>instructor</a:t>
            </a:r>
            <a:r>
              <a:rPr lang="zh-CN" altLang="en-US" sz="1600" dirty="0">
                <a:solidFill>
                  <a:srgbClr val="FF0000"/>
                </a:solidFill>
              </a:rPr>
              <a:t>转换为一个</a:t>
            </a:r>
            <a:r>
              <a:rPr lang="zh-CN" altLang="en-US" sz="1600" dirty="0">
                <a:solidFill>
                  <a:srgbClr val="00B0F0"/>
                </a:solidFill>
              </a:rPr>
              <a:t>关系模式</a:t>
            </a:r>
            <a:r>
              <a:rPr lang="en-US" altLang="zh-CN" sz="1600" dirty="0">
                <a:solidFill>
                  <a:srgbClr val="00B0F0"/>
                </a:solidFill>
              </a:rPr>
              <a:t>instructor</a:t>
            </a:r>
            <a:r>
              <a:rPr lang="zh-CN" altLang="en-US" sz="1600" dirty="0">
                <a:solidFill>
                  <a:srgbClr val="FF0000"/>
                </a:solidFill>
              </a:rPr>
              <a:t>，其</a:t>
            </a:r>
            <a:r>
              <a:rPr lang="zh-CN" altLang="zh-CN" sz="1600" dirty="0">
                <a:solidFill>
                  <a:srgbClr val="FF0000"/>
                </a:solidFill>
              </a:rPr>
              <a:t>主码</a:t>
            </a:r>
            <a:r>
              <a:rPr lang="zh-CN" altLang="zh-CN" sz="1600" dirty="0"/>
              <a:t>是</a:t>
            </a:r>
            <a:r>
              <a:rPr lang="zh-CN" altLang="en-US" sz="1600" dirty="0">
                <a:solidFill>
                  <a:srgbClr val="0070C0"/>
                </a:solidFill>
              </a:rPr>
              <a:t>属性</a:t>
            </a:r>
            <a:r>
              <a:rPr lang="en-US" altLang="zh-CN" sz="1600" dirty="0" err="1">
                <a:solidFill>
                  <a:srgbClr val="0070C0"/>
                </a:solidFill>
              </a:rPr>
              <a:t>lD</a:t>
            </a:r>
            <a:r>
              <a:rPr lang="en-US" altLang="zh-CN" sz="1600" dirty="0"/>
              <a:t>  </a:t>
            </a:r>
          </a:p>
          <a:p>
            <a:pPr lvl="3"/>
            <a:r>
              <a:rPr lang="zh-CN" altLang="zh-CN" sz="1600" dirty="0">
                <a:solidFill>
                  <a:srgbClr val="FF0000"/>
                </a:solidFill>
              </a:rPr>
              <a:t>为</a:t>
            </a:r>
            <a:r>
              <a:rPr lang="zh-CN" altLang="en-US" sz="1600" dirty="0">
                <a:solidFill>
                  <a:srgbClr val="00B0F0"/>
                </a:solidFill>
              </a:rPr>
              <a:t>关系模式</a:t>
            </a:r>
            <a:r>
              <a:rPr lang="en-US" altLang="zh-CN" sz="1600" dirty="0">
                <a:solidFill>
                  <a:srgbClr val="00B0F0"/>
                </a:solidFill>
              </a:rPr>
              <a:t>instructor</a:t>
            </a:r>
            <a:r>
              <a:rPr lang="zh-CN" altLang="en-US" sz="1600" dirty="0">
                <a:solidFill>
                  <a:srgbClr val="FF0000"/>
                </a:solidFill>
              </a:rPr>
              <a:t>添加</a:t>
            </a:r>
            <a:r>
              <a:rPr lang="en-US" altLang="zh-CN" sz="1600" dirty="0">
                <a:solidFill>
                  <a:srgbClr val="FF0000"/>
                </a:solidFill>
              </a:rPr>
              <a:t>3</a:t>
            </a:r>
            <a:r>
              <a:rPr lang="zh-CN" altLang="en-US" sz="1600" dirty="0">
                <a:solidFill>
                  <a:srgbClr val="FF0000"/>
                </a:solidFill>
              </a:rPr>
              <a:t>个属性</a:t>
            </a:r>
            <a:r>
              <a:rPr lang="en-US" altLang="zh-CN" sz="1600" dirty="0">
                <a:solidFill>
                  <a:srgbClr val="FF0000"/>
                </a:solidFill>
              </a:rPr>
              <a:t>phone1</a:t>
            </a:r>
            <a:r>
              <a:rPr lang="zh-CN" altLang="en-US" sz="1600" dirty="0">
                <a:solidFill>
                  <a:srgbClr val="FF0000"/>
                </a:solidFill>
              </a:rPr>
              <a:t>，</a:t>
            </a:r>
            <a:r>
              <a:rPr lang="en-US" altLang="zh-CN" sz="1600" dirty="0">
                <a:solidFill>
                  <a:srgbClr val="FF0000"/>
                </a:solidFill>
              </a:rPr>
              <a:t>phone2</a:t>
            </a:r>
            <a:r>
              <a:rPr lang="zh-CN" altLang="en-US" sz="1600" dirty="0">
                <a:solidFill>
                  <a:srgbClr val="FF0000"/>
                </a:solidFill>
              </a:rPr>
              <a:t>，</a:t>
            </a:r>
            <a:r>
              <a:rPr lang="en-US" altLang="zh-CN" sz="1600" dirty="0">
                <a:solidFill>
                  <a:srgbClr val="FF0000"/>
                </a:solidFill>
              </a:rPr>
              <a:t>phone3 </a:t>
            </a:r>
            <a:endParaRPr lang="zh-CN" altLang="zh-CN" sz="1600" dirty="0"/>
          </a:p>
          <a:p>
            <a:pPr lvl="3">
              <a:buNone/>
            </a:pPr>
            <a:r>
              <a:rPr lang="zh-CN" altLang="en-US" sz="1600" dirty="0"/>
              <a:t>      </a:t>
            </a:r>
            <a:r>
              <a:rPr lang="en-US" altLang="zh-CN" sz="1600" dirty="0">
                <a:solidFill>
                  <a:srgbClr val="7030A0"/>
                </a:solidFill>
              </a:rPr>
              <a:t>instructor </a:t>
            </a:r>
            <a:r>
              <a:rPr lang="en-US" altLang="zh-CN" sz="1600" dirty="0"/>
              <a:t>( </a:t>
            </a:r>
            <a:r>
              <a:rPr lang="en-US" altLang="zh-CN" sz="1600" u="sng" dirty="0">
                <a:solidFill>
                  <a:srgbClr val="0070C0"/>
                </a:solidFill>
              </a:rPr>
              <a:t>ID</a:t>
            </a:r>
            <a:r>
              <a:rPr lang="zh-CN" altLang="zh-CN" sz="1600" dirty="0"/>
              <a:t>，</a:t>
            </a:r>
            <a:r>
              <a:rPr lang="en-US" altLang="zh-CN" sz="1600" dirty="0" err="1"/>
              <a:t>first_name</a:t>
            </a:r>
            <a:r>
              <a:rPr lang="zh-CN" altLang="en-US" sz="1600" dirty="0"/>
              <a:t>，</a:t>
            </a:r>
            <a:r>
              <a:rPr lang="en-US" altLang="zh-CN" sz="1600" dirty="0" err="1"/>
              <a:t>middle_name</a:t>
            </a:r>
            <a:r>
              <a:rPr lang="zh-CN" altLang="en-US" sz="1600" dirty="0"/>
              <a:t>，</a:t>
            </a:r>
            <a:r>
              <a:rPr lang="en-US" altLang="zh-CN" sz="1600" dirty="0" err="1"/>
              <a:t>last_name</a:t>
            </a:r>
            <a:r>
              <a:rPr lang="en-US" altLang="zh-CN" sz="1600" dirty="0"/>
              <a:t>,</a:t>
            </a:r>
          </a:p>
          <a:p>
            <a:pPr lvl="3">
              <a:buNone/>
            </a:pPr>
            <a:r>
              <a:rPr lang="en-US" altLang="zh-CN" sz="1600" dirty="0">
                <a:solidFill>
                  <a:srgbClr val="0070C0"/>
                </a:solidFill>
              </a:rPr>
              <a:t>                                </a:t>
            </a:r>
            <a:r>
              <a:rPr lang="en-US" altLang="zh-CN" sz="1600" dirty="0" err="1"/>
              <a:t>street_number</a:t>
            </a:r>
            <a:r>
              <a:rPr lang="zh-CN" altLang="en-US" sz="1600" dirty="0"/>
              <a:t>，</a:t>
            </a:r>
            <a:r>
              <a:rPr lang="en-US" altLang="zh-CN" sz="1600" dirty="0" err="1"/>
              <a:t>street_name</a:t>
            </a:r>
            <a:r>
              <a:rPr lang="zh-CN" altLang="en-US" sz="1600" dirty="0"/>
              <a:t>，</a:t>
            </a:r>
            <a:r>
              <a:rPr lang="en-US" altLang="zh-CN" sz="1600" dirty="0" err="1"/>
              <a:t>apt_number</a:t>
            </a:r>
            <a:r>
              <a:rPr lang="zh-CN" altLang="en-US" sz="1600" dirty="0"/>
              <a:t>，</a:t>
            </a:r>
            <a:r>
              <a:rPr lang="en-US" altLang="zh-CN" sz="1600" dirty="0"/>
              <a:t>city</a:t>
            </a:r>
            <a:r>
              <a:rPr lang="zh-CN" altLang="en-US" sz="1600" dirty="0"/>
              <a:t>，</a:t>
            </a:r>
            <a:r>
              <a:rPr lang="en-US" altLang="zh-CN" sz="1600" dirty="0"/>
              <a:t>state</a:t>
            </a:r>
            <a:r>
              <a:rPr lang="zh-CN" altLang="en-US" sz="1600" dirty="0"/>
              <a:t>，</a:t>
            </a:r>
            <a:r>
              <a:rPr lang="en-US" altLang="zh-CN" sz="1600" dirty="0"/>
              <a:t>zip</a:t>
            </a:r>
            <a:r>
              <a:rPr lang="zh-CN" altLang="en-US" sz="1600" dirty="0"/>
              <a:t>，</a:t>
            </a:r>
            <a:r>
              <a:rPr lang="en-US" altLang="zh-CN" sz="1600" dirty="0" err="1"/>
              <a:t>date_of_birth</a:t>
            </a:r>
            <a:r>
              <a:rPr lang="zh-CN" altLang="en-US" sz="1600" dirty="0"/>
              <a:t>， </a:t>
            </a:r>
            <a:endParaRPr lang="en-US" altLang="zh-CN" sz="1600" dirty="0"/>
          </a:p>
          <a:p>
            <a:pPr lvl="3">
              <a:buNone/>
            </a:pPr>
            <a:r>
              <a:rPr lang="en-US" altLang="zh-CN" sz="1600" dirty="0">
                <a:solidFill>
                  <a:srgbClr val="0070C0"/>
                </a:solidFill>
              </a:rPr>
              <a:t>                                </a:t>
            </a:r>
            <a:r>
              <a:rPr lang="en-US" altLang="zh-CN" sz="1600" dirty="0" err="1">
                <a:solidFill>
                  <a:srgbClr val="0070C0"/>
                </a:solidFill>
              </a:rPr>
              <a:t>phone_number</a:t>
            </a:r>
            <a:r>
              <a:rPr lang="zh-CN" altLang="en-US" sz="1600" dirty="0">
                <a:solidFill>
                  <a:srgbClr val="0070C0"/>
                </a:solidFill>
              </a:rPr>
              <a:t>，</a:t>
            </a:r>
            <a:r>
              <a:rPr lang="en-US" altLang="zh-CN" sz="1600" dirty="0">
                <a:solidFill>
                  <a:srgbClr val="0070C0"/>
                </a:solidFill>
              </a:rPr>
              <a:t>phone1</a:t>
            </a:r>
            <a:r>
              <a:rPr lang="zh-CN" altLang="en-US" sz="1600" dirty="0">
                <a:solidFill>
                  <a:srgbClr val="0070C0"/>
                </a:solidFill>
              </a:rPr>
              <a:t>，</a:t>
            </a:r>
            <a:r>
              <a:rPr lang="en-US" altLang="zh-CN" sz="1600" dirty="0">
                <a:solidFill>
                  <a:srgbClr val="0070C0"/>
                </a:solidFill>
              </a:rPr>
              <a:t>phone2</a:t>
            </a:r>
            <a:r>
              <a:rPr lang="zh-CN" altLang="en-US" sz="1600" dirty="0">
                <a:solidFill>
                  <a:srgbClr val="0070C0"/>
                </a:solidFill>
              </a:rPr>
              <a:t>，</a:t>
            </a:r>
            <a:r>
              <a:rPr lang="en-US" altLang="zh-CN" sz="1600" dirty="0">
                <a:solidFill>
                  <a:srgbClr val="0070C0"/>
                </a:solidFill>
              </a:rPr>
              <a:t>phone3</a:t>
            </a:r>
            <a:r>
              <a:rPr lang="en-US" altLang="zh-CN" sz="1600" dirty="0"/>
              <a:t> ) </a:t>
            </a:r>
          </a:p>
        </p:txBody>
      </p:sp>
      <p:pic>
        <p:nvPicPr>
          <p:cNvPr id="5" name="Picture 4">
            <a:extLst>
              <a:ext uri="{FF2B5EF4-FFF2-40B4-BE49-F238E27FC236}">
                <a16:creationId xmlns:a16="http://schemas.microsoft.com/office/drawing/2014/main" id="{CE9403D6-E073-4254-843A-26352FB4A9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6672" y="1457288"/>
            <a:ext cx="1937569" cy="3943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340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1104899" y="1372254"/>
            <a:ext cx="9909845" cy="4818822"/>
          </a:xfrm>
        </p:spPr>
        <p:txBody>
          <a:bodyPr>
            <a:normAutofit/>
          </a:bodyPr>
          <a:lstStyle/>
          <a:p>
            <a:r>
              <a:rPr lang="zh-CN" altLang="en-US" sz="2800" b="1" dirty="0">
                <a:solidFill>
                  <a:srgbClr val="FF0000"/>
                </a:solidFill>
              </a:rPr>
              <a:t>步骤</a:t>
            </a:r>
            <a:r>
              <a:rPr lang="en-US" altLang="zh-CN" sz="2800" b="1" dirty="0">
                <a:solidFill>
                  <a:srgbClr val="FF0000"/>
                </a:solidFill>
              </a:rPr>
              <a:t>7</a:t>
            </a:r>
            <a:r>
              <a:rPr lang="zh-CN" altLang="en-US" sz="2800" b="1" dirty="0">
                <a:solidFill>
                  <a:srgbClr val="FF0000"/>
                </a:solidFill>
              </a:rPr>
              <a:t>：</a:t>
            </a:r>
            <a:r>
              <a:rPr lang="zh-CN" altLang="en-US" sz="2800" b="1" dirty="0">
                <a:solidFill>
                  <a:srgbClr val="00B050"/>
                </a:solidFill>
              </a:rPr>
              <a:t>派生属性</a:t>
            </a:r>
            <a:r>
              <a:rPr lang="zh-CN" altLang="en-US" sz="2800" b="1" dirty="0">
                <a:solidFill>
                  <a:srgbClr val="FF0000"/>
                </a:solidFill>
              </a:rPr>
              <a:t>的映射</a:t>
            </a:r>
            <a:endParaRPr lang="en-US" altLang="zh-CN" sz="2800" b="1" dirty="0">
              <a:solidFill>
                <a:srgbClr val="FF0000"/>
              </a:solidFill>
            </a:endParaRPr>
          </a:p>
          <a:p>
            <a:pPr lvl="1"/>
            <a:r>
              <a:rPr lang="zh-CN" altLang="en-US" sz="2000" b="1" dirty="0">
                <a:solidFill>
                  <a:srgbClr val="FF0000"/>
                </a:solidFill>
              </a:rPr>
              <a:t>映射方法</a:t>
            </a:r>
            <a:endParaRPr lang="en-US" altLang="zh-CN" sz="2000" b="1" dirty="0">
              <a:solidFill>
                <a:srgbClr val="FF0000"/>
              </a:solidFill>
            </a:endParaRPr>
          </a:p>
          <a:p>
            <a:pPr lvl="2"/>
            <a:r>
              <a:rPr lang="zh-CN" altLang="zh-CN" sz="2000" dirty="0"/>
              <a:t>派生属性不在关系数据模型中显式地表示出来</a:t>
            </a:r>
          </a:p>
          <a:p>
            <a:pPr lvl="2"/>
            <a:r>
              <a:rPr lang="zh-CN" altLang="en-US" sz="2000" dirty="0"/>
              <a:t>派生属性转换为一个</a:t>
            </a:r>
            <a:r>
              <a:rPr lang="en-US" altLang="zh-CN" sz="2000" dirty="0"/>
              <a:t>SQL</a:t>
            </a:r>
            <a:r>
              <a:rPr lang="zh-CN" altLang="en-US" sz="2000" dirty="0"/>
              <a:t>函数</a:t>
            </a:r>
            <a:endParaRPr lang="en-US" altLang="zh-CN" sz="2000" dirty="0"/>
          </a:p>
          <a:p>
            <a:pPr lvl="2"/>
            <a:endParaRPr lang="en-US" altLang="zh-CN" sz="2000" dirty="0"/>
          </a:p>
          <a:p>
            <a:pPr lvl="2"/>
            <a:r>
              <a:rPr lang="zh-CN" altLang="zh-CN" sz="2000" b="1" dirty="0"/>
              <a:t>例：</a:t>
            </a:r>
            <a:r>
              <a:rPr lang="en-US" altLang="zh-CN" sz="2000" dirty="0"/>
              <a:t>instructor </a:t>
            </a:r>
            <a:r>
              <a:rPr lang="zh-CN" altLang="zh-CN" sz="2000" dirty="0"/>
              <a:t>实体</a:t>
            </a:r>
            <a:r>
              <a:rPr lang="zh-CN" altLang="en-US" sz="2000" dirty="0"/>
              <a:t>（右图）</a:t>
            </a:r>
            <a:endParaRPr lang="zh-CN" altLang="zh-CN" sz="2000" dirty="0"/>
          </a:p>
          <a:p>
            <a:pPr lvl="3"/>
            <a:endParaRPr lang="en-US" altLang="zh-CN" sz="1600" dirty="0">
              <a:solidFill>
                <a:srgbClr val="FF0000"/>
              </a:solidFill>
            </a:endParaRPr>
          </a:p>
          <a:p>
            <a:pPr lvl="3"/>
            <a:r>
              <a:rPr lang="zh-CN" altLang="en-US" sz="1600" dirty="0">
                <a:solidFill>
                  <a:srgbClr val="FF0000"/>
                </a:solidFill>
              </a:rPr>
              <a:t>派生</a:t>
            </a:r>
            <a:r>
              <a:rPr lang="zh-CN" altLang="zh-CN" sz="1600" dirty="0">
                <a:solidFill>
                  <a:srgbClr val="FF0000"/>
                </a:solidFill>
              </a:rPr>
              <a:t>属性</a:t>
            </a:r>
            <a:r>
              <a:rPr lang="en-US" altLang="zh-CN" sz="1600" dirty="0">
                <a:solidFill>
                  <a:srgbClr val="FF0000"/>
                </a:solidFill>
              </a:rPr>
              <a:t>age</a:t>
            </a:r>
            <a:r>
              <a:rPr lang="zh-CN" altLang="en-US" sz="1600" dirty="0">
                <a:solidFill>
                  <a:srgbClr val="FF0000"/>
                </a:solidFill>
              </a:rPr>
              <a:t>（）</a:t>
            </a:r>
            <a:r>
              <a:rPr lang="zh-CN" altLang="en-US" sz="1600" dirty="0"/>
              <a:t>用一个</a:t>
            </a:r>
            <a:r>
              <a:rPr lang="en-US" altLang="zh-CN" sz="1600" dirty="0"/>
              <a:t>SQL</a:t>
            </a:r>
            <a:r>
              <a:rPr lang="zh-CN" altLang="en-US" sz="1600" dirty="0"/>
              <a:t>函数来表示：</a:t>
            </a:r>
            <a:endParaRPr lang="en-US" altLang="zh-CN" sz="1600" dirty="0"/>
          </a:p>
          <a:p>
            <a:pPr lvl="4"/>
            <a:r>
              <a:rPr lang="en-US" altLang="zh-CN" sz="1600" dirty="0" err="1">
                <a:solidFill>
                  <a:srgbClr val="7030A0"/>
                </a:solidFill>
              </a:rPr>
              <a:t>computeAge</a:t>
            </a:r>
            <a:r>
              <a:rPr lang="en-US" altLang="zh-CN" sz="1600" dirty="0">
                <a:solidFill>
                  <a:srgbClr val="7030A0"/>
                </a:solidFill>
              </a:rPr>
              <a:t>()</a:t>
            </a:r>
            <a:r>
              <a:rPr lang="zh-CN" altLang="en-US" sz="1600" dirty="0">
                <a:solidFill>
                  <a:srgbClr val="7030A0"/>
                </a:solidFill>
              </a:rPr>
              <a:t>：</a:t>
            </a:r>
            <a:r>
              <a:rPr lang="zh-CN" altLang="en-US" sz="1600" dirty="0"/>
              <a:t>用</a:t>
            </a:r>
            <a:r>
              <a:rPr lang="en-US" altLang="zh-CN" sz="1600" dirty="0" err="1">
                <a:solidFill>
                  <a:srgbClr val="0070C0"/>
                </a:solidFill>
              </a:rPr>
              <a:t>sysdate</a:t>
            </a:r>
            <a:r>
              <a:rPr lang="zh-CN" altLang="en-US" sz="1600" dirty="0"/>
              <a:t>减去</a:t>
            </a:r>
            <a:r>
              <a:rPr lang="en-US" altLang="zh-CN" sz="1600" dirty="0" err="1">
                <a:solidFill>
                  <a:srgbClr val="0070C0"/>
                </a:solidFill>
              </a:rPr>
              <a:t>data_of_birth</a:t>
            </a:r>
            <a:endParaRPr lang="en-US" altLang="zh-CN" sz="1600" dirty="0">
              <a:solidFill>
                <a:srgbClr val="7030A0"/>
              </a:solidFill>
            </a:endParaRPr>
          </a:p>
          <a:p>
            <a:pPr lvl="3"/>
            <a:endParaRPr lang="en-US" altLang="zh-CN" sz="1600" dirty="0"/>
          </a:p>
          <a:p>
            <a:pPr marL="1371600" lvl="3" indent="0">
              <a:buNone/>
            </a:pPr>
            <a:r>
              <a:rPr lang="en-US" altLang="zh-CN" sz="1600" dirty="0"/>
              <a:t>SELECT </a:t>
            </a:r>
            <a:r>
              <a:rPr lang="en-US" altLang="zh-CN" sz="1600" dirty="0">
                <a:solidFill>
                  <a:srgbClr val="00B050"/>
                </a:solidFill>
              </a:rPr>
              <a:t>ID</a:t>
            </a:r>
            <a:r>
              <a:rPr lang="zh-CN" altLang="en-US" sz="1600" dirty="0"/>
              <a:t>，</a:t>
            </a:r>
            <a:r>
              <a:rPr lang="en-US" altLang="zh-CN" sz="1600" dirty="0" err="1">
                <a:solidFill>
                  <a:srgbClr val="7030A0"/>
                </a:solidFill>
              </a:rPr>
              <a:t>computeAge</a:t>
            </a:r>
            <a:r>
              <a:rPr lang="en-US" altLang="zh-CN" sz="1600" dirty="0">
                <a:solidFill>
                  <a:srgbClr val="7030A0"/>
                </a:solidFill>
              </a:rPr>
              <a:t>(</a:t>
            </a:r>
            <a:r>
              <a:rPr lang="en-US" altLang="zh-CN" sz="1600" dirty="0" err="1">
                <a:solidFill>
                  <a:srgbClr val="0070C0"/>
                </a:solidFill>
              </a:rPr>
              <a:t>data_of_birth</a:t>
            </a:r>
            <a:r>
              <a:rPr lang="en-US" altLang="zh-CN" sz="1600" dirty="0">
                <a:solidFill>
                  <a:srgbClr val="7030A0"/>
                </a:solidFill>
              </a:rPr>
              <a:t>)</a:t>
            </a:r>
            <a:endParaRPr lang="en-US" altLang="zh-CN" sz="1600" dirty="0">
              <a:solidFill>
                <a:srgbClr val="0070C0"/>
              </a:solidFill>
            </a:endParaRPr>
          </a:p>
          <a:p>
            <a:pPr marL="1371600" lvl="3" indent="0">
              <a:buNone/>
            </a:pPr>
            <a:r>
              <a:rPr lang="en-US" altLang="zh-CN" sz="1600" dirty="0">
                <a:solidFill>
                  <a:schemeClr val="tx2"/>
                </a:solidFill>
              </a:rPr>
              <a:t>FROM instructor</a:t>
            </a:r>
            <a:endParaRPr lang="zh-CN" altLang="zh-CN" sz="1600" dirty="0">
              <a:solidFill>
                <a:schemeClr val="tx2"/>
              </a:solidFill>
            </a:endParaRPr>
          </a:p>
        </p:txBody>
      </p:sp>
      <p:pic>
        <p:nvPicPr>
          <p:cNvPr id="5" name="Picture 4">
            <a:extLst>
              <a:ext uri="{FF2B5EF4-FFF2-40B4-BE49-F238E27FC236}">
                <a16:creationId xmlns:a16="http://schemas.microsoft.com/office/drawing/2014/main" id="{CE9403D6-E073-4254-843A-26352FB4A9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7758" y="1818622"/>
            <a:ext cx="1801812"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28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en-US" altLang="zh-CN" sz="3200" b="1" dirty="0"/>
              <a:t>E-R</a:t>
            </a:r>
            <a:r>
              <a:rPr lang="zh-CN" altLang="en-US" sz="3200" b="1" dirty="0"/>
              <a:t> </a:t>
            </a:r>
            <a:r>
              <a:rPr lang="en-US" altLang="zh-CN" sz="3200" b="1" dirty="0"/>
              <a:t>Diagrams</a:t>
            </a:r>
            <a:r>
              <a:rPr lang="zh-CN" altLang="en-US" sz="3200" b="1" dirty="0"/>
              <a:t>转换成</a:t>
            </a:r>
            <a:r>
              <a:rPr lang="en-US" altLang="zh-CN" sz="3200" b="1" dirty="0"/>
              <a:t>Relational Schemas</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1104900" y="1372253"/>
            <a:ext cx="10226749" cy="4911101"/>
          </a:xfrm>
        </p:spPr>
        <p:txBody>
          <a:bodyPr>
            <a:normAutofit/>
          </a:bodyPr>
          <a:lstStyle/>
          <a:p>
            <a:r>
              <a:rPr lang="zh-CN" altLang="en-US" sz="2800" b="1" dirty="0">
                <a:solidFill>
                  <a:srgbClr val="FF0000"/>
                </a:solidFill>
              </a:rPr>
              <a:t>步骤</a:t>
            </a:r>
            <a:r>
              <a:rPr lang="en-US" altLang="zh-CN" sz="2800" b="1" dirty="0">
                <a:solidFill>
                  <a:srgbClr val="FF0000"/>
                </a:solidFill>
              </a:rPr>
              <a:t>8</a:t>
            </a:r>
            <a:r>
              <a:rPr lang="zh-CN" altLang="en-US" sz="2800" b="1" dirty="0">
                <a:solidFill>
                  <a:srgbClr val="FF0000"/>
                </a:solidFill>
              </a:rPr>
              <a:t>：</a:t>
            </a:r>
            <a:r>
              <a:rPr lang="zh-CN" altLang="en-US" sz="2800" b="1" dirty="0">
                <a:solidFill>
                  <a:srgbClr val="00B050"/>
                </a:solidFill>
              </a:rPr>
              <a:t>复杂属性</a:t>
            </a:r>
            <a:r>
              <a:rPr lang="zh-CN" altLang="en-US" sz="2800" b="1" dirty="0">
                <a:solidFill>
                  <a:srgbClr val="FF0000"/>
                </a:solidFill>
              </a:rPr>
              <a:t>的映射</a:t>
            </a:r>
            <a:endParaRPr lang="en-US" altLang="zh-CN" sz="2800" b="1" dirty="0">
              <a:solidFill>
                <a:srgbClr val="FF0000"/>
              </a:solidFill>
            </a:endParaRPr>
          </a:p>
          <a:p>
            <a:pPr lvl="1"/>
            <a:r>
              <a:rPr lang="zh-CN" altLang="en-US" sz="2000" b="1" dirty="0">
                <a:solidFill>
                  <a:srgbClr val="FF0000"/>
                </a:solidFill>
              </a:rPr>
              <a:t>映射方法</a:t>
            </a:r>
            <a:endParaRPr lang="en-US" altLang="zh-CN" sz="2000" b="1" dirty="0">
              <a:solidFill>
                <a:srgbClr val="FF0000"/>
              </a:solidFill>
            </a:endParaRPr>
          </a:p>
          <a:p>
            <a:pPr lvl="2"/>
            <a:r>
              <a:rPr lang="zh-CN" altLang="zh-CN" b="1" dirty="0"/>
              <a:t>例：</a:t>
            </a:r>
            <a:r>
              <a:rPr lang="zh-CN" altLang="zh-CN" dirty="0"/>
              <a:t>实体</a:t>
            </a:r>
            <a:r>
              <a:rPr lang="en-US" altLang="zh-CN" dirty="0" err="1"/>
              <a:t>time_slot</a:t>
            </a:r>
            <a:r>
              <a:rPr lang="en-US" altLang="zh-CN" dirty="0"/>
              <a:t> </a:t>
            </a:r>
            <a:r>
              <a:rPr lang="zh-CN" altLang="en-US" dirty="0"/>
              <a:t>（右图）</a:t>
            </a:r>
            <a:endParaRPr lang="zh-CN" altLang="zh-CN" dirty="0"/>
          </a:p>
          <a:p>
            <a:pPr lvl="3"/>
            <a:r>
              <a:rPr lang="en-US" altLang="zh-CN" sz="1600" dirty="0" err="1">
                <a:solidFill>
                  <a:srgbClr val="7030A0"/>
                </a:solidFill>
              </a:rPr>
              <a:t>time_slot_id</a:t>
            </a:r>
            <a:r>
              <a:rPr lang="en-US" altLang="zh-CN" sz="1600" dirty="0"/>
              <a:t> </a:t>
            </a:r>
            <a:r>
              <a:rPr lang="zh-CN" altLang="zh-CN" sz="1600" dirty="0"/>
              <a:t>是实体</a:t>
            </a:r>
            <a:r>
              <a:rPr lang="en-US" altLang="zh-CN" sz="1600" dirty="0" err="1"/>
              <a:t>time_slot</a:t>
            </a:r>
            <a:r>
              <a:rPr lang="en-US" altLang="zh-CN" sz="1600" dirty="0"/>
              <a:t> </a:t>
            </a:r>
            <a:r>
              <a:rPr lang="zh-CN" altLang="zh-CN" sz="1600" dirty="0"/>
              <a:t>的主码</a:t>
            </a:r>
            <a:endParaRPr lang="en-US" altLang="zh-CN" sz="1600" dirty="0"/>
          </a:p>
          <a:p>
            <a:pPr lvl="3"/>
            <a:r>
              <a:rPr lang="zh-CN" altLang="en-US" sz="1600" b="1" dirty="0"/>
              <a:t>第二属性是复杂属性：首先是</a:t>
            </a:r>
            <a:r>
              <a:rPr lang="zh-CN" altLang="zh-CN" sz="1600" b="1" dirty="0">
                <a:solidFill>
                  <a:srgbClr val="FF0000"/>
                </a:solidFill>
              </a:rPr>
              <a:t>多值属性</a:t>
            </a:r>
            <a:r>
              <a:rPr lang="zh-CN" altLang="zh-CN" sz="1600" b="1" dirty="0"/>
              <a:t>，</a:t>
            </a:r>
            <a:r>
              <a:rPr lang="zh-CN" altLang="en-US" sz="1600" b="1" dirty="0"/>
              <a:t>然后才是</a:t>
            </a:r>
            <a:r>
              <a:rPr lang="zh-CN" altLang="zh-CN" sz="1600" b="1" dirty="0">
                <a:solidFill>
                  <a:srgbClr val="FF0000"/>
                </a:solidFill>
              </a:rPr>
              <a:t>复合</a:t>
            </a:r>
            <a:r>
              <a:rPr lang="zh-CN" altLang="en-US" sz="1600" b="1" dirty="0">
                <a:solidFill>
                  <a:srgbClr val="FF0000"/>
                </a:solidFill>
              </a:rPr>
              <a:t>属性</a:t>
            </a:r>
            <a:endParaRPr lang="en-US" altLang="zh-CN" sz="1600" b="1" dirty="0">
              <a:solidFill>
                <a:srgbClr val="FF0000"/>
              </a:solidFill>
            </a:endParaRPr>
          </a:p>
          <a:p>
            <a:pPr lvl="4"/>
            <a:r>
              <a:rPr lang="zh-CN" altLang="en-US" sz="1600" dirty="0"/>
              <a:t>从</a:t>
            </a:r>
            <a:r>
              <a:rPr lang="zh-CN" altLang="zh-CN" sz="1600" dirty="0"/>
              <a:t>实体</a:t>
            </a:r>
            <a:r>
              <a:rPr lang="en-US" altLang="zh-CN" sz="1600" dirty="0" err="1"/>
              <a:t>time_slot</a:t>
            </a:r>
            <a:r>
              <a:rPr lang="zh-CN" altLang="en-US" sz="1600" dirty="0"/>
              <a:t>生成的</a:t>
            </a:r>
            <a:r>
              <a:rPr lang="en-US" altLang="zh-CN" sz="1600" dirty="0"/>
              <a:t>R1</a:t>
            </a:r>
            <a:r>
              <a:rPr lang="zh-CN" altLang="zh-CN" sz="1600" dirty="0"/>
              <a:t>只有一个属性</a:t>
            </a:r>
            <a:r>
              <a:rPr lang="en-US" altLang="zh-CN" sz="1600" dirty="0" err="1"/>
              <a:t>time_slot_id</a:t>
            </a:r>
            <a:r>
              <a:rPr lang="en-US" altLang="zh-CN" sz="1600" dirty="0"/>
              <a:t> </a:t>
            </a:r>
            <a:r>
              <a:rPr lang="zh-CN" altLang="en-US" sz="1600" dirty="0"/>
              <a:t>（删除掉！）</a:t>
            </a:r>
            <a:endParaRPr lang="en-US" altLang="zh-CN" sz="1600" dirty="0"/>
          </a:p>
          <a:p>
            <a:pPr lvl="4"/>
            <a:r>
              <a:rPr lang="zh-CN" altLang="en-US" sz="1600" dirty="0"/>
              <a:t>从</a:t>
            </a:r>
            <a:r>
              <a:rPr lang="zh-CN" altLang="zh-CN" sz="1600" dirty="0"/>
              <a:t>实体</a:t>
            </a:r>
            <a:r>
              <a:rPr lang="en-US" altLang="zh-CN" sz="1600" dirty="0" err="1"/>
              <a:t>time_slot</a:t>
            </a:r>
            <a:r>
              <a:rPr lang="zh-CN" altLang="en-US" sz="1600" dirty="0"/>
              <a:t>生成的</a:t>
            </a:r>
            <a:r>
              <a:rPr lang="en-US" altLang="zh-CN" sz="1600" dirty="0"/>
              <a:t>R2</a:t>
            </a:r>
            <a:r>
              <a:rPr lang="zh-CN" altLang="en-US" sz="1600" dirty="0"/>
              <a:t>（因</a:t>
            </a:r>
            <a:r>
              <a:rPr lang="zh-CN" altLang="zh-CN" sz="1600" dirty="0"/>
              <a:t>多值复合属性</a:t>
            </a:r>
            <a:r>
              <a:rPr lang="zh-CN" altLang="en-US" sz="1600" dirty="0"/>
              <a:t>而</a:t>
            </a:r>
            <a:r>
              <a:rPr lang="zh-CN" altLang="zh-CN" sz="1600" dirty="0"/>
              <a:t>生成</a:t>
            </a:r>
            <a:r>
              <a:rPr lang="zh-CN" altLang="en-US" sz="1600" dirty="0"/>
              <a:t>的）</a:t>
            </a:r>
            <a:r>
              <a:rPr lang="zh-CN" altLang="zh-CN" sz="1600" dirty="0"/>
              <a:t>的</a:t>
            </a:r>
            <a:r>
              <a:rPr lang="zh-CN" altLang="en-US" sz="1600" dirty="0"/>
              <a:t>关系</a:t>
            </a:r>
            <a:r>
              <a:rPr lang="zh-CN" altLang="zh-CN" sz="1600" dirty="0"/>
              <a:t>模式</a:t>
            </a:r>
            <a:r>
              <a:rPr lang="zh-CN" altLang="en-US" sz="1600" dirty="0"/>
              <a:t>为</a:t>
            </a:r>
            <a:endParaRPr lang="zh-CN" altLang="zh-CN" sz="1600" dirty="0"/>
          </a:p>
          <a:p>
            <a:pPr lvl="3">
              <a:buNone/>
            </a:pPr>
            <a:r>
              <a:rPr lang="en-US" altLang="zh-CN" sz="1600" dirty="0"/>
              <a:t>            </a:t>
            </a:r>
            <a:r>
              <a:rPr lang="en-US" altLang="zh-CN" sz="1600" dirty="0" err="1"/>
              <a:t>time_slot</a:t>
            </a:r>
            <a:r>
              <a:rPr lang="en-US" altLang="zh-CN" sz="1600" dirty="0"/>
              <a:t> ( </a:t>
            </a:r>
            <a:r>
              <a:rPr lang="en-US" altLang="zh-CN" sz="1600" u="sng" dirty="0" err="1">
                <a:solidFill>
                  <a:srgbClr val="7030A0"/>
                </a:solidFill>
              </a:rPr>
              <a:t>time_slot_id</a:t>
            </a:r>
            <a:r>
              <a:rPr lang="zh-CN" altLang="zh-CN" sz="1600" dirty="0">
                <a:solidFill>
                  <a:srgbClr val="7030A0"/>
                </a:solidFill>
              </a:rPr>
              <a:t>，</a:t>
            </a:r>
            <a:r>
              <a:rPr lang="en-US" altLang="zh-CN" sz="1600" u="sng" dirty="0">
                <a:solidFill>
                  <a:srgbClr val="7030A0"/>
                </a:solidFill>
              </a:rPr>
              <a:t>day</a:t>
            </a:r>
            <a:r>
              <a:rPr lang="zh-CN" altLang="zh-CN" sz="1600" dirty="0">
                <a:solidFill>
                  <a:srgbClr val="7030A0"/>
                </a:solidFill>
              </a:rPr>
              <a:t>，</a:t>
            </a:r>
            <a:r>
              <a:rPr lang="en-US" altLang="zh-CN" sz="1600" u="sng" dirty="0" err="1">
                <a:solidFill>
                  <a:srgbClr val="7030A0"/>
                </a:solidFill>
              </a:rPr>
              <a:t>start_time</a:t>
            </a:r>
            <a:r>
              <a:rPr lang="zh-CN" altLang="zh-CN" sz="1600" dirty="0"/>
              <a:t>， </a:t>
            </a:r>
            <a:r>
              <a:rPr lang="en-US" altLang="zh-CN" sz="1600" dirty="0" err="1">
                <a:solidFill>
                  <a:srgbClr val="0070C0"/>
                </a:solidFill>
              </a:rPr>
              <a:t>end_time</a:t>
            </a:r>
            <a:r>
              <a:rPr lang="en-US" altLang="zh-CN" sz="1600" dirty="0"/>
              <a:t>)  </a:t>
            </a:r>
          </a:p>
          <a:p>
            <a:pPr lvl="3"/>
            <a:endParaRPr lang="en-US" altLang="zh-CN" sz="1600" b="1" dirty="0">
              <a:solidFill>
                <a:srgbClr val="FF0000"/>
              </a:solidFill>
            </a:endParaRPr>
          </a:p>
          <a:p>
            <a:pPr lvl="3"/>
            <a:r>
              <a:rPr lang="zh-CN" altLang="en-US" sz="1600" b="1" dirty="0">
                <a:solidFill>
                  <a:srgbClr val="FF0000"/>
                </a:solidFill>
              </a:rPr>
              <a:t>注意：主码是（</a:t>
            </a:r>
            <a:r>
              <a:rPr lang="en-US" altLang="zh-CN" sz="1600" u="sng" dirty="0" err="1">
                <a:solidFill>
                  <a:srgbClr val="7030A0"/>
                </a:solidFill>
              </a:rPr>
              <a:t>time_slot_id</a:t>
            </a:r>
            <a:r>
              <a:rPr lang="zh-CN" altLang="zh-CN" sz="1600" dirty="0">
                <a:solidFill>
                  <a:srgbClr val="7030A0"/>
                </a:solidFill>
              </a:rPr>
              <a:t>，</a:t>
            </a:r>
            <a:r>
              <a:rPr lang="en-US" altLang="zh-CN" sz="1600" u="sng" dirty="0">
                <a:solidFill>
                  <a:srgbClr val="7030A0"/>
                </a:solidFill>
              </a:rPr>
              <a:t>day</a:t>
            </a:r>
            <a:r>
              <a:rPr lang="zh-CN" altLang="zh-CN" sz="1600" dirty="0">
                <a:solidFill>
                  <a:srgbClr val="7030A0"/>
                </a:solidFill>
              </a:rPr>
              <a:t>，</a:t>
            </a:r>
            <a:r>
              <a:rPr lang="en-US" altLang="zh-CN" sz="1600" u="sng" dirty="0" err="1">
                <a:solidFill>
                  <a:srgbClr val="7030A0"/>
                </a:solidFill>
              </a:rPr>
              <a:t>start_time</a:t>
            </a:r>
            <a:r>
              <a:rPr lang="en-US" altLang="zh-CN" sz="1600" u="sng" dirty="0">
                <a:solidFill>
                  <a:srgbClr val="7030A0"/>
                </a:solidFill>
              </a:rPr>
              <a:t> </a:t>
            </a:r>
            <a:r>
              <a:rPr lang="zh-CN" altLang="en-US" sz="1600" b="1" dirty="0">
                <a:solidFill>
                  <a:srgbClr val="FF0000"/>
                </a:solidFill>
              </a:rPr>
              <a:t>）</a:t>
            </a:r>
            <a:r>
              <a:rPr lang="en-US" altLang="zh-CN" sz="1600" b="1" dirty="0">
                <a:solidFill>
                  <a:srgbClr val="FF0000"/>
                </a:solidFill>
              </a:rPr>
              <a:t>3</a:t>
            </a:r>
            <a:r>
              <a:rPr lang="zh-CN" altLang="en-US" sz="1600" b="1" dirty="0">
                <a:solidFill>
                  <a:srgbClr val="FF0000"/>
                </a:solidFill>
              </a:rPr>
              <a:t>个属性，而不是全部</a:t>
            </a:r>
            <a:r>
              <a:rPr lang="en-US" altLang="zh-CN" sz="1600" b="1" dirty="0">
                <a:solidFill>
                  <a:srgbClr val="FF0000"/>
                </a:solidFill>
              </a:rPr>
              <a:t>4</a:t>
            </a:r>
            <a:r>
              <a:rPr lang="zh-CN" altLang="en-US" sz="1600" b="1" dirty="0">
                <a:solidFill>
                  <a:srgbClr val="FF0000"/>
                </a:solidFill>
              </a:rPr>
              <a:t>个属性！</a:t>
            </a:r>
            <a:endParaRPr lang="en-US" altLang="zh-CN" sz="1600" b="1" dirty="0">
              <a:solidFill>
                <a:srgbClr val="FF0000"/>
              </a:solidFill>
            </a:endParaRPr>
          </a:p>
          <a:p>
            <a:pPr lvl="4"/>
            <a:r>
              <a:rPr lang="zh-CN" altLang="zh-CN" sz="1600" b="1" dirty="0">
                <a:solidFill>
                  <a:srgbClr val="FF0000"/>
                </a:solidFill>
              </a:rPr>
              <a:t>为什么</a:t>
            </a:r>
            <a:r>
              <a:rPr lang="zh-CN" altLang="en-US" sz="1600" b="1" dirty="0">
                <a:solidFill>
                  <a:srgbClr val="FF0000"/>
                </a:solidFill>
              </a:rPr>
              <a:t>在这里不</a:t>
            </a:r>
            <a:r>
              <a:rPr lang="zh-CN" altLang="zh-CN" sz="1600" b="1" dirty="0">
                <a:solidFill>
                  <a:srgbClr val="FF0000"/>
                </a:solidFill>
              </a:rPr>
              <a:t>按照</a:t>
            </a:r>
            <a:r>
              <a:rPr lang="zh-CN" altLang="en-US" sz="1600" b="1" dirty="0">
                <a:solidFill>
                  <a:srgbClr val="FF0000"/>
                </a:solidFill>
              </a:rPr>
              <a:t>转换</a:t>
            </a:r>
            <a:r>
              <a:rPr lang="zh-CN" altLang="zh-CN" sz="1600" b="1" dirty="0">
                <a:solidFill>
                  <a:srgbClr val="FF0000"/>
                </a:solidFill>
              </a:rPr>
              <a:t>规则</a:t>
            </a:r>
            <a:r>
              <a:rPr lang="zh-CN" altLang="en-US" sz="1600" b="1" dirty="0">
                <a:solidFill>
                  <a:srgbClr val="FF0000"/>
                </a:solidFill>
              </a:rPr>
              <a:t>来</a:t>
            </a:r>
            <a:r>
              <a:rPr lang="zh-CN" altLang="zh-CN" sz="1600" b="1" dirty="0">
                <a:solidFill>
                  <a:srgbClr val="FF0000"/>
                </a:solidFill>
              </a:rPr>
              <a:t>确定</a:t>
            </a:r>
            <a:r>
              <a:rPr lang="en-US" altLang="zh-CN" sz="1600" b="1" dirty="0" err="1">
                <a:solidFill>
                  <a:srgbClr val="FF0000"/>
                </a:solidFill>
              </a:rPr>
              <a:t>time_slot</a:t>
            </a:r>
            <a:r>
              <a:rPr lang="zh-CN" altLang="en-US" sz="1600" b="1" dirty="0">
                <a:solidFill>
                  <a:srgbClr val="FF0000"/>
                </a:solidFill>
              </a:rPr>
              <a:t>关系的主码呢</a:t>
            </a:r>
            <a:r>
              <a:rPr lang="zh-CN" altLang="zh-CN" sz="1600" b="1" dirty="0">
                <a:solidFill>
                  <a:srgbClr val="FF0000"/>
                </a:solidFill>
              </a:rPr>
              <a:t>？</a:t>
            </a:r>
            <a:endParaRPr lang="en-US" altLang="zh-CN" sz="1600" b="1" dirty="0">
              <a:solidFill>
                <a:srgbClr val="FF0000"/>
              </a:solidFill>
            </a:endParaRPr>
          </a:p>
          <a:p>
            <a:pPr lvl="5"/>
            <a:r>
              <a:rPr lang="zh-CN" altLang="en-US" sz="1600" b="1" dirty="0">
                <a:solidFill>
                  <a:srgbClr val="7030A0"/>
                </a:solidFill>
              </a:rPr>
              <a:t>存在一个约束（</a:t>
            </a:r>
            <a:r>
              <a:rPr lang="zh-CN" altLang="zh-CN" sz="1600" b="1" dirty="0">
                <a:solidFill>
                  <a:srgbClr val="7030A0"/>
                </a:solidFill>
              </a:rPr>
              <a:t>没有在</a:t>
            </a:r>
            <a:r>
              <a:rPr lang="en-US" altLang="zh-CN" sz="1600" b="1" dirty="0">
                <a:solidFill>
                  <a:srgbClr val="7030A0"/>
                </a:solidFill>
              </a:rPr>
              <a:t>E-R </a:t>
            </a:r>
            <a:r>
              <a:rPr lang="zh-CN" altLang="zh-CN" sz="1600" b="1" dirty="0">
                <a:solidFill>
                  <a:srgbClr val="7030A0"/>
                </a:solidFill>
              </a:rPr>
              <a:t>图中</a:t>
            </a:r>
            <a:r>
              <a:rPr lang="zh-CN" altLang="en-US" sz="1600" b="1" dirty="0">
                <a:solidFill>
                  <a:srgbClr val="7030A0"/>
                </a:solidFill>
              </a:rPr>
              <a:t>表示出来）</a:t>
            </a:r>
            <a:r>
              <a:rPr lang="zh-CN" altLang="en-US" sz="1600" dirty="0">
                <a:solidFill>
                  <a:srgbClr val="7030A0"/>
                </a:solidFill>
              </a:rPr>
              <a:t>：</a:t>
            </a:r>
            <a:r>
              <a:rPr lang="zh-CN" altLang="zh-CN" sz="1600" dirty="0">
                <a:solidFill>
                  <a:srgbClr val="0070C0"/>
                </a:solidFill>
              </a:rPr>
              <a:t>不存在一个班的两次课在一周中的同一天的同一时间开始却在不同时间结束</a:t>
            </a:r>
            <a:endParaRPr lang="en-US" altLang="zh-CN" sz="1600" dirty="0">
              <a:solidFill>
                <a:srgbClr val="7030A0"/>
              </a:solidFill>
            </a:endParaRPr>
          </a:p>
          <a:p>
            <a:pPr lvl="5"/>
            <a:r>
              <a:rPr lang="zh-CN" altLang="zh-CN" sz="1600" b="1" dirty="0">
                <a:solidFill>
                  <a:srgbClr val="7030A0"/>
                </a:solidFill>
              </a:rPr>
              <a:t>基于这个约束，</a:t>
            </a:r>
            <a:r>
              <a:rPr lang="en-US" altLang="zh-CN" sz="1600" b="1" dirty="0">
                <a:solidFill>
                  <a:srgbClr val="7030A0"/>
                </a:solidFill>
              </a:rPr>
              <a:t> </a:t>
            </a:r>
            <a:r>
              <a:rPr lang="en-US" altLang="zh-CN" sz="1600" b="1" dirty="0" err="1">
                <a:solidFill>
                  <a:srgbClr val="7030A0"/>
                </a:solidFill>
              </a:rPr>
              <a:t>end_time</a:t>
            </a:r>
            <a:r>
              <a:rPr lang="en-US" altLang="zh-CN" sz="1600" b="1" dirty="0">
                <a:solidFill>
                  <a:srgbClr val="7030A0"/>
                </a:solidFill>
              </a:rPr>
              <a:t> </a:t>
            </a:r>
            <a:r>
              <a:rPr lang="zh-CN" altLang="zh-CN" sz="1600" b="1" dirty="0">
                <a:solidFill>
                  <a:srgbClr val="7030A0"/>
                </a:solidFill>
              </a:rPr>
              <a:t>从模式</a:t>
            </a:r>
            <a:r>
              <a:rPr lang="en-US" altLang="zh-CN" sz="1600" b="1" dirty="0" err="1">
                <a:solidFill>
                  <a:srgbClr val="7030A0"/>
                </a:solidFill>
              </a:rPr>
              <a:t>time_slot</a:t>
            </a:r>
            <a:r>
              <a:rPr lang="en-US" altLang="zh-CN" sz="1600" b="1" dirty="0">
                <a:solidFill>
                  <a:srgbClr val="7030A0"/>
                </a:solidFill>
              </a:rPr>
              <a:t> </a:t>
            </a:r>
            <a:r>
              <a:rPr lang="zh-CN" altLang="zh-CN" sz="1600" b="1" dirty="0">
                <a:solidFill>
                  <a:srgbClr val="7030A0"/>
                </a:solidFill>
              </a:rPr>
              <a:t>的主码中去除了</a:t>
            </a:r>
            <a:r>
              <a:rPr lang="zh-CN" altLang="en-US" sz="1600" b="1" dirty="0">
                <a:solidFill>
                  <a:srgbClr val="7030A0"/>
                </a:solidFill>
              </a:rPr>
              <a:t>！</a:t>
            </a:r>
            <a:endParaRPr lang="zh-CN" altLang="zh-CN" sz="1600" dirty="0"/>
          </a:p>
        </p:txBody>
      </p:sp>
      <p:pic>
        <p:nvPicPr>
          <p:cNvPr id="6" name="图片 3">
            <a:extLst>
              <a:ext uri="{FF2B5EF4-FFF2-40B4-BE49-F238E27FC236}">
                <a16:creationId xmlns:a16="http://schemas.microsoft.com/office/drawing/2014/main" id="{20350ECC-F58F-4CA9-A4CA-A0C517B8A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6139" y="1615533"/>
            <a:ext cx="1147230" cy="1620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014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ED60D5C5-3BB7-4955-A5DD-C04CF37273DB}"/>
              </a:ext>
            </a:extLst>
          </p:cNvPr>
          <p:cNvSpPr>
            <a:spLocks noGrp="1" noChangeArrowheads="1"/>
          </p:cNvSpPr>
          <p:nvPr>
            <p:ph type="title"/>
          </p:nvPr>
        </p:nvSpPr>
        <p:spPr/>
        <p:txBody>
          <a:bodyPr>
            <a:normAutofit/>
          </a:bodyPr>
          <a:lstStyle/>
          <a:p>
            <a:r>
              <a:rPr lang="en-US" altLang="zh-CN" sz="3200" b="1" dirty="0"/>
              <a:t>E-R</a:t>
            </a:r>
            <a:r>
              <a:rPr lang="zh-CN" altLang="en-US" sz="3200" b="1" dirty="0"/>
              <a:t> </a:t>
            </a:r>
            <a:r>
              <a:rPr lang="en-US" altLang="zh-CN" sz="3200" b="1" dirty="0"/>
              <a:t>Diagrams</a:t>
            </a:r>
            <a:r>
              <a:rPr lang="zh-CN" altLang="en-US" sz="3200" b="1" dirty="0"/>
              <a:t>转换成</a:t>
            </a:r>
            <a:r>
              <a:rPr lang="en-US" altLang="zh-CN" sz="3200" b="1" dirty="0"/>
              <a:t>Relational Schemas</a:t>
            </a:r>
            <a:endParaRPr lang="zh-CN" altLang="en-US" sz="3200" b="1" dirty="0">
              <a:solidFill>
                <a:srgbClr val="FF0000"/>
              </a:solidFill>
            </a:endParaRPr>
          </a:p>
        </p:txBody>
      </p:sp>
      <p:sp>
        <p:nvSpPr>
          <p:cNvPr id="192515" name="Rectangle 3">
            <a:extLst>
              <a:ext uri="{FF2B5EF4-FFF2-40B4-BE49-F238E27FC236}">
                <a16:creationId xmlns:a16="http://schemas.microsoft.com/office/drawing/2014/main" id="{C4D04C39-4263-46A2-BC9C-55823EF2BB41}"/>
              </a:ext>
            </a:extLst>
          </p:cNvPr>
          <p:cNvSpPr>
            <a:spLocks noGrp="1" noChangeArrowheads="1"/>
          </p:cNvSpPr>
          <p:nvPr>
            <p:ph type="body" idx="4294967295"/>
          </p:nvPr>
        </p:nvSpPr>
        <p:spPr>
          <a:xfrm>
            <a:off x="889173" y="1501629"/>
            <a:ext cx="10412136" cy="5004033"/>
          </a:xfrm>
        </p:spPr>
        <p:txBody>
          <a:bodyPr>
            <a:normAutofit/>
          </a:bodyPr>
          <a:lstStyle/>
          <a:p>
            <a:r>
              <a:rPr lang="zh-CN" altLang="en-US" sz="2800" b="1" dirty="0">
                <a:solidFill>
                  <a:srgbClr val="FF0000"/>
                </a:solidFill>
              </a:rPr>
              <a:t>为什么需要掌握</a:t>
            </a:r>
            <a:r>
              <a:rPr lang="en-US" altLang="zh-CN" sz="2800" b="1" dirty="0">
                <a:solidFill>
                  <a:srgbClr val="FF0000"/>
                </a:solidFill>
              </a:rPr>
              <a:t>E-R</a:t>
            </a:r>
            <a:r>
              <a:rPr lang="zh-CN" altLang="en-US" sz="2800" b="1" dirty="0">
                <a:solidFill>
                  <a:srgbClr val="FF0000"/>
                </a:solidFill>
              </a:rPr>
              <a:t>模型和关系数据模型之间的转换规则</a:t>
            </a:r>
            <a:endParaRPr lang="en-US" altLang="zh-CN" sz="2800" b="1" dirty="0">
              <a:solidFill>
                <a:srgbClr val="FF0000"/>
              </a:solidFill>
            </a:endParaRPr>
          </a:p>
          <a:p>
            <a:pPr lvl="1"/>
            <a:endParaRPr lang="en-US" altLang="zh-CN" sz="2400" dirty="0"/>
          </a:p>
          <a:p>
            <a:pPr lvl="1"/>
            <a:r>
              <a:rPr lang="zh-CN" altLang="en-US" sz="2400" dirty="0"/>
              <a:t>（</a:t>
            </a:r>
            <a:r>
              <a:rPr lang="en-US" altLang="zh-CN" sz="2400" dirty="0"/>
              <a:t>1</a:t>
            </a:r>
            <a:r>
              <a:rPr lang="zh-CN" altLang="en-US" sz="2400" dirty="0"/>
              <a:t>）</a:t>
            </a:r>
            <a:r>
              <a:rPr lang="en-US" altLang="zh-CN" sz="2400" dirty="0"/>
              <a:t>CASE </a:t>
            </a:r>
            <a:r>
              <a:rPr lang="zh-CN" altLang="en-US" sz="2400" dirty="0"/>
              <a:t>工具通常不能为复杂的数据联系建模（需要手动转换）</a:t>
            </a:r>
            <a:endParaRPr lang="en-US" altLang="zh-CN" sz="2400" dirty="0"/>
          </a:p>
          <a:p>
            <a:pPr lvl="2"/>
            <a:r>
              <a:rPr lang="zh-CN" altLang="en-US" sz="2000" dirty="0"/>
              <a:t>三元联系（多元联系）</a:t>
            </a:r>
            <a:endParaRPr lang="en-US" altLang="zh-CN" sz="2000" dirty="0"/>
          </a:p>
          <a:p>
            <a:pPr lvl="2"/>
            <a:r>
              <a:rPr lang="zh-CN" altLang="en-US" sz="2000" dirty="0"/>
              <a:t>超类型</a:t>
            </a:r>
            <a:r>
              <a:rPr lang="en-US" altLang="zh-CN" sz="2000" dirty="0"/>
              <a:t>/</a:t>
            </a:r>
            <a:r>
              <a:rPr lang="zh-CN" altLang="en-US" sz="2000" dirty="0"/>
              <a:t>子类型之间的联系</a:t>
            </a:r>
          </a:p>
          <a:p>
            <a:pPr lvl="1"/>
            <a:endParaRPr lang="en-US" altLang="zh-CN" sz="2400" dirty="0"/>
          </a:p>
          <a:p>
            <a:pPr lvl="1"/>
            <a:r>
              <a:rPr lang="zh-CN" altLang="en-US" sz="2400" dirty="0"/>
              <a:t>（</a:t>
            </a:r>
            <a:r>
              <a:rPr lang="en-US" altLang="zh-CN" sz="2400" dirty="0"/>
              <a:t>2</a:t>
            </a:r>
            <a:r>
              <a:rPr lang="zh-CN" altLang="en-US" sz="2400" dirty="0"/>
              <a:t>）有时需要在合适的方案中选择特定的解决方案</a:t>
            </a:r>
            <a:endParaRPr lang="en-US" altLang="zh-CN" sz="2400" dirty="0"/>
          </a:p>
          <a:p>
            <a:pPr lvl="1"/>
            <a:endParaRPr lang="en-US" altLang="zh-CN" sz="2400" dirty="0"/>
          </a:p>
          <a:p>
            <a:pPr lvl="1"/>
            <a:r>
              <a:rPr lang="zh-CN" altLang="en-US" sz="2400" dirty="0"/>
              <a:t>（</a:t>
            </a:r>
            <a:r>
              <a:rPr lang="en-US" altLang="zh-CN" sz="2400" dirty="0"/>
              <a:t>3</a:t>
            </a:r>
            <a:r>
              <a:rPr lang="zh-CN" altLang="en-US" sz="2400" dirty="0"/>
              <a:t>）需要准备好为</a:t>
            </a:r>
            <a:r>
              <a:rPr lang="en-US" altLang="zh-CN" sz="2400" dirty="0"/>
              <a:t>CASE </a:t>
            </a:r>
            <a:r>
              <a:rPr lang="zh-CN" altLang="en-US" sz="2400" dirty="0"/>
              <a:t>工具给出的结果做质量检查</a:t>
            </a:r>
            <a:endParaRPr lang="en-US" altLang="zh-CN" sz="2400" dirty="0"/>
          </a:p>
          <a:p>
            <a:pPr lvl="1"/>
            <a:endParaRPr lang="en-US" altLang="zh-CN" sz="2400" dirty="0"/>
          </a:p>
          <a:p>
            <a:pPr lvl="1"/>
            <a:r>
              <a:rPr lang="zh-CN" altLang="en-US" sz="2400" dirty="0"/>
              <a:t>（</a:t>
            </a:r>
            <a:r>
              <a:rPr lang="en-US" altLang="zh-CN" sz="2400" dirty="0"/>
              <a:t>4</a:t>
            </a:r>
            <a:r>
              <a:rPr lang="zh-CN" altLang="en-US" sz="2400" dirty="0"/>
              <a:t>）</a:t>
            </a:r>
            <a:r>
              <a:rPr lang="zh-CN" altLang="en-US" sz="2400" dirty="0">
                <a:solidFill>
                  <a:srgbClr val="7030A0"/>
                </a:solidFill>
              </a:rPr>
              <a:t>理解转换过程</a:t>
            </a:r>
            <a:r>
              <a:rPr lang="zh-CN" altLang="en-US" sz="2400" dirty="0"/>
              <a:t>有助于理解</a:t>
            </a:r>
            <a:r>
              <a:rPr lang="zh-CN" altLang="en-US" sz="2400" dirty="0">
                <a:solidFill>
                  <a:srgbClr val="00B0F0"/>
                </a:solidFill>
              </a:rPr>
              <a:t>概念数据建模</a:t>
            </a:r>
            <a:r>
              <a:rPr lang="en-US" altLang="zh-CN" sz="2400" dirty="0">
                <a:solidFill>
                  <a:srgbClr val="00B0F0"/>
                </a:solidFill>
              </a:rPr>
              <a:t>(</a:t>
            </a:r>
            <a:r>
              <a:rPr lang="zh-CN" altLang="en-US" sz="2400" dirty="0">
                <a:solidFill>
                  <a:srgbClr val="00B0F0"/>
                </a:solidFill>
              </a:rPr>
              <a:t>真实世界建模</a:t>
            </a:r>
            <a:r>
              <a:rPr lang="en-US" altLang="zh-CN" sz="2400" dirty="0">
                <a:solidFill>
                  <a:srgbClr val="00B0F0"/>
                </a:solidFill>
              </a:rPr>
              <a:t>)</a:t>
            </a:r>
            <a:r>
              <a:rPr lang="zh-CN" altLang="en-US" sz="2400" dirty="0"/>
              <a:t>与</a:t>
            </a:r>
            <a:r>
              <a:rPr lang="zh-CN" altLang="en-US" sz="2400" dirty="0">
                <a:solidFill>
                  <a:srgbClr val="00B0F0"/>
                </a:solidFill>
              </a:rPr>
              <a:t>物理数据库建模（用特定的</a:t>
            </a:r>
            <a:r>
              <a:rPr lang="en-US" altLang="zh-CN" sz="2400" dirty="0">
                <a:solidFill>
                  <a:srgbClr val="00B0F0"/>
                </a:solidFill>
              </a:rPr>
              <a:t>RDBMS</a:t>
            </a:r>
            <a:r>
              <a:rPr lang="zh-CN" altLang="en-US" sz="2400" dirty="0">
                <a:solidFill>
                  <a:srgbClr val="00B0F0"/>
                </a:solidFill>
              </a:rPr>
              <a:t>实现概念模型）</a:t>
            </a:r>
            <a:r>
              <a:rPr lang="zh-CN" altLang="en-US" sz="2400" dirty="0"/>
              <a:t>之间的不同。</a:t>
            </a:r>
            <a:endParaRPr lang="en-US" altLang="zh-CN" sz="2400" dirty="0"/>
          </a:p>
          <a:p>
            <a:pPr lvl="3"/>
            <a:endParaRPr lang="en-US" altLang="zh-CN" sz="1600"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1104900" y="1437430"/>
            <a:ext cx="9135611" cy="5409547"/>
          </a:xfrm>
        </p:spPr>
        <p:txBody>
          <a:bodyPr>
            <a:normAutofit/>
          </a:bodyPr>
          <a:lstStyle/>
          <a:p>
            <a:r>
              <a:rPr lang="zh-CN" altLang="en-US" sz="2800" b="1" dirty="0">
                <a:solidFill>
                  <a:srgbClr val="FF0000"/>
                </a:solidFill>
              </a:rPr>
              <a:t>步骤</a:t>
            </a:r>
            <a:r>
              <a:rPr lang="en-US" altLang="zh-CN" sz="2800" b="1" dirty="0">
                <a:solidFill>
                  <a:srgbClr val="FF0000"/>
                </a:solidFill>
              </a:rPr>
              <a:t>9</a:t>
            </a:r>
            <a:r>
              <a:rPr lang="zh-CN" altLang="en-US" sz="2800" b="1" dirty="0">
                <a:solidFill>
                  <a:srgbClr val="FF0000"/>
                </a:solidFill>
              </a:rPr>
              <a:t>：</a:t>
            </a:r>
            <a:r>
              <a:rPr lang="en-US" altLang="zh-CN" sz="2800" b="1" dirty="0">
                <a:solidFill>
                  <a:srgbClr val="00B050"/>
                </a:solidFill>
              </a:rPr>
              <a:t>n</a:t>
            </a:r>
            <a:r>
              <a:rPr lang="zh-CN" altLang="en-US" sz="2800" b="1" dirty="0">
                <a:solidFill>
                  <a:srgbClr val="00B050"/>
                </a:solidFill>
              </a:rPr>
              <a:t>元联系</a:t>
            </a:r>
            <a:r>
              <a:rPr lang="zh-CN" altLang="en-US" sz="2800" b="1" dirty="0">
                <a:solidFill>
                  <a:srgbClr val="FF0000"/>
                </a:solidFill>
              </a:rPr>
              <a:t>的映射</a:t>
            </a:r>
            <a:endParaRPr lang="en-US" altLang="zh-CN" sz="2800" b="1" dirty="0">
              <a:solidFill>
                <a:srgbClr val="FF0000"/>
              </a:solidFill>
            </a:endParaRPr>
          </a:p>
          <a:p>
            <a:pPr lvl="1"/>
            <a:r>
              <a:rPr lang="zh-CN" altLang="en-US" sz="2000" b="1" dirty="0">
                <a:solidFill>
                  <a:srgbClr val="FF0000"/>
                </a:solidFill>
              </a:rPr>
              <a:t>映射方法</a:t>
            </a:r>
            <a:endParaRPr lang="en-US" altLang="zh-CN" sz="2000" b="1" dirty="0">
              <a:solidFill>
                <a:srgbClr val="FF0000"/>
              </a:solidFill>
            </a:endParaRPr>
          </a:p>
          <a:p>
            <a:pPr lvl="2"/>
            <a:r>
              <a:rPr lang="zh-CN" altLang="en-US" sz="1600" dirty="0"/>
              <a:t>为</a:t>
            </a:r>
            <a:r>
              <a:rPr lang="en-US" altLang="zh-CN" sz="1600" dirty="0"/>
              <a:t>E-R</a:t>
            </a:r>
            <a:r>
              <a:rPr lang="zh-CN" altLang="en-US" sz="1600" dirty="0"/>
              <a:t>图中</a:t>
            </a:r>
            <a:r>
              <a:rPr lang="en-US" altLang="zh-CN" sz="1600" b="1" dirty="0">
                <a:solidFill>
                  <a:srgbClr val="00B0F0"/>
                </a:solidFill>
              </a:rPr>
              <a:t>n</a:t>
            </a:r>
            <a:r>
              <a:rPr lang="zh-CN" altLang="en-US" sz="1600" b="1" dirty="0">
                <a:solidFill>
                  <a:srgbClr val="00B0F0"/>
                </a:solidFill>
              </a:rPr>
              <a:t>元联系</a:t>
            </a:r>
            <a:r>
              <a:rPr lang="zh-CN" altLang="en-US" sz="1600" dirty="0"/>
              <a:t>的每个参与</a:t>
            </a:r>
            <a:r>
              <a:rPr lang="zh-CN" altLang="en-US" sz="1600" dirty="0">
                <a:solidFill>
                  <a:srgbClr val="00B050"/>
                </a:solidFill>
              </a:rPr>
              <a:t>实体类型</a:t>
            </a:r>
            <a:r>
              <a:rPr lang="en-US" altLang="zh-CN" sz="1600" dirty="0">
                <a:solidFill>
                  <a:srgbClr val="00B050"/>
                </a:solidFill>
              </a:rPr>
              <a:t>E1</a:t>
            </a:r>
            <a:r>
              <a:rPr lang="zh-CN" altLang="en-US" sz="1600" dirty="0">
                <a:solidFill>
                  <a:srgbClr val="00B050"/>
                </a:solidFill>
              </a:rPr>
              <a:t>，</a:t>
            </a:r>
            <a:r>
              <a:rPr lang="en-US" altLang="zh-CN" sz="1600" dirty="0">
                <a:solidFill>
                  <a:srgbClr val="00B050"/>
                </a:solidFill>
              </a:rPr>
              <a:t>E2</a:t>
            </a:r>
            <a:r>
              <a:rPr lang="zh-CN" altLang="en-US" sz="1600" dirty="0">
                <a:solidFill>
                  <a:srgbClr val="00B050"/>
                </a:solidFill>
              </a:rPr>
              <a:t>，</a:t>
            </a:r>
            <a:r>
              <a:rPr lang="en-US" altLang="zh-CN" sz="1600" dirty="0">
                <a:solidFill>
                  <a:srgbClr val="00B050"/>
                </a:solidFill>
              </a:rPr>
              <a:t>…</a:t>
            </a:r>
            <a:r>
              <a:rPr lang="en-US" altLang="zh-CN" sz="1600" dirty="0" err="1">
                <a:solidFill>
                  <a:srgbClr val="00B050"/>
                </a:solidFill>
              </a:rPr>
              <a:t>En</a:t>
            </a:r>
            <a:r>
              <a:rPr lang="zh-CN" altLang="en-US" sz="1600" dirty="0"/>
              <a:t>，创建</a:t>
            </a:r>
            <a:r>
              <a:rPr lang="zh-CN" altLang="en-US" sz="1600" dirty="0">
                <a:solidFill>
                  <a:srgbClr val="00B0F0"/>
                </a:solidFill>
              </a:rPr>
              <a:t>关系模式</a:t>
            </a:r>
            <a:r>
              <a:rPr lang="en-US" altLang="zh-CN" sz="1600" dirty="0">
                <a:solidFill>
                  <a:srgbClr val="00B0F0"/>
                </a:solidFill>
              </a:rPr>
              <a:t>E1</a:t>
            </a:r>
            <a:r>
              <a:rPr lang="zh-CN" altLang="en-US" sz="1600" dirty="0">
                <a:solidFill>
                  <a:srgbClr val="00B0F0"/>
                </a:solidFill>
              </a:rPr>
              <a:t>，</a:t>
            </a:r>
            <a:r>
              <a:rPr lang="en-US" altLang="zh-CN" sz="1600" dirty="0">
                <a:solidFill>
                  <a:srgbClr val="00B0F0"/>
                </a:solidFill>
              </a:rPr>
              <a:t>E2</a:t>
            </a:r>
            <a:r>
              <a:rPr lang="zh-CN" altLang="en-US" sz="1600" dirty="0">
                <a:solidFill>
                  <a:srgbClr val="00B0F0"/>
                </a:solidFill>
              </a:rPr>
              <a:t>，</a:t>
            </a:r>
            <a:r>
              <a:rPr lang="en-US" altLang="zh-CN" sz="1600" dirty="0">
                <a:solidFill>
                  <a:srgbClr val="00B0F0"/>
                </a:solidFill>
              </a:rPr>
              <a:t>…</a:t>
            </a:r>
            <a:r>
              <a:rPr lang="en-US" altLang="zh-CN" sz="1600" dirty="0" err="1">
                <a:solidFill>
                  <a:srgbClr val="00B0F0"/>
                </a:solidFill>
              </a:rPr>
              <a:t>En</a:t>
            </a:r>
            <a:endParaRPr lang="en-US" altLang="zh-CN" sz="1600" dirty="0">
              <a:solidFill>
                <a:srgbClr val="00B0F0"/>
              </a:solidFill>
            </a:endParaRPr>
          </a:p>
          <a:p>
            <a:pPr lvl="2"/>
            <a:r>
              <a:rPr lang="zh-CN" altLang="en-US" sz="1600" dirty="0"/>
              <a:t>为创建一个新的关系模式</a:t>
            </a:r>
            <a:r>
              <a:rPr lang="en-US" altLang="zh-CN" sz="1600" dirty="0"/>
              <a:t>R</a:t>
            </a:r>
            <a:r>
              <a:rPr lang="zh-CN" altLang="en-US" sz="1600" dirty="0"/>
              <a:t>，表示这个</a:t>
            </a:r>
            <a:r>
              <a:rPr lang="en-US" altLang="zh-CN" sz="1600" dirty="0"/>
              <a:t>n</a:t>
            </a:r>
            <a:r>
              <a:rPr lang="zh-CN" altLang="en-US" sz="1600" dirty="0"/>
              <a:t>元联系</a:t>
            </a:r>
            <a:endParaRPr lang="en-US" altLang="zh-CN" sz="1600" dirty="0"/>
          </a:p>
          <a:p>
            <a:pPr lvl="3"/>
            <a:r>
              <a:rPr lang="zh-CN" altLang="en-US" sz="1600" dirty="0"/>
              <a:t>把所有参与实体的主键作为关系模式</a:t>
            </a:r>
            <a:r>
              <a:rPr lang="en-US" altLang="zh-CN" sz="1600" dirty="0"/>
              <a:t>R</a:t>
            </a:r>
            <a:r>
              <a:rPr lang="zh-CN" altLang="en-US" sz="1600" dirty="0"/>
              <a:t>的外键</a:t>
            </a:r>
            <a:endParaRPr lang="en-US" altLang="zh-CN" sz="1600" dirty="0"/>
          </a:p>
          <a:p>
            <a:pPr lvl="3"/>
            <a:r>
              <a:rPr lang="zh-CN" altLang="en-US" sz="1600" dirty="0"/>
              <a:t>关系模式</a:t>
            </a:r>
            <a:r>
              <a:rPr lang="en-US" altLang="zh-CN" sz="1600" dirty="0"/>
              <a:t>R</a:t>
            </a:r>
            <a:r>
              <a:rPr lang="zh-CN" altLang="en-US" sz="1600" dirty="0"/>
              <a:t>的主键通常由所有参与</a:t>
            </a:r>
            <a:r>
              <a:rPr lang="en-US" altLang="zh-CN" sz="1600" dirty="0"/>
              <a:t>n</a:t>
            </a:r>
            <a:r>
              <a:rPr lang="zh-CN" altLang="en-US" sz="1600" dirty="0"/>
              <a:t>元联系的实体的主键的并集构成</a:t>
            </a:r>
            <a:endParaRPr lang="en-US" altLang="zh-CN" sz="1600" dirty="0"/>
          </a:p>
          <a:p>
            <a:pPr lvl="4"/>
            <a:r>
              <a:rPr lang="zh-CN" altLang="en-US" sz="1600" dirty="0"/>
              <a:t>如果有一个实体类型</a:t>
            </a:r>
            <a:r>
              <a:rPr lang="en-US" altLang="zh-CN" sz="1600" dirty="0"/>
              <a:t>E</a:t>
            </a:r>
            <a:r>
              <a:rPr lang="zh-CN" altLang="en-US" sz="1600" dirty="0"/>
              <a:t>的基数约束是</a:t>
            </a:r>
            <a:r>
              <a:rPr lang="en-US" altLang="zh-CN" sz="1600" dirty="0"/>
              <a:t>1</a:t>
            </a:r>
            <a:r>
              <a:rPr lang="zh-CN" altLang="en-US" sz="1600" dirty="0"/>
              <a:t>，那么</a:t>
            </a:r>
            <a:r>
              <a:rPr lang="en-US" altLang="zh-CN" sz="1600" dirty="0"/>
              <a:t>R</a:t>
            </a:r>
            <a:r>
              <a:rPr lang="zh-CN" altLang="en-US" sz="1600" dirty="0"/>
              <a:t>的主键就不包括这样的外键属性</a:t>
            </a:r>
            <a:endParaRPr lang="en-US" altLang="zh-CN" sz="1600" dirty="0"/>
          </a:p>
          <a:p>
            <a:pPr lvl="3"/>
            <a:r>
              <a:rPr lang="en-US" altLang="zh-CN" sz="1600" dirty="0"/>
              <a:t>n</a:t>
            </a:r>
            <a:r>
              <a:rPr lang="zh-CN" altLang="en-US" sz="1600" dirty="0"/>
              <a:t>元联系的描述性属性也应该加入到关系模式</a:t>
            </a:r>
            <a:r>
              <a:rPr lang="en-US" altLang="zh-CN" sz="1600" dirty="0"/>
              <a:t>R</a:t>
            </a:r>
            <a:r>
              <a:rPr lang="zh-CN" altLang="en-US" sz="1600" dirty="0"/>
              <a:t>中</a:t>
            </a:r>
            <a:endParaRPr lang="en-US" altLang="zh-CN" sz="1600" dirty="0"/>
          </a:p>
          <a:p>
            <a:pPr lvl="2"/>
            <a:endParaRPr lang="en-US" altLang="zh-CN" sz="1600" dirty="0"/>
          </a:p>
          <a:p>
            <a:pPr lvl="2"/>
            <a:endParaRPr lang="en-US" altLang="zh-CN" sz="1600" dirty="0"/>
          </a:p>
          <a:p>
            <a:pPr lvl="2"/>
            <a:endParaRPr lang="zh-CN" altLang="zh-CN" sz="1600" dirty="0">
              <a:solidFill>
                <a:srgbClr val="00B0F0"/>
              </a:solidFill>
            </a:endParaRPr>
          </a:p>
        </p:txBody>
      </p:sp>
      <p:pic>
        <p:nvPicPr>
          <p:cNvPr id="2" name="图片 1">
            <a:extLst>
              <a:ext uri="{FF2B5EF4-FFF2-40B4-BE49-F238E27FC236}">
                <a16:creationId xmlns:a16="http://schemas.microsoft.com/office/drawing/2014/main" id="{D9E621B4-BE72-464B-AA5D-9460570B1BE7}"/>
              </a:ext>
            </a:extLst>
          </p:cNvPr>
          <p:cNvPicPr>
            <a:picLocks noChangeAspect="1"/>
          </p:cNvPicPr>
          <p:nvPr/>
        </p:nvPicPr>
        <p:blipFill>
          <a:blip r:embed="rId3"/>
          <a:stretch>
            <a:fillRect/>
          </a:stretch>
        </p:blipFill>
        <p:spPr>
          <a:xfrm>
            <a:off x="7058942" y="4142203"/>
            <a:ext cx="2445437" cy="1975161"/>
          </a:xfrm>
          <a:prstGeom prst="rect">
            <a:avLst/>
          </a:prstGeom>
        </p:spPr>
      </p:pic>
      <p:pic>
        <p:nvPicPr>
          <p:cNvPr id="3" name="图片 2">
            <a:extLst>
              <a:ext uri="{FF2B5EF4-FFF2-40B4-BE49-F238E27FC236}">
                <a16:creationId xmlns:a16="http://schemas.microsoft.com/office/drawing/2014/main" id="{182E9E10-9360-4142-B764-9434E9E12DB6}"/>
              </a:ext>
            </a:extLst>
          </p:cNvPr>
          <p:cNvPicPr>
            <a:picLocks noChangeAspect="1"/>
          </p:cNvPicPr>
          <p:nvPr/>
        </p:nvPicPr>
        <p:blipFill>
          <a:blip r:embed="rId4"/>
          <a:stretch>
            <a:fillRect/>
          </a:stretch>
        </p:blipFill>
        <p:spPr>
          <a:xfrm>
            <a:off x="2687621" y="4338613"/>
            <a:ext cx="3013394" cy="1397848"/>
          </a:xfrm>
          <a:prstGeom prst="rect">
            <a:avLst/>
          </a:prstGeom>
        </p:spPr>
      </p:pic>
    </p:spTree>
    <p:extLst>
      <p:ext uri="{BB962C8B-B14F-4D97-AF65-F5344CB8AC3E}">
        <p14:creationId xmlns:p14="http://schemas.microsoft.com/office/powerpoint/2010/main" val="292700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1104900" y="1279974"/>
            <a:ext cx="10052458" cy="5501826"/>
          </a:xfrm>
        </p:spPr>
        <p:txBody>
          <a:bodyPr>
            <a:normAutofit/>
          </a:bodyPr>
          <a:lstStyle/>
          <a:p>
            <a:r>
              <a:rPr lang="zh-CN" altLang="en-US" sz="2800" b="1" dirty="0">
                <a:solidFill>
                  <a:srgbClr val="FF0000"/>
                </a:solidFill>
              </a:rPr>
              <a:t>步骤</a:t>
            </a:r>
            <a:r>
              <a:rPr lang="en-US" altLang="zh-CN" sz="2800" b="1" dirty="0">
                <a:solidFill>
                  <a:srgbClr val="FF0000"/>
                </a:solidFill>
              </a:rPr>
              <a:t>10</a:t>
            </a:r>
            <a:r>
              <a:rPr lang="zh-CN" altLang="en-US" sz="2800" b="1" dirty="0">
                <a:solidFill>
                  <a:srgbClr val="FF0000"/>
                </a:solidFill>
              </a:rPr>
              <a:t>：</a:t>
            </a:r>
            <a:r>
              <a:rPr lang="zh-CN" altLang="en-US" sz="2800" b="1" dirty="0">
                <a:solidFill>
                  <a:srgbClr val="00B050"/>
                </a:solidFill>
              </a:rPr>
              <a:t>关联实体</a:t>
            </a:r>
            <a:r>
              <a:rPr lang="zh-CN" altLang="en-US" sz="2800" b="1" dirty="0">
                <a:solidFill>
                  <a:srgbClr val="FF0000"/>
                </a:solidFill>
              </a:rPr>
              <a:t>的映射</a:t>
            </a:r>
            <a:endParaRPr lang="en-US" altLang="zh-CN" sz="2800" b="1" dirty="0">
              <a:solidFill>
                <a:srgbClr val="FF0000"/>
              </a:solidFill>
            </a:endParaRPr>
          </a:p>
          <a:p>
            <a:pPr lvl="1"/>
            <a:r>
              <a:rPr lang="zh-CN" altLang="en-US" sz="2000" b="1" dirty="0">
                <a:solidFill>
                  <a:srgbClr val="FF0000"/>
                </a:solidFill>
              </a:rPr>
              <a:t>映射方法</a:t>
            </a:r>
            <a:endParaRPr lang="en-US" altLang="zh-CN" sz="2000" b="1" dirty="0">
              <a:solidFill>
                <a:srgbClr val="FF0000"/>
              </a:solidFill>
            </a:endParaRPr>
          </a:p>
          <a:p>
            <a:pPr lvl="2"/>
            <a:r>
              <a:rPr lang="zh-CN" altLang="en-US" dirty="0"/>
              <a:t>为</a:t>
            </a:r>
            <a:r>
              <a:rPr lang="en-US" altLang="zh-CN" dirty="0"/>
              <a:t>E-R</a:t>
            </a:r>
            <a:r>
              <a:rPr lang="zh-CN" altLang="en-US" dirty="0"/>
              <a:t>图中与关联实体发生联系的每个</a:t>
            </a:r>
            <a:r>
              <a:rPr lang="zh-CN" altLang="en-US" dirty="0">
                <a:solidFill>
                  <a:srgbClr val="00B050"/>
                </a:solidFill>
              </a:rPr>
              <a:t>实体类型</a:t>
            </a:r>
            <a:r>
              <a:rPr lang="en-US" altLang="zh-CN" dirty="0">
                <a:solidFill>
                  <a:srgbClr val="00B050"/>
                </a:solidFill>
              </a:rPr>
              <a:t>E1</a:t>
            </a:r>
            <a:r>
              <a:rPr lang="zh-CN" altLang="en-US" dirty="0">
                <a:solidFill>
                  <a:srgbClr val="00B050"/>
                </a:solidFill>
              </a:rPr>
              <a:t>，</a:t>
            </a:r>
            <a:r>
              <a:rPr lang="en-US" altLang="zh-CN" dirty="0">
                <a:solidFill>
                  <a:srgbClr val="00B050"/>
                </a:solidFill>
              </a:rPr>
              <a:t>E2</a:t>
            </a:r>
            <a:r>
              <a:rPr lang="zh-CN" altLang="en-US" dirty="0">
                <a:solidFill>
                  <a:srgbClr val="00B050"/>
                </a:solidFill>
              </a:rPr>
              <a:t>，</a:t>
            </a:r>
            <a:r>
              <a:rPr lang="en-US" altLang="zh-CN" dirty="0">
                <a:solidFill>
                  <a:srgbClr val="00B050"/>
                </a:solidFill>
              </a:rPr>
              <a:t>…</a:t>
            </a:r>
            <a:r>
              <a:rPr lang="en-US" altLang="zh-CN" dirty="0" err="1">
                <a:solidFill>
                  <a:srgbClr val="00B050"/>
                </a:solidFill>
              </a:rPr>
              <a:t>En</a:t>
            </a:r>
            <a:r>
              <a:rPr lang="zh-CN" altLang="en-US" dirty="0"/>
              <a:t>，创建</a:t>
            </a:r>
            <a:r>
              <a:rPr lang="zh-CN" altLang="en-US" dirty="0">
                <a:solidFill>
                  <a:srgbClr val="00B0F0"/>
                </a:solidFill>
              </a:rPr>
              <a:t>关系模式</a:t>
            </a:r>
            <a:r>
              <a:rPr lang="en-US" altLang="zh-CN" dirty="0">
                <a:solidFill>
                  <a:srgbClr val="00B0F0"/>
                </a:solidFill>
              </a:rPr>
              <a:t>E1</a:t>
            </a:r>
            <a:r>
              <a:rPr lang="zh-CN" altLang="en-US" dirty="0">
                <a:solidFill>
                  <a:srgbClr val="00B0F0"/>
                </a:solidFill>
              </a:rPr>
              <a:t>，</a:t>
            </a:r>
            <a:r>
              <a:rPr lang="en-US" altLang="zh-CN" dirty="0">
                <a:solidFill>
                  <a:srgbClr val="00B0F0"/>
                </a:solidFill>
              </a:rPr>
              <a:t>E2</a:t>
            </a:r>
            <a:r>
              <a:rPr lang="zh-CN" altLang="en-US" dirty="0">
                <a:solidFill>
                  <a:srgbClr val="00B0F0"/>
                </a:solidFill>
              </a:rPr>
              <a:t>，</a:t>
            </a:r>
            <a:r>
              <a:rPr lang="en-US" altLang="zh-CN" dirty="0">
                <a:solidFill>
                  <a:srgbClr val="00B0F0"/>
                </a:solidFill>
              </a:rPr>
              <a:t>…</a:t>
            </a:r>
            <a:r>
              <a:rPr lang="en-US" altLang="zh-CN" dirty="0" err="1">
                <a:solidFill>
                  <a:srgbClr val="00B0F0"/>
                </a:solidFill>
              </a:rPr>
              <a:t>En</a:t>
            </a:r>
            <a:endParaRPr lang="en-US" altLang="zh-CN" dirty="0">
              <a:solidFill>
                <a:srgbClr val="00B0F0"/>
              </a:solidFill>
            </a:endParaRPr>
          </a:p>
          <a:p>
            <a:pPr lvl="2"/>
            <a:r>
              <a:rPr lang="zh-CN" altLang="en-US" dirty="0"/>
              <a:t>为关联实体创建一个关系模式</a:t>
            </a:r>
            <a:r>
              <a:rPr lang="en-US" altLang="zh-CN" dirty="0"/>
              <a:t>R</a:t>
            </a:r>
          </a:p>
          <a:p>
            <a:pPr lvl="3"/>
            <a:r>
              <a:rPr lang="zh-CN" altLang="en-US" dirty="0">
                <a:solidFill>
                  <a:srgbClr val="7030A0"/>
                </a:solidFill>
              </a:rPr>
              <a:t>如果关联实体还没有分配主键</a:t>
            </a:r>
            <a:endParaRPr lang="en-US" altLang="zh-CN" dirty="0">
              <a:solidFill>
                <a:srgbClr val="7030A0"/>
              </a:solidFill>
            </a:endParaRPr>
          </a:p>
          <a:p>
            <a:pPr lvl="4"/>
            <a:r>
              <a:rPr lang="zh-CN" altLang="en-US" dirty="0"/>
              <a:t>把所有参与实体的主键的并集作为关联实体对应的关系模式</a:t>
            </a:r>
            <a:r>
              <a:rPr lang="en-US" altLang="zh-CN" dirty="0"/>
              <a:t>R</a:t>
            </a:r>
            <a:r>
              <a:rPr lang="zh-CN" altLang="en-US" dirty="0"/>
              <a:t>的主键</a:t>
            </a:r>
            <a:endParaRPr lang="en-US" altLang="zh-CN" dirty="0"/>
          </a:p>
          <a:p>
            <a:pPr lvl="4"/>
            <a:r>
              <a:rPr lang="zh-CN" altLang="en-US" dirty="0"/>
              <a:t>把所有参与实体的主键作为关联实体对应的关系模式</a:t>
            </a:r>
            <a:r>
              <a:rPr lang="en-US" altLang="zh-CN" dirty="0"/>
              <a:t>R</a:t>
            </a:r>
            <a:r>
              <a:rPr lang="zh-CN" altLang="en-US" dirty="0"/>
              <a:t>的外键</a:t>
            </a:r>
            <a:endParaRPr lang="en-US" altLang="zh-CN" dirty="0"/>
          </a:p>
          <a:p>
            <a:pPr lvl="3"/>
            <a:r>
              <a:rPr lang="zh-CN" altLang="en-US" dirty="0">
                <a:solidFill>
                  <a:srgbClr val="7030A0"/>
                </a:solidFill>
              </a:rPr>
              <a:t>如果关联实体已经分配了主键</a:t>
            </a:r>
            <a:endParaRPr lang="en-US" altLang="zh-CN" dirty="0">
              <a:solidFill>
                <a:srgbClr val="7030A0"/>
              </a:solidFill>
            </a:endParaRPr>
          </a:p>
          <a:p>
            <a:pPr lvl="4"/>
            <a:r>
              <a:rPr lang="zh-CN" altLang="en-US" dirty="0"/>
              <a:t>关联实体的主键可以作为其所对应的关系模式</a:t>
            </a:r>
            <a:r>
              <a:rPr lang="en-US" altLang="zh-CN" dirty="0"/>
              <a:t>R</a:t>
            </a:r>
            <a:r>
              <a:rPr lang="zh-CN" altLang="en-US" dirty="0"/>
              <a:t>的主键</a:t>
            </a:r>
            <a:endParaRPr lang="en-US" altLang="zh-CN" dirty="0"/>
          </a:p>
          <a:p>
            <a:pPr lvl="4"/>
            <a:r>
              <a:rPr lang="zh-CN" altLang="en-US" dirty="0"/>
              <a:t>把所有参与实体的主键作为关联实体对应的关系模式</a:t>
            </a:r>
            <a:r>
              <a:rPr lang="en-US" altLang="zh-CN" dirty="0"/>
              <a:t>R</a:t>
            </a:r>
            <a:r>
              <a:rPr lang="zh-CN" altLang="en-US" dirty="0"/>
              <a:t>的外键</a:t>
            </a:r>
            <a:endParaRPr lang="en-US" altLang="zh-CN" dirty="0"/>
          </a:p>
          <a:p>
            <a:pPr lvl="2"/>
            <a:endParaRPr lang="en-US" altLang="zh-CN" sz="1600" b="1" dirty="0"/>
          </a:p>
          <a:p>
            <a:pPr lvl="2"/>
            <a:r>
              <a:rPr lang="zh-CN" altLang="zh-CN" sz="1600" b="1" dirty="0"/>
              <a:t>例：</a:t>
            </a:r>
            <a:r>
              <a:rPr lang="zh-CN" altLang="en-US" sz="1600" b="1" dirty="0"/>
              <a:t>右图</a:t>
            </a:r>
            <a:endParaRPr lang="en-US" altLang="zh-CN" sz="1600" b="1" dirty="0"/>
          </a:p>
          <a:p>
            <a:pPr lvl="2"/>
            <a:endParaRPr lang="en-US" altLang="zh-CN" sz="1600" b="1" dirty="0"/>
          </a:p>
          <a:p>
            <a:pPr lvl="3"/>
            <a:r>
              <a:rPr lang="zh-CN" altLang="en-US" dirty="0"/>
              <a:t>为与关联实体</a:t>
            </a:r>
            <a:r>
              <a:rPr lang="en-US" altLang="zh-CN" dirty="0"/>
              <a:t>CERTIFICATE</a:t>
            </a:r>
            <a:r>
              <a:rPr lang="zh-CN" altLang="en-US" dirty="0"/>
              <a:t>发生联系的两个实体，创建</a:t>
            </a:r>
            <a:r>
              <a:rPr lang="en-US" altLang="zh-CN" dirty="0"/>
              <a:t>2</a:t>
            </a:r>
            <a:r>
              <a:rPr lang="zh-CN" altLang="en-US" dirty="0"/>
              <a:t>个关系模式创建两个关系</a:t>
            </a:r>
            <a:endParaRPr lang="en-US" altLang="zh-CN" dirty="0"/>
          </a:p>
          <a:p>
            <a:pPr lvl="4"/>
            <a:r>
              <a:rPr lang="en-US" altLang="zh-CN" dirty="0">
                <a:solidFill>
                  <a:srgbClr val="7030A0"/>
                </a:solidFill>
              </a:rPr>
              <a:t>EMPLOYEE</a:t>
            </a:r>
          </a:p>
          <a:p>
            <a:pPr lvl="4"/>
            <a:r>
              <a:rPr lang="en-US" altLang="zh-CN" dirty="0">
                <a:solidFill>
                  <a:srgbClr val="7030A0"/>
                </a:solidFill>
              </a:rPr>
              <a:t>COURSE</a:t>
            </a:r>
          </a:p>
          <a:p>
            <a:pPr lvl="3"/>
            <a:r>
              <a:rPr lang="zh-CN" altLang="en-US" dirty="0"/>
              <a:t>为关联实体</a:t>
            </a:r>
            <a:r>
              <a:rPr lang="en-US" altLang="zh-CN" dirty="0"/>
              <a:t>CERTIFICATE</a:t>
            </a:r>
            <a:r>
              <a:rPr lang="zh-CN" altLang="en-US" dirty="0"/>
              <a:t>创建一个对应的关系模式</a:t>
            </a:r>
            <a:r>
              <a:rPr lang="en-US" altLang="zh-CN" dirty="0"/>
              <a:t>CERTIFICATE</a:t>
            </a:r>
          </a:p>
          <a:p>
            <a:pPr lvl="4"/>
            <a:r>
              <a:rPr lang="en-US" altLang="zh-CN" dirty="0"/>
              <a:t>CERTIFICATE</a:t>
            </a:r>
            <a:r>
              <a:rPr lang="zh-CN" altLang="en-US" dirty="0"/>
              <a:t>（关联实体已经分配了主键）</a:t>
            </a:r>
            <a:endParaRPr lang="en-US" altLang="zh-CN" dirty="0"/>
          </a:p>
          <a:p>
            <a:pPr lvl="4"/>
            <a:r>
              <a:rPr lang="zh-CN" altLang="en-US" dirty="0"/>
              <a:t>参与实体</a:t>
            </a:r>
            <a:r>
              <a:rPr lang="en-US" altLang="zh-CN" dirty="0"/>
              <a:t>EMPLOYEE</a:t>
            </a:r>
            <a:r>
              <a:rPr lang="zh-CN" altLang="en-US" dirty="0"/>
              <a:t>和</a:t>
            </a:r>
            <a:r>
              <a:rPr lang="en-US" altLang="zh-CN" dirty="0"/>
              <a:t>COURSE</a:t>
            </a:r>
            <a:r>
              <a:rPr lang="zh-CN" altLang="en-US" dirty="0"/>
              <a:t>的主键作为关系模式</a:t>
            </a:r>
            <a:r>
              <a:rPr lang="en-US" altLang="zh-CN" dirty="0"/>
              <a:t>CERTIFICATE</a:t>
            </a:r>
            <a:r>
              <a:rPr lang="zh-CN" altLang="en-US" dirty="0"/>
              <a:t>的外键</a:t>
            </a:r>
            <a:endParaRPr lang="en-US" altLang="zh-CN" dirty="0"/>
          </a:p>
        </p:txBody>
      </p:sp>
      <p:pic>
        <p:nvPicPr>
          <p:cNvPr id="6" name="图片 5">
            <a:extLst>
              <a:ext uri="{FF2B5EF4-FFF2-40B4-BE49-F238E27FC236}">
                <a16:creationId xmlns:a16="http://schemas.microsoft.com/office/drawing/2014/main" id="{1F9F98A8-A517-4247-A6FC-775A85263749}"/>
              </a:ext>
            </a:extLst>
          </p:cNvPr>
          <p:cNvPicPr/>
          <p:nvPr/>
        </p:nvPicPr>
        <p:blipFill>
          <a:blip r:embed="rId3"/>
          <a:stretch>
            <a:fillRect/>
          </a:stretch>
        </p:blipFill>
        <p:spPr>
          <a:xfrm>
            <a:off x="3833769" y="4335929"/>
            <a:ext cx="4175151" cy="782637"/>
          </a:xfrm>
          <a:prstGeom prst="rect">
            <a:avLst/>
          </a:prstGeom>
        </p:spPr>
      </p:pic>
    </p:spTree>
    <p:extLst>
      <p:ext uri="{BB962C8B-B14F-4D97-AF65-F5344CB8AC3E}">
        <p14:creationId xmlns:p14="http://schemas.microsoft.com/office/powerpoint/2010/main" val="91504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196672" y="1656825"/>
            <a:ext cx="10293291" cy="5201175"/>
          </a:xfrm>
        </p:spPr>
        <p:txBody>
          <a:bodyPr>
            <a:normAutofit/>
          </a:bodyPr>
          <a:lstStyle/>
          <a:p>
            <a:r>
              <a:rPr lang="zh-CN" altLang="en-US" sz="2800" b="1" dirty="0">
                <a:solidFill>
                  <a:srgbClr val="FF0000"/>
                </a:solidFill>
              </a:rPr>
              <a:t>步骤</a:t>
            </a:r>
            <a:r>
              <a:rPr lang="en-US" altLang="zh-CN" sz="2800" b="1" dirty="0">
                <a:solidFill>
                  <a:srgbClr val="FF0000"/>
                </a:solidFill>
              </a:rPr>
              <a:t>11</a:t>
            </a:r>
            <a:r>
              <a:rPr lang="zh-CN" altLang="en-US" sz="2800" b="1" dirty="0">
                <a:solidFill>
                  <a:srgbClr val="FF0000"/>
                </a:solidFill>
              </a:rPr>
              <a:t>：</a:t>
            </a:r>
            <a:r>
              <a:rPr lang="zh-CN" altLang="en-US" sz="2800" b="1" dirty="0">
                <a:solidFill>
                  <a:srgbClr val="00B050"/>
                </a:solidFill>
              </a:rPr>
              <a:t>递归联系</a:t>
            </a:r>
            <a:r>
              <a:rPr lang="zh-CN" altLang="en-US" sz="2800" b="1" dirty="0">
                <a:solidFill>
                  <a:srgbClr val="FF0000"/>
                </a:solidFill>
              </a:rPr>
              <a:t>的映射</a:t>
            </a:r>
            <a:endParaRPr lang="en-US" altLang="zh-CN" sz="2800" b="1" dirty="0">
              <a:solidFill>
                <a:srgbClr val="FF0000"/>
              </a:solidFill>
            </a:endParaRPr>
          </a:p>
          <a:p>
            <a:pPr lvl="1"/>
            <a:r>
              <a:rPr lang="zh-CN" altLang="en-US" sz="2000" b="1" dirty="0">
                <a:solidFill>
                  <a:srgbClr val="FF0000"/>
                </a:solidFill>
              </a:rPr>
              <a:t>映射方法</a:t>
            </a:r>
            <a:endParaRPr lang="en-US" altLang="zh-CN" sz="2000" b="1" dirty="0">
              <a:solidFill>
                <a:srgbClr val="FF0000"/>
              </a:solidFill>
            </a:endParaRPr>
          </a:p>
          <a:p>
            <a:pPr lvl="2"/>
            <a:r>
              <a:rPr lang="zh-CN" altLang="en-US" sz="1600" dirty="0"/>
              <a:t> </a:t>
            </a:r>
            <a:r>
              <a:rPr lang="zh-CN" altLang="en-US" sz="1600" b="1" dirty="0"/>
              <a:t>两种最重要的递归联系</a:t>
            </a:r>
            <a:endParaRPr lang="en-US" altLang="zh-CN" sz="1600" b="1" dirty="0"/>
          </a:p>
          <a:p>
            <a:pPr lvl="3"/>
            <a:r>
              <a:rPr lang="zh-CN" altLang="en-US" sz="1600" dirty="0">
                <a:solidFill>
                  <a:srgbClr val="C00000"/>
                </a:solidFill>
              </a:rPr>
              <a:t>一对多递归联系</a:t>
            </a:r>
            <a:endParaRPr lang="en-US" altLang="zh-CN" sz="1600" dirty="0">
              <a:solidFill>
                <a:srgbClr val="C00000"/>
              </a:solidFill>
            </a:endParaRPr>
          </a:p>
          <a:p>
            <a:pPr lvl="4"/>
            <a:r>
              <a:rPr lang="zh-CN" altLang="en-US" sz="1600" dirty="0"/>
              <a:t>创建一个关系模式</a:t>
            </a:r>
            <a:endParaRPr lang="en-US" altLang="zh-CN" sz="1600" dirty="0"/>
          </a:p>
          <a:p>
            <a:pPr lvl="4"/>
            <a:r>
              <a:rPr lang="zh-CN" altLang="en-US" sz="1600" dirty="0"/>
              <a:t>在该关系模式中添加外键属性（需要更名），外键参照的是同一关系中的主键值</a:t>
            </a:r>
            <a:endParaRPr lang="en-US" altLang="zh-CN" sz="1600" dirty="0"/>
          </a:p>
          <a:p>
            <a:pPr lvl="3"/>
            <a:endParaRPr lang="en-US" altLang="zh-CN" sz="1600" dirty="0">
              <a:solidFill>
                <a:srgbClr val="C00000"/>
              </a:solidFill>
            </a:endParaRPr>
          </a:p>
          <a:p>
            <a:pPr lvl="3"/>
            <a:r>
              <a:rPr lang="zh-CN" altLang="en-US" sz="1600" dirty="0">
                <a:solidFill>
                  <a:srgbClr val="C00000"/>
                </a:solidFill>
              </a:rPr>
              <a:t>多对多递归联系</a:t>
            </a:r>
            <a:endParaRPr lang="en-US" altLang="zh-CN" sz="1600" dirty="0">
              <a:solidFill>
                <a:srgbClr val="C00000"/>
              </a:solidFill>
            </a:endParaRPr>
          </a:p>
          <a:p>
            <a:pPr lvl="4"/>
            <a:r>
              <a:rPr lang="zh-CN" altLang="en-US" sz="1600" dirty="0">
                <a:solidFill>
                  <a:srgbClr val="7030A0"/>
                </a:solidFill>
              </a:rPr>
              <a:t>创建两个关系模式</a:t>
            </a:r>
            <a:r>
              <a:rPr lang="en-US" altLang="zh-CN" sz="1600" dirty="0">
                <a:solidFill>
                  <a:srgbClr val="7030A0"/>
                </a:solidFill>
              </a:rPr>
              <a:t>R1</a:t>
            </a:r>
            <a:r>
              <a:rPr lang="zh-CN" altLang="en-US" sz="1600" dirty="0">
                <a:solidFill>
                  <a:srgbClr val="7030A0"/>
                </a:solidFill>
              </a:rPr>
              <a:t>和</a:t>
            </a:r>
            <a:r>
              <a:rPr lang="en-US" altLang="zh-CN" sz="1600" dirty="0">
                <a:solidFill>
                  <a:srgbClr val="7030A0"/>
                </a:solidFill>
              </a:rPr>
              <a:t>R2</a:t>
            </a:r>
          </a:p>
          <a:p>
            <a:pPr lvl="5"/>
            <a:r>
              <a:rPr lang="en-US" altLang="zh-CN" sz="1600" dirty="0"/>
              <a:t>R1</a:t>
            </a:r>
            <a:r>
              <a:rPr lang="zh-CN" altLang="en-US" sz="1600" dirty="0"/>
              <a:t>是</a:t>
            </a:r>
            <a:r>
              <a:rPr lang="zh-CN" altLang="en-US" sz="1600" dirty="0">
                <a:solidFill>
                  <a:srgbClr val="00B0F0"/>
                </a:solidFill>
              </a:rPr>
              <a:t>表示实体的关系模式</a:t>
            </a:r>
            <a:endParaRPr lang="en-US" altLang="zh-CN" sz="1600" dirty="0">
              <a:solidFill>
                <a:srgbClr val="00B0F0"/>
              </a:solidFill>
            </a:endParaRPr>
          </a:p>
          <a:p>
            <a:pPr lvl="5"/>
            <a:r>
              <a:rPr lang="en-US" altLang="zh-CN" sz="1600" dirty="0"/>
              <a:t>R2</a:t>
            </a:r>
            <a:r>
              <a:rPr lang="zh-CN" altLang="en-US" sz="1600" dirty="0"/>
              <a:t>是</a:t>
            </a:r>
            <a:r>
              <a:rPr lang="zh-CN" altLang="en-US" sz="1600" dirty="0">
                <a:solidFill>
                  <a:srgbClr val="00B0F0"/>
                </a:solidFill>
              </a:rPr>
              <a:t>表示多对多联系的关系模式</a:t>
            </a:r>
            <a:endParaRPr lang="en-US" altLang="zh-CN" sz="1600" dirty="0">
              <a:solidFill>
                <a:srgbClr val="00B0F0"/>
              </a:solidFill>
            </a:endParaRPr>
          </a:p>
          <a:p>
            <a:pPr lvl="6"/>
            <a:r>
              <a:rPr lang="zh-CN" altLang="en-US" sz="1600" dirty="0"/>
              <a:t>主键由两个属性组成，均来自表示实体的关系模式</a:t>
            </a:r>
            <a:endParaRPr lang="en-US" altLang="zh-CN" sz="1600" dirty="0"/>
          </a:p>
          <a:p>
            <a:pPr lvl="7"/>
            <a:r>
              <a:rPr lang="zh-CN" altLang="en-US" sz="1600" dirty="0"/>
              <a:t>一个取主键的原名</a:t>
            </a:r>
            <a:endParaRPr lang="en-US" altLang="zh-CN" sz="1600" dirty="0"/>
          </a:p>
          <a:p>
            <a:pPr lvl="7"/>
            <a:r>
              <a:rPr lang="zh-CN" altLang="en-US" sz="1600" dirty="0"/>
              <a:t>另外一个根据参与联系的角色，重新命名主键属性</a:t>
            </a:r>
          </a:p>
          <a:p>
            <a:pPr lvl="6"/>
            <a:r>
              <a:rPr lang="zh-CN" altLang="en-US" sz="1600" dirty="0"/>
              <a:t>联系的描述性属性也放在表示多对多联系的关系模式中</a:t>
            </a:r>
            <a:endParaRPr lang="en-US" altLang="zh-CN" sz="1600" dirty="0"/>
          </a:p>
          <a:p>
            <a:pPr lvl="2"/>
            <a:endParaRPr lang="zh-CN" altLang="zh-CN" sz="1600" dirty="0">
              <a:solidFill>
                <a:srgbClr val="00B0F0"/>
              </a:solidFill>
            </a:endParaRPr>
          </a:p>
        </p:txBody>
      </p:sp>
      <p:pic>
        <p:nvPicPr>
          <p:cNvPr id="2" name="图片 1">
            <a:extLst>
              <a:ext uri="{FF2B5EF4-FFF2-40B4-BE49-F238E27FC236}">
                <a16:creationId xmlns:a16="http://schemas.microsoft.com/office/drawing/2014/main" id="{C9012547-FE5B-47A7-A873-8A10A2C72D03}"/>
              </a:ext>
            </a:extLst>
          </p:cNvPr>
          <p:cNvPicPr>
            <a:picLocks noChangeAspect="1"/>
          </p:cNvPicPr>
          <p:nvPr/>
        </p:nvPicPr>
        <p:blipFill>
          <a:blip r:embed="rId3"/>
          <a:stretch>
            <a:fillRect/>
          </a:stretch>
        </p:blipFill>
        <p:spPr>
          <a:xfrm>
            <a:off x="8384065" y="1350627"/>
            <a:ext cx="2921149" cy="1902767"/>
          </a:xfrm>
          <a:prstGeom prst="rect">
            <a:avLst/>
          </a:prstGeom>
        </p:spPr>
      </p:pic>
      <p:pic>
        <p:nvPicPr>
          <p:cNvPr id="7" name="图片 6">
            <a:extLst>
              <a:ext uri="{FF2B5EF4-FFF2-40B4-BE49-F238E27FC236}">
                <a16:creationId xmlns:a16="http://schemas.microsoft.com/office/drawing/2014/main" id="{93D86F4F-8E7D-44B6-BC06-308BE792CBED}"/>
              </a:ext>
            </a:extLst>
          </p:cNvPr>
          <p:cNvPicPr>
            <a:picLocks noChangeAspect="1"/>
          </p:cNvPicPr>
          <p:nvPr/>
        </p:nvPicPr>
        <p:blipFill>
          <a:blip r:embed="rId4"/>
          <a:stretch>
            <a:fillRect/>
          </a:stretch>
        </p:blipFill>
        <p:spPr>
          <a:xfrm>
            <a:off x="9090522" y="4028463"/>
            <a:ext cx="2214692" cy="2469162"/>
          </a:xfrm>
          <a:prstGeom prst="rect">
            <a:avLst/>
          </a:prstGeom>
        </p:spPr>
      </p:pic>
    </p:spTree>
    <p:extLst>
      <p:ext uri="{BB962C8B-B14F-4D97-AF65-F5344CB8AC3E}">
        <p14:creationId xmlns:p14="http://schemas.microsoft.com/office/powerpoint/2010/main" val="284714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710617" y="1383555"/>
            <a:ext cx="11084304" cy="5409547"/>
          </a:xfrm>
        </p:spPr>
        <p:txBody>
          <a:bodyPr>
            <a:normAutofit/>
          </a:bodyPr>
          <a:lstStyle/>
          <a:p>
            <a:r>
              <a:rPr lang="zh-CN" altLang="en-US" sz="2800" b="1" dirty="0">
                <a:solidFill>
                  <a:srgbClr val="FF0000"/>
                </a:solidFill>
              </a:rPr>
              <a:t>步骤</a:t>
            </a:r>
            <a:r>
              <a:rPr lang="en-US" altLang="zh-CN" sz="2800" b="1" dirty="0">
                <a:solidFill>
                  <a:srgbClr val="FF0000"/>
                </a:solidFill>
              </a:rPr>
              <a:t>12</a:t>
            </a:r>
            <a:r>
              <a:rPr lang="zh-CN" altLang="en-US" sz="2800" b="1" dirty="0">
                <a:solidFill>
                  <a:srgbClr val="FF0000"/>
                </a:solidFill>
              </a:rPr>
              <a:t>：</a:t>
            </a:r>
            <a:r>
              <a:rPr lang="en-US" altLang="zh-CN" sz="2800" b="1" dirty="0">
                <a:solidFill>
                  <a:srgbClr val="FF0000"/>
                </a:solidFill>
              </a:rPr>
              <a:t> </a:t>
            </a:r>
            <a:r>
              <a:rPr lang="zh-CN" altLang="en-US" sz="2800" b="1" dirty="0">
                <a:solidFill>
                  <a:srgbClr val="00B050"/>
                </a:solidFill>
              </a:rPr>
              <a:t>聚集（</a:t>
            </a:r>
            <a:r>
              <a:rPr lang="en-US" altLang="zh-CN" sz="2800" b="1" dirty="0">
                <a:solidFill>
                  <a:srgbClr val="00B050"/>
                </a:solidFill>
              </a:rPr>
              <a:t>Aggregation</a:t>
            </a:r>
            <a:r>
              <a:rPr lang="zh-CN" altLang="en-US" sz="2800" b="1" dirty="0">
                <a:solidFill>
                  <a:srgbClr val="00B050"/>
                </a:solidFill>
              </a:rPr>
              <a:t>）</a:t>
            </a:r>
            <a:r>
              <a:rPr lang="zh-CN" altLang="en-US" sz="2800" b="1" dirty="0">
                <a:solidFill>
                  <a:srgbClr val="FF0000"/>
                </a:solidFill>
              </a:rPr>
              <a:t>的映射</a:t>
            </a:r>
            <a:endParaRPr lang="en-US" altLang="zh-CN" sz="2800" b="1" dirty="0">
              <a:solidFill>
                <a:srgbClr val="FF0000"/>
              </a:solidFill>
            </a:endParaRPr>
          </a:p>
          <a:p>
            <a:pPr lvl="1"/>
            <a:r>
              <a:rPr lang="zh-CN" altLang="en-US" dirty="0"/>
              <a:t>需求：</a:t>
            </a:r>
            <a:r>
              <a:rPr lang="zh-CN" altLang="en-US" dirty="0">
                <a:solidFill>
                  <a:srgbClr val="00B0F0"/>
                </a:solidFill>
              </a:rPr>
              <a:t>教师</a:t>
            </a:r>
            <a:r>
              <a:rPr lang="zh-CN" altLang="en-US" dirty="0"/>
              <a:t>指导</a:t>
            </a:r>
            <a:r>
              <a:rPr lang="zh-CN" altLang="en-US" dirty="0">
                <a:solidFill>
                  <a:srgbClr val="00B0F0"/>
                </a:solidFill>
              </a:rPr>
              <a:t>学生</a:t>
            </a:r>
            <a:r>
              <a:rPr lang="zh-CN" altLang="en-US" dirty="0"/>
              <a:t>做</a:t>
            </a:r>
            <a:r>
              <a:rPr lang="zh-CN" altLang="en-US" dirty="0">
                <a:solidFill>
                  <a:srgbClr val="00B0F0"/>
                </a:solidFill>
              </a:rPr>
              <a:t>项目</a:t>
            </a:r>
            <a:endParaRPr lang="en-US" altLang="zh-CN" dirty="0">
              <a:solidFill>
                <a:srgbClr val="00B0F0"/>
              </a:solidFill>
            </a:endParaRPr>
          </a:p>
          <a:p>
            <a:pPr lvl="1"/>
            <a:r>
              <a:rPr lang="zh-CN" altLang="en-US" dirty="0"/>
              <a:t>需求：每个月需要对</a:t>
            </a:r>
            <a:r>
              <a:rPr lang="zh-CN" altLang="en-US" dirty="0">
                <a:solidFill>
                  <a:srgbClr val="00B0F0"/>
                </a:solidFill>
              </a:rPr>
              <a:t>教师</a:t>
            </a:r>
            <a:r>
              <a:rPr lang="zh-CN" altLang="en-US" dirty="0"/>
              <a:t>指导</a:t>
            </a:r>
            <a:r>
              <a:rPr lang="zh-CN" altLang="en-US" dirty="0">
                <a:solidFill>
                  <a:srgbClr val="00B0F0"/>
                </a:solidFill>
              </a:rPr>
              <a:t>学生</a:t>
            </a:r>
            <a:r>
              <a:rPr lang="zh-CN" altLang="en-US" dirty="0"/>
              <a:t>做的</a:t>
            </a:r>
            <a:r>
              <a:rPr lang="zh-CN" altLang="en-US" dirty="0">
                <a:solidFill>
                  <a:srgbClr val="00B0F0"/>
                </a:solidFill>
              </a:rPr>
              <a:t>项目</a:t>
            </a:r>
            <a:r>
              <a:rPr lang="zh-CN" altLang="en-US" dirty="0"/>
              <a:t>的情况进行</a:t>
            </a:r>
            <a:r>
              <a:rPr lang="zh-CN" altLang="en-US" dirty="0">
                <a:solidFill>
                  <a:srgbClr val="00B0F0"/>
                </a:solidFill>
              </a:rPr>
              <a:t>评估</a:t>
            </a:r>
            <a:endParaRPr lang="en-US" altLang="zh-CN" dirty="0">
              <a:solidFill>
                <a:srgbClr val="00B0F0"/>
              </a:solidFill>
            </a:endParaRPr>
          </a:p>
          <a:p>
            <a:pPr lvl="1"/>
            <a:r>
              <a:rPr lang="zh-CN" altLang="zh-CN" b="1" dirty="0">
                <a:solidFill>
                  <a:srgbClr val="FF0000"/>
                </a:solidFill>
              </a:rPr>
              <a:t>使用聚集</a:t>
            </a:r>
            <a:r>
              <a:rPr lang="zh-CN" altLang="en-US" b="1" dirty="0">
                <a:solidFill>
                  <a:srgbClr val="FF0000"/>
                </a:solidFill>
              </a:rPr>
              <a:t>来</a:t>
            </a:r>
            <a:r>
              <a:rPr lang="zh-CN" altLang="zh-CN" b="1" dirty="0">
                <a:solidFill>
                  <a:srgbClr val="FF0000"/>
                </a:solidFill>
              </a:rPr>
              <a:t>建模</a:t>
            </a:r>
            <a:r>
              <a:rPr lang="zh-CN" altLang="en-US" b="1" dirty="0">
                <a:solidFill>
                  <a:srgbClr val="FF0000"/>
                </a:solidFill>
              </a:rPr>
              <a:t>以上的两条需求</a:t>
            </a:r>
            <a:endParaRPr lang="en-US" altLang="zh-CN" b="1" dirty="0">
              <a:solidFill>
                <a:srgbClr val="FF0000"/>
              </a:solidFill>
            </a:endParaRPr>
          </a:p>
          <a:p>
            <a:pPr lvl="2"/>
            <a:r>
              <a:rPr lang="zh-CN" altLang="zh-CN" sz="1600" dirty="0"/>
              <a:t>聚集是一种抽象，</a:t>
            </a:r>
            <a:r>
              <a:rPr lang="zh-CN" altLang="en-US" sz="1600" dirty="0">
                <a:solidFill>
                  <a:srgbClr val="7030A0"/>
                </a:solidFill>
              </a:rPr>
              <a:t>把</a:t>
            </a:r>
            <a:r>
              <a:rPr lang="zh-CN" altLang="zh-CN" sz="1600" dirty="0">
                <a:solidFill>
                  <a:srgbClr val="7030A0"/>
                </a:solidFill>
              </a:rPr>
              <a:t>联系被视为高层实体</a:t>
            </a:r>
            <a:endParaRPr lang="en-US" altLang="zh-CN" sz="1600" dirty="0">
              <a:solidFill>
                <a:srgbClr val="7030A0"/>
              </a:solidFill>
            </a:endParaRPr>
          </a:p>
          <a:p>
            <a:pPr lvl="3"/>
            <a:r>
              <a:rPr lang="zh-CN" altLang="en-US" sz="1600" dirty="0"/>
              <a:t> </a:t>
            </a:r>
            <a:r>
              <a:rPr lang="zh-CN" altLang="en-US" sz="1600" dirty="0">
                <a:solidFill>
                  <a:srgbClr val="00B0F0"/>
                </a:solidFill>
              </a:rPr>
              <a:t>三元</a:t>
            </a:r>
            <a:r>
              <a:rPr lang="zh-CN" altLang="zh-CN" sz="1600" dirty="0">
                <a:solidFill>
                  <a:srgbClr val="00B0F0"/>
                </a:solidFill>
              </a:rPr>
              <a:t>联系</a:t>
            </a:r>
            <a:r>
              <a:rPr lang="en-US" altLang="zh-CN" sz="1600" dirty="0" err="1">
                <a:solidFill>
                  <a:srgbClr val="00B0F0"/>
                </a:solidFill>
              </a:rPr>
              <a:t>proj_guide</a:t>
            </a:r>
            <a:r>
              <a:rPr lang="zh-CN" altLang="en-US" sz="1600" dirty="0"/>
              <a:t>（</a:t>
            </a:r>
            <a:r>
              <a:rPr lang="zh-CN" altLang="zh-CN" sz="1600" dirty="0"/>
              <a:t>关联</a:t>
            </a:r>
            <a:r>
              <a:rPr lang="zh-CN" altLang="en-US" sz="1600" dirty="0"/>
              <a:t>三个</a:t>
            </a:r>
            <a:r>
              <a:rPr lang="zh-CN" altLang="zh-CN" sz="1600" dirty="0"/>
              <a:t>实体</a:t>
            </a:r>
            <a:r>
              <a:rPr lang="en-US" altLang="zh-CN" sz="1600" dirty="0">
                <a:solidFill>
                  <a:srgbClr val="00B050"/>
                </a:solidFill>
              </a:rPr>
              <a:t>instructor</a:t>
            </a:r>
            <a:r>
              <a:rPr lang="zh-CN" altLang="zh-CN" sz="1600" dirty="0"/>
              <a:t>、</a:t>
            </a:r>
            <a:r>
              <a:rPr lang="en-US" altLang="zh-CN" sz="1600" dirty="0" err="1">
                <a:solidFill>
                  <a:srgbClr val="00B050"/>
                </a:solidFill>
              </a:rPr>
              <a:t>stuent</a:t>
            </a:r>
            <a:r>
              <a:rPr lang="en-US" altLang="zh-CN" sz="1600" dirty="0"/>
              <a:t> </a:t>
            </a:r>
            <a:r>
              <a:rPr lang="zh-CN" altLang="zh-CN" sz="1600" dirty="0"/>
              <a:t>和</a:t>
            </a:r>
            <a:r>
              <a:rPr lang="en-US" altLang="zh-CN" sz="1600" dirty="0">
                <a:solidFill>
                  <a:srgbClr val="00B050"/>
                </a:solidFill>
              </a:rPr>
              <a:t>project</a:t>
            </a:r>
            <a:r>
              <a:rPr lang="zh-CN" altLang="en-US" sz="1600" dirty="0"/>
              <a:t>）</a:t>
            </a:r>
            <a:endParaRPr lang="en-US" altLang="zh-CN" sz="1600" dirty="0"/>
          </a:p>
          <a:p>
            <a:pPr lvl="3"/>
            <a:r>
              <a:rPr lang="zh-CN" altLang="en-US" sz="1600" dirty="0"/>
              <a:t> </a:t>
            </a:r>
            <a:r>
              <a:rPr lang="zh-CN" altLang="en-US" sz="1600" dirty="0">
                <a:solidFill>
                  <a:srgbClr val="00B0F0"/>
                </a:solidFill>
              </a:rPr>
              <a:t>三元</a:t>
            </a:r>
            <a:r>
              <a:rPr lang="zh-CN" altLang="zh-CN" sz="1600" dirty="0">
                <a:solidFill>
                  <a:srgbClr val="00B0F0"/>
                </a:solidFill>
              </a:rPr>
              <a:t>联系</a:t>
            </a:r>
            <a:r>
              <a:rPr lang="en-US" altLang="zh-CN" sz="1600" dirty="0" err="1">
                <a:solidFill>
                  <a:srgbClr val="00B0F0"/>
                </a:solidFill>
              </a:rPr>
              <a:t>proj_guide</a:t>
            </a:r>
            <a:r>
              <a:rPr lang="zh-CN" altLang="en-US" sz="1600" dirty="0"/>
              <a:t>被当作</a:t>
            </a:r>
            <a:r>
              <a:rPr lang="zh-CN" altLang="zh-CN" sz="1600" dirty="0"/>
              <a:t>一个</a:t>
            </a:r>
            <a:r>
              <a:rPr lang="zh-CN" altLang="en-US" sz="1600" dirty="0">
                <a:solidFill>
                  <a:srgbClr val="00B0F0"/>
                </a:solidFill>
              </a:rPr>
              <a:t>同</a:t>
            </a:r>
            <a:r>
              <a:rPr lang="zh-CN" altLang="zh-CN" sz="1600" dirty="0">
                <a:solidFill>
                  <a:srgbClr val="00B0F0"/>
                </a:solidFill>
              </a:rPr>
              <a:t>名</a:t>
            </a:r>
            <a:r>
              <a:rPr lang="zh-CN" altLang="en-US" sz="1600" dirty="0">
                <a:solidFill>
                  <a:srgbClr val="00B0F0"/>
                </a:solidFill>
              </a:rPr>
              <a:t>的</a:t>
            </a:r>
            <a:r>
              <a:rPr lang="zh-CN" altLang="zh-CN" sz="1600" dirty="0">
                <a:solidFill>
                  <a:srgbClr val="C00000"/>
                </a:solidFill>
              </a:rPr>
              <a:t>高层实体</a:t>
            </a:r>
            <a:r>
              <a:rPr lang="en-US" altLang="zh-CN" sz="1600" dirty="0" err="1">
                <a:solidFill>
                  <a:srgbClr val="C00000"/>
                </a:solidFill>
              </a:rPr>
              <a:t>proj_guide</a:t>
            </a:r>
            <a:endParaRPr lang="en-US" altLang="zh-CN" sz="1600" dirty="0">
              <a:solidFill>
                <a:srgbClr val="C00000"/>
              </a:solidFill>
            </a:endParaRPr>
          </a:p>
          <a:p>
            <a:pPr lvl="2"/>
            <a:endParaRPr lang="en-US" altLang="zh-CN" sz="1600" dirty="0"/>
          </a:p>
          <a:p>
            <a:pPr lvl="2"/>
            <a:r>
              <a:rPr lang="zh-CN" altLang="zh-CN" sz="1600" dirty="0"/>
              <a:t>在</a:t>
            </a:r>
            <a:r>
              <a:rPr lang="zh-CN" altLang="zh-CN" sz="1600" dirty="0">
                <a:solidFill>
                  <a:srgbClr val="C00000"/>
                </a:solidFill>
              </a:rPr>
              <a:t>高层实体</a:t>
            </a:r>
            <a:r>
              <a:rPr lang="en-US" altLang="zh-CN" sz="1600" dirty="0" err="1">
                <a:solidFill>
                  <a:srgbClr val="C00000"/>
                </a:solidFill>
              </a:rPr>
              <a:t>proj_guide</a:t>
            </a:r>
            <a:r>
              <a:rPr lang="en-US" altLang="zh-CN" sz="1600" dirty="0">
                <a:solidFill>
                  <a:srgbClr val="C00000"/>
                </a:solidFill>
              </a:rPr>
              <a:t> </a:t>
            </a:r>
            <a:r>
              <a:rPr lang="zh-CN" altLang="zh-CN" sz="1600" dirty="0"/>
              <a:t>和</a:t>
            </a:r>
            <a:r>
              <a:rPr lang="zh-CN" altLang="en-US" sz="1600" dirty="0">
                <a:solidFill>
                  <a:srgbClr val="C00000"/>
                </a:solidFill>
              </a:rPr>
              <a:t>评估报告实体</a:t>
            </a:r>
            <a:r>
              <a:rPr lang="en-US" altLang="zh-CN" sz="1600" dirty="0">
                <a:solidFill>
                  <a:srgbClr val="C00000"/>
                </a:solidFill>
              </a:rPr>
              <a:t>evaluation</a:t>
            </a:r>
            <a:r>
              <a:rPr lang="zh-CN" altLang="zh-CN" sz="1600" dirty="0"/>
              <a:t>之间</a:t>
            </a:r>
            <a:r>
              <a:rPr lang="zh-CN" altLang="zh-CN" sz="1600" dirty="0">
                <a:solidFill>
                  <a:srgbClr val="7030A0"/>
                </a:solidFill>
              </a:rPr>
              <a:t>创建一个二元联系</a:t>
            </a:r>
            <a:r>
              <a:rPr lang="en-US" altLang="zh-CN" sz="1600" dirty="0" err="1">
                <a:solidFill>
                  <a:srgbClr val="7030A0"/>
                </a:solidFill>
              </a:rPr>
              <a:t>eval_for</a:t>
            </a:r>
            <a:endParaRPr lang="en-US" altLang="zh-CN" sz="1600" dirty="0"/>
          </a:p>
          <a:p>
            <a:pPr lvl="3"/>
            <a:r>
              <a:rPr lang="zh-CN" altLang="en-US" sz="1600" dirty="0"/>
              <a:t>二元联系</a:t>
            </a:r>
            <a:r>
              <a:rPr lang="en-US" altLang="zh-CN" sz="1600" dirty="0" err="1"/>
              <a:t>eval_for</a:t>
            </a:r>
            <a:r>
              <a:rPr lang="zh-CN" altLang="zh-CN" sz="1600" dirty="0"/>
              <a:t>表示某个</a:t>
            </a:r>
            <a:r>
              <a:rPr lang="en-US" altLang="zh-CN" sz="1600" dirty="0"/>
              <a:t>evaluation </a:t>
            </a:r>
            <a:r>
              <a:rPr lang="zh-CN" altLang="zh-CN" sz="1600" dirty="0"/>
              <a:t>对应哪个</a:t>
            </a:r>
            <a:r>
              <a:rPr lang="zh-CN" altLang="en-US" sz="1600" dirty="0"/>
              <a:t>（</a:t>
            </a:r>
            <a:r>
              <a:rPr lang="en-US" altLang="zh-CN" sz="1600" dirty="0"/>
              <a:t>student , project ,instructor</a:t>
            </a:r>
            <a:r>
              <a:rPr lang="zh-CN" altLang="en-US" sz="1600" dirty="0"/>
              <a:t>）</a:t>
            </a:r>
            <a:r>
              <a:rPr lang="zh-CN" altLang="zh-CN" sz="1600" dirty="0"/>
              <a:t>组合</a:t>
            </a:r>
            <a:endParaRPr lang="en-US" altLang="zh-CN" sz="1600" dirty="0"/>
          </a:p>
          <a:p>
            <a:pPr lvl="1"/>
            <a:endParaRPr lang="en-US" altLang="zh-CN" b="1" dirty="0">
              <a:solidFill>
                <a:srgbClr val="FF0000"/>
              </a:solidFill>
            </a:endParaRPr>
          </a:p>
          <a:p>
            <a:pPr lvl="1"/>
            <a:r>
              <a:rPr lang="zh-CN" altLang="en-US" b="1" dirty="0">
                <a:solidFill>
                  <a:srgbClr val="FF0000"/>
                </a:solidFill>
              </a:rPr>
              <a:t>映射方法</a:t>
            </a:r>
            <a:endParaRPr lang="en-US" altLang="zh-CN" b="1" dirty="0">
              <a:solidFill>
                <a:srgbClr val="FF0000"/>
              </a:solidFill>
            </a:endParaRPr>
          </a:p>
          <a:p>
            <a:pPr lvl="2"/>
            <a:r>
              <a:rPr lang="zh-CN" altLang="zh-CN" sz="1600" dirty="0"/>
              <a:t>不需要单独的关系来表示聚集</a:t>
            </a:r>
            <a:endParaRPr lang="en-US" altLang="zh-CN" sz="1600" dirty="0"/>
          </a:p>
          <a:p>
            <a:pPr lvl="3"/>
            <a:r>
              <a:rPr lang="zh-CN" altLang="en-US" sz="1600" dirty="0"/>
              <a:t>直接</a:t>
            </a:r>
            <a:r>
              <a:rPr lang="zh-CN" altLang="zh-CN" sz="1600" dirty="0"/>
              <a:t>使用定义该聚集的联系</a:t>
            </a:r>
            <a:r>
              <a:rPr lang="zh-CN" altLang="en-US" sz="1600" dirty="0"/>
              <a:t>所</a:t>
            </a:r>
            <a:r>
              <a:rPr lang="zh-CN" altLang="zh-CN" sz="1600" dirty="0"/>
              <a:t>创建出来的关系</a:t>
            </a:r>
            <a:r>
              <a:rPr lang="zh-CN" altLang="en-US" sz="1600" dirty="0"/>
              <a:t>模式</a:t>
            </a:r>
            <a:r>
              <a:rPr lang="en-US" altLang="zh-CN" sz="1600" dirty="0" err="1"/>
              <a:t>proj_guide</a:t>
            </a:r>
            <a:endParaRPr lang="en-US" altLang="zh-CN" sz="1600" dirty="0"/>
          </a:p>
          <a:p>
            <a:pPr lvl="3"/>
            <a:r>
              <a:rPr lang="zh-CN" altLang="en-US" sz="1600" dirty="0"/>
              <a:t>主键就是定义该聚集的联系的主键</a:t>
            </a:r>
            <a:endParaRPr lang="en-US" altLang="zh-CN" sz="1600" dirty="0"/>
          </a:p>
          <a:p>
            <a:pPr lvl="2"/>
            <a:r>
              <a:rPr lang="zh-CN" altLang="en-US" sz="1600" dirty="0"/>
              <a:t>按照二元联系的转换规则，转换</a:t>
            </a:r>
            <a:r>
              <a:rPr lang="zh-CN" altLang="zh-CN" sz="1600" dirty="0">
                <a:solidFill>
                  <a:srgbClr val="C00000"/>
                </a:solidFill>
              </a:rPr>
              <a:t>高层实体</a:t>
            </a:r>
            <a:r>
              <a:rPr lang="en-US" altLang="zh-CN" sz="1600" dirty="0" err="1">
                <a:solidFill>
                  <a:srgbClr val="C00000"/>
                </a:solidFill>
              </a:rPr>
              <a:t>proj_guide</a:t>
            </a:r>
            <a:r>
              <a:rPr lang="en-US" altLang="zh-CN" sz="1600" dirty="0">
                <a:solidFill>
                  <a:srgbClr val="C00000"/>
                </a:solidFill>
              </a:rPr>
              <a:t> </a:t>
            </a:r>
            <a:r>
              <a:rPr lang="zh-CN" altLang="zh-CN" sz="1600" dirty="0"/>
              <a:t>和</a:t>
            </a:r>
            <a:r>
              <a:rPr lang="zh-CN" altLang="en-US" sz="1600" dirty="0">
                <a:solidFill>
                  <a:srgbClr val="C00000"/>
                </a:solidFill>
              </a:rPr>
              <a:t>评估报告实体</a:t>
            </a:r>
            <a:r>
              <a:rPr lang="en-US" altLang="zh-CN" sz="1600" dirty="0">
                <a:solidFill>
                  <a:srgbClr val="C00000"/>
                </a:solidFill>
              </a:rPr>
              <a:t>evaluation</a:t>
            </a:r>
            <a:r>
              <a:rPr lang="zh-CN" altLang="zh-CN" sz="1600" dirty="0"/>
              <a:t>之间</a:t>
            </a:r>
            <a:r>
              <a:rPr lang="zh-CN" altLang="en-US" sz="1600" dirty="0"/>
              <a:t>的</a:t>
            </a:r>
            <a:r>
              <a:rPr lang="zh-CN" altLang="zh-CN" sz="1600" dirty="0">
                <a:solidFill>
                  <a:srgbClr val="7030A0"/>
                </a:solidFill>
              </a:rPr>
              <a:t>二元联系</a:t>
            </a:r>
            <a:r>
              <a:rPr lang="en-US" altLang="zh-CN" sz="1600" dirty="0" err="1">
                <a:solidFill>
                  <a:srgbClr val="7030A0"/>
                </a:solidFill>
              </a:rPr>
              <a:t>eval_for</a:t>
            </a:r>
            <a:endParaRPr lang="zh-CN" altLang="zh-CN" sz="1600" dirty="0">
              <a:solidFill>
                <a:srgbClr val="00B0F0"/>
              </a:solidFill>
            </a:endParaRPr>
          </a:p>
        </p:txBody>
      </p:sp>
      <p:pic>
        <p:nvPicPr>
          <p:cNvPr id="4" name="图片 4">
            <a:extLst>
              <a:ext uri="{FF2B5EF4-FFF2-40B4-BE49-F238E27FC236}">
                <a16:creationId xmlns:a16="http://schemas.microsoft.com/office/drawing/2014/main" id="{AD596333-1A61-4EA7-AFE5-B0345690D43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57349" y="1487763"/>
            <a:ext cx="2424034" cy="2144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747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475375" y="1372253"/>
            <a:ext cx="11084304" cy="5409547"/>
          </a:xfrm>
        </p:spPr>
        <p:txBody>
          <a:bodyPr>
            <a:normAutofit fontScale="92500" lnSpcReduction="10000"/>
          </a:bodyPr>
          <a:lstStyle/>
          <a:p>
            <a:r>
              <a:rPr lang="zh-CN" altLang="en-US" sz="2800" b="1" dirty="0">
                <a:solidFill>
                  <a:srgbClr val="FF0000"/>
                </a:solidFill>
              </a:rPr>
              <a:t>步骤</a:t>
            </a:r>
            <a:r>
              <a:rPr lang="en-US" altLang="zh-CN" sz="2800" b="1" dirty="0">
                <a:solidFill>
                  <a:srgbClr val="FF0000"/>
                </a:solidFill>
              </a:rPr>
              <a:t>13</a:t>
            </a:r>
            <a:r>
              <a:rPr lang="zh-CN" altLang="en-US" sz="2800" b="1" dirty="0">
                <a:solidFill>
                  <a:srgbClr val="FF0000"/>
                </a:solidFill>
              </a:rPr>
              <a:t>：</a:t>
            </a:r>
            <a:r>
              <a:rPr lang="zh-CN" altLang="en-US" sz="2800" b="1" dirty="0">
                <a:solidFill>
                  <a:srgbClr val="00B050"/>
                </a:solidFill>
              </a:rPr>
              <a:t>超类</a:t>
            </a:r>
            <a:r>
              <a:rPr lang="en-US" altLang="zh-CN" sz="2800" b="1" dirty="0">
                <a:solidFill>
                  <a:srgbClr val="00B050"/>
                </a:solidFill>
              </a:rPr>
              <a:t>/</a:t>
            </a:r>
            <a:r>
              <a:rPr lang="zh-CN" altLang="en-US" sz="2800" b="1" dirty="0">
                <a:solidFill>
                  <a:srgbClr val="00B050"/>
                </a:solidFill>
              </a:rPr>
              <a:t>子类联系</a:t>
            </a:r>
            <a:r>
              <a:rPr lang="zh-CN" altLang="en-US" sz="2800" b="1" dirty="0">
                <a:solidFill>
                  <a:srgbClr val="FF0000"/>
                </a:solidFill>
              </a:rPr>
              <a:t>类型的映射</a:t>
            </a:r>
            <a:endParaRPr lang="en-US" altLang="zh-CN" sz="2800" b="1" dirty="0">
              <a:solidFill>
                <a:srgbClr val="FF0000"/>
              </a:solidFill>
            </a:endParaRPr>
          </a:p>
          <a:p>
            <a:pPr lvl="1"/>
            <a:r>
              <a:rPr lang="zh-CN" altLang="en-US" sz="2400" b="1" dirty="0">
                <a:solidFill>
                  <a:srgbClr val="FF0000"/>
                </a:solidFill>
              </a:rPr>
              <a:t>映射方法</a:t>
            </a:r>
            <a:endParaRPr lang="en-US" altLang="zh-CN" sz="2400" b="1" dirty="0">
              <a:solidFill>
                <a:srgbClr val="FF0000"/>
              </a:solidFill>
            </a:endParaRPr>
          </a:p>
          <a:p>
            <a:pPr lvl="2"/>
            <a:r>
              <a:rPr lang="zh-CN" altLang="zh-CN" sz="2200" b="1" dirty="0"/>
              <a:t>第一种方法</a:t>
            </a:r>
          </a:p>
          <a:p>
            <a:pPr lvl="3"/>
            <a:r>
              <a:rPr lang="zh-CN" altLang="en-US" sz="1700" dirty="0"/>
              <a:t>（</a:t>
            </a:r>
            <a:r>
              <a:rPr lang="en-US" altLang="zh-CN" sz="1700" dirty="0"/>
              <a:t>1</a:t>
            </a:r>
            <a:r>
              <a:rPr lang="zh-CN" altLang="en-US" sz="1700" dirty="0"/>
              <a:t>）</a:t>
            </a:r>
            <a:r>
              <a:rPr lang="zh-CN" altLang="zh-CN" sz="1700" dirty="0">
                <a:solidFill>
                  <a:srgbClr val="FF0000"/>
                </a:solidFill>
              </a:rPr>
              <a:t>为高层实体创建一个模式</a:t>
            </a:r>
            <a:r>
              <a:rPr lang="zh-CN" altLang="zh-CN" sz="1700" dirty="0"/>
              <a:t>；</a:t>
            </a:r>
          </a:p>
          <a:p>
            <a:pPr lvl="3"/>
            <a:r>
              <a:rPr lang="zh-CN" altLang="en-US" sz="1700" dirty="0"/>
              <a:t>（</a:t>
            </a:r>
            <a:r>
              <a:rPr lang="en-US" altLang="zh-CN" sz="1700" dirty="0"/>
              <a:t>2</a:t>
            </a:r>
            <a:r>
              <a:rPr lang="zh-CN" altLang="en-US" sz="1700" dirty="0"/>
              <a:t>）</a:t>
            </a:r>
            <a:r>
              <a:rPr lang="zh-CN" altLang="zh-CN" sz="1700" dirty="0">
                <a:solidFill>
                  <a:srgbClr val="FF0000"/>
                </a:solidFill>
              </a:rPr>
              <a:t>为每个低层实体创建一个</a:t>
            </a:r>
            <a:r>
              <a:rPr lang="zh-CN" altLang="en-US" sz="1700" dirty="0">
                <a:solidFill>
                  <a:srgbClr val="FF0000"/>
                </a:solidFill>
              </a:rPr>
              <a:t>关系</a:t>
            </a:r>
            <a:r>
              <a:rPr lang="zh-CN" altLang="zh-CN" sz="1700" dirty="0">
                <a:solidFill>
                  <a:srgbClr val="FF0000"/>
                </a:solidFill>
              </a:rPr>
              <a:t>模式</a:t>
            </a:r>
            <a:r>
              <a:rPr lang="zh-CN" altLang="en-US" sz="1700" dirty="0"/>
              <a:t>：</a:t>
            </a:r>
            <a:endParaRPr lang="en-US" altLang="zh-CN" sz="1700" dirty="0"/>
          </a:p>
          <a:p>
            <a:pPr lvl="4"/>
            <a:r>
              <a:rPr lang="zh-CN" altLang="zh-CN" sz="1700" dirty="0"/>
              <a:t>属性包括对应于低层实体的每个属性</a:t>
            </a:r>
            <a:endParaRPr lang="en-US" altLang="zh-CN" sz="1700" dirty="0"/>
          </a:p>
          <a:p>
            <a:pPr lvl="4"/>
            <a:r>
              <a:rPr lang="zh-CN" altLang="en-US" sz="1700" dirty="0"/>
              <a:t>属性包括</a:t>
            </a:r>
            <a:r>
              <a:rPr lang="zh-CN" altLang="zh-CN" sz="1700" dirty="0"/>
              <a:t>对应于高层实体主码的每个属性</a:t>
            </a:r>
          </a:p>
          <a:p>
            <a:pPr lvl="3"/>
            <a:r>
              <a:rPr lang="zh-CN" altLang="en-US" sz="1700" dirty="0"/>
              <a:t>（</a:t>
            </a:r>
            <a:r>
              <a:rPr lang="en-US" altLang="zh-CN" sz="1700" dirty="0"/>
              <a:t>3</a:t>
            </a:r>
            <a:r>
              <a:rPr lang="zh-CN" altLang="en-US" sz="1700" dirty="0"/>
              <a:t>）</a:t>
            </a:r>
            <a:r>
              <a:rPr lang="zh-CN" altLang="zh-CN" sz="1700" dirty="0">
                <a:solidFill>
                  <a:srgbClr val="FF0000"/>
                </a:solidFill>
              </a:rPr>
              <a:t>高层实体的主码属性</a:t>
            </a:r>
            <a:r>
              <a:rPr lang="zh-CN" altLang="en-US" sz="1700" dirty="0">
                <a:solidFill>
                  <a:srgbClr val="FF0000"/>
                </a:solidFill>
              </a:rPr>
              <a:t>同时也是</a:t>
            </a:r>
            <a:r>
              <a:rPr lang="zh-CN" altLang="zh-CN" sz="1700" dirty="0">
                <a:solidFill>
                  <a:srgbClr val="FF0000"/>
                </a:solidFill>
              </a:rPr>
              <a:t>所有低层实体的主码属性</a:t>
            </a:r>
          </a:p>
          <a:p>
            <a:pPr lvl="3"/>
            <a:r>
              <a:rPr lang="zh-CN" altLang="en-US" sz="1700" dirty="0"/>
              <a:t>（</a:t>
            </a:r>
            <a:r>
              <a:rPr lang="en-US" altLang="zh-CN" sz="1700" dirty="0"/>
              <a:t>4</a:t>
            </a:r>
            <a:r>
              <a:rPr lang="zh-CN" altLang="en-US" sz="1700" dirty="0"/>
              <a:t>）</a:t>
            </a:r>
            <a:r>
              <a:rPr lang="zh-CN" altLang="zh-CN" sz="1700" dirty="0">
                <a:solidFill>
                  <a:srgbClr val="FF0000"/>
                </a:solidFill>
              </a:rPr>
              <a:t>在低层实体上建立外码约束，其主码属性参照创建自高层实体的关系的主码</a:t>
            </a:r>
            <a:endParaRPr lang="en-US" altLang="zh-CN" sz="1700" dirty="0">
              <a:solidFill>
                <a:srgbClr val="FF0000"/>
              </a:solidFill>
            </a:endParaRPr>
          </a:p>
          <a:p>
            <a:pPr lvl="2"/>
            <a:endParaRPr lang="en-US" altLang="zh-CN" sz="1700" dirty="0">
              <a:solidFill>
                <a:srgbClr val="FF0000"/>
              </a:solidFill>
            </a:endParaRPr>
          </a:p>
          <a:p>
            <a:pPr lvl="2"/>
            <a:r>
              <a:rPr lang="zh-CN" altLang="zh-CN" b="1" dirty="0"/>
              <a:t>例：</a:t>
            </a:r>
            <a:r>
              <a:rPr lang="zh-CN" altLang="zh-CN" dirty="0"/>
              <a:t>图</a:t>
            </a:r>
            <a:r>
              <a:rPr lang="en-US" altLang="zh-CN" dirty="0"/>
              <a:t>7-21</a:t>
            </a:r>
            <a:r>
              <a:rPr lang="zh-CN" altLang="zh-CN" dirty="0"/>
              <a:t>的</a:t>
            </a:r>
            <a:r>
              <a:rPr lang="en-US" altLang="zh-CN" dirty="0"/>
              <a:t>E-R</a:t>
            </a:r>
            <a:r>
              <a:rPr lang="zh-CN" altLang="zh-CN" dirty="0"/>
              <a:t>图</a:t>
            </a:r>
            <a:r>
              <a:rPr lang="en-US" altLang="zh-CN" dirty="0"/>
              <a:t>(</a:t>
            </a:r>
            <a:r>
              <a:rPr lang="zh-CN" altLang="zh-CN" dirty="0"/>
              <a:t>忽略</a:t>
            </a:r>
            <a:r>
              <a:rPr lang="en-US" altLang="zh-CN" dirty="0"/>
              <a:t>instructor</a:t>
            </a:r>
            <a:r>
              <a:rPr lang="zh-CN" altLang="zh-CN" dirty="0"/>
              <a:t>和</a:t>
            </a:r>
            <a:r>
              <a:rPr lang="en-US" altLang="zh-CN" dirty="0"/>
              <a:t>secretary</a:t>
            </a:r>
            <a:r>
              <a:rPr lang="zh-CN" altLang="zh-CN" dirty="0"/>
              <a:t>实体</a:t>
            </a:r>
            <a:r>
              <a:rPr lang="en-US" altLang="zh-CN" dirty="0"/>
              <a:t>) </a:t>
            </a:r>
            <a:r>
              <a:rPr lang="zh-CN" altLang="zh-CN" dirty="0"/>
              <a:t>，</a:t>
            </a:r>
          </a:p>
          <a:p>
            <a:pPr lvl="3"/>
            <a:r>
              <a:rPr lang="zh-CN" altLang="zh-CN" dirty="0"/>
              <a:t>根据步骤（</a:t>
            </a:r>
            <a:r>
              <a:rPr lang="en-US" altLang="zh-CN" dirty="0"/>
              <a:t>1</a:t>
            </a:r>
            <a:r>
              <a:rPr lang="zh-CN" altLang="zh-CN" dirty="0"/>
              <a:t>）（</a:t>
            </a:r>
            <a:r>
              <a:rPr lang="en-US" altLang="zh-CN" dirty="0"/>
              <a:t>2</a:t>
            </a:r>
            <a:r>
              <a:rPr lang="zh-CN" altLang="zh-CN" dirty="0"/>
              <a:t>），建立三个模式：</a:t>
            </a:r>
          </a:p>
          <a:p>
            <a:pPr lvl="4"/>
            <a:r>
              <a:rPr lang="en-US" altLang="zh-CN" dirty="0"/>
              <a:t>person (</a:t>
            </a:r>
            <a:r>
              <a:rPr lang="en-US" altLang="zh-CN" b="1" u="sng" dirty="0"/>
              <a:t>ID</a:t>
            </a:r>
            <a:r>
              <a:rPr lang="en-US" altLang="zh-CN" dirty="0"/>
              <a:t>, name, street, city)</a:t>
            </a:r>
            <a:endParaRPr lang="zh-CN" altLang="zh-CN" dirty="0"/>
          </a:p>
          <a:p>
            <a:pPr lvl="4"/>
            <a:r>
              <a:rPr lang="en-US" altLang="zh-CN" dirty="0"/>
              <a:t>employee (</a:t>
            </a:r>
            <a:r>
              <a:rPr lang="en-US" altLang="zh-CN" b="1" u="sng" dirty="0"/>
              <a:t>ID</a:t>
            </a:r>
            <a:r>
              <a:rPr lang="en-US" altLang="zh-CN" dirty="0"/>
              <a:t>, salary)</a:t>
            </a:r>
            <a:endParaRPr lang="zh-CN" altLang="zh-CN" dirty="0"/>
          </a:p>
          <a:p>
            <a:pPr lvl="4"/>
            <a:r>
              <a:rPr lang="en-US" altLang="zh-CN" dirty="0"/>
              <a:t>student (</a:t>
            </a:r>
            <a:r>
              <a:rPr lang="en-US" altLang="zh-CN" b="1" u="sng" dirty="0"/>
              <a:t>ID</a:t>
            </a:r>
            <a:r>
              <a:rPr lang="en-US" altLang="zh-CN" dirty="0"/>
              <a:t>, </a:t>
            </a:r>
            <a:r>
              <a:rPr lang="en-US" altLang="zh-CN" dirty="0" err="1"/>
              <a:t>tot_cred</a:t>
            </a:r>
            <a:r>
              <a:rPr lang="en-US" altLang="zh-CN" dirty="0"/>
              <a:t>)</a:t>
            </a:r>
            <a:endParaRPr lang="zh-CN" altLang="zh-CN" dirty="0"/>
          </a:p>
          <a:p>
            <a:pPr lvl="3"/>
            <a:r>
              <a:rPr lang="zh-CN" altLang="zh-CN" dirty="0"/>
              <a:t>根据步骤（</a:t>
            </a:r>
            <a:r>
              <a:rPr lang="en-US" altLang="zh-CN" dirty="0"/>
              <a:t>3</a:t>
            </a:r>
            <a:r>
              <a:rPr lang="zh-CN" altLang="zh-CN" dirty="0"/>
              <a:t>），三个模式的主码都采用高层实体</a:t>
            </a:r>
            <a:r>
              <a:rPr lang="zh-CN" altLang="en-US" dirty="0"/>
              <a:t> </a:t>
            </a:r>
            <a:r>
              <a:rPr lang="en-US" altLang="zh-CN" dirty="0"/>
              <a:t>person</a:t>
            </a:r>
            <a:r>
              <a:rPr lang="zh-CN" altLang="en-US" dirty="0"/>
              <a:t> </a:t>
            </a:r>
            <a:r>
              <a:rPr lang="zh-CN" altLang="zh-CN" dirty="0"/>
              <a:t>的主码，</a:t>
            </a:r>
            <a:r>
              <a:rPr lang="zh-CN" altLang="en-US" dirty="0"/>
              <a:t>也就是</a:t>
            </a:r>
            <a:r>
              <a:rPr lang="zh-CN" altLang="zh-CN" dirty="0"/>
              <a:t>属性</a:t>
            </a:r>
            <a:r>
              <a:rPr lang="en-US" altLang="zh-CN" dirty="0"/>
              <a:t>ID</a:t>
            </a:r>
            <a:r>
              <a:rPr lang="zh-CN" altLang="zh-CN" dirty="0"/>
              <a:t>作为主码；</a:t>
            </a:r>
          </a:p>
          <a:p>
            <a:pPr lvl="3"/>
            <a:r>
              <a:rPr lang="zh-CN" altLang="zh-CN" dirty="0"/>
              <a:t>根据步骤（</a:t>
            </a:r>
            <a:r>
              <a:rPr lang="en-US" altLang="zh-CN" dirty="0"/>
              <a:t>4</a:t>
            </a:r>
            <a:r>
              <a:rPr lang="zh-CN" altLang="zh-CN" dirty="0"/>
              <a:t>），在低层实体上建立外码约束，其主码属性参照创建自高层实体的关系的主码：</a:t>
            </a:r>
            <a:endParaRPr lang="en-US" altLang="zh-CN" dirty="0"/>
          </a:p>
          <a:p>
            <a:pPr lvl="4"/>
            <a:r>
              <a:rPr lang="en-US" altLang="zh-CN" dirty="0"/>
              <a:t>employee </a:t>
            </a:r>
            <a:r>
              <a:rPr lang="zh-CN" altLang="zh-CN" dirty="0"/>
              <a:t>的属性</a:t>
            </a:r>
            <a:r>
              <a:rPr lang="en-US" altLang="zh-CN" dirty="0" err="1"/>
              <a:t>lD</a:t>
            </a:r>
            <a:r>
              <a:rPr lang="en-US" altLang="zh-CN" dirty="0"/>
              <a:t> </a:t>
            </a:r>
            <a:r>
              <a:rPr lang="zh-CN" altLang="zh-CN" dirty="0"/>
              <a:t>会参照</a:t>
            </a:r>
            <a:r>
              <a:rPr lang="en-US" altLang="zh-CN" dirty="0"/>
              <a:t>person </a:t>
            </a:r>
            <a:r>
              <a:rPr lang="zh-CN" altLang="zh-CN" dirty="0"/>
              <a:t>的主码</a:t>
            </a:r>
            <a:endParaRPr lang="en-US" altLang="zh-CN" dirty="0"/>
          </a:p>
          <a:p>
            <a:pPr lvl="4"/>
            <a:r>
              <a:rPr lang="en-US" altLang="zh-CN" dirty="0"/>
              <a:t>student</a:t>
            </a:r>
            <a:r>
              <a:rPr lang="zh-CN" altLang="zh-CN" dirty="0"/>
              <a:t>的属性</a:t>
            </a:r>
            <a:r>
              <a:rPr lang="en-US" altLang="zh-CN" dirty="0" err="1"/>
              <a:t>lD</a:t>
            </a:r>
            <a:r>
              <a:rPr lang="en-US" altLang="zh-CN" dirty="0"/>
              <a:t> </a:t>
            </a:r>
            <a:r>
              <a:rPr lang="zh-CN" altLang="zh-CN" dirty="0"/>
              <a:t>会参照</a:t>
            </a:r>
            <a:r>
              <a:rPr lang="en-US" altLang="zh-CN" dirty="0"/>
              <a:t>person </a:t>
            </a:r>
            <a:r>
              <a:rPr lang="zh-CN" altLang="zh-CN" dirty="0"/>
              <a:t>的主码</a:t>
            </a:r>
            <a:endParaRPr lang="en-US" altLang="zh-CN" sz="2800" b="1" dirty="0">
              <a:solidFill>
                <a:srgbClr val="FF0000"/>
              </a:solidFill>
            </a:endParaRPr>
          </a:p>
          <a:p>
            <a:pPr lvl="2"/>
            <a:endParaRPr lang="zh-CN" altLang="zh-CN" sz="1600" dirty="0">
              <a:solidFill>
                <a:srgbClr val="00B0F0"/>
              </a:solidFill>
            </a:endParaRPr>
          </a:p>
        </p:txBody>
      </p:sp>
      <p:pic>
        <p:nvPicPr>
          <p:cNvPr id="5" name="图片 4">
            <a:extLst>
              <a:ext uri="{FF2B5EF4-FFF2-40B4-BE49-F238E27FC236}">
                <a16:creationId xmlns:a16="http://schemas.microsoft.com/office/drawing/2014/main" id="{9CF851C9-FFE7-4F81-B34F-D8EB274F123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69196" y="4289456"/>
            <a:ext cx="2147429" cy="222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165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475375" y="1372253"/>
            <a:ext cx="11084304" cy="5409547"/>
          </a:xfrm>
        </p:spPr>
        <p:txBody>
          <a:bodyPr>
            <a:normAutofit fontScale="92500" lnSpcReduction="20000"/>
          </a:bodyPr>
          <a:lstStyle/>
          <a:p>
            <a:r>
              <a:rPr lang="zh-CN" altLang="en-US" sz="2400" b="1" dirty="0">
                <a:solidFill>
                  <a:srgbClr val="FF0000"/>
                </a:solidFill>
              </a:rPr>
              <a:t>步骤</a:t>
            </a:r>
            <a:r>
              <a:rPr lang="en-US" altLang="zh-CN" sz="2400" b="1" dirty="0">
                <a:solidFill>
                  <a:srgbClr val="FF0000"/>
                </a:solidFill>
              </a:rPr>
              <a:t>13</a:t>
            </a:r>
            <a:r>
              <a:rPr lang="zh-CN" altLang="en-US" sz="2400" b="1" dirty="0">
                <a:solidFill>
                  <a:srgbClr val="FF0000"/>
                </a:solidFill>
              </a:rPr>
              <a:t>：</a:t>
            </a:r>
            <a:r>
              <a:rPr lang="zh-CN" altLang="en-US" sz="2400" b="1" dirty="0">
                <a:solidFill>
                  <a:srgbClr val="00B050"/>
                </a:solidFill>
              </a:rPr>
              <a:t>超类</a:t>
            </a:r>
            <a:r>
              <a:rPr lang="en-US" altLang="zh-CN" sz="2400" b="1" dirty="0">
                <a:solidFill>
                  <a:srgbClr val="00B050"/>
                </a:solidFill>
              </a:rPr>
              <a:t>/</a:t>
            </a:r>
            <a:r>
              <a:rPr lang="zh-CN" altLang="en-US" sz="2400" b="1" dirty="0">
                <a:solidFill>
                  <a:srgbClr val="00B050"/>
                </a:solidFill>
              </a:rPr>
              <a:t>子类联系</a:t>
            </a:r>
            <a:r>
              <a:rPr lang="zh-CN" altLang="en-US" sz="2400" b="1" dirty="0">
                <a:solidFill>
                  <a:srgbClr val="FF0000"/>
                </a:solidFill>
              </a:rPr>
              <a:t>类型的映射</a:t>
            </a:r>
            <a:endParaRPr lang="en-US" altLang="zh-CN" sz="2400" b="1" dirty="0">
              <a:solidFill>
                <a:srgbClr val="FF0000"/>
              </a:solidFill>
            </a:endParaRPr>
          </a:p>
          <a:p>
            <a:pPr lvl="1"/>
            <a:r>
              <a:rPr lang="zh-CN" altLang="en-US" sz="2000" b="1" dirty="0">
                <a:solidFill>
                  <a:srgbClr val="FF0000"/>
                </a:solidFill>
              </a:rPr>
              <a:t>映射方法</a:t>
            </a:r>
            <a:endParaRPr lang="en-US" altLang="zh-CN" sz="2000" b="1" dirty="0">
              <a:solidFill>
                <a:srgbClr val="FF0000"/>
              </a:solidFill>
            </a:endParaRPr>
          </a:p>
          <a:p>
            <a:pPr lvl="2"/>
            <a:r>
              <a:rPr lang="zh-CN" altLang="zh-CN" sz="2000" b="1" dirty="0"/>
              <a:t>第</a:t>
            </a:r>
            <a:r>
              <a:rPr lang="zh-CN" altLang="en-US" sz="2000" b="1" dirty="0"/>
              <a:t>二</a:t>
            </a:r>
            <a:r>
              <a:rPr lang="zh-CN" altLang="zh-CN" sz="2000" b="1" dirty="0"/>
              <a:t>种方法</a:t>
            </a:r>
          </a:p>
          <a:p>
            <a:pPr lvl="3"/>
            <a:r>
              <a:rPr lang="zh-CN" altLang="zh-CN" sz="1600" b="1" dirty="0">
                <a:solidFill>
                  <a:srgbClr val="7030A0"/>
                </a:solidFill>
              </a:rPr>
              <a:t>如果概化是不相交且完全的</a:t>
            </a:r>
            <a:endParaRPr lang="en-US" altLang="zh-CN" sz="1600" b="1" dirty="0">
              <a:solidFill>
                <a:srgbClr val="7030A0"/>
              </a:solidFill>
            </a:endParaRPr>
          </a:p>
          <a:p>
            <a:pPr lvl="4"/>
            <a:r>
              <a:rPr lang="zh-CN" altLang="zh-CN" sz="1600" dirty="0"/>
              <a:t>不存在同时属于两个同级的低层实体的实体</a:t>
            </a:r>
            <a:r>
              <a:rPr lang="zh-CN" altLang="en-US" sz="1600" dirty="0"/>
              <a:t>实例</a:t>
            </a:r>
            <a:endParaRPr lang="en-US" altLang="zh-CN" sz="1600" dirty="0"/>
          </a:p>
          <a:p>
            <a:pPr lvl="4"/>
            <a:r>
              <a:rPr lang="zh-CN" altLang="zh-CN" sz="1600" dirty="0"/>
              <a:t>高层实体的任何实体</a:t>
            </a:r>
            <a:r>
              <a:rPr lang="zh-CN" altLang="en-US" sz="1600" dirty="0"/>
              <a:t>实例</a:t>
            </a:r>
            <a:r>
              <a:rPr lang="zh-CN" altLang="zh-CN" sz="1600" dirty="0"/>
              <a:t>都是某个低层实体的成员</a:t>
            </a:r>
          </a:p>
          <a:p>
            <a:pPr lvl="3"/>
            <a:r>
              <a:rPr lang="zh-CN" altLang="en-US" sz="1600" dirty="0"/>
              <a:t>（</a:t>
            </a:r>
            <a:r>
              <a:rPr lang="en-US" altLang="zh-CN" sz="1600" dirty="0"/>
              <a:t>1</a:t>
            </a:r>
            <a:r>
              <a:rPr lang="zh-CN" altLang="en-US" sz="1600" dirty="0"/>
              <a:t>）</a:t>
            </a:r>
            <a:r>
              <a:rPr lang="zh-CN" altLang="zh-CN" sz="1600" dirty="0">
                <a:solidFill>
                  <a:srgbClr val="FF0000"/>
                </a:solidFill>
              </a:rPr>
              <a:t>不需要为高层实体创建任何</a:t>
            </a:r>
            <a:r>
              <a:rPr lang="zh-CN" altLang="en-US" sz="1600" dirty="0">
                <a:solidFill>
                  <a:srgbClr val="FF0000"/>
                </a:solidFill>
              </a:rPr>
              <a:t>关系</a:t>
            </a:r>
            <a:r>
              <a:rPr lang="zh-CN" altLang="zh-CN" sz="1600" dirty="0">
                <a:solidFill>
                  <a:srgbClr val="FF0000"/>
                </a:solidFill>
              </a:rPr>
              <a:t>模式</a:t>
            </a:r>
          </a:p>
          <a:p>
            <a:pPr lvl="3"/>
            <a:r>
              <a:rPr lang="zh-CN" altLang="en-US" sz="1600" dirty="0"/>
              <a:t>（</a:t>
            </a:r>
            <a:r>
              <a:rPr lang="en-US" altLang="zh-CN" sz="1600" dirty="0"/>
              <a:t>2</a:t>
            </a:r>
            <a:r>
              <a:rPr lang="zh-CN" altLang="en-US" sz="1600" dirty="0"/>
              <a:t>）</a:t>
            </a:r>
            <a:r>
              <a:rPr lang="zh-CN" altLang="zh-CN" sz="1600" dirty="0">
                <a:solidFill>
                  <a:srgbClr val="FF0000"/>
                </a:solidFill>
              </a:rPr>
              <a:t>只需要为每个低层实体创建一个</a:t>
            </a:r>
            <a:r>
              <a:rPr lang="zh-CN" altLang="en-US" sz="1600" dirty="0">
                <a:solidFill>
                  <a:srgbClr val="FF0000"/>
                </a:solidFill>
              </a:rPr>
              <a:t>关系</a:t>
            </a:r>
            <a:r>
              <a:rPr lang="zh-CN" altLang="zh-CN" sz="1600" dirty="0">
                <a:solidFill>
                  <a:srgbClr val="FF0000"/>
                </a:solidFill>
              </a:rPr>
              <a:t>模式</a:t>
            </a:r>
            <a:endParaRPr lang="en-US" altLang="zh-CN" sz="1600" dirty="0">
              <a:solidFill>
                <a:srgbClr val="FF0000"/>
              </a:solidFill>
            </a:endParaRPr>
          </a:p>
          <a:p>
            <a:pPr lvl="4"/>
            <a:r>
              <a:rPr lang="zh-CN" altLang="zh-CN" sz="1600" dirty="0"/>
              <a:t>属性包括对应于低层实体的每个属性</a:t>
            </a:r>
            <a:endParaRPr lang="en-US" altLang="zh-CN" sz="1600" dirty="0"/>
          </a:p>
          <a:p>
            <a:pPr lvl="4"/>
            <a:r>
              <a:rPr lang="zh-CN" altLang="en-US" sz="1600" dirty="0"/>
              <a:t>属性同时包括</a:t>
            </a:r>
            <a:r>
              <a:rPr lang="zh-CN" altLang="zh-CN" sz="1600" dirty="0"/>
              <a:t>对应于高层实体的每个属性</a:t>
            </a:r>
          </a:p>
          <a:p>
            <a:pPr lvl="3"/>
            <a:r>
              <a:rPr lang="zh-CN" altLang="en-US" sz="1600" dirty="0"/>
              <a:t>（</a:t>
            </a:r>
            <a:r>
              <a:rPr lang="en-US" altLang="zh-CN" sz="1600" dirty="0"/>
              <a:t>3</a:t>
            </a:r>
            <a:r>
              <a:rPr lang="zh-CN" altLang="en-US" sz="1600" dirty="0"/>
              <a:t>）</a:t>
            </a:r>
            <a:r>
              <a:rPr lang="zh-CN" altLang="zh-CN" sz="1600" dirty="0">
                <a:solidFill>
                  <a:srgbClr val="FF0000"/>
                </a:solidFill>
              </a:rPr>
              <a:t>将高层实体的主码作为低层实体的主码</a:t>
            </a:r>
            <a:endParaRPr lang="en-US" altLang="zh-CN" sz="1600" dirty="0">
              <a:solidFill>
                <a:srgbClr val="FF0000"/>
              </a:solidFill>
            </a:endParaRPr>
          </a:p>
          <a:p>
            <a:pPr lvl="2"/>
            <a:endParaRPr lang="en-US" altLang="zh-CN" b="1" dirty="0"/>
          </a:p>
          <a:p>
            <a:pPr lvl="3"/>
            <a:r>
              <a:rPr lang="zh-CN" altLang="zh-CN" b="1" dirty="0"/>
              <a:t>例：</a:t>
            </a:r>
            <a:r>
              <a:rPr lang="zh-CN" altLang="zh-CN" dirty="0"/>
              <a:t>图</a:t>
            </a:r>
            <a:r>
              <a:rPr lang="en-US" altLang="zh-CN" dirty="0"/>
              <a:t>7-21</a:t>
            </a:r>
            <a:r>
              <a:rPr lang="zh-CN" altLang="zh-CN" dirty="0"/>
              <a:t>的</a:t>
            </a:r>
            <a:r>
              <a:rPr lang="en-US" altLang="zh-CN" dirty="0"/>
              <a:t>E-R</a:t>
            </a:r>
            <a:r>
              <a:rPr lang="zh-CN" altLang="zh-CN" dirty="0"/>
              <a:t>图，</a:t>
            </a:r>
            <a:r>
              <a:rPr lang="zh-CN" altLang="en-US" dirty="0"/>
              <a:t>转换为以下</a:t>
            </a:r>
            <a:r>
              <a:rPr lang="zh-CN" altLang="zh-CN" dirty="0"/>
              <a:t>两个</a:t>
            </a:r>
            <a:r>
              <a:rPr lang="zh-CN" altLang="en-US" dirty="0"/>
              <a:t>关系</a:t>
            </a:r>
            <a:r>
              <a:rPr lang="zh-CN" altLang="zh-CN" dirty="0"/>
              <a:t>模式</a:t>
            </a:r>
          </a:p>
          <a:p>
            <a:pPr lvl="4"/>
            <a:r>
              <a:rPr lang="en-US" altLang="zh-CN" sz="1600" dirty="0"/>
              <a:t>employee (</a:t>
            </a:r>
            <a:r>
              <a:rPr lang="en-US" altLang="zh-CN" sz="1600" b="1" u="sng" dirty="0"/>
              <a:t>ID</a:t>
            </a:r>
            <a:r>
              <a:rPr lang="en-US" altLang="zh-CN" sz="1600" dirty="0"/>
              <a:t>, name, street, city, salary)</a:t>
            </a:r>
            <a:endParaRPr lang="zh-CN" altLang="zh-CN" sz="1600" dirty="0"/>
          </a:p>
          <a:p>
            <a:pPr lvl="4"/>
            <a:r>
              <a:rPr lang="en-US" altLang="zh-CN" sz="1600" dirty="0"/>
              <a:t>student (</a:t>
            </a:r>
            <a:r>
              <a:rPr lang="en-US" altLang="zh-CN" sz="1600" b="1" u="sng" dirty="0"/>
              <a:t>ID</a:t>
            </a:r>
            <a:r>
              <a:rPr lang="zh-CN" altLang="zh-CN" sz="1600" dirty="0"/>
              <a:t>，</a:t>
            </a:r>
            <a:r>
              <a:rPr lang="en-US" altLang="zh-CN" sz="1600" dirty="0"/>
              <a:t>name, street, city, </a:t>
            </a:r>
            <a:r>
              <a:rPr lang="en-US" altLang="zh-CN" sz="1600" dirty="0" err="1"/>
              <a:t>tot_cred</a:t>
            </a:r>
            <a:r>
              <a:rPr lang="en-US" altLang="zh-CN" sz="1600" dirty="0"/>
              <a:t>)</a:t>
            </a:r>
            <a:endParaRPr lang="zh-CN" altLang="zh-CN" sz="1600" dirty="0"/>
          </a:p>
          <a:p>
            <a:pPr lvl="4"/>
            <a:r>
              <a:rPr lang="zh-CN" altLang="zh-CN" sz="1600" dirty="0"/>
              <a:t>这两个</a:t>
            </a:r>
            <a:r>
              <a:rPr lang="zh-CN" altLang="en-US" sz="1600" dirty="0"/>
              <a:t>关系</a:t>
            </a:r>
            <a:r>
              <a:rPr lang="zh-CN" altLang="zh-CN" sz="1600" dirty="0"/>
              <a:t>模式</a:t>
            </a:r>
            <a:r>
              <a:rPr lang="zh-CN" altLang="en-US" sz="1600" dirty="0"/>
              <a:t>的主码：将</a:t>
            </a:r>
            <a:r>
              <a:rPr lang="zh-CN" altLang="zh-CN" sz="1600" dirty="0"/>
              <a:t>高层实体</a:t>
            </a:r>
            <a:r>
              <a:rPr lang="en-US" altLang="zh-CN" sz="1600" dirty="0"/>
              <a:t>person </a:t>
            </a:r>
            <a:r>
              <a:rPr lang="zh-CN" altLang="zh-CN" sz="1600" dirty="0"/>
              <a:t>的主码属性</a:t>
            </a:r>
            <a:r>
              <a:rPr lang="en-US" altLang="zh-CN" sz="1600" dirty="0" err="1"/>
              <a:t>lD</a:t>
            </a:r>
            <a:r>
              <a:rPr lang="zh-CN" altLang="zh-CN" sz="1600" dirty="0"/>
              <a:t>作为它们的主码</a:t>
            </a:r>
            <a:endParaRPr lang="en-US" altLang="zh-CN" sz="1600" dirty="0"/>
          </a:p>
          <a:p>
            <a:pPr lvl="3"/>
            <a:r>
              <a:rPr lang="zh-CN" altLang="zh-CN" sz="1600" dirty="0">
                <a:solidFill>
                  <a:srgbClr val="7030A0"/>
                </a:solidFill>
              </a:rPr>
              <a:t>定义外码约束</a:t>
            </a:r>
            <a:r>
              <a:rPr lang="zh-CN" altLang="en-US" sz="1600" dirty="0">
                <a:solidFill>
                  <a:srgbClr val="7030A0"/>
                </a:solidFill>
              </a:rPr>
              <a:t>时，会遇到麻烦</a:t>
            </a:r>
            <a:endParaRPr lang="zh-CN" altLang="zh-CN" sz="1600" b="1" dirty="0">
              <a:solidFill>
                <a:srgbClr val="7030A0"/>
              </a:solidFill>
            </a:endParaRPr>
          </a:p>
          <a:p>
            <a:pPr lvl="4"/>
            <a:r>
              <a:rPr lang="zh-CN" altLang="zh-CN" sz="1600" dirty="0"/>
              <a:t>假定我们有一个与实体</a:t>
            </a:r>
            <a:r>
              <a:rPr lang="en-US" altLang="zh-CN" sz="1600" dirty="0"/>
              <a:t>person</a:t>
            </a:r>
            <a:r>
              <a:rPr lang="zh-CN" altLang="zh-CN" sz="1600" dirty="0"/>
              <a:t>相关的联系</a:t>
            </a:r>
            <a:r>
              <a:rPr lang="en-US" altLang="zh-CN" sz="1600" dirty="0"/>
              <a:t>R</a:t>
            </a:r>
          </a:p>
          <a:p>
            <a:pPr lvl="5"/>
            <a:r>
              <a:rPr lang="zh-CN" altLang="zh-CN" sz="1600" dirty="0"/>
              <a:t>用第一种方法，当从该联系创建一个关系模式</a:t>
            </a:r>
            <a:r>
              <a:rPr lang="en-US" altLang="zh-CN" sz="1600" dirty="0"/>
              <a:t>R</a:t>
            </a:r>
            <a:r>
              <a:rPr lang="zh-CN" altLang="zh-CN" sz="1600" dirty="0"/>
              <a:t>时，也可以在</a:t>
            </a:r>
            <a:r>
              <a:rPr lang="en-US" altLang="zh-CN" sz="1600" dirty="0"/>
              <a:t>R</a:t>
            </a:r>
            <a:r>
              <a:rPr lang="zh-CN" altLang="zh-CN" sz="1600" dirty="0"/>
              <a:t>上建立参照</a:t>
            </a:r>
            <a:r>
              <a:rPr lang="en-US" altLang="zh-CN" sz="1600" dirty="0"/>
              <a:t>person</a:t>
            </a:r>
            <a:r>
              <a:rPr lang="zh-CN" altLang="zh-CN" sz="1600" dirty="0"/>
              <a:t>模式的外码约束。</a:t>
            </a:r>
            <a:endParaRPr lang="en-US" altLang="zh-CN" sz="1600" dirty="0"/>
          </a:p>
          <a:p>
            <a:pPr lvl="5"/>
            <a:r>
              <a:rPr lang="zh-CN" altLang="zh-CN" sz="1600" dirty="0"/>
              <a:t>用第二种方法，</a:t>
            </a:r>
            <a:r>
              <a:rPr lang="en-US" altLang="zh-CN" sz="1600" dirty="0"/>
              <a:t> R</a:t>
            </a:r>
            <a:r>
              <a:rPr lang="zh-CN" altLang="zh-CN" sz="1600" dirty="0"/>
              <a:t>上的外码约束无法参照单一的一个关系。</a:t>
            </a:r>
            <a:endParaRPr lang="en-US" altLang="zh-CN" sz="1600" dirty="0"/>
          </a:p>
          <a:p>
            <a:pPr lvl="4"/>
            <a:r>
              <a:rPr lang="zh-CN" altLang="en-US" sz="1600" dirty="0"/>
              <a:t>解决办法：</a:t>
            </a:r>
            <a:r>
              <a:rPr lang="zh-CN" altLang="zh-CN" sz="1600" dirty="0"/>
              <a:t>创建一个关系模式</a:t>
            </a:r>
            <a:r>
              <a:rPr lang="en-US" altLang="zh-CN" sz="1600" dirty="0"/>
              <a:t>person</a:t>
            </a:r>
            <a:r>
              <a:rPr lang="zh-CN" altLang="en-US" sz="1600" dirty="0"/>
              <a:t>（</a:t>
            </a:r>
            <a:r>
              <a:rPr lang="zh-CN" altLang="zh-CN" sz="1600" dirty="0"/>
              <a:t>至少包含实体</a:t>
            </a:r>
            <a:r>
              <a:rPr lang="en-US" altLang="zh-CN" sz="1600" dirty="0"/>
              <a:t>person </a:t>
            </a:r>
            <a:r>
              <a:rPr lang="zh-CN" altLang="zh-CN" sz="1600" dirty="0"/>
              <a:t>的主码属性</a:t>
            </a:r>
            <a:r>
              <a:rPr lang="zh-CN" altLang="en-US" sz="1600" dirty="0"/>
              <a:t>）</a:t>
            </a:r>
            <a:endParaRPr lang="en-US" altLang="zh-CN" sz="1600" dirty="0"/>
          </a:p>
        </p:txBody>
      </p:sp>
      <p:pic>
        <p:nvPicPr>
          <p:cNvPr id="5" name="图片 4">
            <a:extLst>
              <a:ext uri="{FF2B5EF4-FFF2-40B4-BE49-F238E27FC236}">
                <a16:creationId xmlns:a16="http://schemas.microsoft.com/office/drawing/2014/main" id="{9CF851C9-FFE7-4F81-B34F-D8EB274F123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9922" y="1914718"/>
            <a:ext cx="2147429" cy="222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091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475375" y="1372253"/>
            <a:ext cx="11084304" cy="5409547"/>
          </a:xfrm>
        </p:spPr>
        <p:txBody>
          <a:bodyPr>
            <a:normAutofit/>
          </a:bodyPr>
          <a:lstStyle/>
          <a:p>
            <a:r>
              <a:rPr lang="zh-CN" altLang="en-US" sz="2400" b="1" dirty="0">
                <a:solidFill>
                  <a:srgbClr val="FF0000"/>
                </a:solidFill>
              </a:rPr>
              <a:t>步骤</a:t>
            </a:r>
            <a:r>
              <a:rPr lang="en-US" altLang="zh-CN" sz="2400" b="1" dirty="0">
                <a:solidFill>
                  <a:srgbClr val="FF0000"/>
                </a:solidFill>
              </a:rPr>
              <a:t>13</a:t>
            </a:r>
            <a:r>
              <a:rPr lang="zh-CN" altLang="en-US" sz="2400" b="1" dirty="0">
                <a:solidFill>
                  <a:srgbClr val="FF0000"/>
                </a:solidFill>
              </a:rPr>
              <a:t>：</a:t>
            </a:r>
            <a:r>
              <a:rPr lang="zh-CN" altLang="en-US" sz="2400" b="1" dirty="0">
                <a:solidFill>
                  <a:srgbClr val="00B050"/>
                </a:solidFill>
              </a:rPr>
              <a:t>超类</a:t>
            </a:r>
            <a:r>
              <a:rPr lang="en-US" altLang="zh-CN" sz="2400" b="1" dirty="0">
                <a:solidFill>
                  <a:srgbClr val="00B050"/>
                </a:solidFill>
              </a:rPr>
              <a:t>/</a:t>
            </a:r>
            <a:r>
              <a:rPr lang="zh-CN" altLang="en-US" sz="2400" b="1" dirty="0">
                <a:solidFill>
                  <a:srgbClr val="00B050"/>
                </a:solidFill>
              </a:rPr>
              <a:t>子类联系</a:t>
            </a:r>
            <a:r>
              <a:rPr lang="zh-CN" altLang="en-US" sz="2400" b="1" dirty="0">
                <a:solidFill>
                  <a:srgbClr val="FF0000"/>
                </a:solidFill>
              </a:rPr>
              <a:t>类型的映射</a:t>
            </a:r>
            <a:endParaRPr lang="en-US" altLang="zh-CN" sz="2400" b="1" dirty="0">
              <a:solidFill>
                <a:srgbClr val="FF0000"/>
              </a:solidFill>
            </a:endParaRPr>
          </a:p>
          <a:p>
            <a:pPr lvl="1"/>
            <a:r>
              <a:rPr lang="zh-CN" altLang="en-US" sz="2000" b="1" dirty="0">
                <a:solidFill>
                  <a:srgbClr val="FF0000"/>
                </a:solidFill>
              </a:rPr>
              <a:t>映射方法</a:t>
            </a:r>
            <a:endParaRPr lang="en-US" altLang="zh-CN" sz="2000" b="1" dirty="0">
              <a:solidFill>
                <a:srgbClr val="FF0000"/>
              </a:solidFill>
            </a:endParaRPr>
          </a:p>
          <a:p>
            <a:pPr lvl="2"/>
            <a:r>
              <a:rPr lang="zh-CN" altLang="zh-CN" sz="2000" b="1" dirty="0"/>
              <a:t>第</a:t>
            </a:r>
            <a:r>
              <a:rPr lang="zh-CN" altLang="en-US" sz="2000" b="1" dirty="0"/>
              <a:t>二</a:t>
            </a:r>
            <a:r>
              <a:rPr lang="zh-CN" altLang="zh-CN" sz="2000" b="1" dirty="0"/>
              <a:t>种方法</a:t>
            </a:r>
          </a:p>
          <a:p>
            <a:pPr lvl="3"/>
            <a:endParaRPr lang="en-US" altLang="zh-CN" sz="1600" dirty="0">
              <a:solidFill>
                <a:srgbClr val="7030A0"/>
              </a:solidFill>
            </a:endParaRPr>
          </a:p>
          <a:p>
            <a:pPr lvl="3"/>
            <a:r>
              <a:rPr lang="zh-CN" altLang="en-US" sz="1600" dirty="0">
                <a:solidFill>
                  <a:srgbClr val="7030A0"/>
                </a:solidFill>
              </a:rPr>
              <a:t>用于</a:t>
            </a:r>
            <a:r>
              <a:rPr lang="zh-CN" altLang="zh-CN" sz="1600" dirty="0">
                <a:solidFill>
                  <a:srgbClr val="0070C0"/>
                </a:solidFill>
              </a:rPr>
              <a:t>重叠概化</a:t>
            </a:r>
            <a:r>
              <a:rPr lang="zh-CN" altLang="zh-CN" sz="1600" dirty="0">
                <a:solidFill>
                  <a:srgbClr val="7030A0"/>
                </a:solidFill>
              </a:rPr>
              <a:t>，某些值就会不必要地存储多次</a:t>
            </a:r>
            <a:endParaRPr lang="en-US" altLang="zh-CN" sz="1600" dirty="0">
              <a:solidFill>
                <a:srgbClr val="7030A0"/>
              </a:solidFill>
            </a:endParaRPr>
          </a:p>
          <a:p>
            <a:pPr lvl="4"/>
            <a:r>
              <a:rPr lang="zh-CN" altLang="zh-CN" sz="1600" dirty="0"/>
              <a:t>例</a:t>
            </a:r>
            <a:r>
              <a:rPr lang="zh-CN" altLang="en-US" sz="1600" dirty="0"/>
              <a:t>：</a:t>
            </a:r>
            <a:r>
              <a:rPr lang="zh-CN" altLang="zh-CN" sz="1600" dirty="0"/>
              <a:t>如果一个人既是雇员又是学生，</a:t>
            </a:r>
            <a:r>
              <a:rPr lang="en-US" altLang="zh-CN" sz="1600" dirty="0"/>
              <a:t>street </a:t>
            </a:r>
            <a:r>
              <a:rPr lang="zh-CN" altLang="zh-CN" sz="1600" dirty="0"/>
              <a:t>和</a:t>
            </a:r>
            <a:r>
              <a:rPr lang="en-US" altLang="zh-CN" sz="1600" dirty="0"/>
              <a:t>city</a:t>
            </a:r>
            <a:r>
              <a:rPr lang="zh-CN" altLang="zh-CN" sz="1600" dirty="0"/>
              <a:t>的值就会存储两次</a:t>
            </a:r>
          </a:p>
          <a:p>
            <a:pPr lvl="3"/>
            <a:endParaRPr lang="en-US" altLang="zh-CN" sz="1600" dirty="0"/>
          </a:p>
          <a:p>
            <a:pPr lvl="3"/>
            <a:r>
              <a:rPr lang="zh-CN" altLang="zh-CN" sz="1600" b="1" dirty="0">
                <a:solidFill>
                  <a:srgbClr val="7030A0"/>
                </a:solidFill>
              </a:rPr>
              <a:t>概化是不相交的但不是全部的</a:t>
            </a:r>
            <a:r>
              <a:rPr lang="zh-CN" altLang="en-US" sz="1600" b="1" dirty="0">
                <a:solidFill>
                  <a:srgbClr val="7030A0"/>
                </a:solidFill>
              </a:rPr>
              <a:t>（</a:t>
            </a:r>
            <a:r>
              <a:rPr lang="zh-CN" altLang="zh-CN" sz="1600" dirty="0">
                <a:solidFill>
                  <a:srgbClr val="7030A0"/>
                </a:solidFill>
              </a:rPr>
              <a:t>有的人既不是雇员又不是学生</a:t>
            </a:r>
            <a:r>
              <a:rPr lang="zh-CN" altLang="en-US" sz="1600" dirty="0">
                <a:solidFill>
                  <a:srgbClr val="7030A0"/>
                </a:solidFill>
              </a:rPr>
              <a:t>）</a:t>
            </a:r>
            <a:endParaRPr lang="en-US" altLang="zh-CN" sz="1600" dirty="0">
              <a:solidFill>
                <a:srgbClr val="7030A0"/>
              </a:solidFill>
            </a:endParaRPr>
          </a:p>
          <a:p>
            <a:pPr lvl="4"/>
            <a:r>
              <a:rPr lang="zh-CN" altLang="zh-CN" sz="1600" dirty="0"/>
              <a:t>需要一个额外的模式</a:t>
            </a:r>
            <a:r>
              <a:rPr lang="zh-CN" altLang="en-US" sz="1600" dirty="0"/>
              <a:t> </a:t>
            </a:r>
            <a:r>
              <a:rPr lang="en-US" altLang="zh-CN" sz="1600" dirty="0"/>
              <a:t>person</a:t>
            </a:r>
            <a:r>
              <a:rPr lang="zh-CN" altLang="en-US" sz="1600" dirty="0"/>
              <a:t> </a:t>
            </a:r>
            <a:r>
              <a:rPr lang="en-US" altLang="zh-CN" sz="1600" dirty="0"/>
              <a:t> (</a:t>
            </a:r>
            <a:r>
              <a:rPr lang="en-US" altLang="zh-CN" sz="1600" b="1" u="sng" dirty="0"/>
              <a:t>ID</a:t>
            </a:r>
            <a:r>
              <a:rPr lang="zh-CN" altLang="zh-CN" sz="1600" dirty="0"/>
              <a:t>，</a:t>
            </a:r>
            <a:r>
              <a:rPr lang="en-US" altLang="zh-CN" sz="1600" dirty="0"/>
              <a:t>name</a:t>
            </a:r>
            <a:r>
              <a:rPr lang="zh-CN" altLang="zh-CN" sz="1600" dirty="0"/>
              <a:t>，</a:t>
            </a:r>
            <a:r>
              <a:rPr lang="en-US" altLang="zh-CN" sz="1600" dirty="0"/>
              <a:t>street</a:t>
            </a:r>
            <a:r>
              <a:rPr lang="zh-CN" altLang="zh-CN" sz="1600" dirty="0"/>
              <a:t>，</a:t>
            </a:r>
            <a:r>
              <a:rPr lang="en-US" altLang="zh-CN" sz="1600" dirty="0"/>
              <a:t>city)</a:t>
            </a:r>
            <a:r>
              <a:rPr lang="zh-CN" altLang="zh-CN" sz="1600" dirty="0"/>
              <a:t>来表示这样的人</a:t>
            </a:r>
            <a:endParaRPr lang="en-US" altLang="zh-CN" sz="1600" dirty="0"/>
          </a:p>
          <a:p>
            <a:pPr lvl="4"/>
            <a:r>
              <a:rPr lang="zh-CN" altLang="zh-CN" sz="1600" dirty="0"/>
              <a:t>外码约束问题仍然存在</a:t>
            </a:r>
            <a:r>
              <a:rPr lang="zh-CN" altLang="en-US" sz="1600" dirty="0"/>
              <a:t>！</a:t>
            </a:r>
            <a:endParaRPr lang="en-US" altLang="zh-CN" sz="1600" dirty="0"/>
          </a:p>
          <a:p>
            <a:pPr lvl="4"/>
            <a:endParaRPr lang="en-US" altLang="zh-CN" sz="1600" dirty="0"/>
          </a:p>
          <a:p>
            <a:pPr lvl="4"/>
            <a:r>
              <a:rPr lang="zh-CN" altLang="zh-CN" sz="1600" dirty="0"/>
              <a:t>为了解决这个问题，假定在</a:t>
            </a:r>
            <a:r>
              <a:rPr lang="en-US" altLang="zh-CN" sz="1600" dirty="0"/>
              <a:t>person </a:t>
            </a:r>
            <a:r>
              <a:rPr lang="zh-CN" altLang="zh-CN" sz="1600" dirty="0"/>
              <a:t>关系中额外表示了雇员和学生，</a:t>
            </a:r>
            <a:endParaRPr lang="en-US" altLang="zh-CN" sz="1600" dirty="0"/>
          </a:p>
          <a:p>
            <a:pPr lvl="5"/>
            <a:r>
              <a:rPr lang="zh-CN" altLang="zh-CN" sz="1600" dirty="0"/>
              <a:t>姓名、街道以及城市的信息就要在</a:t>
            </a:r>
            <a:r>
              <a:rPr lang="en-US" altLang="zh-CN" sz="1600" dirty="0"/>
              <a:t>person </a:t>
            </a:r>
            <a:r>
              <a:rPr lang="zh-CN" altLang="zh-CN" sz="1600" dirty="0"/>
              <a:t>关系和</a:t>
            </a:r>
            <a:r>
              <a:rPr lang="en-US" altLang="zh-CN" sz="1600" dirty="0"/>
              <a:t>student </a:t>
            </a:r>
            <a:r>
              <a:rPr lang="zh-CN" altLang="zh-CN" sz="1600" dirty="0"/>
              <a:t>关系中冗余地存储</a:t>
            </a:r>
            <a:endParaRPr lang="en-US" altLang="zh-CN" sz="1600" dirty="0"/>
          </a:p>
          <a:p>
            <a:pPr lvl="5"/>
            <a:r>
              <a:rPr lang="zh-CN" altLang="zh-CN" sz="1600" dirty="0"/>
              <a:t>雇员的信息在</a:t>
            </a:r>
            <a:r>
              <a:rPr lang="en-US" altLang="zh-CN" sz="1600" dirty="0"/>
              <a:t>person </a:t>
            </a:r>
            <a:r>
              <a:rPr lang="zh-CN" altLang="zh-CN" sz="1600" dirty="0"/>
              <a:t>关系和</a:t>
            </a:r>
            <a:r>
              <a:rPr lang="en-US" altLang="zh-CN" sz="1600" dirty="0"/>
              <a:t>employee </a:t>
            </a:r>
            <a:r>
              <a:rPr lang="zh-CN" altLang="zh-CN" sz="1600" dirty="0"/>
              <a:t>关系中</a:t>
            </a:r>
            <a:r>
              <a:rPr lang="zh-CN" altLang="en-US" sz="1600" dirty="0"/>
              <a:t>也要</a:t>
            </a:r>
            <a:r>
              <a:rPr lang="zh-CN" altLang="zh-CN" sz="1600" dirty="0"/>
              <a:t>冗余地存储</a:t>
            </a:r>
            <a:endParaRPr lang="en-US" altLang="zh-CN" sz="1600" dirty="0"/>
          </a:p>
          <a:p>
            <a:pPr lvl="4"/>
            <a:r>
              <a:rPr lang="zh-CN" altLang="en-US" sz="1600" dirty="0"/>
              <a:t>如果想去除这样的冗余，可以</a:t>
            </a:r>
            <a:r>
              <a:rPr lang="zh-CN" altLang="zh-CN" sz="1600" dirty="0"/>
              <a:t>将姓名、街道和城市信息只存储在</a:t>
            </a:r>
            <a:r>
              <a:rPr lang="en-US" altLang="zh-CN" sz="1600" dirty="0"/>
              <a:t>person </a:t>
            </a:r>
            <a:r>
              <a:rPr lang="zh-CN" altLang="zh-CN" sz="1600" dirty="0"/>
              <a:t>关系中，而把这些信息从</a:t>
            </a:r>
            <a:r>
              <a:rPr lang="en-US" altLang="zh-CN" sz="1600" dirty="0"/>
              <a:t>student</a:t>
            </a:r>
            <a:r>
              <a:rPr lang="zh-CN" altLang="zh-CN" sz="1600" dirty="0"/>
              <a:t>和</a:t>
            </a:r>
            <a:r>
              <a:rPr lang="en-US" altLang="zh-CN" sz="1600" dirty="0"/>
              <a:t>employee </a:t>
            </a:r>
            <a:r>
              <a:rPr lang="zh-CN" altLang="zh-CN" sz="1600" dirty="0"/>
              <a:t>中移除</a:t>
            </a:r>
            <a:r>
              <a:rPr lang="zh-CN" altLang="en-US" sz="1600" dirty="0"/>
              <a:t>（结果和第一种方法一样了）</a:t>
            </a:r>
            <a:endParaRPr lang="zh-CN" altLang="zh-CN" sz="1600" dirty="0">
              <a:solidFill>
                <a:srgbClr val="00B0F0"/>
              </a:solidFill>
            </a:endParaRPr>
          </a:p>
        </p:txBody>
      </p:sp>
      <p:pic>
        <p:nvPicPr>
          <p:cNvPr id="5" name="图片 4">
            <a:extLst>
              <a:ext uri="{FF2B5EF4-FFF2-40B4-BE49-F238E27FC236}">
                <a16:creationId xmlns:a16="http://schemas.microsoft.com/office/drawing/2014/main" id="{9CF851C9-FFE7-4F81-B34F-D8EB274F123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52937" y="2051761"/>
            <a:ext cx="1813950" cy="1882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940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864065" y="1350237"/>
            <a:ext cx="10335237" cy="5431564"/>
          </a:xfrm>
        </p:spPr>
        <p:txBody>
          <a:bodyPr>
            <a:normAutofit fontScale="92500" lnSpcReduction="20000"/>
          </a:bodyPr>
          <a:lstStyle/>
          <a:p>
            <a:r>
              <a:rPr lang="zh-CN" altLang="en-US" sz="2800" b="1" dirty="0">
                <a:solidFill>
                  <a:srgbClr val="FF0000"/>
                </a:solidFill>
              </a:rPr>
              <a:t>步骤</a:t>
            </a:r>
            <a:r>
              <a:rPr lang="en-US" altLang="zh-CN" sz="2800" b="1" dirty="0">
                <a:solidFill>
                  <a:srgbClr val="FF0000"/>
                </a:solidFill>
              </a:rPr>
              <a:t>1</a:t>
            </a:r>
            <a:r>
              <a:rPr lang="zh-CN" altLang="en-US" sz="2800" b="1" dirty="0">
                <a:solidFill>
                  <a:srgbClr val="FF0000"/>
                </a:solidFill>
              </a:rPr>
              <a:t>：常规实体的映射</a:t>
            </a:r>
            <a:endParaRPr lang="en-US" altLang="zh-CN" sz="2800" b="1" dirty="0">
              <a:solidFill>
                <a:srgbClr val="FF0000"/>
              </a:solidFill>
            </a:endParaRPr>
          </a:p>
          <a:p>
            <a:pPr lvl="1"/>
            <a:r>
              <a:rPr lang="zh-CN" altLang="en-US" sz="1700" b="1" dirty="0">
                <a:solidFill>
                  <a:srgbClr val="FF0000"/>
                </a:solidFill>
              </a:rPr>
              <a:t>常规实体的特征</a:t>
            </a:r>
            <a:endParaRPr lang="en-US" altLang="zh-CN" sz="1700" b="1" dirty="0">
              <a:solidFill>
                <a:srgbClr val="FF0000"/>
              </a:solidFill>
            </a:endParaRPr>
          </a:p>
          <a:p>
            <a:pPr lvl="2"/>
            <a:r>
              <a:rPr lang="zh-CN" altLang="zh-CN" sz="1700" dirty="0"/>
              <a:t>强实体</a:t>
            </a:r>
            <a:endParaRPr lang="en-US" altLang="zh-CN" sz="1700" dirty="0"/>
          </a:p>
          <a:p>
            <a:pPr lvl="2"/>
            <a:r>
              <a:rPr lang="zh-CN" altLang="zh-CN" sz="1700" dirty="0"/>
              <a:t>有简单属性</a:t>
            </a:r>
            <a:endParaRPr lang="en-US" altLang="zh-CN" sz="1700" dirty="0"/>
          </a:p>
          <a:p>
            <a:pPr lvl="2"/>
            <a:r>
              <a:rPr lang="zh-CN" altLang="en-US" sz="1700" dirty="0"/>
              <a:t>有复合属性</a:t>
            </a:r>
            <a:endParaRPr lang="en-US" altLang="zh-CN" sz="1700" dirty="0"/>
          </a:p>
          <a:p>
            <a:pPr lvl="2"/>
            <a:r>
              <a:rPr lang="zh-CN" altLang="en-US" sz="1700" dirty="0"/>
              <a:t>无多值属性</a:t>
            </a:r>
            <a:endParaRPr lang="zh-CN" altLang="zh-CN" sz="1700" dirty="0"/>
          </a:p>
          <a:p>
            <a:pPr lvl="1"/>
            <a:r>
              <a:rPr lang="zh-CN" altLang="en-US" sz="1700" b="1" dirty="0">
                <a:solidFill>
                  <a:srgbClr val="FF0000"/>
                </a:solidFill>
              </a:rPr>
              <a:t>映射方法</a:t>
            </a:r>
            <a:endParaRPr lang="en-US" altLang="zh-CN" sz="1700" b="1" dirty="0">
              <a:solidFill>
                <a:srgbClr val="FF0000"/>
              </a:solidFill>
            </a:endParaRPr>
          </a:p>
          <a:p>
            <a:pPr lvl="2"/>
            <a:r>
              <a:rPr lang="zh-CN" altLang="en-US" sz="1700" dirty="0"/>
              <a:t> 为</a:t>
            </a:r>
            <a:r>
              <a:rPr lang="en-US" altLang="zh-CN" sz="1700" dirty="0"/>
              <a:t>E-R</a:t>
            </a:r>
            <a:r>
              <a:rPr lang="zh-CN" altLang="en-US" sz="1700" dirty="0"/>
              <a:t>图中的每个</a:t>
            </a:r>
            <a:r>
              <a:rPr lang="zh-CN" altLang="en-US" sz="1700" dirty="0">
                <a:solidFill>
                  <a:srgbClr val="00B050"/>
                </a:solidFill>
              </a:rPr>
              <a:t>常规</a:t>
            </a:r>
            <a:r>
              <a:rPr lang="en-US" altLang="zh-CN" sz="1700" dirty="0">
                <a:solidFill>
                  <a:srgbClr val="00B050"/>
                </a:solidFill>
              </a:rPr>
              <a:t>(</a:t>
            </a:r>
            <a:r>
              <a:rPr lang="zh-CN" altLang="en-US" sz="1700" dirty="0">
                <a:solidFill>
                  <a:srgbClr val="00B050"/>
                </a:solidFill>
              </a:rPr>
              <a:t>强</a:t>
            </a:r>
            <a:r>
              <a:rPr lang="en-US" altLang="zh-CN" sz="1700" dirty="0">
                <a:solidFill>
                  <a:srgbClr val="00B050"/>
                </a:solidFill>
              </a:rPr>
              <a:t>)</a:t>
            </a:r>
            <a:r>
              <a:rPr lang="zh-CN" altLang="en-US" sz="1700" dirty="0">
                <a:solidFill>
                  <a:srgbClr val="00B050"/>
                </a:solidFill>
              </a:rPr>
              <a:t>实体</a:t>
            </a:r>
            <a:r>
              <a:rPr lang="en-US" altLang="zh-CN" sz="1700" dirty="0">
                <a:solidFill>
                  <a:srgbClr val="00B050"/>
                </a:solidFill>
              </a:rPr>
              <a:t>E</a:t>
            </a:r>
            <a:r>
              <a:rPr lang="zh-CN" altLang="en-US" sz="1700" dirty="0"/>
              <a:t>，创建一个</a:t>
            </a:r>
            <a:r>
              <a:rPr lang="zh-CN" altLang="en-US" sz="1700" dirty="0">
                <a:solidFill>
                  <a:srgbClr val="00B0F0"/>
                </a:solidFill>
              </a:rPr>
              <a:t>关系模式</a:t>
            </a:r>
            <a:r>
              <a:rPr lang="en-US" altLang="zh-CN" sz="1700" dirty="0">
                <a:solidFill>
                  <a:srgbClr val="00B0F0"/>
                </a:solidFill>
              </a:rPr>
              <a:t>E</a:t>
            </a:r>
          </a:p>
          <a:p>
            <a:pPr lvl="3"/>
            <a:r>
              <a:rPr lang="zh-CN" altLang="en-US" sz="1700" dirty="0">
                <a:solidFill>
                  <a:srgbClr val="00B050"/>
                </a:solidFill>
              </a:rPr>
              <a:t>实体</a:t>
            </a:r>
            <a:r>
              <a:rPr lang="en-US" altLang="zh-CN" sz="1700" dirty="0">
                <a:solidFill>
                  <a:srgbClr val="00B050"/>
                </a:solidFill>
              </a:rPr>
              <a:t>E</a:t>
            </a:r>
            <a:r>
              <a:rPr lang="zh-CN" altLang="en-US" sz="1700" dirty="0">
                <a:solidFill>
                  <a:srgbClr val="00B050"/>
                </a:solidFill>
              </a:rPr>
              <a:t>的简单属性</a:t>
            </a:r>
            <a:r>
              <a:rPr lang="zh-CN" altLang="en-US" sz="1700" dirty="0"/>
              <a:t>，直接放入关系模式</a:t>
            </a:r>
            <a:r>
              <a:rPr lang="en-US" altLang="zh-CN" sz="1700" dirty="0"/>
              <a:t>E</a:t>
            </a:r>
          </a:p>
          <a:p>
            <a:pPr lvl="3"/>
            <a:r>
              <a:rPr lang="zh-CN" altLang="en-US" sz="1700" dirty="0">
                <a:solidFill>
                  <a:srgbClr val="00B050"/>
                </a:solidFill>
              </a:rPr>
              <a:t>实体</a:t>
            </a:r>
            <a:r>
              <a:rPr lang="en-US" altLang="zh-CN" sz="1700" dirty="0">
                <a:solidFill>
                  <a:srgbClr val="00B050"/>
                </a:solidFill>
              </a:rPr>
              <a:t>E</a:t>
            </a:r>
            <a:r>
              <a:rPr lang="zh-CN" altLang="en-US" sz="1700" dirty="0">
                <a:solidFill>
                  <a:srgbClr val="00B050"/>
                </a:solidFill>
              </a:rPr>
              <a:t>的复合属性</a:t>
            </a:r>
            <a:r>
              <a:rPr lang="zh-CN" altLang="en-US" sz="1700" dirty="0"/>
              <a:t>，只把其简单成员属性放入关系模式</a:t>
            </a:r>
            <a:r>
              <a:rPr lang="en-US" altLang="zh-CN" sz="1700" dirty="0"/>
              <a:t>E</a:t>
            </a:r>
          </a:p>
          <a:p>
            <a:pPr lvl="2"/>
            <a:r>
              <a:rPr lang="zh-CN" altLang="en-US" sz="1700" dirty="0"/>
              <a:t> 如果</a:t>
            </a:r>
            <a:r>
              <a:rPr lang="zh-CN" altLang="en-US" sz="1700" dirty="0">
                <a:solidFill>
                  <a:srgbClr val="00B050"/>
                </a:solidFill>
              </a:rPr>
              <a:t>实体</a:t>
            </a:r>
            <a:r>
              <a:rPr lang="en-US" altLang="zh-CN" sz="1700" dirty="0">
                <a:solidFill>
                  <a:srgbClr val="00B050"/>
                </a:solidFill>
              </a:rPr>
              <a:t>E</a:t>
            </a:r>
            <a:r>
              <a:rPr lang="zh-CN" altLang="en-US" sz="1700" dirty="0">
                <a:solidFill>
                  <a:srgbClr val="00B050"/>
                </a:solidFill>
              </a:rPr>
              <a:t>有多个候选键</a:t>
            </a:r>
            <a:r>
              <a:rPr lang="zh-CN" altLang="en-US" sz="1700" dirty="0"/>
              <a:t>，选择其中一个，作为关系模式</a:t>
            </a:r>
            <a:r>
              <a:rPr lang="en-US" altLang="zh-CN" sz="1700" dirty="0"/>
              <a:t>E</a:t>
            </a:r>
            <a:r>
              <a:rPr lang="zh-CN" altLang="en-US" sz="1700" dirty="0"/>
              <a:t>的</a:t>
            </a:r>
            <a:r>
              <a:rPr lang="zh-CN" altLang="en-US" sz="1700" dirty="0">
                <a:solidFill>
                  <a:srgbClr val="00B0F0"/>
                </a:solidFill>
              </a:rPr>
              <a:t>主键</a:t>
            </a:r>
            <a:r>
              <a:rPr lang="zh-CN" altLang="en-US" sz="1700" dirty="0"/>
              <a:t>，其他的作为</a:t>
            </a:r>
            <a:r>
              <a:rPr lang="zh-CN" altLang="en-US" sz="1700" dirty="0">
                <a:solidFill>
                  <a:srgbClr val="00B0F0"/>
                </a:solidFill>
              </a:rPr>
              <a:t>备用键</a:t>
            </a:r>
            <a:endParaRPr lang="en-US" altLang="zh-CN" sz="1700" dirty="0">
              <a:solidFill>
                <a:srgbClr val="00B0F0"/>
              </a:solidFill>
            </a:endParaRPr>
          </a:p>
          <a:p>
            <a:pPr lvl="2"/>
            <a:r>
              <a:rPr lang="zh-CN" altLang="en-US" sz="1700" dirty="0"/>
              <a:t> </a:t>
            </a:r>
            <a:r>
              <a:rPr lang="zh-CN" altLang="en-US" sz="1700" dirty="0">
                <a:solidFill>
                  <a:srgbClr val="00B050"/>
                </a:solidFill>
              </a:rPr>
              <a:t>实体</a:t>
            </a:r>
            <a:r>
              <a:rPr lang="en-US" altLang="zh-CN" sz="1700" dirty="0">
                <a:solidFill>
                  <a:srgbClr val="00B050"/>
                </a:solidFill>
              </a:rPr>
              <a:t>E</a:t>
            </a:r>
            <a:r>
              <a:rPr lang="zh-CN" altLang="en-US" sz="1700" dirty="0">
                <a:solidFill>
                  <a:srgbClr val="00B050"/>
                </a:solidFill>
              </a:rPr>
              <a:t>的每一个实体实例</a:t>
            </a:r>
            <a:r>
              <a:rPr lang="zh-CN" altLang="en-US" sz="1700" dirty="0"/>
              <a:t>，对应</a:t>
            </a:r>
            <a:r>
              <a:rPr lang="zh-CN" altLang="en-US" sz="1700" dirty="0">
                <a:solidFill>
                  <a:srgbClr val="00B0F0"/>
                </a:solidFill>
              </a:rPr>
              <a:t>关系模式</a:t>
            </a:r>
            <a:r>
              <a:rPr lang="en-US" altLang="zh-CN" sz="1700" dirty="0">
                <a:solidFill>
                  <a:srgbClr val="00B0F0"/>
                </a:solidFill>
              </a:rPr>
              <a:t>E</a:t>
            </a:r>
            <a:r>
              <a:rPr lang="zh-CN" altLang="en-US" sz="1700" dirty="0">
                <a:solidFill>
                  <a:srgbClr val="00B0F0"/>
                </a:solidFill>
              </a:rPr>
              <a:t>的一个元组</a:t>
            </a:r>
            <a:endParaRPr lang="en-US" altLang="zh-CN" sz="1700" dirty="0">
              <a:solidFill>
                <a:srgbClr val="00B0F0"/>
              </a:solidFill>
            </a:endParaRPr>
          </a:p>
          <a:p>
            <a:pPr lvl="1"/>
            <a:endParaRPr lang="en-US" altLang="zh-CN" sz="1700" b="1" dirty="0">
              <a:solidFill>
                <a:srgbClr val="FF0000"/>
              </a:solidFill>
            </a:endParaRPr>
          </a:p>
          <a:p>
            <a:pPr lvl="1"/>
            <a:r>
              <a:rPr lang="zh-CN" altLang="zh-CN" sz="1700" b="1" dirty="0">
                <a:solidFill>
                  <a:srgbClr val="FF0000"/>
                </a:solidFill>
              </a:rPr>
              <a:t>例</a:t>
            </a:r>
            <a:r>
              <a:rPr lang="zh-CN" altLang="en-US" sz="1700" b="1" dirty="0">
                <a:solidFill>
                  <a:srgbClr val="FF0000"/>
                </a:solidFill>
              </a:rPr>
              <a:t>：</a:t>
            </a:r>
            <a:r>
              <a:rPr lang="en-US" altLang="zh-CN" sz="1700" dirty="0"/>
              <a:t>E-R</a:t>
            </a:r>
            <a:r>
              <a:rPr lang="zh-CN" altLang="en-US" sz="1700" dirty="0"/>
              <a:t>图中的</a:t>
            </a:r>
            <a:r>
              <a:rPr lang="zh-CN" altLang="zh-CN" sz="1700" dirty="0">
                <a:solidFill>
                  <a:srgbClr val="00B0F0"/>
                </a:solidFill>
              </a:rPr>
              <a:t>实体</a:t>
            </a:r>
            <a:r>
              <a:rPr lang="en-US" altLang="zh-CN" sz="1700" dirty="0">
                <a:solidFill>
                  <a:srgbClr val="00B0F0"/>
                </a:solidFill>
              </a:rPr>
              <a:t>student</a:t>
            </a:r>
            <a:r>
              <a:rPr lang="zh-CN" altLang="en-US" sz="1700" dirty="0"/>
              <a:t>，</a:t>
            </a:r>
            <a:r>
              <a:rPr lang="zh-CN" altLang="zh-CN" sz="1700" dirty="0"/>
              <a:t>有</a:t>
            </a:r>
            <a:r>
              <a:rPr lang="zh-CN" altLang="zh-CN" sz="1700" dirty="0">
                <a:solidFill>
                  <a:srgbClr val="00B0F0"/>
                </a:solidFill>
              </a:rPr>
              <a:t>三个</a:t>
            </a:r>
            <a:r>
              <a:rPr lang="zh-CN" altLang="en-US" sz="1700" dirty="0">
                <a:solidFill>
                  <a:srgbClr val="00B0F0"/>
                </a:solidFill>
              </a:rPr>
              <a:t>简单</a:t>
            </a:r>
            <a:r>
              <a:rPr lang="zh-CN" altLang="zh-CN" sz="1700" dirty="0">
                <a:solidFill>
                  <a:srgbClr val="00B0F0"/>
                </a:solidFill>
              </a:rPr>
              <a:t>属性</a:t>
            </a:r>
            <a:endParaRPr lang="en-US" altLang="zh-CN" sz="1700" dirty="0">
              <a:solidFill>
                <a:srgbClr val="00B0F0"/>
              </a:solidFill>
            </a:endParaRPr>
          </a:p>
          <a:p>
            <a:pPr lvl="3"/>
            <a:r>
              <a:rPr lang="en-US" altLang="zh-CN" sz="1700" dirty="0">
                <a:solidFill>
                  <a:srgbClr val="00B0F0"/>
                </a:solidFill>
              </a:rPr>
              <a:t>ID </a:t>
            </a:r>
            <a:r>
              <a:rPr lang="zh-CN" altLang="en-US" sz="1700" dirty="0">
                <a:solidFill>
                  <a:srgbClr val="00B0F0"/>
                </a:solidFill>
              </a:rPr>
              <a:t>（主码）</a:t>
            </a:r>
            <a:endParaRPr lang="en-US" altLang="zh-CN" sz="1700" dirty="0">
              <a:solidFill>
                <a:srgbClr val="00B0F0"/>
              </a:solidFill>
            </a:endParaRPr>
          </a:p>
          <a:p>
            <a:pPr lvl="3"/>
            <a:r>
              <a:rPr lang="en-US" altLang="zh-CN" sz="1700" dirty="0">
                <a:solidFill>
                  <a:srgbClr val="00B0F0"/>
                </a:solidFill>
              </a:rPr>
              <a:t>name </a:t>
            </a:r>
          </a:p>
          <a:p>
            <a:pPr lvl="3"/>
            <a:r>
              <a:rPr lang="en-US" altLang="zh-CN" sz="1700" dirty="0" err="1">
                <a:solidFill>
                  <a:srgbClr val="00B0F0"/>
                </a:solidFill>
              </a:rPr>
              <a:t>tot_cred</a:t>
            </a:r>
            <a:r>
              <a:rPr lang="en-US" altLang="zh-CN" sz="1700" dirty="0">
                <a:solidFill>
                  <a:srgbClr val="00B0F0"/>
                </a:solidFill>
              </a:rPr>
              <a:t> </a:t>
            </a:r>
          </a:p>
          <a:p>
            <a:pPr lvl="2"/>
            <a:r>
              <a:rPr lang="zh-CN" altLang="en-US" sz="1700" dirty="0">
                <a:solidFill>
                  <a:srgbClr val="7030A0"/>
                </a:solidFill>
              </a:rPr>
              <a:t>转换为以下的关系</a:t>
            </a:r>
            <a:r>
              <a:rPr lang="zh-CN" altLang="zh-CN" sz="1700" dirty="0">
                <a:solidFill>
                  <a:srgbClr val="7030A0"/>
                </a:solidFill>
              </a:rPr>
              <a:t>模式</a:t>
            </a:r>
            <a:r>
              <a:rPr lang="zh-CN" altLang="en-US" sz="1700" dirty="0">
                <a:solidFill>
                  <a:srgbClr val="7030A0"/>
                </a:solidFill>
              </a:rPr>
              <a:t>：</a:t>
            </a:r>
            <a:endParaRPr lang="zh-CN" altLang="zh-CN" sz="1700" dirty="0">
              <a:solidFill>
                <a:srgbClr val="7030A0"/>
              </a:solidFill>
            </a:endParaRPr>
          </a:p>
          <a:p>
            <a:pPr lvl="3"/>
            <a:r>
              <a:rPr lang="en-US" altLang="zh-CN" sz="1700" dirty="0">
                <a:solidFill>
                  <a:srgbClr val="00B050"/>
                </a:solidFill>
              </a:rPr>
              <a:t>student( </a:t>
            </a:r>
            <a:r>
              <a:rPr lang="en-US" altLang="zh-CN" sz="1700" u="sng" dirty="0">
                <a:solidFill>
                  <a:srgbClr val="00B050"/>
                </a:solidFill>
              </a:rPr>
              <a:t>ID</a:t>
            </a:r>
            <a:r>
              <a:rPr lang="zh-CN" altLang="zh-CN" sz="1700" dirty="0">
                <a:solidFill>
                  <a:srgbClr val="00B050"/>
                </a:solidFill>
              </a:rPr>
              <a:t>，</a:t>
            </a:r>
            <a:r>
              <a:rPr lang="en-US" altLang="zh-CN" sz="1700" dirty="0">
                <a:solidFill>
                  <a:srgbClr val="00B050"/>
                </a:solidFill>
              </a:rPr>
              <a:t>name</a:t>
            </a:r>
            <a:r>
              <a:rPr lang="zh-CN" altLang="zh-CN" sz="1700" dirty="0">
                <a:solidFill>
                  <a:srgbClr val="00B050"/>
                </a:solidFill>
              </a:rPr>
              <a:t>，</a:t>
            </a:r>
            <a:r>
              <a:rPr lang="en-US" altLang="zh-CN" sz="1700" dirty="0" err="1">
                <a:solidFill>
                  <a:srgbClr val="00B050"/>
                </a:solidFill>
              </a:rPr>
              <a:t>tot_cred</a:t>
            </a:r>
            <a:r>
              <a:rPr lang="en-US" altLang="zh-CN" sz="1700" dirty="0">
                <a:solidFill>
                  <a:srgbClr val="00B050"/>
                </a:solidFill>
              </a:rPr>
              <a:t>) </a:t>
            </a:r>
            <a:endParaRPr lang="zh-CN" altLang="zh-CN" sz="1700" dirty="0">
              <a:solidFill>
                <a:srgbClr val="00B050"/>
              </a:solidFill>
            </a:endParaRPr>
          </a:p>
          <a:p>
            <a:pPr lvl="3"/>
            <a:r>
              <a:rPr lang="zh-CN" altLang="en-US" sz="1700" dirty="0">
                <a:solidFill>
                  <a:srgbClr val="00B050"/>
                </a:solidFill>
              </a:rPr>
              <a:t>关系</a:t>
            </a:r>
            <a:r>
              <a:rPr lang="zh-CN" altLang="zh-CN" sz="1700" dirty="0">
                <a:solidFill>
                  <a:srgbClr val="00B050"/>
                </a:solidFill>
              </a:rPr>
              <a:t>模式</a:t>
            </a:r>
            <a:r>
              <a:rPr lang="en-US" altLang="zh-CN" sz="1700" dirty="0">
                <a:solidFill>
                  <a:srgbClr val="00B050"/>
                </a:solidFill>
              </a:rPr>
              <a:t>student</a:t>
            </a:r>
            <a:r>
              <a:rPr lang="zh-CN" altLang="zh-CN" sz="1700" dirty="0">
                <a:solidFill>
                  <a:srgbClr val="00B050"/>
                </a:solidFill>
              </a:rPr>
              <a:t>的主码</a:t>
            </a:r>
            <a:r>
              <a:rPr lang="zh-CN" altLang="en-US" sz="1700" dirty="0">
                <a:solidFill>
                  <a:srgbClr val="00B050"/>
                </a:solidFill>
              </a:rPr>
              <a:t>是</a:t>
            </a:r>
            <a:r>
              <a:rPr lang="en-US" altLang="zh-CN" sz="1700" dirty="0">
                <a:solidFill>
                  <a:srgbClr val="00B050"/>
                </a:solidFill>
              </a:rPr>
              <a:t>ID</a:t>
            </a:r>
            <a:endParaRPr lang="zh-CN" altLang="zh-CN" sz="1700" dirty="0">
              <a:solidFill>
                <a:srgbClr val="00B050"/>
              </a:solidFill>
            </a:endParaRPr>
          </a:p>
        </p:txBody>
      </p:sp>
      <p:pic>
        <p:nvPicPr>
          <p:cNvPr id="5" name="Picture 4">
            <a:extLst>
              <a:ext uri="{FF2B5EF4-FFF2-40B4-BE49-F238E27FC236}">
                <a16:creationId xmlns:a16="http://schemas.microsoft.com/office/drawing/2014/main" id="{CDC09090-22BE-4821-99E8-D9700389F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0145" y="5122962"/>
            <a:ext cx="12509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960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357307" y="1660357"/>
            <a:ext cx="10335237" cy="5121443"/>
          </a:xfrm>
        </p:spPr>
        <p:txBody>
          <a:bodyPr>
            <a:normAutofit/>
          </a:bodyPr>
          <a:lstStyle/>
          <a:p>
            <a:r>
              <a:rPr lang="zh-CN" altLang="en-US" sz="2800" b="1" dirty="0">
                <a:solidFill>
                  <a:srgbClr val="FF0000"/>
                </a:solidFill>
              </a:rPr>
              <a:t>步骤</a:t>
            </a:r>
            <a:r>
              <a:rPr lang="en-US" altLang="zh-CN" sz="2800" b="1" dirty="0">
                <a:solidFill>
                  <a:srgbClr val="FF0000"/>
                </a:solidFill>
              </a:rPr>
              <a:t>1</a:t>
            </a:r>
            <a:r>
              <a:rPr lang="zh-CN" altLang="en-US" sz="2800" b="1" dirty="0">
                <a:solidFill>
                  <a:srgbClr val="FF0000"/>
                </a:solidFill>
              </a:rPr>
              <a:t>：常规实体的映射</a:t>
            </a:r>
            <a:endParaRPr lang="en-US" altLang="zh-CN" sz="2800" b="1" dirty="0">
              <a:solidFill>
                <a:srgbClr val="FF0000"/>
              </a:solidFill>
            </a:endParaRPr>
          </a:p>
          <a:p>
            <a:pPr lvl="1"/>
            <a:r>
              <a:rPr lang="zh-CN" altLang="zh-CN" b="1" dirty="0"/>
              <a:t>例：</a:t>
            </a:r>
            <a:r>
              <a:rPr lang="zh-CN" altLang="zh-CN" dirty="0"/>
              <a:t>大学</a:t>
            </a:r>
            <a:r>
              <a:rPr lang="zh-CN" altLang="en-US" dirty="0"/>
              <a:t>数据库</a:t>
            </a:r>
            <a:r>
              <a:rPr lang="en-US" altLang="zh-CN" dirty="0"/>
              <a:t>E-R</a:t>
            </a:r>
            <a:r>
              <a:rPr lang="zh-CN" altLang="zh-CN" dirty="0"/>
              <a:t>图中</a:t>
            </a:r>
            <a:endParaRPr lang="en-US" altLang="zh-CN" dirty="0"/>
          </a:p>
          <a:p>
            <a:pPr lvl="2"/>
            <a:endParaRPr lang="en-US" altLang="zh-CN" sz="1600" dirty="0"/>
          </a:p>
          <a:p>
            <a:pPr lvl="2"/>
            <a:r>
              <a:rPr lang="zh-CN" altLang="zh-CN" sz="1600" dirty="0"/>
              <a:t>除</a:t>
            </a:r>
            <a:r>
              <a:rPr lang="en-US" altLang="zh-CN" sz="1600" dirty="0" err="1"/>
              <a:t>time_slot</a:t>
            </a:r>
            <a:r>
              <a:rPr lang="zh-CN" altLang="zh-CN" sz="1600" dirty="0"/>
              <a:t>以外的所有</a:t>
            </a:r>
            <a:r>
              <a:rPr lang="zh-CN" altLang="en-US" sz="1600" dirty="0"/>
              <a:t>强实体都是简单实体</a:t>
            </a:r>
            <a:endParaRPr lang="en-US" altLang="zh-CN" sz="1600" dirty="0"/>
          </a:p>
          <a:p>
            <a:pPr lvl="2"/>
            <a:r>
              <a:rPr lang="en-US" altLang="zh-CN" sz="1600" dirty="0" err="1"/>
              <a:t>time_slot</a:t>
            </a:r>
            <a:r>
              <a:rPr lang="zh-CN" altLang="en-US" sz="1600" dirty="0"/>
              <a:t>是复杂实体（具有多值属性）</a:t>
            </a:r>
            <a:endParaRPr lang="en-US" altLang="zh-CN" sz="1600" dirty="0"/>
          </a:p>
          <a:p>
            <a:pPr lvl="2"/>
            <a:endParaRPr lang="en-US" altLang="zh-CN" sz="1600" dirty="0"/>
          </a:p>
          <a:p>
            <a:pPr lvl="2"/>
            <a:r>
              <a:rPr lang="zh-CN" altLang="en-US" sz="1600" dirty="0"/>
              <a:t>用上页的规则</a:t>
            </a:r>
            <a:r>
              <a:rPr lang="zh-CN" altLang="zh-CN" sz="1600" dirty="0"/>
              <a:t>转换</a:t>
            </a:r>
            <a:r>
              <a:rPr lang="zh-CN" altLang="en-US" sz="1600" dirty="0"/>
              <a:t>为对应的关系</a:t>
            </a:r>
            <a:r>
              <a:rPr lang="zh-CN" altLang="zh-CN" sz="1600" dirty="0"/>
              <a:t>模式</a:t>
            </a:r>
            <a:r>
              <a:rPr lang="zh-CN" altLang="en-US" sz="1600" dirty="0"/>
              <a:t>：</a:t>
            </a:r>
            <a:endParaRPr lang="zh-CN" altLang="zh-CN" sz="1600" dirty="0"/>
          </a:p>
          <a:p>
            <a:pPr lvl="3"/>
            <a:r>
              <a:rPr lang="en-US" altLang="zh-CN" sz="1600" dirty="0">
                <a:solidFill>
                  <a:srgbClr val="00B0F0"/>
                </a:solidFill>
              </a:rPr>
              <a:t>classroom ( </a:t>
            </a:r>
            <a:r>
              <a:rPr lang="en-US" altLang="zh-CN" sz="1600" u="sng" dirty="0">
                <a:solidFill>
                  <a:srgbClr val="00B0F0"/>
                </a:solidFill>
              </a:rPr>
              <a:t>building</a:t>
            </a:r>
            <a:r>
              <a:rPr lang="en-US" altLang="zh-CN" sz="1600" dirty="0">
                <a:solidFill>
                  <a:srgbClr val="00B0F0"/>
                </a:solidFill>
              </a:rPr>
              <a:t> </a:t>
            </a:r>
            <a:r>
              <a:rPr lang="zh-CN" altLang="zh-CN" sz="1600" dirty="0">
                <a:solidFill>
                  <a:srgbClr val="00B0F0"/>
                </a:solidFill>
              </a:rPr>
              <a:t>， </a:t>
            </a:r>
            <a:r>
              <a:rPr lang="en-US" altLang="zh-CN" sz="1600" u="sng" dirty="0" err="1">
                <a:solidFill>
                  <a:srgbClr val="00B0F0"/>
                </a:solidFill>
              </a:rPr>
              <a:t>room_number</a:t>
            </a:r>
            <a:r>
              <a:rPr lang="zh-CN" altLang="zh-CN" sz="1600" dirty="0">
                <a:solidFill>
                  <a:srgbClr val="00B0F0"/>
                </a:solidFill>
              </a:rPr>
              <a:t>， </a:t>
            </a:r>
            <a:r>
              <a:rPr lang="en-US" altLang="zh-CN" sz="1600" dirty="0">
                <a:solidFill>
                  <a:srgbClr val="00B0F0"/>
                </a:solidFill>
              </a:rPr>
              <a:t>capacity )</a:t>
            </a:r>
            <a:endParaRPr lang="zh-CN" altLang="zh-CN" sz="1600" dirty="0">
              <a:solidFill>
                <a:srgbClr val="00B0F0"/>
              </a:solidFill>
            </a:endParaRPr>
          </a:p>
          <a:p>
            <a:pPr lvl="3"/>
            <a:r>
              <a:rPr lang="en-US" altLang="zh-CN" sz="1600" dirty="0">
                <a:solidFill>
                  <a:srgbClr val="00B0F0"/>
                </a:solidFill>
              </a:rPr>
              <a:t>department ( </a:t>
            </a:r>
            <a:r>
              <a:rPr lang="en-US" altLang="zh-CN" sz="1600" u="sng" dirty="0" err="1">
                <a:solidFill>
                  <a:srgbClr val="00B0F0"/>
                </a:solidFill>
              </a:rPr>
              <a:t>dept_name</a:t>
            </a:r>
            <a:r>
              <a:rPr lang="zh-CN" altLang="zh-CN" sz="1600" dirty="0">
                <a:solidFill>
                  <a:srgbClr val="00B0F0"/>
                </a:solidFill>
              </a:rPr>
              <a:t>，</a:t>
            </a:r>
            <a:r>
              <a:rPr lang="en-US" altLang="zh-CN" sz="1600" dirty="0">
                <a:solidFill>
                  <a:srgbClr val="00B0F0"/>
                </a:solidFill>
              </a:rPr>
              <a:t>building</a:t>
            </a:r>
            <a:r>
              <a:rPr lang="zh-CN" altLang="zh-CN" sz="1600" dirty="0">
                <a:solidFill>
                  <a:srgbClr val="00B0F0"/>
                </a:solidFill>
              </a:rPr>
              <a:t>， </a:t>
            </a:r>
            <a:r>
              <a:rPr lang="en-US" altLang="zh-CN" sz="1600" dirty="0">
                <a:solidFill>
                  <a:srgbClr val="00B0F0"/>
                </a:solidFill>
              </a:rPr>
              <a:t>budget )</a:t>
            </a:r>
            <a:endParaRPr lang="zh-CN" altLang="zh-CN" sz="1600" dirty="0">
              <a:solidFill>
                <a:srgbClr val="00B0F0"/>
              </a:solidFill>
            </a:endParaRPr>
          </a:p>
          <a:p>
            <a:pPr lvl="3"/>
            <a:r>
              <a:rPr lang="en-US" altLang="zh-CN" sz="1600" dirty="0">
                <a:solidFill>
                  <a:srgbClr val="00B0F0"/>
                </a:solidFill>
              </a:rPr>
              <a:t>course ( </a:t>
            </a:r>
            <a:r>
              <a:rPr lang="en-US" altLang="zh-CN" sz="1600" u="sng" dirty="0" err="1">
                <a:solidFill>
                  <a:srgbClr val="00B0F0"/>
                </a:solidFill>
              </a:rPr>
              <a:t>course_id</a:t>
            </a:r>
            <a:r>
              <a:rPr lang="zh-CN" altLang="zh-CN" sz="1600" dirty="0">
                <a:solidFill>
                  <a:srgbClr val="00B0F0"/>
                </a:solidFill>
              </a:rPr>
              <a:t>，</a:t>
            </a:r>
            <a:r>
              <a:rPr lang="en-US" altLang="zh-CN" sz="1600" dirty="0">
                <a:solidFill>
                  <a:srgbClr val="00B0F0"/>
                </a:solidFill>
              </a:rPr>
              <a:t>title</a:t>
            </a:r>
            <a:r>
              <a:rPr lang="zh-CN" altLang="zh-CN" sz="1600" dirty="0">
                <a:solidFill>
                  <a:srgbClr val="00B0F0"/>
                </a:solidFill>
              </a:rPr>
              <a:t>，</a:t>
            </a:r>
            <a:r>
              <a:rPr lang="en-US" altLang="zh-CN" sz="1600" dirty="0">
                <a:solidFill>
                  <a:srgbClr val="00B0F0"/>
                </a:solidFill>
              </a:rPr>
              <a:t>credits )</a:t>
            </a:r>
            <a:endParaRPr lang="zh-CN" altLang="zh-CN" sz="1600" dirty="0">
              <a:solidFill>
                <a:srgbClr val="00B0F0"/>
              </a:solidFill>
            </a:endParaRPr>
          </a:p>
          <a:p>
            <a:pPr lvl="3"/>
            <a:r>
              <a:rPr lang="en-US" altLang="zh-CN" sz="1600" dirty="0">
                <a:solidFill>
                  <a:srgbClr val="00B0F0"/>
                </a:solidFill>
              </a:rPr>
              <a:t>instructor ( </a:t>
            </a:r>
            <a:r>
              <a:rPr lang="en-US" altLang="zh-CN" sz="1600" u="sng" dirty="0">
                <a:solidFill>
                  <a:srgbClr val="00B0F0"/>
                </a:solidFill>
              </a:rPr>
              <a:t>ID</a:t>
            </a:r>
            <a:r>
              <a:rPr lang="zh-CN" altLang="zh-CN" sz="1600" dirty="0">
                <a:solidFill>
                  <a:srgbClr val="00B0F0"/>
                </a:solidFill>
              </a:rPr>
              <a:t>， </a:t>
            </a:r>
            <a:r>
              <a:rPr lang="en-US" altLang="zh-CN" sz="1600" dirty="0">
                <a:solidFill>
                  <a:srgbClr val="00B0F0"/>
                </a:solidFill>
              </a:rPr>
              <a:t>name</a:t>
            </a:r>
            <a:r>
              <a:rPr lang="zh-CN" altLang="zh-CN" sz="1600" dirty="0">
                <a:solidFill>
                  <a:srgbClr val="00B0F0"/>
                </a:solidFill>
              </a:rPr>
              <a:t>， </a:t>
            </a:r>
            <a:r>
              <a:rPr lang="en-US" altLang="zh-CN" sz="1600" dirty="0">
                <a:solidFill>
                  <a:srgbClr val="00B0F0"/>
                </a:solidFill>
              </a:rPr>
              <a:t>salary )</a:t>
            </a:r>
            <a:endParaRPr lang="zh-CN" altLang="zh-CN" sz="1600" dirty="0">
              <a:solidFill>
                <a:srgbClr val="00B0F0"/>
              </a:solidFill>
            </a:endParaRPr>
          </a:p>
          <a:p>
            <a:pPr lvl="3"/>
            <a:r>
              <a:rPr lang="en-US" altLang="zh-CN" sz="1600" dirty="0">
                <a:solidFill>
                  <a:srgbClr val="00B0F0"/>
                </a:solidFill>
              </a:rPr>
              <a:t>student ( </a:t>
            </a:r>
            <a:r>
              <a:rPr lang="en-US" altLang="zh-CN" sz="1600" u="sng" dirty="0">
                <a:solidFill>
                  <a:srgbClr val="00B0F0"/>
                </a:solidFill>
              </a:rPr>
              <a:t>ID</a:t>
            </a:r>
            <a:r>
              <a:rPr lang="zh-CN" altLang="zh-CN" sz="1600" dirty="0">
                <a:solidFill>
                  <a:srgbClr val="00B0F0"/>
                </a:solidFill>
              </a:rPr>
              <a:t>，</a:t>
            </a:r>
            <a:r>
              <a:rPr lang="en-US" altLang="zh-CN" sz="1600" dirty="0">
                <a:solidFill>
                  <a:srgbClr val="00B0F0"/>
                </a:solidFill>
              </a:rPr>
              <a:t>name</a:t>
            </a:r>
            <a:r>
              <a:rPr lang="zh-CN" altLang="zh-CN" sz="1600" dirty="0">
                <a:solidFill>
                  <a:srgbClr val="00B0F0"/>
                </a:solidFill>
              </a:rPr>
              <a:t>，</a:t>
            </a:r>
            <a:r>
              <a:rPr lang="en-US" altLang="zh-CN" sz="1600" dirty="0" err="1">
                <a:solidFill>
                  <a:srgbClr val="00B0F0"/>
                </a:solidFill>
              </a:rPr>
              <a:t>tot_cred</a:t>
            </a:r>
            <a:r>
              <a:rPr lang="en-US" altLang="zh-CN" sz="1600" dirty="0">
                <a:solidFill>
                  <a:srgbClr val="00B0F0"/>
                </a:solidFill>
              </a:rPr>
              <a:t> )</a:t>
            </a:r>
            <a:endParaRPr lang="en-US" altLang="zh-CN" sz="1600" b="1" dirty="0">
              <a:solidFill>
                <a:srgbClr val="FF0000"/>
              </a:solidFill>
            </a:endParaRPr>
          </a:p>
        </p:txBody>
      </p:sp>
      <p:pic>
        <p:nvPicPr>
          <p:cNvPr id="6" name="Picture 4">
            <a:extLst>
              <a:ext uri="{FF2B5EF4-FFF2-40B4-BE49-F238E27FC236}">
                <a16:creationId xmlns:a16="http://schemas.microsoft.com/office/drawing/2014/main" id="{84BF21C9-8150-417E-89BC-BADA970C1E6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9114" y="1836084"/>
            <a:ext cx="4745579" cy="4817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407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436228" y="1350236"/>
            <a:ext cx="11526473" cy="5431564"/>
          </a:xfrm>
        </p:spPr>
        <p:txBody>
          <a:bodyPr>
            <a:normAutofit/>
          </a:bodyPr>
          <a:lstStyle/>
          <a:p>
            <a:r>
              <a:rPr lang="zh-CN" altLang="en-US" sz="2800" b="1" dirty="0">
                <a:solidFill>
                  <a:srgbClr val="FF0000"/>
                </a:solidFill>
              </a:rPr>
              <a:t>步骤</a:t>
            </a:r>
            <a:r>
              <a:rPr lang="en-US" altLang="zh-CN" sz="2800" b="1" dirty="0">
                <a:solidFill>
                  <a:srgbClr val="FF0000"/>
                </a:solidFill>
              </a:rPr>
              <a:t>1</a:t>
            </a:r>
            <a:r>
              <a:rPr lang="zh-CN" altLang="en-US" sz="2800" b="1" dirty="0">
                <a:solidFill>
                  <a:srgbClr val="FF0000"/>
                </a:solidFill>
              </a:rPr>
              <a:t>：</a:t>
            </a:r>
            <a:r>
              <a:rPr lang="zh-CN" altLang="en-US" sz="2800" b="1" dirty="0">
                <a:solidFill>
                  <a:srgbClr val="00B050"/>
                </a:solidFill>
              </a:rPr>
              <a:t>常规实体</a:t>
            </a:r>
            <a:r>
              <a:rPr lang="zh-CN" altLang="en-US" sz="2800" b="1" dirty="0">
                <a:solidFill>
                  <a:srgbClr val="FF0000"/>
                </a:solidFill>
              </a:rPr>
              <a:t>的映射</a:t>
            </a:r>
            <a:endParaRPr lang="en-US" altLang="zh-CN" sz="2800" b="1" dirty="0">
              <a:solidFill>
                <a:srgbClr val="FF0000"/>
              </a:solidFill>
            </a:endParaRPr>
          </a:p>
          <a:p>
            <a:pPr lvl="1"/>
            <a:r>
              <a:rPr lang="zh-CN" altLang="zh-CN" sz="2000" b="1" dirty="0"/>
              <a:t>例：</a:t>
            </a:r>
            <a:r>
              <a:rPr lang="en-US" altLang="zh-CN" sz="2000" dirty="0"/>
              <a:t>instructor </a:t>
            </a:r>
            <a:r>
              <a:rPr lang="zh-CN" altLang="zh-CN" sz="2000" dirty="0"/>
              <a:t>实体</a:t>
            </a:r>
            <a:r>
              <a:rPr lang="zh-CN" altLang="en-US" sz="2000" dirty="0"/>
              <a:t>（右图）</a:t>
            </a:r>
            <a:endParaRPr lang="zh-CN" altLang="zh-CN" sz="2000" dirty="0"/>
          </a:p>
          <a:p>
            <a:pPr lvl="2"/>
            <a:r>
              <a:rPr lang="zh-CN" altLang="zh-CN" sz="1600" dirty="0">
                <a:solidFill>
                  <a:srgbClr val="FF0000"/>
                </a:solidFill>
              </a:rPr>
              <a:t>复合属性</a:t>
            </a:r>
            <a:r>
              <a:rPr lang="en-US" altLang="zh-CN" sz="1600" dirty="0">
                <a:solidFill>
                  <a:srgbClr val="FF0000"/>
                </a:solidFill>
              </a:rPr>
              <a:t>name</a:t>
            </a:r>
            <a:r>
              <a:rPr lang="zh-CN" altLang="zh-CN" sz="1600" dirty="0"/>
              <a:t>产生的模式包括属性</a:t>
            </a:r>
            <a:r>
              <a:rPr lang="en-US" altLang="zh-CN" sz="1600" dirty="0" err="1">
                <a:solidFill>
                  <a:srgbClr val="7030A0"/>
                </a:solidFill>
              </a:rPr>
              <a:t>first_name</a:t>
            </a:r>
            <a:r>
              <a:rPr lang="en-US" altLang="zh-CN" sz="1600" dirty="0">
                <a:solidFill>
                  <a:srgbClr val="7030A0"/>
                </a:solidFill>
              </a:rPr>
              <a:t> </a:t>
            </a:r>
            <a:r>
              <a:rPr lang="zh-CN" altLang="zh-CN" sz="1600" dirty="0">
                <a:solidFill>
                  <a:srgbClr val="7030A0"/>
                </a:solidFill>
              </a:rPr>
              <a:t>、</a:t>
            </a:r>
            <a:r>
              <a:rPr lang="en-US" altLang="zh-CN" sz="1600" dirty="0">
                <a:solidFill>
                  <a:srgbClr val="7030A0"/>
                </a:solidFill>
              </a:rPr>
              <a:t>middle_ initial</a:t>
            </a:r>
            <a:r>
              <a:rPr lang="zh-CN" altLang="zh-CN" sz="1600" dirty="0"/>
              <a:t>和</a:t>
            </a:r>
            <a:r>
              <a:rPr lang="en-US" altLang="zh-CN" sz="1600" dirty="0" err="1">
                <a:solidFill>
                  <a:srgbClr val="7030A0"/>
                </a:solidFill>
              </a:rPr>
              <a:t>last_name</a:t>
            </a:r>
            <a:r>
              <a:rPr lang="en-US" altLang="zh-CN" sz="1600" dirty="0"/>
              <a:t> </a:t>
            </a:r>
            <a:r>
              <a:rPr lang="zh-CN" altLang="en-US" sz="1600" dirty="0"/>
              <a:t>，</a:t>
            </a:r>
            <a:r>
              <a:rPr lang="zh-CN" altLang="zh-CN" sz="1600" dirty="0"/>
              <a:t>没有单独的属性或模式表示</a:t>
            </a:r>
            <a:r>
              <a:rPr lang="en-US" altLang="zh-CN" sz="1600" dirty="0"/>
              <a:t>name </a:t>
            </a:r>
            <a:endParaRPr lang="zh-CN" altLang="zh-CN" sz="1600" dirty="0"/>
          </a:p>
          <a:p>
            <a:pPr lvl="2"/>
            <a:r>
              <a:rPr lang="zh-CN" altLang="zh-CN" sz="1600" dirty="0">
                <a:solidFill>
                  <a:srgbClr val="FF0000"/>
                </a:solidFill>
              </a:rPr>
              <a:t>复合属性</a:t>
            </a:r>
            <a:r>
              <a:rPr lang="en-US" altLang="zh-CN" sz="1600" dirty="0">
                <a:solidFill>
                  <a:srgbClr val="FF0000"/>
                </a:solidFill>
              </a:rPr>
              <a:t>address</a:t>
            </a:r>
            <a:r>
              <a:rPr lang="zh-CN" altLang="zh-CN" sz="1600" dirty="0"/>
              <a:t>产生的模式包括属性</a:t>
            </a:r>
            <a:r>
              <a:rPr lang="en-US" altLang="zh-CN" sz="1600" dirty="0">
                <a:solidFill>
                  <a:srgbClr val="0070C0"/>
                </a:solidFill>
              </a:rPr>
              <a:t>street</a:t>
            </a:r>
            <a:r>
              <a:rPr lang="en-US" altLang="zh-CN" sz="1600" dirty="0"/>
              <a:t> </a:t>
            </a:r>
            <a:r>
              <a:rPr lang="zh-CN" altLang="zh-CN" sz="1600" dirty="0"/>
              <a:t>、</a:t>
            </a:r>
            <a:r>
              <a:rPr lang="en-US" altLang="zh-CN" sz="1600" dirty="0">
                <a:solidFill>
                  <a:srgbClr val="00B050"/>
                </a:solidFill>
              </a:rPr>
              <a:t>city</a:t>
            </a:r>
            <a:r>
              <a:rPr lang="en-US" altLang="zh-CN" sz="1600" dirty="0"/>
              <a:t> </a:t>
            </a:r>
            <a:r>
              <a:rPr lang="zh-CN" altLang="zh-CN" sz="1600" dirty="0"/>
              <a:t>、</a:t>
            </a:r>
            <a:r>
              <a:rPr lang="en-US" altLang="zh-CN" sz="1600" dirty="0">
                <a:solidFill>
                  <a:srgbClr val="00B050"/>
                </a:solidFill>
              </a:rPr>
              <a:t>state </a:t>
            </a:r>
            <a:r>
              <a:rPr lang="zh-CN" altLang="zh-CN" sz="1600" dirty="0"/>
              <a:t>以及</a:t>
            </a:r>
            <a:r>
              <a:rPr lang="en-US" altLang="zh-CN" sz="1600" dirty="0" err="1">
                <a:solidFill>
                  <a:srgbClr val="00B050"/>
                </a:solidFill>
              </a:rPr>
              <a:t>zip_code</a:t>
            </a:r>
            <a:r>
              <a:rPr lang="en-US" altLang="zh-CN" sz="1600" dirty="0"/>
              <a:t> </a:t>
            </a:r>
          </a:p>
          <a:p>
            <a:pPr lvl="2"/>
            <a:r>
              <a:rPr lang="zh-CN" altLang="zh-CN" sz="1600" dirty="0">
                <a:solidFill>
                  <a:srgbClr val="0070C0"/>
                </a:solidFill>
              </a:rPr>
              <a:t>复合属性</a:t>
            </a:r>
            <a:r>
              <a:rPr lang="en-US" altLang="zh-CN" sz="1600" dirty="0">
                <a:solidFill>
                  <a:srgbClr val="0070C0"/>
                </a:solidFill>
              </a:rPr>
              <a:t>street</a:t>
            </a:r>
            <a:r>
              <a:rPr lang="zh-CN" altLang="zh-CN" sz="1600" dirty="0"/>
              <a:t>产生的模式包括属性</a:t>
            </a:r>
            <a:r>
              <a:rPr lang="en-US" altLang="zh-CN" sz="1600" dirty="0" err="1">
                <a:solidFill>
                  <a:srgbClr val="7030A0"/>
                </a:solidFill>
              </a:rPr>
              <a:t>street_number</a:t>
            </a:r>
            <a:r>
              <a:rPr lang="en-US" altLang="zh-CN" sz="1600" dirty="0">
                <a:solidFill>
                  <a:srgbClr val="7030A0"/>
                </a:solidFill>
              </a:rPr>
              <a:t> </a:t>
            </a:r>
            <a:r>
              <a:rPr lang="zh-CN" altLang="zh-CN" sz="1600" dirty="0"/>
              <a:t>、</a:t>
            </a:r>
            <a:r>
              <a:rPr lang="en-US" altLang="zh-CN" sz="1600" dirty="0" err="1">
                <a:solidFill>
                  <a:srgbClr val="7030A0"/>
                </a:solidFill>
              </a:rPr>
              <a:t>street_name</a:t>
            </a:r>
            <a:r>
              <a:rPr lang="zh-CN" altLang="en-US" sz="1600" dirty="0"/>
              <a:t>和</a:t>
            </a:r>
            <a:r>
              <a:rPr lang="en-US" altLang="zh-CN" sz="1600" dirty="0" err="1">
                <a:solidFill>
                  <a:srgbClr val="7030A0"/>
                </a:solidFill>
              </a:rPr>
              <a:t>apt_number</a:t>
            </a:r>
            <a:endParaRPr lang="en-US" altLang="zh-CN" sz="1600" dirty="0">
              <a:solidFill>
                <a:srgbClr val="7030A0"/>
              </a:solidFill>
            </a:endParaRPr>
          </a:p>
          <a:p>
            <a:pPr lvl="2">
              <a:buNone/>
            </a:pPr>
            <a:endParaRPr lang="en-US" altLang="zh-CN" sz="1600" dirty="0"/>
          </a:p>
          <a:p>
            <a:pPr lvl="2">
              <a:buNone/>
            </a:pPr>
            <a:r>
              <a:rPr lang="en-US" altLang="zh-CN" sz="1600" b="1" dirty="0">
                <a:solidFill>
                  <a:srgbClr val="FF0000"/>
                </a:solidFill>
              </a:rPr>
              <a:t>instructor</a:t>
            </a:r>
            <a:r>
              <a:rPr lang="en-US" altLang="zh-CN" sz="1600" dirty="0">
                <a:solidFill>
                  <a:srgbClr val="FF0000"/>
                </a:solidFill>
              </a:rPr>
              <a:t>  (</a:t>
            </a:r>
            <a:r>
              <a:rPr lang="en-US" altLang="zh-CN" sz="1600" u="sng" dirty="0">
                <a:solidFill>
                  <a:srgbClr val="FF0000"/>
                </a:solidFill>
              </a:rPr>
              <a:t>ID</a:t>
            </a:r>
            <a:r>
              <a:rPr lang="zh-CN" altLang="zh-CN" sz="1600" dirty="0">
                <a:solidFill>
                  <a:srgbClr val="FF0000"/>
                </a:solidFill>
              </a:rPr>
              <a:t>，</a:t>
            </a:r>
            <a:endParaRPr lang="en-US" altLang="zh-CN" sz="1600" dirty="0">
              <a:solidFill>
                <a:srgbClr val="FF0000"/>
              </a:solidFill>
            </a:endParaRPr>
          </a:p>
          <a:p>
            <a:pPr lvl="2">
              <a:buNone/>
            </a:pPr>
            <a:r>
              <a:rPr lang="en-US" altLang="zh-CN" sz="1600" dirty="0">
                <a:solidFill>
                  <a:srgbClr val="FF0000"/>
                </a:solidFill>
              </a:rPr>
              <a:t>                    </a:t>
            </a:r>
            <a:r>
              <a:rPr lang="en-US" altLang="zh-CN" sz="1600" dirty="0" err="1">
                <a:solidFill>
                  <a:srgbClr val="7030A0"/>
                </a:solidFill>
              </a:rPr>
              <a:t>first_name</a:t>
            </a:r>
            <a:r>
              <a:rPr lang="zh-CN" altLang="zh-CN" sz="1600" dirty="0">
                <a:solidFill>
                  <a:srgbClr val="FF0000"/>
                </a:solidFill>
              </a:rPr>
              <a:t>， </a:t>
            </a:r>
            <a:r>
              <a:rPr lang="en-US" altLang="zh-CN" sz="1600" dirty="0" err="1">
                <a:solidFill>
                  <a:srgbClr val="7030A0"/>
                </a:solidFill>
              </a:rPr>
              <a:t>middle_name</a:t>
            </a:r>
            <a:r>
              <a:rPr lang="zh-CN" altLang="zh-CN" sz="1600" dirty="0">
                <a:solidFill>
                  <a:srgbClr val="FF0000"/>
                </a:solidFill>
              </a:rPr>
              <a:t>，</a:t>
            </a:r>
            <a:r>
              <a:rPr lang="en-US" altLang="zh-CN" sz="1600" dirty="0" err="1">
                <a:solidFill>
                  <a:srgbClr val="7030A0"/>
                </a:solidFill>
              </a:rPr>
              <a:t>last_name</a:t>
            </a:r>
            <a:r>
              <a:rPr lang="en-US" altLang="zh-CN" sz="1600" dirty="0">
                <a:solidFill>
                  <a:srgbClr val="FF0000"/>
                </a:solidFill>
              </a:rPr>
              <a:t>,</a:t>
            </a:r>
          </a:p>
          <a:p>
            <a:pPr lvl="2">
              <a:buNone/>
            </a:pPr>
            <a:r>
              <a:rPr lang="en-US" altLang="zh-CN" sz="1600" dirty="0">
                <a:solidFill>
                  <a:srgbClr val="FF0000"/>
                </a:solidFill>
              </a:rPr>
              <a:t>                    </a:t>
            </a:r>
            <a:r>
              <a:rPr lang="en-US" altLang="zh-CN" sz="1600" dirty="0" err="1">
                <a:solidFill>
                  <a:srgbClr val="0070C0"/>
                </a:solidFill>
              </a:rPr>
              <a:t>street_number</a:t>
            </a:r>
            <a:r>
              <a:rPr lang="zh-CN" altLang="zh-CN" sz="1600" dirty="0">
                <a:solidFill>
                  <a:srgbClr val="0070C0"/>
                </a:solidFill>
              </a:rPr>
              <a:t>，</a:t>
            </a:r>
            <a:r>
              <a:rPr lang="en-US" altLang="zh-CN" sz="1600" dirty="0" err="1">
                <a:solidFill>
                  <a:srgbClr val="0070C0"/>
                </a:solidFill>
              </a:rPr>
              <a:t>street_name</a:t>
            </a:r>
            <a:r>
              <a:rPr lang="zh-CN" altLang="zh-CN" sz="1600" dirty="0">
                <a:solidFill>
                  <a:srgbClr val="0070C0"/>
                </a:solidFill>
              </a:rPr>
              <a:t>，</a:t>
            </a:r>
            <a:r>
              <a:rPr lang="en-US" altLang="zh-CN" sz="1600" dirty="0" err="1">
                <a:solidFill>
                  <a:srgbClr val="0070C0"/>
                </a:solidFill>
              </a:rPr>
              <a:t>apt_number</a:t>
            </a:r>
            <a:r>
              <a:rPr lang="zh-CN" altLang="zh-CN" sz="1600" dirty="0">
                <a:solidFill>
                  <a:srgbClr val="FF0000"/>
                </a:solidFill>
              </a:rPr>
              <a:t>，</a:t>
            </a:r>
            <a:r>
              <a:rPr lang="en-US" altLang="zh-CN" sz="1600" dirty="0">
                <a:solidFill>
                  <a:srgbClr val="00B050"/>
                </a:solidFill>
              </a:rPr>
              <a:t>city</a:t>
            </a:r>
            <a:r>
              <a:rPr lang="zh-CN" altLang="zh-CN" sz="1600" dirty="0">
                <a:solidFill>
                  <a:srgbClr val="FF0000"/>
                </a:solidFill>
              </a:rPr>
              <a:t>，</a:t>
            </a:r>
            <a:r>
              <a:rPr lang="en-US" altLang="zh-CN" sz="1600" dirty="0">
                <a:solidFill>
                  <a:srgbClr val="00B050"/>
                </a:solidFill>
              </a:rPr>
              <a:t>state</a:t>
            </a:r>
            <a:r>
              <a:rPr lang="zh-CN" altLang="zh-CN" sz="1600" dirty="0">
                <a:solidFill>
                  <a:srgbClr val="FF0000"/>
                </a:solidFill>
              </a:rPr>
              <a:t>，</a:t>
            </a:r>
            <a:r>
              <a:rPr lang="en-US" altLang="zh-CN" sz="1600" dirty="0" err="1">
                <a:solidFill>
                  <a:srgbClr val="00B050"/>
                </a:solidFill>
              </a:rPr>
              <a:t>zip_code</a:t>
            </a:r>
            <a:r>
              <a:rPr lang="zh-CN" altLang="zh-CN" sz="1600" dirty="0">
                <a:solidFill>
                  <a:srgbClr val="FF0000"/>
                </a:solidFill>
              </a:rPr>
              <a:t>，</a:t>
            </a:r>
            <a:endParaRPr lang="en-US" altLang="zh-CN" sz="1600" dirty="0">
              <a:solidFill>
                <a:srgbClr val="FF0000"/>
              </a:solidFill>
            </a:endParaRPr>
          </a:p>
          <a:p>
            <a:pPr lvl="2">
              <a:buNone/>
            </a:pPr>
            <a:r>
              <a:rPr lang="en-US" altLang="zh-CN" sz="1600" dirty="0">
                <a:solidFill>
                  <a:srgbClr val="FF0000"/>
                </a:solidFill>
              </a:rPr>
              <a:t>                    </a:t>
            </a:r>
            <a:r>
              <a:rPr lang="en-US" altLang="zh-CN" sz="1600" dirty="0" err="1"/>
              <a:t>date_of_birth</a:t>
            </a:r>
            <a:r>
              <a:rPr lang="en-US" altLang="zh-CN" sz="1600" dirty="0">
                <a:solidFill>
                  <a:srgbClr val="FF0000"/>
                </a:solidFill>
              </a:rPr>
              <a:t>)</a:t>
            </a:r>
          </a:p>
          <a:p>
            <a:pPr lvl="2">
              <a:buNone/>
            </a:pPr>
            <a:endParaRPr lang="en-US" altLang="zh-CN" sz="1600" dirty="0">
              <a:solidFill>
                <a:srgbClr val="FF0000"/>
              </a:solidFill>
            </a:endParaRPr>
          </a:p>
          <a:p>
            <a:pPr lvl="2">
              <a:buNone/>
            </a:pPr>
            <a:r>
              <a:rPr lang="en-US" altLang="zh-CN" sz="1600" dirty="0">
                <a:solidFill>
                  <a:srgbClr val="7030A0"/>
                </a:solidFill>
              </a:rPr>
              <a:t>address</a:t>
            </a:r>
            <a:r>
              <a:rPr lang="zh-CN" altLang="en-US" sz="1600" dirty="0">
                <a:solidFill>
                  <a:srgbClr val="7030A0"/>
                </a:solidFill>
              </a:rPr>
              <a:t>是复合属性，不会出现在转换后的关系模式中</a:t>
            </a:r>
            <a:endParaRPr lang="en-US" altLang="zh-CN" sz="1600" dirty="0">
              <a:solidFill>
                <a:srgbClr val="7030A0"/>
              </a:solidFill>
            </a:endParaRPr>
          </a:p>
          <a:p>
            <a:pPr lvl="2">
              <a:buNone/>
            </a:pPr>
            <a:r>
              <a:rPr lang="en-US" altLang="zh-CN" sz="1600" dirty="0">
                <a:solidFill>
                  <a:srgbClr val="7030A0"/>
                </a:solidFill>
              </a:rPr>
              <a:t>street   </a:t>
            </a:r>
            <a:r>
              <a:rPr lang="zh-CN" altLang="en-US" sz="1600" dirty="0">
                <a:solidFill>
                  <a:srgbClr val="7030A0"/>
                </a:solidFill>
              </a:rPr>
              <a:t>是复合属性，不会出现在转换后的关系模式中</a:t>
            </a:r>
            <a:endParaRPr lang="en-US" altLang="zh-CN" sz="1600" dirty="0">
              <a:solidFill>
                <a:srgbClr val="7030A0"/>
              </a:solidFill>
            </a:endParaRPr>
          </a:p>
          <a:p>
            <a:pPr lvl="2">
              <a:buNone/>
            </a:pPr>
            <a:endParaRPr lang="zh-CN" altLang="zh-CN" sz="1600" dirty="0">
              <a:solidFill>
                <a:srgbClr val="FF0000"/>
              </a:solidFill>
            </a:endParaRPr>
          </a:p>
          <a:p>
            <a:pPr lvl="1"/>
            <a:endParaRPr lang="en-US" altLang="zh-CN" sz="1600" b="1" dirty="0">
              <a:solidFill>
                <a:srgbClr val="FF0000"/>
              </a:solidFill>
            </a:endParaRPr>
          </a:p>
        </p:txBody>
      </p:sp>
      <p:pic>
        <p:nvPicPr>
          <p:cNvPr id="5" name="Picture 4">
            <a:extLst>
              <a:ext uri="{FF2B5EF4-FFF2-40B4-BE49-F238E27FC236}">
                <a16:creationId xmlns:a16="http://schemas.microsoft.com/office/drawing/2014/main" id="{B9638B19-F960-4680-AC10-E5E6217D8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9329" y="2688080"/>
            <a:ext cx="1801812"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385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151002" y="1350237"/>
            <a:ext cx="11903978" cy="5431564"/>
          </a:xfrm>
        </p:spPr>
        <p:txBody>
          <a:bodyPr>
            <a:normAutofit fontScale="92500" lnSpcReduction="10000"/>
          </a:bodyPr>
          <a:lstStyle/>
          <a:p>
            <a:r>
              <a:rPr lang="zh-CN" altLang="en-US" sz="2800" b="1" dirty="0">
                <a:solidFill>
                  <a:srgbClr val="FF0000"/>
                </a:solidFill>
              </a:rPr>
              <a:t>步骤</a:t>
            </a:r>
            <a:r>
              <a:rPr lang="en-US" altLang="zh-CN" sz="2800" b="1" dirty="0">
                <a:solidFill>
                  <a:srgbClr val="FF0000"/>
                </a:solidFill>
              </a:rPr>
              <a:t>2</a:t>
            </a:r>
            <a:r>
              <a:rPr lang="zh-CN" altLang="en-US" sz="2800" b="1" dirty="0">
                <a:solidFill>
                  <a:srgbClr val="FF0000"/>
                </a:solidFill>
              </a:rPr>
              <a:t>：</a:t>
            </a:r>
            <a:r>
              <a:rPr lang="zh-CN" altLang="en-US" sz="2800" b="1" dirty="0">
                <a:solidFill>
                  <a:srgbClr val="00B050"/>
                </a:solidFill>
              </a:rPr>
              <a:t>二元多对多联系</a:t>
            </a:r>
            <a:r>
              <a:rPr lang="zh-CN" altLang="en-US" sz="2800" b="1" dirty="0">
                <a:solidFill>
                  <a:srgbClr val="FF0000"/>
                </a:solidFill>
              </a:rPr>
              <a:t>的映射</a:t>
            </a:r>
            <a:endParaRPr lang="en-US" altLang="zh-CN" sz="2800" b="1" dirty="0">
              <a:solidFill>
                <a:srgbClr val="FF0000"/>
              </a:solidFill>
            </a:endParaRPr>
          </a:p>
          <a:p>
            <a:pPr lvl="1"/>
            <a:r>
              <a:rPr lang="zh-CN" altLang="en-US" sz="1700" b="1" dirty="0">
                <a:solidFill>
                  <a:srgbClr val="FF0000"/>
                </a:solidFill>
              </a:rPr>
              <a:t>映射方法：添加关联关系法</a:t>
            </a:r>
            <a:endParaRPr lang="en-US" altLang="zh-CN" sz="1700" b="1" dirty="0">
              <a:solidFill>
                <a:srgbClr val="FF0000"/>
              </a:solidFill>
            </a:endParaRPr>
          </a:p>
          <a:p>
            <a:pPr lvl="2"/>
            <a:r>
              <a:rPr lang="zh-CN" altLang="en-US" sz="1700" dirty="0"/>
              <a:t> 为</a:t>
            </a:r>
            <a:r>
              <a:rPr lang="en-US" altLang="zh-CN" sz="1700" dirty="0"/>
              <a:t>E-R</a:t>
            </a:r>
            <a:r>
              <a:rPr lang="zh-CN" altLang="en-US" sz="1700" dirty="0"/>
              <a:t>图中二元多对多联系的每个参与</a:t>
            </a:r>
            <a:r>
              <a:rPr lang="zh-CN" altLang="en-US" sz="1700" dirty="0">
                <a:solidFill>
                  <a:srgbClr val="00B050"/>
                </a:solidFill>
              </a:rPr>
              <a:t>实体</a:t>
            </a:r>
            <a:r>
              <a:rPr lang="en-US" altLang="zh-CN" sz="1700" dirty="0">
                <a:solidFill>
                  <a:srgbClr val="00B050"/>
                </a:solidFill>
              </a:rPr>
              <a:t>E1</a:t>
            </a:r>
            <a:r>
              <a:rPr lang="zh-CN" altLang="en-US" sz="1700" dirty="0"/>
              <a:t>和</a:t>
            </a:r>
            <a:r>
              <a:rPr lang="en-US" altLang="zh-CN" sz="1700" dirty="0">
                <a:solidFill>
                  <a:srgbClr val="00B050"/>
                </a:solidFill>
              </a:rPr>
              <a:t>E2</a:t>
            </a:r>
            <a:r>
              <a:rPr lang="zh-CN" altLang="en-US" sz="1700" dirty="0"/>
              <a:t>，创建</a:t>
            </a:r>
            <a:r>
              <a:rPr lang="zh-CN" altLang="en-US" sz="1700" dirty="0">
                <a:solidFill>
                  <a:srgbClr val="00B0F0"/>
                </a:solidFill>
              </a:rPr>
              <a:t>关系模式</a:t>
            </a:r>
            <a:r>
              <a:rPr lang="en-US" altLang="zh-CN" sz="1700" dirty="0">
                <a:solidFill>
                  <a:srgbClr val="00B0F0"/>
                </a:solidFill>
              </a:rPr>
              <a:t>E1</a:t>
            </a:r>
            <a:r>
              <a:rPr lang="zh-CN" altLang="en-US" sz="1700" dirty="0"/>
              <a:t>和</a:t>
            </a:r>
            <a:r>
              <a:rPr lang="en-US" altLang="zh-CN" sz="1700" dirty="0">
                <a:solidFill>
                  <a:srgbClr val="00B0F0"/>
                </a:solidFill>
              </a:rPr>
              <a:t>E2</a:t>
            </a:r>
          </a:p>
          <a:p>
            <a:pPr lvl="2"/>
            <a:r>
              <a:rPr lang="zh-CN" altLang="en-US" sz="1700" dirty="0"/>
              <a:t> 创建一个</a:t>
            </a:r>
            <a:r>
              <a:rPr lang="zh-CN" altLang="en-US" sz="1700" dirty="0">
                <a:solidFill>
                  <a:srgbClr val="00B0F0"/>
                </a:solidFill>
              </a:rPr>
              <a:t>新的关系模式</a:t>
            </a:r>
            <a:r>
              <a:rPr lang="en-US" altLang="zh-CN" sz="1700" dirty="0">
                <a:solidFill>
                  <a:srgbClr val="00B0F0"/>
                </a:solidFill>
              </a:rPr>
              <a:t>R</a:t>
            </a:r>
            <a:r>
              <a:rPr lang="zh-CN" altLang="en-US" sz="1700" dirty="0"/>
              <a:t>来表示两个参与实体之间的多对多联系</a:t>
            </a:r>
            <a:endParaRPr lang="en-US" altLang="zh-CN" sz="1700" dirty="0"/>
          </a:p>
          <a:p>
            <a:pPr lvl="3"/>
            <a:r>
              <a:rPr lang="zh-CN" altLang="en-US" sz="1700" dirty="0">
                <a:solidFill>
                  <a:srgbClr val="FF0000"/>
                </a:solidFill>
              </a:rPr>
              <a:t>主键</a:t>
            </a:r>
            <a:r>
              <a:rPr lang="zh-CN" altLang="en-US" sz="1700" dirty="0"/>
              <a:t>为两个参与实体的主键的并集</a:t>
            </a:r>
            <a:endParaRPr lang="en-US" altLang="zh-CN" sz="1700" dirty="0"/>
          </a:p>
          <a:p>
            <a:pPr lvl="3"/>
            <a:r>
              <a:rPr lang="zh-CN" altLang="en-US" sz="1700" dirty="0"/>
              <a:t>创建</a:t>
            </a:r>
            <a:r>
              <a:rPr lang="en-US" altLang="zh-CN" sz="1700" dirty="0"/>
              <a:t>2</a:t>
            </a:r>
            <a:r>
              <a:rPr lang="zh-CN" altLang="en-US" sz="1700" dirty="0"/>
              <a:t>个</a:t>
            </a:r>
            <a:r>
              <a:rPr lang="zh-CN" altLang="en-US" sz="1700" dirty="0">
                <a:solidFill>
                  <a:srgbClr val="FF0000"/>
                </a:solidFill>
              </a:rPr>
              <a:t>外键</a:t>
            </a:r>
            <a:r>
              <a:rPr lang="zh-CN" altLang="en-US" sz="1700" dirty="0"/>
              <a:t>约束，参照引用相应的参与实体</a:t>
            </a:r>
            <a:endParaRPr lang="en-US" altLang="zh-CN" sz="1700" dirty="0"/>
          </a:p>
          <a:p>
            <a:pPr lvl="3"/>
            <a:r>
              <a:rPr lang="zh-CN" altLang="en-US" sz="1700" dirty="0">
                <a:solidFill>
                  <a:srgbClr val="FF0000"/>
                </a:solidFill>
              </a:rPr>
              <a:t>联系的描述性属性</a:t>
            </a:r>
            <a:r>
              <a:rPr lang="zh-CN" altLang="en-US" sz="1700" dirty="0"/>
              <a:t>，放入到这个新添加的关系模式</a:t>
            </a:r>
            <a:r>
              <a:rPr lang="en-US" altLang="zh-CN" sz="1700" dirty="0"/>
              <a:t>R</a:t>
            </a:r>
            <a:r>
              <a:rPr lang="zh-CN" altLang="en-US" sz="1700" dirty="0"/>
              <a:t>中</a:t>
            </a:r>
            <a:endParaRPr lang="en-US" altLang="zh-CN" sz="1700" dirty="0"/>
          </a:p>
          <a:p>
            <a:pPr lvl="1"/>
            <a:endParaRPr lang="en-US" altLang="zh-CN" sz="1700" b="1" dirty="0">
              <a:solidFill>
                <a:srgbClr val="FF0000"/>
              </a:solidFill>
            </a:endParaRPr>
          </a:p>
          <a:p>
            <a:pPr lvl="1"/>
            <a:r>
              <a:rPr lang="zh-CN" altLang="zh-CN" sz="1700" b="1" dirty="0">
                <a:solidFill>
                  <a:srgbClr val="FF0000"/>
                </a:solidFill>
              </a:rPr>
              <a:t>例</a:t>
            </a:r>
            <a:r>
              <a:rPr lang="zh-CN" altLang="en-US" sz="1700" b="1" dirty="0">
                <a:solidFill>
                  <a:srgbClr val="FF0000"/>
                </a:solidFill>
              </a:rPr>
              <a:t>：</a:t>
            </a:r>
            <a:r>
              <a:rPr lang="zh-CN" altLang="en-US" dirty="0"/>
              <a:t>学生和课程之间的选修联系</a:t>
            </a:r>
            <a:endParaRPr lang="en-US" altLang="zh-CN" dirty="0"/>
          </a:p>
          <a:p>
            <a:pPr lvl="2"/>
            <a:r>
              <a:rPr lang="zh-CN" altLang="en-US" sz="1200" dirty="0">
                <a:solidFill>
                  <a:srgbClr val="7030A0"/>
                </a:solidFill>
              </a:rPr>
              <a:t>一个学生可以选修</a:t>
            </a:r>
            <a:r>
              <a:rPr lang="en-US" altLang="zh-CN" sz="1200" dirty="0">
                <a:solidFill>
                  <a:srgbClr val="7030A0"/>
                </a:solidFill>
              </a:rPr>
              <a:t>0</a:t>
            </a:r>
            <a:r>
              <a:rPr lang="zh-CN" altLang="en-US" sz="1200" dirty="0">
                <a:solidFill>
                  <a:srgbClr val="7030A0"/>
                </a:solidFill>
              </a:rPr>
              <a:t>或多门课程，一个课程可以由</a:t>
            </a:r>
            <a:r>
              <a:rPr lang="en-US" altLang="zh-CN" sz="1200" dirty="0">
                <a:solidFill>
                  <a:srgbClr val="7030A0"/>
                </a:solidFill>
              </a:rPr>
              <a:t>0</a:t>
            </a:r>
            <a:r>
              <a:rPr lang="zh-CN" altLang="en-US" sz="1200" dirty="0">
                <a:solidFill>
                  <a:srgbClr val="7030A0"/>
                </a:solidFill>
              </a:rPr>
              <a:t>个或多个学生选修（多对多联系）</a:t>
            </a:r>
            <a:endParaRPr lang="en-US" altLang="zh-CN" sz="1200" dirty="0">
              <a:solidFill>
                <a:srgbClr val="7030A0"/>
              </a:solidFill>
            </a:endParaRPr>
          </a:p>
          <a:p>
            <a:pPr lvl="2"/>
            <a:r>
              <a:rPr lang="zh-CN" altLang="en-US" sz="1200" dirty="0"/>
              <a:t>联系的描述性属性：学生选修该课程获得成绩</a:t>
            </a:r>
            <a:r>
              <a:rPr lang="en-US" altLang="zh-CN" sz="1200" dirty="0">
                <a:solidFill>
                  <a:srgbClr val="C00000"/>
                </a:solidFill>
              </a:rPr>
              <a:t>mark</a:t>
            </a:r>
          </a:p>
          <a:p>
            <a:pPr lvl="2"/>
            <a:endParaRPr lang="en-US" altLang="zh-CN" sz="1200" dirty="0">
              <a:solidFill>
                <a:srgbClr val="7030A0"/>
              </a:solidFill>
            </a:endParaRPr>
          </a:p>
          <a:p>
            <a:pPr lvl="2"/>
            <a:r>
              <a:rPr lang="zh-CN" altLang="en-US" sz="1600" dirty="0">
                <a:solidFill>
                  <a:srgbClr val="7030A0"/>
                </a:solidFill>
              </a:rPr>
              <a:t>按照上面的方法，进行转换：</a:t>
            </a:r>
            <a:endParaRPr lang="en-US" altLang="zh-CN" sz="1600" dirty="0">
              <a:solidFill>
                <a:srgbClr val="7030A0"/>
              </a:solidFill>
            </a:endParaRPr>
          </a:p>
          <a:p>
            <a:pPr lvl="3"/>
            <a:r>
              <a:rPr lang="zh-CN" altLang="en-US" sz="1600" dirty="0"/>
              <a:t>关系模式</a:t>
            </a:r>
            <a:r>
              <a:rPr lang="en-US" altLang="zh-CN" sz="1600" dirty="0"/>
              <a:t>STUDENT</a:t>
            </a:r>
            <a:r>
              <a:rPr lang="zh-CN" altLang="en-US" sz="1600" dirty="0"/>
              <a:t>（</a:t>
            </a:r>
            <a:r>
              <a:rPr lang="en-US" altLang="zh-CN" sz="1600" u="sng" dirty="0" err="1">
                <a:solidFill>
                  <a:srgbClr val="00B050"/>
                </a:solidFill>
              </a:rPr>
              <a:t>stuId</a:t>
            </a:r>
            <a:r>
              <a:rPr lang="zh-CN" altLang="en-US" sz="1600" dirty="0"/>
              <a:t>，</a:t>
            </a:r>
            <a:r>
              <a:rPr lang="en-US" altLang="zh-CN" sz="1600" dirty="0"/>
              <a:t>name</a:t>
            </a:r>
            <a:r>
              <a:rPr lang="zh-CN" altLang="en-US" sz="1600" dirty="0"/>
              <a:t>，</a:t>
            </a:r>
            <a:r>
              <a:rPr lang="en-US" altLang="zh-CN" sz="1600" dirty="0" err="1"/>
              <a:t>dayOfBirth</a:t>
            </a:r>
            <a:r>
              <a:rPr lang="zh-CN" altLang="en-US" sz="1600" dirty="0"/>
              <a:t>，</a:t>
            </a:r>
            <a:r>
              <a:rPr lang="en-US" altLang="zh-CN" sz="1600" dirty="0" err="1"/>
              <a:t>totalCredit</a:t>
            </a:r>
            <a:r>
              <a:rPr lang="zh-CN" altLang="en-US" sz="1600" dirty="0"/>
              <a:t>）</a:t>
            </a:r>
            <a:endParaRPr lang="en-US" altLang="zh-CN" sz="1600" dirty="0"/>
          </a:p>
          <a:p>
            <a:pPr lvl="3"/>
            <a:r>
              <a:rPr lang="zh-CN" altLang="en-US" sz="1600" dirty="0"/>
              <a:t>关系模式  </a:t>
            </a:r>
            <a:r>
              <a:rPr lang="en-US" altLang="zh-CN" sz="1600" dirty="0"/>
              <a:t>COURSE</a:t>
            </a:r>
            <a:r>
              <a:rPr lang="zh-CN" altLang="en-US" sz="1600" dirty="0"/>
              <a:t>（</a:t>
            </a:r>
            <a:r>
              <a:rPr lang="en-US" altLang="zh-CN" sz="1600" u="sng" dirty="0" err="1">
                <a:solidFill>
                  <a:srgbClr val="7030A0"/>
                </a:solidFill>
              </a:rPr>
              <a:t>courseId</a:t>
            </a:r>
            <a:r>
              <a:rPr lang="zh-CN" altLang="en-US" sz="1600" u="sng" dirty="0"/>
              <a:t> </a:t>
            </a:r>
            <a:r>
              <a:rPr lang="zh-CN" altLang="en-US" sz="1600" dirty="0"/>
              <a:t>， </a:t>
            </a:r>
            <a:r>
              <a:rPr lang="en-US" altLang="zh-CN" sz="1600" dirty="0" err="1"/>
              <a:t>courseName</a:t>
            </a:r>
            <a:r>
              <a:rPr lang="zh-CN" altLang="en-US" sz="1600" dirty="0"/>
              <a:t> ，</a:t>
            </a:r>
            <a:r>
              <a:rPr lang="en-US" altLang="zh-CN" sz="1600" dirty="0" err="1"/>
              <a:t>courseHour</a:t>
            </a:r>
            <a:r>
              <a:rPr lang="zh-CN" altLang="en-US" sz="1600" dirty="0"/>
              <a:t>）</a:t>
            </a:r>
            <a:endParaRPr lang="en-US" altLang="zh-CN" sz="1600" dirty="0"/>
          </a:p>
          <a:p>
            <a:pPr lvl="3"/>
            <a:r>
              <a:rPr lang="zh-CN" altLang="en-US" sz="1600" dirty="0"/>
              <a:t>创建一个新的表示多对多联系的关系模式</a:t>
            </a:r>
            <a:r>
              <a:rPr lang="en-US" altLang="zh-CN" sz="1600" dirty="0" err="1"/>
              <a:t>StudentRegisterCourse</a:t>
            </a:r>
            <a:endParaRPr lang="en-US" altLang="zh-CN" sz="1600" dirty="0"/>
          </a:p>
          <a:p>
            <a:pPr lvl="4"/>
            <a:r>
              <a:rPr lang="zh-CN" altLang="en-US" sz="1600" dirty="0"/>
              <a:t>联系的描述性属性</a:t>
            </a:r>
            <a:r>
              <a:rPr lang="en-US" altLang="zh-CN" sz="1600" dirty="0"/>
              <a:t>mark</a:t>
            </a:r>
            <a:r>
              <a:rPr lang="zh-CN" altLang="en-US" sz="1600" dirty="0"/>
              <a:t>放到该关系模式</a:t>
            </a:r>
            <a:endParaRPr lang="en-US" altLang="zh-CN" sz="1600" dirty="0"/>
          </a:p>
          <a:p>
            <a:pPr lvl="4"/>
            <a:r>
              <a:rPr lang="zh-CN" altLang="en-US" sz="1600" dirty="0"/>
              <a:t>主键由参与联系的实体的主键联合构成</a:t>
            </a:r>
            <a:endParaRPr lang="en-US" altLang="zh-CN" sz="1600" dirty="0"/>
          </a:p>
          <a:p>
            <a:pPr lvl="4"/>
            <a:r>
              <a:rPr lang="zh-CN" altLang="en-US" sz="1600" dirty="0"/>
              <a:t>创建</a:t>
            </a:r>
            <a:r>
              <a:rPr lang="en-US" altLang="zh-CN" sz="1600" dirty="0"/>
              <a:t>2</a:t>
            </a:r>
            <a:r>
              <a:rPr lang="zh-CN" altLang="en-US" sz="1600" dirty="0"/>
              <a:t>个外键，分别引用两个参与联系的实体</a:t>
            </a:r>
            <a:endParaRPr lang="en-US" altLang="zh-CN" sz="1600" dirty="0"/>
          </a:p>
          <a:p>
            <a:pPr marL="1828800" lvl="4" indent="0">
              <a:buNone/>
            </a:pPr>
            <a:r>
              <a:rPr lang="en-US" altLang="zh-CN" sz="1600" dirty="0" err="1"/>
              <a:t>StudentRegisterCourse</a:t>
            </a:r>
            <a:r>
              <a:rPr lang="zh-CN" altLang="en-US" sz="1600" dirty="0"/>
              <a:t>（</a:t>
            </a:r>
            <a:r>
              <a:rPr lang="en-US" altLang="zh-CN" sz="1600" u="sng" dirty="0" err="1">
                <a:solidFill>
                  <a:srgbClr val="00B050"/>
                </a:solidFill>
              </a:rPr>
              <a:t>stuId</a:t>
            </a:r>
            <a:r>
              <a:rPr lang="zh-CN" altLang="en-US" sz="1600" dirty="0"/>
              <a:t>，</a:t>
            </a:r>
            <a:r>
              <a:rPr lang="en-US" altLang="zh-CN" sz="1600" u="sng" dirty="0">
                <a:solidFill>
                  <a:srgbClr val="7030A0"/>
                </a:solidFill>
              </a:rPr>
              <a:t> </a:t>
            </a:r>
            <a:r>
              <a:rPr lang="en-US" altLang="zh-CN" sz="1600" u="sng" dirty="0" err="1">
                <a:solidFill>
                  <a:srgbClr val="7030A0"/>
                </a:solidFill>
              </a:rPr>
              <a:t>courseId</a:t>
            </a:r>
            <a:r>
              <a:rPr lang="zh-CN" altLang="en-US" sz="1600" u="sng" dirty="0"/>
              <a:t> </a:t>
            </a:r>
            <a:r>
              <a:rPr lang="zh-CN" altLang="en-US" sz="1600" dirty="0"/>
              <a:t>， </a:t>
            </a:r>
            <a:r>
              <a:rPr lang="en-US" altLang="zh-CN" sz="1600" dirty="0">
                <a:solidFill>
                  <a:srgbClr val="C00000"/>
                </a:solidFill>
              </a:rPr>
              <a:t>mark </a:t>
            </a:r>
            <a:r>
              <a:rPr lang="zh-CN" altLang="en-US" sz="1600" dirty="0"/>
              <a:t>）</a:t>
            </a:r>
            <a:endParaRPr lang="en-US" altLang="zh-CN" sz="1600" dirty="0"/>
          </a:p>
        </p:txBody>
      </p:sp>
      <p:pic>
        <p:nvPicPr>
          <p:cNvPr id="7" name="图片 6">
            <a:extLst>
              <a:ext uri="{FF2B5EF4-FFF2-40B4-BE49-F238E27FC236}">
                <a16:creationId xmlns:a16="http://schemas.microsoft.com/office/drawing/2014/main" id="{ECA8B2A7-7AC6-4930-8333-2A18735E356F}"/>
              </a:ext>
            </a:extLst>
          </p:cNvPr>
          <p:cNvPicPr>
            <a:picLocks noChangeAspect="1"/>
          </p:cNvPicPr>
          <p:nvPr/>
        </p:nvPicPr>
        <p:blipFill>
          <a:blip r:embed="rId3"/>
          <a:stretch>
            <a:fillRect/>
          </a:stretch>
        </p:blipFill>
        <p:spPr>
          <a:xfrm>
            <a:off x="7491368" y="3136832"/>
            <a:ext cx="3853343" cy="1286961"/>
          </a:xfrm>
          <a:prstGeom prst="rect">
            <a:avLst/>
          </a:prstGeom>
        </p:spPr>
      </p:pic>
    </p:spTree>
    <p:extLst>
      <p:ext uri="{BB962C8B-B14F-4D97-AF65-F5344CB8AC3E}">
        <p14:creationId xmlns:p14="http://schemas.microsoft.com/office/powerpoint/2010/main" val="57788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151002" y="1350237"/>
            <a:ext cx="11903978" cy="5431564"/>
          </a:xfrm>
        </p:spPr>
        <p:txBody>
          <a:bodyPr>
            <a:normAutofit/>
          </a:bodyPr>
          <a:lstStyle/>
          <a:p>
            <a:r>
              <a:rPr lang="zh-CN" altLang="en-US" sz="2800" b="1" dirty="0">
                <a:solidFill>
                  <a:srgbClr val="FF0000"/>
                </a:solidFill>
              </a:rPr>
              <a:t>步骤</a:t>
            </a:r>
            <a:r>
              <a:rPr lang="en-US" altLang="zh-CN" sz="2800" b="1" dirty="0">
                <a:solidFill>
                  <a:srgbClr val="FF0000"/>
                </a:solidFill>
              </a:rPr>
              <a:t>3</a:t>
            </a:r>
            <a:r>
              <a:rPr lang="zh-CN" altLang="en-US" sz="2800" b="1" dirty="0">
                <a:solidFill>
                  <a:srgbClr val="FF0000"/>
                </a:solidFill>
              </a:rPr>
              <a:t>：</a:t>
            </a:r>
            <a:r>
              <a:rPr lang="zh-CN" altLang="en-US" sz="2800" b="1" dirty="0">
                <a:solidFill>
                  <a:srgbClr val="00B050"/>
                </a:solidFill>
              </a:rPr>
              <a:t>二元一对多联系</a:t>
            </a:r>
            <a:r>
              <a:rPr lang="zh-CN" altLang="en-US" sz="2800" b="1" dirty="0">
                <a:solidFill>
                  <a:srgbClr val="FF0000"/>
                </a:solidFill>
              </a:rPr>
              <a:t>的映射</a:t>
            </a:r>
            <a:endParaRPr lang="en-US" altLang="zh-CN" sz="2800" b="1" dirty="0">
              <a:solidFill>
                <a:srgbClr val="FF0000"/>
              </a:solidFill>
            </a:endParaRPr>
          </a:p>
          <a:p>
            <a:pPr lvl="1"/>
            <a:r>
              <a:rPr lang="zh-CN" altLang="en-US" sz="1700" b="1" dirty="0">
                <a:solidFill>
                  <a:srgbClr val="FF0000"/>
                </a:solidFill>
              </a:rPr>
              <a:t>第一种映射方法：外键方法</a:t>
            </a:r>
            <a:endParaRPr lang="en-US" altLang="zh-CN" sz="1700" b="1" dirty="0">
              <a:solidFill>
                <a:srgbClr val="FF0000"/>
              </a:solidFill>
            </a:endParaRPr>
          </a:p>
          <a:p>
            <a:pPr lvl="2"/>
            <a:r>
              <a:rPr lang="zh-CN" altLang="en-US" sz="1700" dirty="0"/>
              <a:t> 为</a:t>
            </a:r>
            <a:r>
              <a:rPr lang="en-US" altLang="zh-CN" sz="1700" dirty="0"/>
              <a:t>E-R</a:t>
            </a:r>
            <a:r>
              <a:rPr lang="zh-CN" altLang="en-US" sz="1700" dirty="0"/>
              <a:t>图中二元一对多联系的每个参与</a:t>
            </a:r>
            <a:r>
              <a:rPr lang="zh-CN" altLang="en-US" sz="1700" dirty="0">
                <a:solidFill>
                  <a:srgbClr val="00B050"/>
                </a:solidFill>
              </a:rPr>
              <a:t>实体</a:t>
            </a:r>
            <a:r>
              <a:rPr lang="en-US" altLang="zh-CN" sz="1700" dirty="0">
                <a:solidFill>
                  <a:srgbClr val="00B050"/>
                </a:solidFill>
              </a:rPr>
              <a:t>E1</a:t>
            </a:r>
            <a:r>
              <a:rPr lang="zh-CN" altLang="en-US" sz="1700" dirty="0"/>
              <a:t>和</a:t>
            </a:r>
            <a:r>
              <a:rPr lang="en-US" altLang="zh-CN" sz="1700" dirty="0">
                <a:solidFill>
                  <a:srgbClr val="00B050"/>
                </a:solidFill>
              </a:rPr>
              <a:t>E2</a:t>
            </a:r>
            <a:r>
              <a:rPr lang="zh-CN" altLang="en-US" sz="1700" dirty="0"/>
              <a:t>，创建</a:t>
            </a:r>
            <a:r>
              <a:rPr lang="zh-CN" altLang="en-US" sz="1700" dirty="0">
                <a:solidFill>
                  <a:srgbClr val="00B0F0"/>
                </a:solidFill>
              </a:rPr>
              <a:t>关系模式</a:t>
            </a:r>
            <a:r>
              <a:rPr lang="en-US" altLang="zh-CN" sz="1700" dirty="0">
                <a:solidFill>
                  <a:srgbClr val="00B0F0"/>
                </a:solidFill>
              </a:rPr>
              <a:t>E1</a:t>
            </a:r>
            <a:r>
              <a:rPr lang="zh-CN" altLang="en-US" sz="1700" dirty="0"/>
              <a:t>和</a:t>
            </a:r>
            <a:r>
              <a:rPr lang="en-US" altLang="zh-CN" sz="1700" dirty="0">
                <a:solidFill>
                  <a:srgbClr val="00B0F0"/>
                </a:solidFill>
              </a:rPr>
              <a:t>E2</a:t>
            </a:r>
          </a:p>
          <a:p>
            <a:pPr lvl="2"/>
            <a:r>
              <a:rPr lang="zh-CN" altLang="en-US" sz="1700" dirty="0"/>
              <a:t> </a:t>
            </a:r>
            <a:r>
              <a:rPr lang="zh-CN" altLang="en-US" sz="1700" dirty="0">
                <a:solidFill>
                  <a:srgbClr val="7030A0"/>
                </a:solidFill>
              </a:rPr>
              <a:t>选中参与联系的</a:t>
            </a:r>
            <a:r>
              <a:rPr lang="zh-CN" altLang="en-US" sz="1700" dirty="0">
                <a:solidFill>
                  <a:srgbClr val="00B050"/>
                </a:solidFill>
              </a:rPr>
              <a:t>多方实体</a:t>
            </a:r>
            <a:r>
              <a:rPr lang="zh-CN" altLang="en-US" sz="1700" dirty="0">
                <a:solidFill>
                  <a:srgbClr val="7030A0"/>
                </a:solidFill>
              </a:rPr>
              <a:t>所对应的关系模式，为其添加一个外键</a:t>
            </a:r>
            <a:r>
              <a:rPr lang="zh-CN" altLang="en-US" sz="1700" dirty="0"/>
              <a:t>（是参与联系的一方实体的主键）</a:t>
            </a:r>
            <a:endParaRPr lang="en-US" altLang="zh-CN" sz="1700" dirty="0"/>
          </a:p>
          <a:p>
            <a:pPr lvl="2"/>
            <a:r>
              <a:rPr lang="en-US" altLang="zh-CN" sz="1700" dirty="0"/>
              <a:t> </a:t>
            </a:r>
            <a:r>
              <a:rPr lang="zh-CN" altLang="en-US" sz="1700" dirty="0"/>
              <a:t>联系的属性，也一同放入</a:t>
            </a:r>
            <a:r>
              <a:rPr lang="zh-CN" altLang="en-US" sz="1700" dirty="0">
                <a:solidFill>
                  <a:srgbClr val="00B050"/>
                </a:solidFill>
              </a:rPr>
              <a:t>多方实体</a:t>
            </a:r>
            <a:endParaRPr lang="en-US" altLang="zh-CN" sz="1700" dirty="0">
              <a:solidFill>
                <a:srgbClr val="00B050"/>
              </a:solidFill>
            </a:endParaRPr>
          </a:p>
          <a:p>
            <a:pPr lvl="2"/>
            <a:r>
              <a:rPr lang="zh-CN" altLang="en-US" sz="1700" dirty="0">
                <a:solidFill>
                  <a:srgbClr val="00B0F0"/>
                </a:solidFill>
              </a:rPr>
              <a:t>多方实体是</a:t>
            </a:r>
            <a:r>
              <a:rPr lang="zh-CN" altLang="en-US" sz="1700" dirty="0">
                <a:solidFill>
                  <a:srgbClr val="00B050"/>
                </a:solidFill>
              </a:rPr>
              <a:t>子实体</a:t>
            </a:r>
            <a:r>
              <a:rPr lang="zh-CN" altLang="en-US" sz="1700" dirty="0">
                <a:solidFill>
                  <a:srgbClr val="00B0F0"/>
                </a:solidFill>
              </a:rPr>
              <a:t>，一方实体是</a:t>
            </a:r>
            <a:r>
              <a:rPr lang="zh-CN" altLang="en-US" sz="1700" dirty="0">
                <a:solidFill>
                  <a:srgbClr val="00B050"/>
                </a:solidFill>
              </a:rPr>
              <a:t>父实体</a:t>
            </a:r>
            <a:endParaRPr lang="en-US" altLang="zh-CN" sz="1700" dirty="0">
              <a:solidFill>
                <a:srgbClr val="00B050"/>
              </a:solidFill>
            </a:endParaRPr>
          </a:p>
          <a:p>
            <a:pPr lvl="1"/>
            <a:endParaRPr lang="en-US" altLang="zh-CN" sz="1700" b="1" dirty="0">
              <a:solidFill>
                <a:srgbClr val="FF0000"/>
              </a:solidFill>
            </a:endParaRPr>
          </a:p>
          <a:p>
            <a:pPr lvl="1"/>
            <a:r>
              <a:rPr lang="zh-CN" altLang="zh-CN" sz="1700" b="1" dirty="0">
                <a:solidFill>
                  <a:srgbClr val="FF0000"/>
                </a:solidFill>
              </a:rPr>
              <a:t>例</a:t>
            </a:r>
            <a:r>
              <a:rPr lang="zh-CN" altLang="en-US" sz="1700" b="1" dirty="0">
                <a:solidFill>
                  <a:srgbClr val="FF0000"/>
                </a:solidFill>
              </a:rPr>
              <a:t>：</a:t>
            </a:r>
            <a:r>
              <a:rPr lang="zh-CN" altLang="en-US" dirty="0"/>
              <a:t>班级和学生之间的归属联系</a:t>
            </a:r>
            <a:endParaRPr lang="en-US" altLang="zh-CN" dirty="0"/>
          </a:p>
          <a:p>
            <a:pPr lvl="2"/>
            <a:r>
              <a:rPr lang="zh-CN" altLang="en-US" sz="1200" dirty="0">
                <a:solidFill>
                  <a:srgbClr val="7030A0"/>
                </a:solidFill>
              </a:rPr>
              <a:t>一个学生属于一个班级，一个班级有很多学生（一对多联系）</a:t>
            </a:r>
            <a:endParaRPr lang="en-US" altLang="zh-CN" sz="1200" dirty="0">
              <a:solidFill>
                <a:srgbClr val="7030A0"/>
              </a:solidFill>
            </a:endParaRPr>
          </a:p>
          <a:p>
            <a:pPr lvl="2"/>
            <a:r>
              <a:rPr lang="zh-CN" altLang="en-US" sz="1200" dirty="0"/>
              <a:t>学生</a:t>
            </a:r>
            <a:r>
              <a:rPr lang="en-US" altLang="zh-CN" sz="1200" dirty="0"/>
              <a:t>STUDENT</a:t>
            </a:r>
            <a:r>
              <a:rPr lang="zh-CN" altLang="en-US" sz="1200" dirty="0"/>
              <a:t>在</a:t>
            </a:r>
            <a:r>
              <a:rPr lang="en-US" altLang="zh-CN" sz="1200" dirty="0" err="1"/>
              <a:t>stu_calss</a:t>
            </a:r>
            <a:r>
              <a:rPr lang="zh-CN" altLang="en-US" sz="1200" dirty="0"/>
              <a:t>归属联系中是多方实体</a:t>
            </a:r>
            <a:endParaRPr lang="en-US" altLang="zh-CN" sz="1200" dirty="0"/>
          </a:p>
          <a:p>
            <a:pPr lvl="2"/>
            <a:r>
              <a:rPr lang="zh-CN" altLang="en-US" sz="1200" dirty="0"/>
              <a:t>班级</a:t>
            </a:r>
            <a:r>
              <a:rPr lang="en-US" altLang="zh-CN" sz="1200" dirty="0"/>
              <a:t>CLASS</a:t>
            </a:r>
            <a:r>
              <a:rPr lang="zh-CN" altLang="en-US" sz="1200" dirty="0"/>
              <a:t>在</a:t>
            </a:r>
            <a:r>
              <a:rPr lang="en-US" altLang="zh-CN" sz="1200" dirty="0" err="1"/>
              <a:t>stu_calss</a:t>
            </a:r>
            <a:r>
              <a:rPr lang="zh-CN" altLang="en-US" sz="1200" dirty="0"/>
              <a:t>归属联系中是一方实体</a:t>
            </a:r>
            <a:endParaRPr lang="en-US" altLang="zh-CN" sz="1200" dirty="0"/>
          </a:p>
          <a:p>
            <a:pPr lvl="2"/>
            <a:r>
              <a:rPr lang="zh-CN" altLang="en-US" sz="1200" dirty="0"/>
              <a:t>联系的描述性属性：学生加入班级的时间</a:t>
            </a:r>
            <a:r>
              <a:rPr lang="en-US" altLang="zh-CN" sz="1200" dirty="0" err="1">
                <a:solidFill>
                  <a:srgbClr val="C00000"/>
                </a:solidFill>
              </a:rPr>
              <a:t>joinDate</a:t>
            </a:r>
            <a:endParaRPr lang="en-US" altLang="zh-CN" sz="1200" dirty="0">
              <a:solidFill>
                <a:srgbClr val="C00000"/>
              </a:solidFill>
            </a:endParaRPr>
          </a:p>
          <a:p>
            <a:pPr lvl="2"/>
            <a:endParaRPr lang="en-US" altLang="zh-CN" sz="1200" dirty="0">
              <a:solidFill>
                <a:srgbClr val="7030A0"/>
              </a:solidFill>
            </a:endParaRPr>
          </a:p>
          <a:p>
            <a:pPr lvl="2"/>
            <a:r>
              <a:rPr lang="zh-CN" altLang="en-US" sz="1600" dirty="0">
                <a:solidFill>
                  <a:srgbClr val="7030A0"/>
                </a:solidFill>
              </a:rPr>
              <a:t>进行转换：</a:t>
            </a:r>
            <a:endParaRPr lang="en-US" altLang="zh-CN" sz="1600" dirty="0">
              <a:solidFill>
                <a:srgbClr val="7030A0"/>
              </a:solidFill>
            </a:endParaRPr>
          </a:p>
          <a:p>
            <a:pPr lvl="3"/>
            <a:r>
              <a:rPr lang="zh-CN" altLang="en-US" sz="1600" dirty="0"/>
              <a:t>关系模式</a:t>
            </a:r>
            <a:r>
              <a:rPr lang="en-US" altLang="zh-CN" sz="1600" dirty="0"/>
              <a:t>STUDENT</a:t>
            </a:r>
            <a:r>
              <a:rPr lang="zh-CN" altLang="en-US" sz="1600" dirty="0"/>
              <a:t>（</a:t>
            </a:r>
            <a:r>
              <a:rPr lang="en-US" altLang="zh-CN" sz="1600" u="sng" dirty="0" err="1">
                <a:solidFill>
                  <a:srgbClr val="00B050"/>
                </a:solidFill>
              </a:rPr>
              <a:t>stuId</a:t>
            </a:r>
            <a:r>
              <a:rPr lang="zh-CN" altLang="en-US" sz="1600" dirty="0"/>
              <a:t>，</a:t>
            </a:r>
            <a:r>
              <a:rPr lang="en-US" altLang="zh-CN" sz="1600" dirty="0"/>
              <a:t>name</a:t>
            </a:r>
            <a:r>
              <a:rPr lang="zh-CN" altLang="en-US" sz="1600" dirty="0"/>
              <a:t>，</a:t>
            </a:r>
            <a:r>
              <a:rPr lang="en-US" altLang="zh-CN" sz="1600" dirty="0" err="1"/>
              <a:t>dayOfBirth</a:t>
            </a:r>
            <a:r>
              <a:rPr lang="zh-CN" altLang="en-US" sz="1600" dirty="0"/>
              <a:t>，</a:t>
            </a:r>
            <a:r>
              <a:rPr lang="en-US" altLang="zh-CN" sz="1600" dirty="0" err="1"/>
              <a:t>totalCredit</a:t>
            </a:r>
            <a:r>
              <a:rPr lang="zh-CN" altLang="en-US" sz="1600" dirty="0"/>
              <a:t>）</a:t>
            </a:r>
            <a:endParaRPr lang="en-US" altLang="zh-CN" sz="1600" dirty="0"/>
          </a:p>
          <a:p>
            <a:pPr lvl="3"/>
            <a:r>
              <a:rPr lang="zh-CN" altLang="en-US" sz="1600" dirty="0"/>
              <a:t>关系模式    </a:t>
            </a:r>
            <a:r>
              <a:rPr lang="en-US" altLang="zh-CN" sz="1600" dirty="0"/>
              <a:t>CLASS</a:t>
            </a:r>
            <a:r>
              <a:rPr lang="zh-CN" altLang="en-US" sz="1600" dirty="0"/>
              <a:t>（</a:t>
            </a:r>
            <a:r>
              <a:rPr lang="en-US" altLang="zh-CN" sz="1600" u="sng" dirty="0" err="1">
                <a:solidFill>
                  <a:srgbClr val="7030A0"/>
                </a:solidFill>
              </a:rPr>
              <a:t>classID</a:t>
            </a:r>
            <a:r>
              <a:rPr lang="zh-CN" altLang="en-US" sz="1600" u="sng" dirty="0"/>
              <a:t> </a:t>
            </a:r>
            <a:r>
              <a:rPr lang="zh-CN" altLang="en-US" sz="1600" dirty="0"/>
              <a:t>， </a:t>
            </a:r>
            <a:r>
              <a:rPr lang="en-US" altLang="zh-CN" sz="1600" dirty="0" err="1"/>
              <a:t>className</a:t>
            </a:r>
            <a:r>
              <a:rPr lang="zh-CN" altLang="en-US" sz="1600" dirty="0"/>
              <a:t> ，</a:t>
            </a:r>
            <a:r>
              <a:rPr lang="en-US" altLang="zh-CN" sz="1600" dirty="0" err="1"/>
              <a:t>classsDescription</a:t>
            </a:r>
            <a:r>
              <a:rPr lang="zh-CN" altLang="en-US" sz="1600" dirty="0"/>
              <a:t>）</a:t>
            </a:r>
            <a:endParaRPr lang="en-US" altLang="zh-CN" sz="1600" dirty="0"/>
          </a:p>
          <a:p>
            <a:pPr lvl="3"/>
            <a:r>
              <a:rPr lang="zh-CN" altLang="en-US" sz="1600" dirty="0"/>
              <a:t>选择</a:t>
            </a:r>
            <a:r>
              <a:rPr lang="zh-CN" altLang="en-US" sz="1600" dirty="0">
                <a:solidFill>
                  <a:srgbClr val="00B050"/>
                </a:solidFill>
              </a:rPr>
              <a:t>多方实体</a:t>
            </a:r>
            <a:r>
              <a:rPr lang="zh-CN" altLang="en-US" sz="1600" dirty="0"/>
              <a:t>所对应的关系模式</a:t>
            </a:r>
            <a:r>
              <a:rPr lang="en-US" altLang="zh-CN" sz="1600" dirty="0"/>
              <a:t>STUDENT</a:t>
            </a:r>
            <a:r>
              <a:rPr lang="zh-CN" altLang="en-US" sz="1600" dirty="0"/>
              <a:t>，为其添加外键（是参与联系的一方实体的主键），并加入联系的属性</a:t>
            </a:r>
            <a:endParaRPr lang="en-US" altLang="zh-CN" sz="1600" dirty="0"/>
          </a:p>
          <a:p>
            <a:pPr marL="1371600" lvl="3" indent="0">
              <a:buNone/>
            </a:pPr>
            <a:r>
              <a:rPr lang="zh-CN" altLang="en-US" sz="1600" dirty="0"/>
              <a:t>          </a:t>
            </a:r>
            <a:r>
              <a:rPr lang="en-US" altLang="zh-CN" sz="1600" dirty="0"/>
              <a:t>STUDENT</a:t>
            </a:r>
            <a:r>
              <a:rPr lang="zh-CN" altLang="en-US" sz="1600" dirty="0"/>
              <a:t>（</a:t>
            </a:r>
            <a:r>
              <a:rPr lang="en-US" altLang="zh-CN" sz="1600" u="sng" dirty="0" err="1">
                <a:solidFill>
                  <a:srgbClr val="00B050"/>
                </a:solidFill>
              </a:rPr>
              <a:t>stuId</a:t>
            </a:r>
            <a:r>
              <a:rPr lang="zh-CN" altLang="en-US" sz="1600" dirty="0"/>
              <a:t>，</a:t>
            </a:r>
            <a:r>
              <a:rPr lang="en-US" altLang="zh-CN" sz="1600" dirty="0"/>
              <a:t>name</a:t>
            </a:r>
            <a:r>
              <a:rPr lang="zh-CN" altLang="en-US" sz="1600" dirty="0"/>
              <a:t>，</a:t>
            </a:r>
            <a:r>
              <a:rPr lang="en-US" altLang="zh-CN" sz="1600" dirty="0" err="1"/>
              <a:t>dayOfBirth</a:t>
            </a:r>
            <a:r>
              <a:rPr lang="zh-CN" altLang="en-US" sz="1600" dirty="0"/>
              <a:t>，</a:t>
            </a:r>
            <a:r>
              <a:rPr lang="en-US" altLang="zh-CN" sz="1600" dirty="0" err="1"/>
              <a:t>totalCredit</a:t>
            </a:r>
            <a:r>
              <a:rPr lang="zh-CN" altLang="en-US" sz="1600" dirty="0"/>
              <a:t> ， </a:t>
            </a:r>
            <a:r>
              <a:rPr lang="en-US" altLang="zh-CN" sz="1600" u="sng" dirty="0" err="1">
                <a:solidFill>
                  <a:srgbClr val="7030A0"/>
                </a:solidFill>
              </a:rPr>
              <a:t>classID</a:t>
            </a:r>
            <a:r>
              <a:rPr lang="zh-CN" altLang="en-US" sz="1600" u="sng" dirty="0"/>
              <a:t> </a:t>
            </a:r>
            <a:r>
              <a:rPr lang="zh-CN" altLang="en-US" sz="1600" dirty="0"/>
              <a:t>， </a:t>
            </a:r>
            <a:r>
              <a:rPr lang="en-US" altLang="zh-CN" sz="1600" dirty="0" err="1">
                <a:solidFill>
                  <a:srgbClr val="C00000"/>
                </a:solidFill>
              </a:rPr>
              <a:t>joinDate</a:t>
            </a:r>
            <a:r>
              <a:rPr lang="en-US" altLang="zh-CN" sz="1600" dirty="0">
                <a:solidFill>
                  <a:srgbClr val="C00000"/>
                </a:solidFill>
              </a:rPr>
              <a:t> </a:t>
            </a:r>
            <a:r>
              <a:rPr lang="zh-CN" altLang="en-US" sz="1600" dirty="0"/>
              <a:t>）</a:t>
            </a:r>
            <a:endParaRPr lang="en-US" altLang="zh-CN" sz="1600" dirty="0"/>
          </a:p>
        </p:txBody>
      </p:sp>
      <p:pic>
        <p:nvPicPr>
          <p:cNvPr id="2" name="图片 1">
            <a:extLst>
              <a:ext uri="{FF2B5EF4-FFF2-40B4-BE49-F238E27FC236}">
                <a16:creationId xmlns:a16="http://schemas.microsoft.com/office/drawing/2014/main" id="{A27A99B3-E105-498C-AAB7-7CF99A2D386B}"/>
              </a:ext>
            </a:extLst>
          </p:cNvPr>
          <p:cNvPicPr>
            <a:picLocks noChangeAspect="1"/>
          </p:cNvPicPr>
          <p:nvPr/>
        </p:nvPicPr>
        <p:blipFill>
          <a:blip r:embed="rId3"/>
          <a:stretch>
            <a:fillRect/>
          </a:stretch>
        </p:blipFill>
        <p:spPr>
          <a:xfrm>
            <a:off x="6635692" y="3264650"/>
            <a:ext cx="3648804" cy="1276590"/>
          </a:xfrm>
          <a:prstGeom prst="rect">
            <a:avLst/>
          </a:prstGeom>
        </p:spPr>
      </p:pic>
    </p:spTree>
    <p:extLst>
      <p:ext uri="{BB962C8B-B14F-4D97-AF65-F5344CB8AC3E}">
        <p14:creationId xmlns:p14="http://schemas.microsoft.com/office/powerpoint/2010/main" val="185182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151002" y="1350237"/>
            <a:ext cx="11903978" cy="5431564"/>
          </a:xfrm>
        </p:spPr>
        <p:txBody>
          <a:bodyPr>
            <a:normAutofit/>
          </a:bodyPr>
          <a:lstStyle/>
          <a:p>
            <a:r>
              <a:rPr lang="zh-CN" altLang="en-US" sz="2800" b="1" dirty="0">
                <a:solidFill>
                  <a:srgbClr val="FF0000"/>
                </a:solidFill>
              </a:rPr>
              <a:t>步骤</a:t>
            </a:r>
            <a:r>
              <a:rPr lang="en-US" altLang="zh-CN" sz="2800" b="1" dirty="0">
                <a:solidFill>
                  <a:srgbClr val="FF0000"/>
                </a:solidFill>
              </a:rPr>
              <a:t>3</a:t>
            </a:r>
            <a:r>
              <a:rPr lang="zh-CN" altLang="en-US" sz="2800" b="1" dirty="0">
                <a:solidFill>
                  <a:srgbClr val="FF0000"/>
                </a:solidFill>
              </a:rPr>
              <a:t>：</a:t>
            </a:r>
            <a:r>
              <a:rPr lang="zh-CN" altLang="en-US" sz="2800" b="1" dirty="0">
                <a:solidFill>
                  <a:srgbClr val="00B050"/>
                </a:solidFill>
              </a:rPr>
              <a:t>二元一对多联系</a:t>
            </a:r>
            <a:r>
              <a:rPr lang="zh-CN" altLang="en-US" sz="2800" b="1" dirty="0">
                <a:solidFill>
                  <a:srgbClr val="FF0000"/>
                </a:solidFill>
              </a:rPr>
              <a:t>的映射</a:t>
            </a:r>
            <a:endParaRPr lang="en-US" altLang="zh-CN" sz="2800" b="1" dirty="0">
              <a:solidFill>
                <a:srgbClr val="FF0000"/>
              </a:solidFill>
            </a:endParaRPr>
          </a:p>
          <a:p>
            <a:pPr lvl="1"/>
            <a:r>
              <a:rPr lang="zh-CN" altLang="en-US" sz="1700" b="1" dirty="0">
                <a:solidFill>
                  <a:srgbClr val="FF0000"/>
                </a:solidFill>
              </a:rPr>
              <a:t>第二种映射方法：添加关联关系法</a:t>
            </a:r>
            <a:endParaRPr lang="en-US" altLang="zh-CN" sz="1700" b="1" dirty="0">
              <a:solidFill>
                <a:srgbClr val="FF0000"/>
              </a:solidFill>
            </a:endParaRPr>
          </a:p>
          <a:p>
            <a:pPr lvl="2"/>
            <a:r>
              <a:rPr lang="zh-CN" altLang="en-US" sz="1700" dirty="0"/>
              <a:t> </a:t>
            </a:r>
            <a:r>
              <a:rPr lang="zh-CN" altLang="en-US" sz="1700" dirty="0">
                <a:solidFill>
                  <a:srgbClr val="00B050"/>
                </a:solidFill>
              </a:rPr>
              <a:t>一对多联系</a:t>
            </a:r>
            <a:r>
              <a:rPr lang="zh-CN" altLang="en-US" sz="1700" dirty="0">
                <a:solidFill>
                  <a:srgbClr val="7030A0"/>
                </a:solidFill>
              </a:rPr>
              <a:t>是</a:t>
            </a:r>
            <a:r>
              <a:rPr lang="zh-CN" altLang="en-US" sz="1700" dirty="0">
                <a:solidFill>
                  <a:srgbClr val="00B050"/>
                </a:solidFill>
              </a:rPr>
              <a:t>多对多联系</a:t>
            </a:r>
            <a:r>
              <a:rPr lang="zh-CN" altLang="en-US" sz="1700" dirty="0">
                <a:solidFill>
                  <a:srgbClr val="7030A0"/>
                </a:solidFill>
              </a:rPr>
              <a:t>的特例！</a:t>
            </a:r>
            <a:endParaRPr lang="en-US" altLang="zh-CN" sz="1700" dirty="0">
              <a:solidFill>
                <a:srgbClr val="7030A0"/>
              </a:solidFill>
            </a:endParaRPr>
          </a:p>
          <a:p>
            <a:pPr lvl="2"/>
            <a:r>
              <a:rPr lang="zh-CN" altLang="en-US" sz="1700" dirty="0"/>
              <a:t> 采用步骤</a:t>
            </a:r>
            <a:r>
              <a:rPr lang="en-US" altLang="zh-CN" sz="1700" dirty="0"/>
              <a:t>2</a:t>
            </a:r>
            <a:r>
              <a:rPr lang="zh-CN" altLang="en-US" sz="1700" dirty="0"/>
              <a:t>的方法（多对多联系的转换方法）来转换二元一对多联系</a:t>
            </a:r>
            <a:endParaRPr lang="en-US" altLang="zh-CN" sz="1700" dirty="0"/>
          </a:p>
          <a:p>
            <a:pPr lvl="2"/>
            <a:endParaRPr lang="en-US" altLang="zh-CN" sz="1700" b="1" dirty="0">
              <a:solidFill>
                <a:srgbClr val="FF0000"/>
              </a:solidFill>
            </a:endParaRPr>
          </a:p>
          <a:p>
            <a:pPr lvl="1"/>
            <a:r>
              <a:rPr lang="zh-CN" altLang="zh-CN" sz="1700" b="1" dirty="0">
                <a:solidFill>
                  <a:srgbClr val="FF0000"/>
                </a:solidFill>
              </a:rPr>
              <a:t>例</a:t>
            </a:r>
            <a:r>
              <a:rPr lang="zh-CN" altLang="en-US" sz="1700" b="1" dirty="0">
                <a:solidFill>
                  <a:srgbClr val="FF0000"/>
                </a:solidFill>
              </a:rPr>
              <a:t>：</a:t>
            </a:r>
            <a:r>
              <a:rPr lang="zh-CN" altLang="en-US" dirty="0"/>
              <a:t>班级和学生之间的归属联系</a:t>
            </a:r>
            <a:endParaRPr lang="en-US" altLang="zh-CN" dirty="0"/>
          </a:p>
          <a:p>
            <a:pPr lvl="2"/>
            <a:r>
              <a:rPr lang="zh-CN" altLang="en-US" sz="1200" dirty="0">
                <a:solidFill>
                  <a:srgbClr val="7030A0"/>
                </a:solidFill>
              </a:rPr>
              <a:t>一个学生属于一个班级，一个班级有很多学生（一对多联系）</a:t>
            </a:r>
            <a:endParaRPr lang="en-US" altLang="zh-CN" sz="1200" dirty="0">
              <a:solidFill>
                <a:srgbClr val="7030A0"/>
              </a:solidFill>
            </a:endParaRPr>
          </a:p>
          <a:p>
            <a:pPr lvl="2"/>
            <a:r>
              <a:rPr lang="zh-CN" altLang="en-US" sz="1200" dirty="0"/>
              <a:t>学生</a:t>
            </a:r>
            <a:r>
              <a:rPr lang="en-US" altLang="zh-CN" sz="1200" dirty="0"/>
              <a:t>STUDENT</a:t>
            </a:r>
            <a:r>
              <a:rPr lang="zh-CN" altLang="en-US" sz="1200" dirty="0"/>
              <a:t>在</a:t>
            </a:r>
            <a:r>
              <a:rPr lang="en-US" altLang="zh-CN" sz="1200" dirty="0" err="1"/>
              <a:t>stu_calss</a:t>
            </a:r>
            <a:r>
              <a:rPr lang="zh-CN" altLang="en-US" sz="1200" dirty="0"/>
              <a:t>归属联系中是多方实体</a:t>
            </a:r>
            <a:endParaRPr lang="en-US" altLang="zh-CN" sz="1200" dirty="0"/>
          </a:p>
          <a:p>
            <a:pPr lvl="2"/>
            <a:r>
              <a:rPr lang="zh-CN" altLang="en-US" sz="1200" dirty="0"/>
              <a:t>班级</a:t>
            </a:r>
            <a:r>
              <a:rPr lang="en-US" altLang="zh-CN" sz="1200" dirty="0"/>
              <a:t>CLASS</a:t>
            </a:r>
            <a:r>
              <a:rPr lang="zh-CN" altLang="en-US" sz="1200" dirty="0"/>
              <a:t>在</a:t>
            </a:r>
            <a:r>
              <a:rPr lang="en-US" altLang="zh-CN" sz="1200" dirty="0" err="1"/>
              <a:t>stu_calss</a:t>
            </a:r>
            <a:r>
              <a:rPr lang="zh-CN" altLang="en-US" sz="1200" dirty="0"/>
              <a:t>归属联系中是一方实体</a:t>
            </a:r>
            <a:endParaRPr lang="en-US" altLang="zh-CN" sz="1200" dirty="0"/>
          </a:p>
          <a:p>
            <a:pPr lvl="2"/>
            <a:r>
              <a:rPr lang="zh-CN" altLang="en-US" sz="1200" dirty="0"/>
              <a:t>联系的描述性属性：学生加入班级的时间</a:t>
            </a:r>
            <a:r>
              <a:rPr lang="en-US" altLang="zh-CN" sz="1200" dirty="0" err="1">
                <a:solidFill>
                  <a:srgbClr val="C00000"/>
                </a:solidFill>
              </a:rPr>
              <a:t>joinDate</a:t>
            </a:r>
            <a:endParaRPr lang="en-US" altLang="zh-CN" sz="1200" dirty="0">
              <a:solidFill>
                <a:srgbClr val="C00000"/>
              </a:solidFill>
            </a:endParaRPr>
          </a:p>
          <a:p>
            <a:pPr lvl="2"/>
            <a:endParaRPr lang="en-US" altLang="zh-CN" sz="1200" dirty="0">
              <a:solidFill>
                <a:srgbClr val="7030A0"/>
              </a:solidFill>
            </a:endParaRPr>
          </a:p>
          <a:p>
            <a:pPr lvl="2"/>
            <a:r>
              <a:rPr lang="zh-CN" altLang="en-US" sz="1600" dirty="0">
                <a:solidFill>
                  <a:srgbClr val="7030A0"/>
                </a:solidFill>
              </a:rPr>
              <a:t>按照上面的方法，进行转换：</a:t>
            </a:r>
            <a:endParaRPr lang="en-US" altLang="zh-CN" sz="1600" dirty="0">
              <a:solidFill>
                <a:srgbClr val="7030A0"/>
              </a:solidFill>
            </a:endParaRPr>
          </a:p>
          <a:p>
            <a:pPr lvl="3"/>
            <a:r>
              <a:rPr lang="zh-CN" altLang="en-US" sz="1600" dirty="0"/>
              <a:t>关系模式</a:t>
            </a:r>
            <a:r>
              <a:rPr lang="en-US" altLang="zh-CN" sz="1600" dirty="0"/>
              <a:t>STUDENT</a:t>
            </a:r>
            <a:r>
              <a:rPr lang="zh-CN" altLang="en-US" sz="1600" dirty="0"/>
              <a:t>（</a:t>
            </a:r>
            <a:r>
              <a:rPr lang="en-US" altLang="zh-CN" sz="1600" u="sng" dirty="0" err="1">
                <a:solidFill>
                  <a:srgbClr val="00B050"/>
                </a:solidFill>
              </a:rPr>
              <a:t>stuId</a:t>
            </a:r>
            <a:r>
              <a:rPr lang="zh-CN" altLang="en-US" sz="1600" dirty="0"/>
              <a:t>，</a:t>
            </a:r>
            <a:r>
              <a:rPr lang="en-US" altLang="zh-CN" sz="1600" dirty="0"/>
              <a:t>name</a:t>
            </a:r>
            <a:r>
              <a:rPr lang="zh-CN" altLang="en-US" sz="1600" dirty="0"/>
              <a:t>，</a:t>
            </a:r>
            <a:r>
              <a:rPr lang="en-US" altLang="zh-CN" sz="1600" dirty="0" err="1"/>
              <a:t>dayOfBirth</a:t>
            </a:r>
            <a:r>
              <a:rPr lang="zh-CN" altLang="en-US" sz="1600" dirty="0"/>
              <a:t>，</a:t>
            </a:r>
            <a:r>
              <a:rPr lang="en-US" altLang="zh-CN" sz="1600" dirty="0" err="1"/>
              <a:t>totalCredit</a:t>
            </a:r>
            <a:r>
              <a:rPr lang="zh-CN" altLang="en-US" sz="1600" dirty="0"/>
              <a:t>）</a:t>
            </a:r>
            <a:endParaRPr lang="en-US" altLang="zh-CN" sz="1600" dirty="0"/>
          </a:p>
          <a:p>
            <a:pPr lvl="3"/>
            <a:r>
              <a:rPr lang="zh-CN" altLang="en-US" sz="1600" dirty="0"/>
              <a:t>关系模式    </a:t>
            </a:r>
            <a:r>
              <a:rPr lang="en-US" altLang="zh-CN" sz="1600" dirty="0"/>
              <a:t>CLASS</a:t>
            </a:r>
            <a:r>
              <a:rPr lang="zh-CN" altLang="en-US" sz="1600" dirty="0"/>
              <a:t>（</a:t>
            </a:r>
            <a:r>
              <a:rPr lang="en-US" altLang="zh-CN" sz="1600" u="sng" dirty="0" err="1">
                <a:solidFill>
                  <a:srgbClr val="7030A0"/>
                </a:solidFill>
              </a:rPr>
              <a:t>classID</a:t>
            </a:r>
            <a:r>
              <a:rPr lang="zh-CN" altLang="en-US" sz="1600" u="sng" dirty="0"/>
              <a:t> </a:t>
            </a:r>
            <a:r>
              <a:rPr lang="zh-CN" altLang="en-US" sz="1600" dirty="0"/>
              <a:t>， </a:t>
            </a:r>
            <a:r>
              <a:rPr lang="en-US" altLang="zh-CN" sz="1600" dirty="0" err="1"/>
              <a:t>className</a:t>
            </a:r>
            <a:r>
              <a:rPr lang="zh-CN" altLang="en-US" sz="1600" dirty="0"/>
              <a:t> ，</a:t>
            </a:r>
            <a:r>
              <a:rPr lang="en-US" altLang="zh-CN" sz="1600" dirty="0" err="1"/>
              <a:t>classsDescription</a:t>
            </a:r>
            <a:r>
              <a:rPr lang="zh-CN" altLang="en-US" sz="1600" dirty="0"/>
              <a:t>）</a:t>
            </a:r>
            <a:endParaRPr lang="en-US" altLang="zh-CN" sz="1600" dirty="0"/>
          </a:p>
          <a:p>
            <a:pPr lvl="3"/>
            <a:r>
              <a:rPr lang="zh-CN" altLang="en-US" sz="1600" dirty="0"/>
              <a:t>添加一个新的表示联系的关系模式</a:t>
            </a:r>
            <a:r>
              <a:rPr lang="en-US" altLang="zh-CN" sz="1600" dirty="0" err="1"/>
              <a:t>StudentInClass</a:t>
            </a:r>
            <a:r>
              <a:rPr lang="zh-CN" altLang="en-US" sz="1600" dirty="0"/>
              <a:t>，并将联系的描述性属性</a:t>
            </a:r>
            <a:r>
              <a:rPr lang="en-US" altLang="zh-CN" sz="1600" dirty="0" err="1"/>
              <a:t>joinDate</a:t>
            </a:r>
            <a:r>
              <a:rPr lang="zh-CN" altLang="en-US" sz="1600" dirty="0"/>
              <a:t>添加到上面</a:t>
            </a:r>
            <a:endParaRPr lang="en-US" altLang="zh-CN" sz="1600" dirty="0"/>
          </a:p>
          <a:p>
            <a:pPr marL="1371600" lvl="3" indent="0">
              <a:buNone/>
            </a:pPr>
            <a:r>
              <a:rPr lang="en-US" altLang="zh-CN" sz="1600" dirty="0"/>
              <a:t>           </a:t>
            </a:r>
            <a:r>
              <a:rPr lang="en-US" altLang="zh-CN" sz="1600" dirty="0" err="1"/>
              <a:t>StudentInClass</a:t>
            </a:r>
            <a:r>
              <a:rPr lang="zh-CN" altLang="en-US" sz="1600" dirty="0"/>
              <a:t>（</a:t>
            </a:r>
            <a:r>
              <a:rPr lang="en-US" altLang="zh-CN" sz="1600" u="sng" dirty="0" err="1">
                <a:solidFill>
                  <a:srgbClr val="00B050"/>
                </a:solidFill>
              </a:rPr>
              <a:t>stuId</a:t>
            </a:r>
            <a:r>
              <a:rPr lang="zh-CN" altLang="en-US" sz="1600" dirty="0"/>
              <a:t>，</a:t>
            </a:r>
            <a:r>
              <a:rPr lang="en-US" altLang="zh-CN" sz="1600" u="sng" dirty="0">
                <a:solidFill>
                  <a:srgbClr val="7030A0"/>
                </a:solidFill>
              </a:rPr>
              <a:t> </a:t>
            </a:r>
            <a:r>
              <a:rPr lang="en-US" altLang="zh-CN" sz="1600" u="sng" dirty="0" err="1">
                <a:solidFill>
                  <a:srgbClr val="7030A0"/>
                </a:solidFill>
              </a:rPr>
              <a:t>classId</a:t>
            </a:r>
            <a:r>
              <a:rPr lang="zh-CN" altLang="en-US" sz="1600" u="sng" dirty="0"/>
              <a:t> </a:t>
            </a:r>
            <a:r>
              <a:rPr lang="zh-CN" altLang="en-US" sz="1600" dirty="0"/>
              <a:t>，</a:t>
            </a:r>
            <a:r>
              <a:rPr lang="en-US" altLang="zh-CN" sz="1600" dirty="0" err="1">
                <a:solidFill>
                  <a:srgbClr val="C00000"/>
                </a:solidFill>
              </a:rPr>
              <a:t>joinDate</a:t>
            </a:r>
            <a:r>
              <a:rPr lang="en-US" altLang="zh-CN" sz="1600" dirty="0">
                <a:solidFill>
                  <a:srgbClr val="C00000"/>
                </a:solidFill>
              </a:rPr>
              <a:t> </a:t>
            </a:r>
            <a:r>
              <a:rPr lang="zh-CN" altLang="en-US" sz="1600" dirty="0"/>
              <a:t>）</a:t>
            </a:r>
            <a:endParaRPr lang="en-US" altLang="zh-CN" sz="1600" dirty="0"/>
          </a:p>
          <a:p>
            <a:pPr lvl="3"/>
            <a:r>
              <a:rPr lang="zh-CN" altLang="en-US" sz="1600" dirty="0"/>
              <a:t>创建两个外键，参考引用相应的实体</a:t>
            </a:r>
            <a:endParaRPr lang="en-US" altLang="zh-CN" sz="1600" dirty="0"/>
          </a:p>
        </p:txBody>
      </p:sp>
      <p:pic>
        <p:nvPicPr>
          <p:cNvPr id="2" name="图片 1">
            <a:extLst>
              <a:ext uri="{FF2B5EF4-FFF2-40B4-BE49-F238E27FC236}">
                <a16:creationId xmlns:a16="http://schemas.microsoft.com/office/drawing/2014/main" id="{A27A99B3-E105-498C-AAB7-7CF99A2D386B}"/>
              </a:ext>
            </a:extLst>
          </p:cNvPr>
          <p:cNvPicPr>
            <a:picLocks noChangeAspect="1"/>
          </p:cNvPicPr>
          <p:nvPr/>
        </p:nvPicPr>
        <p:blipFill>
          <a:blip r:embed="rId3"/>
          <a:stretch>
            <a:fillRect/>
          </a:stretch>
        </p:blipFill>
        <p:spPr>
          <a:xfrm>
            <a:off x="6694415" y="3172371"/>
            <a:ext cx="3648804" cy="1276590"/>
          </a:xfrm>
          <a:prstGeom prst="rect">
            <a:avLst/>
          </a:prstGeom>
        </p:spPr>
      </p:pic>
    </p:spTree>
    <p:extLst>
      <p:ext uri="{BB962C8B-B14F-4D97-AF65-F5344CB8AC3E}">
        <p14:creationId xmlns:p14="http://schemas.microsoft.com/office/powerpoint/2010/main" val="254720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94BABFD-22DC-4DFC-8CCD-6AC1043CA244}"/>
              </a:ext>
            </a:extLst>
          </p:cNvPr>
          <p:cNvSpPr>
            <a:spLocks noGrp="1" noChangeArrowheads="1"/>
          </p:cNvSpPr>
          <p:nvPr>
            <p:ph type="title"/>
          </p:nvPr>
        </p:nvSpPr>
        <p:spPr/>
        <p:txBody>
          <a:bodyPr>
            <a:normAutofit/>
          </a:bodyPr>
          <a:lstStyle/>
          <a:p>
            <a:r>
              <a:rPr lang="zh-CN" altLang="en-US" sz="3200" b="1" dirty="0"/>
              <a:t>将</a:t>
            </a:r>
            <a:r>
              <a:rPr lang="en-US" altLang="zh-CN" sz="3200" b="1" dirty="0"/>
              <a:t>E-R</a:t>
            </a:r>
            <a:r>
              <a:rPr lang="zh-CN" altLang="en-US" sz="3200" b="1" dirty="0"/>
              <a:t>图转换成关系模式</a:t>
            </a:r>
            <a:endParaRPr lang="zh-CN" altLang="en-US" sz="3200" b="1" dirty="0">
              <a:solidFill>
                <a:srgbClr val="FF0000"/>
              </a:solidFill>
            </a:endParaRPr>
          </a:p>
        </p:txBody>
      </p:sp>
      <p:sp>
        <p:nvSpPr>
          <p:cNvPr id="194563" name="Rectangle 3">
            <a:extLst>
              <a:ext uri="{FF2B5EF4-FFF2-40B4-BE49-F238E27FC236}">
                <a16:creationId xmlns:a16="http://schemas.microsoft.com/office/drawing/2014/main" id="{8B42A57C-6CDD-426B-9AF7-273D6616791B}"/>
              </a:ext>
            </a:extLst>
          </p:cNvPr>
          <p:cNvSpPr>
            <a:spLocks noGrp="1" noChangeArrowheads="1"/>
          </p:cNvSpPr>
          <p:nvPr>
            <p:ph type="body" idx="4294967295"/>
          </p:nvPr>
        </p:nvSpPr>
        <p:spPr>
          <a:xfrm>
            <a:off x="151002" y="1350237"/>
            <a:ext cx="11903978" cy="5431564"/>
          </a:xfrm>
        </p:spPr>
        <p:txBody>
          <a:bodyPr>
            <a:normAutofit/>
          </a:bodyPr>
          <a:lstStyle/>
          <a:p>
            <a:r>
              <a:rPr lang="zh-CN" altLang="en-US" sz="2800" b="1" dirty="0">
                <a:solidFill>
                  <a:srgbClr val="FF0000"/>
                </a:solidFill>
              </a:rPr>
              <a:t>步骤</a:t>
            </a:r>
            <a:r>
              <a:rPr lang="en-US" altLang="zh-CN" sz="2800" b="1" dirty="0">
                <a:solidFill>
                  <a:srgbClr val="FF0000"/>
                </a:solidFill>
              </a:rPr>
              <a:t>3</a:t>
            </a:r>
            <a:r>
              <a:rPr lang="zh-CN" altLang="en-US" sz="2800" b="1" dirty="0">
                <a:solidFill>
                  <a:srgbClr val="FF0000"/>
                </a:solidFill>
              </a:rPr>
              <a:t>：</a:t>
            </a:r>
            <a:r>
              <a:rPr lang="zh-CN" altLang="en-US" sz="2800" b="1" dirty="0">
                <a:solidFill>
                  <a:srgbClr val="00B050"/>
                </a:solidFill>
              </a:rPr>
              <a:t>二元一对多联系</a:t>
            </a:r>
            <a:r>
              <a:rPr lang="zh-CN" altLang="en-US" sz="2800" b="1" dirty="0">
                <a:solidFill>
                  <a:srgbClr val="FF0000"/>
                </a:solidFill>
              </a:rPr>
              <a:t>的映射</a:t>
            </a:r>
            <a:endParaRPr lang="en-US" altLang="zh-CN" sz="2800" b="1" dirty="0">
              <a:solidFill>
                <a:srgbClr val="FF0000"/>
              </a:solidFill>
            </a:endParaRPr>
          </a:p>
          <a:p>
            <a:pPr lvl="1"/>
            <a:r>
              <a:rPr lang="zh-CN" altLang="en-US" sz="1700" b="1" dirty="0">
                <a:solidFill>
                  <a:srgbClr val="FF0000"/>
                </a:solidFill>
              </a:rPr>
              <a:t>参与约束的映射</a:t>
            </a:r>
            <a:endParaRPr lang="en-US" altLang="zh-CN" sz="1700" b="1" dirty="0">
              <a:solidFill>
                <a:srgbClr val="FF0000"/>
              </a:solidFill>
            </a:endParaRPr>
          </a:p>
          <a:p>
            <a:pPr lvl="2"/>
            <a:r>
              <a:rPr lang="zh-CN" altLang="zh-CN" sz="2200" b="1" dirty="0"/>
              <a:t>一对多的联系，且多方全部都参与的情况下</a:t>
            </a:r>
          </a:p>
          <a:p>
            <a:pPr lvl="3"/>
            <a:r>
              <a:rPr lang="zh-CN" altLang="zh-CN" sz="2000" b="1" dirty="0"/>
              <a:t>例：</a:t>
            </a:r>
            <a:r>
              <a:rPr lang="zh-CN" altLang="en-US" sz="2000" b="1" dirty="0"/>
              <a:t>大学</a:t>
            </a:r>
            <a:r>
              <a:rPr lang="en-US" altLang="zh-CN" sz="2000" dirty="0"/>
              <a:t>E-R</a:t>
            </a:r>
            <a:r>
              <a:rPr lang="zh-CN" altLang="zh-CN" sz="2000" dirty="0"/>
              <a:t>图中满足上述条件的关系</a:t>
            </a:r>
          </a:p>
          <a:p>
            <a:pPr lvl="4"/>
            <a:r>
              <a:rPr lang="en-US" altLang="zh-CN" dirty="0"/>
              <a:t>instructor</a:t>
            </a:r>
            <a:r>
              <a:rPr lang="zh-CN" altLang="en-US" dirty="0"/>
              <a:t>在联系</a:t>
            </a:r>
            <a:r>
              <a:rPr lang="en-US" altLang="zh-CN" dirty="0" err="1"/>
              <a:t>inst_dept</a:t>
            </a:r>
            <a:r>
              <a:rPr lang="zh-CN" altLang="en-US" dirty="0"/>
              <a:t>中是</a:t>
            </a:r>
            <a:r>
              <a:rPr lang="zh-CN" altLang="en-US" b="1" dirty="0">
                <a:solidFill>
                  <a:srgbClr val="7030A0"/>
                </a:solidFill>
              </a:rPr>
              <a:t>全部参与</a:t>
            </a:r>
            <a:r>
              <a:rPr lang="zh-CN" altLang="en-US" dirty="0"/>
              <a:t>的</a:t>
            </a:r>
            <a:endParaRPr lang="en-US" altLang="zh-CN" dirty="0"/>
          </a:p>
          <a:p>
            <a:pPr lvl="5"/>
            <a:r>
              <a:rPr lang="zh-CN" altLang="zh-CN" sz="1600" dirty="0">
                <a:solidFill>
                  <a:srgbClr val="7030A0"/>
                </a:solidFill>
              </a:rPr>
              <a:t>一个系</a:t>
            </a:r>
            <a:r>
              <a:rPr lang="zh-CN" altLang="en-US" sz="1600" dirty="0">
                <a:solidFill>
                  <a:srgbClr val="7030A0"/>
                </a:solidFill>
              </a:rPr>
              <a:t>有很</a:t>
            </a:r>
            <a:r>
              <a:rPr lang="zh-CN" altLang="zh-CN" sz="1600" dirty="0">
                <a:solidFill>
                  <a:srgbClr val="7030A0"/>
                </a:solidFill>
              </a:rPr>
              <a:t>多老师，每个老师</a:t>
            </a:r>
            <a:r>
              <a:rPr lang="zh-CN" altLang="en-US" sz="1600" dirty="0">
                <a:solidFill>
                  <a:srgbClr val="7030A0"/>
                </a:solidFill>
              </a:rPr>
              <a:t>必须</a:t>
            </a:r>
            <a:r>
              <a:rPr lang="zh-CN" altLang="zh-CN" sz="1600" dirty="0">
                <a:solidFill>
                  <a:srgbClr val="7030A0"/>
                </a:solidFill>
              </a:rPr>
              <a:t>属于一个系</a:t>
            </a:r>
          </a:p>
          <a:p>
            <a:pPr lvl="5"/>
            <a:r>
              <a:rPr lang="zh-CN" altLang="zh-CN" sz="1600" dirty="0"/>
              <a:t>模式</a:t>
            </a:r>
            <a:r>
              <a:rPr lang="en-US" altLang="zh-CN" sz="1600" dirty="0"/>
              <a:t>instructor </a:t>
            </a:r>
            <a:r>
              <a:rPr lang="zh-CN" altLang="zh-CN" sz="1600" dirty="0"/>
              <a:t>和</a:t>
            </a:r>
            <a:r>
              <a:rPr lang="en-US" altLang="zh-CN" sz="1600" dirty="0"/>
              <a:t>department </a:t>
            </a:r>
            <a:r>
              <a:rPr lang="zh-CN" altLang="zh-CN" sz="1600" dirty="0"/>
              <a:t>分别对应于实体</a:t>
            </a:r>
            <a:r>
              <a:rPr lang="en-US" altLang="zh-CN" sz="1600" dirty="0"/>
              <a:t>A </a:t>
            </a:r>
            <a:r>
              <a:rPr lang="zh-CN" altLang="zh-CN" sz="1600" dirty="0"/>
              <a:t>和</a:t>
            </a:r>
            <a:r>
              <a:rPr lang="en-US" altLang="zh-CN" sz="1600" dirty="0"/>
              <a:t>B </a:t>
            </a:r>
            <a:r>
              <a:rPr lang="zh-CN" altLang="zh-CN" sz="1600" dirty="0"/>
              <a:t>。</a:t>
            </a:r>
          </a:p>
          <a:p>
            <a:pPr lvl="5"/>
            <a:r>
              <a:rPr lang="zh-CN" altLang="zh-CN" sz="1600" dirty="0"/>
              <a:t>模式</a:t>
            </a:r>
            <a:r>
              <a:rPr lang="en-US" altLang="zh-CN" sz="1600" dirty="0" err="1"/>
              <a:t>inst_dept</a:t>
            </a:r>
            <a:r>
              <a:rPr lang="en-US" altLang="zh-CN" sz="1600" dirty="0"/>
              <a:t> </a:t>
            </a:r>
            <a:r>
              <a:rPr lang="zh-CN" altLang="zh-CN" sz="1600" dirty="0"/>
              <a:t>可以和模式</a:t>
            </a:r>
            <a:r>
              <a:rPr lang="en-US" altLang="zh-CN" sz="1600" dirty="0"/>
              <a:t>instructor </a:t>
            </a:r>
            <a:r>
              <a:rPr lang="zh-CN" altLang="zh-CN" sz="1600" dirty="0"/>
              <a:t>合并</a:t>
            </a:r>
          </a:p>
          <a:p>
            <a:pPr lvl="5"/>
            <a:r>
              <a:rPr lang="zh-CN" altLang="zh-CN" sz="1600" dirty="0"/>
              <a:t>结果是</a:t>
            </a:r>
            <a:r>
              <a:rPr lang="en-US" altLang="zh-CN" sz="1600" dirty="0"/>
              <a:t>instructor </a:t>
            </a:r>
            <a:r>
              <a:rPr lang="zh-CN" altLang="zh-CN" sz="1600" dirty="0"/>
              <a:t>模式由属性</a:t>
            </a:r>
            <a:r>
              <a:rPr lang="en-US" altLang="zh-CN" sz="1600" dirty="0"/>
              <a:t>{ ID</a:t>
            </a:r>
            <a:r>
              <a:rPr lang="zh-CN" altLang="zh-CN" sz="1600" dirty="0"/>
              <a:t>，</a:t>
            </a:r>
            <a:r>
              <a:rPr lang="en-US" altLang="zh-CN" sz="1600" dirty="0"/>
              <a:t>name</a:t>
            </a:r>
            <a:r>
              <a:rPr lang="zh-CN" altLang="zh-CN" sz="1600" dirty="0"/>
              <a:t>，</a:t>
            </a:r>
            <a:r>
              <a:rPr lang="en-US" altLang="zh-CN" sz="1600" dirty="0" err="1"/>
              <a:t>dept_name</a:t>
            </a:r>
            <a:r>
              <a:rPr lang="zh-CN" altLang="zh-CN" sz="1600" dirty="0"/>
              <a:t>，</a:t>
            </a:r>
            <a:r>
              <a:rPr lang="en-US" altLang="zh-CN" sz="1600" dirty="0"/>
              <a:t>salary } </a:t>
            </a:r>
            <a:r>
              <a:rPr lang="zh-CN" altLang="zh-CN" sz="1600" dirty="0"/>
              <a:t>组成</a:t>
            </a:r>
            <a:endParaRPr lang="en-US" altLang="zh-CN" sz="1600" dirty="0"/>
          </a:p>
          <a:p>
            <a:pPr lvl="5"/>
            <a:r>
              <a:rPr lang="zh-CN" altLang="en-US" sz="1600" dirty="0">
                <a:solidFill>
                  <a:srgbClr val="FF0000"/>
                </a:solidFill>
              </a:rPr>
              <a:t>不需要</a:t>
            </a:r>
            <a:r>
              <a:rPr lang="zh-CN" altLang="zh-CN" sz="1600" dirty="0">
                <a:solidFill>
                  <a:srgbClr val="FF0000"/>
                </a:solidFill>
              </a:rPr>
              <a:t>使用空值</a:t>
            </a:r>
            <a:r>
              <a:rPr lang="zh-CN" altLang="zh-CN" sz="1600" dirty="0"/>
              <a:t>来进行模式的合并</a:t>
            </a:r>
            <a:r>
              <a:rPr lang="zh-CN" altLang="en-US" sz="1600" dirty="0"/>
              <a:t>！</a:t>
            </a:r>
            <a:endParaRPr lang="zh-CN" altLang="zh-CN" sz="1600" dirty="0"/>
          </a:p>
          <a:p>
            <a:pPr lvl="2"/>
            <a:r>
              <a:rPr lang="zh-CN" altLang="zh-CN" sz="2200" b="1" dirty="0"/>
              <a:t>一对多的联系，且多方</a:t>
            </a:r>
            <a:r>
              <a:rPr lang="zh-CN" altLang="en-US" sz="2200" b="1" dirty="0"/>
              <a:t>是部分</a:t>
            </a:r>
            <a:r>
              <a:rPr lang="zh-CN" altLang="zh-CN" sz="2200" b="1" dirty="0"/>
              <a:t>参与的情况下</a:t>
            </a:r>
            <a:r>
              <a:rPr lang="zh-CN" altLang="en-US" sz="2200" b="1" dirty="0"/>
              <a:t>（使用</a:t>
            </a:r>
            <a:r>
              <a:rPr lang="en-US" altLang="zh-CN" sz="2200" b="1" dirty="0"/>
              <a:t>NULL</a:t>
            </a:r>
            <a:r>
              <a:rPr lang="zh-CN" altLang="en-US" sz="2200" b="1" dirty="0"/>
              <a:t>）</a:t>
            </a:r>
            <a:endParaRPr lang="en-US" altLang="zh-CN" sz="2200" b="1" dirty="0"/>
          </a:p>
          <a:p>
            <a:pPr lvl="4"/>
            <a:r>
              <a:rPr lang="en-US" altLang="zh-CN" dirty="0"/>
              <a:t>instructor</a:t>
            </a:r>
            <a:r>
              <a:rPr lang="zh-CN" altLang="en-US" dirty="0"/>
              <a:t>在</a:t>
            </a:r>
            <a:r>
              <a:rPr lang="en-US" altLang="zh-CN" dirty="0" err="1"/>
              <a:t>inst_dept</a:t>
            </a:r>
            <a:r>
              <a:rPr lang="zh-CN" altLang="en-US" dirty="0"/>
              <a:t>中</a:t>
            </a:r>
            <a:r>
              <a:rPr lang="zh-CN" altLang="zh-CN" dirty="0"/>
              <a:t>是</a:t>
            </a:r>
            <a:r>
              <a:rPr lang="zh-CN" altLang="zh-CN" b="1" dirty="0">
                <a:solidFill>
                  <a:srgbClr val="7030A0"/>
                </a:solidFill>
              </a:rPr>
              <a:t>部分参与</a:t>
            </a:r>
            <a:r>
              <a:rPr lang="zh-CN" altLang="zh-CN" dirty="0"/>
              <a:t>的</a:t>
            </a:r>
            <a:endParaRPr lang="en-US" altLang="zh-CN" dirty="0"/>
          </a:p>
          <a:p>
            <a:pPr lvl="5"/>
            <a:r>
              <a:rPr lang="zh-CN" altLang="zh-CN" sz="1600" dirty="0">
                <a:solidFill>
                  <a:srgbClr val="7030A0"/>
                </a:solidFill>
              </a:rPr>
              <a:t>每个老师可以属于一个系，也可以不属于任何系</a:t>
            </a:r>
          </a:p>
          <a:p>
            <a:pPr lvl="5"/>
            <a:r>
              <a:rPr lang="zh-CN" altLang="zh-CN" sz="1600" dirty="0"/>
              <a:t>通过</a:t>
            </a:r>
            <a:r>
              <a:rPr lang="zh-CN" altLang="zh-CN" sz="1600" dirty="0">
                <a:solidFill>
                  <a:srgbClr val="FF0000"/>
                </a:solidFill>
              </a:rPr>
              <a:t>使用空值</a:t>
            </a:r>
            <a:r>
              <a:rPr lang="zh-CN" altLang="zh-CN" sz="1600" dirty="0"/>
              <a:t>来进行模式的合并</a:t>
            </a:r>
            <a:r>
              <a:rPr lang="zh-CN" altLang="en-US" sz="1600" dirty="0"/>
              <a:t>！</a:t>
            </a:r>
            <a:endParaRPr lang="zh-CN" altLang="zh-CN" sz="1600" dirty="0"/>
          </a:p>
          <a:p>
            <a:pPr lvl="5"/>
            <a:r>
              <a:rPr lang="zh-CN" altLang="zh-CN" sz="1600" dirty="0"/>
              <a:t>可以为那些没有相关联的系的教师在属性</a:t>
            </a:r>
            <a:r>
              <a:rPr lang="en-US" altLang="zh-CN" sz="1600" dirty="0" err="1"/>
              <a:t>dept_name</a:t>
            </a:r>
            <a:r>
              <a:rPr lang="en-US" altLang="zh-CN" sz="1600" dirty="0"/>
              <a:t> </a:t>
            </a:r>
            <a:r>
              <a:rPr lang="zh-CN" altLang="zh-CN" sz="1600" dirty="0"/>
              <a:t>中存放空值</a:t>
            </a:r>
          </a:p>
          <a:p>
            <a:pPr lvl="1"/>
            <a:endParaRPr lang="en-US" altLang="zh-CN" sz="1700" b="1" dirty="0">
              <a:solidFill>
                <a:srgbClr val="FF0000"/>
              </a:solidFill>
            </a:endParaRPr>
          </a:p>
          <a:p>
            <a:pPr lvl="1"/>
            <a:endParaRPr lang="en-US" altLang="zh-CN" sz="1700" b="1" dirty="0">
              <a:solidFill>
                <a:srgbClr val="FF0000"/>
              </a:solidFill>
            </a:endParaRPr>
          </a:p>
        </p:txBody>
      </p:sp>
      <p:pic>
        <p:nvPicPr>
          <p:cNvPr id="5" name="Picture 5">
            <a:extLst>
              <a:ext uri="{FF2B5EF4-FFF2-40B4-BE49-F238E27FC236}">
                <a16:creationId xmlns:a16="http://schemas.microsoft.com/office/drawing/2014/main" id="{C594D34D-620E-4186-B998-9BF25C13D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2757" y="2199691"/>
            <a:ext cx="3862825" cy="84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21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schemas.microsoft.com/office/2006/documentManagement/types"/>
    <ds:schemaRef ds:uri="http://purl.org/dc/dcmitype/"/>
    <ds:schemaRef ds:uri="http://www.w3.org/XML/1998/namespace"/>
    <ds:schemaRef ds:uri="http://schemas.microsoft.com/office/infopath/2007/PartnerControls"/>
    <ds:schemaRef ds:uri="http://purl.org/dc/elements/1.1/"/>
    <ds:schemaRef ds:uri="http://purl.org/dc/terms/"/>
    <ds:schemaRef ds:uri="http://schemas.microsoft.com/office/2006/metadata/properties"/>
    <ds:schemaRef ds:uri="http://schemas.openxmlformats.org/package/2006/metadata/core-properties"/>
    <ds:schemaRef ds:uri="4873beb7-5857-4685-be1f-d57550cc96cc"/>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5046</Words>
  <Application>Microsoft Office PowerPoint</Application>
  <PresentationFormat>宽屏</PresentationFormat>
  <Paragraphs>464</Paragraphs>
  <Slides>26</Slides>
  <Notes>26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微软雅黑</vt:lpstr>
      <vt:lpstr>Euphemia</vt:lpstr>
      <vt:lpstr>Times New Roman</vt:lpstr>
      <vt:lpstr>Wingdings</vt:lpstr>
      <vt:lpstr>学术文献 16x9</vt:lpstr>
      <vt:lpstr>E-R Diagrams转换成Relational Schemas</vt:lpstr>
      <vt:lpstr>E-R Diagrams转换成Relational Schemas</vt:lpstr>
      <vt:lpstr>将E-R图转换成关系模式</vt:lpstr>
      <vt:lpstr>将E-R图转换成关系模式</vt:lpstr>
      <vt:lpstr>将E-R图转换成关系模式</vt:lpstr>
      <vt:lpstr>将E-R图转换成关系模式</vt:lpstr>
      <vt:lpstr>将E-R图转换成关系模式</vt:lpstr>
      <vt:lpstr>将E-R图转换成关系模式</vt:lpstr>
      <vt:lpstr>将E-R图转换成关系模式</vt:lpstr>
      <vt:lpstr>将E-R图转换成关系模式</vt:lpstr>
      <vt:lpstr>将E-R图转换成关系模式</vt:lpstr>
      <vt:lpstr>将E-R图转换成关系模式</vt:lpstr>
      <vt:lpstr>将E-R图转换成关系模式</vt:lpstr>
      <vt:lpstr>将E-R图转换成关系模式</vt:lpstr>
      <vt:lpstr>将E-R图转换成关系模式</vt:lpstr>
      <vt:lpstr>将E-R图转换成关系模式</vt:lpstr>
      <vt:lpstr>将E-R图转换成关系模式</vt:lpstr>
      <vt:lpstr>将E-R图转换成关系模式</vt:lpstr>
      <vt:lpstr>E-R Diagrams转换成Relational Schemas</vt:lpstr>
      <vt:lpstr>将E-R图转换成关系模式</vt:lpstr>
      <vt:lpstr>将E-R图转换成关系模式</vt:lpstr>
      <vt:lpstr>将E-R图转换成关系模式</vt:lpstr>
      <vt:lpstr>将E-R图转换成关系模式</vt:lpstr>
      <vt:lpstr>将E-R图转换成关系模式</vt:lpstr>
      <vt:lpstr>将E-R图转换成关系模式</vt:lpstr>
      <vt:lpstr>将E-R图转换成关系模式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2018-11-16T01:00:21Z</dcterms:created>
  <dcterms:modified xsi:type="dcterms:W3CDTF">2020-03-03T07:59:22Z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