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1" r:id="rId14"/>
    <p:sldId id="400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4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2019/2/10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2019/2/10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29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615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361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36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840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791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33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617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99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95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50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91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80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232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66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900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00204096-61E3-4A86-8B5E-DB8709211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010BE-B6A4-461D-8223-7EE9ABF8D609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249621A5-989F-453C-A871-D9BB8E52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3A16615-7ACE-4A08-9141-A2011139E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30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2019/2/10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2019/2/10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2019/2/10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2019/2/10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2019/2/10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2019/2/10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2019/2/10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2019/2/10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2019/2/10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2019/2/10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2019/2/10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2019/2/10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4986" y="1460536"/>
            <a:ext cx="10760509" cy="48259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理解规范化的（</a:t>
            </a:r>
            <a:r>
              <a:rPr lang="en-US" altLang="zh-CN" dirty="0">
                <a:solidFill>
                  <a:srgbClr val="FF0000"/>
                </a:solidFill>
              </a:rPr>
              <a:t>Normalized</a:t>
            </a:r>
            <a:r>
              <a:rPr lang="zh-CN" altLang="en-US" dirty="0">
                <a:solidFill>
                  <a:srgbClr val="FF0000"/>
                </a:solidFill>
              </a:rPr>
              <a:t>）关系数据库设计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规范化设计的数据库，其中的每个关系，仅仅清晰地表达了一个事物或事物间联系，而不是多个事物及其联系</a:t>
            </a:r>
            <a:endParaRPr lang="en-US" altLang="zh-CN" dirty="0"/>
          </a:p>
          <a:p>
            <a:pPr lvl="2"/>
            <a:r>
              <a:rPr lang="zh-CN" altLang="en-US" dirty="0"/>
              <a:t>一个关系描述了一个单纯的实体：</a:t>
            </a:r>
            <a:r>
              <a:rPr lang="en-US" altLang="zh-CN" dirty="0"/>
              <a:t>INSTRUCTOR</a:t>
            </a:r>
            <a:r>
              <a:rPr lang="zh-CN" altLang="en-US" dirty="0"/>
              <a:t>、</a:t>
            </a:r>
            <a:r>
              <a:rPr lang="en-US" altLang="zh-CN" dirty="0"/>
              <a:t>STUDENT</a:t>
            </a:r>
          </a:p>
          <a:p>
            <a:pPr lvl="2"/>
            <a:r>
              <a:rPr lang="zh-CN" altLang="en-US" dirty="0"/>
              <a:t>一个关系描述了实体间的联系：</a:t>
            </a:r>
            <a:r>
              <a:rPr lang="en-US" altLang="zh-CN" dirty="0"/>
              <a:t>INSTRUCTOR</a:t>
            </a:r>
            <a:r>
              <a:rPr lang="zh-CN" altLang="en-US" dirty="0"/>
              <a:t>和</a:t>
            </a:r>
            <a:r>
              <a:rPr lang="en-US" altLang="zh-CN" dirty="0"/>
              <a:t>STUDENT</a:t>
            </a:r>
            <a:r>
              <a:rPr lang="zh-CN" altLang="en-US" dirty="0"/>
              <a:t>直接的指导联系</a:t>
            </a:r>
            <a:r>
              <a:rPr lang="en-US" altLang="zh-CN" dirty="0"/>
              <a:t>ADVISOR</a:t>
            </a:r>
          </a:p>
          <a:p>
            <a:pPr lvl="1"/>
            <a:r>
              <a:rPr lang="zh-CN" altLang="en-US" dirty="0"/>
              <a:t>规范化设计的结果</a:t>
            </a:r>
            <a:endParaRPr lang="en-US" altLang="zh-CN" dirty="0"/>
          </a:p>
          <a:p>
            <a:pPr lvl="2"/>
            <a:r>
              <a:rPr lang="zh-CN" altLang="en-US" dirty="0"/>
              <a:t>数据库中的数据在结构上更容易保持一致</a:t>
            </a:r>
            <a:endParaRPr lang="en-US" altLang="zh-CN" dirty="0"/>
          </a:p>
          <a:p>
            <a:pPr lvl="2"/>
            <a:r>
              <a:rPr lang="zh-CN" altLang="en-US" dirty="0"/>
              <a:t>数据库中的数据的冗余是最小的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规范化设计的关系数据库，有可能存在性能问题，不能提供最大的处理效率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为了解决性能问题，采用</a:t>
            </a:r>
            <a:r>
              <a:rPr lang="zh-CN" altLang="en-US" dirty="0">
                <a:solidFill>
                  <a:srgbClr val="7030A0"/>
                </a:solidFill>
              </a:rPr>
              <a:t>去规范化的数据库设计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/>
              <a:t>去规范化的相关文献</a:t>
            </a:r>
            <a:endParaRPr lang="en-US" altLang="zh-CN" dirty="0"/>
          </a:p>
          <a:p>
            <a:pPr lvl="1"/>
            <a:r>
              <a:rPr lang="en-US" altLang="zh-CN" dirty="0"/>
              <a:t>Rogers ( 1989 )</a:t>
            </a:r>
            <a:r>
              <a:rPr lang="zh-CN" altLang="en-US" dirty="0"/>
              <a:t>介绍了几种通用的去规范化的机会</a:t>
            </a:r>
            <a:endParaRPr lang="en-US" altLang="zh-CN" dirty="0"/>
          </a:p>
          <a:p>
            <a:pPr lvl="1"/>
            <a:r>
              <a:rPr lang="en-US" altLang="zh-CN" dirty="0"/>
              <a:t>Pascal (2002) </a:t>
            </a:r>
            <a:r>
              <a:rPr lang="zh-CN" altLang="en-US" dirty="0"/>
              <a:t>报告了很多去规范化的危险</a:t>
            </a:r>
            <a:endParaRPr lang="en-US" altLang="zh-CN" dirty="0"/>
          </a:p>
          <a:p>
            <a:pPr lvl="1"/>
            <a:r>
              <a:rPr lang="en-US" altLang="zh-CN" dirty="0"/>
              <a:t>Hoberman </a:t>
            </a:r>
            <a:r>
              <a:rPr lang="en-US" altLang="zh-CN"/>
              <a:t>(2002)</a:t>
            </a:r>
            <a:r>
              <a:rPr lang="zh-CN" altLang="en-US" dirty="0"/>
              <a:t>已经写了一篇非常有用用的“去规范化生存指导”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4236" y="1321292"/>
            <a:ext cx="11180619" cy="5536708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去规范化设计方法</a:t>
            </a:r>
            <a:r>
              <a:rPr lang="en-US" altLang="zh-CN" sz="2200" dirty="0">
                <a:solidFill>
                  <a:srgbClr val="FF0000"/>
                </a:solidFill>
              </a:rPr>
              <a:t>3</a:t>
            </a:r>
            <a:r>
              <a:rPr lang="zh-CN" altLang="en-US" sz="2200" dirty="0">
                <a:solidFill>
                  <a:srgbClr val="FF0000"/>
                </a:solidFill>
              </a:rPr>
              <a:t>：在一对多联系中复制外键属性以减少连接操作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1700" dirty="0"/>
              <a:t>复制一个或者多个外键属性，可以减小和去除频繁执行的事务或者关键查询中的连接操作</a:t>
            </a:r>
            <a:endParaRPr lang="en-US" altLang="zh-CN" sz="1700" dirty="0"/>
          </a:p>
          <a:p>
            <a:pPr lvl="1"/>
            <a:r>
              <a:rPr lang="zh-CN" altLang="en-US" sz="1700" dirty="0"/>
              <a:t>例如， </a:t>
            </a:r>
            <a:r>
              <a:rPr lang="en-US" altLang="zh-CN" sz="1700" dirty="0" err="1"/>
              <a:t>DreamHome</a:t>
            </a:r>
            <a:r>
              <a:rPr lang="en-US" altLang="zh-CN" sz="1700" dirty="0"/>
              <a:t> </a:t>
            </a:r>
            <a:r>
              <a:rPr lang="zh-CN" altLang="en-US" sz="1700" dirty="0"/>
              <a:t>的一个常用查询是列出某分公司管理的所有房产业主。</a:t>
            </a:r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如果业主通过多个分公司出租房产，这种情况下，必须在</a:t>
            </a:r>
            <a:r>
              <a:rPr lang="en-US" altLang="zh-CN" dirty="0">
                <a:solidFill>
                  <a:srgbClr val="7030A0"/>
                </a:solidFill>
              </a:rPr>
              <a:t>Branch </a:t>
            </a:r>
            <a:r>
              <a:rPr lang="zh-CN" altLang="en-US" dirty="0">
                <a:solidFill>
                  <a:srgbClr val="7030A0"/>
                </a:solidFill>
              </a:rPr>
              <a:t>和</a:t>
            </a:r>
            <a:r>
              <a:rPr lang="en-US" altLang="zh-CN" dirty="0" err="1">
                <a:solidFill>
                  <a:srgbClr val="7030A0"/>
                </a:solidFill>
              </a:rPr>
              <a:t>PrivateOwner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>
                <a:solidFill>
                  <a:srgbClr val="7030A0"/>
                </a:solidFill>
              </a:rPr>
              <a:t>之间建立一个多对多的联系。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endParaRPr lang="en-US" altLang="zh-CN" dirty="0"/>
          </a:p>
          <a:p>
            <a:pPr lvl="2"/>
            <a:r>
              <a:rPr lang="zh-CN" altLang="en-US" sz="1600" dirty="0"/>
              <a:t>注意，关系</a:t>
            </a:r>
            <a:r>
              <a:rPr lang="en-US" altLang="zh-CN" sz="1600" dirty="0" err="1"/>
              <a:t>PropertyForRent</a:t>
            </a:r>
            <a:r>
              <a:rPr lang="en-US" altLang="zh-CN" sz="1600" dirty="0"/>
              <a:t> </a:t>
            </a:r>
            <a:r>
              <a:rPr lang="zh-CN" altLang="en-US" sz="1600" dirty="0"/>
              <a:t>需要属性</a:t>
            </a:r>
            <a:r>
              <a:rPr lang="en-US" altLang="zh-CN" sz="1600" dirty="0" err="1"/>
              <a:t>branchNo</a:t>
            </a:r>
            <a:r>
              <a:rPr lang="en-US" altLang="zh-CN" sz="1600" dirty="0"/>
              <a:t> </a:t>
            </a:r>
            <a:r>
              <a:rPr lang="zh-CN" altLang="en-US" sz="1600" dirty="0"/>
              <a:t>的原因是某一房产可能还没有被分配给某个员工，这在</a:t>
            </a:r>
          </a:p>
          <a:p>
            <a:pPr lvl="2"/>
            <a:r>
              <a:rPr lang="zh-CN" altLang="en-US" sz="1600" dirty="0"/>
              <a:t>房产刚刚通过代理录入时最有可能发生。</a:t>
            </a:r>
            <a:endParaRPr lang="en-US" altLang="zh-CN" sz="1600" dirty="0"/>
          </a:p>
          <a:p>
            <a:pPr lvl="2"/>
            <a:r>
              <a:rPr lang="zh-CN" altLang="en-US" sz="1600" dirty="0"/>
              <a:t>如果关系</a:t>
            </a:r>
            <a:r>
              <a:rPr lang="en-US" altLang="zh-CN" sz="1600" dirty="0" err="1"/>
              <a:t>PropertyForRent</a:t>
            </a:r>
            <a:r>
              <a:rPr lang="en-US" altLang="zh-CN" sz="1600" dirty="0"/>
              <a:t> </a:t>
            </a:r>
            <a:r>
              <a:rPr lang="zh-CN" altLang="en-US" sz="1600" dirty="0"/>
              <a:t>没有分公司编号，就必须通过关系</a:t>
            </a:r>
            <a:r>
              <a:rPr lang="en-US" altLang="zh-CN" sz="1600" dirty="0" err="1"/>
              <a:t>PropertyForRent</a:t>
            </a:r>
            <a:r>
              <a:rPr lang="en-US" altLang="zh-CN" sz="1600" dirty="0"/>
              <a:t> </a:t>
            </a:r>
            <a:r>
              <a:rPr lang="zh-CN" altLang="en-US" sz="1600" dirty="0"/>
              <a:t>和</a:t>
            </a:r>
            <a:r>
              <a:rPr lang="en-US" altLang="zh-CN" sz="1600" dirty="0"/>
              <a:t>Staff </a:t>
            </a:r>
            <a:r>
              <a:rPr lang="zh-CN" altLang="en-US" sz="1600" dirty="0"/>
              <a:t>基于属性</a:t>
            </a:r>
            <a:r>
              <a:rPr lang="en-US" altLang="zh-CN" sz="1600" dirty="0" err="1"/>
              <a:t>staffNo</a:t>
            </a:r>
            <a:r>
              <a:rPr lang="en-US" altLang="zh-CN" sz="1600" dirty="0"/>
              <a:t> </a:t>
            </a:r>
            <a:r>
              <a:rPr lang="zh-CN" altLang="en-US" sz="1600" dirty="0"/>
              <a:t>的连接操作来找到所属的分公司。</a:t>
            </a:r>
            <a:endParaRPr lang="en-US" altLang="zh-CN" sz="1600" dirty="0"/>
          </a:p>
          <a:p>
            <a:pPr lvl="2"/>
            <a:r>
              <a:rPr lang="zh-CN" altLang="en-US" sz="1600" dirty="0"/>
              <a:t>原始的</a:t>
            </a:r>
            <a:r>
              <a:rPr lang="en-US" altLang="zh-CN" sz="1600" dirty="0"/>
              <a:t>SQL </a:t>
            </a:r>
            <a:r>
              <a:rPr lang="zh-CN" altLang="en-US" sz="1600" dirty="0"/>
              <a:t>查询语句可能为</a:t>
            </a:r>
            <a:r>
              <a:rPr lang="en-US" altLang="zh-CN" sz="1600" dirty="0"/>
              <a:t>:</a:t>
            </a:r>
          </a:p>
          <a:p>
            <a:pPr marL="1371600" lvl="3" indent="0">
              <a:buNone/>
            </a:pPr>
            <a:r>
              <a:rPr lang="en-US" altLang="zh-CN" sz="1600" dirty="0"/>
              <a:t>SELECT </a:t>
            </a:r>
            <a:r>
              <a:rPr lang="en-US" altLang="zh-CN" sz="1600" dirty="0" err="1"/>
              <a:t>o.lName</a:t>
            </a:r>
            <a:endParaRPr lang="en-US" altLang="zh-CN" sz="1600" dirty="0"/>
          </a:p>
          <a:p>
            <a:pPr marL="1371600" lvl="3" indent="0">
              <a:buNone/>
            </a:pPr>
            <a:r>
              <a:rPr lang="en-US" altLang="zh-CN" sz="1600" dirty="0"/>
              <a:t>FROM Staff s, </a:t>
            </a:r>
            <a:r>
              <a:rPr lang="en-US" altLang="zh-CN" sz="1600" dirty="0" err="1"/>
              <a:t>PropertyForRent</a:t>
            </a:r>
            <a:r>
              <a:rPr lang="en-US" altLang="zh-CN" sz="1600" dirty="0"/>
              <a:t> p, </a:t>
            </a:r>
            <a:r>
              <a:rPr lang="en-US" altLang="zh-CN" sz="1600" dirty="0" err="1"/>
              <a:t>PrivateOwner</a:t>
            </a:r>
            <a:r>
              <a:rPr lang="en-US" altLang="zh-CN" sz="1600" dirty="0"/>
              <a:t> o</a:t>
            </a:r>
          </a:p>
          <a:p>
            <a:pPr marL="1371600" lvl="3" indent="0">
              <a:buNone/>
            </a:pPr>
            <a:r>
              <a:rPr lang="en-US" altLang="zh-CN" sz="1600" dirty="0"/>
              <a:t>WHERE </a:t>
            </a:r>
            <a:r>
              <a:rPr lang="en-US" altLang="zh-CN" sz="1600" dirty="0" err="1"/>
              <a:t>s.staffNo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p.staffNo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p.ownerNo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o.ownerNo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s.branchNo</a:t>
            </a:r>
            <a:r>
              <a:rPr lang="en-US" altLang="zh-CN" sz="1600" dirty="0"/>
              <a:t> = ‘B003’;</a:t>
            </a:r>
          </a:p>
          <a:p>
            <a:pPr lvl="2"/>
            <a:endParaRPr lang="en-US" altLang="zh-CN" sz="1600" dirty="0"/>
          </a:p>
          <a:p>
            <a:pPr lvl="2"/>
            <a:r>
              <a:rPr lang="zh-CN" altLang="en-US" sz="1600" dirty="0"/>
              <a:t>若要从上述查询中去掉两个连接操作，则最好的实现方法是建立关系</a:t>
            </a:r>
            <a:r>
              <a:rPr lang="en-US" altLang="zh-CN" sz="1600" dirty="0" err="1"/>
              <a:t>PrivateOwner</a:t>
            </a:r>
            <a:r>
              <a:rPr lang="en-US" altLang="zh-CN" sz="1600" dirty="0"/>
              <a:t> </a:t>
            </a:r>
            <a:r>
              <a:rPr lang="zh-CN" altLang="en-US" sz="1600" dirty="0"/>
              <a:t>和</a:t>
            </a:r>
            <a:r>
              <a:rPr lang="en-US" altLang="zh-CN" sz="1600" dirty="0"/>
              <a:t>Branch </a:t>
            </a:r>
            <a:r>
              <a:rPr lang="zh-CN" altLang="en-US" sz="1600" dirty="0"/>
              <a:t>之间的直接联系，并在关系</a:t>
            </a:r>
            <a:r>
              <a:rPr lang="en-US" altLang="zh-CN" sz="1600" dirty="0" err="1"/>
              <a:t>PrivateOwner</a:t>
            </a:r>
            <a:r>
              <a:rPr lang="en-US" altLang="zh-CN" sz="1600" dirty="0"/>
              <a:t> </a:t>
            </a:r>
            <a:r>
              <a:rPr lang="zh-CN" altLang="en-US" sz="1600" dirty="0"/>
              <a:t>中复制外部关键宇</a:t>
            </a:r>
            <a:r>
              <a:rPr lang="en-US" altLang="zh-CN" sz="1600" dirty="0" err="1"/>
              <a:t>branchNo</a:t>
            </a:r>
            <a:r>
              <a:rPr lang="en-US" altLang="zh-CN" sz="1600" dirty="0"/>
              <a:t> 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995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4236" y="1321292"/>
            <a:ext cx="11180619" cy="5536708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去规范化设计方法</a:t>
            </a:r>
            <a:r>
              <a:rPr lang="en-US" altLang="zh-CN" sz="2200" dirty="0">
                <a:solidFill>
                  <a:srgbClr val="FF0000"/>
                </a:solidFill>
              </a:rPr>
              <a:t>4</a:t>
            </a:r>
            <a:r>
              <a:rPr lang="zh-CN" altLang="en-US" sz="2200" dirty="0">
                <a:solidFill>
                  <a:srgbClr val="FF0000"/>
                </a:solidFill>
              </a:rPr>
              <a:t>：在多对多联系中复制属性以减少连接操作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每个多对多联系映射为了三个关系：由两个原始实体导出两个关系，另一个新关系则表示两个实体之间的联系。</a:t>
            </a:r>
            <a:endParaRPr lang="en-US" altLang="zh-CN" dirty="0"/>
          </a:p>
          <a:p>
            <a:pPr lvl="1"/>
            <a:r>
              <a:rPr lang="zh-CN" altLang="en-US" dirty="0"/>
              <a:t>如果希望从多对多联系中提取信息，就不得不将这三个关系连接起来。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某些情况下，将原实体中的属性复制到那个中间关系中，就可能减少参加连接操作的关系的个数</a:t>
            </a:r>
            <a:r>
              <a:rPr lang="zh-CN" altLang="en-US" dirty="0"/>
              <a:t>。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49FBCC-041A-4303-B136-5EC4B935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992" y="2857938"/>
            <a:ext cx="6320723" cy="35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4236" y="1321292"/>
            <a:ext cx="11180619" cy="5536708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去规范化设计方法</a:t>
            </a:r>
            <a:r>
              <a:rPr lang="en-US" altLang="zh-CN" sz="2200" dirty="0">
                <a:solidFill>
                  <a:srgbClr val="FF0000"/>
                </a:solidFill>
              </a:rPr>
              <a:t>4</a:t>
            </a:r>
            <a:r>
              <a:rPr lang="zh-CN" altLang="en-US" sz="2200" dirty="0">
                <a:solidFill>
                  <a:srgbClr val="FF0000"/>
                </a:solidFill>
              </a:rPr>
              <a:t>：在多对多联系中复制属性以减少连接操作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每个多对多联系映射为了三个关系：由两个原始实体导出两个关系，另一个新关系则表示两个实体之间的联系。</a:t>
            </a:r>
            <a:endParaRPr lang="en-US" altLang="zh-CN" dirty="0"/>
          </a:p>
          <a:p>
            <a:pPr lvl="1"/>
            <a:r>
              <a:rPr lang="zh-CN" altLang="en-US" dirty="0"/>
              <a:t>如果希望从多对多联系中提取信息，就不得不将这三个关系连接起来。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某些情况下，将原实体中的属性复制到那个中间关系中，就可能减少参加连接操作的关系的个数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dirty="0"/>
              <a:t>例：</a:t>
            </a:r>
            <a:r>
              <a:rPr lang="en-US" altLang="zh-CN" dirty="0"/>
              <a:t>Client </a:t>
            </a:r>
            <a:r>
              <a:rPr lang="zh-CN" altLang="en-US" dirty="0"/>
              <a:t>和</a:t>
            </a:r>
            <a:r>
              <a:rPr lang="en-US" altLang="zh-CN" dirty="0" err="1"/>
              <a:t>PropertyForRent</a:t>
            </a:r>
            <a:r>
              <a:rPr lang="en-US" altLang="zh-CN" dirty="0"/>
              <a:t> </a:t>
            </a:r>
            <a:r>
              <a:rPr lang="zh-CN" altLang="en-US" dirty="0"/>
              <a:t>之间的多对多联系，就可以引人一个中间关系</a:t>
            </a:r>
            <a:r>
              <a:rPr lang="en-US" altLang="zh-CN" dirty="0"/>
              <a:t>Viewing </a:t>
            </a:r>
            <a:r>
              <a:rPr lang="zh-CN" altLang="en-US" dirty="0"/>
              <a:t>来表示。</a:t>
            </a:r>
            <a:endParaRPr lang="en-US" altLang="zh-CN" dirty="0"/>
          </a:p>
          <a:p>
            <a:pPr lvl="1"/>
            <a:r>
              <a:rPr lang="zh-CN" altLang="en-US" dirty="0"/>
              <a:t>考虑下面的需求</a:t>
            </a:r>
            <a:r>
              <a:rPr lang="en-US" altLang="zh-CN" dirty="0"/>
              <a:t>. </a:t>
            </a:r>
            <a:r>
              <a:rPr lang="en-US" altLang="zh-CN" dirty="0" err="1"/>
              <a:t>DreamHome</a:t>
            </a:r>
            <a:r>
              <a:rPr lang="en-US" altLang="zh-CN" dirty="0"/>
              <a:t> </a:t>
            </a:r>
            <a:r>
              <a:rPr lang="zh-CN" altLang="en-US" dirty="0"/>
              <a:t>的销售人员应该与那些看过房但还未进行评价的客户联系。</a:t>
            </a:r>
            <a:endParaRPr lang="en-US" altLang="zh-CN" dirty="0"/>
          </a:p>
          <a:p>
            <a:pPr lvl="1"/>
            <a:r>
              <a:rPr lang="zh-CN" altLang="en-US" dirty="0"/>
              <a:t>销售人员在与客户对话时仅需房产的</a:t>
            </a:r>
            <a:r>
              <a:rPr lang="en-US" altLang="zh-CN" dirty="0"/>
              <a:t>street </a:t>
            </a:r>
            <a:r>
              <a:rPr lang="zh-CN" altLang="en-US" dirty="0"/>
              <a:t>属性，</a:t>
            </a:r>
            <a:r>
              <a:rPr lang="en-US" altLang="zh-CN" dirty="0"/>
              <a:t>SQL </a:t>
            </a:r>
            <a:r>
              <a:rPr lang="zh-CN" altLang="en-US" dirty="0"/>
              <a:t>查询为：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p.street</a:t>
            </a:r>
            <a:r>
              <a:rPr lang="en-US" altLang="zh-CN" dirty="0"/>
              <a:t>, c.*, </a:t>
            </a:r>
            <a:r>
              <a:rPr lang="en-US" altLang="zh-CN" dirty="0" err="1"/>
              <a:t>v.viewDate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FROM Client c, Viewing v, </a:t>
            </a:r>
            <a:r>
              <a:rPr lang="en-US" altLang="zh-CN" dirty="0" err="1"/>
              <a:t>PropertyForRent</a:t>
            </a:r>
            <a:r>
              <a:rPr lang="en-US" altLang="zh-CN" dirty="0"/>
              <a:t> p</a:t>
            </a:r>
          </a:p>
          <a:p>
            <a:pPr marL="914400" lvl="2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v.propertyNo</a:t>
            </a:r>
            <a:r>
              <a:rPr lang="en-US" altLang="zh-CN" dirty="0"/>
              <a:t> = </a:t>
            </a:r>
            <a:r>
              <a:rPr lang="en-US" altLang="zh-CN" dirty="0" err="1"/>
              <a:t>p.propertyNo</a:t>
            </a:r>
            <a:r>
              <a:rPr lang="en-US" altLang="zh-CN" dirty="0"/>
              <a:t> AND </a:t>
            </a:r>
            <a:r>
              <a:rPr lang="en-US" altLang="zh-CN" dirty="0" err="1"/>
              <a:t>c.clientNo</a:t>
            </a:r>
            <a:r>
              <a:rPr lang="en-US" altLang="zh-CN" dirty="0"/>
              <a:t> = </a:t>
            </a:r>
            <a:r>
              <a:rPr lang="en-US" altLang="zh-CN" dirty="0" err="1"/>
              <a:t>v.clientNo</a:t>
            </a:r>
            <a:r>
              <a:rPr lang="en-US" altLang="zh-CN" dirty="0"/>
              <a:t> AND comment IS NULL;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street </a:t>
            </a:r>
            <a:r>
              <a:rPr lang="zh-CN" altLang="en-US" dirty="0"/>
              <a:t>属性复制到中间关系</a:t>
            </a:r>
            <a:r>
              <a:rPr lang="en-US" altLang="zh-CN" dirty="0"/>
              <a:t>Viewing </a:t>
            </a:r>
            <a:r>
              <a:rPr lang="zh-CN" altLang="en-US" dirty="0"/>
              <a:t>中，就可以将</a:t>
            </a:r>
            <a:r>
              <a:rPr lang="en-US" altLang="zh-CN" dirty="0" err="1"/>
              <a:t>PropertyForRent</a:t>
            </a:r>
            <a:r>
              <a:rPr lang="en-US" altLang="zh-CN" dirty="0"/>
              <a:t> </a:t>
            </a:r>
            <a:r>
              <a:rPr lang="zh-CN" altLang="en-US" dirty="0"/>
              <a:t>关系从查询中去掉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SELECT c.*, </a:t>
            </a:r>
            <a:r>
              <a:rPr lang="en-US" altLang="zh-CN" dirty="0" err="1"/>
              <a:t>v.street</a:t>
            </a:r>
            <a:r>
              <a:rPr lang="en-US" altLang="zh-CN" dirty="0"/>
              <a:t>, </a:t>
            </a:r>
            <a:r>
              <a:rPr lang="en-US" altLang="zh-CN" dirty="0" err="1"/>
              <a:t>v.viewDate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FROM Client c, Viewing v</a:t>
            </a:r>
          </a:p>
          <a:p>
            <a:pPr marL="914400" lvl="2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c.clientNo</a:t>
            </a:r>
            <a:r>
              <a:rPr lang="en-US" altLang="zh-CN" dirty="0"/>
              <a:t> 5 </a:t>
            </a:r>
            <a:r>
              <a:rPr lang="en-US" altLang="zh-CN" dirty="0" err="1"/>
              <a:t>v.clientNo</a:t>
            </a:r>
            <a:r>
              <a:rPr lang="en-US" altLang="zh-CN" dirty="0"/>
              <a:t> AND comment IS NULL;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219117-9384-44D2-AF21-0A3859EBA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46" y="1991404"/>
            <a:ext cx="1121909" cy="47072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D9B2CC-1CA4-49CE-ACCB-1C2DE089D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18" y="5290208"/>
            <a:ext cx="3401084" cy="14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7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4236" y="1321292"/>
            <a:ext cx="11180619" cy="5536708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去规范化设计方法</a:t>
            </a:r>
            <a:r>
              <a:rPr lang="en-US" altLang="zh-CN" sz="2200" dirty="0">
                <a:solidFill>
                  <a:srgbClr val="FF0000"/>
                </a:solidFill>
              </a:rPr>
              <a:t>5</a:t>
            </a:r>
            <a:r>
              <a:rPr lang="zh-CN" altLang="en-US" sz="2200" dirty="0">
                <a:solidFill>
                  <a:srgbClr val="FF0000"/>
                </a:solidFill>
              </a:rPr>
              <a:t>：引入重复组（减少因为多值属性所产生的连接）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因为所有关系都必须满足第一范式，所以重复组已经从逻辑数据模型中去掉了。重复组被分解成新的关系，与原</a:t>
            </a:r>
            <a:r>
              <a:rPr lang="en-US" altLang="zh-CN" dirty="0"/>
              <a:t>(</a:t>
            </a:r>
            <a:r>
              <a:rPr lang="zh-CN" altLang="en-US" dirty="0"/>
              <a:t>父</a:t>
            </a:r>
            <a:r>
              <a:rPr lang="en-US" altLang="zh-CN" dirty="0"/>
              <a:t>)</a:t>
            </a:r>
            <a:r>
              <a:rPr lang="zh-CN" altLang="en-US" dirty="0"/>
              <a:t>关系形成了一对多的联系。</a:t>
            </a:r>
            <a:endParaRPr lang="en-US" altLang="zh-CN" dirty="0"/>
          </a:p>
          <a:p>
            <a:pPr lvl="1"/>
            <a:r>
              <a:rPr lang="zh-CN" altLang="en-US" dirty="0"/>
              <a:t>有时候，重新引入重复组可以有效地提高系统性能。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例：</a:t>
            </a:r>
            <a:endParaRPr lang="en-US" altLang="zh-CN" dirty="0"/>
          </a:p>
          <a:p>
            <a:pPr lvl="2"/>
            <a:r>
              <a:rPr lang="en-US" altLang="zh-CN" sz="1600" dirty="0" err="1"/>
              <a:t>DreamHome</a:t>
            </a:r>
            <a:r>
              <a:rPr lang="en-US" altLang="zh-CN" sz="1600" dirty="0"/>
              <a:t> </a:t>
            </a:r>
            <a:r>
              <a:rPr lang="zh-CN" altLang="en-US" sz="1600" dirty="0"/>
              <a:t>中虽然不是所有的分公司都有相同个数的电话号码，但每个分公司最多可有三个电话号码。</a:t>
            </a:r>
            <a:endParaRPr lang="en-US" altLang="zh-CN" sz="1600" dirty="0"/>
          </a:p>
          <a:p>
            <a:pPr lvl="2"/>
            <a:r>
              <a:rPr lang="zh-CN" altLang="en-US" sz="1600" dirty="0"/>
              <a:t>在规范化的设计中，创建了实体</a:t>
            </a:r>
            <a:r>
              <a:rPr lang="en-US" altLang="zh-CN" sz="1600" dirty="0"/>
              <a:t>Telephone</a:t>
            </a:r>
            <a:r>
              <a:rPr lang="zh-CN" altLang="en-US" sz="1600" dirty="0"/>
              <a:t>，它与</a:t>
            </a:r>
            <a:r>
              <a:rPr lang="en-US" altLang="zh-CN" sz="1600" dirty="0"/>
              <a:t>Branch </a:t>
            </a:r>
            <a:r>
              <a:rPr lang="zh-CN" altLang="en-US" sz="1600" dirty="0"/>
              <a:t>之间形成三对一</a:t>
            </a:r>
            <a:r>
              <a:rPr lang="en-US" altLang="zh-CN" sz="1600" dirty="0"/>
              <a:t>(3 : 1 )</a:t>
            </a:r>
            <a:r>
              <a:rPr lang="zh-CN" altLang="en-US" sz="1600" dirty="0"/>
              <a:t>的联系</a:t>
            </a:r>
            <a:endParaRPr lang="en-US" altLang="zh-CN" sz="1600" dirty="0"/>
          </a:p>
          <a:p>
            <a:pPr lvl="2"/>
            <a:r>
              <a:rPr lang="zh-CN" altLang="en-US" sz="1600" dirty="0"/>
              <a:t>如果对这些信息的查询很重要或者执行频率很高，则可以将这两个关系合并起来，在原来的</a:t>
            </a:r>
            <a:r>
              <a:rPr lang="en-US" altLang="zh-CN" sz="1600" dirty="0"/>
              <a:t>Branch </a:t>
            </a:r>
            <a:r>
              <a:rPr lang="zh-CN" altLang="en-US" sz="1600" dirty="0"/>
              <a:t>关系中存储电话的详细信息，即将每个电话号码作为一个属性示</a:t>
            </a:r>
            <a:r>
              <a:rPr lang="en-US" altLang="zh-CN" sz="1600" dirty="0"/>
              <a:t>)</a:t>
            </a:r>
            <a:r>
              <a:rPr lang="zh-CN" altLang="en-US" sz="1600" dirty="0"/>
              <a:t>，效率可能更高。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A31D4B-B7EE-4901-A2CB-B99ACC814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61" y="2736574"/>
            <a:ext cx="7054560" cy="16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3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4236" y="1321292"/>
            <a:ext cx="11180619" cy="5536708"/>
          </a:xfrm>
        </p:spPr>
        <p:txBody>
          <a:bodyPr>
            <a:normAutofit lnSpcReduction="10000"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去规范化设计方法</a:t>
            </a:r>
            <a:r>
              <a:rPr lang="en-US" altLang="zh-CN" sz="2200" dirty="0">
                <a:solidFill>
                  <a:srgbClr val="FF0000"/>
                </a:solidFill>
              </a:rPr>
              <a:t>5</a:t>
            </a:r>
            <a:r>
              <a:rPr lang="zh-CN" altLang="en-US" sz="2200" dirty="0">
                <a:solidFill>
                  <a:srgbClr val="FF0000"/>
                </a:solidFill>
              </a:rPr>
              <a:t>：引入重复组（减少因为多值属性所产生的连接）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因为所有关系都必须满足第一范式，所以重复组已经从逻辑数据模型中去掉了。重复组被分解成新的关系，与原</a:t>
            </a:r>
            <a:r>
              <a:rPr lang="en-US" altLang="zh-CN" dirty="0"/>
              <a:t>(</a:t>
            </a:r>
            <a:r>
              <a:rPr lang="zh-CN" altLang="en-US" dirty="0"/>
              <a:t>父</a:t>
            </a:r>
            <a:r>
              <a:rPr lang="en-US" altLang="zh-CN" dirty="0"/>
              <a:t>)</a:t>
            </a:r>
            <a:r>
              <a:rPr lang="zh-CN" altLang="en-US" dirty="0"/>
              <a:t>关系形成了一对多的联系。</a:t>
            </a:r>
            <a:endParaRPr lang="en-US" altLang="zh-CN" dirty="0"/>
          </a:p>
          <a:p>
            <a:pPr lvl="1"/>
            <a:r>
              <a:rPr lang="zh-CN" altLang="en-US" dirty="0"/>
              <a:t>有时候，重新引入重复组可以有效地提高系统性能。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一般来说，在下面的情况下可以考虑这种逆规范化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sz="1600" dirty="0"/>
              <a:t>重复组中项的绝对数目是已知的</a:t>
            </a:r>
            <a:r>
              <a:rPr lang="en-US" altLang="zh-CN" sz="1600" dirty="0"/>
              <a:t>(</a:t>
            </a:r>
            <a:r>
              <a:rPr lang="zh-CN" altLang="en-US" sz="1600" dirty="0"/>
              <a:t>本例中最多有三个电话号码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lvl="2"/>
            <a:r>
              <a:rPr lang="zh-CN" altLang="en-US" sz="1600" dirty="0"/>
              <a:t>该数目是静态的，不会随着时间的改变而改变</a:t>
            </a:r>
            <a:r>
              <a:rPr lang="en-US" altLang="zh-CN" sz="1600" dirty="0"/>
              <a:t>(</a:t>
            </a:r>
            <a:r>
              <a:rPr lang="zh-CN" altLang="en-US" sz="1600" dirty="0"/>
              <a:t>最多的电话号码个数是固定的，且不希望被改变</a:t>
            </a:r>
            <a:r>
              <a:rPr lang="en-US" altLang="zh-CN" sz="1600" dirty="0"/>
              <a:t>) </a:t>
            </a:r>
            <a:r>
              <a:rPr lang="zh-CN" altLang="en-US" sz="1600" dirty="0"/>
              <a:t>。</a:t>
            </a:r>
          </a:p>
          <a:p>
            <a:pPr lvl="2"/>
            <a:r>
              <a:rPr lang="zh-CN" altLang="en-US" sz="1600" dirty="0"/>
              <a:t>该数目不是很大，一般不会超过</a:t>
            </a:r>
            <a:r>
              <a:rPr lang="en-US" altLang="zh-CN" sz="1600" dirty="0"/>
              <a:t>10</a:t>
            </a:r>
            <a:r>
              <a:rPr lang="zh-CN" altLang="en-US" sz="1600" dirty="0"/>
              <a:t>（与前两个条件比起来，这个条件并不十分重要）</a:t>
            </a:r>
            <a:r>
              <a:rPr lang="en-US" altLang="zh-CN" sz="1600" dirty="0"/>
              <a:t> </a:t>
            </a:r>
            <a:endParaRPr lang="zh-CN" altLang="en-US" sz="1600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有时候，在一个重复组中经常被访问的可能只有最近的或当前的值，或者只有某一重复组经常被访问</a:t>
            </a:r>
            <a:endParaRPr lang="en-US" altLang="zh-CN" dirty="0"/>
          </a:p>
          <a:p>
            <a:pPr lvl="2"/>
            <a:r>
              <a:rPr lang="zh-CN" altLang="en-US" sz="1600" dirty="0"/>
              <a:t>例子中，我们可以选择在关系</a:t>
            </a:r>
            <a:r>
              <a:rPr lang="en-US" altLang="zh-CN" sz="1600" dirty="0"/>
              <a:t>Branch </a:t>
            </a:r>
            <a:r>
              <a:rPr lang="zh-CN" altLang="en-US" sz="1600" dirty="0"/>
              <a:t>中只存储一个电话，而将其他的号码存储在关系</a:t>
            </a:r>
            <a:r>
              <a:rPr lang="en-US" altLang="zh-CN" sz="1600" dirty="0"/>
              <a:t>Telephone </a:t>
            </a:r>
            <a:r>
              <a:rPr lang="zh-CN" altLang="en-US" sz="1600" dirty="0"/>
              <a:t>中。</a:t>
            </a:r>
            <a:endParaRPr lang="en-US" altLang="zh-CN" sz="1600" dirty="0"/>
          </a:p>
          <a:p>
            <a:pPr lvl="2"/>
            <a:r>
              <a:rPr lang="zh-CN" altLang="en-US" sz="1600" dirty="0"/>
              <a:t>这将会去除关系</a:t>
            </a:r>
            <a:r>
              <a:rPr lang="en-US" altLang="zh-CN" sz="1600" dirty="0"/>
              <a:t>Branch </a:t>
            </a:r>
            <a:r>
              <a:rPr lang="zh-CN" altLang="en-US" sz="1600" dirty="0"/>
              <a:t>中的空白项，因为每个分公司至少有一个电话号码。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A31D4B-B7EE-4901-A2CB-B99ACC814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61" y="2455413"/>
            <a:ext cx="7054560" cy="16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4236" y="1321292"/>
            <a:ext cx="11180619" cy="5536708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去规范化设计方法</a:t>
            </a:r>
            <a:r>
              <a:rPr lang="en-US" altLang="zh-CN" sz="2200" dirty="0">
                <a:solidFill>
                  <a:srgbClr val="FF0000"/>
                </a:solidFill>
              </a:rPr>
              <a:t>6</a:t>
            </a:r>
            <a:r>
              <a:rPr lang="zh-CN" altLang="en-US" sz="2200" dirty="0">
                <a:solidFill>
                  <a:srgbClr val="FF0000"/>
                </a:solidFill>
              </a:rPr>
              <a:t>：创建抽取表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sz="2000" dirty="0"/>
              <a:t>有些时候可能需要在白天的峰值时刻运行报表程序。</a:t>
            </a:r>
            <a:endParaRPr lang="en-US" altLang="zh-CN" sz="2000" dirty="0"/>
          </a:p>
          <a:p>
            <a:pPr lvl="2"/>
            <a:r>
              <a:rPr lang="zh-CN" altLang="en-US" sz="2000" dirty="0"/>
              <a:t>报表程序可能会访问某些导出数据，</a:t>
            </a:r>
            <a:endParaRPr lang="en-US" altLang="zh-CN" sz="2000" dirty="0"/>
          </a:p>
          <a:p>
            <a:pPr lvl="2"/>
            <a:r>
              <a:rPr lang="zh-CN" altLang="en-US" sz="2000" dirty="0"/>
              <a:t>要在同一组基础关系上运行涉及了多个关系的连接操作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报表所需要的数据可能是相对静止的，或者在某些情况下可以不必是当前的</a:t>
            </a:r>
            <a:endParaRPr lang="en-US" altLang="zh-CN" sz="2000" dirty="0"/>
          </a:p>
          <a:p>
            <a:pPr lvl="2"/>
            <a:r>
              <a:rPr lang="zh-CN" altLang="en-US" sz="2000" dirty="0"/>
              <a:t>比如说几个小时之前或者前一天的数据都不影响</a:t>
            </a:r>
            <a:endParaRPr lang="en-US" altLang="zh-CN" sz="2000" dirty="0"/>
          </a:p>
          <a:p>
            <a:pPr lvl="2"/>
            <a:r>
              <a:rPr lang="zh-CN" altLang="en-US" sz="2000" dirty="0"/>
              <a:t>可以基于报表所需的关系表，创建一个独立的、高度</a:t>
            </a:r>
            <a:r>
              <a:rPr lang="zh-CN" altLang="en-US" sz="2000" dirty="0">
                <a:solidFill>
                  <a:srgbClr val="00B0F0"/>
                </a:solidFill>
              </a:rPr>
              <a:t>去规范化的抽取表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用户可以直接访问抽取表，而不必访问基础关系</a:t>
            </a:r>
            <a:endParaRPr lang="en-US" altLang="zh-CN" sz="2000" dirty="0"/>
          </a:p>
          <a:p>
            <a:pPr lvl="2"/>
            <a:endParaRPr lang="en-US" altLang="zh-CN" sz="2000" dirty="0"/>
          </a:p>
          <a:p>
            <a:pPr lvl="1"/>
            <a:r>
              <a:rPr lang="zh-CN" altLang="en-US" sz="2000" dirty="0"/>
              <a:t>常用的创建抽取表的方法是：在系统负载较轻时批量创建并装载这些表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96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4236" y="1620982"/>
            <a:ext cx="11180619" cy="5039591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去规范化设计方法</a:t>
            </a:r>
            <a:r>
              <a:rPr lang="en-US" altLang="zh-CN" sz="2200" dirty="0">
                <a:solidFill>
                  <a:srgbClr val="FF0000"/>
                </a:solidFill>
              </a:rPr>
              <a:t>7</a:t>
            </a:r>
            <a:r>
              <a:rPr lang="zh-CN" altLang="en-US" sz="2200" dirty="0">
                <a:solidFill>
                  <a:srgbClr val="FF0000"/>
                </a:solidFill>
              </a:rPr>
              <a:t>：对关系进行分区（</a:t>
            </a:r>
            <a:r>
              <a:rPr lang="en-US" altLang="zh-CN" sz="2200" dirty="0">
                <a:solidFill>
                  <a:srgbClr val="FF0000"/>
                </a:solidFill>
              </a:rPr>
              <a:t>Partition</a:t>
            </a:r>
            <a:r>
              <a:rPr lang="zh-CN" altLang="en-US" sz="2200" dirty="0">
                <a:solidFill>
                  <a:srgbClr val="FF0000"/>
                </a:solidFill>
              </a:rPr>
              <a:t>）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sz="2000" dirty="0"/>
              <a:t>水平分区</a:t>
            </a:r>
            <a:endParaRPr lang="en-US" altLang="zh-CN" sz="2000" dirty="0"/>
          </a:p>
          <a:p>
            <a:pPr lvl="2"/>
            <a:r>
              <a:rPr lang="zh-CN" altLang="en-US" sz="1800" dirty="0"/>
              <a:t>散列分区</a:t>
            </a:r>
            <a:endParaRPr lang="en-US" altLang="zh-CN" sz="1800" dirty="0"/>
          </a:p>
          <a:p>
            <a:pPr lvl="2"/>
            <a:r>
              <a:rPr lang="zh-CN" altLang="en-US" sz="1800" dirty="0"/>
              <a:t>范围分区</a:t>
            </a:r>
            <a:endParaRPr lang="en-US" altLang="zh-CN" sz="1800" dirty="0"/>
          </a:p>
          <a:p>
            <a:pPr lvl="2"/>
            <a:r>
              <a:rPr lang="zh-CN" altLang="en-US" sz="1800" dirty="0"/>
              <a:t>列表分区</a:t>
            </a:r>
            <a:endParaRPr lang="en-US" altLang="zh-CN" sz="1800" dirty="0"/>
          </a:p>
          <a:p>
            <a:pPr lvl="2"/>
            <a:r>
              <a:rPr lang="zh-CN" altLang="en-US" sz="1800" dirty="0"/>
              <a:t>复合分区</a:t>
            </a:r>
            <a:endParaRPr lang="en-US" altLang="zh-CN" sz="1800" dirty="0"/>
          </a:p>
          <a:p>
            <a:pPr lvl="3"/>
            <a:r>
              <a:rPr lang="zh-CN" altLang="en-US" sz="1800" dirty="0"/>
              <a:t>列表</a:t>
            </a:r>
            <a:r>
              <a:rPr lang="en-US" altLang="zh-CN" sz="1800" dirty="0"/>
              <a:t>-</a:t>
            </a:r>
            <a:r>
              <a:rPr lang="zh-CN" altLang="en-US" sz="1800" dirty="0"/>
              <a:t>散列分区</a:t>
            </a:r>
            <a:endParaRPr lang="en-US" altLang="zh-CN" sz="1800" dirty="0"/>
          </a:p>
          <a:p>
            <a:pPr lvl="3"/>
            <a:r>
              <a:rPr lang="zh-CN" altLang="en-US" sz="1800" dirty="0"/>
              <a:t>范围</a:t>
            </a:r>
            <a:r>
              <a:rPr lang="en-US" altLang="zh-CN" sz="1800" dirty="0"/>
              <a:t>-</a:t>
            </a:r>
            <a:r>
              <a:rPr lang="zh-CN" altLang="en-US" sz="1800" dirty="0"/>
              <a:t>散列分区</a:t>
            </a:r>
            <a:endParaRPr lang="en-US" altLang="zh-CN" sz="18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垂直分区</a:t>
            </a:r>
            <a:endParaRPr lang="en-US" altLang="zh-CN" sz="2000" dirty="0"/>
          </a:p>
          <a:p>
            <a:pPr lvl="2"/>
            <a:r>
              <a:rPr lang="zh-CN" altLang="en-US" sz="2000" dirty="0"/>
              <a:t>将经常被访问的属性放到一起作为一个分区</a:t>
            </a:r>
            <a:endParaRPr lang="en-US" altLang="zh-CN" sz="2000" dirty="0"/>
          </a:p>
          <a:p>
            <a:pPr lvl="2"/>
            <a:r>
              <a:rPr lang="zh-CN" altLang="en-US" sz="2000" dirty="0"/>
              <a:t>剩下的属性则作为另外一个分区</a:t>
            </a:r>
          </a:p>
          <a:p>
            <a:pPr lvl="2"/>
            <a:r>
              <a:rPr lang="zh-CN" altLang="en-US" sz="2000" dirty="0"/>
              <a:t>主关键字被复制到各个关系中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C6AFBE-9351-4D3F-B9E2-BB9997DE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41" y="2413348"/>
            <a:ext cx="4651031" cy="255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5246" y="2067790"/>
            <a:ext cx="11419610" cy="4790209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去规范化设计方法</a:t>
            </a:r>
            <a:r>
              <a:rPr lang="en-US" altLang="zh-CN" sz="2200" dirty="0">
                <a:solidFill>
                  <a:srgbClr val="FF0000"/>
                </a:solidFill>
              </a:rPr>
              <a:t>7</a:t>
            </a:r>
            <a:r>
              <a:rPr lang="zh-CN" altLang="en-US" sz="2200" dirty="0">
                <a:solidFill>
                  <a:srgbClr val="FF0000"/>
                </a:solidFill>
              </a:rPr>
              <a:t>：对关系进行分区（</a:t>
            </a:r>
            <a:r>
              <a:rPr lang="en-US" altLang="zh-CN" sz="2200" dirty="0">
                <a:solidFill>
                  <a:srgbClr val="FF0000"/>
                </a:solidFill>
              </a:rPr>
              <a:t>Partition</a:t>
            </a:r>
            <a:r>
              <a:rPr lang="zh-CN" altLang="en-US" sz="2200" dirty="0">
                <a:solidFill>
                  <a:srgbClr val="FF0000"/>
                </a:solidFill>
              </a:rPr>
              <a:t>）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sz="2000" dirty="0"/>
              <a:t>分区的好处</a:t>
            </a:r>
            <a:endParaRPr lang="en-US" altLang="zh-CN" sz="2000" dirty="0"/>
          </a:p>
          <a:p>
            <a:pPr lvl="2"/>
            <a:r>
              <a:rPr lang="zh-CN" altLang="en-US" sz="1800" dirty="0"/>
              <a:t>改善负载平衡：各个分区可以被分配到二级存储器的不同区域，从而允许数据的并行访问。假设关系没有被分区，则数据都存储在同一片区域，此时并行访问这片区域的数据的操作之间存在着竞争，关系的分区可将这种竞争最小化。</a:t>
            </a:r>
          </a:p>
          <a:p>
            <a:pPr lvl="2"/>
            <a:r>
              <a:rPr lang="zh-CN" altLang="en-US" sz="1800" dirty="0"/>
              <a:t>提高性能：通过限制要访问和处理的数据量以及通过并行处理来提高系统性能。</a:t>
            </a:r>
          </a:p>
          <a:p>
            <a:pPr lvl="2"/>
            <a:r>
              <a:rPr lang="zh-CN" altLang="en-US" sz="1800" dirty="0"/>
              <a:t>提高可用性：由于不同的分区存储在不同的区域，因此当一个存储区域不可用时，其他分区仍然可用</a:t>
            </a:r>
          </a:p>
          <a:p>
            <a:pPr lvl="2"/>
            <a:r>
              <a:rPr lang="zh-CN" altLang="en-US" sz="1800" dirty="0"/>
              <a:t>提高可恢复性：小的分区可以更高效地恢复</a:t>
            </a:r>
            <a:r>
              <a:rPr lang="en-US" altLang="zh-CN" sz="1800" dirty="0"/>
              <a:t>(DBA</a:t>
            </a:r>
            <a:r>
              <a:rPr lang="zh-CN" altLang="en-US" sz="1800" dirty="0"/>
              <a:t>会发现备份小的分区比备份超大的关系更容易些</a:t>
            </a:r>
            <a:r>
              <a:rPr lang="en-US" altLang="zh-CN" sz="1800" dirty="0"/>
              <a:t>) </a:t>
            </a:r>
            <a:r>
              <a:rPr lang="zh-CN" altLang="en-US" sz="1800" dirty="0"/>
              <a:t>。</a:t>
            </a:r>
          </a:p>
          <a:p>
            <a:pPr lvl="2"/>
            <a:r>
              <a:rPr lang="zh-CN" altLang="en-US" sz="1800" dirty="0"/>
              <a:t>安全：对于分区中的数据，可以只允许需要访问它们的用户访问，不同的分区可以有不同的访问限制。</a:t>
            </a:r>
            <a:endParaRPr lang="en-US" altLang="zh-CN" sz="1800" dirty="0"/>
          </a:p>
          <a:p>
            <a:pPr lvl="1"/>
            <a:r>
              <a:rPr lang="zh-CN" altLang="en-US" sz="2000" dirty="0"/>
              <a:t>分区的坏处</a:t>
            </a:r>
            <a:endParaRPr lang="en-US" altLang="zh-CN" sz="2000" dirty="0"/>
          </a:p>
          <a:p>
            <a:pPr lvl="2"/>
            <a:r>
              <a:rPr lang="zh-CN" altLang="en-US" sz="1800" dirty="0"/>
              <a:t>复杂：分区对于终端用户和查询并不总是透明的，执行写操作时，使用多于一个分区会更加复杂。</a:t>
            </a:r>
          </a:p>
          <a:p>
            <a:pPr lvl="2"/>
            <a:r>
              <a:rPr lang="zh-CN" altLang="en-US" sz="1800" dirty="0"/>
              <a:t>降低性能：查询时，合并多个分区中的数据要比从没被分区的关系中获取数据慢。</a:t>
            </a:r>
          </a:p>
          <a:p>
            <a:pPr lvl="2"/>
            <a:r>
              <a:rPr lang="zh-CN" altLang="en-US" sz="1800" dirty="0"/>
              <a:t>复制的影响：垂直分区要复制主关键字，这不仅会增加存储空间的大小，而且会增加潜在的不一致性。</a:t>
            </a:r>
            <a:endParaRPr lang="en-US" altLang="zh-CN" sz="1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C6AFBE-9351-4D3F-B9E2-BB9997DE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92" y="1361208"/>
            <a:ext cx="2876953" cy="15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5436" y="1454726"/>
            <a:ext cx="11419610" cy="4790209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去规范化设计的影响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需要重新考虑被去规范化的关系上索引的选择</a:t>
            </a:r>
            <a:endParaRPr lang="en-US" altLang="zh-CN" sz="2000" dirty="0"/>
          </a:p>
          <a:p>
            <a:pPr lvl="2"/>
            <a:r>
              <a:rPr lang="zh-CN" altLang="en-US" sz="1800" dirty="0"/>
              <a:t>是否去掉某些现存的索引</a:t>
            </a:r>
            <a:endParaRPr lang="en-US" altLang="zh-CN" sz="1800" dirty="0"/>
          </a:p>
          <a:p>
            <a:pPr lvl="2"/>
            <a:r>
              <a:rPr lang="zh-CN" altLang="en-US" sz="1800" dirty="0"/>
              <a:t>是否需要增加新的索引</a:t>
            </a:r>
          </a:p>
          <a:p>
            <a:pPr lvl="1"/>
            <a:r>
              <a:rPr lang="zh-CN" altLang="en-US" sz="2000" dirty="0"/>
              <a:t>需要考虑如何维护数据的完整性，常用的解决方法有</a:t>
            </a:r>
            <a:r>
              <a:rPr lang="en-US" altLang="zh-CN" sz="2000" dirty="0"/>
              <a:t>:</a:t>
            </a:r>
          </a:p>
          <a:p>
            <a:pPr lvl="2"/>
            <a:r>
              <a:rPr lang="zh-CN" altLang="en-US" sz="1800" dirty="0"/>
              <a:t>使用触发器，自动更新导出和复制的数据。</a:t>
            </a:r>
          </a:p>
          <a:p>
            <a:pPr lvl="2"/>
            <a:r>
              <a:rPr lang="zh-CN" altLang="en-US" sz="1800" dirty="0"/>
              <a:t>在应用中使用事务，将被去规范化的数据的更新作为一个单一</a:t>
            </a:r>
            <a:r>
              <a:rPr lang="en-US" altLang="zh-CN" sz="1800" dirty="0"/>
              <a:t>(</a:t>
            </a:r>
            <a:r>
              <a:rPr lang="zh-CN" altLang="en-US" sz="1800" dirty="0"/>
              <a:t>原子</a:t>
            </a:r>
            <a:r>
              <a:rPr lang="en-US" altLang="zh-CN" sz="1800" dirty="0"/>
              <a:t>)</a:t>
            </a:r>
            <a:r>
              <a:rPr lang="zh-CN" altLang="en-US" sz="1800" dirty="0"/>
              <a:t>操作处理。</a:t>
            </a:r>
          </a:p>
          <a:p>
            <a:pPr lvl="2"/>
            <a:r>
              <a:rPr lang="zh-CN" altLang="en-US" sz="1800" dirty="0"/>
              <a:t>完整性批处理：在适当的时候运行批处理程序维护去规范化数据的一致性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683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69027"/>
            <a:ext cx="9980682" cy="4675908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去规范化设计的优缺点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DF6F1E-EC29-4C26-B77F-FD583F66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16424"/>
            <a:ext cx="10177516" cy="28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1787" y="1678745"/>
            <a:ext cx="10760509" cy="396351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去规范化的（</a:t>
            </a:r>
            <a:r>
              <a:rPr lang="en-US" altLang="zh-CN" dirty="0">
                <a:solidFill>
                  <a:srgbClr val="FF0000"/>
                </a:solidFill>
              </a:rPr>
              <a:t>Denormalized</a:t>
            </a:r>
            <a:r>
              <a:rPr lang="zh-CN" altLang="en-US" dirty="0">
                <a:solidFill>
                  <a:srgbClr val="FF0000"/>
                </a:solidFill>
              </a:rPr>
              <a:t>）关系数据库设计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去规范化设计的数据库，其中的某些关系，表达的不仅仅是一个事物或事物间联系，而是多个事物及其联系</a:t>
            </a:r>
            <a:endParaRPr lang="en-US" altLang="zh-CN" dirty="0"/>
          </a:p>
          <a:p>
            <a:pPr lvl="2"/>
            <a:r>
              <a:rPr lang="en-US" altLang="zh-CN" dirty="0" err="1"/>
              <a:t>instructorTeach</a:t>
            </a:r>
            <a:endParaRPr lang="en-US" altLang="zh-CN" dirty="0"/>
          </a:p>
          <a:p>
            <a:pPr lvl="2"/>
            <a:r>
              <a:rPr lang="en-US" altLang="zh-CN" dirty="0" err="1"/>
              <a:t>studentLearn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去规范化设计的结果</a:t>
            </a:r>
            <a:endParaRPr lang="en-US" altLang="zh-CN" dirty="0"/>
          </a:p>
          <a:p>
            <a:pPr lvl="2"/>
            <a:r>
              <a:rPr lang="zh-CN" altLang="en-US" dirty="0"/>
              <a:t>去规范化会使</a:t>
            </a:r>
            <a:r>
              <a:rPr lang="zh-CN" altLang="en-US" dirty="0">
                <a:solidFill>
                  <a:srgbClr val="7030A0"/>
                </a:solidFill>
              </a:rPr>
              <a:t>实现变得更加复杂</a:t>
            </a:r>
            <a:endParaRPr lang="en-US" altLang="zh-CN" dirty="0">
              <a:solidFill>
                <a:srgbClr val="7030A0"/>
              </a:solidFill>
            </a:endParaRPr>
          </a:p>
          <a:p>
            <a:pPr lvl="2"/>
            <a:r>
              <a:rPr lang="zh-CN" altLang="en-US" dirty="0"/>
              <a:t>逆规范化通常会</a:t>
            </a:r>
            <a:r>
              <a:rPr lang="zh-CN" altLang="en-US" dirty="0">
                <a:solidFill>
                  <a:srgbClr val="7030A0"/>
                </a:solidFill>
              </a:rPr>
              <a:t>降低灵活性</a:t>
            </a:r>
            <a:endParaRPr lang="en-US" altLang="zh-CN" dirty="0">
              <a:solidFill>
                <a:srgbClr val="7030A0"/>
              </a:solidFill>
            </a:endParaRPr>
          </a:p>
          <a:p>
            <a:pPr lvl="2"/>
            <a:r>
              <a:rPr lang="zh-CN" altLang="en-US" dirty="0"/>
              <a:t>逆规范化会</a:t>
            </a:r>
            <a:r>
              <a:rPr lang="zh-CN" altLang="en-US" dirty="0">
                <a:solidFill>
                  <a:srgbClr val="FF0000"/>
                </a:solidFill>
              </a:rPr>
              <a:t>加快检索的速度</a:t>
            </a:r>
            <a:r>
              <a:rPr lang="zh-CN" altLang="en-US" dirty="0"/>
              <a:t>，但却会</a:t>
            </a:r>
            <a:r>
              <a:rPr lang="zh-CN" altLang="en-US" dirty="0">
                <a:solidFill>
                  <a:srgbClr val="7030A0"/>
                </a:solidFill>
              </a:rPr>
              <a:t>降低更新的速度</a:t>
            </a:r>
            <a:r>
              <a:rPr lang="zh-CN" altLang="en-US" dirty="0"/>
              <a:t>。（对数据库不需要经常更新，频繁检索的应用更合适！）</a:t>
            </a:r>
            <a:endParaRPr lang="en-US" altLang="zh-C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2293" y="1329092"/>
            <a:ext cx="11224169" cy="534204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去规范化设计方法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：合并一对一联系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如果两个关系之间的联系是一对一，并且经常被一起访问，很少单独访问其中的一个关系，那就应该考虑合并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endParaRPr lang="en-US" altLang="zh-CN" dirty="0"/>
          </a:p>
          <a:p>
            <a:pPr lvl="2"/>
            <a:r>
              <a:rPr lang="zh-CN" altLang="en-US" dirty="0"/>
              <a:t>关系</a:t>
            </a:r>
            <a:r>
              <a:rPr lang="en-US" altLang="zh-CN" dirty="0"/>
              <a:t>Client </a:t>
            </a:r>
            <a:r>
              <a:rPr lang="zh-CN" altLang="en-US" dirty="0"/>
              <a:t>和</a:t>
            </a:r>
            <a:r>
              <a:rPr lang="en-US" altLang="zh-CN" dirty="0"/>
              <a:t>Interview </a:t>
            </a:r>
            <a:r>
              <a:rPr lang="zh-CN" altLang="en-US" dirty="0"/>
              <a:t>的</a:t>
            </a:r>
            <a:r>
              <a:rPr lang="en-US" altLang="zh-CN" dirty="0"/>
              <a:t>1 : 1 </a:t>
            </a:r>
            <a:r>
              <a:rPr lang="zh-CN" altLang="en-US" dirty="0"/>
              <a:t>的联系</a:t>
            </a:r>
            <a:endParaRPr lang="en-US" altLang="zh-CN" dirty="0"/>
          </a:p>
          <a:p>
            <a:pPr lvl="3"/>
            <a:r>
              <a:rPr lang="zh-CN" altLang="en-US" dirty="0"/>
              <a:t>关系</a:t>
            </a:r>
            <a:r>
              <a:rPr lang="en-US" altLang="zh-CN" dirty="0"/>
              <a:t>Client </a:t>
            </a:r>
            <a:r>
              <a:rPr lang="zh-CN" altLang="en-US" dirty="0"/>
              <a:t>存储了可能成为租房人的信息</a:t>
            </a:r>
            <a:endParaRPr lang="en-US" altLang="zh-CN" dirty="0"/>
          </a:p>
          <a:p>
            <a:pPr lvl="3"/>
            <a:r>
              <a:rPr lang="zh-CN" altLang="en-US" dirty="0"/>
              <a:t>关系</a:t>
            </a:r>
            <a:r>
              <a:rPr lang="en-US" altLang="zh-CN" dirty="0"/>
              <a:t>Interview </a:t>
            </a:r>
            <a:r>
              <a:rPr lang="zh-CN" altLang="en-US" dirty="0"/>
              <a:t>则包含了公司员工与</a:t>
            </a:r>
            <a:r>
              <a:rPr lang="en-US" altLang="zh-CN" dirty="0"/>
              <a:t>Client </a:t>
            </a:r>
            <a:r>
              <a:rPr lang="zh-CN" altLang="en-US" dirty="0"/>
              <a:t>会谈的日期以及对</a:t>
            </a:r>
            <a:r>
              <a:rPr lang="en-US" altLang="zh-CN" dirty="0"/>
              <a:t>Client </a:t>
            </a:r>
            <a:r>
              <a:rPr lang="zh-CN" altLang="en-US" dirty="0"/>
              <a:t>的评价信息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将关系</a:t>
            </a:r>
            <a:r>
              <a:rPr lang="en-US" altLang="zh-CN" dirty="0"/>
              <a:t>Client </a:t>
            </a:r>
            <a:r>
              <a:rPr lang="zh-CN" altLang="en-US" dirty="0"/>
              <a:t>和</a:t>
            </a:r>
            <a:r>
              <a:rPr lang="en-US" altLang="zh-CN" dirty="0"/>
              <a:t>Interview</a:t>
            </a:r>
            <a:r>
              <a:rPr lang="zh-CN" altLang="en-US" dirty="0"/>
              <a:t>这两个关系合并成一个新的关系</a:t>
            </a:r>
            <a:r>
              <a:rPr lang="en-US" altLang="zh-CN" dirty="0" err="1"/>
              <a:t>ClientInterview</a:t>
            </a:r>
            <a:r>
              <a:rPr lang="en-US" altLang="zh-CN" dirty="0"/>
              <a:t> </a:t>
            </a:r>
          </a:p>
          <a:p>
            <a:pPr lvl="3">
              <a:lnSpc>
                <a:spcPct val="100000"/>
              </a:lnSpc>
            </a:pPr>
            <a:r>
              <a:rPr lang="zh-CN" altLang="en-US" dirty="0"/>
              <a:t>既然</a:t>
            </a:r>
            <a:r>
              <a:rPr lang="en-US" altLang="zh-CN" dirty="0"/>
              <a:t>Client </a:t>
            </a:r>
            <a:r>
              <a:rPr lang="zh-CN" altLang="en-US" dirty="0"/>
              <a:t>和</a:t>
            </a:r>
            <a:r>
              <a:rPr lang="en-US" altLang="zh-CN" dirty="0"/>
              <a:t>Interview </a:t>
            </a:r>
            <a:r>
              <a:rPr lang="zh-CN" altLang="en-US" dirty="0"/>
              <a:t>之间的联系是</a:t>
            </a:r>
            <a:r>
              <a:rPr lang="en-US" altLang="zh-CN" dirty="0"/>
              <a:t>1 : 1 </a:t>
            </a:r>
            <a:r>
              <a:rPr lang="zh-CN" altLang="en-US" dirty="0"/>
              <a:t>的，并且是可选参与，那么合并之后的关系</a:t>
            </a:r>
            <a:r>
              <a:rPr lang="en-US" altLang="zh-CN" dirty="0" err="1"/>
              <a:t>ClientInterview</a:t>
            </a:r>
            <a:r>
              <a:rPr lang="en-US" altLang="zh-CN" dirty="0"/>
              <a:t> </a:t>
            </a:r>
            <a:r>
              <a:rPr lang="zh-CN" altLang="en-US" dirty="0"/>
              <a:t>中就可能存在大量的空白项，这和参与元组的比例有关。</a:t>
            </a:r>
          </a:p>
          <a:p>
            <a:pPr lvl="3">
              <a:lnSpc>
                <a:spcPct val="100000"/>
              </a:lnSpc>
            </a:pPr>
            <a:r>
              <a:rPr lang="zh-CN" altLang="en-US" dirty="0"/>
              <a:t>如果原关系</a:t>
            </a:r>
            <a:r>
              <a:rPr lang="en-US" altLang="zh-CN" dirty="0"/>
              <a:t>Client </a:t>
            </a:r>
            <a:r>
              <a:rPr lang="zh-CN" altLang="en-US" dirty="0"/>
              <a:t>很大并且参与此</a:t>
            </a:r>
            <a:r>
              <a:rPr lang="en-US" altLang="zh-CN" dirty="0"/>
              <a:t>1 : 1 </a:t>
            </a:r>
            <a:r>
              <a:rPr lang="zh-CN" altLang="en-US" dirty="0"/>
              <a:t>联系的元组的比例很小，那么将会造成大量的空间浪费。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18627F-94A2-43E0-9E9D-03429A189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479" y="1926279"/>
            <a:ext cx="2673189" cy="11042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3C6F03-231B-4AE3-AD90-A283E4C7E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479" y="3251551"/>
            <a:ext cx="3106721" cy="14856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E36256-6C15-473B-A403-A3C8B5259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804" y="1926279"/>
            <a:ext cx="1185128" cy="16145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25C2B7-CE53-46A6-AD6E-5B5FA582A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805" y="3657637"/>
            <a:ext cx="5708202" cy="10392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288E1A-FD02-4BD5-AD09-2BC27B7FE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027" y="3119424"/>
            <a:ext cx="537950" cy="5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5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6386" y="1439754"/>
            <a:ext cx="10760509" cy="534204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去规范化设计方法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：在一对多联系中复制非关键字属性以减少连接操作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将</a:t>
            </a:r>
            <a:r>
              <a:rPr lang="zh-CN" altLang="en-US" dirty="0">
                <a:solidFill>
                  <a:srgbClr val="00B0F0"/>
                </a:solidFill>
              </a:rPr>
              <a:t>父关系的一个或者多个非关键字属性</a:t>
            </a:r>
            <a:r>
              <a:rPr lang="zh-CN" altLang="en-US" dirty="0">
                <a:solidFill>
                  <a:srgbClr val="7030A0"/>
                </a:solidFill>
              </a:rPr>
              <a:t>复制到一对多联系的子关系，以</a:t>
            </a:r>
            <a:r>
              <a:rPr lang="zh-CN" altLang="en-US" b="1" dirty="0">
                <a:solidFill>
                  <a:srgbClr val="00B050"/>
                </a:solidFill>
              </a:rPr>
              <a:t>减少连接操作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例如：在访问关系</a:t>
            </a:r>
            <a:r>
              <a:rPr lang="en-US" altLang="zh-CN" dirty="0" err="1"/>
              <a:t>PropertyForRent</a:t>
            </a:r>
            <a:r>
              <a:rPr lang="en-US" altLang="zh-CN" dirty="0"/>
              <a:t> </a:t>
            </a:r>
            <a:r>
              <a:rPr lang="zh-CN" altLang="en-US" dirty="0"/>
              <a:t>的同时，访问关系</a:t>
            </a:r>
            <a:r>
              <a:rPr lang="en-US" altLang="zh-CN" dirty="0" err="1"/>
              <a:t>PrivateOwner</a:t>
            </a:r>
            <a:r>
              <a:rPr lang="zh-CN" altLang="en-US" dirty="0"/>
              <a:t>中业主名字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SELECT p.*, </a:t>
            </a:r>
            <a:r>
              <a:rPr lang="en-US" altLang="zh-CN" dirty="0" err="1"/>
              <a:t>o.</a:t>
            </a:r>
            <a:r>
              <a:rPr lang="en-US" altLang="zh-CN" dirty="0" err="1">
                <a:solidFill>
                  <a:srgbClr val="00B0F0"/>
                </a:solidFill>
              </a:rPr>
              <a:t>lName</a:t>
            </a:r>
            <a:endParaRPr lang="en-US" altLang="zh-CN" dirty="0">
              <a:solidFill>
                <a:srgbClr val="00B0F0"/>
              </a:solidFill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FROM </a:t>
            </a:r>
            <a:r>
              <a:rPr lang="en-US" altLang="zh-CN" dirty="0" err="1">
                <a:solidFill>
                  <a:srgbClr val="00B050"/>
                </a:solidFill>
              </a:rPr>
              <a:t>PropertyForRent</a:t>
            </a:r>
            <a:r>
              <a:rPr lang="en-US" altLang="zh-CN" dirty="0">
                <a:solidFill>
                  <a:srgbClr val="00B050"/>
                </a:solidFill>
              </a:rPr>
              <a:t> p, </a:t>
            </a:r>
            <a:r>
              <a:rPr lang="en-US" altLang="zh-CN" dirty="0" err="1">
                <a:solidFill>
                  <a:srgbClr val="00B050"/>
                </a:solidFill>
              </a:rPr>
              <a:t>PrivateOwner</a:t>
            </a:r>
            <a:r>
              <a:rPr lang="en-US" altLang="zh-CN" dirty="0">
                <a:solidFill>
                  <a:srgbClr val="00B050"/>
                </a:solidFill>
              </a:rPr>
              <a:t> o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WHERE </a:t>
            </a:r>
            <a:r>
              <a:rPr lang="en-US" altLang="zh-CN" dirty="0" err="1">
                <a:solidFill>
                  <a:srgbClr val="00B050"/>
                </a:solidFill>
              </a:rPr>
              <a:t>p.ownerNo</a:t>
            </a:r>
            <a:r>
              <a:rPr lang="en-US" altLang="zh-CN" dirty="0">
                <a:solidFill>
                  <a:srgbClr val="00B050"/>
                </a:solidFill>
              </a:rPr>
              <a:t> = </a:t>
            </a:r>
            <a:r>
              <a:rPr lang="en-US" altLang="zh-CN" dirty="0" err="1">
                <a:solidFill>
                  <a:srgbClr val="00B050"/>
                </a:solidFill>
              </a:rPr>
              <a:t>o.ownerNo</a:t>
            </a:r>
            <a:r>
              <a:rPr lang="en-US" altLang="zh-CN" dirty="0">
                <a:solidFill>
                  <a:srgbClr val="00B050"/>
                </a:solidFill>
              </a:rPr>
              <a:t> AND </a:t>
            </a:r>
            <a:r>
              <a:rPr lang="en-US" altLang="zh-CN" dirty="0" err="1">
                <a:solidFill>
                  <a:srgbClr val="00B050"/>
                </a:solidFill>
              </a:rPr>
              <a:t>branchNo</a:t>
            </a:r>
            <a:r>
              <a:rPr lang="en-US" altLang="zh-CN" dirty="0">
                <a:solidFill>
                  <a:srgbClr val="00B050"/>
                </a:solidFill>
              </a:rPr>
              <a:t> =‘B003’;</a:t>
            </a:r>
          </a:p>
          <a:p>
            <a:pPr lvl="1"/>
            <a:r>
              <a:rPr lang="zh-CN" altLang="en-US" dirty="0"/>
              <a:t>去规范后的新的</a:t>
            </a:r>
            <a:r>
              <a:rPr lang="en-US" altLang="zh-CN" dirty="0" err="1"/>
              <a:t>PropertyForRent</a:t>
            </a:r>
            <a:r>
              <a:rPr lang="zh-CN" altLang="en-US" dirty="0"/>
              <a:t>关系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SELECT p.*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FROM </a:t>
            </a:r>
            <a:r>
              <a:rPr lang="en-US" altLang="zh-CN" dirty="0" err="1">
                <a:solidFill>
                  <a:srgbClr val="00B050"/>
                </a:solidFill>
              </a:rPr>
              <a:t>PropertyForRent</a:t>
            </a:r>
            <a:r>
              <a:rPr lang="en-US" altLang="zh-CN" dirty="0">
                <a:solidFill>
                  <a:srgbClr val="00B050"/>
                </a:solidFill>
              </a:rPr>
              <a:t> p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WHERE </a:t>
            </a:r>
            <a:r>
              <a:rPr lang="en-US" altLang="zh-CN" dirty="0" err="1">
                <a:solidFill>
                  <a:srgbClr val="00B050"/>
                </a:solidFill>
              </a:rPr>
              <a:t>branchNo</a:t>
            </a:r>
            <a:r>
              <a:rPr lang="en-US" altLang="zh-CN" dirty="0">
                <a:solidFill>
                  <a:srgbClr val="00B050"/>
                </a:solidFill>
              </a:rPr>
              <a:t> =‘B003’</a:t>
            </a:r>
            <a:r>
              <a:rPr lang="en-US" altLang="zh-CN" dirty="0"/>
              <a:t>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288E1A-FD02-4BD5-AD09-2BC27B7F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102" y="2890787"/>
            <a:ext cx="537950" cy="5382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02DDA0-FE31-4C89-BD6A-DA0284BB7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86" y="2288989"/>
            <a:ext cx="3553257" cy="18591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504411-44D7-4D7E-8658-58DD35057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511" y="2288988"/>
            <a:ext cx="6657103" cy="185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2736" y="1300511"/>
            <a:ext cx="12119264" cy="534204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去规范化设计方法</a:t>
            </a:r>
            <a:r>
              <a:rPr lang="en-US" altLang="zh-CN" sz="2200" dirty="0">
                <a:solidFill>
                  <a:srgbClr val="FF0000"/>
                </a:solidFill>
              </a:rPr>
              <a:t>2</a:t>
            </a:r>
            <a:r>
              <a:rPr lang="zh-CN" altLang="en-US" sz="2200" dirty="0">
                <a:solidFill>
                  <a:srgbClr val="FF0000"/>
                </a:solidFill>
              </a:rPr>
              <a:t>：在一对多联系中复制非关键字属性以减少连接操作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1700" dirty="0"/>
              <a:t>将</a:t>
            </a:r>
            <a:r>
              <a:rPr lang="zh-CN" altLang="en-US" sz="1700" dirty="0">
                <a:solidFill>
                  <a:srgbClr val="00B0F0"/>
                </a:solidFill>
              </a:rPr>
              <a:t>父关系的一个或者多个非关键字属性</a:t>
            </a:r>
            <a:r>
              <a:rPr lang="zh-CN" altLang="en-US" sz="1700" dirty="0">
                <a:solidFill>
                  <a:srgbClr val="7030A0"/>
                </a:solidFill>
              </a:rPr>
              <a:t>复制到一对多联系的子关系，以</a:t>
            </a:r>
            <a:r>
              <a:rPr lang="zh-CN" altLang="en-US" sz="1700" b="1" dirty="0">
                <a:solidFill>
                  <a:srgbClr val="00B050"/>
                </a:solidFill>
              </a:rPr>
              <a:t>减少连接操作</a:t>
            </a:r>
            <a:endParaRPr lang="en-US" altLang="zh-CN" sz="1700" b="1" dirty="0">
              <a:solidFill>
                <a:srgbClr val="00B050"/>
              </a:solidFill>
            </a:endParaRPr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r>
              <a:rPr lang="zh-CN" altLang="en-US" sz="1700" dirty="0"/>
              <a:t>例如：在访问关系</a:t>
            </a:r>
            <a:r>
              <a:rPr lang="en-US" altLang="zh-CN" sz="1700" dirty="0" err="1"/>
              <a:t>PropertyForRent</a:t>
            </a:r>
            <a:r>
              <a:rPr lang="en-US" altLang="zh-CN" sz="1700" dirty="0"/>
              <a:t> </a:t>
            </a:r>
            <a:r>
              <a:rPr lang="zh-CN" altLang="en-US" sz="1700" dirty="0"/>
              <a:t>的同时，访问关系</a:t>
            </a:r>
            <a:r>
              <a:rPr lang="en-US" altLang="zh-CN" sz="1700" dirty="0" err="1"/>
              <a:t>PrivateOwner</a:t>
            </a:r>
            <a:r>
              <a:rPr lang="zh-CN" altLang="en-US" sz="1700" dirty="0"/>
              <a:t>中业主名字</a:t>
            </a:r>
            <a:endParaRPr lang="en-US" altLang="zh-CN" sz="1700" dirty="0"/>
          </a:p>
          <a:p>
            <a:pPr lvl="1"/>
            <a:r>
              <a:rPr lang="zh-CN" altLang="zh-CN" sz="1700" dirty="0">
                <a:solidFill>
                  <a:srgbClr val="FF0000"/>
                </a:solidFill>
              </a:rPr>
              <a:t>权衡去规范化设计的好处和带来的问题：</a:t>
            </a:r>
          </a:p>
          <a:p>
            <a:pPr lvl="2"/>
            <a:r>
              <a:rPr lang="zh-CN" altLang="zh-CN" sz="1700" dirty="0">
                <a:solidFill>
                  <a:srgbClr val="7030A0"/>
                </a:solidFill>
              </a:rPr>
              <a:t>因复制而产生的一个相关问题是每当一个元组被插入、修改或者删除时，会带来维持数据一致性的额外开销</a:t>
            </a:r>
            <a:r>
              <a:rPr lang="zh-CN" altLang="zh-CN" sz="1700" dirty="0"/>
              <a:t>。</a:t>
            </a:r>
            <a:endParaRPr lang="en-US" altLang="zh-CN" sz="1700" dirty="0"/>
          </a:p>
          <a:p>
            <a:pPr lvl="3"/>
            <a:r>
              <a:rPr lang="zh-CN" altLang="zh-CN" sz="1700" dirty="0"/>
              <a:t>在</a:t>
            </a:r>
            <a:r>
              <a:rPr lang="zh-CN" altLang="en-US" sz="1700" dirty="0"/>
              <a:t>本</a:t>
            </a:r>
            <a:r>
              <a:rPr lang="zh-CN" altLang="zh-CN" sz="1700" dirty="0"/>
              <a:t>例中，一般不会对业主的名字进行修改，因此复制是可行的。</a:t>
            </a:r>
            <a:endParaRPr lang="en-US" altLang="zh-CN" sz="1700" dirty="0"/>
          </a:p>
          <a:p>
            <a:pPr lvl="3"/>
            <a:r>
              <a:rPr lang="zh-CN" altLang="zh-CN" sz="1700" dirty="0"/>
              <a:t>如果复制的数据在父关系中被改变了，则子关系中相应的数据也必须跟着改变。</a:t>
            </a:r>
          </a:p>
          <a:p>
            <a:pPr lvl="4"/>
            <a:r>
              <a:rPr lang="zh-CN" altLang="zh-CN" sz="1700" dirty="0"/>
              <a:t>对于一个一对多联系，子关系中可能存在某个数据项的多个副本</a:t>
            </a:r>
            <a:r>
              <a:rPr lang="en-US" altLang="zh-CN" sz="1700" dirty="0"/>
              <a:t>(</a:t>
            </a:r>
            <a:r>
              <a:rPr lang="zh-CN" altLang="zh-CN" sz="1700" dirty="0"/>
              <a:t>名字</a:t>
            </a:r>
            <a:r>
              <a:rPr lang="en-US" altLang="zh-CN" sz="1700" dirty="0" err="1"/>
              <a:t>Farrel</a:t>
            </a:r>
            <a:r>
              <a:rPr lang="en-US" altLang="zh-CN" sz="1700" dirty="0"/>
              <a:t> </a:t>
            </a:r>
            <a:r>
              <a:rPr lang="zh-CN" altLang="zh-CN" sz="1700" dirty="0"/>
              <a:t>和</a:t>
            </a:r>
            <a:r>
              <a:rPr lang="en-US" altLang="zh-CN" sz="1700" dirty="0"/>
              <a:t>Shaw </a:t>
            </a:r>
            <a:r>
              <a:rPr lang="zh-CN" altLang="zh-CN" sz="1700" dirty="0"/>
              <a:t>两次出现在修改之后的关系</a:t>
            </a:r>
            <a:r>
              <a:rPr lang="en-US" altLang="zh-CN" sz="1700" dirty="0" err="1"/>
              <a:t>PropertyForRent</a:t>
            </a:r>
            <a:r>
              <a:rPr lang="en-US" altLang="zh-CN" sz="1700" dirty="0"/>
              <a:t> </a:t>
            </a:r>
            <a:r>
              <a:rPr lang="zh-CN" altLang="zh-CN" sz="1700" dirty="0"/>
              <a:t>中</a:t>
            </a:r>
            <a:r>
              <a:rPr lang="en-US" altLang="zh-CN" sz="1700" dirty="0"/>
              <a:t>)</a:t>
            </a:r>
            <a:r>
              <a:rPr lang="zh-CN" altLang="zh-CN" sz="1700" dirty="0"/>
              <a:t>，我们必须保持多个数据副本之间的一致性。</a:t>
            </a:r>
            <a:endParaRPr lang="en-US" altLang="zh-CN" sz="1700" dirty="0"/>
          </a:p>
          <a:p>
            <a:pPr lvl="4"/>
            <a:r>
              <a:rPr lang="zh-CN" altLang="zh-CN" sz="1700" dirty="0"/>
              <a:t>如果在关系</a:t>
            </a:r>
            <a:r>
              <a:rPr lang="en-US" altLang="zh-CN" sz="1700" dirty="0" err="1"/>
              <a:t>PrivateOwner</a:t>
            </a:r>
            <a:r>
              <a:rPr lang="en-US" altLang="zh-CN" sz="1700" dirty="0"/>
              <a:t> </a:t>
            </a:r>
            <a:r>
              <a:rPr lang="zh-CN" altLang="zh-CN" sz="1700" dirty="0"/>
              <a:t>和</a:t>
            </a:r>
            <a:r>
              <a:rPr lang="en-US" altLang="zh-CN" sz="1700" dirty="0" err="1"/>
              <a:t>PropertyForRent</a:t>
            </a:r>
            <a:r>
              <a:rPr lang="en-US" altLang="zh-CN" sz="1700" dirty="0"/>
              <a:t> </a:t>
            </a:r>
            <a:r>
              <a:rPr lang="zh-CN" altLang="zh-CN" sz="1700" dirty="0"/>
              <a:t>中，属性</a:t>
            </a:r>
            <a:r>
              <a:rPr lang="en-US" altLang="zh-CN" sz="1700" dirty="0" err="1"/>
              <a:t>IName</a:t>
            </a:r>
            <a:r>
              <a:rPr lang="en-US" altLang="zh-CN" sz="1700" dirty="0"/>
              <a:t> </a:t>
            </a:r>
            <a:r>
              <a:rPr lang="zh-CN" altLang="zh-CN" sz="1700" dirty="0"/>
              <a:t>的值不能被自动修改， 就需要考虑失去数据一致性的潜在危险了。</a:t>
            </a:r>
            <a:endParaRPr lang="en-US" altLang="zh-CN" sz="1700" dirty="0"/>
          </a:p>
          <a:p>
            <a:pPr lvl="2"/>
            <a:r>
              <a:rPr lang="zh-CN" altLang="zh-CN" sz="1700" dirty="0">
                <a:solidFill>
                  <a:srgbClr val="7030A0"/>
                </a:solidFill>
              </a:rPr>
              <a:t>因复制所带来的存储开销</a:t>
            </a:r>
            <a:r>
              <a:rPr lang="zh-CN" altLang="en-US" sz="1700" dirty="0">
                <a:solidFill>
                  <a:srgbClr val="7030A0"/>
                </a:solidFill>
              </a:rPr>
              <a:t>问题</a:t>
            </a:r>
            <a:r>
              <a:rPr lang="zh-CN" altLang="en-US" sz="1700" dirty="0"/>
              <a:t>：目前</a:t>
            </a:r>
            <a:r>
              <a:rPr lang="zh-CN" altLang="zh-CN" sz="1700" dirty="0"/>
              <a:t>二级存储器的价格很便宜，</a:t>
            </a:r>
            <a:r>
              <a:rPr lang="zh-CN" altLang="en-US" sz="1700" dirty="0"/>
              <a:t>已</a:t>
            </a:r>
            <a:r>
              <a:rPr lang="zh-CN" altLang="zh-CN" sz="1700" dirty="0"/>
              <a:t>不是一个很重要的问题</a:t>
            </a:r>
            <a:r>
              <a:rPr lang="zh-CN" altLang="en-US" sz="1700" dirty="0"/>
              <a:t>，</a:t>
            </a:r>
            <a:r>
              <a:rPr lang="zh-CN" altLang="zh-CN" sz="1700" dirty="0"/>
              <a:t>但这并不意味着可以随意复制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288E1A-FD02-4BD5-AD09-2BC27B7F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102" y="2890787"/>
            <a:ext cx="537950" cy="5382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02DDA0-FE31-4C89-BD6A-DA0284BB7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86" y="2112343"/>
            <a:ext cx="3553257" cy="18591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504411-44D7-4D7E-8658-58DD35057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511" y="2112343"/>
            <a:ext cx="6657103" cy="185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2736" y="1300511"/>
            <a:ext cx="12119264" cy="5342046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去规范化设计方法</a:t>
            </a:r>
            <a:r>
              <a:rPr lang="en-US" altLang="zh-CN" sz="2200" dirty="0">
                <a:solidFill>
                  <a:srgbClr val="FF0000"/>
                </a:solidFill>
              </a:rPr>
              <a:t>2</a:t>
            </a:r>
            <a:r>
              <a:rPr lang="zh-CN" altLang="en-US" sz="2200" dirty="0">
                <a:solidFill>
                  <a:srgbClr val="FF0000"/>
                </a:solidFill>
              </a:rPr>
              <a:t>：在一对多联系中复制非关键字属性以减少连接操作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1700" dirty="0">
                <a:solidFill>
                  <a:srgbClr val="7030A0"/>
                </a:solidFill>
              </a:rPr>
              <a:t>使用</a:t>
            </a:r>
            <a:r>
              <a:rPr lang="zh-CN" altLang="en-US" sz="1700" dirty="0">
                <a:solidFill>
                  <a:srgbClr val="00B050"/>
                </a:solidFill>
              </a:rPr>
              <a:t>查看表（</a:t>
            </a:r>
            <a:r>
              <a:rPr lang="en-US" altLang="zh-CN" sz="1700" dirty="0">
                <a:solidFill>
                  <a:srgbClr val="00B050"/>
                </a:solidFill>
              </a:rPr>
              <a:t>lookup table</a:t>
            </a:r>
            <a:r>
              <a:rPr lang="zh-CN" altLang="en-US" sz="1700" dirty="0">
                <a:solidFill>
                  <a:srgbClr val="00B050"/>
                </a:solidFill>
              </a:rPr>
              <a:t>）</a:t>
            </a:r>
            <a:r>
              <a:rPr lang="zh-CN" altLang="en-US" sz="1700" dirty="0"/>
              <a:t>：也叫做</a:t>
            </a:r>
            <a:r>
              <a:rPr lang="zh-CN" altLang="en-US" sz="1700" dirty="0">
                <a:solidFill>
                  <a:srgbClr val="00B050"/>
                </a:solidFill>
              </a:rPr>
              <a:t>引用表（</a:t>
            </a:r>
            <a:r>
              <a:rPr lang="en-US" altLang="zh-CN" sz="1700" dirty="0">
                <a:solidFill>
                  <a:srgbClr val="00B050"/>
                </a:solidFill>
              </a:rPr>
              <a:t>reference table</a:t>
            </a:r>
            <a:r>
              <a:rPr lang="zh-CN" altLang="en-US" sz="1700" dirty="0">
                <a:solidFill>
                  <a:srgbClr val="00B050"/>
                </a:solidFill>
              </a:rPr>
              <a:t>）</a:t>
            </a:r>
            <a:r>
              <a:rPr lang="zh-CN" altLang="en-US" sz="1700" dirty="0"/>
              <a:t>或者</a:t>
            </a:r>
            <a:r>
              <a:rPr lang="zh-CN" altLang="en-US" sz="1700" dirty="0">
                <a:solidFill>
                  <a:srgbClr val="00B050"/>
                </a:solidFill>
              </a:rPr>
              <a:t>选择表（</a:t>
            </a:r>
            <a:r>
              <a:rPr lang="en-US" altLang="zh-CN" sz="1700" dirty="0">
                <a:solidFill>
                  <a:srgbClr val="00B050"/>
                </a:solidFill>
              </a:rPr>
              <a:t>pick list</a:t>
            </a:r>
            <a:r>
              <a:rPr lang="zh-CN" altLang="en-US" sz="1700" dirty="0">
                <a:solidFill>
                  <a:srgbClr val="00B050"/>
                </a:solidFill>
              </a:rPr>
              <a:t>）</a:t>
            </a:r>
            <a:endParaRPr lang="en-US" altLang="zh-CN" sz="1700" b="1" dirty="0">
              <a:solidFill>
                <a:srgbClr val="00B050"/>
              </a:solidFill>
            </a:endParaRPr>
          </a:p>
          <a:p>
            <a:pPr lvl="2"/>
            <a:r>
              <a:rPr lang="zh-CN" altLang="en-US" sz="1700" dirty="0"/>
              <a:t>典型的查看表包含一个代码属性和一个描述属性</a:t>
            </a:r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r>
              <a:rPr lang="zh-CN" altLang="en-US" dirty="0"/>
              <a:t>例如：为房产类型定义一个查看表</a:t>
            </a:r>
            <a:r>
              <a:rPr lang="en-US" altLang="zh-CN" dirty="0" err="1"/>
              <a:t>PropertyType</a:t>
            </a:r>
            <a:r>
              <a:rPr lang="en-US" altLang="zh-CN" dirty="0"/>
              <a:t>(</a:t>
            </a:r>
            <a:r>
              <a:rPr lang="zh-CN" altLang="en-US" dirty="0"/>
              <a:t>父关系</a:t>
            </a:r>
            <a:r>
              <a:rPr lang="en-US" altLang="zh-CN" dirty="0"/>
              <a:t>)</a:t>
            </a:r>
            <a:r>
              <a:rPr lang="zh-CN" altLang="en-US" dirty="0"/>
              <a:t>，并将表</a:t>
            </a:r>
            <a:r>
              <a:rPr lang="en-US" altLang="zh-CN" dirty="0" err="1"/>
              <a:t>PropertyForRent</a:t>
            </a:r>
            <a:r>
              <a:rPr lang="en-US" altLang="zh-CN" dirty="0"/>
              <a:t> (</a:t>
            </a:r>
            <a:r>
              <a:rPr lang="zh-CN" altLang="en-US" dirty="0"/>
              <a:t>子关系</a:t>
            </a:r>
            <a:r>
              <a:rPr lang="en-US" altLang="zh-CN" dirty="0"/>
              <a:t>)</a:t>
            </a:r>
            <a:r>
              <a:rPr lang="zh-CN" altLang="en-US" dirty="0"/>
              <a:t>修改为右边形式</a:t>
            </a:r>
            <a:endParaRPr lang="en-US" altLang="zh-CN" dirty="0"/>
          </a:p>
          <a:p>
            <a:pPr lvl="1"/>
            <a:r>
              <a:rPr lang="zh-CN" altLang="en-US" dirty="0"/>
              <a:t>使用查看表的好处：</a:t>
            </a:r>
            <a:endParaRPr lang="en-US" altLang="zh-CN" dirty="0"/>
          </a:p>
          <a:p>
            <a:pPr lvl="2"/>
            <a:r>
              <a:rPr lang="zh-CN" altLang="zh-CN" sz="1600" dirty="0"/>
              <a:t>减小子关系的大小</a:t>
            </a:r>
            <a:r>
              <a:rPr lang="zh-CN" altLang="en-US" sz="1600" dirty="0"/>
              <a:t>：</a:t>
            </a:r>
            <a:r>
              <a:rPr lang="zh-CN" altLang="zh-CN" sz="1600" dirty="0"/>
              <a:t>代码</a:t>
            </a:r>
            <a:r>
              <a:rPr lang="zh-CN" altLang="en-US" sz="1600" dirty="0"/>
              <a:t>类型</a:t>
            </a:r>
            <a:r>
              <a:rPr lang="en-US" altLang="zh-CN" sz="1600" dirty="0"/>
              <a:t>type</a:t>
            </a:r>
            <a:r>
              <a:rPr lang="zh-CN" altLang="zh-CN" sz="1600" dirty="0"/>
              <a:t>属性只占</a:t>
            </a:r>
            <a:r>
              <a:rPr lang="en-US" altLang="zh-CN" sz="1600" dirty="0"/>
              <a:t>1 </a:t>
            </a:r>
            <a:r>
              <a:rPr lang="zh-CN" altLang="zh-CN" sz="1600" dirty="0"/>
              <a:t>个字节，而类型描述</a:t>
            </a:r>
            <a:r>
              <a:rPr lang="en-US" altLang="zh-CN" sz="1600" dirty="0"/>
              <a:t>description</a:t>
            </a:r>
            <a:r>
              <a:rPr lang="zh-CN" altLang="en-US" sz="1600" dirty="0"/>
              <a:t>属性</a:t>
            </a:r>
            <a:r>
              <a:rPr lang="zh-CN" altLang="zh-CN" sz="1600" dirty="0"/>
              <a:t>需要</a:t>
            </a:r>
            <a:r>
              <a:rPr lang="en-US" altLang="zh-CN" sz="1600" dirty="0"/>
              <a:t>5 </a:t>
            </a:r>
            <a:r>
              <a:rPr lang="zh-CN" altLang="zh-CN" sz="1600" dirty="0"/>
              <a:t>个字节</a:t>
            </a:r>
            <a:endParaRPr lang="en-US" altLang="zh-CN" sz="1600" dirty="0"/>
          </a:p>
          <a:p>
            <a:pPr lvl="2"/>
            <a:r>
              <a:rPr lang="zh-CN" altLang="zh-CN" sz="1600" dirty="0"/>
              <a:t>如果描述可能被修改</a:t>
            </a:r>
            <a:r>
              <a:rPr lang="en-US" altLang="zh-CN" sz="1600" dirty="0"/>
              <a:t>(</a:t>
            </a:r>
            <a:r>
              <a:rPr lang="zh-CN" altLang="zh-CN" sz="1600" dirty="0"/>
              <a:t>在本例子中不会</a:t>
            </a:r>
            <a:r>
              <a:rPr lang="en-US" altLang="zh-CN" sz="1600" dirty="0"/>
              <a:t>)</a:t>
            </a:r>
            <a:r>
              <a:rPr lang="zh-CN" altLang="zh-CN" sz="1600" dirty="0"/>
              <a:t>，则只需要在查看表中修改一次，而不需要在子关系中修改多次</a:t>
            </a:r>
            <a:endParaRPr lang="en-US" altLang="zh-CN" sz="1600" dirty="0"/>
          </a:p>
          <a:p>
            <a:pPr lvl="2"/>
            <a:r>
              <a:rPr lang="zh-CN" altLang="zh-CN" sz="1600" dirty="0"/>
              <a:t>查看表可以用来检查用户输入的有效性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D1E154-2F34-4871-806C-6573CB99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74" y="2455452"/>
            <a:ext cx="3023754" cy="15045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32E2CD-3DD6-46E8-BEF4-F38928C2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756" y="2455452"/>
            <a:ext cx="1590696" cy="14049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B3D26E-4109-4C95-9206-2F59AC1B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333" y="2455452"/>
            <a:ext cx="5494174" cy="166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8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4184" y="1321292"/>
            <a:ext cx="10639725" cy="5342046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去规范化设计方法</a:t>
            </a:r>
            <a:r>
              <a:rPr lang="en-US" altLang="zh-CN" sz="2200" dirty="0">
                <a:solidFill>
                  <a:srgbClr val="FF0000"/>
                </a:solidFill>
              </a:rPr>
              <a:t>2</a:t>
            </a:r>
            <a:r>
              <a:rPr lang="zh-CN" altLang="en-US" sz="2200" dirty="0">
                <a:solidFill>
                  <a:srgbClr val="FF0000"/>
                </a:solidFill>
              </a:rPr>
              <a:t>：在一对多联系中复制非关键字属性以减少连接操作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1700" dirty="0">
                <a:solidFill>
                  <a:srgbClr val="7030A0"/>
                </a:solidFill>
              </a:rPr>
              <a:t>使用</a:t>
            </a:r>
            <a:r>
              <a:rPr lang="zh-CN" altLang="en-US" sz="1700" dirty="0">
                <a:solidFill>
                  <a:srgbClr val="00B050"/>
                </a:solidFill>
              </a:rPr>
              <a:t>查看表（</a:t>
            </a:r>
            <a:r>
              <a:rPr lang="en-US" altLang="zh-CN" sz="1700" dirty="0">
                <a:solidFill>
                  <a:srgbClr val="00B050"/>
                </a:solidFill>
              </a:rPr>
              <a:t>lookup table</a:t>
            </a:r>
            <a:r>
              <a:rPr lang="zh-CN" altLang="en-US" sz="1700" dirty="0">
                <a:solidFill>
                  <a:srgbClr val="00B050"/>
                </a:solidFill>
              </a:rPr>
              <a:t>）</a:t>
            </a:r>
            <a:r>
              <a:rPr lang="zh-CN" altLang="en-US" sz="1700" dirty="0"/>
              <a:t>：也叫做</a:t>
            </a:r>
            <a:r>
              <a:rPr lang="zh-CN" altLang="en-US" sz="1700" dirty="0">
                <a:solidFill>
                  <a:srgbClr val="00B050"/>
                </a:solidFill>
              </a:rPr>
              <a:t>引用表（</a:t>
            </a:r>
            <a:r>
              <a:rPr lang="en-US" altLang="zh-CN" sz="1700" dirty="0">
                <a:solidFill>
                  <a:srgbClr val="00B050"/>
                </a:solidFill>
              </a:rPr>
              <a:t>reference table</a:t>
            </a:r>
            <a:r>
              <a:rPr lang="zh-CN" altLang="en-US" sz="1700" dirty="0">
                <a:solidFill>
                  <a:srgbClr val="00B050"/>
                </a:solidFill>
              </a:rPr>
              <a:t>）</a:t>
            </a:r>
            <a:r>
              <a:rPr lang="zh-CN" altLang="en-US" sz="1700" dirty="0"/>
              <a:t>或者</a:t>
            </a:r>
            <a:r>
              <a:rPr lang="zh-CN" altLang="en-US" sz="1700" dirty="0">
                <a:solidFill>
                  <a:srgbClr val="00B050"/>
                </a:solidFill>
              </a:rPr>
              <a:t>选择表（</a:t>
            </a:r>
            <a:r>
              <a:rPr lang="en-US" altLang="zh-CN" sz="1700" dirty="0">
                <a:solidFill>
                  <a:srgbClr val="00B050"/>
                </a:solidFill>
              </a:rPr>
              <a:t>pick list</a:t>
            </a:r>
            <a:r>
              <a:rPr lang="zh-CN" altLang="en-US" sz="1700" dirty="0">
                <a:solidFill>
                  <a:srgbClr val="00B050"/>
                </a:solidFill>
              </a:rPr>
              <a:t>）</a:t>
            </a:r>
            <a:endParaRPr lang="en-US" altLang="zh-CN" sz="1700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如果将查看表用于频繁执行的查询或者关键查询中，并且描述属性一般不会被修改，则可以考虑将查看表的描述属性复制到子关系中。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原来的查看表并不是多余的，它仍然可以用来检查用户输入的合法性。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在子关系中复制描述属性后，查询就不再需要连接子关系和查看表了。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32E2CD-3DD6-46E8-BEF4-F38928C21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23" y="2433278"/>
            <a:ext cx="1029395" cy="9092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B3D26E-4109-4C95-9206-2F59AC1B1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361" y="2433278"/>
            <a:ext cx="4416736" cy="1338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F3D95D-AF88-4F3F-93D0-20F54A5E9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20" y="2457423"/>
            <a:ext cx="4811857" cy="12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4184" y="1321292"/>
            <a:ext cx="10639725" cy="5342046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去规范化设计方法</a:t>
            </a:r>
            <a:r>
              <a:rPr lang="en-US" altLang="zh-CN" sz="2200" dirty="0">
                <a:solidFill>
                  <a:srgbClr val="FF0000"/>
                </a:solidFill>
              </a:rPr>
              <a:t>3</a:t>
            </a:r>
            <a:r>
              <a:rPr lang="zh-CN" altLang="en-US" sz="2200" dirty="0">
                <a:solidFill>
                  <a:srgbClr val="FF0000"/>
                </a:solidFill>
              </a:rPr>
              <a:t>：在一对多联系中复制外键属性以减少连接操作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1700" dirty="0"/>
              <a:t>复制一个或者多个外键属性，可以减小和去除频繁执行的事务或者关键查询中的连接操作</a:t>
            </a:r>
            <a:endParaRPr lang="en-US" altLang="zh-CN" sz="1700" dirty="0"/>
          </a:p>
          <a:p>
            <a:pPr lvl="1"/>
            <a:r>
              <a:rPr lang="zh-CN" altLang="en-US" sz="1700" dirty="0"/>
              <a:t>例如， </a:t>
            </a:r>
            <a:r>
              <a:rPr lang="en-US" altLang="zh-CN" sz="1700" dirty="0" err="1"/>
              <a:t>DreamHome</a:t>
            </a:r>
            <a:r>
              <a:rPr lang="en-US" altLang="zh-CN" sz="1700" dirty="0"/>
              <a:t> </a:t>
            </a:r>
            <a:r>
              <a:rPr lang="zh-CN" altLang="en-US" sz="1700" dirty="0"/>
              <a:t>的一个常用查询是列出某分公司（</a:t>
            </a:r>
            <a:r>
              <a:rPr lang="en-US" altLang="zh-CN" sz="1700" dirty="0"/>
              <a:t>B003</a:t>
            </a:r>
            <a:r>
              <a:rPr lang="zh-CN" altLang="en-US" sz="1700" dirty="0"/>
              <a:t>）管理的所有房产业主。</a:t>
            </a:r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r>
              <a:rPr lang="zh-CN" altLang="en-US" sz="1700" dirty="0">
                <a:solidFill>
                  <a:srgbClr val="7030A0"/>
                </a:solidFill>
              </a:rPr>
              <a:t>原始设计的</a:t>
            </a:r>
            <a:r>
              <a:rPr lang="en-US" altLang="zh-CN" sz="1700" dirty="0">
                <a:solidFill>
                  <a:srgbClr val="7030A0"/>
                </a:solidFill>
              </a:rPr>
              <a:t>SQL </a:t>
            </a:r>
            <a:r>
              <a:rPr lang="zh-CN" altLang="en-US" sz="1700" dirty="0">
                <a:solidFill>
                  <a:srgbClr val="7030A0"/>
                </a:solidFill>
              </a:rPr>
              <a:t>语句</a:t>
            </a:r>
            <a:endParaRPr lang="en-US" altLang="zh-CN" sz="1700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o.lName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PropertyForRent</a:t>
            </a:r>
            <a:r>
              <a:rPr lang="en-US" altLang="zh-CN" dirty="0"/>
              <a:t> p, </a:t>
            </a:r>
            <a:r>
              <a:rPr lang="en-US" altLang="zh-CN" dirty="0" err="1"/>
              <a:t>PrivateOwner</a:t>
            </a:r>
            <a:r>
              <a:rPr lang="en-US" altLang="zh-CN" dirty="0"/>
              <a:t> o</a:t>
            </a:r>
          </a:p>
          <a:p>
            <a:pPr marL="914400" lvl="2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p.ownerNo</a:t>
            </a:r>
            <a:r>
              <a:rPr lang="en-US" altLang="zh-CN" dirty="0"/>
              <a:t> = </a:t>
            </a:r>
            <a:r>
              <a:rPr lang="en-US" altLang="zh-CN" dirty="0" err="1"/>
              <a:t>o.ownerNo</a:t>
            </a:r>
            <a:r>
              <a:rPr lang="en-US" altLang="zh-CN" dirty="0"/>
              <a:t> AND </a:t>
            </a:r>
            <a:r>
              <a:rPr lang="en-US" altLang="zh-CN" dirty="0" err="1"/>
              <a:t>branchNo</a:t>
            </a:r>
            <a:r>
              <a:rPr lang="en-US" altLang="zh-CN" dirty="0"/>
              <a:t> = ‘B003’;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换句话说，因为不存在</a:t>
            </a:r>
            <a:r>
              <a:rPr lang="en-US" altLang="zh-CN" dirty="0" err="1"/>
              <a:t>PrivateOwner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Branch </a:t>
            </a:r>
            <a:r>
              <a:rPr lang="zh-CN" altLang="en-US" dirty="0"/>
              <a:t>之间的直接联系，所以为了得到业主名单，不得不利用关系</a:t>
            </a:r>
            <a:r>
              <a:rPr lang="en-US" altLang="zh-CN" dirty="0" err="1"/>
              <a:t>PropertyForRent</a:t>
            </a:r>
            <a:r>
              <a:rPr lang="en-US" altLang="zh-CN" dirty="0"/>
              <a:t> </a:t>
            </a:r>
            <a:r>
              <a:rPr lang="zh-CN" altLang="en-US" dirty="0"/>
              <a:t>获得对分公司编号</a:t>
            </a:r>
            <a:r>
              <a:rPr lang="en-US" altLang="zh-CN" dirty="0" err="1"/>
              <a:t>branchNo</a:t>
            </a:r>
            <a:r>
              <a:rPr lang="en-US" altLang="zh-CN" dirty="0"/>
              <a:t> </a:t>
            </a:r>
            <a:r>
              <a:rPr lang="zh-CN" altLang="en-US" dirty="0"/>
              <a:t>的访问。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7F66A1-3C8A-4C98-AA2E-93793B1A4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5" y="2479412"/>
            <a:ext cx="4312510" cy="14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5C39BD-1373-44A0-A4FF-E41C56E64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关系数据库的去规范化（</a:t>
            </a:r>
            <a:r>
              <a:rPr lang="en-US" altLang="zh-CN" sz="3200" b="1" dirty="0"/>
              <a:t>Denormalization</a:t>
            </a:r>
            <a:r>
              <a:rPr lang="zh-CN" altLang="en-US" sz="3200" b="1" dirty="0"/>
              <a:t>）设计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E3D7068-6E1F-49E3-A4B9-A56EAF7399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4184" y="1321292"/>
            <a:ext cx="10639725" cy="55367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去规范化设计方法</a:t>
            </a:r>
            <a:r>
              <a:rPr lang="en-US" altLang="zh-CN" sz="2200" dirty="0">
                <a:solidFill>
                  <a:srgbClr val="FF0000"/>
                </a:solidFill>
              </a:rPr>
              <a:t>3</a:t>
            </a:r>
            <a:r>
              <a:rPr lang="zh-CN" altLang="en-US" sz="2200" dirty="0">
                <a:solidFill>
                  <a:srgbClr val="FF0000"/>
                </a:solidFill>
              </a:rPr>
              <a:t>：在一对多联系中复制外键属性以减少连接操作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1700" dirty="0"/>
              <a:t>复制一个或者多个外键属性，可以减小和去除频繁执行的事务或者关键查询中的连接操作</a:t>
            </a:r>
            <a:endParaRPr lang="en-US" altLang="zh-CN" sz="1700" dirty="0"/>
          </a:p>
          <a:p>
            <a:pPr lvl="1"/>
            <a:r>
              <a:rPr lang="zh-CN" altLang="en-US" sz="1700" dirty="0"/>
              <a:t>例如， </a:t>
            </a:r>
            <a:r>
              <a:rPr lang="en-US" altLang="zh-CN" sz="1700" dirty="0" err="1"/>
              <a:t>DreamHome</a:t>
            </a:r>
            <a:r>
              <a:rPr lang="en-US" altLang="zh-CN" sz="1700" dirty="0"/>
              <a:t> </a:t>
            </a:r>
            <a:r>
              <a:rPr lang="zh-CN" altLang="en-US" sz="1700" dirty="0"/>
              <a:t>的一个常用查询是列出某分公司管理的所有房产业主。</a:t>
            </a:r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endParaRPr lang="en-US" altLang="zh-CN" sz="1700" dirty="0"/>
          </a:p>
          <a:p>
            <a:pPr lvl="1"/>
            <a:r>
              <a:rPr lang="zh-CN" altLang="en-US" dirty="0"/>
              <a:t>在关系</a:t>
            </a:r>
            <a:r>
              <a:rPr lang="en-US" altLang="zh-CN" dirty="0" err="1"/>
              <a:t>PrivateOwner</a:t>
            </a:r>
            <a:r>
              <a:rPr lang="en-US" altLang="zh-CN" dirty="0"/>
              <a:t> </a:t>
            </a:r>
            <a:r>
              <a:rPr lang="zh-CN" altLang="en-US" dirty="0"/>
              <a:t>中复制外部关键字</a:t>
            </a:r>
            <a:r>
              <a:rPr lang="en-US" altLang="zh-CN" dirty="0" err="1"/>
              <a:t>branchNo</a:t>
            </a:r>
            <a:r>
              <a:rPr lang="en-US" altLang="zh-CN" dirty="0"/>
              <a:t> </a:t>
            </a:r>
            <a:r>
              <a:rPr lang="zh-CN" altLang="en-US" dirty="0"/>
              <a:t>（即在关系</a:t>
            </a:r>
            <a:r>
              <a:rPr lang="en-US" altLang="zh-CN" dirty="0"/>
              <a:t>Branch </a:t>
            </a:r>
            <a:r>
              <a:rPr lang="zh-CN" altLang="en-US" dirty="0"/>
              <a:t>和</a:t>
            </a:r>
            <a:r>
              <a:rPr lang="en-US" altLang="zh-CN" dirty="0" err="1"/>
              <a:t>PrivateOwner</a:t>
            </a:r>
            <a:r>
              <a:rPr lang="en-US" altLang="zh-CN" dirty="0"/>
              <a:t> </a:t>
            </a:r>
            <a:r>
              <a:rPr lang="zh-CN" altLang="en-US" dirty="0"/>
              <a:t>之间增加一个直接的联系），这样就可以去除连接操作</a:t>
            </a:r>
            <a:endParaRPr lang="en-US" altLang="zh-CN" dirty="0"/>
          </a:p>
          <a:p>
            <a:pPr lvl="1"/>
            <a:r>
              <a:rPr lang="zh-CN" altLang="en-US" dirty="0"/>
              <a:t>需要</a:t>
            </a:r>
            <a:r>
              <a:rPr lang="zh-CN" altLang="en-US" dirty="0">
                <a:solidFill>
                  <a:srgbClr val="0070C0"/>
                </a:solidFill>
              </a:rPr>
              <a:t>为复制的外键属性添加一致性约束！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sz="1700" dirty="0">
                <a:solidFill>
                  <a:srgbClr val="7030A0"/>
                </a:solidFill>
              </a:rPr>
              <a:t>修改设计后的</a:t>
            </a:r>
            <a:r>
              <a:rPr lang="en-US" altLang="zh-CN" sz="1700" dirty="0">
                <a:solidFill>
                  <a:srgbClr val="7030A0"/>
                </a:solidFill>
              </a:rPr>
              <a:t>SQL </a:t>
            </a:r>
            <a:r>
              <a:rPr lang="zh-CN" altLang="en-US" sz="1700" dirty="0">
                <a:solidFill>
                  <a:srgbClr val="7030A0"/>
                </a:solidFill>
              </a:rPr>
              <a:t>语句</a:t>
            </a:r>
            <a:endParaRPr lang="en-US" altLang="zh-CN" sz="1700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o.lName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PrivateOwner</a:t>
            </a:r>
            <a:r>
              <a:rPr lang="en-US" altLang="zh-CN" dirty="0"/>
              <a:t> o</a:t>
            </a:r>
          </a:p>
          <a:p>
            <a:pPr marL="914400" lvl="2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branchNo</a:t>
            </a:r>
            <a:r>
              <a:rPr lang="en-US" altLang="zh-CN" dirty="0"/>
              <a:t> = ‘B003’;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03D4E6-45CD-40F2-B2F7-E6923CDC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89" y="2310461"/>
            <a:ext cx="3242813" cy="25314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7F66A1-3C8A-4C98-AA2E-93793B1A4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633" y="2460886"/>
            <a:ext cx="4298856" cy="140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3034</Words>
  <Application>Microsoft Office PowerPoint</Application>
  <PresentationFormat>宽屏</PresentationFormat>
  <Paragraphs>296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Euphemia</vt:lpstr>
      <vt:lpstr>Times New Roman</vt:lpstr>
      <vt:lpstr>Wingdings</vt:lpstr>
      <vt:lpstr>学术文献 16x9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  <vt:lpstr>关系数据库的去规范化（Denormalization）设计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2019-02-10T11:51:07Z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