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74" r:id="rId6"/>
    <p:sldId id="267" r:id="rId7"/>
    <p:sldId id="259" r:id="rId8"/>
    <p:sldId id="265" r:id="rId9"/>
    <p:sldId id="285" r:id="rId10"/>
    <p:sldId id="284" r:id="rId11"/>
    <p:sldId id="286" r:id="rId12"/>
    <p:sldId id="283" r:id="rId13"/>
    <p:sldId id="287"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4086"/>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87" d="100"/>
          <a:sy n="87" d="100"/>
        </p:scale>
        <p:origin x="302" y="72"/>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solidFill>
                <a:srgbClr val="304086"/>
              </a:solidFill>
              <a:ln w="19050">
                <a:noFill/>
              </a:ln>
              <a:effectLst/>
            </c:spPr>
            <c:extLst>
              <c:ext xmlns:c16="http://schemas.microsoft.com/office/drawing/2014/chart" uri="{C3380CC4-5D6E-409C-BE32-E72D297353CC}">
                <c16:uniqueId val="{00000001-9F01-4D07-A697-34F8390F80A1}"/>
              </c:ext>
            </c:extLst>
          </c:dPt>
          <c:dPt>
            <c:idx val="1"/>
            <c:bubble3D val="0"/>
            <c:spPr>
              <a:solidFill>
                <a:srgbClr val="475DBD"/>
              </a:solidFill>
              <a:ln w="19050">
                <a:noFill/>
              </a:ln>
              <a:effectLst/>
            </c:spPr>
            <c:extLst>
              <c:ext xmlns:c16="http://schemas.microsoft.com/office/drawing/2014/chart" uri="{C3380CC4-5D6E-409C-BE32-E72D297353CC}">
                <c16:uniqueId val="{00000003-9F01-4D07-A697-34F8390F80A1}"/>
              </c:ext>
            </c:extLst>
          </c:dPt>
          <c:dPt>
            <c:idx val="2"/>
            <c:bubble3D val="0"/>
            <c:spPr>
              <a:solidFill>
                <a:srgbClr val="131935"/>
              </a:solidFill>
              <a:ln w="19050">
                <a:noFill/>
              </a:ln>
              <a:effectLst/>
            </c:spPr>
            <c:extLst>
              <c:ext xmlns:c16="http://schemas.microsoft.com/office/drawing/2014/chart" uri="{C3380CC4-5D6E-409C-BE32-E72D297353CC}">
                <c16:uniqueId val="{00000005-9F01-4D07-A697-34F8390F80A1}"/>
              </c:ext>
            </c:extLst>
          </c:dPt>
          <c:dPt>
            <c:idx val="3"/>
            <c:bubble3D val="0"/>
            <c:spPr>
              <a:solidFill>
                <a:srgbClr val="8BA2F0"/>
              </a:solidFill>
              <a:ln w="19050">
                <a:noFill/>
              </a:ln>
              <a:effectLst/>
            </c:spPr>
            <c:extLst>
              <c:ext xmlns:c16="http://schemas.microsoft.com/office/drawing/2014/chart" uri="{C3380CC4-5D6E-409C-BE32-E72D297353CC}">
                <c16:uniqueId val="{00000007-9F01-4D07-A697-34F8390F80A1}"/>
              </c:ext>
            </c:extLst>
          </c:dPt>
          <c:dLbls>
            <c:spPr>
              <a:noFill/>
              <a:ln>
                <a:noFill/>
              </a:ln>
              <a:effectLst/>
            </c:spPr>
            <c:txPr>
              <a:bodyPr rot="0" vert="horz"/>
              <a:lstStyle/>
              <a:p>
                <a:pPr>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F01-4D07-A697-34F8390F80A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5" name="页脚占位符 4">
            <a:extLst>
              <a:ext uri="{FF2B5EF4-FFF2-40B4-BE49-F238E27FC236}">
                <a16:creationId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5" name="页脚占位符 4">
            <a:extLst>
              <a:ext uri="{FF2B5EF4-FFF2-40B4-BE49-F238E27FC236}">
                <a16:creationId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5" name="页脚占位符 4">
            <a:extLst>
              <a:ext uri="{FF2B5EF4-FFF2-40B4-BE49-F238E27FC236}">
                <a16:creationId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2024/10/26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2024/10/26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5" name="页脚占位符 4">
            <a:extLst>
              <a:ext uri="{FF2B5EF4-FFF2-40B4-BE49-F238E27FC236}">
                <a16:creationId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5" name="页脚占位符 4">
            <a:extLst>
              <a:ext uri="{FF2B5EF4-FFF2-40B4-BE49-F238E27FC236}">
                <a16:creationId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6" name="页脚占位符 5">
            <a:extLst>
              <a:ext uri="{FF2B5EF4-FFF2-40B4-BE49-F238E27FC236}">
                <a16:creationId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8" name="页脚占位符 7">
            <a:extLst>
              <a:ext uri="{FF2B5EF4-FFF2-40B4-BE49-F238E27FC236}">
                <a16:creationId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4" name="页脚占位符 3">
            <a:extLst>
              <a:ext uri="{FF2B5EF4-FFF2-40B4-BE49-F238E27FC236}">
                <a16:creationId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3" name="页脚占位符 2">
            <a:extLst>
              <a:ext uri="{FF2B5EF4-FFF2-40B4-BE49-F238E27FC236}">
                <a16:creationId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6" name="页脚占位符 5">
            <a:extLst>
              <a:ext uri="{FF2B5EF4-FFF2-40B4-BE49-F238E27FC236}">
                <a16:creationId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2024/10/26</a:t>
            </a:fld>
            <a:endParaRPr lang="zh-CN" altLang="en-US"/>
          </a:p>
        </p:txBody>
      </p:sp>
      <p:sp>
        <p:nvSpPr>
          <p:cNvPr id="6" name="页脚占位符 5">
            <a:extLst>
              <a:ext uri="{FF2B5EF4-FFF2-40B4-BE49-F238E27FC236}">
                <a16:creationId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26.png"/><Relationship Id="rId2" Type="http://schemas.openxmlformats.org/officeDocument/2006/relationships/image" Target="../media/image15.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4.png"/><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1884874"/>
            <a:ext cx="3308919" cy="1323439"/>
          </a:xfrm>
          <a:prstGeom prst="rect">
            <a:avLst/>
          </a:prstGeom>
          <a:noFill/>
        </p:spPr>
        <p:txBody>
          <a:bodyPr wrap="none" rtlCol="0">
            <a:spAutoFit/>
          </a:bodyPr>
          <a:lstStyle/>
          <a:p>
            <a:r>
              <a:rPr lang="en-US" altLang="zh-CN" sz="4000" spc="100" dirty="0">
                <a:solidFill>
                  <a:srgbClr val="304086"/>
                </a:solidFill>
                <a:cs typeface="+mn-ea"/>
                <a:sym typeface="+mn-lt"/>
              </a:rPr>
              <a:t>2010</a:t>
            </a:r>
            <a:r>
              <a:rPr lang="zh-CN" altLang="en-US" sz="4000" spc="100" dirty="0">
                <a:solidFill>
                  <a:srgbClr val="304086"/>
                </a:solidFill>
                <a:cs typeface="+mn-ea"/>
                <a:sym typeface="+mn-lt"/>
              </a:rPr>
              <a:t>图灵奖</a:t>
            </a:r>
            <a:r>
              <a:rPr lang="en-US" altLang="zh-CN" sz="4000" spc="100" dirty="0">
                <a:solidFill>
                  <a:srgbClr val="304086"/>
                </a:solidFill>
                <a:cs typeface="+mn-ea"/>
                <a:sym typeface="+mn-lt"/>
              </a:rPr>
              <a:t> </a:t>
            </a:r>
          </a:p>
          <a:p>
            <a:r>
              <a:rPr lang="zh-CN" altLang="en-US" sz="4000" spc="100" dirty="0">
                <a:solidFill>
                  <a:srgbClr val="304086"/>
                </a:solidFill>
                <a:cs typeface="+mn-ea"/>
                <a:sym typeface="+mn-lt"/>
              </a:rPr>
              <a:t>获得者介绍</a:t>
            </a:r>
            <a:endParaRPr lang="en-US" altLang="zh-CN" sz="4000" spc="100" dirty="0">
              <a:solidFill>
                <a:srgbClr val="304086"/>
              </a:solidFill>
              <a:cs typeface="+mn-ea"/>
              <a:sym typeface="+mn-lt"/>
            </a:endParaRP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Leslie Gabriel Valiant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1228926"/>
          </a:xfrm>
          <a:prstGeom prst="rect">
            <a:avLst/>
          </a:prstGeom>
          <a:noFill/>
        </p:spPr>
        <p:txBody>
          <a:bodyPr wrap="square">
            <a:spAutoFit/>
          </a:bodyPr>
          <a:lstStyle/>
          <a:p>
            <a:pPr>
              <a:lnSpc>
                <a:spcPts val="1500"/>
              </a:lnSpc>
            </a:pPr>
            <a:r>
              <a:rPr lang="en-US" altLang="zh-CN" sz="1000" spc="100" dirty="0">
                <a:solidFill>
                  <a:schemeClr val="bg1"/>
                </a:solidFill>
                <a:cs typeface="+mn-ea"/>
                <a:sym typeface="+mn-lt"/>
              </a:rPr>
              <a:t>For transformative contributions to the theory of computation, including the theory of probably approximately correct (PAC) learning, the complexity of enumeration and of algebraic computation, and the theory of parallel and distributed computing.</a:t>
            </a:r>
            <a:endParaRPr lang="zh-CN" altLang="en-US" sz="1000" spc="100" dirty="0">
              <a:solidFill>
                <a:schemeClr val="bg1"/>
              </a:solidFill>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84603589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获得图灵奖</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Turing Award</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03</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56913338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Contact </a:t>
            </a:r>
          </a:p>
        </p:txBody>
      </p:sp>
      <p:cxnSp>
        <p:nvCxnSpPr>
          <p:cNvPr id="65" name="直接连接符 64">
            <a:extLst>
              <a:ext uri="{FF2B5EF4-FFF2-40B4-BE49-F238E27FC236}">
                <a16:creationId xmlns:a16="http://schemas.microsoft.com/office/drawing/2014/main" id="{91697F7F-DDF2-4491-8DDC-FB35E3685CD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6097B1B0-2D99-416B-9D38-CC1721089917}"/>
              </a:ext>
            </a:extLst>
          </p:cNvPr>
          <p:cNvSpPr txBox="1"/>
          <p:nvPr/>
        </p:nvSpPr>
        <p:spPr>
          <a:xfrm>
            <a:off x="1309137" y="1046162"/>
            <a:ext cx="9573726" cy="4363117"/>
          </a:xfrm>
          <a:prstGeom prst="rect">
            <a:avLst/>
          </a:prstGeom>
          <a:noFill/>
        </p:spPr>
        <p:txBody>
          <a:bodyPr wrap="square" rtlCol="0">
            <a:spAutoFit/>
          </a:bodyPr>
          <a:lstStyle/>
          <a:p>
            <a:pPr lvl="0" algn="ctr">
              <a:lnSpc>
                <a:spcPct val="200000"/>
              </a:lnSpc>
            </a:pPr>
            <a:r>
              <a:rPr lang="en-US" altLang="zh-CN" sz="1400" dirty="0">
                <a:solidFill>
                  <a:prstClr val="black">
                    <a:lumMod val="75000"/>
                    <a:lumOff val="25000"/>
                  </a:prstClr>
                </a:solidFill>
                <a:cs typeface="+mn-ea"/>
                <a:sym typeface="+mn-lt"/>
              </a:rPr>
              <a:t>ACM</a:t>
            </a:r>
            <a:r>
              <a:rPr lang="zh-CN" altLang="en-US" sz="1400" dirty="0">
                <a:solidFill>
                  <a:prstClr val="black">
                    <a:lumMod val="75000"/>
                    <a:lumOff val="25000"/>
                  </a:prstClr>
                </a:solidFill>
                <a:cs typeface="+mn-ea"/>
                <a:sym typeface="+mn-lt"/>
              </a:rPr>
              <a:t>的颁奖词高度评价了</a:t>
            </a:r>
            <a:r>
              <a:rPr lang="en-US" altLang="zh-CN" sz="1400" dirty="0">
                <a:solidFill>
                  <a:prstClr val="black">
                    <a:lumMod val="75000"/>
                    <a:lumOff val="25000"/>
                  </a:prstClr>
                </a:solidFill>
                <a:cs typeface="+mn-ea"/>
                <a:sym typeface="+mn-lt"/>
              </a:rPr>
              <a:t>Valiant</a:t>
            </a:r>
            <a:r>
              <a:rPr lang="zh-CN" altLang="en-US" sz="1400" dirty="0">
                <a:solidFill>
                  <a:prstClr val="black">
                    <a:lumMod val="75000"/>
                    <a:lumOff val="25000"/>
                  </a:prstClr>
                </a:solidFill>
                <a:cs typeface="+mn-ea"/>
                <a:sym typeface="+mn-lt"/>
              </a:rPr>
              <a:t>教授</a:t>
            </a:r>
            <a:r>
              <a:rPr lang="en-US" altLang="zh-CN" sz="1400" dirty="0">
                <a:solidFill>
                  <a:prstClr val="black">
                    <a:lumMod val="75000"/>
                    <a:lumOff val="25000"/>
                  </a:prstClr>
                </a:solidFill>
                <a:cs typeface="+mn-ea"/>
                <a:sym typeface="+mn-lt"/>
              </a:rPr>
              <a:t>30</a:t>
            </a:r>
            <a:r>
              <a:rPr lang="zh-CN" altLang="en-US" sz="1400" dirty="0">
                <a:solidFill>
                  <a:prstClr val="black">
                    <a:lumMod val="75000"/>
                    <a:lumOff val="25000"/>
                  </a:prstClr>
                </a:solidFill>
                <a:cs typeface="+mn-ea"/>
                <a:sym typeface="+mn-lt"/>
              </a:rPr>
              <a:t>多年对理论计算科学的基础性贡献：</a:t>
            </a:r>
            <a:endParaRPr lang="en-US" altLang="zh-CN" sz="1400" dirty="0">
              <a:solidFill>
                <a:prstClr val="black">
                  <a:lumMod val="75000"/>
                  <a:lumOff val="25000"/>
                </a:prstClr>
              </a:solidFill>
              <a:cs typeface="+mn-ea"/>
              <a:sym typeface="+mn-lt"/>
            </a:endParaRPr>
          </a:p>
          <a:p>
            <a:pPr lvl="0" algn="ctr">
              <a:lnSpc>
                <a:spcPct val="200000"/>
              </a:lnSpc>
            </a:pPr>
            <a:r>
              <a:rPr lang="zh-CN" altLang="en-US" sz="1400" b="1" dirty="0">
                <a:solidFill>
                  <a:prstClr val="black">
                    <a:lumMod val="75000"/>
                    <a:lumOff val="25000"/>
                  </a:prstClr>
                </a:solidFill>
                <a:cs typeface="+mn-ea"/>
                <a:sym typeface="+mn-lt"/>
              </a:rPr>
              <a:t>他的工作开辟了新领域，推出了独创的新概念，并提供了许多兼具原创性、深度和优美的结果。他的工作一次又一次地确立或改变了计算机科学的面貌</a:t>
            </a:r>
            <a:endParaRPr lang="en-US" altLang="zh-CN" sz="1400" b="1" dirty="0">
              <a:solidFill>
                <a:prstClr val="black">
                  <a:lumMod val="75000"/>
                  <a:lumOff val="25000"/>
                </a:prstClr>
              </a:solidFill>
              <a:cs typeface="+mn-ea"/>
              <a:sym typeface="+mn-lt"/>
            </a:endParaRPr>
          </a:p>
          <a:p>
            <a:pPr lvl="0" algn="ctr">
              <a:lnSpc>
                <a:spcPct val="200000"/>
              </a:lnSpc>
            </a:pPr>
            <a:endParaRPr kumimoji="0" lang="en-US" altLang="zh-CN" sz="1400" b="1"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a:p>
            <a:pPr lvl="0">
              <a:lnSpc>
                <a:spcPct val="150000"/>
              </a:lnSpc>
            </a:pPr>
            <a:r>
              <a:rPr lang="zh-CN" altLang="en-US" sz="1400" dirty="0">
                <a:solidFill>
                  <a:prstClr val="black">
                    <a:lumMod val="75000"/>
                    <a:lumOff val="25000"/>
                  </a:prstClr>
                </a:solidFill>
                <a:cs typeface="+mn-ea"/>
                <a:sym typeface="+mn-lt"/>
              </a:rPr>
              <a:t>颁奖词还指出，</a:t>
            </a:r>
            <a:r>
              <a:rPr lang="en-US" altLang="zh-CN" sz="1400" dirty="0">
                <a:solidFill>
                  <a:prstClr val="black">
                    <a:lumMod val="75000"/>
                    <a:lumOff val="25000"/>
                  </a:prstClr>
                </a:solidFill>
                <a:cs typeface="+mn-ea"/>
                <a:sym typeface="+mn-lt"/>
              </a:rPr>
              <a:t>Valiant</a:t>
            </a:r>
            <a:r>
              <a:rPr lang="zh-CN" altLang="en-US" sz="1400" dirty="0">
                <a:solidFill>
                  <a:prstClr val="black">
                    <a:lumMod val="75000"/>
                    <a:lumOff val="25000"/>
                  </a:prstClr>
                </a:solidFill>
                <a:cs typeface="+mn-ea"/>
                <a:sym typeface="+mn-lt"/>
              </a:rPr>
              <a:t>最大的贡献是</a:t>
            </a:r>
            <a:r>
              <a:rPr lang="en-US" altLang="zh-CN" sz="1400" dirty="0">
                <a:solidFill>
                  <a:prstClr val="black">
                    <a:lumMod val="75000"/>
                    <a:lumOff val="25000"/>
                  </a:prstClr>
                </a:solidFill>
                <a:cs typeface="+mn-ea"/>
                <a:sym typeface="+mn-lt"/>
              </a:rPr>
              <a:t>1984</a:t>
            </a:r>
            <a:r>
              <a:rPr lang="zh-CN" altLang="en-US" sz="1400" dirty="0">
                <a:solidFill>
                  <a:prstClr val="black">
                    <a:lumMod val="75000"/>
                    <a:lumOff val="25000"/>
                  </a:prstClr>
                </a:solidFill>
                <a:cs typeface="+mn-ea"/>
                <a:sym typeface="+mn-lt"/>
              </a:rPr>
              <a:t>年的论文 </a:t>
            </a:r>
            <a:r>
              <a:rPr lang="en-US" altLang="zh-CN" sz="1400" dirty="0">
                <a:solidFill>
                  <a:prstClr val="black">
                    <a:lumMod val="75000"/>
                    <a:lumOff val="25000"/>
                  </a:prstClr>
                </a:solidFill>
                <a:cs typeface="+mn-ea"/>
                <a:sym typeface="+mn-lt"/>
              </a:rPr>
              <a:t>A Theory of the Learnable </a:t>
            </a:r>
            <a:r>
              <a:rPr lang="zh-CN" altLang="en-US" sz="1400" dirty="0">
                <a:solidFill>
                  <a:prstClr val="black">
                    <a:lumMod val="75000"/>
                    <a:lumOff val="25000"/>
                  </a:prstClr>
                </a:solidFill>
                <a:cs typeface="+mn-ea"/>
                <a:sym typeface="+mn-lt"/>
              </a:rPr>
              <a:t>使诞生于</a:t>
            </a:r>
            <a:r>
              <a:rPr lang="en-US" altLang="zh-CN" sz="1400" dirty="0">
                <a:solidFill>
                  <a:prstClr val="black">
                    <a:lumMod val="75000"/>
                    <a:lumOff val="25000"/>
                  </a:prstClr>
                </a:solidFill>
                <a:cs typeface="+mn-ea"/>
                <a:sym typeface="+mn-lt"/>
              </a:rPr>
              <a:t>1950</a:t>
            </a:r>
            <a:r>
              <a:rPr lang="zh-CN" altLang="en-US" sz="1400" dirty="0">
                <a:solidFill>
                  <a:prstClr val="black">
                    <a:lumMod val="75000"/>
                    <a:lumOff val="25000"/>
                  </a:prstClr>
                </a:solidFill>
                <a:cs typeface="+mn-ea"/>
                <a:sym typeface="+mn-lt"/>
              </a:rPr>
              <a:t>年代的机器学习领域第一次有了坚实的数学基础，从而扫除了学科发展的障碍，这对人工智能诸多领域包括加强学习、机器视觉、自然语言处理和手写识别等都产生了巨大影响。可以说，没有他的贡献，</a:t>
            </a:r>
            <a:r>
              <a:rPr lang="en-US" altLang="zh-CN" sz="1400" dirty="0">
                <a:solidFill>
                  <a:prstClr val="black">
                    <a:lumMod val="75000"/>
                    <a:lumOff val="25000"/>
                  </a:prstClr>
                </a:solidFill>
                <a:cs typeface="+mn-ea"/>
                <a:sym typeface="+mn-lt"/>
              </a:rPr>
              <a:t>IBM</a:t>
            </a:r>
            <a:r>
              <a:rPr lang="zh-CN" altLang="en-US" sz="1400" dirty="0">
                <a:solidFill>
                  <a:prstClr val="black">
                    <a:lumMod val="75000"/>
                    <a:lumOff val="25000"/>
                  </a:prstClr>
                </a:solidFill>
                <a:cs typeface="+mn-ea"/>
                <a:sym typeface="+mn-lt"/>
              </a:rPr>
              <a:t>也不可能造出</a:t>
            </a:r>
            <a:r>
              <a:rPr lang="en-US" altLang="zh-CN" sz="1400" dirty="0">
                <a:solidFill>
                  <a:prstClr val="black">
                    <a:lumMod val="75000"/>
                    <a:lumOff val="25000"/>
                  </a:prstClr>
                </a:solidFill>
                <a:cs typeface="+mn-ea"/>
                <a:sym typeface="+mn-lt"/>
              </a:rPr>
              <a:t>Watson</a:t>
            </a:r>
            <a:r>
              <a:rPr lang="zh-CN" altLang="en-US" sz="1400" dirty="0">
                <a:solidFill>
                  <a:prstClr val="black">
                    <a:lumMod val="75000"/>
                    <a:lumOff val="25000"/>
                  </a:prstClr>
                </a:solidFill>
                <a:cs typeface="+mn-ea"/>
                <a:sym typeface="+mn-lt"/>
              </a:rPr>
              <a:t>这样神奇的机器来。</a:t>
            </a:r>
          </a:p>
          <a:p>
            <a:pPr lvl="0">
              <a:lnSpc>
                <a:spcPct val="150000"/>
              </a:lnSpc>
            </a:pPr>
            <a:endParaRPr lang="zh-CN" altLang="en-US" sz="1400" dirty="0">
              <a:solidFill>
                <a:prstClr val="black">
                  <a:lumMod val="75000"/>
                  <a:lumOff val="25000"/>
                </a:prstClr>
              </a:solidFill>
              <a:cs typeface="+mn-ea"/>
              <a:sym typeface="+mn-lt"/>
            </a:endParaRPr>
          </a:p>
          <a:p>
            <a:pPr lvl="0">
              <a:lnSpc>
                <a:spcPct val="150000"/>
              </a:lnSpc>
            </a:pPr>
            <a:r>
              <a:rPr lang="zh-CN" altLang="en-US" sz="1400" dirty="0">
                <a:solidFill>
                  <a:prstClr val="black">
                    <a:lumMod val="75000"/>
                    <a:lumOff val="25000"/>
                  </a:prstClr>
                </a:solidFill>
                <a:cs typeface="+mn-ea"/>
                <a:sym typeface="+mn-lt"/>
              </a:rPr>
              <a:t>他在计算复杂性理论方面也有重要贡献，包括提出了</a:t>
            </a:r>
            <a:r>
              <a:rPr lang="en-US" altLang="zh-CN" sz="1400" dirty="0">
                <a:solidFill>
                  <a:prstClr val="black">
                    <a:lumMod val="75000"/>
                    <a:lumOff val="25000"/>
                  </a:prstClr>
                </a:solidFill>
                <a:cs typeface="+mn-ea"/>
                <a:sym typeface="+mn-lt"/>
              </a:rPr>
              <a:t>#P-completeness</a:t>
            </a:r>
            <a:r>
              <a:rPr lang="zh-CN" altLang="en-US" sz="1400" dirty="0">
                <a:solidFill>
                  <a:prstClr val="black">
                    <a:lumMod val="75000"/>
                    <a:lumOff val="25000"/>
                  </a:prstClr>
                </a:solidFill>
                <a:cs typeface="+mn-ea"/>
                <a:sym typeface="+mn-lt"/>
              </a:rPr>
              <a:t>。他</a:t>
            </a:r>
            <a:r>
              <a:rPr lang="en-US" altLang="zh-CN" sz="1400" dirty="0">
                <a:solidFill>
                  <a:prstClr val="black">
                    <a:lumMod val="75000"/>
                    <a:lumOff val="25000"/>
                  </a:prstClr>
                </a:solidFill>
                <a:cs typeface="+mn-ea"/>
                <a:sym typeface="+mn-lt"/>
              </a:rPr>
              <a:t>1979</a:t>
            </a:r>
            <a:r>
              <a:rPr lang="zh-CN" altLang="en-US" sz="1400" dirty="0">
                <a:solidFill>
                  <a:prstClr val="black">
                    <a:lumMod val="75000"/>
                    <a:lumOff val="25000"/>
                  </a:prstClr>
                </a:solidFill>
                <a:cs typeface="+mn-ea"/>
                <a:sym typeface="+mn-lt"/>
              </a:rPr>
              <a:t>年提出的上下文无关分析算法，至今仍然是最快的之一。</a:t>
            </a:r>
          </a:p>
          <a:p>
            <a:pPr lvl="0">
              <a:lnSpc>
                <a:spcPct val="150000"/>
              </a:lnSpc>
            </a:pPr>
            <a:endParaRPr lang="zh-CN" altLang="en-US" sz="1400" dirty="0">
              <a:solidFill>
                <a:prstClr val="black">
                  <a:lumMod val="75000"/>
                  <a:lumOff val="25000"/>
                </a:prstClr>
              </a:solidFill>
              <a:cs typeface="+mn-ea"/>
              <a:sym typeface="+mn-lt"/>
            </a:endParaRPr>
          </a:p>
          <a:p>
            <a:pPr lvl="0">
              <a:lnSpc>
                <a:spcPct val="150000"/>
              </a:lnSpc>
            </a:pPr>
            <a:r>
              <a:rPr lang="zh-CN" altLang="en-US" sz="1400" dirty="0">
                <a:solidFill>
                  <a:prstClr val="black">
                    <a:lumMod val="75000"/>
                    <a:lumOff val="25000"/>
                  </a:prstClr>
                </a:solidFill>
                <a:cs typeface="+mn-ea"/>
                <a:sym typeface="+mn-lt"/>
              </a:rPr>
              <a:t>在并行与分布式计算领域，他</a:t>
            </a:r>
            <a:r>
              <a:rPr lang="en-US" altLang="zh-CN" sz="1400" dirty="0">
                <a:solidFill>
                  <a:prstClr val="black">
                    <a:lumMod val="75000"/>
                    <a:lumOff val="25000"/>
                  </a:prstClr>
                </a:solidFill>
                <a:cs typeface="+mn-ea"/>
                <a:sym typeface="+mn-lt"/>
              </a:rPr>
              <a:t>1990</a:t>
            </a:r>
            <a:r>
              <a:rPr lang="zh-CN" altLang="en-US" sz="1400" dirty="0">
                <a:solidFill>
                  <a:prstClr val="black">
                    <a:lumMod val="75000"/>
                    <a:lumOff val="25000"/>
                  </a:prstClr>
                </a:solidFill>
                <a:cs typeface="+mn-ea"/>
                <a:sym typeface="+mn-lt"/>
              </a:rPr>
              <a:t>年提出了著名的</a:t>
            </a:r>
            <a:r>
              <a:rPr lang="en-US" altLang="zh-CN" sz="1400" dirty="0">
                <a:solidFill>
                  <a:prstClr val="black">
                    <a:lumMod val="75000"/>
                    <a:lumOff val="25000"/>
                  </a:prstClr>
                </a:solidFill>
                <a:cs typeface="+mn-ea"/>
                <a:sym typeface="+mn-lt"/>
              </a:rPr>
              <a:t>BSP</a:t>
            </a:r>
            <a:r>
              <a:rPr lang="zh-CN" altLang="en-US" sz="1400" dirty="0">
                <a:solidFill>
                  <a:prstClr val="black">
                    <a:lumMod val="75000"/>
                    <a:lumOff val="25000"/>
                  </a:prstClr>
                </a:solidFill>
                <a:cs typeface="+mn-ea"/>
                <a:sym typeface="+mn-lt"/>
              </a:rPr>
              <a:t>并行模型，至今还是这一学科的必读论文。 </a:t>
            </a:r>
            <a:endParaRPr kumimoji="0" lang="zh-CN" altLang="en-US" sz="140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p:txBody>
      </p:sp>
    </p:spTree>
    <p:extLst>
      <p:ext uri="{BB962C8B-B14F-4D97-AF65-F5344CB8AC3E}">
        <p14:creationId xmlns:p14="http://schemas.microsoft.com/office/powerpoint/2010/main" val="1865682886"/>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500"/>
                                        <p:tgtEl>
                                          <p:spTgt spid="6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barn(outVertical)">
                                      <p:cBhvr>
                                        <p:cTn id="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304086"/>
                </a:solidFill>
                <a:effectLst/>
                <a:uLnTx/>
                <a:uFillTx/>
                <a:latin typeface="微软雅黑" panose="020F0502020204030204"/>
                <a:ea typeface="微软雅黑"/>
                <a:cs typeface="+mn-ea"/>
                <a:sym typeface="+mn-lt"/>
              </a:rPr>
              <a:t>Contact </a:t>
            </a:r>
          </a:p>
        </p:txBody>
      </p:sp>
      <p:cxnSp>
        <p:nvCxnSpPr>
          <p:cNvPr id="65" name="直接连接符 64">
            <a:extLst>
              <a:ext uri="{FF2B5EF4-FFF2-40B4-BE49-F238E27FC236}">
                <a16:creationId xmlns:a16="http://schemas.microsoft.com/office/drawing/2014/main" id="{91697F7F-DDF2-4491-8DDC-FB35E3685CD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6097B1B0-2D99-416B-9D38-CC1721089917}"/>
              </a:ext>
            </a:extLst>
          </p:cNvPr>
          <p:cNvSpPr txBox="1"/>
          <p:nvPr/>
        </p:nvSpPr>
        <p:spPr>
          <a:xfrm>
            <a:off x="1309137" y="1046162"/>
            <a:ext cx="9573726" cy="5009448"/>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ACM</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的颁奖词高度评价了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Valiant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教授</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30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多年对理论计算科学的基础性贡献：</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他的工作开辟了新领域，推出了独创的新概念，并提供了许多兼具原创性、深度和优美的结果。他的工作一次又一次地确立或改变了计算机科学的面貌</a:t>
            </a:r>
            <a:endParaRPr kumimoji="0" lang="en-US" altLang="zh-CN" sz="1400" b="1"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a:p>
            <a:pPr marL="0" marR="0" lvl="0" indent="0" algn="ctr" defTabSz="914400" rtl="0" eaLnBrk="1" fontAlgn="auto" latinLnBrk="0" hangingPunct="1">
              <a:lnSpc>
                <a:spcPct val="2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a:p>
            <a:pPr lvl="0">
              <a:lnSpc>
                <a:spcPct val="150000"/>
              </a:lnSpc>
            </a:pPr>
            <a:r>
              <a:rPr lang="zh-CN" altLang="en-US" sz="1400" dirty="0">
                <a:solidFill>
                  <a:prstClr val="black">
                    <a:lumMod val="75000"/>
                    <a:lumOff val="25000"/>
                  </a:prstClr>
                </a:solidFill>
                <a:cs typeface="+mn-ea"/>
                <a:sym typeface="+mn-lt"/>
              </a:rPr>
              <a:t>关于自己最近的研究方向兴趣，</a:t>
            </a:r>
            <a:r>
              <a:rPr lang="en-US" altLang="zh-CN" sz="1400" dirty="0">
                <a:solidFill>
                  <a:prstClr val="black">
                    <a:lumMod val="75000"/>
                    <a:lumOff val="25000"/>
                  </a:prstClr>
                </a:solidFill>
                <a:cs typeface="+mn-ea"/>
                <a:sym typeface="+mn-lt"/>
              </a:rPr>
              <a:t>Valiant</a:t>
            </a:r>
            <a:r>
              <a:rPr lang="zh-CN" altLang="en-US" sz="1400" dirty="0">
                <a:solidFill>
                  <a:prstClr val="black">
                    <a:lumMod val="75000"/>
                    <a:lumOff val="25000"/>
                  </a:prstClr>
                </a:solidFill>
                <a:cs typeface="+mn-ea"/>
                <a:sym typeface="+mn-lt"/>
              </a:rPr>
              <a:t>教授在网站中这样写道：</a:t>
            </a:r>
          </a:p>
          <a:p>
            <a:pPr lvl="0">
              <a:lnSpc>
                <a:spcPct val="150000"/>
              </a:lnSpc>
            </a:pPr>
            <a:endParaRPr lang="zh-CN" altLang="en-US" sz="1400" dirty="0">
              <a:solidFill>
                <a:prstClr val="black">
                  <a:lumMod val="75000"/>
                  <a:lumOff val="25000"/>
                </a:prstClr>
              </a:solidFill>
              <a:cs typeface="+mn-ea"/>
              <a:sym typeface="+mn-lt"/>
            </a:endParaRPr>
          </a:p>
          <a:p>
            <a:pPr lvl="0">
              <a:lnSpc>
                <a:spcPct val="150000"/>
              </a:lnSpc>
            </a:pPr>
            <a:r>
              <a:rPr lang="zh-CN" altLang="en-US" sz="1400" dirty="0">
                <a:solidFill>
                  <a:prstClr val="black">
                    <a:lumMod val="75000"/>
                    <a:lumOff val="25000"/>
                  </a:prstClr>
                </a:solidFill>
                <a:cs typeface="+mn-ea"/>
                <a:sym typeface="+mn-lt"/>
              </a:rPr>
              <a:t>计算机科学包括对人工现象和自然现象的研究。前者关注人造设备比如计算机；后者涉及大自然中多步骤或者计算的过程，比如脑或者生物进化过程。在大多数领域，对这些人工或者自然过程的终极局限还没有很好的理解。计算设备的潜力目前还远远没有认识清楚，而神经科学与演化中基础性的定量问题也没有得到解答。他的研究主要关注这些基本问题。</a:t>
            </a:r>
          </a:p>
          <a:p>
            <a:pPr lvl="0">
              <a:lnSpc>
                <a:spcPct val="150000"/>
              </a:lnSpc>
            </a:pPr>
            <a:endParaRPr lang="zh-CN" altLang="en-US" sz="1400" dirty="0">
              <a:solidFill>
                <a:prstClr val="black">
                  <a:lumMod val="75000"/>
                  <a:lumOff val="25000"/>
                </a:prstClr>
              </a:solidFill>
              <a:cs typeface="+mn-ea"/>
              <a:sym typeface="+mn-lt"/>
            </a:endParaRPr>
          </a:p>
          <a:p>
            <a:pPr lvl="0">
              <a:lnSpc>
                <a:spcPct val="150000"/>
              </a:lnSpc>
            </a:pPr>
            <a:r>
              <a:rPr lang="zh-CN" altLang="en-US" sz="1400" dirty="0">
                <a:solidFill>
                  <a:prstClr val="black">
                    <a:lumMod val="75000"/>
                    <a:lumOff val="25000"/>
                  </a:prstClr>
                </a:solidFill>
                <a:cs typeface="+mn-ea"/>
                <a:sym typeface="+mn-lt"/>
              </a:rPr>
              <a:t>具体而言，在计算复杂性方面，</a:t>
            </a:r>
            <a:r>
              <a:rPr lang="en-US" altLang="zh-CN" sz="1400" dirty="0">
                <a:solidFill>
                  <a:prstClr val="black">
                    <a:lumMod val="75000"/>
                    <a:lumOff val="25000"/>
                  </a:prstClr>
                </a:solidFill>
                <a:cs typeface="+mn-ea"/>
                <a:sym typeface="+mn-lt"/>
              </a:rPr>
              <a:t>Valiant</a:t>
            </a:r>
            <a:r>
              <a:rPr lang="zh-CN" altLang="en-US" sz="1400" dirty="0">
                <a:solidFill>
                  <a:prstClr val="black">
                    <a:lumMod val="75000"/>
                    <a:lumOff val="25000"/>
                  </a:prstClr>
                </a:solidFill>
                <a:cs typeface="+mn-ea"/>
                <a:sym typeface="+mn-lt"/>
              </a:rPr>
              <a:t>教授正在寻求全息（</a:t>
            </a:r>
            <a:r>
              <a:rPr lang="en-US" altLang="zh-CN" sz="1400" dirty="0">
                <a:solidFill>
                  <a:prstClr val="black">
                    <a:lumMod val="75000"/>
                    <a:lumOff val="25000"/>
                  </a:prstClr>
                </a:solidFill>
                <a:cs typeface="+mn-ea"/>
                <a:sym typeface="+mn-lt"/>
              </a:rPr>
              <a:t>holographic</a:t>
            </a:r>
            <a:r>
              <a:rPr lang="zh-CN" altLang="en-US" sz="1400" dirty="0">
                <a:solidFill>
                  <a:prstClr val="black">
                    <a:lumMod val="75000"/>
                    <a:lumOff val="25000"/>
                  </a:prstClr>
                </a:solidFill>
                <a:cs typeface="+mn-ea"/>
                <a:sym typeface="+mn-lt"/>
              </a:rPr>
              <a:t>）解决方法。在分布式计算方面，他正在研究如何为多核设备设计算法，而且能够实现在性能差异很大、不同的架构之间保证很好的移植性和效率。在机器学习领域，他提出了</a:t>
            </a:r>
            <a:r>
              <a:rPr lang="en-US" altLang="zh-CN" sz="1400" dirty="0">
                <a:solidFill>
                  <a:prstClr val="black">
                    <a:lumMod val="75000"/>
                    <a:lumOff val="25000"/>
                  </a:prstClr>
                </a:solidFill>
                <a:cs typeface="+mn-ea"/>
                <a:sym typeface="+mn-lt"/>
              </a:rPr>
              <a:t>robust logics</a:t>
            </a:r>
            <a:r>
              <a:rPr lang="zh-CN" altLang="en-US" sz="1400" dirty="0">
                <a:solidFill>
                  <a:prstClr val="black">
                    <a:lumMod val="75000"/>
                    <a:lumOff val="25000"/>
                  </a:prstClr>
                </a:solidFill>
                <a:cs typeface="+mn-ea"/>
                <a:sym typeface="+mn-lt"/>
              </a:rPr>
              <a:t>试图缝合统计模型与推理模型之间的鸿沟。此外，他对大脑皮层如此脆弱的系统如何完成复杂而且大规模的计算发生了浓厚兴趣，已经提出了一些原语。他还在达尔文进化理论的量化研究方面做出了一些尝试。</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p:txBody>
      </p:sp>
    </p:spTree>
    <p:extLst>
      <p:ext uri="{BB962C8B-B14F-4D97-AF65-F5344CB8AC3E}">
        <p14:creationId xmlns:p14="http://schemas.microsoft.com/office/powerpoint/2010/main" val="198550387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500"/>
                                        <p:tgtEl>
                                          <p:spTgt spid="6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barn(outVertical)">
                                      <p:cBhvr>
                                        <p:cTn id="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1884874"/>
            <a:ext cx="4298228" cy="1323439"/>
          </a:xfrm>
          <a:prstGeom prst="rect">
            <a:avLst/>
          </a:prstGeom>
          <a:noFill/>
        </p:spPr>
        <p:txBody>
          <a:bodyPr wrap="none" rtlCol="0">
            <a:spAutoFit/>
          </a:bodyPr>
          <a:lstStyle/>
          <a:p>
            <a:r>
              <a:rPr lang="en-US" altLang="zh-CN" sz="4000" spc="100" dirty="0">
                <a:solidFill>
                  <a:srgbClr val="304086"/>
                </a:solidFill>
                <a:cs typeface="+mn-ea"/>
                <a:sym typeface="+mn-lt"/>
              </a:rPr>
              <a:t>THANKS</a:t>
            </a:r>
          </a:p>
          <a:p>
            <a:r>
              <a:rPr lang="en-US" altLang="zh-CN" sz="4000" spc="100" dirty="0">
                <a:solidFill>
                  <a:srgbClr val="304086"/>
                </a:solidFill>
                <a:cs typeface="+mn-ea"/>
                <a:sym typeface="+mn-lt"/>
              </a:rPr>
              <a:t>FOR WATCHING</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Leslie Gabriel Valiant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1228926"/>
          </a:xfrm>
          <a:prstGeom prst="rect">
            <a:avLst/>
          </a:prstGeom>
          <a:noFill/>
        </p:spPr>
        <p:txBody>
          <a:bodyPr wrap="square">
            <a:spAutoFit/>
          </a:bodyPr>
          <a:lstStyle/>
          <a:p>
            <a:pPr>
              <a:lnSpc>
                <a:spcPts val="1500"/>
              </a:lnSpc>
            </a:pPr>
            <a:r>
              <a:rPr lang="en-US" altLang="zh-CN" sz="1000" spc="100" dirty="0">
                <a:solidFill>
                  <a:schemeClr val="bg1"/>
                </a:solidFill>
                <a:cs typeface="+mn-ea"/>
                <a:sym typeface="+mn-lt"/>
              </a:rPr>
              <a:t>For transformative contributions to the theory of computation, including the theory of probably approximately correct (PAC) learning, the complexity of enumeration and of algebraic computation, and the theory of parallel and distributed computing.</a:t>
            </a:r>
            <a:endParaRPr lang="zh-CN" altLang="en-US" sz="1000" spc="100" dirty="0">
              <a:solidFill>
                <a:schemeClr val="bg1"/>
              </a:solidFill>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392421251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D058ED7E-67D1-4435-901F-4CC2394916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881774" y="3243925"/>
            <a:ext cx="617535" cy="1800056"/>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5C2224EC-2397-40A3-A04D-285227AA5B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308845" y="2820567"/>
            <a:ext cx="1163627" cy="2447189"/>
          </a:xfrm>
          <a:prstGeom prst="rect">
            <a:avLst/>
          </a:prstGeom>
        </p:spPr>
      </p:pic>
      <p:pic>
        <p:nvPicPr>
          <p:cNvPr id="6" name="图片 5">
            <a:extLst>
              <a:ext uri="{FF2B5EF4-FFF2-40B4-BE49-F238E27FC236}">
                <a16:creationId xmlns:a16="http://schemas.microsoft.com/office/drawing/2014/main" id="{5E6D9D0F-25E9-401D-A3D5-6BEA8222ED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471723" y="4639089"/>
            <a:ext cx="509182" cy="1484217"/>
          </a:xfrm>
          <a:prstGeom prst="rect">
            <a:avLst/>
          </a:prstGeom>
        </p:spPr>
      </p:pic>
      <p:pic>
        <p:nvPicPr>
          <p:cNvPr id="48" name="图片 47">
            <a:extLst>
              <a:ext uri="{FF2B5EF4-FFF2-40B4-BE49-F238E27FC236}">
                <a16:creationId xmlns:a16="http://schemas.microsoft.com/office/drawing/2014/main" id="{08D4E167-61E1-4043-A25E-6E6CB4B898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7358508" y="2713204"/>
            <a:ext cx="1054139" cy="1800055"/>
          </a:xfrm>
          <a:prstGeom prst="rect">
            <a:avLst/>
          </a:prstGeom>
        </p:spPr>
      </p:pic>
      <p:pic>
        <p:nvPicPr>
          <p:cNvPr id="51" name="图片 50">
            <a:extLst>
              <a:ext uri="{FF2B5EF4-FFF2-40B4-BE49-F238E27FC236}">
                <a16:creationId xmlns:a16="http://schemas.microsoft.com/office/drawing/2014/main" id="{CB062646-CAA5-45AC-8B72-760AC1505C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23453" y="2352143"/>
            <a:ext cx="950829" cy="1623641"/>
          </a:xfrm>
          <a:prstGeom prst="rect">
            <a:avLst/>
          </a:prstGeom>
        </p:spPr>
      </p:pic>
      <p:pic>
        <p:nvPicPr>
          <p:cNvPr id="53" name="图片 52">
            <a:extLst>
              <a:ext uri="{FF2B5EF4-FFF2-40B4-BE49-F238E27FC236}">
                <a16:creationId xmlns:a16="http://schemas.microsoft.com/office/drawing/2014/main" id="{02B8959B-284E-4C40-B40D-AF6F3E8FB8A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658120" y="3654830"/>
            <a:ext cx="470974" cy="1372844"/>
          </a:xfrm>
          <a:prstGeom prst="rect">
            <a:avLst/>
          </a:prstGeom>
        </p:spPr>
      </p:pic>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007104" y="3739062"/>
            <a:ext cx="1054139" cy="1800055"/>
          </a:xfrm>
          <a:prstGeom prst="rect">
            <a:avLst/>
          </a:prstGeom>
        </p:spPr>
      </p:pic>
      <p:pic>
        <p:nvPicPr>
          <p:cNvPr id="7" name="图片 6">
            <a:extLst>
              <a:ext uri="{FF2B5EF4-FFF2-40B4-BE49-F238E27FC236}">
                <a16:creationId xmlns:a16="http://schemas.microsoft.com/office/drawing/2014/main" id="{FA434732-7BA1-436A-8DEE-A94F4A23B9D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584575" y="4194267"/>
            <a:ext cx="357300" cy="468667"/>
          </a:xfrm>
          <a:prstGeom prst="rect">
            <a:avLst/>
          </a:prstGeom>
        </p:spPr>
      </p:pic>
      <p:pic>
        <p:nvPicPr>
          <p:cNvPr id="55" name="图片 54">
            <a:extLst>
              <a:ext uri="{FF2B5EF4-FFF2-40B4-BE49-F238E27FC236}">
                <a16:creationId xmlns:a16="http://schemas.microsoft.com/office/drawing/2014/main" id="{EAFCAE81-0B6E-4AA5-ACF1-41AD4DD577A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8041626" y="4679378"/>
            <a:ext cx="899387" cy="1179717"/>
          </a:xfrm>
          <a:prstGeom prst="rect">
            <a:avLst/>
          </a:prstGeom>
        </p:spPr>
      </p:pic>
      <p:pic>
        <p:nvPicPr>
          <p:cNvPr id="56" name="图片 55">
            <a:extLst>
              <a:ext uri="{FF2B5EF4-FFF2-40B4-BE49-F238E27FC236}">
                <a16:creationId xmlns:a16="http://schemas.microsoft.com/office/drawing/2014/main" id="{845999CF-AA7A-40BE-9220-B3CB2E816BFF}"/>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808385" y="2256338"/>
            <a:ext cx="1547791" cy="3255113"/>
          </a:xfrm>
          <a:prstGeom prst="rect">
            <a:avLst/>
          </a:prstGeom>
        </p:spPr>
      </p:pic>
      <p:pic>
        <p:nvPicPr>
          <p:cNvPr id="12" name="图片 11">
            <a:extLst>
              <a:ext uri="{FF2B5EF4-FFF2-40B4-BE49-F238E27FC236}">
                <a16:creationId xmlns:a16="http://schemas.microsoft.com/office/drawing/2014/main" id="{14945B73-807C-423B-86A0-B46977EBD20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884608" y="2250702"/>
            <a:ext cx="1066800" cy="1066800"/>
          </a:xfrm>
          <a:prstGeom prst="rect">
            <a:avLst/>
          </a:prstGeom>
        </p:spPr>
      </p:pic>
      <p:pic>
        <p:nvPicPr>
          <p:cNvPr id="13" name="图片 12">
            <a:extLst>
              <a:ext uri="{FF2B5EF4-FFF2-40B4-BE49-F238E27FC236}">
                <a16:creationId xmlns:a16="http://schemas.microsoft.com/office/drawing/2014/main" id="{8D1C0381-F2D9-4BBB-AC23-0F5F8052482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205569" y="2128822"/>
            <a:ext cx="1588557" cy="983391"/>
          </a:xfrm>
          <a:prstGeom prst="rect">
            <a:avLst/>
          </a:prstGeom>
        </p:spPr>
      </p:pic>
      <p:pic>
        <p:nvPicPr>
          <p:cNvPr id="59" name="图片 58">
            <a:extLst>
              <a:ext uri="{FF2B5EF4-FFF2-40B4-BE49-F238E27FC236}">
                <a16:creationId xmlns:a16="http://schemas.microsoft.com/office/drawing/2014/main" id="{B3A564B7-1205-469A-8851-FE576A00F350}"/>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7885578" y="2073305"/>
            <a:ext cx="685461" cy="424332"/>
          </a:xfrm>
          <a:prstGeom prst="rect">
            <a:avLst/>
          </a:prstGeom>
        </p:spPr>
      </p:pic>
      <p:pic>
        <p:nvPicPr>
          <p:cNvPr id="60" name="图片 59">
            <a:extLst>
              <a:ext uri="{FF2B5EF4-FFF2-40B4-BE49-F238E27FC236}">
                <a16:creationId xmlns:a16="http://schemas.microsoft.com/office/drawing/2014/main" id="{95E66A95-12C8-45D4-AF3E-DFE0E8B5B79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9313295" y="1532908"/>
            <a:ext cx="1588557" cy="983391"/>
          </a:xfrm>
          <a:prstGeom prst="rect">
            <a:avLst/>
          </a:prstGeom>
        </p:spPr>
      </p:pic>
      <p:pic>
        <p:nvPicPr>
          <p:cNvPr id="15" name="图片 14">
            <a:extLst>
              <a:ext uri="{FF2B5EF4-FFF2-40B4-BE49-F238E27FC236}">
                <a16:creationId xmlns:a16="http://schemas.microsoft.com/office/drawing/2014/main" id="{3F8D12DA-0097-4A95-BFE1-F9CAF2DF8163}"/>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7299086" y="4829053"/>
            <a:ext cx="973649" cy="1464311"/>
          </a:xfrm>
          <a:prstGeom prst="rect">
            <a:avLst/>
          </a:prstGeom>
        </p:spPr>
      </p:pic>
      <p:sp>
        <p:nvSpPr>
          <p:cNvPr id="62" name="文本框 61">
            <a:extLst>
              <a:ext uri="{FF2B5EF4-FFF2-40B4-BE49-F238E27FC236}">
                <a16:creationId xmlns:a16="http://schemas.microsoft.com/office/drawing/2014/main" id="{B9C7344A-FF23-43E8-A218-373FA3159078}"/>
              </a:ext>
            </a:extLst>
          </p:cNvPr>
          <p:cNvSpPr txBox="1"/>
          <p:nvPr/>
        </p:nvSpPr>
        <p:spPr>
          <a:xfrm>
            <a:off x="721524" y="2620518"/>
            <a:ext cx="681597" cy="584775"/>
          </a:xfrm>
          <a:prstGeom prst="rect">
            <a:avLst/>
          </a:prstGeom>
          <a:noFill/>
        </p:spPr>
        <p:txBody>
          <a:bodyPr wrap="square" rtlCol="0">
            <a:spAutoFit/>
          </a:bodyPr>
          <a:lstStyle/>
          <a:p>
            <a:pPr algn="dist"/>
            <a:r>
              <a:rPr lang="en-US" altLang="zh-CN" sz="3200" dirty="0">
                <a:solidFill>
                  <a:srgbClr val="304086"/>
                </a:solidFill>
                <a:cs typeface="+mn-ea"/>
                <a:sym typeface="+mn-lt"/>
              </a:rPr>
              <a:t>01</a:t>
            </a:r>
            <a:endParaRPr lang="zh-CN" altLang="en-US" sz="3200" dirty="0">
              <a:solidFill>
                <a:srgbClr val="304086"/>
              </a:solidFill>
              <a:cs typeface="+mn-ea"/>
              <a:sym typeface="+mn-lt"/>
            </a:endParaRPr>
          </a:p>
        </p:txBody>
      </p:sp>
      <p:sp>
        <p:nvSpPr>
          <p:cNvPr id="63" name="文本框 62">
            <a:extLst>
              <a:ext uri="{FF2B5EF4-FFF2-40B4-BE49-F238E27FC236}">
                <a16:creationId xmlns:a16="http://schemas.microsoft.com/office/drawing/2014/main" id="{BE25D712-1F3C-4E27-AB31-BA619E3B5E80}"/>
              </a:ext>
            </a:extLst>
          </p:cNvPr>
          <p:cNvSpPr txBox="1"/>
          <p:nvPr/>
        </p:nvSpPr>
        <p:spPr>
          <a:xfrm>
            <a:off x="1507943" y="2625970"/>
            <a:ext cx="4018749" cy="400110"/>
          </a:xfrm>
          <a:prstGeom prst="rect">
            <a:avLst/>
          </a:prstGeom>
          <a:noFill/>
        </p:spPr>
        <p:txBody>
          <a:bodyPr wrap="square" rtlCol="0">
            <a:spAutoFit/>
          </a:bodyPr>
          <a:lstStyle/>
          <a:p>
            <a:pPr algn="dist"/>
            <a:r>
              <a:rPr lang="zh-CN" altLang="en-US" sz="2000" dirty="0">
                <a:solidFill>
                  <a:schemeClr val="bg1"/>
                </a:solidFill>
                <a:cs typeface="+mn-ea"/>
                <a:sym typeface="+mn-lt"/>
              </a:rPr>
              <a:t>个人介绍</a:t>
            </a:r>
          </a:p>
        </p:txBody>
      </p:sp>
      <p:sp>
        <p:nvSpPr>
          <p:cNvPr id="64" name="文本框 63">
            <a:extLst>
              <a:ext uri="{FF2B5EF4-FFF2-40B4-BE49-F238E27FC236}">
                <a16:creationId xmlns:a16="http://schemas.microsoft.com/office/drawing/2014/main" id="{ECE39F65-ED47-4F2F-B89E-D0AD27F0E927}"/>
              </a:ext>
            </a:extLst>
          </p:cNvPr>
          <p:cNvSpPr txBox="1"/>
          <p:nvPr/>
        </p:nvSpPr>
        <p:spPr>
          <a:xfrm>
            <a:off x="1507943" y="2964524"/>
            <a:ext cx="4018749" cy="230832"/>
          </a:xfrm>
          <a:prstGeom prst="rect">
            <a:avLst/>
          </a:prstGeom>
          <a:noFill/>
        </p:spPr>
        <p:txBody>
          <a:bodyPr wrap="square">
            <a:spAutoFit/>
          </a:bodyPr>
          <a:lstStyle/>
          <a:p>
            <a:pPr algn="dist"/>
            <a:r>
              <a:rPr lang="en-US" altLang="zh-CN" sz="900" dirty="0">
                <a:solidFill>
                  <a:schemeClr val="bg1"/>
                </a:solidFill>
                <a:cs typeface="+mn-ea"/>
                <a:sym typeface="+mn-lt"/>
              </a:rPr>
              <a:t>Personal introduction</a:t>
            </a:r>
          </a:p>
        </p:txBody>
      </p:sp>
      <p:sp>
        <p:nvSpPr>
          <p:cNvPr id="65" name="文本框 64">
            <a:extLst>
              <a:ext uri="{FF2B5EF4-FFF2-40B4-BE49-F238E27FC236}">
                <a16:creationId xmlns:a16="http://schemas.microsoft.com/office/drawing/2014/main" id="{5645FA8E-0A06-4C64-9F9F-062E67B171DF}"/>
              </a:ext>
            </a:extLst>
          </p:cNvPr>
          <p:cNvSpPr txBox="1"/>
          <p:nvPr/>
        </p:nvSpPr>
        <p:spPr>
          <a:xfrm>
            <a:off x="660106" y="1672145"/>
            <a:ext cx="2423102" cy="523220"/>
          </a:xfrm>
          <a:prstGeom prst="rect">
            <a:avLst/>
          </a:prstGeom>
          <a:noFill/>
        </p:spPr>
        <p:txBody>
          <a:bodyPr wrap="square" rtlCol="0">
            <a:spAutoFit/>
          </a:bodyPr>
          <a:lstStyle/>
          <a:p>
            <a:pPr algn="dist"/>
            <a:r>
              <a:rPr lang="en-US" altLang="zh-CN" sz="2800" dirty="0">
                <a:solidFill>
                  <a:srgbClr val="304086"/>
                </a:solidFill>
                <a:cs typeface="+mn-ea"/>
                <a:sym typeface="+mn-lt"/>
              </a:rPr>
              <a:t>CONTENTS</a:t>
            </a:r>
            <a:endParaRPr lang="zh-CN" altLang="en-US" sz="3600" dirty="0">
              <a:solidFill>
                <a:srgbClr val="304086"/>
              </a:solidFill>
              <a:cs typeface="+mn-ea"/>
              <a:sym typeface="+mn-lt"/>
            </a:endParaRPr>
          </a:p>
        </p:txBody>
      </p:sp>
      <p:sp>
        <p:nvSpPr>
          <p:cNvPr id="66" name="文本框 65">
            <a:extLst>
              <a:ext uri="{FF2B5EF4-FFF2-40B4-BE49-F238E27FC236}">
                <a16:creationId xmlns:a16="http://schemas.microsoft.com/office/drawing/2014/main" id="{CEBDCA50-A1F2-4F08-8D73-1FF98DDE20A7}"/>
              </a:ext>
            </a:extLst>
          </p:cNvPr>
          <p:cNvSpPr txBox="1"/>
          <p:nvPr/>
        </p:nvSpPr>
        <p:spPr>
          <a:xfrm>
            <a:off x="731944" y="3505171"/>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02</a:t>
            </a:r>
            <a:endParaRPr lang="zh-CN" altLang="en-US" sz="3200" dirty="0">
              <a:solidFill>
                <a:srgbClr val="304086"/>
              </a:solidFill>
              <a:cs typeface="+mn-ea"/>
              <a:sym typeface="+mn-lt"/>
            </a:endParaRPr>
          </a:p>
        </p:txBody>
      </p:sp>
      <p:sp>
        <p:nvSpPr>
          <p:cNvPr id="67" name="文本框 66">
            <a:extLst>
              <a:ext uri="{FF2B5EF4-FFF2-40B4-BE49-F238E27FC236}">
                <a16:creationId xmlns:a16="http://schemas.microsoft.com/office/drawing/2014/main" id="{1DE9BFDC-1159-4B40-A855-517FF79AF9BE}"/>
              </a:ext>
            </a:extLst>
          </p:cNvPr>
          <p:cNvSpPr txBox="1"/>
          <p:nvPr/>
        </p:nvSpPr>
        <p:spPr>
          <a:xfrm>
            <a:off x="1507943" y="3510623"/>
            <a:ext cx="4018749" cy="400110"/>
          </a:xfrm>
          <a:prstGeom prst="rect">
            <a:avLst/>
          </a:prstGeom>
          <a:noFill/>
        </p:spPr>
        <p:txBody>
          <a:bodyPr wrap="square" rtlCol="0">
            <a:spAutoFit/>
          </a:bodyPr>
          <a:lstStyle/>
          <a:p>
            <a:pPr algn="dist"/>
            <a:r>
              <a:rPr lang="zh-CN" altLang="en-US" sz="2000" dirty="0">
                <a:solidFill>
                  <a:schemeClr val="bg1"/>
                </a:solidFill>
                <a:cs typeface="+mn-ea"/>
                <a:sym typeface="+mn-lt"/>
              </a:rPr>
              <a:t>著名论文</a:t>
            </a:r>
          </a:p>
        </p:txBody>
      </p:sp>
      <p:sp>
        <p:nvSpPr>
          <p:cNvPr id="68" name="文本框 67">
            <a:extLst>
              <a:ext uri="{FF2B5EF4-FFF2-40B4-BE49-F238E27FC236}">
                <a16:creationId xmlns:a16="http://schemas.microsoft.com/office/drawing/2014/main" id="{936FDC71-494B-4DA3-A484-C660DD2A8945}"/>
              </a:ext>
            </a:extLst>
          </p:cNvPr>
          <p:cNvSpPr txBox="1"/>
          <p:nvPr/>
        </p:nvSpPr>
        <p:spPr>
          <a:xfrm>
            <a:off x="1507943" y="3849177"/>
            <a:ext cx="4018749" cy="230832"/>
          </a:xfrm>
          <a:prstGeom prst="rect">
            <a:avLst/>
          </a:prstGeom>
          <a:noFill/>
        </p:spPr>
        <p:txBody>
          <a:bodyPr wrap="square">
            <a:spAutoFit/>
          </a:bodyPr>
          <a:lstStyle/>
          <a:p>
            <a:pPr algn="dist"/>
            <a:r>
              <a:rPr lang="en-US" altLang="zh-CN" sz="900" dirty="0">
                <a:solidFill>
                  <a:schemeClr val="bg1"/>
                </a:solidFill>
                <a:cs typeface="+mn-ea"/>
                <a:sym typeface="+mn-lt"/>
              </a:rPr>
              <a:t>Famous Papers</a:t>
            </a:r>
          </a:p>
        </p:txBody>
      </p:sp>
      <p:sp>
        <p:nvSpPr>
          <p:cNvPr id="69" name="文本框 68">
            <a:extLst>
              <a:ext uri="{FF2B5EF4-FFF2-40B4-BE49-F238E27FC236}">
                <a16:creationId xmlns:a16="http://schemas.microsoft.com/office/drawing/2014/main" id="{3FD2A020-CBD7-45D8-94FB-8384146F0110}"/>
              </a:ext>
            </a:extLst>
          </p:cNvPr>
          <p:cNvSpPr txBox="1"/>
          <p:nvPr/>
        </p:nvSpPr>
        <p:spPr>
          <a:xfrm>
            <a:off x="729539" y="4389824"/>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03</a:t>
            </a:r>
            <a:endParaRPr lang="zh-CN" altLang="en-US" sz="3200" dirty="0">
              <a:solidFill>
                <a:srgbClr val="304086"/>
              </a:solidFill>
              <a:cs typeface="+mn-ea"/>
              <a:sym typeface="+mn-lt"/>
            </a:endParaRPr>
          </a:p>
        </p:txBody>
      </p:sp>
      <p:sp>
        <p:nvSpPr>
          <p:cNvPr id="70" name="文本框 69">
            <a:extLst>
              <a:ext uri="{FF2B5EF4-FFF2-40B4-BE49-F238E27FC236}">
                <a16:creationId xmlns:a16="http://schemas.microsoft.com/office/drawing/2014/main" id="{116D4731-BE03-4A34-96C2-F0FBC2E64053}"/>
              </a:ext>
            </a:extLst>
          </p:cNvPr>
          <p:cNvSpPr txBox="1"/>
          <p:nvPr/>
        </p:nvSpPr>
        <p:spPr>
          <a:xfrm>
            <a:off x="1507943" y="4395276"/>
            <a:ext cx="4018749" cy="400110"/>
          </a:xfrm>
          <a:prstGeom prst="rect">
            <a:avLst/>
          </a:prstGeom>
          <a:noFill/>
        </p:spPr>
        <p:txBody>
          <a:bodyPr wrap="square" rtlCol="0">
            <a:spAutoFit/>
          </a:bodyPr>
          <a:lstStyle/>
          <a:p>
            <a:pPr algn="dist"/>
            <a:r>
              <a:rPr lang="zh-CN" altLang="en-US" sz="2000" dirty="0">
                <a:solidFill>
                  <a:schemeClr val="bg1"/>
                </a:solidFill>
                <a:cs typeface="+mn-ea"/>
                <a:sym typeface="+mn-lt"/>
              </a:rPr>
              <a:t>获得图灵奖</a:t>
            </a:r>
          </a:p>
        </p:txBody>
      </p:sp>
      <p:sp>
        <p:nvSpPr>
          <p:cNvPr id="71" name="文本框 70">
            <a:extLst>
              <a:ext uri="{FF2B5EF4-FFF2-40B4-BE49-F238E27FC236}">
                <a16:creationId xmlns:a16="http://schemas.microsoft.com/office/drawing/2014/main" id="{6808BF39-5F2A-45E7-B23B-5BCBAB54E46A}"/>
              </a:ext>
            </a:extLst>
          </p:cNvPr>
          <p:cNvSpPr txBox="1"/>
          <p:nvPr/>
        </p:nvSpPr>
        <p:spPr>
          <a:xfrm>
            <a:off x="1507943" y="4733830"/>
            <a:ext cx="4018749" cy="230832"/>
          </a:xfrm>
          <a:prstGeom prst="rect">
            <a:avLst/>
          </a:prstGeom>
          <a:noFill/>
        </p:spPr>
        <p:txBody>
          <a:bodyPr wrap="square">
            <a:spAutoFit/>
          </a:bodyPr>
          <a:lstStyle/>
          <a:p>
            <a:pPr algn="dist"/>
            <a:r>
              <a:rPr lang="en-US" altLang="zh-CN" sz="900" dirty="0">
                <a:solidFill>
                  <a:schemeClr val="bg1"/>
                </a:solidFill>
                <a:cs typeface="+mn-ea"/>
                <a:sym typeface="+mn-lt"/>
              </a:rPr>
              <a:t>Turing Award</a:t>
            </a:r>
          </a:p>
        </p:txBody>
      </p:sp>
      <p:pic>
        <p:nvPicPr>
          <p:cNvPr id="75" name="图片 74">
            <a:extLst>
              <a:ext uri="{FF2B5EF4-FFF2-40B4-BE49-F238E27FC236}">
                <a16:creationId xmlns:a16="http://schemas.microsoft.com/office/drawing/2014/main" id="{A27A90B9-9B1C-48B1-A5DB-2AED4021DBE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8917313" y="3280291"/>
            <a:ext cx="179581" cy="235555"/>
          </a:xfrm>
          <a:prstGeom prst="rect">
            <a:avLst/>
          </a:prstGeom>
        </p:spPr>
      </p:pic>
      <p:pic>
        <p:nvPicPr>
          <p:cNvPr id="76" name="图片 75">
            <a:extLst>
              <a:ext uri="{FF2B5EF4-FFF2-40B4-BE49-F238E27FC236}">
                <a16:creationId xmlns:a16="http://schemas.microsoft.com/office/drawing/2014/main" id="{AB3086C0-372C-47BA-B70E-264A3BB5C510}"/>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8167807" y="3873360"/>
            <a:ext cx="267721" cy="351168"/>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9EBF16BE-5B4A-4FA1-A91B-B10757A1307A}"/>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2" name="图片 1">
            <a:extLst>
              <a:ext uri="{FF2B5EF4-FFF2-40B4-BE49-F238E27FC236}">
                <a16:creationId xmlns:a16="http://schemas.microsoft.com/office/drawing/2014/main" id="{AB41FF9B-4CCF-494A-A99D-ECAA6CA8F015}"/>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a:off x="7961715" y="4107067"/>
            <a:ext cx="517023" cy="701862"/>
          </a:xfrm>
          <a:prstGeom prst="rect">
            <a:avLst/>
          </a:prstGeom>
        </p:spPr>
      </p:pic>
    </p:spTree>
    <p:extLst>
      <p:ext uri="{BB962C8B-B14F-4D97-AF65-F5344CB8AC3E}">
        <p14:creationId xmlns:p14="http://schemas.microsoft.com/office/powerpoint/2010/main" val="32305573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childTnLst>
                                </p:cTn>
                              </p:par>
                              <p:par>
                                <p:cTn id="63" presetID="10"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childTnLst>
                                </p:cTn>
                              </p:par>
                              <p:par>
                                <p:cTn id="69" presetID="10"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1000"/>
                                        <p:tgtEl>
                                          <p:spTgt spid="75"/>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1000"/>
                                        <p:tgtEl>
                                          <p:spTgt spid="7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childTnLst>
                                </p:cTn>
                              </p:par>
                              <p:par>
                                <p:cTn id="78" presetID="2" presetClass="entr" presetSubtype="4" fill="hold" grpId="0" nodeType="withEffect">
                                  <p:stCondLst>
                                    <p:cond delay="50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50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ppt_x"/>
                                          </p:val>
                                        </p:tav>
                                        <p:tav tm="100000">
                                          <p:val>
                                            <p:strVal val="#ppt_x"/>
                                          </p:val>
                                        </p:tav>
                                      </p:tavLst>
                                    </p:anim>
                                    <p:anim calcmode="lin" valueType="num">
                                      <p:cBhvr additive="base">
                                        <p:cTn id="85" dur="500" fill="hold"/>
                                        <p:tgtEl>
                                          <p:spTgt spid="6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 calcmode="lin" valueType="num">
                                      <p:cBhvr additive="base">
                                        <p:cTn id="88" dur="500" fill="hold"/>
                                        <p:tgtEl>
                                          <p:spTgt spid="64"/>
                                        </p:tgtEl>
                                        <p:attrNameLst>
                                          <p:attrName>ppt_x</p:attrName>
                                        </p:attrNameLst>
                                      </p:cBhvr>
                                      <p:tavLst>
                                        <p:tav tm="0">
                                          <p:val>
                                            <p:strVal val="#ppt_x"/>
                                          </p:val>
                                        </p:tav>
                                        <p:tav tm="100000">
                                          <p:val>
                                            <p:strVal val="#ppt_x"/>
                                          </p:val>
                                        </p:tav>
                                      </p:tavLst>
                                    </p:anim>
                                    <p:anim calcmode="lin" valueType="num">
                                      <p:cBhvr additive="base">
                                        <p:cTn id="89" dur="500" fill="hold"/>
                                        <p:tgtEl>
                                          <p:spTgt spid="6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50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500" fill="hold"/>
                                        <p:tgtEl>
                                          <p:spTgt spid="65"/>
                                        </p:tgtEl>
                                        <p:attrNameLst>
                                          <p:attrName>ppt_x</p:attrName>
                                        </p:attrNameLst>
                                      </p:cBhvr>
                                      <p:tavLst>
                                        <p:tav tm="0">
                                          <p:val>
                                            <p:strVal val="#ppt_x"/>
                                          </p:val>
                                        </p:tav>
                                        <p:tav tm="100000">
                                          <p:val>
                                            <p:strVal val="#ppt_x"/>
                                          </p:val>
                                        </p:tav>
                                      </p:tavLst>
                                    </p:anim>
                                    <p:anim calcmode="lin" valueType="num">
                                      <p:cBhvr additive="base">
                                        <p:cTn id="93" dur="500" fill="hold"/>
                                        <p:tgtEl>
                                          <p:spTgt spid="6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50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500" fill="hold"/>
                                        <p:tgtEl>
                                          <p:spTgt spid="66"/>
                                        </p:tgtEl>
                                        <p:attrNameLst>
                                          <p:attrName>ppt_x</p:attrName>
                                        </p:attrNameLst>
                                      </p:cBhvr>
                                      <p:tavLst>
                                        <p:tav tm="0">
                                          <p:val>
                                            <p:strVal val="#ppt_x"/>
                                          </p:val>
                                        </p:tav>
                                        <p:tav tm="100000">
                                          <p:val>
                                            <p:strVal val="#ppt_x"/>
                                          </p:val>
                                        </p:tav>
                                      </p:tavLst>
                                    </p:anim>
                                    <p:anim calcmode="lin" valueType="num">
                                      <p:cBhvr additive="base">
                                        <p:cTn id="97" dur="500" fill="hold"/>
                                        <p:tgtEl>
                                          <p:spTgt spid="6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50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500" fill="hold"/>
                                        <p:tgtEl>
                                          <p:spTgt spid="67"/>
                                        </p:tgtEl>
                                        <p:attrNameLst>
                                          <p:attrName>ppt_x</p:attrName>
                                        </p:attrNameLst>
                                      </p:cBhvr>
                                      <p:tavLst>
                                        <p:tav tm="0">
                                          <p:val>
                                            <p:strVal val="#ppt_x"/>
                                          </p:val>
                                        </p:tav>
                                        <p:tav tm="100000">
                                          <p:val>
                                            <p:strVal val="#ppt_x"/>
                                          </p:val>
                                        </p:tav>
                                      </p:tavLst>
                                    </p:anim>
                                    <p:anim calcmode="lin" valueType="num">
                                      <p:cBhvr additive="base">
                                        <p:cTn id="101" dur="500" fill="hold"/>
                                        <p:tgtEl>
                                          <p:spTgt spid="6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50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500" fill="hold"/>
                                        <p:tgtEl>
                                          <p:spTgt spid="68"/>
                                        </p:tgtEl>
                                        <p:attrNameLst>
                                          <p:attrName>ppt_x</p:attrName>
                                        </p:attrNameLst>
                                      </p:cBhvr>
                                      <p:tavLst>
                                        <p:tav tm="0">
                                          <p:val>
                                            <p:strVal val="#ppt_x"/>
                                          </p:val>
                                        </p:tav>
                                        <p:tav tm="100000">
                                          <p:val>
                                            <p:strVal val="#ppt_x"/>
                                          </p:val>
                                        </p:tav>
                                      </p:tavLst>
                                    </p:anim>
                                    <p:anim calcmode="lin" valueType="num">
                                      <p:cBhvr additive="base">
                                        <p:cTn id="105" dur="500" fill="hold"/>
                                        <p:tgtEl>
                                          <p:spTgt spid="6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50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500" fill="hold"/>
                                        <p:tgtEl>
                                          <p:spTgt spid="69"/>
                                        </p:tgtEl>
                                        <p:attrNameLst>
                                          <p:attrName>ppt_x</p:attrName>
                                        </p:attrNameLst>
                                      </p:cBhvr>
                                      <p:tavLst>
                                        <p:tav tm="0">
                                          <p:val>
                                            <p:strVal val="#ppt_x"/>
                                          </p:val>
                                        </p:tav>
                                        <p:tav tm="100000">
                                          <p:val>
                                            <p:strVal val="#ppt_x"/>
                                          </p:val>
                                        </p:tav>
                                      </p:tavLst>
                                    </p:anim>
                                    <p:anim calcmode="lin" valueType="num">
                                      <p:cBhvr additive="base">
                                        <p:cTn id="109" dur="500" fill="hold"/>
                                        <p:tgtEl>
                                          <p:spTgt spid="69"/>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50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500" fill="hold"/>
                                        <p:tgtEl>
                                          <p:spTgt spid="70"/>
                                        </p:tgtEl>
                                        <p:attrNameLst>
                                          <p:attrName>ppt_x</p:attrName>
                                        </p:attrNameLst>
                                      </p:cBhvr>
                                      <p:tavLst>
                                        <p:tav tm="0">
                                          <p:val>
                                            <p:strVal val="#ppt_x"/>
                                          </p:val>
                                        </p:tav>
                                        <p:tav tm="100000">
                                          <p:val>
                                            <p:strVal val="#ppt_x"/>
                                          </p:val>
                                        </p:tav>
                                      </p:tavLst>
                                    </p:anim>
                                    <p:anim calcmode="lin" valueType="num">
                                      <p:cBhvr additive="base">
                                        <p:cTn id="113" dur="500" fill="hold"/>
                                        <p:tgtEl>
                                          <p:spTgt spid="7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500"/>
                                  </p:stCondLst>
                                  <p:childTnLst>
                                    <p:set>
                                      <p:cBhvr>
                                        <p:cTn id="115" dur="1" fill="hold">
                                          <p:stCondLst>
                                            <p:cond delay="0"/>
                                          </p:stCondLst>
                                        </p:cTn>
                                        <p:tgtEl>
                                          <p:spTgt spid="71"/>
                                        </p:tgtEl>
                                        <p:attrNameLst>
                                          <p:attrName>style.visibility</p:attrName>
                                        </p:attrNameLst>
                                      </p:cBhvr>
                                      <p:to>
                                        <p:strVal val="visible"/>
                                      </p:to>
                                    </p:set>
                                    <p:anim calcmode="lin" valueType="num">
                                      <p:cBhvr additive="base">
                                        <p:cTn id="116" dur="500" fill="hold"/>
                                        <p:tgtEl>
                                          <p:spTgt spid="71"/>
                                        </p:tgtEl>
                                        <p:attrNameLst>
                                          <p:attrName>ppt_x</p:attrName>
                                        </p:attrNameLst>
                                      </p:cBhvr>
                                      <p:tavLst>
                                        <p:tav tm="0">
                                          <p:val>
                                            <p:strVal val="#ppt_x"/>
                                          </p:val>
                                        </p:tav>
                                        <p:tav tm="100000">
                                          <p:val>
                                            <p:strVal val="#ppt_x"/>
                                          </p:val>
                                        </p:tav>
                                      </p:tavLst>
                                    </p:anim>
                                    <p:anim calcmode="lin" valueType="num">
                                      <p:cBhvr additive="base">
                                        <p:cTn id="11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54" grpId="0"/>
      <p:bldP spid="58" grpId="0"/>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个人介绍</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Personal introduction</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01</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398923839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65C02017-4664-4633-83B9-088F94F04D2B}"/>
              </a:ext>
            </a:extLst>
          </p:cNvPr>
          <p:cNvSpPr/>
          <p:nvPr/>
        </p:nvSpPr>
        <p:spPr>
          <a:xfrm>
            <a:off x="-1900020" y="-298824"/>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38" name="圆角矩形 10">
            <a:extLst>
              <a:ext uri="{FF2B5EF4-FFF2-40B4-BE49-F238E27FC236}">
                <a16:creationId xmlns:a16="http://schemas.microsoft.com/office/drawing/2014/main" id="{F263C732-D25C-4D1D-82E0-8A25626F9C2D}"/>
              </a:ext>
            </a:extLst>
          </p:cNvPr>
          <p:cNvSpPr/>
          <p:nvPr/>
        </p:nvSpPr>
        <p:spPr>
          <a:xfrm>
            <a:off x="7000976" y="2861488"/>
            <a:ext cx="766467"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a:extLst>
              <a:ext uri="{FF2B5EF4-FFF2-40B4-BE49-F238E27FC236}">
                <a16:creationId xmlns:a16="http://schemas.microsoft.com/office/drawing/2014/main" id="{D13F7B7D-1CB8-4A4B-BC96-40DB788A81BC}"/>
              </a:ext>
            </a:extLst>
          </p:cNvPr>
          <p:cNvSpPr txBox="1"/>
          <p:nvPr/>
        </p:nvSpPr>
        <p:spPr>
          <a:xfrm>
            <a:off x="6935734" y="3066284"/>
            <a:ext cx="4433547" cy="847283"/>
          </a:xfrm>
          <a:prstGeom prst="rect">
            <a:avLst/>
          </a:prstGeom>
          <a:noFill/>
        </p:spPr>
        <p:txBody>
          <a:bodyPr wrap="square" rtlCol="0">
            <a:spAutoFit/>
          </a:bodyPr>
          <a:lstStyle/>
          <a:p>
            <a:pPr algn="just">
              <a:lnSpc>
                <a:spcPts val="1500"/>
              </a:lnSpc>
            </a:pPr>
            <a:r>
              <a:rPr lang="zh-CN" altLang="en-US" sz="1400" dirty="0">
                <a:solidFill>
                  <a:schemeClr val="tx1">
                    <a:lumMod val="75000"/>
                    <a:lumOff val="25000"/>
                  </a:schemeClr>
                </a:solidFill>
                <a:cs typeface="+mn-ea"/>
                <a:sym typeface="+mn-lt"/>
              </a:rPr>
              <a:t>莱斯利</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瓦利安特（英语：</a:t>
            </a:r>
            <a:r>
              <a:rPr lang="en-US" altLang="zh-CN" sz="1400" dirty="0">
                <a:solidFill>
                  <a:schemeClr val="tx1">
                    <a:lumMod val="75000"/>
                    <a:lumOff val="25000"/>
                  </a:schemeClr>
                </a:solidFill>
                <a:cs typeface="+mn-ea"/>
                <a:sym typeface="+mn-lt"/>
              </a:rPr>
              <a:t>Leslie Gabriel Valiant</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1949</a:t>
            </a:r>
            <a:r>
              <a:rPr lang="zh-CN" altLang="en-US" sz="1400" dirty="0">
                <a:solidFill>
                  <a:schemeClr val="tx1">
                    <a:lumMod val="75000"/>
                    <a:lumOff val="25000"/>
                  </a:schemeClr>
                </a:solidFill>
                <a:cs typeface="+mn-ea"/>
                <a:sym typeface="+mn-lt"/>
              </a:rPr>
              <a:t>年</a:t>
            </a:r>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月</a:t>
            </a:r>
            <a:r>
              <a:rPr lang="en-US" altLang="zh-CN" sz="1400" dirty="0">
                <a:solidFill>
                  <a:schemeClr val="tx1">
                    <a:lumMod val="75000"/>
                    <a:lumOff val="25000"/>
                  </a:schemeClr>
                </a:solidFill>
                <a:cs typeface="+mn-ea"/>
                <a:sym typeface="+mn-lt"/>
              </a:rPr>
              <a:t>28</a:t>
            </a:r>
            <a:r>
              <a:rPr lang="zh-CN" altLang="en-US" sz="1400" dirty="0">
                <a:solidFill>
                  <a:schemeClr val="tx1">
                    <a:lumMod val="75000"/>
                    <a:lumOff val="25000"/>
                  </a:schemeClr>
                </a:solidFill>
                <a:cs typeface="+mn-ea"/>
                <a:sym typeface="+mn-lt"/>
              </a:rPr>
              <a:t>日－），英国</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美国计算机科学家。</a:t>
            </a:r>
            <a:r>
              <a:rPr lang="en-US" altLang="zh-CN" sz="1400" dirty="0">
                <a:solidFill>
                  <a:schemeClr val="tx1">
                    <a:lumMod val="75000"/>
                    <a:lumOff val="25000"/>
                  </a:schemeClr>
                </a:solidFill>
                <a:cs typeface="+mn-ea"/>
                <a:sym typeface="+mn-lt"/>
              </a:rPr>
              <a:t>2010</a:t>
            </a:r>
            <a:r>
              <a:rPr lang="zh-CN" altLang="en-US" sz="1400" dirty="0">
                <a:solidFill>
                  <a:schemeClr val="tx1">
                    <a:lumMod val="75000"/>
                    <a:lumOff val="25000"/>
                  </a:schemeClr>
                </a:solidFill>
                <a:cs typeface="+mn-ea"/>
                <a:sym typeface="+mn-lt"/>
              </a:rPr>
              <a:t>年图灵奖得主。</a:t>
            </a:r>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a16="http://schemas.microsoft.com/office/drawing/2014/main" id="{471D04BB-3B3B-46C9-819C-CD9DC354115B}"/>
              </a:ext>
            </a:extLst>
          </p:cNvPr>
          <p:cNvSpPr txBox="1"/>
          <p:nvPr/>
        </p:nvSpPr>
        <p:spPr>
          <a:xfrm>
            <a:off x="6935734" y="2190218"/>
            <a:ext cx="3803981" cy="830997"/>
          </a:xfrm>
          <a:prstGeom prst="rect">
            <a:avLst/>
          </a:prstGeom>
          <a:noFill/>
        </p:spPr>
        <p:txBody>
          <a:bodyPr wrap="square" rtlCol="0">
            <a:spAutoFit/>
          </a:bodyPr>
          <a:lstStyle/>
          <a:p>
            <a:pPr algn="just"/>
            <a:r>
              <a:rPr lang="en-US" altLang="zh-CN" sz="2400" dirty="0">
                <a:solidFill>
                  <a:srgbClr val="304086"/>
                </a:solidFill>
                <a:cs typeface="+mn-ea"/>
                <a:sym typeface="+mn-lt"/>
              </a:rPr>
              <a:t>Leslie Gabriel Valiant</a:t>
            </a:r>
          </a:p>
          <a:p>
            <a:pPr algn="just"/>
            <a:endParaRPr lang="zh-CN" altLang="en-US" sz="2400" dirty="0">
              <a:solidFill>
                <a:srgbClr val="304086"/>
              </a:solidFill>
              <a:cs typeface="+mn-ea"/>
              <a:sym typeface="+mn-lt"/>
            </a:endParaRPr>
          </a:p>
        </p:txBody>
      </p:sp>
      <p:sp>
        <p:nvSpPr>
          <p:cNvPr id="141" name="文本框 140">
            <a:extLst>
              <a:ext uri="{FF2B5EF4-FFF2-40B4-BE49-F238E27FC236}">
                <a16:creationId xmlns:a16="http://schemas.microsoft.com/office/drawing/2014/main" id="{F127D7C2-5310-476D-A6E5-C1659BDBBEC1}"/>
              </a:ext>
            </a:extLst>
          </p:cNvPr>
          <p:cNvSpPr txBox="1"/>
          <p:nvPr/>
        </p:nvSpPr>
        <p:spPr>
          <a:xfrm>
            <a:off x="6935732" y="4086234"/>
            <a:ext cx="4433547" cy="7005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zh-CN" altLang="en-US" sz="1400" dirty="0">
                <a:solidFill>
                  <a:schemeClr val="tx1">
                    <a:lumMod val="75000"/>
                    <a:lumOff val="25000"/>
                  </a:schemeClr>
                </a:solidFill>
                <a:cs typeface="+mn-ea"/>
                <a:sym typeface="+mn-lt"/>
              </a:rPr>
              <a:t>英国伦敦拉蒂默高中</a:t>
            </a:r>
            <a:r>
              <a:rPr lang="en-US" altLang="zh-CN" sz="1400" dirty="0">
                <a:solidFill>
                  <a:schemeClr val="tx1">
                    <a:lumMod val="75000"/>
                    <a:lumOff val="25000"/>
                  </a:schemeClr>
                </a:solidFill>
                <a:cs typeface="+mn-ea"/>
                <a:sym typeface="+mn-lt"/>
              </a:rPr>
              <a:t>;</a:t>
            </a:r>
          </a:p>
          <a:p>
            <a:pPr marL="171450" indent="-171450" algn="just">
              <a:lnSpc>
                <a:spcPct val="150000"/>
              </a:lnSpc>
              <a:buFont typeface="Arial" panose="020B0604020202020204" pitchFamily="34" charset="0"/>
              <a:buChar char="•"/>
            </a:pPr>
            <a:r>
              <a:rPr lang="zh-CN" altLang="en-US" sz="1400" dirty="0">
                <a:solidFill>
                  <a:schemeClr val="tx1">
                    <a:lumMod val="75000"/>
                    <a:lumOff val="25000"/>
                  </a:schemeClr>
                </a:solidFill>
                <a:cs typeface="+mn-ea"/>
                <a:sym typeface="+mn-lt"/>
              </a:rPr>
              <a:t>英国剑桥国王学院（数学学士，</a:t>
            </a:r>
            <a:r>
              <a:rPr lang="en-US" altLang="zh-CN" sz="1400" dirty="0">
                <a:solidFill>
                  <a:schemeClr val="tx1">
                    <a:lumMod val="75000"/>
                    <a:lumOff val="25000"/>
                  </a:schemeClr>
                </a:solidFill>
                <a:cs typeface="+mn-ea"/>
                <a:sym typeface="+mn-lt"/>
              </a:rPr>
              <a:t>1970</a:t>
            </a:r>
            <a:r>
              <a:rPr lang="zh-CN" altLang="en-US" sz="1400" dirty="0">
                <a:solidFill>
                  <a:schemeClr val="tx1">
                    <a:lumMod val="75000"/>
                    <a:lumOff val="25000"/>
                  </a:schemeClr>
                </a:solidFill>
                <a:cs typeface="+mn-ea"/>
                <a:sym typeface="+mn-lt"/>
              </a:rPr>
              <a:t>年）</a:t>
            </a:r>
            <a:r>
              <a:rPr lang="en-US" altLang="zh-CN" sz="1400" dirty="0">
                <a:solidFill>
                  <a:schemeClr val="tx1">
                    <a:lumMod val="75000"/>
                    <a:lumOff val="25000"/>
                  </a:schemeClr>
                </a:solidFill>
                <a:cs typeface="+mn-ea"/>
                <a:sym typeface="+mn-lt"/>
              </a:rPr>
              <a:t>;</a:t>
            </a:r>
            <a:endParaRPr lang="zh-CN" altLang="en-US" sz="1400" dirty="0">
              <a:solidFill>
                <a:schemeClr val="tx1">
                  <a:lumMod val="75000"/>
                  <a:lumOff val="25000"/>
                </a:schemeClr>
              </a:solidFill>
              <a:cs typeface="+mn-ea"/>
              <a:sym typeface="+mn-lt"/>
            </a:endParaRPr>
          </a:p>
        </p:txBody>
      </p:sp>
      <p:sp>
        <p:nvSpPr>
          <p:cNvPr id="142" name="文本框 141">
            <a:extLst>
              <a:ext uri="{FF2B5EF4-FFF2-40B4-BE49-F238E27FC236}">
                <a16:creationId xmlns:a16="http://schemas.microsoft.com/office/drawing/2014/main" id="{9D3AD418-D1C3-46DF-93C9-4026BCD383B8}"/>
              </a:ext>
            </a:extLst>
          </p:cNvPr>
          <p:cNvSpPr txBox="1"/>
          <p:nvPr/>
        </p:nvSpPr>
        <p:spPr>
          <a:xfrm>
            <a:off x="6935731" y="4732554"/>
            <a:ext cx="4433547" cy="7005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zh-CN" altLang="en-US" sz="1400" dirty="0">
                <a:solidFill>
                  <a:schemeClr val="tx1">
                    <a:lumMod val="75000"/>
                    <a:lumOff val="25000"/>
                  </a:schemeClr>
                </a:solidFill>
                <a:cs typeface="+mn-ea"/>
                <a:sym typeface="+mn-lt"/>
              </a:rPr>
              <a:t>英国伦敦帝国理工学院（</a:t>
            </a:r>
            <a:r>
              <a:rPr lang="en-US" altLang="zh-CN" sz="1400" dirty="0">
                <a:solidFill>
                  <a:schemeClr val="tx1">
                    <a:lumMod val="75000"/>
                    <a:lumOff val="25000"/>
                  </a:schemeClr>
                </a:solidFill>
                <a:cs typeface="+mn-ea"/>
                <a:sym typeface="+mn-lt"/>
              </a:rPr>
              <a:t>DIC</a:t>
            </a:r>
            <a:r>
              <a:rPr lang="zh-CN" altLang="en-US" sz="1400" dirty="0">
                <a:solidFill>
                  <a:schemeClr val="tx1">
                    <a:lumMod val="75000"/>
                    <a:lumOff val="25000"/>
                  </a:schemeClr>
                </a:solidFill>
                <a:cs typeface="+mn-ea"/>
                <a:sym typeface="+mn-lt"/>
              </a:rPr>
              <a:t>计算科学）</a:t>
            </a:r>
            <a:r>
              <a:rPr lang="en-US" altLang="zh-CN" sz="1400" dirty="0">
                <a:solidFill>
                  <a:schemeClr val="tx1">
                    <a:lumMod val="75000"/>
                    <a:lumOff val="25000"/>
                  </a:schemeClr>
                </a:solidFill>
                <a:cs typeface="+mn-ea"/>
                <a:sym typeface="+mn-lt"/>
              </a:rPr>
              <a:t>;</a:t>
            </a:r>
          </a:p>
          <a:p>
            <a:pPr marL="171450" indent="-171450" algn="just">
              <a:lnSpc>
                <a:spcPct val="150000"/>
              </a:lnSpc>
              <a:buFont typeface="Arial" panose="020B0604020202020204" pitchFamily="34" charset="0"/>
              <a:buChar char="•"/>
            </a:pPr>
            <a:r>
              <a:rPr lang="zh-CN" altLang="en-US" sz="1400" dirty="0">
                <a:solidFill>
                  <a:schemeClr val="tx1">
                    <a:lumMod val="75000"/>
                    <a:lumOff val="25000"/>
                  </a:schemeClr>
                </a:solidFill>
                <a:cs typeface="+mn-ea"/>
                <a:sym typeface="+mn-lt"/>
              </a:rPr>
              <a:t>英国华威大学（计算机科学博士，</a:t>
            </a:r>
            <a:r>
              <a:rPr lang="en-US" altLang="zh-CN" sz="1400" dirty="0">
                <a:solidFill>
                  <a:schemeClr val="tx1">
                    <a:lumMod val="75000"/>
                    <a:lumOff val="25000"/>
                  </a:schemeClr>
                </a:solidFill>
                <a:cs typeface="+mn-ea"/>
                <a:sym typeface="+mn-lt"/>
              </a:rPr>
              <a:t>1974</a:t>
            </a:r>
            <a:r>
              <a:rPr lang="zh-CN" altLang="en-US" sz="1400" dirty="0">
                <a:solidFill>
                  <a:schemeClr val="tx1">
                    <a:lumMod val="75000"/>
                    <a:lumOff val="25000"/>
                  </a:schemeClr>
                </a:solidFill>
                <a:cs typeface="+mn-ea"/>
                <a:sym typeface="+mn-lt"/>
              </a:rPr>
              <a:t>年）</a:t>
            </a:r>
          </a:p>
        </p:txBody>
      </p:sp>
      <p:cxnSp>
        <p:nvCxnSpPr>
          <p:cNvPr id="145" name="直接连接符 144">
            <a:extLst>
              <a:ext uri="{FF2B5EF4-FFF2-40B4-BE49-F238E27FC236}">
                <a16:creationId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98587" y="941560"/>
            <a:ext cx="309400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026" name="Picture 2" descr="Leslie G Valiant">
            <a:extLst>
              <a:ext uri="{FF2B5EF4-FFF2-40B4-BE49-F238E27FC236}">
                <a16:creationId xmlns:a16="http://schemas.microsoft.com/office/drawing/2014/main" id="{499D7600-AA51-ADAF-78CC-BF678B1F8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06" y="1732787"/>
            <a:ext cx="3718001" cy="351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3454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500" fill="hold"/>
                                        <p:tgtEl>
                                          <p:spTgt spid="138"/>
                                        </p:tgtEl>
                                        <p:attrNameLst>
                                          <p:attrName>ppt_x</p:attrName>
                                        </p:attrNameLst>
                                      </p:cBhvr>
                                      <p:tavLst>
                                        <p:tav tm="0">
                                          <p:val>
                                            <p:strVal val="1+#ppt_w/2"/>
                                          </p:val>
                                        </p:tav>
                                        <p:tav tm="100000">
                                          <p:val>
                                            <p:strVal val="#ppt_x"/>
                                          </p:val>
                                        </p:tav>
                                      </p:tavLst>
                                    </p:anim>
                                    <p:anim calcmode="lin" valueType="num">
                                      <p:cBhvr additive="base">
                                        <p:cTn id="27" dur="500" fill="hold"/>
                                        <p:tgtEl>
                                          <p:spTgt spid="13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 calcmode="lin" valueType="num">
                                      <p:cBhvr additive="base">
                                        <p:cTn id="30" dur="500" fill="hold"/>
                                        <p:tgtEl>
                                          <p:spTgt spid="140"/>
                                        </p:tgtEl>
                                        <p:attrNameLst>
                                          <p:attrName>ppt_x</p:attrName>
                                        </p:attrNameLst>
                                      </p:cBhvr>
                                      <p:tavLst>
                                        <p:tav tm="0">
                                          <p:val>
                                            <p:strVal val="1+#ppt_w/2"/>
                                          </p:val>
                                        </p:tav>
                                        <p:tav tm="100000">
                                          <p:val>
                                            <p:strVal val="#ppt_x"/>
                                          </p:val>
                                        </p:tav>
                                      </p:tavLst>
                                    </p:anim>
                                    <p:anim calcmode="lin" valueType="num">
                                      <p:cBhvr additive="base">
                                        <p:cTn id="31" dur="500" fill="hold"/>
                                        <p:tgtEl>
                                          <p:spTgt spid="14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1+#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additive="base">
                                        <p:cTn id="38" dur="500" fill="hold"/>
                                        <p:tgtEl>
                                          <p:spTgt spid="141"/>
                                        </p:tgtEl>
                                        <p:attrNameLst>
                                          <p:attrName>ppt_x</p:attrName>
                                        </p:attrNameLst>
                                      </p:cBhvr>
                                      <p:tavLst>
                                        <p:tav tm="0">
                                          <p:val>
                                            <p:strVal val="1+#ppt_w/2"/>
                                          </p:val>
                                        </p:tav>
                                        <p:tav tm="100000">
                                          <p:val>
                                            <p:strVal val="#ppt_x"/>
                                          </p:val>
                                        </p:tav>
                                      </p:tavLst>
                                    </p:anim>
                                    <p:anim calcmode="lin" valueType="num">
                                      <p:cBhvr additive="base">
                                        <p:cTn id="39" dur="500" fill="hold"/>
                                        <p:tgtEl>
                                          <p:spTgt spid="14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500"/>
                                        <p:tgtEl>
                                          <p:spTgt spid="145"/>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4" grpId="0"/>
      <p:bldP spid="58" grpId="0"/>
      <p:bldP spid="61" grpId="0"/>
      <p:bldP spid="138" grpId="0" animBg="1"/>
      <p:bldP spid="139" grpId="0"/>
      <p:bldP spid="140" grpId="0"/>
      <p:bldP spid="141" grpId="0"/>
      <p:bldP spid="14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直角三角形 26">
            <a:extLst>
              <a:ext uri="{FF2B5EF4-FFF2-40B4-BE49-F238E27FC236}">
                <a16:creationId xmlns:a16="http://schemas.microsoft.com/office/drawing/2014/main" id="{F94C5FDD-A7EA-4C68-BBA2-640B57E5D2C1}"/>
              </a:ext>
            </a:extLst>
          </p:cNvPr>
          <p:cNvSpPr/>
          <p:nvPr/>
        </p:nvSpPr>
        <p:spPr>
          <a:xfrm flipH="1">
            <a:off x="3141232" y="-2226832"/>
            <a:ext cx="9050760" cy="9074510"/>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aphicFrame>
        <p:nvGraphicFramePr>
          <p:cNvPr id="16" name="图表 15">
            <a:extLst>
              <a:ext uri="{FF2B5EF4-FFF2-40B4-BE49-F238E27FC236}">
                <a16:creationId xmlns:a16="http://schemas.microsoft.com/office/drawing/2014/main" id="{43B24CCD-B3E1-4E94-8A15-BE58A25E1436}"/>
              </a:ext>
            </a:extLst>
          </p:cNvPr>
          <p:cNvGraphicFramePr/>
          <p:nvPr>
            <p:extLst>
              <p:ext uri="{D42A27DB-BD31-4B8C-83A1-F6EECF244321}">
                <p14:modId xmlns:p14="http://schemas.microsoft.com/office/powerpoint/2010/main" val="335145220"/>
              </p:ext>
            </p:extLst>
          </p:nvPr>
        </p:nvGraphicFramePr>
        <p:xfrm>
          <a:off x="2733866" y="1554352"/>
          <a:ext cx="6762368" cy="4508245"/>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15D5A373-0CC5-4ADE-815E-2A2F1E99415C}"/>
              </a:ext>
            </a:extLst>
          </p:cNvPr>
          <p:cNvSpPr txBox="1"/>
          <p:nvPr/>
        </p:nvSpPr>
        <p:spPr>
          <a:xfrm>
            <a:off x="5033642" y="3388659"/>
            <a:ext cx="2162815" cy="830997"/>
          </a:xfrm>
          <a:prstGeom prst="rect">
            <a:avLst/>
          </a:prstGeom>
          <a:noFill/>
        </p:spPr>
        <p:txBody>
          <a:bodyPr wrap="square" rtlCol="0">
            <a:spAutoFit/>
          </a:bodyPr>
          <a:lstStyle/>
          <a:p>
            <a:pPr algn="ctr"/>
            <a:r>
              <a:rPr lang="zh-CN" altLang="en-US" sz="2400" dirty="0">
                <a:solidFill>
                  <a:schemeClr val="tx1">
                    <a:lumMod val="75000"/>
                    <a:lumOff val="25000"/>
                  </a:schemeClr>
                </a:solidFill>
                <a:cs typeface="+mn-ea"/>
                <a:sym typeface="+mn-lt"/>
              </a:rPr>
              <a:t>教学经验与</a:t>
            </a:r>
            <a:endParaRPr lang="en-US" altLang="zh-CN" sz="2400" dirty="0">
              <a:solidFill>
                <a:schemeClr val="tx1">
                  <a:lumMod val="75000"/>
                  <a:lumOff val="25000"/>
                </a:schemeClr>
              </a:solidFill>
              <a:cs typeface="+mn-ea"/>
              <a:sym typeface="+mn-lt"/>
            </a:endParaRPr>
          </a:p>
          <a:p>
            <a:pPr algn="ctr"/>
            <a:r>
              <a:rPr lang="zh-CN" altLang="en-US" sz="2400" dirty="0">
                <a:solidFill>
                  <a:schemeClr val="tx1">
                    <a:lumMod val="75000"/>
                    <a:lumOff val="25000"/>
                  </a:schemeClr>
                </a:solidFill>
                <a:cs typeface="+mn-ea"/>
                <a:sym typeface="+mn-lt"/>
              </a:rPr>
              <a:t>所获荣誉</a:t>
            </a:r>
          </a:p>
        </p:txBody>
      </p:sp>
      <p:sp>
        <p:nvSpPr>
          <p:cNvPr id="18" name="文本框 17">
            <a:extLst>
              <a:ext uri="{FF2B5EF4-FFF2-40B4-BE49-F238E27FC236}">
                <a16:creationId xmlns:a16="http://schemas.microsoft.com/office/drawing/2014/main" id="{7DEB2649-5B2C-4F13-A6DB-A1645AA096E0}"/>
              </a:ext>
            </a:extLst>
          </p:cNvPr>
          <p:cNvSpPr txBox="1"/>
          <p:nvPr/>
        </p:nvSpPr>
        <p:spPr>
          <a:xfrm>
            <a:off x="8376542" y="2373891"/>
            <a:ext cx="2619122" cy="2886111"/>
          </a:xfrm>
          <a:prstGeom prst="rect">
            <a:avLst/>
          </a:prstGeom>
          <a:noFill/>
        </p:spPr>
        <p:txBody>
          <a:bodyPr wrap="square" rtlCol="0">
            <a:spAutoFit/>
          </a:bodyPr>
          <a:lstStyle/>
          <a:p>
            <a:pPr algn="just">
              <a:lnSpc>
                <a:spcPts val="2000"/>
              </a:lnSpc>
            </a:pPr>
            <a:r>
              <a:rPr lang="zh-CN" altLang="en-US" sz="1200" dirty="0">
                <a:solidFill>
                  <a:schemeClr val="bg1"/>
                </a:solidFill>
                <a:cs typeface="+mn-ea"/>
                <a:sym typeface="+mn-lt"/>
              </a:rPr>
              <a:t>国际数学联盟内万林纳奖（</a:t>
            </a:r>
            <a:r>
              <a:rPr lang="en-US" altLang="zh-CN" sz="1200" dirty="0">
                <a:solidFill>
                  <a:schemeClr val="bg1"/>
                </a:solidFill>
                <a:cs typeface="+mn-ea"/>
                <a:sym typeface="+mn-lt"/>
              </a:rPr>
              <a:t>1986</a:t>
            </a:r>
            <a:r>
              <a:rPr lang="zh-CN" altLang="en-US" sz="1200" dirty="0">
                <a:solidFill>
                  <a:schemeClr val="bg1"/>
                </a:solidFill>
                <a:cs typeface="+mn-ea"/>
                <a:sym typeface="+mn-lt"/>
              </a:rPr>
              <a:t>年）</a:t>
            </a:r>
            <a:r>
              <a:rPr lang="en-US" altLang="zh-CN" sz="1200" dirty="0">
                <a:solidFill>
                  <a:schemeClr val="bg1"/>
                </a:solidFill>
                <a:cs typeface="+mn-ea"/>
                <a:sym typeface="+mn-lt"/>
              </a:rPr>
              <a:t>;</a:t>
            </a:r>
          </a:p>
          <a:p>
            <a:pPr algn="just">
              <a:lnSpc>
                <a:spcPts val="2000"/>
              </a:lnSpc>
            </a:pPr>
            <a:r>
              <a:rPr lang="zh-CN" altLang="en-US" sz="1200" dirty="0">
                <a:solidFill>
                  <a:schemeClr val="bg1"/>
                </a:solidFill>
                <a:cs typeface="+mn-ea"/>
                <a:sym typeface="+mn-lt"/>
              </a:rPr>
              <a:t>英国皇家学会会员（</a:t>
            </a:r>
            <a:r>
              <a:rPr lang="en-US" altLang="zh-CN" sz="1200" dirty="0">
                <a:solidFill>
                  <a:schemeClr val="bg1"/>
                </a:solidFill>
                <a:cs typeface="+mn-ea"/>
                <a:sym typeface="+mn-lt"/>
              </a:rPr>
              <a:t>1991</a:t>
            </a:r>
            <a:r>
              <a:rPr lang="zh-CN" altLang="en-US" sz="1200" dirty="0">
                <a:solidFill>
                  <a:schemeClr val="bg1"/>
                </a:solidFill>
                <a:cs typeface="+mn-ea"/>
                <a:sym typeface="+mn-lt"/>
              </a:rPr>
              <a:t>年）</a:t>
            </a:r>
            <a:r>
              <a:rPr lang="en-US" altLang="zh-CN" sz="1200" dirty="0">
                <a:solidFill>
                  <a:schemeClr val="bg1"/>
                </a:solidFill>
                <a:cs typeface="+mn-ea"/>
                <a:sym typeface="+mn-lt"/>
              </a:rPr>
              <a:t>;</a:t>
            </a:r>
          </a:p>
          <a:p>
            <a:pPr algn="just">
              <a:lnSpc>
                <a:spcPts val="2000"/>
              </a:lnSpc>
            </a:pPr>
            <a:r>
              <a:rPr lang="en-US" altLang="zh-CN" sz="1200" dirty="0">
                <a:solidFill>
                  <a:schemeClr val="bg1"/>
                </a:solidFill>
                <a:cs typeface="+mn-ea"/>
                <a:sym typeface="+mn-lt"/>
              </a:rPr>
              <a:t>ACM</a:t>
            </a:r>
            <a:r>
              <a:rPr lang="zh-CN" altLang="en-US" sz="1200" dirty="0">
                <a:solidFill>
                  <a:schemeClr val="bg1"/>
                </a:solidFill>
                <a:cs typeface="+mn-ea"/>
                <a:sym typeface="+mn-lt"/>
              </a:rPr>
              <a:t>算法和计算理论兴趣小组和</a:t>
            </a:r>
            <a:r>
              <a:rPr lang="en-US" altLang="zh-CN" sz="1200" dirty="0">
                <a:solidFill>
                  <a:schemeClr val="bg1"/>
                </a:solidFill>
                <a:cs typeface="+mn-ea"/>
                <a:sym typeface="+mn-lt"/>
              </a:rPr>
              <a:t>IEEE</a:t>
            </a:r>
            <a:r>
              <a:rPr lang="zh-CN" altLang="en-US" sz="1200" dirty="0">
                <a:solidFill>
                  <a:schemeClr val="bg1"/>
                </a:solidFill>
                <a:cs typeface="+mn-ea"/>
                <a:sym typeface="+mn-lt"/>
              </a:rPr>
              <a:t>计算理论数学基础高德纳奖技术委员会（</a:t>
            </a:r>
            <a:r>
              <a:rPr lang="en-US" altLang="zh-CN" sz="1200" dirty="0">
                <a:solidFill>
                  <a:schemeClr val="bg1"/>
                </a:solidFill>
                <a:cs typeface="+mn-ea"/>
                <a:sym typeface="+mn-lt"/>
              </a:rPr>
              <a:t>1997</a:t>
            </a:r>
            <a:r>
              <a:rPr lang="zh-CN" altLang="en-US" sz="1200" dirty="0">
                <a:solidFill>
                  <a:schemeClr val="bg1"/>
                </a:solidFill>
                <a:cs typeface="+mn-ea"/>
                <a:sym typeface="+mn-lt"/>
              </a:rPr>
              <a:t>年）</a:t>
            </a:r>
            <a:r>
              <a:rPr lang="en-US" altLang="zh-CN" sz="1200" dirty="0">
                <a:solidFill>
                  <a:schemeClr val="bg1"/>
                </a:solidFill>
                <a:cs typeface="+mn-ea"/>
                <a:sym typeface="+mn-lt"/>
              </a:rPr>
              <a:t>;</a:t>
            </a:r>
          </a:p>
          <a:p>
            <a:pPr algn="just">
              <a:lnSpc>
                <a:spcPts val="2000"/>
              </a:lnSpc>
            </a:pPr>
            <a:r>
              <a:rPr lang="zh-CN" altLang="en-US" sz="1200" dirty="0">
                <a:solidFill>
                  <a:schemeClr val="bg1"/>
                </a:solidFill>
                <a:cs typeface="+mn-ea"/>
                <a:sym typeface="+mn-lt"/>
              </a:rPr>
              <a:t>美国国家科学院院士（</a:t>
            </a:r>
            <a:r>
              <a:rPr lang="en-US" altLang="zh-CN" sz="1200" dirty="0">
                <a:solidFill>
                  <a:schemeClr val="bg1"/>
                </a:solidFill>
                <a:cs typeface="+mn-ea"/>
                <a:sym typeface="+mn-lt"/>
              </a:rPr>
              <a:t>2001</a:t>
            </a:r>
            <a:r>
              <a:rPr lang="zh-CN" altLang="en-US" sz="1200" dirty="0">
                <a:solidFill>
                  <a:schemeClr val="bg1"/>
                </a:solidFill>
                <a:cs typeface="+mn-ea"/>
                <a:sym typeface="+mn-lt"/>
              </a:rPr>
              <a:t>年）</a:t>
            </a:r>
            <a:r>
              <a:rPr lang="en-US" altLang="zh-CN" sz="1200" dirty="0">
                <a:solidFill>
                  <a:schemeClr val="bg1"/>
                </a:solidFill>
                <a:cs typeface="+mn-ea"/>
                <a:sym typeface="+mn-lt"/>
              </a:rPr>
              <a:t>;</a:t>
            </a:r>
          </a:p>
          <a:p>
            <a:pPr algn="just">
              <a:lnSpc>
                <a:spcPts val="2000"/>
              </a:lnSpc>
            </a:pPr>
            <a:r>
              <a:rPr lang="zh-CN" altLang="en-US" sz="1200" dirty="0">
                <a:solidFill>
                  <a:schemeClr val="bg1"/>
                </a:solidFill>
                <a:cs typeface="+mn-ea"/>
                <a:sym typeface="+mn-lt"/>
              </a:rPr>
              <a:t>欧洲理论计算机科学协会杰出成就奖（</a:t>
            </a:r>
            <a:r>
              <a:rPr lang="en-US" altLang="zh-CN" sz="1200" dirty="0">
                <a:solidFill>
                  <a:schemeClr val="bg1"/>
                </a:solidFill>
                <a:cs typeface="+mn-ea"/>
                <a:sym typeface="+mn-lt"/>
              </a:rPr>
              <a:t>2008</a:t>
            </a:r>
            <a:r>
              <a:rPr lang="zh-CN" altLang="en-US" sz="1200" dirty="0">
                <a:solidFill>
                  <a:schemeClr val="bg1"/>
                </a:solidFill>
                <a:cs typeface="+mn-ea"/>
                <a:sym typeface="+mn-lt"/>
              </a:rPr>
              <a:t>）</a:t>
            </a:r>
            <a:r>
              <a:rPr lang="en-US" altLang="zh-CN" sz="1200" dirty="0">
                <a:solidFill>
                  <a:schemeClr val="bg1"/>
                </a:solidFill>
                <a:cs typeface="+mn-ea"/>
                <a:sym typeface="+mn-lt"/>
              </a:rPr>
              <a:t>;</a:t>
            </a:r>
          </a:p>
          <a:p>
            <a:pPr algn="just">
              <a:lnSpc>
                <a:spcPts val="2000"/>
              </a:lnSpc>
            </a:pPr>
            <a:r>
              <a:rPr lang="zh-CN" altLang="en-US" sz="1200" dirty="0">
                <a:solidFill>
                  <a:schemeClr val="bg1"/>
                </a:solidFill>
                <a:cs typeface="+mn-ea"/>
                <a:sym typeface="+mn-lt"/>
              </a:rPr>
              <a:t>图灵奖（</a:t>
            </a:r>
            <a:r>
              <a:rPr lang="en-US" altLang="zh-CN" sz="1200" dirty="0">
                <a:solidFill>
                  <a:schemeClr val="bg1"/>
                </a:solidFill>
                <a:cs typeface="+mn-ea"/>
                <a:sym typeface="+mn-lt"/>
              </a:rPr>
              <a:t>2010</a:t>
            </a:r>
            <a:r>
              <a:rPr lang="zh-CN" altLang="en-US" sz="1200" dirty="0">
                <a:solidFill>
                  <a:schemeClr val="bg1"/>
                </a:solidFill>
                <a:cs typeface="+mn-ea"/>
                <a:sym typeface="+mn-lt"/>
              </a:rPr>
              <a:t>）</a:t>
            </a:r>
            <a:r>
              <a:rPr lang="en-US" altLang="zh-CN" sz="1200" dirty="0">
                <a:solidFill>
                  <a:schemeClr val="bg1"/>
                </a:solidFill>
                <a:cs typeface="+mn-ea"/>
                <a:sym typeface="+mn-lt"/>
              </a:rPr>
              <a:t>;</a:t>
            </a:r>
          </a:p>
          <a:p>
            <a:pPr algn="just">
              <a:lnSpc>
                <a:spcPts val="2000"/>
              </a:lnSpc>
            </a:pPr>
            <a:r>
              <a:rPr lang="zh-CN" altLang="en-US" sz="1200" dirty="0">
                <a:solidFill>
                  <a:schemeClr val="bg1"/>
                </a:solidFill>
                <a:cs typeface="+mn-ea"/>
                <a:sym typeface="+mn-lt"/>
              </a:rPr>
              <a:t>美国人工智能协会会员。</a:t>
            </a:r>
          </a:p>
        </p:txBody>
      </p:sp>
      <p:sp>
        <p:nvSpPr>
          <p:cNvPr id="19" name="文本框 18">
            <a:extLst>
              <a:ext uri="{FF2B5EF4-FFF2-40B4-BE49-F238E27FC236}">
                <a16:creationId xmlns:a16="http://schemas.microsoft.com/office/drawing/2014/main" id="{9D46A240-477B-4DCD-942C-15BC28749B80}"/>
              </a:ext>
            </a:extLst>
          </p:cNvPr>
          <p:cNvSpPr txBox="1"/>
          <p:nvPr/>
        </p:nvSpPr>
        <p:spPr>
          <a:xfrm>
            <a:off x="8382228" y="1949423"/>
            <a:ext cx="2018155" cy="461665"/>
          </a:xfrm>
          <a:prstGeom prst="rect">
            <a:avLst/>
          </a:prstGeom>
          <a:noFill/>
        </p:spPr>
        <p:txBody>
          <a:bodyPr wrap="square" rtlCol="0">
            <a:spAutoFit/>
          </a:bodyPr>
          <a:lstStyle/>
          <a:p>
            <a:pPr algn="just"/>
            <a:r>
              <a:rPr lang="zh-CN" altLang="en-US" sz="2400" dirty="0">
                <a:solidFill>
                  <a:schemeClr val="bg1"/>
                </a:solidFill>
                <a:cs typeface="+mn-ea"/>
                <a:sym typeface="+mn-lt"/>
              </a:rPr>
              <a:t>所获荣誉</a:t>
            </a:r>
          </a:p>
        </p:txBody>
      </p:sp>
      <p:sp>
        <p:nvSpPr>
          <p:cNvPr id="22" name="文本框 21">
            <a:extLst>
              <a:ext uri="{FF2B5EF4-FFF2-40B4-BE49-F238E27FC236}">
                <a16:creationId xmlns:a16="http://schemas.microsoft.com/office/drawing/2014/main" id="{4DCCEDAD-3B32-4233-903A-767E7ACB473C}"/>
              </a:ext>
            </a:extLst>
          </p:cNvPr>
          <p:cNvSpPr txBox="1"/>
          <p:nvPr/>
        </p:nvSpPr>
        <p:spPr>
          <a:xfrm>
            <a:off x="1424305" y="2582952"/>
            <a:ext cx="2619122" cy="2629631"/>
          </a:xfrm>
          <a:prstGeom prst="rect">
            <a:avLst/>
          </a:prstGeom>
          <a:noFill/>
        </p:spPr>
        <p:txBody>
          <a:bodyPr wrap="square" rtlCol="0">
            <a:spAutoFit/>
          </a:bodyPr>
          <a:lstStyle/>
          <a:p>
            <a:pPr algn="just">
              <a:lnSpc>
                <a:spcPts val="2000"/>
              </a:lnSpc>
            </a:pPr>
            <a:r>
              <a:rPr lang="zh-CN" altLang="en-US" sz="1200" dirty="0">
                <a:solidFill>
                  <a:schemeClr val="tx1">
                    <a:lumMod val="75000"/>
                    <a:lumOff val="25000"/>
                  </a:schemeClr>
                </a:solidFill>
                <a:cs typeface="+mn-ea"/>
                <a:sym typeface="+mn-lt"/>
              </a:rPr>
              <a:t>卡内基梅隆大学（客座助理教授，</a:t>
            </a:r>
            <a:r>
              <a:rPr lang="en-US" altLang="zh-CN" sz="1200" dirty="0">
                <a:solidFill>
                  <a:schemeClr val="tx1">
                    <a:lumMod val="75000"/>
                    <a:lumOff val="25000"/>
                  </a:schemeClr>
                </a:solidFill>
                <a:cs typeface="+mn-ea"/>
                <a:sym typeface="+mn-lt"/>
              </a:rPr>
              <a:t>1973-1974</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a:t>
            </a:r>
          </a:p>
          <a:p>
            <a:pPr algn="just">
              <a:lnSpc>
                <a:spcPts val="2000"/>
              </a:lnSpc>
            </a:pPr>
            <a:r>
              <a:rPr lang="zh-CN" altLang="en-US" sz="1200" dirty="0">
                <a:solidFill>
                  <a:schemeClr val="tx1">
                    <a:lumMod val="75000"/>
                    <a:lumOff val="25000"/>
                  </a:schemeClr>
                </a:solidFill>
                <a:cs typeface="+mn-ea"/>
                <a:sym typeface="+mn-lt"/>
              </a:rPr>
              <a:t>英国利兹大学（讲师，</a:t>
            </a:r>
            <a:r>
              <a:rPr lang="en-US" altLang="zh-CN" sz="1200" dirty="0">
                <a:solidFill>
                  <a:schemeClr val="tx1">
                    <a:lumMod val="75000"/>
                    <a:lumOff val="25000"/>
                  </a:schemeClr>
                </a:solidFill>
                <a:cs typeface="+mn-ea"/>
                <a:sym typeface="+mn-lt"/>
              </a:rPr>
              <a:t>1974-1976</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a:t>
            </a:r>
          </a:p>
          <a:p>
            <a:pPr algn="just">
              <a:lnSpc>
                <a:spcPts val="2000"/>
              </a:lnSpc>
            </a:pPr>
            <a:r>
              <a:rPr lang="zh-CN" altLang="en-US" sz="1200" dirty="0">
                <a:solidFill>
                  <a:schemeClr val="tx1">
                    <a:lumMod val="75000"/>
                    <a:lumOff val="25000"/>
                  </a:schemeClr>
                </a:solidFill>
                <a:cs typeface="+mn-ea"/>
                <a:sym typeface="+mn-lt"/>
              </a:rPr>
              <a:t>苏格兰爱丁堡大学（讲师，后来的读者，</a:t>
            </a:r>
            <a:r>
              <a:rPr lang="en-US" altLang="zh-CN" sz="1200" dirty="0">
                <a:solidFill>
                  <a:schemeClr val="tx1">
                    <a:lumMod val="75000"/>
                    <a:lumOff val="25000"/>
                  </a:schemeClr>
                </a:solidFill>
                <a:cs typeface="+mn-ea"/>
                <a:sym typeface="+mn-lt"/>
              </a:rPr>
              <a:t>1977-1982</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a:t>
            </a:r>
          </a:p>
          <a:p>
            <a:pPr algn="just">
              <a:lnSpc>
                <a:spcPts val="2000"/>
              </a:lnSpc>
            </a:pPr>
            <a:r>
              <a:rPr lang="zh-CN" altLang="en-US" sz="1200" dirty="0">
                <a:solidFill>
                  <a:schemeClr val="tx1">
                    <a:lumMod val="75000"/>
                    <a:lumOff val="25000"/>
                  </a:schemeClr>
                </a:solidFill>
                <a:cs typeface="+mn-ea"/>
                <a:sym typeface="+mn-lt"/>
              </a:rPr>
              <a:t>哈佛大学（戈登</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麦凯计算机科学与应用数学教授，</a:t>
            </a:r>
            <a:r>
              <a:rPr lang="en-US" altLang="zh-CN" sz="1200" dirty="0">
                <a:solidFill>
                  <a:schemeClr val="tx1">
                    <a:lumMod val="75000"/>
                    <a:lumOff val="25000"/>
                  </a:schemeClr>
                </a:solidFill>
                <a:cs typeface="+mn-ea"/>
                <a:sym typeface="+mn-lt"/>
              </a:rPr>
              <a:t>1982</a:t>
            </a:r>
            <a:r>
              <a:rPr lang="zh-CN" altLang="en-US" sz="1200" dirty="0">
                <a:solidFill>
                  <a:schemeClr val="tx1">
                    <a:lumMod val="75000"/>
                    <a:lumOff val="25000"/>
                  </a:schemeClr>
                </a:solidFill>
                <a:cs typeface="+mn-ea"/>
                <a:sym typeface="+mn-lt"/>
              </a:rPr>
              <a:t>年起，</a:t>
            </a:r>
            <a:r>
              <a:rPr lang="en-US" altLang="zh-CN" sz="1200" dirty="0">
                <a:solidFill>
                  <a:schemeClr val="tx1">
                    <a:lumMod val="75000"/>
                    <a:lumOff val="25000"/>
                  </a:schemeClr>
                </a:solidFill>
                <a:cs typeface="+mn-ea"/>
                <a:sym typeface="+mn-lt"/>
              </a:rPr>
              <a:t>T·</a:t>
            </a:r>
            <a:r>
              <a:rPr lang="zh-CN" altLang="en-US" sz="1200" dirty="0">
                <a:solidFill>
                  <a:schemeClr val="tx1">
                    <a:lumMod val="75000"/>
                    <a:lumOff val="25000"/>
                  </a:schemeClr>
                </a:solidFill>
                <a:cs typeface="+mn-ea"/>
                <a:sym typeface="+mn-lt"/>
              </a:rPr>
              <a:t>杰斐逊</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柯立芝计算机科学与应用数学教授（</a:t>
            </a:r>
            <a:r>
              <a:rPr lang="en-US" altLang="zh-CN" sz="1200" dirty="0">
                <a:solidFill>
                  <a:schemeClr val="tx1">
                    <a:lumMod val="75000"/>
                    <a:lumOff val="25000"/>
                  </a:schemeClr>
                </a:solidFill>
                <a:cs typeface="+mn-ea"/>
                <a:sym typeface="+mn-lt"/>
              </a:rPr>
              <a:t>2001</a:t>
            </a:r>
            <a:r>
              <a:rPr lang="zh-CN" altLang="en-US" sz="1200" dirty="0">
                <a:solidFill>
                  <a:schemeClr val="tx1">
                    <a:lumMod val="75000"/>
                    <a:lumOff val="25000"/>
                  </a:schemeClr>
                </a:solidFill>
                <a:cs typeface="+mn-ea"/>
                <a:sym typeface="+mn-lt"/>
              </a:rPr>
              <a:t>年起）。</a:t>
            </a:r>
          </a:p>
        </p:txBody>
      </p:sp>
      <p:sp>
        <p:nvSpPr>
          <p:cNvPr id="23" name="文本框 22">
            <a:extLst>
              <a:ext uri="{FF2B5EF4-FFF2-40B4-BE49-F238E27FC236}">
                <a16:creationId xmlns:a16="http://schemas.microsoft.com/office/drawing/2014/main" id="{B8E4F3F2-5BA5-4EF5-AECA-C3EAFF25E882}"/>
              </a:ext>
            </a:extLst>
          </p:cNvPr>
          <p:cNvSpPr txBox="1"/>
          <p:nvPr/>
        </p:nvSpPr>
        <p:spPr>
          <a:xfrm>
            <a:off x="1449391" y="1949423"/>
            <a:ext cx="2018155" cy="461665"/>
          </a:xfrm>
          <a:prstGeom prst="rect">
            <a:avLst/>
          </a:prstGeom>
          <a:noFill/>
        </p:spPr>
        <p:txBody>
          <a:bodyPr wrap="square" rtlCol="0">
            <a:spAutoFit/>
          </a:bodyPr>
          <a:lstStyle/>
          <a:p>
            <a:pPr algn="just"/>
            <a:r>
              <a:rPr lang="zh-CN" altLang="en-US" sz="2400" dirty="0">
                <a:solidFill>
                  <a:schemeClr val="tx1">
                    <a:lumMod val="75000"/>
                    <a:lumOff val="25000"/>
                  </a:schemeClr>
                </a:solidFill>
                <a:cs typeface="+mn-ea"/>
                <a:sym typeface="+mn-lt"/>
              </a:rPr>
              <a:t>教学经验</a:t>
            </a:r>
          </a:p>
        </p:txBody>
      </p:sp>
    </p:spTree>
    <p:extLst>
      <p:ext uri="{BB962C8B-B14F-4D97-AF65-F5344CB8AC3E}">
        <p14:creationId xmlns:p14="http://schemas.microsoft.com/office/powerpoint/2010/main" val="326221852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750" fill="hold"/>
                                        <p:tgtEl>
                                          <p:spTgt spid="18"/>
                                        </p:tgtEl>
                                        <p:attrNameLst>
                                          <p:attrName>ppt_x</p:attrName>
                                        </p:attrNameLst>
                                      </p:cBhvr>
                                      <p:tavLst>
                                        <p:tav tm="0">
                                          <p:val>
                                            <p:strVal val="#ppt_x"/>
                                          </p:val>
                                        </p:tav>
                                        <p:tav tm="100000">
                                          <p:val>
                                            <p:strVal val="#ppt_x"/>
                                          </p:val>
                                        </p:tav>
                                      </p:tavLst>
                                    </p:anim>
                                    <p:anim calcmode="lin" valueType="num">
                                      <p:cBhvr additive="base">
                                        <p:cTn id="27" dur="75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750" fill="hold"/>
                                        <p:tgtEl>
                                          <p:spTgt spid="19"/>
                                        </p:tgtEl>
                                        <p:attrNameLst>
                                          <p:attrName>ppt_x</p:attrName>
                                        </p:attrNameLst>
                                      </p:cBhvr>
                                      <p:tavLst>
                                        <p:tav tm="0">
                                          <p:val>
                                            <p:strVal val="#ppt_x"/>
                                          </p:val>
                                        </p:tav>
                                        <p:tav tm="100000">
                                          <p:val>
                                            <p:strVal val="#ppt_x"/>
                                          </p:val>
                                        </p:tav>
                                      </p:tavLst>
                                    </p:anim>
                                    <p:anim calcmode="lin" valueType="num">
                                      <p:cBhvr additive="base">
                                        <p:cTn id="31" dur="75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750" fill="hold"/>
                                        <p:tgtEl>
                                          <p:spTgt spid="22"/>
                                        </p:tgtEl>
                                        <p:attrNameLst>
                                          <p:attrName>ppt_x</p:attrName>
                                        </p:attrNameLst>
                                      </p:cBhvr>
                                      <p:tavLst>
                                        <p:tav tm="0">
                                          <p:val>
                                            <p:strVal val="#ppt_x"/>
                                          </p:val>
                                        </p:tav>
                                        <p:tav tm="100000">
                                          <p:val>
                                            <p:strVal val="#ppt_x"/>
                                          </p:val>
                                        </p:tav>
                                      </p:tavLst>
                                    </p:anim>
                                    <p:anim calcmode="lin" valueType="num">
                                      <p:cBhvr additive="base">
                                        <p:cTn id="35" dur="75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750" fill="hold"/>
                                        <p:tgtEl>
                                          <p:spTgt spid="23"/>
                                        </p:tgtEl>
                                        <p:attrNameLst>
                                          <p:attrName>ppt_x</p:attrName>
                                        </p:attrNameLst>
                                      </p:cBhvr>
                                      <p:tavLst>
                                        <p:tav tm="0">
                                          <p:val>
                                            <p:strVal val="#ppt_x"/>
                                          </p:val>
                                        </p:tav>
                                        <p:tav tm="100000">
                                          <p:val>
                                            <p:strVal val="#ppt_x"/>
                                          </p:val>
                                        </p:tav>
                                      </p:tavLst>
                                    </p:anim>
                                    <p:anim calcmode="lin" valueType="num">
                                      <p:cBhvr additive="base">
                                        <p:cTn id="39" dur="750" fill="hold"/>
                                        <p:tgtEl>
                                          <p:spTgt spid="2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2" presetClass="entr" presetSubtype="6" fill="hold" grpId="0" nodeType="withEffect">
                                  <p:stCondLst>
                                    <p:cond delay="75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1+#ppt_w/2"/>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4" grpId="0"/>
      <p:bldP spid="58" grpId="0"/>
      <p:bldP spid="61" grpId="0"/>
      <p:bldGraphic spid="16" grpId="0">
        <p:bldAsOne/>
      </p:bldGraphic>
      <p:bldP spid="17" grpId="0"/>
      <p:bldP spid="18" grpId="0"/>
      <p:bldP spid="19"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著名论文</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Famous Papers</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02</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52447762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898587" y="1669235"/>
            <a:ext cx="4434661" cy="3905300"/>
          </a:xfrm>
          <a:prstGeom prst="rect">
            <a:avLst/>
          </a:prstGeom>
          <a:noFill/>
        </p:spPr>
        <p:txBody>
          <a:bodyPr wrap="square" rtlCol="0">
            <a:spAutoFit/>
          </a:bodyPr>
          <a:lstStyle/>
          <a:p>
            <a:pPr algn="just">
              <a:lnSpc>
                <a:spcPct val="150000"/>
              </a:lnSpc>
            </a:pPr>
            <a:r>
              <a:rPr lang="en-US" altLang="zh-CN" sz="1400" dirty="0">
                <a:solidFill>
                  <a:schemeClr val="tx1">
                    <a:lumMod val="75000"/>
                    <a:lumOff val="25000"/>
                  </a:schemeClr>
                </a:solidFill>
                <a:cs typeface="+mn-ea"/>
                <a:sym typeface="+mn-lt"/>
              </a:rPr>
              <a:t>2003</a:t>
            </a:r>
            <a:r>
              <a:rPr lang="zh-CN" altLang="en-US" sz="1400" dirty="0">
                <a:solidFill>
                  <a:schemeClr val="tx1">
                    <a:lumMod val="75000"/>
                    <a:lumOff val="25000"/>
                  </a:schemeClr>
                </a:solidFill>
                <a:cs typeface="+mn-ea"/>
                <a:sym typeface="+mn-lt"/>
              </a:rPr>
              <a:t>年，在</a:t>
            </a:r>
            <a:r>
              <a:rPr lang="en-US" altLang="zh-CN" sz="1400" dirty="0">
                <a:solidFill>
                  <a:schemeClr val="tx1">
                    <a:lumMod val="75000"/>
                    <a:lumOff val="25000"/>
                  </a:schemeClr>
                </a:solidFill>
                <a:cs typeface="+mn-ea"/>
                <a:sym typeface="+mn-lt"/>
              </a:rPr>
              <a:t>ACM</a:t>
            </a:r>
            <a:r>
              <a:rPr lang="zh-CN" altLang="en-US" sz="1400" dirty="0">
                <a:solidFill>
                  <a:schemeClr val="tx1">
                    <a:lumMod val="75000"/>
                    <a:lumOff val="25000"/>
                  </a:schemeClr>
                </a:solidFill>
                <a:cs typeface="+mn-ea"/>
                <a:sym typeface="+mn-lt"/>
              </a:rPr>
              <a:t>杂志</a:t>
            </a:r>
            <a:r>
              <a:rPr lang="en-US" altLang="zh-CN" sz="1400" dirty="0">
                <a:solidFill>
                  <a:schemeClr val="tx1">
                    <a:lumMod val="75000"/>
                    <a:lumOff val="25000"/>
                  </a:schemeClr>
                </a:solidFill>
                <a:cs typeface="+mn-ea"/>
                <a:sym typeface="+mn-lt"/>
              </a:rPr>
              <a:t>50</a:t>
            </a:r>
            <a:r>
              <a:rPr lang="zh-CN" altLang="en-US" sz="1400" dirty="0">
                <a:solidFill>
                  <a:schemeClr val="tx1">
                    <a:lumMod val="75000"/>
                    <a:lumOff val="25000"/>
                  </a:schemeClr>
                </a:solidFill>
                <a:cs typeface="+mn-ea"/>
                <a:sym typeface="+mn-lt"/>
              </a:rPr>
              <a:t>周年纪念卷中，他发表了一篇论文，主张计算机科学描述了自然和人工现象，从三个一般问题领域进一步研究：</a:t>
            </a:r>
          </a:p>
          <a:p>
            <a:pPr algn="just">
              <a:lnSpc>
                <a:spcPct val="150000"/>
              </a:lnSpc>
            </a:pPr>
            <a:endParaRPr lang="zh-CN" altLang="en-US" sz="1400" dirty="0">
              <a:solidFill>
                <a:schemeClr val="tx1">
                  <a:lumMod val="75000"/>
                  <a:lumOff val="25000"/>
                </a:schemeClr>
              </a:solidFill>
              <a:cs typeface="+mn-ea"/>
              <a:sym typeface="+mn-lt"/>
            </a:endParaRPr>
          </a:p>
          <a:p>
            <a:pPr algn="just">
              <a:lnSpc>
                <a:spcPct val="200000"/>
              </a:lnSpc>
            </a:pPr>
            <a:r>
              <a:rPr lang="en-US" altLang="zh-CN" sz="1400" dirty="0">
                <a:solidFill>
                  <a:schemeClr val="tx1">
                    <a:lumMod val="75000"/>
                    <a:lumOff val="25000"/>
                  </a:schemeClr>
                </a:solidFill>
                <a:cs typeface="+mn-ea"/>
                <a:sym typeface="+mn-lt"/>
              </a:rPr>
              <a:t>· </a:t>
            </a:r>
            <a:r>
              <a:rPr lang="zh-CN" altLang="en-US" sz="1400" dirty="0">
                <a:solidFill>
                  <a:schemeClr val="tx1">
                    <a:lumMod val="75000"/>
                    <a:lumOff val="25000"/>
                  </a:schemeClr>
                </a:solidFill>
                <a:cs typeface="+mn-ea"/>
                <a:sym typeface="+mn-lt"/>
              </a:rPr>
              <a:t>表征计算的能力，即充分表征物理世界中在实践中可以计算的内容。</a:t>
            </a:r>
          </a:p>
          <a:p>
            <a:pPr algn="just">
              <a:lnSpc>
                <a:spcPct val="200000"/>
              </a:lnSpc>
            </a:pPr>
            <a:r>
              <a:rPr lang="en-US" altLang="zh-CN" sz="1400" dirty="0">
                <a:solidFill>
                  <a:schemeClr val="tx1">
                    <a:lumMod val="75000"/>
                    <a:lumOff val="25000"/>
                  </a:schemeClr>
                </a:solidFill>
                <a:cs typeface="+mn-ea"/>
                <a:sym typeface="+mn-lt"/>
              </a:rPr>
              <a:t>· </a:t>
            </a:r>
            <a:r>
              <a:rPr lang="zh-CN" altLang="en-US" sz="1400" dirty="0">
                <a:solidFill>
                  <a:schemeClr val="tx1">
                    <a:lumMod val="75000"/>
                    <a:lumOff val="25000"/>
                  </a:schemeClr>
                </a:solidFill>
                <a:cs typeface="+mn-ea"/>
                <a:sym typeface="+mn-lt"/>
              </a:rPr>
              <a:t>表征认知计算的语义，即寻找可以在计算上支持智能行为基本现象的知识语义或描述。</a:t>
            </a:r>
          </a:p>
          <a:p>
            <a:pPr algn="just">
              <a:lnSpc>
                <a:spcPct val="200000"/>
              </a:lnSpc>
            </a:pPr>
            <a:r>
              <a:rPr lang="en-US" altLang="zh-CN" sz="1400" dirty="0">
                <a:solidFill>
                  <a:schemeClr val="tx1">
                    <a:lumMod val="75000"/>
                    <a:lumOff val="25000"/>
                  </a:schemeClr>
                </a:solidFill>
                <a:cs typeface="+mn-ea"/>
                <a:sym typeface="+mn-lt"/>
              </a:rPr>
              <a:t>· </a:t>
            </a:r>
            <a:r>
              <a:rPr lang="zh-CN" altLang="en-US" sz="1400" dirty="0">
                <a:solidFill>
                  <a:schemeClr val="tx1">
                    <a:lumMod val="75000"/>
                    <a:lumOff val="25000"/>
                  </a:schemeClr>
                </a:solidFill>
                <a:cs typeface="+mn-ea"/>
                <a:sym typeface="+mn-lt"/>
              </a:rPr>
              <a:t>表征皮层计算，即描述知识如何在大脑中表示并确定用于计算最基本行为任务的算法。</a:t>
            </a: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164283"/>
            <a:ext cx="4698432" cy="400110"/>
          </a:xfrm>
          <a:prstGeom prst="rect">
            <a:avLst/>
          </a:prstGeom>
          <a:noFill/>
        </p:spPr>
        <p:txBody>
          <a:bodyPr wrap="square" rtlCol="0">
            <a:spAutoFit/>
          </a:bodyPr>
          <a:lstStyle/>
          <a:p>
            <a:pPr algn="just"/>
            <a:r>
              <a:rPr lang="en-US" altLang="zh-CN" sz="2000">
                <a:solidFill>
                  <a:srgbClr val="304086"/>
                </a:solidFill>
                <a:cs typeface="+mn-ea"/>
                <a:sym typeface="+mn-lt"/>
              </a:rPr>
              <a:t>Three Problems in Computer Science</a:t>
            </a:r>
            <a:endParaRPr lang="zh-CN" altLang="en-US" sz="2000" dirty="0">
              <a:solidFill>
                <a:srgbClr val="304086"/>
              </a:solidFill>
              <a:cs typeface="+mn-ea"/>
              <a:sym typeface="+mn-lt"/>
            </a:endParaRPr>
          </a:p>
        </p:txBody>
      </p:sp>
      <p:pic>
        <p:nvPicPr>
          <p:cNvPr id="2050" name="Picture 2" descr="First page image">
            <a:extLst>
              <a:ext uri="{FF2B5EF4-FFF2-40B4-BE49-F238E27FC236}">
                <a16:creationId xmlns:a16="http://schemas.microsoft.com/office/drawing/2014/main" id="{E054F07A-57FE-1C49-1A07-00B763ED1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788" y="837486"/>
            <a:ext cx="3428377" cy="578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214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right)">
                                      <p:cBhvr>
                                        <p:cTn id="26" dur="500"/>
                                        <p:tgtEl>
                                          <p:spTgt spid="64"/>
                                        </p:tgtEl>
                                      </p:cBhvr>
                                    </p:animEffect>
                                  </p:childTnLst>
                                </p:cTn>
                              </p:par>
                              <p:par>
                                <p:cTn id="27" presetID="2" presetClass="entr" presetSubtype="4" fill="hold" grpId="0" nodeType="withEffect">
                                  <p:stCondLst>
                                    <p:cond delay="75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750" fill="hold"/>
                                        <p:tgtEl>
                                          <p:spTgt spid="65"/>
                                        </p:tgtEl>
                                        <p:attrNameLst>
                                          <p:attrName>ppt_x</p:attrName>
                                        </p:attrNameLst>
                                      </p:cBhvr>
                                      <p:tavLst>
                                        <p:tav tm="0">
                                          <p:val>
                                            <p:strVal val="#ppt_x"/>
                                          </p:val>
                                        </p:tav>
                                        <p:tav tm="100000">
                                          <p:val>
                                            <p:strVal val="#ppt_x"/>
                                          </p:val>
                                        </p:tav>
                                      </p:tavLst>
                                    </p:anim>
                                    <p:anim calcmode="lin" valueType="num">
                                      <p:cBhvr additive="base">
                                        <p:cTn id="30" dur="75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50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750" fill="hold"/>
                                        <p:tgtEl>
                                          <p:spTgt spid="67"/>
                                        </p:tgtEl>
                                        <p:attrNameLst>
                                          <p:attrName>ppt_x</p:attrName>
                                        </p:attrNameLst>
                                      </p:cBhvr>
                                      <p:tavLst>
                                        <p:tav tm="0">
                                          <p:val>
                                            <p:strVal val="1+#ppt_w/2"/>
                                          </p:val>
                                        </p:tav>
                                        <p:tav tm="100000">
                                          <p:val>
                                            <p:strVal val="#ppt_x"/>
                                          </p:val>
                                        </p:tav>
                                      </p:tavLst>
                                    </p:anim>
                                    <p:anim calcmode="lin" valueType="num">
                                      <p:cBhvr additive="base">
                                        <p:cTn id="34" dur="750" fill="hold"/>
                                        <p:tgtEl>
                                          <p:spTgt spid="6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50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750" fill="hold"/>
                                        <p:tgtEl>
                                          <p:spTgt spid="66"/>
                                        </p:tgtEl>
                                        <p:attrNameLst>
                                          <p:attrName>ppt_x</p:attrName>
                                        </p:attrNameLst>
                                      </p:cBhvr>
                                      <p:tavLst>
                                        <p:tav tm="0">
                                          <p:val>
                                            <p:strVal val="1+#ppt_w/2"/>
                                          </p:val>
                                        </p:tav>
                                        <p:tav tm="100000">
                                          <p:val>
                                            <p:strVal val="#ppt_x"/>
                                          </p:val>
                                        </p:tav>
                                      </p:tavLst>
                                    </p:anim>
                                    <p:anim calcmode="lin" valueType="num">
                                      <p:cBhvr additive="base">
                                        <p:cTn id="38"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66"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Contact </a:t>
            </a: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898587" y="1669235"/>
            <a:ext cx="4434661" cy="4578561"/>
          </a:xfrm>
          <a:prstGeom prst="rect">
            <a:avLst/>
          </a:prstGeom>
          <a:noFill/>
        </p:spPr>
        <p:txBody>
          <a:bodyPr wrap="square" rtlCol="0">
            <a:spAutoFit/>
          </a:bodyPr>
          <a:lstStyle/>
          <a:p>
            <a:pPr lvl="0" algn="just">
              <a:lnSpc>
                <a:spcPct val="150000"/>
              </a:lnSpc>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a:t>
            </a:r>
            <a:r>
              <a:rPr lang="en-US" altLang="zh-CN" sz="1400" dirty="0">
                <a:solidFill>
                  <a:prstClr val="black">
                    <a:lumMod val="75000"/>
                    <a:lumOff val="25000"/>
                  </a:prstClr>
                </a:solidFill>
                <a:cs typeface="+mn-ea"/>
                <a:sym typeface="+mn-lt"/>
              </a:rPr>
              <a:t>In this paper Valiant presents his “probably approximately correct” (PAC) model of learning. In it he presents a methodology of studying learning from a computational point of view.</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altLang="zh-CN" sz="1400" dirty="0">
              <a:solidFill>
                <a:prstClr val="black">
                  <a:lumMod val="75000"/>
                  <a:lumOff val="25000"/>
                </a:prstClr>
              </a:solidFill>
              <a:latin typeface="微软雅黑" panose="020F0502020204030204"/>
              <a:ea typeface="微软雅黑"/>
              <a:cs typeface="+mn-ea"/>
              <a:sym typeface="+mn-lt"/>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1983</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年，他在认知计算语义学领域发表了一篇重要论文。在其中，他设计了一个学习模型，该模型为计算设备何时可以被认为是能够学习提供了定量标准。这种可能近似正确（</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PAC</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）的模型产生了一个富有成效的研究领域，现在被称为计算学习理论。</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PAC </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模型考虑了一种学习算法，该算法从过去汲取经验来创建假设，该假设可用于在未来以受控误差做出决策。该模型已被其他研究人员深入研究并扩展为实际应用的重要工具。</a:t>
            </a: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164283"/>
            <a:ext cx="4698432"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04086"/>
                </a:solidFill>
                <a:effectLst/>
                <a:uLnTx/>
                <a:uFillTx/>
                <a:latin typeface="微软雅黑" panose="020F0502020204030204"/>
                <a:ea typeface="微软雅黑"/>
                <a:cs typeface="+mn-ea"/>
                <a:sym typeface="+mn-lt"/>
              </a:rPr>
              <a:t>A theory of the learnable</a:t>
            </a:r>
            <a:endParaRPr kumimoji="0" lang="zh-CN" altLang="en-US" sz="2000" b="0" i="0" u="none" strike="noStrike" kern="1200" cap="none" spc="0" normalizeH="0" baseline="0" noProof="0" dirty="0">
              <a:ln>
                <a:noFill/>
              </a:ln>
              <a:solidFill>
                <a:srgbClr val="304086"/>
              </a:solidFill>
              <a:effectLst/>
              <a:uLnTx/>
              <a:uFillTx/>
              <a:latin typeface="微软雅黑" panose="020F0502020204030204"/>
              <a:ea typeface="微软雅黑"/>
              <a:cs typeface="+mn-ea"/>
              <a:sym typeface="+mn-lt"/>
            </a:endParaRPr>
          </a:p>
        </p:txBody>
      </p:sp>
      <p:pic>
        <p:nvPicPr>
          <p:cNvPr id="3074" name="Picture 2" descr="First page image">
            <a:extLst>
              <a:ext uri="{FF2B5EF4-FFF2-40B4-BE49-F238E27FC236}">
                <a16:creationId xmlns:a16="http://schemas.microsoft.com/office/drawing/2014/main" id="{B930B8B0-788F-29B3-CCBE-71BF8ACBB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02" y="866076"/>
            <a:ext cx="4193013" cy="581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8442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right)">
                                      <p:cBhvr>
                                        <p:cTn id="26" dur="500"/>
                                        <p:tgtEl>
                                          <p:spTgt spid="64"/>
                                        </p:tgtEl>
                                      </p:cBhvr>
                                    </p:animEffect>
                                  </p:childTnLst>
                                </p:cTn>
                              </p:par>
                              <p:par>
                                <p:cTn id="27" presetID="2" presetClass="entr" presetSubtype="4" fill="hold" grpId="0" nodeType="withEffect">
                                  <p:stCondLst>
                                    <p:cond delay="75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750" fill="hold"/>
                                        <p:tgtEl>
                                          <p:spTgt spid="65"/>
                                        </p:tgtEl>
                                        <p:attrNameLst>
                                          <p:attrName>ppt_x</p:attrName>
                                        </p:attrNameLst>
                                      </p:cBhvr>
                                      <p:tavLst>
                                        <p:tav tm="0">
                                          <p:val>
                                            <p:strVal val="#ppt_x"/>
                                          </p:val>
                                        </p:tav>
                                        <p:tav tm="100000">
                                          <p:val>
                                            <p:strVal val="#ppt_x"/>
                                          </p:val>
                                        </p:tav>
                                      </p:tavLst>
                                    </p:anim>
                                    <p:anim calcmode="lin" valueType="num">
                                      <p:cBhvr additive="base">
                                        <p:cTn id="30" dur="75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50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750" fill="hold"/>
                                        <p:tgtEl>
                                          <p:spTgt spid="67"/>
                                        </p:tgtEl>
                                        <p:attrNameLst>
                                          <p:attrName>ppt_x</p:attrName>
                                        </p:attrNameLst>
                                      </p:cBhvr>
                                      <p:tavLst>
                                        <p:tav tm="0">
                                          <p:val>
                                            <p:strVal val="1+#ppt_w/2"/>
                                          </p:val>
                                        </p:tav>
                                        <p:tav tm="100000">
                                          <p:val>
                                            <p:strVal val="#ppt_x"/>
                                          </p:val>
                                        </p:tav>
                                      </p:tavLst>
                                    </p:anim>
                                    <p:anim calcmode="lin" valueType="num">
                                      <p:cBhvr additive="base">
                                        <p:cTn id="34" dur="750" fill="hold"/>
                                        <p:tgtEl>
                                          <p:spTgt spid="6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50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750" fill="hold"/>
                                        <p:tgtEl>
                                          <p:spTgt spid="66"/>
                                        </p:tgtEl>
                                        <p:attrNameLst>
                                          <p:attrName>ppt_x</p:attrName>
                                        </p:attrNameLst>
                                      </p:cBhvr>
                                      <p:tavLst>
                                        <p:tav tm="0">
                                          <p:val>
                                            <p:strVal val="1+#ppt_w/2"/>
                                          </p:val>
                                        </p:tav>
                                        <p:tav tm="100000">
                                          <p:val>
                                            <p:strVal val="#ppt_x"/>
                                          </p:val>
                                        </p:tav>
                                      </p:tavLst>
                                    </p:anim>
                                    <p:anim calcmode="lin" valueType="num">
                                      <p:cBhvr additive="base">
                                        <p:cTn id="38"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F0502020204030204"/>
                <a:ea typeface="微软雅黑"/>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prstClr val="white"/>
                </a:solidFill>
                <a:effectLst/>
                <a:uLnTx/>
                <a:uFillTx/>
                <a:latin typeface="微软雅黑" panose="020F0502020204030204"/>
                <a:ea typeface="微软雅黑"/>
                <a:cs typeface="+mn-ea"/>
                <a:sym typeface="+mn-lt"/>
              </a:rPr>
              <a:t>Contact </a:t>
            </a: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898587" y="1669235"/>
            <a:ext cx="4434661" cy="4163063"/>
          </a:xfrm>
          <a:prstGeom prst="rect">
            <a:avLst/>
          </a:prstGeom>
          <a:noFill/>
        </p:spPr>
        <p:txBody>
          <a:bodyPr wrap="square" rtlCol="0">
            <a:spAutoFit/>
          </a:bodyPr>
          <a:lstStyle/>
          <a:p>
            <a:pPr lvl="0" algn="just">
              <a:lnSpc>
                <a:spcPct val="150000"/>
              </a:lnSpc>
            </a:pPr>
            <a:r>
              <a:rPr lang="zh-CN" altLang="en-US" sz="1000" dirty="0">
                <a:solidFill>
                  <a:prstClr val="black">
                    <a:lumMod val="75000"/>
                    <a:lumOff val="25000"/>
                  </a:prstClr>
                </a:solidFill>
                <a:cs typeface="+mn-ea"/>
                <a:sym typeface="+mn-lt"/>
              </a:rPr>
              <a:t>“</a:t>
            </a:r>
            <a:r>
              <a:rPr lang="en-US" altLang="zh-CN" sz="1000" dirty="0">
                <a:solidFill>
                  <a:prstClr val="black">
                    <a:lumMod val="75000"/>
                    <a:lumOff val="25000"/>
                  </a:prstClr>
                </a:solidFill>
                <a:cs typeface="+mn-ea"/>
                <a:sym typeface="+mn-lt"/>
              </a:rPr>
              <a:t>As Valiant notes in his preface to this work: "The main task for the present, therefore, may be viewed as a prescientific one. What is the most promising way to proceed in order to find the intellectual structure within which at least some central questions can be formulated and reduced to problem solving? This volume suggests one avenue. It places at the center of the investigation some simple tasks of memory and learning, and advocates that these tasks be investigated by means of detailed computational models.</a:t>
            </a:r>
            <a:r>
              <a:rPr lang="zh-CN" altLang="en-US" sz="1000" dirty="0">
                <a:solidFill>
                  <a:prstClr val="black">
                    <a:lumMod val="75000"/>
                    <a:lumOff val="25000"/>
                  </a:prstClr>
                </a:solidFill>
                <a:cs typeface="+mn-ea"/>
                <a:sym typeface="+mn-lt"/>
              </a:rPr>
              <a:t>”</a:t>
            </a:r>
            <a:endParaRPr lang="en-US" altLang="zh-CN" sz="1000" dirty="0">
              <a:solidFill>
                <a:prstClr val="black">
                  <a:lumMod val="75000"/>
                  <a:lumOff val="25000"/>
                </a:prstClr>
              </a:solidFill>
              <a:cs typeface="+mn-ea"/>
              <a:sym typeface="+mn-lt"/>
            </a:endParaRPr>
          </a:p>
          <a:p>
            <a:pPr lvl="0" algn="just">
              <a:lnSpc>
                <a:spcPct val="150000"/>
              </a:lnSpc>
            </a:pPr>
            <a:endParaRPr lang="en-US" altLang="zh-CN" sz="1400" dirty="0">
              <a:solidFill>
                <a:prstClr val="black">
                  <a:lumMod val="75000"/>
                  <a:lumOff val="25000"/>
                </a:prstClr>
              </a:solidFill>
              <a:cs typeface="+mn-ea"/>
              <a:sym typeface="+mn-lt"/>
            </a:endParaRPr>
          </a:p>
          <a:p>
            <a:pPr lvl="0" algn="just">
              <a:lnSpc>
                <a:spcPct val="150000"/>
              </a:lnSpc>
            </a:pPr>
            <a:r>
              <a:rPr lang="en-US" altLang="zh-CN" sz="1400" dirty="0">
                <a:solidFill>
                  <a:prstClr val="black">
                    <a:lumMod val="75000"/>
                    <a:lumOff val="25000"/>
                  </a:prstClr>
                </a:solidFill>
                <a:cs typeface="+mn-ea"/>
                <a:sym typeface="+mn-lt"/>
              </a:rPr>
              <a:t>1994</a:t>
            </a:r>
            <a:r>
              <a:rPr lang="zh-CN" altLang="en-US" sz="1400" dirty="0">
                <a:solidFill>
                  <a:prstClr val="black">
                    <a:lumMod val="75000"/>
                    <a:lumOff val="25000"/>
                  </a:prstClr>
                </a:solidFill>
                <a:cs typeface="+mn-ea"/>
                <a:sym typeface="+mn-lt"/>
              </a:rPr>
              <a:t>年，他在</a:t>
            </a:r>
            <a:r>
              <a:rPr lang="en-US" altLang="zh-CN" sz="1400" dirty="0">
                <a:solidFill>
                  <a:prstClr val="black">
                    <a:lumMod val="75000"/>
                    <a:lumOff val="25000"/>
                  </a:prstClr>
                </a:solidFill>
                <a:cs typeface="+mn-ea"/>
                <a:sym typeface="+mn-lt"/>
              </a:rPr>
              <a:t>《</a:t>
            </a:r>
            <a:r>
              <a:rPr lang="zh-CN" altLang="en-US" sz="1400" dirty="0">
                <a:solidFill>
                  <a:prstClr val="black">
                    <a:lumMod val="75000"/>
                    <a:lumOff val="25000"/>
                  </a:prstClr>
                </a:solidFill>
                <a:cs typeface="+mn-ea"/>
                <a:sym typeface="+mn-lt"/>
              </a:rPr>
              <a:t>心灵电路</a:t>
            </a:r>
            <a:r>
              <a:rPr lang="en-US" altLang="zh-CN" sz="1400" dirty="0">
                <a:solidFill>
                  <a:prstClr val="black">
                    <a:lumMod val="75000"/>
                    <a:lumOff val="25000"/>
                  </a:prstClr>
                </a:solidFill>
                <a:cs typeface="+mn-ea"/>
                <a:sym typeface="+mn-lt"/>
              </a:rPr>
              <a:t>》</a:t>
            </a:r>
            <a:r>
              <a:rPr lang="zh-CN" altLang="en-US" sz="1400" dirty="0">
                <a:solidFill>
                  <a:prstClr val="black">
                    <a:lumMod val="75000"/>
                    <a:lumOff val="25000"/>
                  </a:prstClr>
                </a:solidFill>
                <a:cs typeface="+mn-ea"/>
                <a:sym typeface="+mn-lt"/>
              </a:rPr>
              <a:t>（</a:t>
            </a:r>
            <a:r>
              <a:rPr lang="en-US" altLang="zh-CN" sz="1400" dirty="0">
                <a:solidFill>
                  <a:prstClr val="black">
                    <a:lumMod val="75000"/>
                    <a:lumOff val="25000"/>
                  </a:prstClr>
                </a:solidFill>
                <a:cs typeface="+mn-ea"/>
                <a:sym typeface="+mn-lt"/>
              </a:rPr>
              <a:t>Circuits of the Mind</a:t>
            </a:r>
            <a:r>
              <a:rPr lang="zh-CN" altLang="en-US" sz="1400" dirty="0">
                <a:solidFill>
                  <a:prstClr val="black">
                    <a:lumMod val="75000"/>
                    <a:lumOff val="25000"/>
                  </a:prstClr>
                </a:solidFill>
                <a:cs typeface="+mn-ea"/>
                <a:sym typeface="+mn-lt"/>
              </a:rPr>
              <a:t>）一书中扩展了</a:t>
            </a:r>
            <a:r>
              <a:rPr lang="en-US" altLang="zh-CN" sz="1400" dirty="0">
                <a:solidFill>
                  <a:prstClr val="black">
                    <a:lumMod val="75000"/>
                    <a:lumOff val="25000"/>
                  </a:prstClr>
                </a:solidFill>
                <a:cs typeface="+mn-ea"/>
                <a:sym typeface="+mn-lt"/>
              </a:rPr>
              <a:t>PAC</a:t>
            </a:r>
            <a:r>
              <a:rPr lang="zh-CN" altLang="en-US" sz="1400" dirty="0">
                <a:solidFill>
                  <a:prstClr val="black">
                    <a:lumMod val="75000"/>
                    <a:lumOff val="25000"/>
                  </a:prstClr>
                </a:solidFill>
                <a:cs typeface="+mn-ea"/>
                <a:sym typeface="+mn-lt"/>
              </a:rPr>
              <a:t>的概念，以研究大脑在推理时如何访问和计算所需的大量信息。这项研究揭示了神经计算的一些重要的定量约束，例如互连的强度，并为实验学家提供了一系列问题。本书还提供了计算语言和框架的模型，可用于未来对记忆，学习和推理的研究。</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164283"/>
            <a:ext cx="4698432" cy="400110"/>
          </a:xfrm>
          <a:prstGeom prst="rect">
            <a:avLst/>
          </a:prstGeom>
          <a:noFill/>
        </p:spPr>
        <p:txBody>
          <a:bodyPr wrap="square" rtlCol="0">
            <a:spAutoFit/>
          </a:bodyPr>
          <a:lstStyle/>
          <a:p>
            <a:pPr lvl="0" algn="just"/>
            <a:r>
              <a:rPr lang="en-US" altLang="zh-CN" sz="2000" dirty="0">
                <a:solidFill>
                  <a:srgbClr val="304086"/>
                </a:solidFill>
                <a:cs typeface="+mn-ea"/>
                <a:sym typeface="+mn-lt"/>
              </a:rPr>
              <a:t>Circuits of the Mind</a:t>
            </a:r>
            <a:endParaRPr kumimoji="0" lang="zh-CN" altLang="en-US" sz="2000" b="0" i="0" u="none" strike="noStrike" kern="1200" cap="none" spc="0" normalizeH="0" baseline="0" noProof="0" dirty="0">
              <a:ln>
                <a:noFill/>
              </a:ln>
              <a:solidFill>
                <a:srgbClr val="304086"/>
              </a:solidFill>
              <a:effectLst/>
              <a:uLnTx/>
              <a:uFillTx/>
              <a:latin typeface="微软雅黑" panose="020F0502020204030204"/>
              <a:ea typeface="微软雅黑"/>
              <a:cs typeface="+mn-ea"/>
              <a:sym typeface="+mn-lt"/>
            </a:endParaRPr>
          </a:p>
        </p:txBody>
      </p:sp>
      <p:pic>
        <p:nvPicPr>
          <p:cNvPr id="3" name="图片 2">
            <a:extLst>
              <a:ext uri="{FF2B5EF4-FFF2-40B4-BE49-F238E27FC236}">
                <a16:creationId xmlns:a16="http://schemas.microsoft.com/office/drawing/2014/main" id="{1F7EC027-B948-7BB5-06CB-96151C90C4B8}"/>
              </a:ext>
            </a:extLst>
          </p:cNvPr>
          <p:cNvPicPr>
            <a:picLocks noChangeAspect="1"/>
          </p:cNvPicPr>
          <p:nvPr/>
        </p:nvPicPr>
        <p:blipFill>
          <a:blip r:embed="rId2"/>
          <a:stretch>
            <a:fillRect/>
          </a:stretch>
        </p:blipFill>
        <p:spPr>
          <a:xfrm>
            <a:off x="409513" y="1828389"/>
            <a:ext cx="5362575" cy="3438525"/>
          </a:xfrm>
          <a:prstGeom prst="rect">
            <a:avLst/>
          </a:prstGeom>
        </p:spPr>
      </p:pic>
    </p:spTree>
    <p:extLst>
      <p:ext uri="{BB962C8B-B14F-4D97-AF65-F5344CB8AC3E}">
        <p14:creationId xmlns:p14="http://schemas.microsoft.com/office/powerpoint/2010/main" val="17935910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right)">
                                      <p:cBhvr>
                                        <p:cTn id="26" dur="500"/>
                                        <p:tgtEl>
                                          <p:spTgt spid="64"/>
                                        </p:tgtEl>
                                      </p:cBhvr>
                                    </p:animEffect>
                                  </p:childTnLst>
                                </p:cTn>
                              </p:par>
                              <p:par>
                                <p:cTn id="27" presetID="2" presetClass="entr" presetSubtype="4" fill="hold" grpId="0" nodeType="withEffect">
                                  <p:stCondLst>
                                    <p:cond delay="75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750" fill="hold"/>
                                        <p:tgtEl>
                                          <p:spTgt spid="65"/>
                                        </p:tgtEl>
                                        <p:attrNameLst>
                                          <p:attrName>ppt_x</p:attrName>
                                        </p:attrNameLst>
                                      </p:cBhvr>
                                      <p:tavLst>
                                        <p:tav tm="0">
                                          <p:val>
                                            <p:strVal val="#ppt_x"/>
                                          </p:val>
                                        </p:tav>
                                        <p:tav tm="100000">
                                          <p:val>
                                            <p:strVal val="#ppt_x"/>
                                          </p:val>
                                        </p:tav>
                                      </p:tavLst>
                                    </p:anim>
                                    <p:anim calcmode="lin" valueType="num">
                                      <p:cBhvr additive="base">
                                        <p:cTn id="30" dur="75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50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750" fill="hold"/>
                                        <p:tgtEl>
                                          <p:spTgt spid="67"/>
                                        </p:tgtEl>
                                        <p:attrNameLst>
                                          <p:attrName>ppt_x</p:attrName>
                                        </p:attrNameLst>
                                      </p:cBhvr>
                                      <p:tavLst>
                                        <p:tav tm="0">
                                          <p:val>
                                            <p:strVal val="1+#ppt_w/2"/>
                                          </p:val>
                                        </p:tav>
                                        <p:tav tm="100000">
                                          <p:val>
                                            <p:strVal val="#ppt_x"/>
                                          </p:val>
                                        </p:tav>
                                      </p:tavLst>
                                    </p:anim>
                                    <p:anim calcmode="lin" valueType="num">
                                      <p:cBhvr additive="base">
                                        <p:cTn id="34" dur="750" fill="hold"/>
                                        <p:tgtEl>
                                          <p:spTgt spid="6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50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750" fill="hold"/>
                                        <p:tgtEl>
                                          <p:spTgt spid="66"/>
                                        </p:tgtEl>
                                        <p:attrNameLst>
                                          <p:attrName>ppt_x</p:attrName>
                                        </p:attrNameLst>
                                      </p:cBhvr>
                                      <p:tavLst>
                                        <p:tav tm="0">
                                          <p:val>
                                            <p:strVal val="1+#ppt_w/2"/>
                                          </p:val>
                                        </p:tav>
                                        <p:tav tm="100000">
                                          <p:val>
                                            <p:strVal val="#ppt_x"/>
                                          </p:val>
                                        </p:tav>
                                      </p:tavLst>
                                    </p:anim>
                                    <p:anim calcmode="lin" valueType="num">
                                      <p:cBhvr additive="base">
                                        <p:cTn id="38"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66" grpId="0"/>
      <p:bldP spid="6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1355</Words>
  <Application>Microsoft Office PowerPoint</Application>
  <PresentationFormat>宽屏</PresentationFormat>
  <Paragraphs>131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等线</vt:lpstr>
      <vt:lpstr>微软雅黑</vt:lpstr>
      <vt:lpstr>字魂105号-简雅黑</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z4ix A</cp:lastModifiedBy>
  <cp:revision>54</cp:revision>
  <dcterms:created xsi:type="dcterms:W3CDTF">2020-11-02T11:38:08Z</dcterms:created>
  <dcterms:modified xsi:type="dcterms:W3CDTF">2024-10-26T08:30:59Z</dcterms:modified>
</cp:coreProperties>
</file>