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73" r:id="rId5"/>
    <p:sldId id="259" r:id="rId6"/>
    <p:sldId id="260" r:id="rId7"/>
    <p:sldId id="267" r:id="rId8"/>
    <p:sldId id="268" r:id="rId9"/>
    <p:sldId id="269" r:id="rId10"/>
    <p:sldId id="270" r:id="rId11"/>
    <p:sldId id="271" r:id="rId12"/>
    <p:sldId id="272" r:id="rId13"/>
    <p:sldId id="265" r:id="rId14"/>
    <p:sldId id="266" r:id="rId15"/>
  </p:sldIdLst>
  <p:sldSz cx="18288000" cy="10287000"/>
  <p:notesSz cx="6858000" cy="9144000"/>
  <p:embeddedFontLst>
    <p:embeddedFont>
      <p:font typeface="Montserrat" panose="00000500000000000000" pitchFamily="2" charset="0"/>
      <p:regular r:id="rId17"/>
      <p:bold r:id="rId18"/>
      <p:italic r:id="rId19"/>
      <p:boldItalic r:id="rId20"/>
    </p:embeddedFont>
    <p:embeddedFont>
      <p:font typeface="Montserrat Black" panose="00000A00000000000000" pitchFamily="2" charset="0"/>
      <p:bold r:id="rId21"/>
      <p:boldItalic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hk3FMg8RO1Z4jvMA+uRnzfrBBm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5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559B1029-34F7-5F52-3FFD-ADA64EDAE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>
            <a:extLst>
              <a:ext uri="{FF2B5EF4-FFF2-40B4-BE49-F238E27FC236}">
                <a16:creationId xmlns:a16="http://schemas.microsoft.com/office/drawing/2014/main" id="{8727C3EB-6771-9566-66A2-57DAB79ED0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5:notes">
            <a:extLst>
              <a:ext uri="{FF2B5EF4-FFF2-40B4-BE49-F238E27FC236}">
                <a16:creationId xmlns:a16="http://schemas.microsoft.com/office/drawing/2014/main" id="{ED67F5BC-F040-44F0-4944-C2F6392A54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9408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B09B5BD9-974B-7BF6-DA7B-23C505941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>
            <a:extLst>
              <a:ext uri="{FF2B5EF4-FFF2-40B4-BE49-F238E27FC236}">
                <a16:creationId xmlns:a16="http://schemas.microsoft.com/office/drawing/2014/main" id="{EA393838-104A-A49D-4CB2-C14100EB35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5:notes">
            <a:extLst>
              <a:ext uri="{FF2B5EF4-FFF2-40B4-BE49-F238E27FC236}">
                <a16:creationId xmlns:a16="http://schemas.microsoft.com/office/drawing/2014/main" id="{D4A11E00-460D-FCA8-326E-01C729240F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982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BED754AD-F098-4008-7FE2-D2AA97751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>
            <a:extLst>
              <a:ext uri="{FF2B5EF4-FFF2-40B4-BE49-F238E27FC236}">
                <a16:creationId xmlns:a16="http://schemas.microsoft.com/office/drawing/2014/main" id="{AFE92849-C521-39AA-B7FC-DEFD8CA5E6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5:notes">
            <a:extLst>
              <a:ext uri="{FF2B5EF4-FFF2-40B4-BE49-F238E27FC236}">
                <a16:creationId xmlns:a16="http://schemas.microsoft.com/office/drawing/2014/main" id="{D583E5A0-DDE5-54A4-D335-56257DD5D1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7178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AC9825E5-F6FE-2F03-C3CE-1CE3CBD45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>
            <a:extLst>
              <a:ext uri="{FF2B5EF4-FFF2-40B4-BE49-F238E27FC236}">
                <a16:creationId xmlns:a16="http://schemas.microsoft.com/office/drawing/2014/main" id="{1CBCE016-0ACD-FE35-65B8-2AA6D50F6E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:notes">
            <a:extLst>
              <a:ext uri="{FF2B5EF4-FFF2-40B4-BE49-F238E27FC236}">
                <a16:creationId xmlns:a16="http://schemas.microsoft.com/office/drawing/2014/main" id="{6EDFC17E-18D7-4D93-A109-377CA7E812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8637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10D550B3-C347-6018-F188-85D9D2484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>
            <a:extLst>
              <a:ext uri="{FF2B5EF4-FFF2-40B4-BE49-F238E27FC236}">
                <a16:creationId xmlns:a16="http://schemas.microsoft.com/office/drawing/2014/main" id="{168B4232-9C1B-CF66-A766-3227F954F7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5:notes">
            <a:extLst>
              <a:ext uri="{FF2B5EF4-FFF2-40B4-BE49-F238E27FC236}">
                <a16:creationId xmlns:a16="http://schemas.microsoft.com/office/drawing/2014/main" id="{241189F3-2FD5-D88F-C164-095824A381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9626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32264836-7AE0-F2A0-C980-0B6EB6D064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>
            <a:extLst>
              <a:ext uri="{FF2B5EF4-FFF2-40B4-BE49-F238E27FC236}">
                <a16:creationId xmlns:a16="http://schemas.microsoft.com/office/drawing/2014/main" id="{0A7D178B-EE49-21FB-9752-01FD8550A8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5:notes">
            <a:extLst>
              <a:ext uri="{FF2B5EF4-FFF2-40B4-BE49-F238E27FC236}">
                <a16:creationId xmlns:a16="http://schemas.microsoft.com/office/drawing/2014/main" id="{353AD053-BDBF-E98B-4274-730C6AB4C8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7246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C2A40CEC-59C6-7700-526C-A29583F92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>
            <a:extLst>
              <a:ext uri="{FF2B5EF4-FFF2-40B4-BE49-F238E27FC236}">
                <a16:creationId xmlns:a16="http://schemas.microsoft.com/office/drawing/2014/main" id="{519A133E-5985-1D22-76D9-635640473D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5:notes">
            <a:extLst>
              <a:ext uri="{FF2B5EF4-FFF2-40B4-BE49-F238E27FC236}">
                <a16:creationId xmlns:a16="http://schemas.microsoft.com/office/drawing/2014/main" id="{46D5844F-24D2-6282-C08A-19D2155F9E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0822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2829774" y="4088040"/>
            <a:ext cx="12170739" cy="162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i="0" u="none" strike="noStrike" cap="none" dirty="0">
                <a:solidFill>
                  <a:srgbClr val="1211C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PERTEMUAN KE-2</a:t>
            </a:r>
            <a:endParaRPr dirty="0"/>
          </a:p>
        </p:txBody>
      </p:sp>
      <p:sp>
        <p:nvSpPr>
          <p:cNvPr id="85" name="Google Shape;85;p1"/>
          <p:cNvSpPr txBox="1"/>
          <p:nvPr/>
        </p:nvSpPr>
        <p:spPr>
          <a:xfrm>
            <a:off x="2829775" y="5543460"/>
            <a:ext cx="14429525" cy="3250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i="0" u="none" strike="noStrike" cap="none" dirty="0" err="1">
                <a:solidFill>
                  <a:srgbClr val="F9B314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HyperText</a:t>
            </a:r>
            <a:r>
              <a:rPr lang="en-US" sz="9600" b="1" i="0" u="none" strike="noStrike" cap="none" dirty="0">
                <a:solidFill>
                  <a:srgbClr val="F9B314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Markup </a:t>
            </a:r>
            <a:r>
              <a:rPr lang="en-US" sz="9600" b="1" i="0" u="none" strike="noStrike" cap="none" dirty="0" err="1">
                <a:solidFill>
                  <a:srgbClr val="F9B314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Lenguage</a:t>
            </a:r>
            <a:endParaRPr dirty="0"/>
          </a:p>
        </p:txBody>
      </p:sp>
      <p:grpSp>
        <p:nvGrpSpPr>
          <p:cNvPr id="86" name="Google Shape;86;p1"/>
          <p:cNvGrpSpPr/>
          <p:nvPr/>
        </p:nvGrpSpPr>
        <p:grpSpPr>
          <a:xfrm>
            <a:off x="14500955" y="1721962"/>
            <a:ext cx="2758345" cy="390532"/>
            <a:chOff x="0" y="-38100"/>
            <a:chExt cx="726478" cy="102856"/>
          </a:xfrm>
        </p:grpSpPr>
        <p:sp>
          <p:nvSpPr>
            <p:cNvPr id="87" name="Google Shape;87;p1"/>
            <p:cNvSpPr/>
            <p:nvPr/>
          </p:nvSpPr>
          <p:spPr>
            <a:xfrm>
              <a:off x="0" y="0"/>
              <a:ext cx="726478" cy="64756"/>
            </a:xfrm>
            <a:custGeom>
              <a:avLst/>
              <a:gdLst/>
              <a:ahLst/>
              <a:cxnLst/>
              <a:rect l="l" t="t" r="r" b="b"/>
              <a:pathLst>
                <a:path w="726478" h="64756" extrusionOk="0">
                  <a:moveTo>
                    <a:pt x="0" y="0"/>
                  </a:moveTo>
                  <a:lnTo>
                    <a:pt x="726478" y="0"/>
                  </a:lnTo>
                  <a:lnTo>
                    <a:pt x="726478" y="64756"/>
                  </a:lnTo>
                  <a:lnTo>
                    <a:pt x="0" y="64756"/>
                  </a:lnTo>
                  <a:close/>
                </a:path>
              </a:pathLst>
            </a:custGeom>
            <a:solidFill>
              <a:srgbClr val="F9B314"/>
            </a:solidFill>
            <a:ln>
              <a:noFill/>
            </a:ln>
          </p:spPr>
        </p:sp>
        <p:sp>
          <p:nvSpPr>
            <p:cNvPr id="88" name="Google Shape;88;p1"/>
            <p:cNvSpPr txBox="1"/>
            <p:nvPr/>
          </p:nvSpPr>
          <p:spPr>
            <a:xfrm>
              <a:off x="0" y="-38100"/>
              <a:ext cx="726478" cy="1028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9" name="Google Shape;89;p1"/>
          <p:cNvSpPr txBox="1"/>
          <p:nvPr/>
        </p:nvSpPr>
        <p:spPr>
          <a:xfrm>
            <a:off x="9688287" y="952500"/>
            <a:ext cx="7571014" cy="1551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 err="1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Proyek</a:t>
            </a:r>
            <a:r>
              <a:rPr lang="en-US" sz="3600" b="1" i="0" u="none" strike="noStrike" cap="none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600" b="1" i="0" u="none" strike="noStrike" cap="none" dirty="0" err="1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Pemrograman</a:t>
            </a:r>
            <a:r>
              <a:rPr lang="en-US" sz="3600" b="1" i="0" u="none" strike="noStrike" cap="none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 Web</a:t>
            </a:r>
            <a:endParaRPr dirty="0"/>
          </a:p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 dirty="0">
              <a:solidFill>
                <a:srgbClr val="10101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6285182F-5CAC-816F-9EE3-F7F3D433CB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">
            <a:extLst>
              <a:ext uri="{FF2B5EF4-FFF2-40B4-BE49-F238E27FC236}">
                <a16:creationId xmlns:a16="http://schemas.microsoft.com/office/drawing/2014/main" id="{4EE6624E-0C3D-962A-620C-708083360B47}"/>
              </a:ext>
            </a:extLst>
          </p:cNvPr>
          <p:cNvSpPr txBox="1"/>
          <p:nvPr/>
        </p:nvSpPr>
        <p:spPr>
          <a:xfrm>
            <a:off x="1028700" y="1825428"/>
            <a:ext cx="6448950" cy="607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3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 dirty="0">
                <a:solidFill>
                  <a:srgbClr val="1211C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Tag Dasar HTML</a:t>
            </a:r>
          </a:p>
        </p:txBody>
      </p:sp>
      <p:grpSp>
        <p:nvGrpSpPr>
          <p:cNvPr id="147" name="Google Shape;147;p5">
            <a:extLst>
              <a:ext uri="{FF2B5EF4-FFF2-40B4-BE49-F238E27FC236}">
                <a16:creationId xmlns:a16="http://schemas.microsoft.com/office/drawing/2014/main" id="{DB342E43-BB6C-C128-5609-1515A3D8BA8B}"/>
              </a:ext>
            </a:extLst>
          </p:cNvPr>
          <p:cNvGrpSpPr/>
          <p:nvPr/>
        </p:nvGrpSpPr>
        <p:grpSpPr>
          <a:xfrm>
            <a:off x="1028700" y="1430185"/>
            <a:ext cx="1856645" cy="212733"/>
            <a:chOff x="0" y="-38100"/>
            <a:chExt cx="488993" cy="56028"/>
          </a:xfrm>
        </p:grpSpPr>
        <p:sp>
          <p:nvSpPr>
            <p:cNvPr id="148" name="Google Shape;148;p5">
              <a:extLst>
                <a:ext uri="{FF2B5EF4-FFF2-40B4-BE49-F238E27FC236}">
                  <a16:creationId xmlns:a16="http://schemas.microsoft.com/office/drawing/2014/main" id="{5951D543-4814-EBD3-0FAF-8C59BFE211E7}"/>
                </a:ext>
              </a:extLst>
            </p:cNvPr>
            <p:cNvSpPr/>
            <p:nvPr/>
          </p:nvSpPr>
          <p:spPr>
            <a:xfrm>
              <a:off x="0" y="0"/>
              <a:ext cx="488993" cy="17928"/>
            </a:xfrm>
            <a:custGeom>
              <a:avLst/>
              <a:gdLst/>
              <a:ahLst/>
              <a:cxnLst/>
              <a:rect l="l" t="t" r="r" b="b"/>
              <a:pathLst>
                <a:path w="488993" h="17928" extrusionOk="0">
                  <a:moveTo>
                    <a:pt x="0" y="0"/>
                  </a:moveTo>
                  <a:lnTo>
                    <a:pt x="488993" y="0"/>
                  </a:lnTo>
                  <a:lnTo>
                    <a:pt x="488993" y="17928"/>
                  </a:lnTo>
                  <a:lnTo>
                    <a:pt x="0" y="17928"/>
                  </a:lnTo>
                  <a:close/>
                </a:path>
              </a:pathLst>
            </a:custGeom>
            <a:solidFill>
              <a:srgbClr val="F9B314"/>
            </a:solidFill>
            <a:ln>
              <a:noFill/>
            </a:ln>
          </p:spPr>
        </p:sp>
        <p:sp>
          <p:nvSpPr>
            <p:cNvPr id="149" name="Google Shape;149;p5">
              <a:extLst>
                <a:ext uri="{FF2B5EF4-FFF2-40B4-BE49-F238E27FC236}">
                  <a16:creationId xmlns:a16="http://schemas.microsoft.com/office/drawing/2014/main" id="{3C6A0BC1-0B4E-2CDB-652E-12B0C28814EB}"/>
                </a:ext>
              </a:extLst>
            </p:cNvPr>
            <p:cNvSpPr txBox="1"/>
            <p:nvPr/>
          </p:nvSpPr>
          <p:spPr>
            <a:xfrm>
              <a:off x="0" y="-38100"/>
              <a:ext cx="488993" cy="560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5">
            <a:extLst>
              <a:ext uri="{FF2B5EF4-FFF2-40B4-BE49-F238E27FC236}">
                <a16:creationId xmlns:a16="http://schemas.microsoft.com/office/drawing/2014/main" id="{531ECE93-B912-0F77-25A3-927143D73BF4}"/>
              </a:ext>
            </a:extLst>
          </p:cNvPr>
          <p:cNvSpPr txBox="1"/>
          <p:nvPr/>
        </p:nvSpPr>
        <p:spPr>
          <a:xfrm>
            <a:off x="1028700" y="981075"/>
            <a:ext cx="4639701" cy="40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Proyek Pemrograman Web</a:t>
            </a:r>
            <a:endParaRPr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85FC6C6-AA24-2BE5-D371-E3C7D3689753}"/>
              </a:ext>
            </a:extLst>
          </p:cNvPr>
          <p:cNvGrpSpPr/>
          <p:nvPr/>
        </p:nvGrpSpPr>
        <p:grpSpPr>
          <a:xfrm>
            <a:off x="1028700" y="3250039"/>
            <a:ext cx="15931243" cy="5864756"/>
            <a:chOff x="1151903" y="3079180"/>
            <a:chExt cx="5311805" cy="7184059"/>
          </a:xfrm>
        </p:grpSpPr>
        <p:sp>
          <p:nvSpPr>
            <p:cNvPr id="146" name="Google Shape;146;p5">
              <a:extLst>
                <a:ext uri="{FF2B5EF4-FFF2-40B4-BE49-F238E27FC236}">
                  <a16:creationId xmlns:a16="http://schemas.microsoft.com/office/drawing/2014/main" id="{7C85C7C5-F1C0-01DC-FC19-D7D19183F214}"/>
                </a:ext>
              </a:extLst>
            </p:cNvPr>
            <p:cNvSpPr txBox="1"/>
            <p:nvPr/>
          </p:nvSpPr>
          <p:spPr>
            <a:xfrm>
              <a:off x="1151903" y="3612742"/>
              <a:ext cx="5311805" cy="66504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R="0" lvl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sv-SE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a. Tag &lt;table&gt;</a:t>
              </a:r>
            </a:p>
            <a:p>
              <a:pPr marR="0" lvl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sv-SE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Tag ini digunakan untuk membuat sebuah tabel dalam dokumen HTML.</a:t>
              </a:r>
            </a:p>
            <a:p>
              <a:pPr marR="0" lvl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sv-SE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b. Tag &lt;tr&gt;</a:t>
              </a:r>
            </a:p>
            <a:p>
              <a:pPr marR="0" lvl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sv-SE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Tag ini digunakan untuk menandai baris dalam sebuah tabel HTML.</a:t>
              </a:r>
            </a:p>
            <a:p>
              <a:pPr marR="0" lvl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sv-SE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c. Tag &lt;thead&gt;</a:t>
              </a:r>
            </a:p>
            <a:p>
              <a:pPr marR="0" lvl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sv-SE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Tag ini digunakan untuk menandai bagian kepala atau header dari sebuah tabel.</a:t>
              </a:r>
            </a:p>
            <a:p>
              <a:pPr marR="0" lvl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sv-SE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d. Tag &lt;th&gt;</a:t>
              </a:r>
            </a:p>
            <a:p>
              <a:pPr marR="0" lvl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sv-SE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Tag ini digunakan untuk menandai sel header atau kepala dalam sebuah tabel.</a:t>
              </a:r>
            </a:p>
            <a:p>
              <a:pPr marR="0" lvl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sv-SE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e. Tag &lt;tbody&gt;</a:t>
              </a:r>
            </a:p>
            <a:p>
              <a:pPr marR="0" lvl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sv-SE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Tag ini digunakan untuk menandai bagian isi dari sebuah tabel</a:t>
              </a:r>
            </a:p>
            <a:p>
              <a:pPr marR="0" lvl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sv-SE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f. Tag &lt;td&gt;</a:t>
              </a:r>
            </a:p>
            <a:p>
              <a:pPr marR="0" lvl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sv-SE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Tag ini digunakan untuk menandai sel atau kolom dalam sebuah tabel </a:t>
              </a:r>
            </a:p>
          </p:txBody>
        </p:sp>
        <p:sp>
          <p:nvSpPr>
            <p:cNvPr id="2" name="Google Shape;85;p1">
              <a:extLst>
                <a:ext uri="{FF2B5EF4-FFF2-40B4-BE49-F238E27FC236}">
                  <a16:creationId xmlns:a16="http://schemas.microsoft.com/office/drawing/2014/main" id="{757C8AAA-3B79-3CC1-489F-95E4C60EBE3E}"/>
                </a:ext>
              </a:extLst>
            </p:cNvPr>
            <p:cNvSpPr txBox="1"/>
            <p:nvPr/>
          </p:nvSpPr>
          <p:spPr>
            <a:xfrm>
              <a:off x="1178808" y="3079180"/>
              <a:ext cx="4917193" cy="4976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rgbClr val="F9B314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8. 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6622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BE9AFC4A-D7F2-67CC-45AF-254DD41ED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">
            <a:extLst>
              <a:ext uri="{FF2B5EF4-FFF2-40B4-BE49-F238E27FC236}">
                <a16:creationId xmlns:a16="http://schemas.microsoft.com/office/drawing/2014/main" id="{47582654-50FB-84EC-9A3A-7A36361B7B9E}"/>
              </a:ext>
            </a:extLst>
          </p:cNvPr>
          <p:cNvSpPr txBox="1"/>
          <p:nvPr/>
        </p:nvSpPr>
        <p:spPr>
          <a:xfrm>
            <a:off x="1028700" y="1825428"/>
            <a:ext cx="6448950" cy="607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3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 dirty="0">
                <a:solidFill>
                  <a:srgbClr val="1211C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Tag Dasar HTML</a:t>
            </a:r>
          </a:p>
        </p:txBody>
      </p:sp>
      <p:grpSp>
        <p:nvGrpSpPr>
          <p:cNvPr id="147" name="Google Shape;147;p5">
            <a:extLst>
              <a:ext uri="{FF2B5EF4-FFF2-40B4-BE49-F238E27FC236}">
                <a16:creationId xmlns:a16="http://schemas.microsoft.com/office/drawing/2014/main" id="{A6C5F8EC-3F6C-BE89-8DA8-BC11E1CE8207}"/>
              </a:ext>
            </a:extLst>
          </p:cNvPr>
          <p:cNvGrpSpPr/>
          <p:nvPr/>
        </p:nvGrpSpPr>
        <p:grpSpPr>
          <a:xfrm>
            <a:off x="1028700" y="1430185"/>
            <a:ext cx="1856645" cy="212733"/>
            <a:chOff x="0" y="-38100"/>
            <a:chExt cx="488993" cy="56028"/>
          </a:xfrm>
        </p:grpSpPr>
        <p:sp>
          <p:nvSpPr>
            <p:cNvPr id="148" name="Google Shape;148;p5">
              <a:extLst>
                <a:ext uri="{FF2B5EF4-FFF2-40B4-BE49-F238E27FC236}">
                  <a16:creationId xmlns:a16="http://schemas.microsoft.com/office/drawing/2014/main" id="{97B93942-60C0-C28A-9F70-BE14473FAE73}"/>
                </a:ext>
              </a:extLst>
            </p:cNvPr>
            <p:cNvSpPr/>
            <p:nvPr/>
          </p:nvSpPr>
          <p:spPr>
            <a:xfrm>
              <a:off x="0" y="0"/>
              <a:ext cx="488993" cy="17928"/>
            </a:xfrm>
            <a:custGeom>
              <a:avLst/>
              <a:gdLst/>
              <a:ahLst/>
              <a:cxnLst/>
              <a:rect l="l" t="t" r="r" b="b"/>
              <a:pathLst>
                <a:path w="488993" h="17928" extrusionOk="0">
                  <a:moveTo>
                    <a:pt x="0" y="0"/>
                  </a:moveTo>
                  <a:lnTo>
                    <a:pt x="488993" y="0"/>
                  </a:lnTo>
                  <a:lnTo>
                    <a:pt x="488993" y="17928"/>
                  </a:lnTo>
                  <a:lnTo>
                    <a:pt x="0" y="17928"/>
                  </a:lnTo>
                  <a:close/>
                </a:path>
              </a:pathLst>
            </a:custGeom>
            <a:solidFill>
              <a:srgbClr val="F9B314"/>
            </a:solidFill>
            <a:ln>
              <a:noFill/>
            </a:ln>
          </p:spPr>
        </p:sp>
        <p:sp>
          <p:nvSpPr>
            <p:cNvPr id="149" name="Google Shape;149;p5">
              <a:extLst>
                <a:ext uri="{FF2B5EF4-FFF2-40B4-BE49-F238E27FC236}">
                  <a16:creationId xmlns:a16="http://schemas.microsoft.com/office/drawing/2014/main" id="{FFE748C2-C8F9-492E-D13D-48447D9DA720}"/>
                </a:ext>
              </a:extLst>
            </p:cNvPr>
            <p:cNvSpPr txBox="1"/>
            <p:nvPr/>
          </p:nvSpPr>
          <p:spPr>
            <a:xfrm>
              <a:off x="0" y="-38100"/>
              <a:ext cx="488993" cy="560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5">
            <a:extLst>
              <a:ext uri="{FF2B5EF4-FFF2-40B4-BE49-F238E27FC236}">
                <a16:creationId xmlns:a16="http://schemas.microsoft.com/office/drawing/2014/main" id="{4F92FFA1-46C6-725D-062B-75F4FA3DE10D}"/>
              </a:ext>
            </a:extLst>
          </p:cNvPr>
          <p:cNvSpPr txBox="1"/>
          <p:nvPr/>
        </p:nvSpPr>
        <p:spPr>
          <a:xfrm>
            <a:off x="1028700" y="981075"/>
            <a:ext cx="4639701" cy="40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Proyek Pemrograman Web</a:t>
            </a:r>
            <a:endParaRPr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0B4B83D-12FD-DC9E-8F59-090A7DC95054}"/>
              </a:ext>
            </a:extLst>
          </p:cNvPr>
          <p:cNvGrpSpPr/>
          <p:nvPr/>
        </p:nvGrpSpPr>
        <p:grpSpPr>
          <a:xfrm>
            <a:off x="1028701" y="3541775"/>
            <a:ext cx="8964386" cy="4055029"/>
            <a:chOff x="1151903" y="3079180"/>
            <a:chExt cx="5311805" cy="4967226"/>
          </a:xfrm>
        </p:grpSpPr>
        <p:sp>
          <p:nvSpPr>
            <p:cNvPr id="146" name="Google Shape;146;p5">
              <a:extLst>
                <a:ext uri="{FF2B5EF4-FFF2-40B4-BE49-F238E27FC236}">
                  <a16:creationId xmlns:a16="http://schemas.microsoft.com/office/drawing/2014/main" id="{78E45B6B-1501-9FFB-E75B-21ACD5DAC6D7}"/>
                </a:ext>
              </a:extLst>
            </p:cNvPr>
            <p:cNvSpPr txBox="1"/>
            <p:nvPr/>
          </p:nvSpPr>
          <p:spPr>
            <a:xfrm>
              <a:off x="1151903" y="3612742"/>
              <a:ext cx="5311805" cy="4433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R="0" lvl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sv-SE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a. Tag &lt;input type=“text”/&gt;</a:t>
              </a:r>
            </a:p>
            <a:p>
              <a:pPr marR="0" lvl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sv-SE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Tag ini digunakan untuk membuat kontak input teks.</a:t>
              </a:r>
            </a:p>
            <a:p>
              <a:pPr marR="0" lvl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sv-SE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b. Tag &lt;input type=“email”/&gt;</a:t>
              </a:r>
            </a:p>
            <a:p>
              <a:pPr marR="0" lvl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sv-SE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Tag ini digunakan untuk membuat kontak input email.</a:t>
              </a:r>
            </a:p>
            <a:p>
              <a:pPr marR="0" lvl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sv-SE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c. Tag &lt;input type=“password”/&gt;</a:t>
              </a:r>
            </a:p>
            <a:p>
              <a:pPr marR="0" lvl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sv-SE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Tag ini digunakan untuk membuat kontak input password.</a:t>
              </a:r>
            </a:p>
            <a:p>
              <a:pPr marR="0" lvl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sv-SE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d. Tag &lt;input type=“number”/&gt;</a:t>
              </a:r>
            </a:p>
            <a:p>
              <a:pPr marR="0" lvl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sv-SE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Tag ini digunakan untuk membuat kontak input angka.</a:t>
              </a:r>
            </a:p>
          </p:txBody>
        </p:sp>
        <p:sp>
          <p:nvSpPr>
            <p:cNvPr id="2" name="Google Shape;85;p1">
              <a:extLst>
                <a:ext uri="{FF2B5EF4-FFF2-40B4-BE49-F238E27FC236}">
                  <a16:creationId xmlns:a16="http://schemas.microsoft.com/office/drawing/2014/main" id="{7145EA99-EF1B-2E28-7BA9-291D9A55C6BF}"/>
                </a:ext>
              </a:extLst>
            </p:cNvPr>
            <p:cNvSpPr txBox="1"/>
            <p:nvPr/>
          </p:nvSpPr>
          <p:spPr>
            <a:xfrm>
              <a:off x="1178808" y="3079180"/>
              <a:ext cx="4917193" cy="4976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rgbClr val="F9B314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9. Input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440F290-4FB8-70C3-401D-456487E68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3661" y="255487"/>
            <a:ext cx="8327296" cy="4888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4A5C47-BC07-55E4-9371-E5BEAE969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8094" y="5787078"/>
            <a:ext cx="6978430" cy="414152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54619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2643AD6C-0124-7F77-71F2-5473FCB28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">
            <a:extLst>
              <a:ext uri="{FF2B5EF4-FFF2-40B4-BE49-F238E27FC236}">
                <a16:creationId xmlns:a16="http://schemas.microsoft.com/office/drawing/2014/main" id="{DE020523-5D11-D08E-7AB5-D81AA28B5B74}"/>
              </a:ext>
            </a:extLst>
          </p:cNvPr>
          <p:cNvSpPr txBox="1"/>
          <p:nvPr/>
        </p:nvSpPr>
        <p:spPr>
          <a:xfrm>
            <a:off x="1028700" y="1825428"/>
            <a:ext cx="6448950" cy="607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3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 dirty="0">
                <a:solidFill>
                  <a:srgbClr val="1211C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Tag Dasar HTML</a:t>
            </a:r>
          </a:p>
        </p:txBody>
      </p:sp>
      <p:grpSp>
        <p:nvGrpSpPr>
          <p:cNvPr id="147" name="Google Shape;147;p5">
            <a:extLst>
              <a:ext uri="{FF2B5EF4-FFF2-40B4-BE49-F238E27FC236}">
                <a16:creationId xmlns:a16="http://schemas.microsoft.com/office/drawing/2014/main" id="{FD85B6B7-0BAD-86F9-63F6-F28877A43E5F}"/>
              </a:ext>
            </a:extLst>
          </p:cNvPr>
          <p:cNvGrpSpPr/>
          <p:nvPr/>
        </p:nvGrpSpPr>
        <p:grpSpPr>
          <a:xfrm>
            <a:off x="1028700" y="1430185"/>
            <a:ext cx="1856645" cy="212733"/>
            <a:chOff x="0" y="-38100"/>
            <a:chExt cx="488993" cy="56028"/>
          </a:xfrm>
        </p:grpSpPr>
        <p:sp>
          <p:nvSpPr>
            <p:cNvPr id="148" name="Google Shape;148;p5">
              <a:extLst>
                <a:ext uri="{FF2B5EF4-FFF2-40B4-BE49-F238E27FC236}">
                  <a16:creationId xmlns:a16="http://schemas.microsoft.com/office/drawing/2014/main" id="{BAD77F06-C23C-128C-19E2-387916C7774D}"/>
                </a:ext>
              </a:extLst>
            </p:cNvPr>
            <p:cNvSpPr/>
            <p:nvPr/>
          </p:nvSpPr>
          <p:spPr>
            <a:xfrm>
              <a:off x="0" y="0"/>
              <a:ext cx="488993" cy="17928"/>
            </a:xfrm>
            <a:custGeom>
              <a:avLst/>
              <a:gdLst/>
              <a:ahLst/>
              <a:cxnLst/>
              <a:rect l="l" t="t" r="r" b="b"/>
              <a:pathLst>
                <a:path w="488993" h="17928" extrusionOk="0">
                  <a:moveTo>
                    <a:pt x="0" y="0"/>
                  </a:moveTo>
                  <a:lnTo>
                    <a:pt x="488993" y="0"/>
                  </a:lnTo>
                  <a:lnTo>
                    <a:pt x="488993" y="17928"/>
                  </a:lnTo>
                  <a:lnTo>
                    <a:pt x="0" y="17928"/>
                  </a:lnTo>
                  <a:close/>
                </a:path>
              </a:pathLst>
            </a:custGeom>
            <a:solidFill>
              <a:srgbClr val="F9B314"/>
            </a:solidFill>
            <a:ln>
              <a:noFill/>
            </a:ln>
          </p:spPr>
        </p:sp>
        <p:sp>
          <p:nvSpPr>
            <p:cNvPr id="149" name="Google Shape;149;p5">
              <a:extLst>
                <a:ext uri="{FF2B5EF4-FFF2-40B4-BE49-F238E27FC236}">
                  <a16:creationId xmlns:a16="http://schemas.microsoft.com/office/drawing/2014/main" id="{FADC587F-D448-4A2F-DAA0-EA75AA18A880}"/>
                </a:ext>
              </a:extLst>
            </p:cNvPr>
            <p:cNvSpPr txBox="1"/>
            <p:nvPr/>
          </p:nvSpPr>
          <p:spPr>
            <a:xfrm>
              <a:off x="0" y="-38100"/>
              <a:ext cx="488993" cy="560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5">
            <a:extLst>
              <a:ext uri="{FF2B5EF4-FFF2-40B4-BE49-F238E27FC236}">
                <a16:creationId xmlns:a16="http://schemas.microsoft.com/office/drawing/2014/main" id="{39679CE4-CEE5-97C6-4EC0-73E7433F90B6}"/>
              </a:ext>
            </a:extLst>
          </p:cNvPr>
          <p:cNvSpPr txBox="1"/>
          <p:nvPr/>
        </p:nvSpPr>
        <p:spPr>
          <a:xfrm>
            <a:off x="1028700" y="981075"/>
            <a:ext cx="4639701" cy="40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Proyek Pemrograman Web</a:t>
            </a:r>
            <a:endParaRPr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CCEB89-239A-A9C7-47C4-003BE9E36E99}"/>
              </a:ext>
            </a:extLst>
          </p:cNvPr>
          <p:cNvGrpSpPr/>
          <p:nvPr/>
        </p:nvGrpSpPr>
        <p:grpSpPr>
          <a:xfrm>
            <a:off x="1028700" y="3753792"/>
            <a:ext cx="16758556" cy="1792872"/>
            <a:chOff x="1151903" y="3079180"/>
            <a:chExt cx="5311805" cy="2196187"/>
          </a:xfrm>
        </p:grpSpPr>
        <p:sp>
          <p:nvSpPr>
            <p:cNvPr id="146" name="Google Shape;146;p5">
              <a:extLst>
                <a:ext uri="{FF2B5EF4-FFF2-40B4-BE49-F238E27FC236}">
                  <a16:creationId xmlns:a16="http://schemas.microsoft.com/office/drawing/2014/main" id="{D03E932E-EE37-9636-CBF3-96DB2C9AD7D1}"/>
                </a:ext>
              </a:extLst>
            </p:cNvPr>
            <p:cNvSpPr txBox="1"/>
            <p:nvPr/>
          </p:nvSpPr>
          <p:spPr>
            <a:xfrm>
              <a:off x="1151903" y="3612742"/>
              <a:ext cx="5311805" cy="16626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R="0" lvl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sv-SE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Tag &lt;label&gt;</a:t>
              </a:r>
            </a:p>
            <a:p>
              <a:pPr marR="0" lvl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sv-SE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Tag ini digunakan untuk menandai label atau label terkait dengan elemen input dalam dokumen HTML. </a:t>
              </a:r>
            </a:p>
          </p:txBody>
        </p:sp>
        <p:sp>
          <p:nvSpPr>
            <p:cNvPr id="2" name="Google Shape;85;p1">
              <a:extLst>
                <a:ext uri="{FF2B5EF4-FFF2-40B4-BE49-F238E27FC236}">
                  <a16:creationId xmlns:a16="http://schemas.microsoft.com/office/drawing/2014/main" id="{2467EE34-3252-67D8-D6F4-1A1EF16AD6D6}"/>
                </a:ext>
              </a:extLst>
            </p:cNvPr>
            <p:cNvSpPr txBox="1"/>
            <p:nvPr/>
          </p:nvSpPr>
          <p:spPr>
            <a:xfrm>
              <a:off x="1178808" y="3079180"/>
              <a:ext cx="4917193" cy="4976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rgbClr val="F9B314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10 Label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DF97B9D7-37C7-9383-4F1B-4D7A9272C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301" y="6533208"/>
            <a:ext cx="15850405" cy="23236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1331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"/>
          <p:cNvSpPr txBox="1"/>
          <p:nvPr/>
        </p:nvSpPr>
        <p:spPr>
          <a:xfrm>
            <a:off x="1079568" y="2084133"/>
            <a:ext cx="6448950" cy="529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3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>
                <a:solidFill>
                  <a:srgbClr val="1211C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TUGAS</a:t>
            </a:r>
            <a:endParaRPr/>
          </a:p>
        </p:txBody>
      </p:sp>
      <p:sp>
        <p:nvSpPr>
          <p:cNvPr id="200" name="Google Shape;200;p10"/>
          <p:cNvSpPr txBox="1"/>
          <p:nvPr/>
        </p:nvSpPr>
        <p:spPr>
          <a:xfrm>
            <a:off x="1079568" y="2818528"/>
            <a:ext cx="6448950" cy="607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3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>
                <a:solidFill>
                  <a:srgbClr val="F9B314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Soal laporan:</a:t>
            </a:r>
            <a:endParaRPr lang="en-US" sz="4200" b="0" i="0" u="none" strike="noStrike" cap="none" dirty="0">
              <a:solidFill>
                <a:srgbClr val="F9B314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01" name="Google Shape;201;p10"/>
          <p:cNvSpPr txBox="1"/>
          <p:nvPr/>
        </p:nvSpPr>
        <p:spPr>
          <a:xfrm>
            <a:off x="781049" y="4068029"/>
            <a:ext cx="16853807" cy="4653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93819" marR="0" lvl="1" algn="l" rtl="0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Clr>
                <a:srgbClr val="1211CA"/>
              </a:buClr>
              <a:buSzPts val="5500"/>
            </a:pPr>
            <a:r>
              <a:rPr lang="en-US" sz="36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1. </a:t>
            </a:r>
            <a:r>
              <a:rPr lang="en-US" sz="36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Carilah</a:t>
            </a:r>
            <a:r>
              <a:rPr lang="en-US" sz="36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materi </a:t>
            </a:r>
            <a:r>
              <a:rPr lang="en-US" sz="36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mengenai</a:t>
            </a:r>
            <a:r>
              <a:rPr lang="en-US" sz="36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6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HyperText</a:t>
            </a:r>
            <a:r>
              <a:rPr lang="en-US" sz="36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Markup L</a:t>
            </a:r>
            <a:r>
              <a:rPr lang="en-US" sz="3600" b="1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-US" sz="36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nguage. </a:t>
            </a:r>
            <a:r>
              <a:rPr lang="en-US" sz="36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Buatlah</a:t>
            </a:r>
            <a:r>
              <a:rPr lang="en-US" sz="36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6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menggunakan</a:t>
            </a:r>
            <a:r>
              <a:rPr lang="en-US" sz="36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Html </a:t>
            </a:r>
            <a:r>
              <a:rPr lang="en-US" sz="36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sebuah</a:t>
            </a:r>
            <a:r>
              <a:rPr lang="en-US" sz="36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6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halaman</a:t>
            </a:r>
            <a:r>
              <a:rPr lang="en-US" sz="36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website </a:t>
            </a:r>
            <a:r>
              <a:rPr lang="en-US" sz="36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tentang</a:t>
            </a:r>
            <a:r>
              <a:rPr lang="en-US" sz="36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biodata </a:t>
            </a:r>
            <a:r>
              <a:rPr lang="en-US" sz="36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anda</a:t>
            </a:r>
            <a:endParaRPr lang="en-US" sz="3600" b="1" i="0" u="none" strike="noStrike" cap="none" dirty="0">
              <a:solidFill>
                <a:srgbClr val="1211C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593819" marR="0" lvl="1" algn="l" rtl="0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Clr>
                <a:srgbClr val="1211CA"/>
              </a:buClr>
              <a:buSzPts val="5500"/>
            </a:pPr>
            <a:r>
              <a:rPr lang="en-US" sz="36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2. </a:t>
            </a:r>
            <a:r>
              <a:rPr lang="en-US" sz="36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Menggunakan</a:t>
            </a:r>
            <a:r>
              <a:rPr lang="en-US" sz="36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Html </a:t>
            </a:r>
            <a:r>
              <a:rPr lang="en-US" sz="36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buatlah</a:t>
            </a:r>
            <a:r>
              <a:rPr lang="en-US" sz="36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6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halaman</a:t>
            </a:r>
            <a:r>
              <a:rPr lang="en-US" sz="36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login </a:t>
            </a:r>
            <a:r>
              <a:rPr lang="en-US" sz="36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serta</a:t>
            </a:r>
            <a:r>
              <a:rPr lang="en-US" sz="36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register</a:t>
            </a:r>
          </a:p>
          <a:p>
            <a:pPr marL="593819" marR="0" lvl="1" algn="l" rtl="0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Clr>
                <a:srgbClr val="1211CA"/>
              </a:buClr>
              <a:buSzPts val="5500"/>
            </a:pPr>
            <a:r>
              <a:rPr lang="en-US" sz="3600" b="1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3. </a:t>
            </a:r>
            <a:r>
              <a:rPr lang="en-US" sz="36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Buatlah</a:t>
            </a:r>
            <a:r>
              <a:rPr lang="en-US" sz="36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6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sebuah</a:t>
            </a:r>
            <a:r>
              <a:rPr lang="en-US" sz="36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6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halaman</a:t>
            </a:r>
            <a:r>
              <a:rPr lang="en-US" sz="36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website </a:t>
            </a:r>
            <a:r>
              <a:rPr lang="en-US" sz="36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bebas</a:t>
            </a:r>
            <a:r>
              <a:rPr lang="en-US" sz="36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6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berdasarkan</a:t>
            </a:r>
            <a:r>
              <a:rPr lang="en-US" sz="36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6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apa</a:t>
            </a:r>
            <a:r>
              <a:rPr lang="en-US" sz="36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yang </a:t>
            </a:r>
            <a:r>
              <a:rPr lang="en-US" sz="36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sudah</a:t>
            </a:r>
            <a:r>
              <a:rPr lang="en-US" sz="36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 </a:t>
            </a:r>
            <a:r>
              <a:rPr lang="en-US" sz="36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dipelajari</a:t>
            </a:r>
            <a:endParaRPr lang="en-US" sz="3600" dirty="0"/>
          </a:p>
        </p:txBody>
      </p:sp>
      <p:grpSp>
        <p:nvGrpSpPr>
          <p:cNvPr id="202" name="Google Shape;202;p10"/>
          <p:cNvGrpSpPr/>
          <p:nvPr/>
        </p:nvGrpSpPr>
        <p:grpSpPr>
          <a:xfrm>
            <a:off x="1028700" y="1430185"/>
            <a:ext cx="1856645" cy="212733"/>
            <a:chOff x="0" y="-38100"/>
            <a:chExt cx="488993" cy="56028"/>
          </a:xfrm>
        </p:grpSpPr>
        <p:sp>
          <p:nvSpPr>
            <p:cNvPr id="203" name="Google Shape;203;p10"/>
            <p:cNvSpPr/>
            <p:nvPr/>
          </p:nvSpPr>
          <p:spPr>
            <a:xfrm>
              <a:off x="0" y="0"/>
              <a:ext cx="488993" cy="17928"/>
            </a:xfrm>
            <a:custGeom>
              <a:avLst/>
              <a:gdLst/>
              <a:ahLst/>
              <a:cxnLst/>
              <a:rect l="l" t="t" r="r" b="b"/>
              <a:pathLst>
                <a:path w="488993" h="17928" extrusionOk="0">
                  <a:moveTo>
                    <a:pt x="0" y="0"/>
                  </a:moveTo>
                  <a:lnTo>
                    <a:pt x="488993" y="0"/>
                  </a:lnTo>
                  <a:lnTo>
                    <a:pt x="488993" y="17928"/>
                  </a:lnTo>
                  <a:lnTo>
                    <a:pt x="0" y="17928"/>
                  </a:lnTo>
                  <a:close/>
                </a:path>
              </a:pathLst>
            </a:custGeom>
            <a:solidFill>
              <a:srgbClr val="F9B314"/>
            </a:solidFill>
            <a:ln>
              <a:noFill/>
            </a:ln>
          </p:spPr>
        </p:sp>
        <p:sp>
          <p:nvSpPr>
            <p:cNvPr id="204" name="Google Shape;204;p10"/>
            <p:cNvSpPr txBox="1"/>
            <p:nvPr/>
          </p:nvSpPr>
          <p:spPr>
            <a:xfrm>
              <a:off x="0" y="-38100"/>
              <a:ext cx="488993" cy="560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" name="Google Shape;205;p10"/>
          <p:cNvSpPr txBox="1"/>
          <p:nvPr/>
        </p:nvSpPr>
        <p:spPr>
          <a:xfrm>
            <a:off x="1028700" y="981075"/>
            <a:ext cx="4839957" cy="40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Proyek Pemrograman Web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11"/>
          <p:cNvGrpSpPr/>
          <p:nvPr/>
        </p:nvGrpSpPr>
        <p:grpSpPr>
          <a:xfrm>
            <a:off x="14500955" y="1721962"/>
            <a:ext cx="2758345" cy="390532"/>
            <a:chOff x="0" y="-38100"/>
            <a:chExt cx="726478" cy="102856"/>
          </a:xfrm>
        </p:grpSpPr>
        <p:sp>
          <p:nvSpPr>
            <p:cNvPr id="211" name="Google Shape;211;p11"/>
            <p:cNvSpPr/>
            <p:nvPr/>
          </p:nvSpPr>
          <p:spPr>
            <a:xfrm>
              <a:off x="0" y="0"/>
              <a:ext cx="726478" cy="64756"/>
            </a:xfrm>
            <a:custGeom>
              <a:avLst/>
              <a:gdLst/>
              <a:ahLst/>
              <a:cxnLst/>
              <a:rect l="l" t="t" r="r" b="b"/>
              <a:pathLst>
                <a:path w="726478" h="64756" extrusionOk="0">
                  <a:moveTo>
                    <a:pt x="0" y="0"/>
                  </a:moveTo>
                  <a:lnTo>
                    <a:pt x="726478" y="0"/>
                  </a:lnTo>
                  <a:lnTo>
                    <a:pt x="726478" y="64756"/>
                  </a:lnTo>
                  <a:lnTo>
                    <a:pt x="0" y="64756"/>
                  </a:lnTo>
                  <a:close/>
                </a:path>
              </a:pathLst>
            </a:custGeom>
            <a:solidFill>
              <a:srgbClr val="F9B314"/>
            </a:solidFill>
            <a:ln>
              <a:noFill/>
            </a:ln>
          </p:spPr>
        </p:sp>
        <p:sp>
          <p:nvSpPr>
            <p:cNvPr id="212" name="Google Shape;212;p11"/>
            <p:cNvSpPr txBox="1"/>
            <p:nvPr/>
          </p:nvSpPr>
          <p:spPr>
            <a:xfrm>
              <a:off x="0" y="-38100"/>
              <a:ext cx="726478" cy="1028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3" name="Google Shape;213;p11"/>
          <p:cNvSpPr txBox="1"/>
          <p:nvPr/>
        </p:nvSpPr>
        <p:spPr>
          <a:xfrm>
            <a:off x="2794627" y="4105507"/>
            <a:ext cx="10450032" cy="1360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i="0" u="none" strike="noStrike" cap="none">
                <a:solidFill>
                  <a:srgbClr val="1211C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TERIMA KASIH</a:t>
            </a:r>
            <a:endParaRPr/>
          </a:p>
        </p:txBody>
      </p:sp>
      <p:sp>
        <p:nvSpPr>
          <p:cNvPr id="214" name="Google Shape;214;p11"/>
          <p:cNvSpPr txBox="1"/>
          <p:nvPr/>
        </p:nvSpPr>
        <p:spPr>
          <a:xfrm>
            <a:off x="10119092" y="952500"/>
            <a:ext cx="7140208" cy="622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Proyek Pemrograman Web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/>
        </p:nvSpPr>
        <p:spPr>
          <a:xfrm>
            <a:off x="4326901" y="801576"/>
            <a:ext cx="9615763" cy="70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0" i="0" u="none" strike="noStrike" cap="none">
                <a:solidFill>
                  <a:srgbClr val="1211C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ASISTEN PRAKTIKUM</a:t>
            </a:r>
            <a:endParaRPr/>
          </a:p>
        </p:txBody>
      </p:sp>
      <p:sp>
        <p:nvSpPr>
          <p:cNvPr id="95" name="Google Shape;95;p2"/>
          <p:cNvSpPr txBox="1"/>
          <p:nvPr/>
        </p:nvSpPr>
        <p:spPr>
          <a:xfrm>
            <a:off x="3276064" y="1653238"/>
            <a:ext cx="11362273" cy="70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0" i="0" u="none" strike="noStrike" cap="none">
                <a:solidFill>
                  <a:srgbClr val="F9B314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Proyek Pemrograman Web</a:t>
            </a: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1308869" y="3468200"/>
            <a:ext cx="60360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17" b="1" i="0" u="none" strike="noStrike" cap="none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VALLERYAN VIRGI</a:t>
            </a:r>
            <a:r>
              <a:rPr lang="en-US" sz="2317" b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L</a:t>
            </a:r>
            <a:r>
              <a:rPr lang="en-US" sz="2317" b="1" i="0" u="none" strike="noStrike" cap="none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ZULIUSKANDAR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2410993" y="3911828"/>
            <a:ext cx="3784873" cy="39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17" b="1" i="0" u="none" strike="noStrike" cap="none">
                <a:solidFill>
                  <a:srgbClr val="2D262A"/>
                </a:solidFill>
                <a:latin typeface="Open Sans"/>
                <a:ea typeface="Open Sans"/>
                <a:cs typeface="Open Sans"/>
                <a:sym typeface="Open Sans"/>
              </a:rPr>
              <a:t>G1A020021</a:t>
            </a:r>
            <a:endParaRPr/>
          </a:p>
        </p:txBody>
      </p:sp>
      <p:sp>
        <p:nvSpPr>
          <p:cNvPr id="98" name="Google Shape;98;p2"/>
          <p:cNvSpPr txBox="1"/>
          <p:nvPr/>
        </p:nvSpPr>
        <p:spPr>
          <a:xfrm>
            <a:off x="7251564" y="3468200"/>
            <a:ext cx="3784873" cy="393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17" b="1" i="0" u="none" strike="noStrike" cap="none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SITI ZUBAIDAH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7251564" y="3911828"/>
            <a:ext cx="3784873" cy="39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17" b="1" i="0" u="none" strike="noStrike" cap="none">
                <a:solidFill>
                  <a:srgbClr val="2D262A"/>
                </a:solidFill>
                <a:latin typeface="Open Sans"/>
                <a:ea typeface="Open Sans"/>
                <a:cs typeface="Open Sans"/>
                <a:sym typeface="Open Sans"/>
              </a:rPr>
              <a:t>G1A021002</a:t>
            </a:r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11371721" y="3468200"/>
            <a:ext cx="5192770" cy="393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17" b="1" i="0" u="none" strike="noStrike" cap="none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MUHAMMAD FACHRURROZI</a:t>
            </a:r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12075669" y="3911828"/>
            <a:ext cx="3784873" cy="39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17" b="1" i="0" u="none" strike="noStrike" cap="none">
                <a:solidFill>
                  <a:srgbClr val="2D262A"/>
                </a:solidFill>
                <a:latin typeface="Open Sans"/>
                <a:ea typeface="Open Sans"/>
                <a:cs typeface="Open Sans"/>
                <a:sym typeface="Open Sans"/>
              </a:rPr>
              <a:t>G1A021018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3513861" y="4923392"/>
            <a:ext cx="5239700" cy="393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17" b="1" i="0" u="none" strike="noStrike" cap="none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MUHAMMAD RIFQI AFRIANSYAH</a:t>
            </a:r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4241274" y="5367020"/>
            <a:ext cx="3784873" cy="39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17" b="1" i="0" u="none" strike="noStrike" cap="none">
                <a:solidFill>
                  <a:srgbClr val="2D262A"/>
                </a:solidFill>
                <a:latin typeface="Open Sans"/>
                <a:ea typeface="Open Sans"/>
                <a:cs typeface="Open Sans"/>
                <a:sym typeface="Open Sans"/>
              </a:rPr>
              <a:t>G1A021023</a:t>
            </a:r>
            <a:endParaRPr/>
          </a:p>
        </p:txBody>
      </p:sp>
      <p:sp>
        <p:nvSpPr>
          <p:cNvPr id="104" name="Google Shape;104;p2"/>
          <p:cNvSpPr txBox="1"/>
          <p:nvPr/>
        </p:nvSpPr>
        <p:spPr>
          <a:xfrm>
            <a:off x="9351708" y="4923392"/>
            <a:ext cx="5286630" cy="393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17" b="1" i="0" u="none" strike="noStrike" cap="none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ZHAFIRAH NUR SHADRINA PUTRI</a:t>
            </a:r>
            <a:endParaRPr/>
          </a:p>
        </p:txBody>
      </p:sp>
      <p:sp>
        <p:nvSpPr>
          <p:cNvPr id="105" name="Google Shape;105;p2"/>
          <p:cNvSpPr txBox="1"/>
          <p:nvPr/>
        </p:nvSpPr>
        <p:spPr>
          <a:xfrm>
            <a:off x="10102586" y="5382477"/>
            <a:ext cx="3784873" cy="39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17" b="1" i="0" u="none" strike="noStrike" cap="none">
                <a:solidFill>
                  <a:srgbClr val="2D262A"/>
                </a:solidFill>
                <a:latin typeface="Open Sans"/>
                <a:ea typeface="Open Sans"/>
                <a:cs typeface="Open Sans"/>
                <a:sym typeface="Open Sans"/>
              </a:rPr>
              <a:t>G1A021028</a:t>
            </a:r>
            <a:endParaRPr/>
          </a:p>
        </p:txBody>
      </p:sp>
      <p:sp>
        <p:nvSpPr>
          <p:cNvPr id="106" name="Google Shape;106;p2"/>
          <p:cNvSpPr txBox="1"/>
          <p:nvPr/>
        </p:nvSpPr>
        <p:spPr>
          <a:xfrm>
            <a:off x="1907169" y="6390409"/>
            <a:ext cx="4675621" cy="393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17" b="1" i="0" u="none" strike="noStrike" cap="none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M. ANJASFEDO AFRIDIANSAH</a:t>
            </a:r>
            <a:endParaRPr/>
          </a:p>
        </p:txBody>
      </p:sp>
      <p:sp>
        <p:nvSpPr>
          <p:cNvPr id="107" name="Google Shape;107;p2"/>
          <p:cNvSpPr txBox="1"/>
          <p:nvPr/>
        </p:nvSpPr>
        <p:spPr>
          <a:xfrm>
            <a:off x="2281254" y="6831506"/>
            <a:ext cx="3784873" cy="39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17" b="1" i="0" u="none" strike="noStrike" cap="none">
                <a:solidFill>
                  <a:srgbClr val="2D262A"/>
                </a:solidFill>
                <a:latin typeface="Open Sans"/>
                <a:ea typeface="Open Sans"/>
                <a:cs typeface="Open Sans"/>
                <a:sym typeface="Open Sans"/>
              </a:rPr>
              <a:t>G1A021037</a:t>
            </a:r>
            <a:endParaRPr/>
          </a:p>
        </p:txBody>
      </p:sp>
      <p:sp>
        <p:nvSpPr>
          <p:cNvPr id="108" name="Google Shape;108;p2"/>
          <p:cNvSpPr txBox="1"/>
          <p:nvPr/>
        </p:nvSpPr>
        <p:spPr>
          <a:xfrm>
            <a:off x="7169642" y="6426002"/>
            <a:ext cx="3784873" cy="393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17" b="1" i="0" u="none" strike="noStrike" cap="none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RIZKY PUTRI PRATIWI</a:t>
            </a:r>
            <a:endParaRPr/>
          </a:p>
        </p:txBody>
      </p:sp>
      <p:sp>
        <p:nvSpPr>
          <p:cNvPr id="109" name="Google Shape;109;p2"/>
          <p:cNvSpPr txBox="1"/>
          <p:nvPr/>
        </p:nvSpPr>
        <p:spPr>
          <a:xfrm>
            <a:off x="7169642" y="6869630"/>
            <a:ext cx="3784873" cy="39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17" b="1" i="0" u="none" strike="noStrike" cap="none">
                <a:solidFill>
                  <a:srgbClr val="2D262A"/>
                </a:solidFill>
                <a:latin typeface="Open Sans"/>
                <a:ea typeface="Open Sans"/>
                <a:cs typeface="Open Sans"/>
                <a:sym typeface="Open Sans"/>
              </a:rPr>
              <a:t>G1A021044</a:t>
            </a:r>
            <a:endParaRPr/>
          </a:p>
        </p:txBody>
      </p:sp>
      <p:sp>
        <p:nvSpPr>
          <p:cNvPr id="110" name="Google Shape;110;p2"/>
          <p:cNvSpPr txBox="1"/>
          <p:nvPr/>
        </p:nvSpPr>
        <p:spPr>
          <a:xfrm>
            <a:off x="11545065" y="6428533"/>
            <a:ext cx="4817331" cy="393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17" b="1" i="0" u="none" strike="noStrike" cap="none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NANDA NURAHMANITA PUTRI</a:t>
            </a:r>
            <a:endParaRPr/>
          </a:p>
        </p:txBody>
      </p:sp>
      <p:sp>
        <p:nvSpPr>
          <p:cNvPr id="111" name="Google Shape;111;p2"/>
          <p:cNvSpPr txBox="1"/>
          <p:nvPr/>
        </p:nvSpPr>
        <p:spPr>
          <a:xfrm>
            <a:off x="12059415" y="6869630"/>
            <a:ext cx="3784873" cy="39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17" b="1" i="0" u="none" strike="noStrike" cap="none">
                <a:solidFill>
                  <a:srgbClr val="2D262A"/>
                </a:solidFill>
                <a:latin typeface="Open Sans"/>
                <a:ea typeface="Open Sans"/>
                <a:cs typeface="Open Sans"/>
                <a:sym typeface="Open Sans"/>
              </a:rPr>
              <a:t>G1A021046</a:t>
            </a:r>
            <a:endParaRPr/>
          </a:p>
        </p:txBody>
      </p:sp>
      <p:sp>
        <p:nvSpPr>
          <p:cNvPr id="112" name="Google Shape;112;p2"/>
          <p:cNvSpPr txBox="1"/>
          <p:nvPr/>
        </p:nvSpPr>
        <p:spPr>
          <a:xfrm>
            <a:off x="2350706" y="8149381"/>
            <a:ext cx="3784873" cy="393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17" b="1" i="0" u="none" strike="noStrike" cap="none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HAEKAL NAJIB ALI</a:t>
            </a:r>
            <a:endParaRPr/>
          </a:p>
        </p:txBody>
      </p:sp>
      <p:sp>
        <p:nvSpPr>
          <p:cNvPr id="113" name="Google Shape;113;p2"/>
          <p:cNvSpPr txBox="1"/>
          <p:nvPr/>
        </p:nvSpPr>
        <p:spPr>
          <a:xfrm>
            <a:off x="2350706" y="8593009"/>
            <a:ext cx="3784873" cy="39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17" b="1" i="0" u="none" strike="noStrike" cap="none">
                <a:solidFill>
                  <a:srgbClr val="2D262A"/>
                </a:solidFill>
                <a:latin typeface="Open Sans"/>
                <a:ea typeface="Open Sans"/>
                <a:cs typeface="Open Sans"/>
                <a:sym typeface="Open Sans"/>
              </a:rPr>
              <a:t>G1A021052</a:t>
            </a:r>
            <a:endParaRPr/>
          </a:p>
        </p:txBody>
      </p:sp>
      <p:sp>
        <p:nvSpPr>
          <p:cNvPr id="114" name="Google Shape;114;p2"/>
          <p:cNvSpPr txBox="1"/>
          <p:nvPr/>
        </p:nvSpPr>
        <p:spPr>
          <a:xfrm>
            <a:off x="7244214" y="8149381"/>
            <a:ext cx="3784873" cy="393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17" b="1" i="0" u="none" strike="noStrike" cap="none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ADELIA AYU LESTARI</a:t>
            </a:r>
            <a:endParaRPr/>
          </a:p>
        </p:txBody>
      </p:sp>
      <p:sp>
        <p:nvSpPr>
          <p:cNvPr id="115" name="Google Shape;115;p2"/>
          <p:cNvSpPr txBox="1"/>
          <p:nvPr/>
        </p:nvSpPr>
        <p:spPr>
          <a:xfrm>
            <a:off x="7244214" y="8593009"/>
            <a:ext cx="3784873" cy="39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17" b="1" i="0" u="none" strike="noStrike" cap="none">
                <a:solidFill>
                  <a:srgbClr val="2D262A"/>
                </a:solidFill>
                <a:latin typeface="Open Sans"/>
                <a:ea typeface="Open Sans"/>
                <a:cs typeface="Open Sans"/>
                <a:sym typeface="Open Sans"/>
              </a:rPr>
              <a:t>G1A021066</a:t>
            </a:r>
            <a:endParaRPr/>
          </a:p>
        </p:txBody>
      </p:sp>
      <p:sp>
        <p:nvSpPr>
          <p:cNvPr id="116" name="Google Shape;116;p2"/>
          <p:cNvSpPr txBox="1"/>
          <p:nvPr/>
        </p:nvSpPr>
        <p:spPr>
          <a:xfrm>
            <a:off x="12133986" y="8149381"/>
            <a:ext cx="3784873" cy="393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17" b="1" i="0" u="none" strike="noStrike" cap="none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NOVIA EVIANTI</a:t>
            </a:r>
            <a:endParaRPr/>
          </a:p>
        </p:txBody>
      </p:sp>
      <p:sp>
        <p:nvSpPr>
          <p:cNvPr id="117" name="Google Shape;117;p2"/>
          <p:cNvSpPr txBox="1"/>
          <p:nvPr/>
        </p:nvSpPr>
        <p:spPr>
          <a:xfrm>
            <a:off x="12133986" y="8593009"/>
            <a:ext cx="3784873" cy="39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17" b="1" i="0" u="none" strike="noStrike" cap="none">
                <a:solidFill>
                  <a:srgbClr val="2D262A"/>
                </a:solidFill>
                <a:latin typeface="Open Sans"/>
                <a:ea typeface="Open Sans"/>
                <a:cs typeface="Open Sans"/>
                <a:sym typeface="Open Sans"/>
              </a:rPr>
              <a:t>G1A021072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3"/>
          <p:cNvGrpSpPr/>
          <p:nvPr/>
        </p:nvGrpSpPr>
        <p:grpSpPr>
          <a:xfrm>
            <a:off x="1028700" y="1430185"/>
            <a:ext cx="1856645" cy="212733"/>
            <a:chOff x="0" y="-38100"/>
            <a:chExt cx="488993" cy="56028"/>
          </a:xfrm>
        </p:grpSpPr>
        <p:sp>
          <p:nvSpPr>
            <p:cNvPr id="123" name="Google Shape;123;p3"/>
            <p:cNvSpPr/>
            <p:nvPr/>
          </p:nvSpPr>
          <p:spPr>
            <a:xfrm>
              <a:off x="0" y="0"/>
              <a:ext cx="488993" cy="17928"/>
            </a:xfrm>
            <a:custGeom>
              <a:avLst/>
              <a:gdLst/>
              <a:ahLst/>
              <a:cxnLst/>
              <a:rect l="l" t="t" r="r" b="b"/>
              <a:pathLst>
                <a:path w="488993" h="17928" extrusionOk="0">
                  <a:moveTo>
                    <a:pt x="0" y="0"/>
                  </a:moveTo>
                  <a:lnTo>
                    <a:pt x="488993" y="0"/>
                  </a:lnTo>
                  <a:lnTo>
                    <a:pt x="488993" y="17928"/>
                  </a:lnTo>
                  <a:lnTo>
                    <a:pt x="0" y="17928"/>
                  </a:lnTo>
                  <a:close/>
                </a:path>
              </a:pathLst>
            </a:custGeom>
            <a:solidFill>
              <a:srgbClr val="F9B314"/>
            </a:solidFill>
            <a:ln>
              <a:noFill/>
            </a:ln>
          </p:spPr>
        </p:sp>
        <p:sp>
          <p:nvSpPr>
            <p:cNvPr id="124" name="Google Shape;124;p3"/>
            <p:cNvSpPr txBox="1"/>
            <p:nvPr/>
          </p:nvSpPr>
          <p:spPr>
            <a:xfrm>
              <a:off x="0" y="-38100"/>
              <a:ext cx="488993" cy="560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" name="Google Shape;125;p3"/>
          <p:cNvSpPr txBox="1"/>
          <p:nvPr/>
        </p:nvSpPr>
        <p:spPr>
          <a:xfrm>
            <a:off x="1028700" y="2518410"/>
            <a:ext cx="6362700" cy="607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3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>
                <a:solidFill>
                  <a:srgbClr val="1211C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Pengertian HTML</a:t>
            </a:r>
            <a:endParaRPr lang="en-US" sz="4200" b="0" i="0" u="none" strike="noStrike" cap="none" dirty="0" err="1">
              <a:solidFill>
                <a:srgbClr val="1211CA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6" name="Google Shape;126;p3"/>
          <p:cNvSpPr txBox="1"/>
          <p:nvPr/>
        </p:nvSpPr>
        <p:spPr>
          <a:xfrm>
            <a:off x="1028700" y="981075"/>
            <a:ext cx="4585042" cy="40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Proyek Pemrograman Web</a:t>
            </a:r>
            <a:endParaRPr/>
          </a:p>
        </p:txBody>
      </p:sp>
      <p:sp>
        <p:nvSpPr>
          <p:cNvPr id="127" name="Google Shape;127;p3"/>
          <p:cNvSpPr txBox="1"/>
          <p:nvPr/>
        </p:nvSpPr>
        <p:spPr>
          <a:xfrm>
            <a:off x="1028700" y="3563465"/>
            <a:ext cx="16257814" cy="2068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just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1211CA"/>
              </a:buClr>
              <a:buSzPts val="2400"/>
            </a:pP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HTML (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HyperText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Markup Language)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adalah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bahasa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markup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standar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untuk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membuat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dan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merancang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halaman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web. Ini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adalah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fondasi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dari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setiap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halaman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web di internet. HTML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memungkinkan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pengembang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web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untuk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menentukan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struktur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dan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elemen-elemen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yang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ada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dalam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sebuah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halaman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web,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seperti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teks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, gambar, video, dan hyperlink.</a:t>
            </a:r>
          </a:p>
        </p:txBody>
      </p:sp>
      <p:sp>
        <p:nvSpPr>
          <p:cNvPr id="2" name="Google Shape;127;p3">
            <a:extLst>
              <a:ext uri="{FF2B5EF4-FFF2-40B4-BE49-F238E27FC236}">
                <a16:creationId xmlns:a16="http://schemas.microsoft.com/office/drawing/2014/main" id="{CBA01FE8-A6FD-0F16-E5F3-88DC876AE2AA}"/>
              </a:ext>
            </a:extLst>
          </p:cNvPr>
          <p:cNvSpPr txBox="1"/>
          <p:nvPr/>
        </p:nvSpPr>
        <p:spPr>
          <a:xfrm>
            <a:off x="1001486" y="6336704"/>
            <a:ext cx="16257814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just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1211CA"/>
              </a:buClr>
              <a:buSzPts val="2400"/>
            </a:pP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Dengan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menggunakan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tag dan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atributnya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, HTML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memungkinkan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pengembang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untuk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membuat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struktur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hierarkis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yang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terorganisir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dengan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baik, yang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membantu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browser web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untuk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menafsirkan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dan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menampilkan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konten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dengan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benar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kepada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pengguna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. HTML juga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memungkinkan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integrasi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dengan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bahasa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pemrograman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lainnya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seperti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CSS (Cascading Style Sheets) dan JavaScript,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untuk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memberikan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tampilan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dan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interaktivitas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yang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lebih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dinamis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pada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halaman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web.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>
          <a:extLst>
            <a:ext uri="{FF2B5EF4-FFF2-40B4-BE49-F238E27FC236}">
              <a16:creationId xmlns:a16="http://schemas.microsoft.com/office/drawing/2014/main" id="{D745CCF5-79AE-D7F6-CBDC-8E701A64B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3">
            <a:extLst>
              <a:ext uri="{FF2B5EF4-FFF2-40B4-BE49-F238E27FC236}">
                <a16:creationId xmlns:a16="http://schemas.microsoft.com/office/drawing/2014/main" id="{E4959D4B-D7A8-707E-ACA2-298567C2DCAB}"/>
              </a:ext>
            </a:extLst>
          </p:cNvPr>
          <p:cNvGrpSpPr/>
          <p:nvPr/>
        </p:nvGrpSpPr>
        <p:grpSpPr>
          <a:xfrm>
            <a:off x="1028700" y="1430185"/>
            <a:ext cx="1856645" cy="212733"/>
            <a:chOff x="0" y="-38100"/>
            <a:chExt cx="488993" cy="56028"/>
          </a:xfrm>
        </p:grpSpPr>
        <p:sp>
          <p:nvSpPr>
            <p:cNvPr id="123" name="Google Shape;123;p3">
              <a:extLst>
                <a:ext uri="{FF2B5EF4-FFF2-40B4-BE49-F238E27FC236}">
                  <a16:creationId xmlns:a16="http://schemas.microsoft.com/office/drawing/2014/main" id="{B6007766-26D8-A215-EC44-D51816BF4C65}"/>
                </a:ext>
              </a:extLst>
            </p:cNvPr>
            <p:cNvSpPr/>
            <p:nvPr/>
          </p:nvSpPr>
          <p:spPr>
            <a:xfrm>
              <a:off x="0" y="0"/>
              <a:ext cx="488993" cy="17928"/>
            </a:xfrm>
            <a:custGeom>
              <a:avLst/>
              <a:gdLst/>
              <a:ahLst/>
              <a:cxnLst/>
              <a:rect l="l" t="t" r="r" b="b"/>
              <a:pathLst>
                <a:path w="488993" h="17928" extrusionOk="0">
                  <a:moveTo>
                    <a:pt x="0" y="0"/>
                  </a:moveTo>
                  <a:lnTo>
                    <a:pt x="488993" y="0"/>
                  </a:lnTo>
                  <a:lnTo>
                    <a:pt x="488993" y="17928"/>
                  </a:lnTo>
                  <a:lnTo>
                    <a:pt x="0" y="17928"/>
                  </a:lnTo>
                  <a:close/>
                </a:path>
              </a:pathLst>
            </a:custGeom>
            <a:solidFill>
              <a:srgbClr val="F9B314"/>
            </a:solidFill>
            <a:ln>
              <a:noFill/>
            </a:ln>
          </p:spPr>
        </p:sp>
        <p:sp>
          <p:nvSpPr>
            <p:cNvPr id="124" name="Google Shape;124;p3">
              <a:extLst>
                <a:ext uri="{FF2B5EF4-FFF2-40B4-BE49-F238E27FC236}">
                  <a16:creationId xmlns:a16="http://schemas.microsoft.com/office/drawing/2014/main" id="{5F99D485-C3F5-E153-9EF3-CA89DF856492}"/>
                </a:ext>
              </a:extLst>
            </p:cNvPr>
            <p:cNvSpPr txBox="1"/>
            <p:nvPr/>
          </p:nvSpPr>
          <p:spPr>
            <a:xfrm>
              <a:off x="0" y="-38100"/>
              <a:ext cx="488993" cy="560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" name="Google Shape;126;p3">
            <a:extLst>
              <a:ext uri="{FF2B5EF4-FFF2-40B4-BE49-F238E27FC236}">
                <a16:creationId xmlns:a16="http://schemas.microsoft.com/office/drawing/2014/main" id="{B919F9BE-AE5C-5841-B9F3-8C6498405AED}"/>
              </a:ext>
            </a:extLst>
          </p:cNvPr>
          <p:cNvSpPr txBox="1"/>
          <p:nvPr/>
        </p:nvSpPr>
        <p:spPr>
          <a:xfrm>
            <a:off x="1028700" y="981075"/>
            <a:ext cx="4585042" cy="40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Proyek Pemrograman Web</a:t>
            </a:r>
            <a:endParaRPr/>
          </a:p>
        </p:txBody>
      </p:sp>
      <p:sp>
        <p:nvSpPr>
          <p:cNvPr id="127" name="Google Shape;127;p3">
            <a:extLst>
              <a:ext uri="{FF2B5EF4-FFF2-40B4-BE49-F238E27FC236}">
                <a16:creationId xmlns:a16="http://schemas.microsoft.com/office/drawing/2014/main" id="{3CFC0F33-7D13-56AC-04B5-CBE793FBD2E3}"/>
              </a:ext>
            </a:extLst>
          </p:cNvPr>
          <p:cNvSpPr txBox="1"/>
          <p:nvPr/>
        </p:nvSpPr>
        <p:spPr>
          <a:xfrm>
            <a:off x="503464" y="1787580"/>
            <a:ext cx="17281072" cy="7583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just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1211CA"/>
              </a:buClr>
              <a:buSzPts val="2400"/>
            </a:pPr>
            <a:r>
              <a:rPr lang="en-US" sz="32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Apa</a:t>
            </a:r>
            <a:r>
              <a:rPr lang="en-US" sz="32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Itu Tag HTML?</a:t>
            </a:r>
          </a:p>
          <a:p>
            <a:pPr marR="0" lvl="0" algn="just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1211CA"/>
              </a:buClr>
              <a:buSzPts val="2400"/>
            </a:pPr>
            <a:r>
              <a:rPr lang="en-US" sz="24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Tag </a:t>
            </a:r>
            <a:r>
              <a:rPr lang="en-US" sz="2400" b="1" i="0" u="none" strike="noStrike" cap="none" dirty="0" err="1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digunakan</a:t>
            </a:r>
            <a:r>
              <a:rPr lang="en-US" sz="24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i="0" u="none" strike="noStrike" cap="none" dirty="0" err="1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untuk</a:t>
            </a:r>
            <a:r>
              <a:rPr lang="en-US" sz="24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i="0" u="none" strike="noStrike" cap="none" dirty="0" err="1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menandai</a:t>
            </a:r>
            <a:r>
              <a:rPr lang="en-US" sz="24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i="0" u="none" strike="noStrike" cap="none" dirty="0" err="1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awal</a:t>
            </a:r>
            <a:r>
              <a:rPr lang="en-US" sz="24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i="0" u="none" strike="noStrike" cap="none" dirty="0" err="1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elemen</a:t>
            </a:r>
            <a:r>
              <a:rPr lang="en-US" sz="24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HTML dan </a:t>
            </a:r>
            <a:r>
              <a:rPr lang="en-US" sz="2400" b="1" i="0" u="none" strike="noStrike" cap="none" dirty="0" err="1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biasanya</a:t>
            </a:r>
            <a:r>
              <a:rPr lang="en-US" sz="24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i="0" u="none" strike="noStrike" cap="none" dirty="0" err="1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diapit</a:t>
            </a:r>
            <a:r>
              <a:rPr lang="en-US" sz="24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oleh </a:t>
            </a:r>
            <a:r>
              <a:rPr lang="en-US" sz="2400" b="1" i="0" u="none" strike="noStrike" cap="none" dirty="0" err="1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tanda</a:t>
            </a:r>
            <a:r>
              <a:rPr lang="en-US" sz="24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i="0" u="none" strike="noStrike" cap="none" dirty="0" err="1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kurung</a:t>
            </a:r>
            <a:r>
              <a:rPr lang="en-US" sz="24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siku. </a:t>
            </a:r>
            <a:r>
              <a:rPr lang="en-US" sz="2400" b="1" i="0" u="none" strike="noStrike" cap="none" dirty="0" err="1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Contoh</a:t>
            </a:r>
            <a:r>
              <a:rPr lang="en-US" sz="24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tag </a:t>
            </a:r>
            <a:r>
              <a:rPr lang="en-US" sz="2400" b="1" i="0" u="none" strike="noStrike" cap="none" dirty="0" err="1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adalah</a:t>
            </a:r>
            <a:r>
              <a:rPr lang="en-US" sz="24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</a:p>
          <a:p>
            <a:pPr marR="0" lvl="0" algn="just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1211CA"/>
              </a:buClr>
              <a:buSzPts val="2400"/>
            </a:pPr>
            <a:r>
              <a:rPr lang="en-US" sz="24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&lt;h1&gt;.</a:t>
            </a:r>
          </a:p>
          <a:p>
            <a:pPr marR="0" lvl="0" algn="just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1211CA"/>
              </a:buClr>
              <a:buSzPts val="2400"/>
            </a:pPr>
            <a:endParaRPr lang="en-US" sz="2400" b="1" i="0" u="none" strike="noStrike" cap="none" dirty="0">
              <a:solidFill>
                <a:schemeClr val="bg2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R="0" lvl="0" algn="just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1211CA"/>
              </a:buClr>
              <a:buSzPts val="2400"/>
            </a:pPr>
            <a:r>
              <a:rPr lang="en-US" sz="24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Sebagian </a:t>
            </a:r>
            <a:r>
              <a:rPr lang="en-US" sz="2400" b="1" i="0" u="none" strike="noStrike" cap="none" dirty="0" err="1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besar</a:t>
            </a:r>
            <a:r>
              <a:rPr lang="en-US" sz="24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tag </a:t>
            </a:r>
            <a:r>
              <a:rPr lang="en-US" sz="2400" b="1" i="0" u="none" strike="noStrike" cap="none" dirty="0" err="1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harus</a:t>
            </a:r>
            <a:r>
              <a:rPr lang="en-US" sz="24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i="0" u="none" strike="noStrike" cap="none" dirty="0" err="1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dibuka</a:t>
            </a:r>
            <a:r>
              <a:rPr lang="en-US" sz="24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&lt;h1&gt; dan </a:t>
            </a:r>
            <a:r>
              <a:rPr lang="en-US" sz="2400" b="1" i="0" u="none" strike="noStrike" cap="none" dirty="0" err="1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ditutup</a:t>
            </a:r>
            <a:r>
              <a:rPr lang="en-US" sz="24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&lt;/h1&gt; agar </a:t>
            </a:r>
            <a:r>
              <a:rPr lang="en-US" sz="2400" b="1" i="0" u="none" strike="noStrike" cap="none" dirty="0" err="1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dapat</a:t>
            </a:r>
            <a:r>
              <a:rPr lang="en-US" sz="24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i="0" u="none" strike="noStrike" cap="none" dirty="0" err="1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berfungsi</a:t>
            </a:r>
            <a:r>
              <a:rPr lang="en-US" sz="24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R="0" lvl="0" algn="just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1211CA"/>
              </a:buClr>
              <a:buSzPts val="2400"/>
            </a:pPr>
            <a:endParaRPr lang="en-US" sz="2400" b="1" i="0" u="none" strike="noStrike" cap="none" dirty="0">
              <a:solidFill>
                <a:srgbClr val="1211C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R="0" lvl="0" algn="just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1211CA"/>
              </a:buClr>
              <a:buSzPts val="2400"/>
            </a:pPr>
            <a:r>
              <a:rPr lang="en-US" sz="32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Apa</a:t>
            </a:r>
            <a:r>
              <a:rPr lang="en-US" sz="32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yang </a:t>
            </a:r>
            <a:r>
              <a:rPr lang="en-US" sz="32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dimaksud</a:t>
            </a:r>
            <a:r>
              <a:rPr lang="en-US" sz="32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2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dengan</a:t>
            </a:r>
            <a:r>
              <a:rPr lang="en-US" sz="32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2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Atribut</a:t>
            </a:r>
            <a:r>
              <a:rPr lang="en-US" sz="32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HTML?</a:t>
            </a:r>
          </a:p>
          <a:p>
            <a:pPr marR="0" lvl="0" algn="just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1211CA"/>
              </a:buClr>
              <a:buSzPts val="2400"/>
            </a:pPr>
            <a:r>
              <a:rPr lang="en-US" sz="2400" b="1" i="0" u="none" strike="noStrike" cap="none" dirty="0" err="1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Atribut</a:t>
            </a:r>
            <a:r>
              <a:rPr lang="en-US" sz="24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i="0" u="none" strike="noStrike" cap="none" dirty="0" err="1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berisi</a:t>
            </a:r>
            <a:r>
              <a:rPr lang="en-US" sz="24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i="0" u="none" strike="noStrike" cap="none" dirty="0" err="1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informasi</a:t>
            </a:r>
            <a:r>
              <a:rPr lang="en-US" sz="24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i="0" u="none" strike="noStrike" cap="none" dirty="0" err="1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tambahan</a:t>
            </a:r>
            <a:r>
              <a:rPr lang="en-US" sz="24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lang="en-US" sz="2400" b="1" i="0" u="none" strike="noStrike" cap="none" dirty="0" err="1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Atribut</a:t>
            </a:r>
            <a:r>
              <a:rPr lang="en-US" sz="24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i="0" u="none" strike="noStrike" cap="none" dirty="0" err="1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berbentuk</a:t>
            </a:r>
            <a:r>
              <a:rPr lang="en-US" sz="24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tag </a:t>
            </a:r>
            <a:r>
              <a:rPr lang="en-US" sz="2400" b="1" i="0" u="none" strike="noStrike" cap="none" dirty="0" err="1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pembuka</a:t>
            </a:r>
            <a:r>
              <a:rPr lang="en-US" sz="24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dan info </a:t>
            </a:r>
            <a:r>
              <a:rPr lang="en-US" sz="2400" b="1" i="0" u="none" strike="noStrike" cap="none" dirty="0" err="1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tambahan</a:t>
            </a:r>
            <a:r>
              <a:rPr lang="en-US" sz="24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i="0" u="none" strike="noStrike" cap="none" dirty="0" err="1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ditempatkan</a:t>
            </a:r>
            <a:r>
              <a:rPr lang="en-US" sz="24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di </a:t>
            </a:r>
            <a:r>
              <a:rPr lang="en-US" sz="2400" b="1" i="0" u="none" strike="noStrike" cap="none" dirty="0" err="1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dalamnya</a:t>
            </a:r>
            <a:r>
              <a:rPr lang="en-US" sz="24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R="0" lvl="0" algn="just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1211CA"/>
              </a:buClr>
              <a:buSzPts val="2400"/>
            </a:pPr>
            <a:r>
              <a:rPr lang="en-US" sz="2400" b="1" i="0" u="none" strike="noStrike" cap="none" dirty="0" err="1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Contoh</a:t>
            </a:r>
            <a:r>
              <a:rPr lang="en-US" sz="24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</a:p>
          <a:p>
            <a:pPr marR="0" lvl="0" algn="just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1211CA"/>
              </a:buClr>
              <a:buSzPts val="2400"/>
            </a:pPr>
            <a:r>
              <a:rPr lang="en-US" sz="24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  <a:r>
              <a:rPr lang="en-US" sz="2400" b="1" i="0" u="none" strike="noStrike" cap="none" dirty="0" err="1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img</a:t>
            </a:r>
            <a:r>
              <a:rPr lang="en-US" sz="24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i="0" u="none" strike="noStrike" cap="none" dirty="0" err="1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src</a:t>
            </a:r>
            <a:r>
              <a:rPr lang="en-US" sz="24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="mydog.jpg" alt="A photo of my dog."&gt;</a:t>
            </a:r>
          </a:p>
          <a:p>
            <a:pPr marR="0" lvl="0" algn="just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1211CA"/>
              </a:buClr>
              <a:buSzPts val="2400"/>
            </a:pPr>
            <a:endParaRPr lang="en-US" sz="2400" b="1" i="0" u="none" strike="noStrike" cap="none" dirty="0">
              <a:solidFill>
                <a:schemeClr val="bg2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R="0" lvl="0" algn="just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1211CA"/>
              </a:buClr>
              <a:buSzPts val="2400"/>
            </a:pPr>
            <a:r>
              <a:rPr lang="en-US" sz="2400" b="1" i="0" u="none" strike="noStrike" cap="none" dirty="0" err="1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Dalam</a:t>
            </a:r>
            <a:r>
              <a:rPr lang="en-US" sz="24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i="0" u="none" strike="noStrike" cap="none" dirty="0" err="1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contoh</a:t>
            </a:r>
            <a:r>
              <a:rPr lang="en-US" sz="24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ini, </a:t>
            </a:r>
            <a:r>
              <a:rPr lang="en-US" sz="2400" b="1" i="0" u="none" strike="noStrike" cap="none" dirty="0" err="1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sumber</a:t>
            </a:r>
            <a:r>
              <a:rPr lang="en-US" sz="24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gambar (</a:t>
            </a:r>
            <a:r>
              <a:rPr lang="en-US" sz="2400" b="1" i="0" u="none" strike="noStrike" cap="none" dirty="0" err="1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src</a:t>
            </a:r>
            <a:r>
              <a:rPr lang="en-US" sz="24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) dan </a:t>
            </a:r>
            <a:r>
              <a:rPr lang="en-US" sz="2400" b="1" i="0" u="none" strike="noStrike" cap="none" dirty="0" err="1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teks</a:t>
            </a:r>
            <a:r>
              <a:rPr lang="en-US" sz="24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alt (alt) </a:t>
            </a:r>
            <a:r>
              <a:rPr lang="en-US" sz="2400" b="1" i="0" u="none" strike="noStrike" cap="none" dirty="0" err="1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adalah</a:t>
            </a:r>
            <a:r>
              <a:rPr lang="en-US" sz="24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i="0" u="none" strike="noStrike" cap="none" dirty="0" err="1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atribut</a:t>
            </a:r>
            <a:r>
              <a:rPr lang="en-US" sz="24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i="0" u="none" strike="noStrike" cap="none" dirty="0" err="1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dari</a:t>
            </a:r>
            <a:r>
              <a:rPr lang="en-US" sz="24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tag &lt;</a:t>
            </a:r>
            <a:r>
              <a:rPr lang="en-US" sz="2400" b="1" i="0" u="none" strike="noStrike" cap="none" dirty="0" err="1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img</a:t>
            </a:r>
            <a:r>
              <a:rPr lang="en-US" sz="24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&gt;.</a:t>
            </a:r>
          </a:p>
        </p:txBody>
      </p:sp>
    </p:spTree>
    <p:extLst>
      <p:ext uri="{BB962C8B-B14F-4D97-AF65-F5344CB8AC3E}">
        <p14:creationId xmlns:p14="http://schemas.microsoft.com/office/powerpoint/2010/main" val="3152150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 txBox="1"/>
          <p:nvPr/>
        </p:nvSpPr>
        <p:spPr>
          <a:xfrm>
            <a:off x="1088994" y="2268519"/>
            <a:ext cx="6448950" cy="607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3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>
                <a:solidFill>
                  <a:srgbClr val="1211C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Struktur dasar HTML</a:t>
            </a:r>
            <a:endParaRPr lang="en-US" sz="4200" b="0" i="0" u="none" strike="noStrike" cap="none" dirty="0" err="1">
              <a:solidFill>
                <a:srgbClr val="1211CA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33" name="Google Shape;133;p4"/>
          <p:cNvSpPr txBox="1"/>
          <p:nvPr/>
        </p:nvSpPr>
        <p:spPr>
          <a:xfrm>
            <a:off x="1121652" y="3085898"/>
            <a:ext cx="4546749" cy="45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Tag HTML</a:t>
            </a:r>
            <a:endParaRPr dirty="0"/>
          </a:p>
        </p:txBody>
      </p:sp>
      <p:grpSp>
        <p:nvGrpSpPr>
          <p:cNvPr id="134" name="Google Shape;134;p4"/>
          <p:cNvGrpSpPr/>
          <p:nvPr/>
        </p:nvGrpSpPr>
        <p:grpSpPr>
          <a:xfrm>
            <a:off x="1028700" y="1430185"/>
            <a:ext cx="1856645" cy="212733"/>
            <a:chOff x="0" y="-38100"/>
            <a:chExt cx="488993" cy="56028"/>
          </a:xfrm>
        </p:grpSpPr>
        <p:sp>
          <p:nvSpPr>
            <p:cNvPr id="135" name="Google Shape;135;p4"/>
            <p:cNvSpPr/>
            <p:nvPr/>
          </p:nvSpPr>
          <p:spPr>
            <a:xfrm>
              <a:off x="0" y="0"/>
              <a:ext cx="488993" cy="17928"/>
            </a:xfrm>
            <a:custGeom>
              <a:avLst/>
              <a:gdLst/>
              <a:ahLst/>
              <a:cxnLst/>
              <a:rect l="l" t="t" r="r" b="b"/>
              <a:pathLst>
                <a:path w="488993" h="17928" extrusionOk="0">
                  <a:moveTo>
                    <a:pt x="0" y="0"/>
                  </a:moveTo>
                  <a:lnTo>
                    <a:pt x="488993" y="0"/>
                  </a:lnTo>
                  <a:lnTo>
                    <a:pt x="488993" y="17928"/>
                  </a:lnTo>
                  <a:lnTo>
                    <a:pt x="0" y="17928"/>
                  </a:lnTo>
                  <a:close/>
                </a:path>
              </a:pathLst>
            </a:custGeom>
            <a:solidFill>
              <a:srgbClr val="F9B314"/>
            </a:solidFill>
            <a:ln>
              <a:noFill/>
            </a:ln>
          </p:spPr>
        </p:sp>
        <p:sp>
          <p:nvSpPr>
            <p:cNvPr id="136" name="Google Shape;136;p4"/>
            <p:cNvSpPr txBox="1"/>
            <p:nvPr/>
          </p:nvSpPr>
          <p:spPr>
            <a:xfrm>
              <a:off x="0" y="-38100"/>
              <a:ext cx="488993" cy="560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4"/>
          <p:cNvSpPr txBox="1"/>
          <p:nvPr/>
        </p:nvSpPr>
        <p:spPr>
          <a:xfrm>
            <a:off x="1028700" y="981075"/>
            <a:ext cx="4639701" cy="40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Proyek Pemrograman Web</a:t>
            </a:r>
            <a:endParaRPr/>
          </a:p>
        </p:txBody>
      </p:sp>
      <p:sp>
        <p:nvSpPr>
          <p:cNvPr id="138" name="Google Shape;138;p4"/>
          <p:cNvSpPr txBox="1"/>
          <p:nvPr/>
        </p:nvSpPr>
        <p:spPr>
          <a:xfrm>
            <a:off x="1121652" y="3659771"/>
            <a:ext cx="16458777" cy="1817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8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Tag HTML </a:t>
            </a:r>
            <a:r>
              <a:rPr lang="en-US" sz="36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adalah</a:t>
            </a:r>
            <a:r>
              <a:rPr lang="en-US" sz="36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6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elemen</a:t>
            </a:r>
            <a:r>
              <a:rPr lang="en-US" sz="36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yang </a:t>
            </a:r>
            <a:r>
              <a:rPr lang="en-US" sz="36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digunakan</a:t>
            </a:r>
            <a:r>
              <a:rPr lang="en-US" sz="36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6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untuk</a:t>
            </a:r>
            <a:r>
              <a:rPr lang="en-US" sz="36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6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menandai</a:t>
            </a:r>
            <a:r>
              <a:rPr lang="en-US" sz="36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bagian </a:t>
            </a:r>
            <a:r>
              <a:rPr lang="en-US" sz="36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tertentu</a:t>
            </a:r>
            <a:r>
              <a:rPr lang="en-US" sz="36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6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dari</a:t>
            </a:r>
            <a:r>
              <a:rPr lang="en-US" sz="36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6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konten</a:t>
            </a:r>
            <a:r>
              <a:rPr lang="en-US" sz="36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6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dalam</a:t>
            </a:r>
            <a:r>
              <a:rPr lang="en-US" sz="36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6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sebuah</a:t>
            </a:r>
            <a:r>
              <a:rPr lang="en-US" sz="36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6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halaman</a:t>
            </a:r>
            <a:r>
              <a:rPr lang="en-US" sz="36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web. </a:t>
            </a:r>
            <a:r>
              <a:rPr lang="en-US" sz="36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Setiap</a:t>
            </a:r>
            <a:r>
              <a:rPr lang="en-US" sz="36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tag </a:t>
            </a:r>
            <a:r>
              <a:rPr lang="en-US" sz="36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dimulai</a:t>
            </a:r>
            <a:r>
              <a:rPr lang="en-US" sz="36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6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dengan</a:t>
            </a:r>
            <a:r>
              <a:rPr lang="en-US" sz="36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6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tanda</a:t>
            </a:r>
            <a:r>
              <a:rPr lang="en-US" sz="36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6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kurung</a:t>
            </a:r>
            <a:r>
              <a:rPr lang="en-US" sz="36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6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sudut</a:t>
            </a:r>
            <a:r>
              <a:rPr lang="en-US" sz="36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&lt; dan </a:t>
            </a:r>
            <a:r>
              <a:rPr lang="en-US" sz="36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diakhiri</a:t>
            </a:r>
            <a:r>
              <a:rPr lang="en-US" sz="36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6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dengan</a:t>
            </a:r>
            <a:r>
              <a:rPr lang="en-US" sz="36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6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tanda</a:t>
            </a:r>
            <a:r>
              <a:rPr lang="en-US" sz="36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6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kurung</a:t>
            </a:r>
            <a:r>
              <a:rPr lang="en-US" sz="36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6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sudut</a:t>
            </a:r>
            <a:r>
              <a:rPr lang="en-US" sz="36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&gt;.</a:t>
            </a:r>
          </a:p>
        </p:txBody>
      </p:sp>
      <p:sp>
        <p:nvSpPr>
          <p:cNvPr id="139" name="Google Shape;139;p4"/>
          <p:cNvSpPr txBox="1"/>
          <p:nvPr/>
        </p:nvSpPr>
        <p:spPr>
          <a:xfrm>
            <a:off x="1121652" y="5874897"/>
            <a:ext cx="4778405" cy="45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Contoh</a:t>
            </a:r>
            <a:r>
              <a:rPr lang="en-US" sz="36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tag HTML</a:t>
            </a:r>
          </a:p>
        </p:txBody>
      </p:sp>
      <p:sp>
        <p:nvSpPr>
          <p:cNvPr id="140" name="Google Shape;140;p4"/>
          <p:cNvSpPr txBox="1"/>
          <p:nvPr/>
        </p:nvSpPr>
        <p:spPr>
          <a:xfrm>
            <a:off x="1121651" y="6428462"/>
            <a:ext cx="5257377" cy="2725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&lt;html&gt;</a:t>
            </a:r>
          </a:p>
          <a:p>
            <a:pPr marL="0" marR="0" lvl="0" indent="0" algn="l" rtl="0">
              <a:lnSpc>
                <a:spcPct val="8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&lt;head&gt;</a:t>
            </a:r>
          </a:p>
          <a:p>
            <a:pPr marL="0" marR="0" lvl="0" indent="0" algn="l" rtl="0">
              <a:lnSpc>
                <a:spcPct val="8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&lt;body&gt;</a:t>
            </a:r>
          </a:p>
          <a:p>
            <a:pPr marL="0" marR="0" lvl="0" indent="0" algn="l" rtl="0">
              <a:lnSpc>
                <a:spcPct val="8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&lt;p&gt;</a:t>
            </a:r>
          </a:p>
          <a:p>
            <a:pPr marL="0" marR="0" lvl="0" indent="0" algn="l" rtl="0">
              <a:lnSpc>
                <a:spcPct val="8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&lt;h1&gt;, &lt;h2&gt;, &lt;h3&gt;</a:t>
            </a:r>
          </a:p>
          <a:p>
            <a:pPr marL="0" marR="0" lvl="0" indent="0" algn="l" rtl="0">
              <a:lnSpc>
                <a:spcPct val="8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&lt;a&gt;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"/>
          <p:cNvSpPr txBox="1"/>
          <p:nvPr/>
        </p:nvSpPr>
        <p:spPr>
          <a:xfrm>
            <a:off x="1028700" y="1825428"/>
            <a:ext cx="6448950" cy="607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3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 dirty="0">
                <a:solidFill>
                  <a:srgbClr val="1211C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Tag Dasar HTML</a:t>
            </a:r>
          </a:p>
        </p:txBody>
      </p:sp>
      <p:grpSp>
        <p:nvGrpSpPr>
          <p:cNvPr id="147" name="Google Shape;147;p5"/>
          <p:cNvGrpSpPr/>
          <p:nvPr/>
        </p:nvGrpSpPr>
        <p:grpSpPr>
          <a:xfrm>
            <a:off x="1028700" y="1430185"/>
            <a:ext cx="1856645" cy="212733"/>
            <a:chOff x="0" y="-38100"/>
            <a:chExt cx="488993" cy="56028"/>
          </a:xfrm>
        </p:grpSpPr>
        <p:sp>
          <p:nvSpPr>
            <p:cNvPr id="148" name="Google Shape;148;p5"/>
            <p:cNvSpPr/>
            <p:nvPr/>
          </p:nvSpPr>
          <p:spPr>
            <a:xfrm>
              <a:off x="0" y="0"/>
              <a:ext cx="488993" cy="17928"/>
            </a:xfrm>
            <a:custGeom>
              <a:avLst/>
              <a:gdLst/>
              <a:ahLst/>
              <a:cxnLst/>
              <a:rect l="l" t="t" r="r" b="b"/>
              <a:pathLst>
                <a:path w="488993" h="17928" extrusionOk="0">
                  <a:moveTo>
                    <a:pt x="0" y="0"/>
                  </a:moveTo>
                  <a:lnTo>
                    <a:pt x="488993" y="0"/>
                  </a:lnTo>
                  <a:lnTo>
                    <a:pt x="488993" y="17928"/>
                  </a:lnTo>
                  <a:lnTo>
                    <a:pt x="0" y="17928"/>
                  </a:lnTo>
                  <a:close/>
                </a:path>
              </a:pathLst>
            </a:custGeom>
            <a:solidFill>
              <a:srgbClr val="F9B314"/>
            </a:solidFill>
            <a:ln>
              <a:noFill/>
            </a:ln>
          </p:spPr>
        </p:sp>
        <p:sp>
          <p:nvSpPr>
            <p:cNvPr id="149" name="Google Shape;149;p5"/>
            <p:cNvSpPr txBox="1"/>
            <p:nvPr/>
          </p:nvSpPr>
          <p:spPr>
            <a:xfrm>
              <a:off x="0" y="-38100"/>
              <a:ext cx="488993" cy="560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5"/>
          <p:cNvSpPr txBox="1"/>
          <p:nvPr/>
        </p:nvSpPr>
        <p:spPr>
          <a:xfrm>
            <a:off x="1028700" y="981075"/>
            <a:ext cx="4639701" cy="40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Proyek Pemrograman Web</a:t>
            </a:r>
            <a:endParaRPr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7F317F6-CCB1-039E-669F-6BA8449F90F3}"/>
              </a:ext>
            </a:extLst>
          </p:cNvPr>
          <p:cNvGrpSpPr/>
          <p:nvPr/>
        </p:nvGrpSpPr>
        <p:grpSpPr>
          <a:xfrm>
            <a:off x="1151903" y="3079180"/>
            <a:ext cx="6816440" cy="1890857"/>
            <a:chOff x="1151903" y="3079180"/>
            <a:chExt cx="5311805" cy="1890857"/>
          </a:xfrm>
        </p:grpSpPr>
        <p:sp>
          <p:nvSpPr>
            <p:cNvPr id="146" name="Google Shape;146;p5"/>
            <p:cNvSpPr txBox="1"/>
            <p:nvPr/>
          </p:nvSpPr>
          <p:spPr>
            <a:xfrm>
              <a:off x="1151903" y="3612742"/>
              <a:ext cx="5311805" cy="1357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R="0" lvl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a. &lt;p&gt;</a:t>
              </a:r>
              <a:endParaRPr lang="en-US" sz="21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marR="0" lvl="0" indent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Tag &lt;p&gt;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digunakan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untuk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menandai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sebuah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paragraph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dalam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dokumen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HTML.</a:t>
              </a:r>
            </a:p>
          </p:txBody>
        </p:sp>
        <p:sp>
          <p:nvSpPr>
            <p:cNvPr id="2" name="Google Shape;85;p1">
              <a:extLst>
                <a:ext uri="{FF2B5EF4-FFF2-40B4-BE49-F238E27FC236}">
                  <a16:creationId xmlns:a16="http://schemas.microsoft.com/office/drawing/2014/main" id="{681A7552-0137-1F5C-D385-B9E84C3FA287}"/>
                </a:ext>
              </a:extLst>
            </p:cNvPr>
            <p:cNvSpPr txBox="1"/>
            <p:nvPr/>
          </p:nvSpPr>
          <p:spPr>
            <a:xfrm>
              <a:off x="1178808" y="3079180"/>
              <a:ext cx="4917193" cy="4062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rgbClr val="F9B314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1. Paragraph</a:t>
              </a:r>
              <a:endParaRPr lang="en-US" sz="2400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9E98B13-E56D-7F9C-E4F7-AF74F8BD4784}"/>
              </a:ext>
            </a:extLst>
          </p:cNvPr>
          <p:cNvGrpSpPr/>
          <p:nvPr/>
        </p:nvGrpSpPr>
        <p:grpSpPr>
          <a:xfrm>
            <a:off x="1178808" y="6118284"/>
            <a:ext cx="13125021" cy="2795720"/>
            <a:chOff x="1151903" y="3079180"/>
            <a:chExt cx="5311805" cy="2795720"/>
          </a:xfrm>
        </p:grpSpPr>
        <p:sp>
          <p:nvSpPr>
            <p:cNvPr id="5" name="Google Shape;146;p5">
              <a:extLst>
                <a:ext uri="{FF2B5EF4-FFF2-40B4-BE49-F238E27FC236}">
                  <a16:creationId xmlns:a16="http://schemas.microsoft.com/office/drawing/2014/main" id="{6719B076-7DF0-446E-7B60-F6011FF80142}"/>
                </a:ext>
              </a:extLst>
            </p:cNvPr>
            <p:cNvSpPr txBox="1"/>
            <p:nvPr/>
          </p:nvSpPr>
          <p:spPr>
            <a:xfrm>
              <a:off x="1151903" y="3612742"/>
              <a:ext cx="5311805" cy="22621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a. &lt;a&gt;</a:t>
              </a:r>
            </a:p>
            <a:p>
              <a:pPr marL="0" marR="0" lvl="0" indent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Tag &lt;a&gt;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merupakan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salah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satu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tag yang paling penting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dalam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HTML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karena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digunakan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untuk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membuat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hyperlink atau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tautan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dalam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dokumen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HTML.</a:t>
              </a:r>
            </a:p>
            <a:p>
              <a:pPr marL="0" marR="0" lvl="0" indent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b.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Href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attribute</a:t>
              </a:r>
            </a:p>
            <a:p>
              <a:pPr marL="0" marR="0" lvl="0" indent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Atribut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href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digunakan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dalam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tag &lt;a&gt;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untuk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menentukan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URL atau Alamat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tujuan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hyperlink</a:t>
              </a:r>
            </a:p>
          </p:txBody>
        </p:sp>
        <p:sp>
          <p:nvSpPr>
            <p:cNvPr id="6" name="Google Shape;85;p1">
              <a:extLst>
                <a:ext uri="{FF2B5EF4-FFF2-40B4-BE49-F238E27FC236}">
                  <a16:creationId xmlns:a16="http://schemas.microsoft.com/office/drawing/2014/main" id="{F06F0D07-1110-0E08-3474-43E285825A1B}"/>
                </a:ext>
              </a:extLst>
            </p:cNvPr>
            <p:cNvSpPr txBox="1"/>
            <p:nvPr/>
          </p:nvSpPr>
          <p:spPr>
            <a:xfrm>
              <a:off x="1178808" y="3079180"/>
              <a:ext cx="4917193" cy="4062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rgbClr val="F9B314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2. Anchor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C804E709-ECE9-FE91-E8CE-781CFDA9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4924" y="3079180"/>
            <a:ext cx="8336280" cy="1123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E54A265-504F-9A76-7945-D062905D2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3089" y="5935555"/>
            <a:ext cx="11119949" cy="914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C38ADC79-5E55-DA1B-CDE3-8DB687DD8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">
            <a:extLst>
              <a:ext uri="{FF2B5EF4-FFF2-40B4-BE49-F238E27FC236}">
                <a16:creationId xmlns:a16="http://schemas.microsoft.com/office/drawing/2014/main" id="{957A89F2-2E02-0806-90C1-FB52B959C981}"/>
              </a:ext>
            </a:extLst>
          </p:cNvPr>
          <p:cNvSpPr txBox="1"/>
          <p:nvPr/>
        </p:nvSpPr>
        <p:spPr>
          <a:xfrm>
            <a:off x="1028700" y="1825428"/>
            <a:ext cx="6448950" cy="607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3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 dirty="0">
                <a:solidFill>
                  <a:srgbClr val="1211C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Tag Dasar HTML</a:t>
            </a:r>
          </a:p>
        </p:txBody>
      </p:sp>
      <p:grpSp>
        <p:nvGrpSpPr>
          <p:cNvPr id="147" name="Google Shape;147;p5">
            <a:extLst>
              <a:ext uri="{FF2B5EF4-FFF2-40B4-BE49-F238E27FC236}">
                <a16:creationId xmlns:a16="http://schemas.microsoft.com/office/drawing/2014/main" id="{19BBC6BB-214F-C056-ECEB-2976282F7BF3}"/>
              </a:ext>
            </a:extLst>
          </p:cNvPr>
          <p:cNvGrpSpPr/>
          <p:nvPr/>
        </p:nvGrpSpPr>
        <p:grpSpPr>
          <a:xfrm>
            <a:off x="1028700" y="1430185"/>
            <a:ext cx="1856645" cy="212733"/>
            <a:chOff x="0" y="-38100"/>
            <a:chExt cx="488993" cy="56028"/>
          </a:xfrm>
        </p:grpSpPr>
        <p:sp>
          <p:nvSpPr>
            <p:cNvPr id="148" name="Google Shape;148;p5">
              <a:extLst>
                <a:ext uri="{FF2B5EF4-FFF2-40B4-BE49-F238E27FC236}">
                  <a16:creationId xmlns:a16="http://schemas.microsoft.com/office/drawing/2014/main" id="{6A00484A-A530-91E7-949E-23112BAFBD52}"/>
                </a:ext>
              </a:extLst>
            </p:cNvPr>
            <p:cNvSpPr/>
            <p:nvPr/>
          </p:nvSpPr>
          <p:spPr>
            <a:xfrm>
              <a:off x="0" y="0"/>
              <a:ext cx="488993" cy="17928"/>
            </a:xfrm>
            <a:custGeom>
              <a:avLst/>
              <a:gdLst/>
              <a:ahLst/>
              <a:cxnLst/>
              <a:rect l="l" t="t" r="r" b="b"/>
              <a:pathLst>
                <a:path w="488993" h="17928" extrusionOk="0">
                  <a:moveTo>
                    <a:pt x="0" y="0"/>
                  </a:moveTo>
                  <a:lnTo>
                    <a:pt x="488993" y="0"/>
                  </a:lnTo>
                  <a:lnTo>
                    <a:pt x="488993" y="17928"/>
                  </a:lnTo>
                  <a:lnTo>
                    <a:pt x="0" y="17928"/>
                  </a:lnTo>
                  <a:close/>
                </a:path>
              </a:pathLst>
            </a:custGeom>
            <a:solidFill>
              <a:srgbClr val="F9B314"/>
            </a:solidFill>
            <a:ln>
              <a:noFill/>
            </a:ln>
          </p:spPr>
        </p:sp>
        <p:sp>
          <p:nvSpPr>
            <p:cNvPr id="149" name="Google Shape;149;p5">
              <a:extLst>
                <a:ext uri="{FF2B5EF4-FFF2-40B4-BE49-F238E27FC236}">
                  <a16:creationId xmlns:a16="http://schemas.microsoft.com/office/drawing/2014/main" id="{705272B2-0D8E-A455-8E19-B2C74E784549}"/>
                </a:ext>
              </a:extLst>
            </p:cNvPr>
            <p:cNvSpPr txBox="1"/>
            <p:nvPr/>
          </p:nvSpPr>
          <p:spPr>
            <a:xfrm>
              <a:off x="0" y="-38100"/>
              <a:ext cx="488993" cy="560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5">
            <a:extLst>
              <a:ext uri="{FF2B5EF4-FFF2-40B4-BE49-F238E27FC236}">
                <a16:creationId xmlns:a16="http://schemas.microsoft.com/office/drawing/2014/main" id="{92C821E9-9DA5-4D36-9874-C78FD63267E2}"/>
              </a:ext>
            </a:extLst>
          </p:cNvPr>
          <p:cNvSpPr txBox="1"/>
          <p:nvPr/>
        </p:nvSpPr>
        <p:spPr>
          <a:xfrm>
            <a:off x="1028700" y="981075"/>
            <a:ext cx="4639701" cy="40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Proyek Pemrograman Web</a:t>
            </a:r>
            <a:endParaRPr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43C5A3-AFB3-96E9-47B6-C5DC0675B57E}"/>
              </a:ext>
            </a:extLst>
          </p:cNvPr>
          <p:cNvGrpSpPr/>
          <p:nvPr/>
        </p:nvGrpSpPr>
        <p:grpSpPr>
          <a:xfrm>
            <a:off x="1151903" y="3079180"/>
            <a:ext cx="6816440" cy="1890857"/>
            <a:chOff x="1151903" y="3079180"/>
            <a:chExt cx="5311805" cy="1890857"/>
          </a:xfrm>
        </p:grpSpPr>
        <p:sp>
          <p:nvSpPr>
            <p:cNvPr id="146" name="Google Shape;146;p5">
              <a:extLst>
                <a:ext uri="{FF2B5EF4-FFF2-40B4-BE49-F238E27FC236}">
                  <a16:creationId xmlns:a16="http://schemas.microsoft.com/office/drawing/2014/main" id="{C33B3795-C131-267F-95DC-ED9382A20034}"/>
                </a:ext>
              </a:extLst>
            </p:cNvPr>
            <p:cNvSpPr txBox="1"/>
            <p:nvPr/>
          </p:nvSpPr>
          <p:spPr>
            <a:xfrm>
              <a:off x="1151903" y="3612742"/>
              <a:ext cx="5311805" cy="1357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R="0" lvl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a. &lt;h1&gt; - &lt;h6&gt;</a:t>
              </a:r>
            </a:p>
            <a:p>
              <a:pPr marR="0" lvl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Tag &lt;h1&gt; - &lt;h6&gt; </a:t>
              </a:r>
              <a:r>
                <a:rPr lang="en-US" sz="2100" b="1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digunakan</a:t>
              </a: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untuk</a:t>
              </a: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menandai</a:t>
              </a: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heading atau </a:t>
              </a:r>
              <a:r>
                <a:rPr lang="en-US" sz="2100" b="1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judul</a:t>
              </a: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dalam</a:t>
              </a: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dokumen</a:t>
              </a: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HTML.</a:t>
              </a:r>
            </a:p>
          </p:txBody>
        </p:sp>
        <p:sp>
          <p:nvSpPr>
            <p:cNvPr id="2" name="Google Shape;85;p1">
              <a:extLst>
                <a:ext uri="{FF2B5EF4-FFF2-40B4-BE49-F238E27FC236}">
                  <a16:creationId xmlns:a16="http://schemas.microsoft.com/office/drawing/2014/main" id="{98F32FA2-DD1D-36F0-08F6-A1A5B67DCFFF}"/>
                </a:ext>
              </a:extLst>
            </p:cNvPr>
            <p:cNvSpPr txBox="1"/>
            <p:nvPr/>
          </p:nvSpPr>
          <p:spPr>
            <a:xfrm>
              <a:off x="1178808" y="3079180"/>
              <a:ext cx="4917193" cy="4062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rgbClr val="F9B314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3. Heading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66751E3-FB8A-B33E-E858-3B57F9249D8F}"/>
              </a:ext>
            </a:extLst>
          </p:cNvPr>
          <p:cNvGrpSpPr/>
          <p:nvPr/>
        </p:nvGrpSpPr>
        <p:grpSpPr>
          <a:xfrm>
            <a:off x="1186429" y="5608664"/>
            <a:ext cx="11992906" cy="3700583"/>
            <a:chOff x="1151903" y="3079180"/>
            <a:chExt cx="5311805" cy="3700583"/>
          </a:xfrm>
        </p:grpSpPr>
        <p:sp>
          <p:nvSpPr>
            <p:cNvPr id="5" name="Google Shape;146;p5">
              <a:extLst>
                <a:ext uri="{FF2B5EF4-FFF2-40B4-BE49-F238E27FC236}">
                  <a16:creationId xmlns:a16="http://schemas.microsoft.com/office/drawing/2014/main" id="{8C74AC58-905A-C3E1-61FA-8E1990A6FBC6}"/>
                </a:ext>
              </a:extLst>
            </p:cNvPr>
            <p:cNvSpPr txBox="1"/>
            <p:nvPr/>
          </p:nvSpPr>
          <p:spPr>
            <a:xfrm>
              <a:off x="1151903" y="3612742"/>
              <a:ext cx="5311805" cy="31670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a. &lt;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ul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&gt; (Unordered List)</a:t>
              </a:r>
            </a:p>
            <a:p>
              <a:pPr marL="0" marR="0" lvl="0" indent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Tag &lt;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ul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&gt;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digunakan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untuk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membuat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daftar yang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tidak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berurutan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dalam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dokumen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HTML.</a:t>
              </a:r>
            </a:p>
            <a:p>
              <a:pPr marL="0" marR="0" lvl="0" indent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b. &lt;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ol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&gt; (Ordered List)</a:t>
              </a:r>
            </a:p>
            <a:p>
              <a:pPr marL="0" marR="0" lvl="0" indent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Tag &lt;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ol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&gt;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digunakan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untuk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membuat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daftar yang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beururtan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dalam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dokumen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HTML.</a:t>
              </a:r>
            </a:p>
            <a:p>
              <a:pPr marL="0" marR="0" lvl="0" indent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c. 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&lt;li&gt; (List Item)</a:t>
              </a:r>
            </a:p>
            <a:p>
              <a:pPr marL="0" marR="0" lvl="0" indent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Tag &lt;li&gt;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digunakan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untuk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menandai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setiap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item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dalam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daftar.</a:t>
              </a:r>
            </a:p>
          </p:txBody>
        </p:sp>
        <p:sp>
          <p:nvSpPr>
            <p:cNvPr id="6" name="Google Shape;85;p1">
              <a:extLst>
                <a:ext uri="{FF2B5EF4-FFF2-40B4-BE49-F238E27FC236}">
                  <a16:creationId xmlns:a16="http://schemas.microsoft.com/office/drawing/2014/main" id="{FF761EAC-84E4-1C52-8B0E-18F7EBB7D7E0}"/>
                </a:ext>
              </a:extLst>
            </p:cNvPr>
            <p:cNvSpPr txBox="1"/>
            <p:nvPr/>
          </p:nvSpPr>
          <p:spPr>
            <a:xfrm>
              <a:off x="1178808" y="3079180"/>
              <a:ext cx="4917193" cy="4062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rgbClr val="F9B314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4. List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7899B76C-2C57-673C-F3AF-404717FD8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7932" y="3085233"/>
            <a:ext cx="6782401" cy="1727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B6649C-8141-408F-2F68-6E8DFF6BE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9674" y="5406532"/>
            <a:ext cx="3909177" cy="194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F12D9A-F357-825B-52FA-3DF621509E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19674" y="7781090"/>
            <a:ext cx="3909177" cy="19446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355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A9D5A47F-F373-72B9-64BF-1A8DA9596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">
            <a:extLst>
              <a:ext uri="{FF2B5EF4-FFF2-40B4-BE49-F238E27FC236}">
                <a16:creationId xmlns:a16="http://schemas.microsoft.com/office/drawing/2014/main" id="{B5139B31-4159-E0CE-9166-6516CD6AE082}"/>
              </a:ext>
            </a:extLst>
          </p:cNvPr>
          <p:cNvSpPr txBox="1"/>
          <p:nvPr/>
        </p:nvSpPr>
        <p:spPr>
          <a:xfrm>
            <a:off x="1028700" y="1825428"/>
            <a:ext cx="6448950" cy="607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3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 dirty="0">
                <a:solidFill>
                  <a:srgbClr val="1211C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Tag Dasar HTML</a:t>
            </a:r>
          </a:p>
        </p:txBody>
      </p:sp>
      <p:grpSp>
        <p:nvGrpSpPr>
          <p:cNvPr id="147" name="Google Shape;147;p5">
            <a:extLst>
              <a:ext uri="{FF2B5EF4-FFF2-40B4-BE49-F238E27FC236}">
                <a16:creationId xmlns:a16="http://schemas.microsoft.com/office/drawing/2014/main" id="{7A892917-8B92-7EF9-7037-7DC1A0EF8690}"/>
              </a:ext>
            </a:extLst>
          </p:cNvPr>
          <p:cNvGrpSpPr/>
          <p:nvPr/>
        </p:nvGrpSpPr>
        <p:grpSpPr>
          <a:xfrm>
            <a:off x="1028700" y="1430185"/>
            <a:ext cx="1856645" cy="212733"/>
            <a:chOff x="0" y="-38100"/>
            <a:chExt cx="488993" cy="56028"/>
          </a:xfrm>
        </p:grpSpPr>
        <p:sp>
          <p:nvSpPr>
            <p:cNvPr id="148" name="Google Shape;148;p5">
              <a:extLst>
                <a:ext uri="{FF2B5EF4-FFF2-40B4-BE49-F238E27FC236}">
                  <a16:creationId xmlns:a16="http://schemas.microsoft.com/office/drawing/2014/main" id="{300E301F-A7CF-6D58-FDB0-CD677E00A1DC}"/>
                </a:ext>
              </a:extLst>
            </p:cNvPr>
            <p:cNvSpPr/>
            <p:nvPr/>
          </p:nvSpPr>
          <p:spPr>
            <a:xfrm>
              <a:off x="0" y="0"/>
              <a:ext cx="488993" cy="17928"/>
            </a:xfrm>
            <a:custGeom>
              <a:avLst/>
              <a:gdLst/>
              <a:ahLst/>
              <a:cxnLst/>
              <a:rect l="l" t="t" r="r" b="b"/>
              <a:pathLst>
                <a:path w="488993" h="17928" extrusionOk="0">
                  <a:moveTo>
                    <a:pt x="0" y="0"/>
                  </a:moveTo>
                  <a:lnTo>
                    <a:pt x="488993" y="0"/>
                  </a:lnTo>
                  <a:lnTo>
                    <a:pt x="488993" y="17928"/>
                  </a:lnTo>
                  <a:lnTo>
                    <a:pt x="0" y="17928"/>
                  </a:lnTo>
                  <a:close/>
                </a:path>
              </a:pathLst>
            </a:custGeom>
            <a:solidFill>
              <a:srgbClr val="F9B314"/>
            </a:solidFill>
            <a:ln>
              <a:noFill/>
            </a:ln>
          </p:spPr>
        </p:sp>
        <p:sp>
          <p:nvSpPr>
            <p:cNvPr id="149" name="Google Shape;149;p5">
              <a:extLst>
                <a:ext uri="{FF2B5EF4-FFF2-40B4-BE49-F238E27FC236}">
                  <a16:creationId xmlns:a16="http://schemas.microsoft.com/office/drawing/2014/main" id="{013DDDEF-04B9-C9DD-FDFA-0E221DC2B371}"/>
                </a:ext>
              </a:extLst>
            </p:cNvPr>
            <p:cNvSpPr txBox="1"/>
            <p:nvPr/>
          </p:nvSpPr>
          <p:spPr>
            <a:xfrm>
              <a:off x="0" y="-38100"/>
              <a:ext cx="488993" cy="560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5">
            <a:extLst>
              <a:ext uri="{FF2B5EF4-FFF2-40B4-BE49-F238E27FC236}">
                <a16:creationId xmlns:a16="http://schemas.microsoft.com/office/drawing/2014/main" id="{188B1336-31B0-2425-80F6-4744B8B46CE1}"/>
              </a:ext>
            </a:extLst>
          </p:cNvPr>
          <p:cNvSpPr txBox="1"/>
          <p:nvPr/>
        </p:nvSpPr>
        <p:spPr>
          <a:xfrm>
            <a:off x="1028700" y="981075"/>
            <a:ext cx="4639701" cy="40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Proyek Pemrograman Web</a:t>
            </a:r>
            <a:endParaRPr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7E78C8F-0EF6-722B-2051-2D7A08E14791}"/>
              </a:ext>
            </a:extLst>
          </p:cNvPr>
          <p:cNvGrpSpPr/>
          <p:nvPr/>
        </p:nvGrpSpPr>
        <p:grpSpPr>
          <a:xfrm>
            <a:off x="1028700" y="2466268"/>
            <a:ext cx="15931243" cy="3020996"/>
            <a:chOff x="1151903" y="3079180"/>
            <a:chExt cx="5311805" cy="3700583"/>
          </a:xfrm>
        </p:grpSpPr>
        <p:sp>
          <p:nvSpPr>
            <p:cNvPr id="146" name="Google Shape;146;p5">
              <a:extLst>
                <a:ext uri="{FF2B5EF4-FFF2-40B4-BE49-F238E27FC236}">
                  <a16:creationId xmlns:a16="http://schemas.microsoft.com/office/drawing/2014/main" id="{4B331E7E-E043-61D2-C46C-37623BCB3CE0}"/>
                </a:ext>
              </a:extLst>
            </p:cNvPr>
            <p:cNvSpPr txBox="1"/>
            <p:nvPr/>
          </p:nvSpPr>
          <p:spPr>
            <a:xfrm>
              <a:off x="1151903" y="3612742"/>
              <a:ext cx="5311805" cy="31670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R="0" lvl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a. Tag &lt;</a:t>
              </a:r>
              <a:r>
                <a:rPr lang="en-US" sz="2100" b="1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img</a:t>
              </a: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&gt;</a:t>
              </a:r>
            </a:p>
            <a:p>
              <a:pPr marR="0" lvl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Tag ini </a:t>
              </a:r>
              <a:r>
                <a:rPr lang="en-US" sz="2100" b="1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digunakan</a:t>
              </a: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untuk</a:t>
              </a: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menampilkan</a:t>
              </a: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gambar </a:t>
              </a:r>
              <a:r>
                <a:rPr lang="en-US" sz="2100" b="1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dalam</a:t>
              </a: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dokumen</a:t>
              </a: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HTML.</a:t>
              </a:r>
            </a:p>
            <a:p>
              <a:pPr marR="0" lvl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b. </a:t>
              </a:r>
              <a:r>
                <a:rPr lang="en-US" sz="2100" b="1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Atribut</a:t>
              </a: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src</a:t>
              </a:r>
              <a:endParaRPr lang="en-US" sz="2100" b="1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R="0" lvl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100" b="1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Atribut</a:t>
              </a: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ini </a:t>
              </a:r>
              <a:r>
                <a:rPr lang="en-US" sz="2100" b="1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digunakan</a:t>
              </a: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untuk</a:t>
              </a: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menentukan</a:t>
              </a: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lokasi</a:t>
              </a: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dari</a:t>
              </a: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gambar yang </a:t>
              </a:r>
              <a:r>
                <a:rPr lang="en-US" sz="2100" b="1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akan</a:t>
              </a: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ditampilkan</a:t>
              </a:r>
              <a:endParaRPr lang="en-US" sz="2100" b="1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R="0" lvl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c. </a:t>
              </a:r>
              <a:r>
                <a:rPr lang="en-US" sz="2100" b="1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Atribut</a:t>
              </a: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alt</a:t>
              </a:r>
            </a:p>
            <a:p>
              <a:pPr marR="0" lvl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100" b="1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Atribut</a:t>
              </a: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ini </a:t>
              </a:r>
              <a:r>
                <a:rPr lang="en-US" sz="2100" b="1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akan</a:t>
              </a: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memberikan</a:t>
              </a: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uteks</a:t>
              </a: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alternatif</a:t>
              </a: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untuk</a:t>
              </a: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gambar</a:t>
              </a:r>
            </a:p>
          </p:txBody>
        </p:sp>
        <p:sp>
          <p:nvSpPr>
            <p:cNvPr id="2" name="Google Shape;85;p1">
              <a:extLst>
                <a:ext uri="{FF2B5EF4-FFF2-40B4-BE49-F238E27FC236}">
                  <a16:creationId xmlns:a16="http://schemas.microsoft.com/office/drawing/2014/main" id="{AE9F814A-4DD7-E77E-9528-221694C952D0}"/>
                </a:ext>
              </a:extLst>
            </p:cNvPr>
            <p:cNvSpPr txBox="1"/>
            <p:nvPr/>
          </p:nvSpPr>
          <p:spPr>
            <a:xfrm>
              <a:off x="1178808" y="3079180"/>
              <a:ext cx="4917193" cy="4062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rgbClr val="F9B314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5. Image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F6498F0-0FD3-A286-0755-24C6BC7B8163}"/>
              </a:ext>
            </a:extLst>
          </p:cNvPr>
          <p:cNvGrpSpPr/>
          <p:nvPr/>
        </p:nvGrpSpPr>
        <p:grpSpPr>
          <a:xfrm>
            <a:off x="1028700" y="5796795"/>
            <a:ext cx="11992906" cy="2795720"/>
            <a:chOff x="1151903" y="3079180"/>
            <a:chExt cx="5311805" cy="2795720"/>
          </a:xfrm>
        </p:grpSpPr>
        <p:sp>
          <p:nvSpPr>
            <p:cNvPr id="5" name="Google Shape;146;p5">
              <a:extLst>
                <a:ext uri="{FF2B5EF4-FFF2-40B4-BE49-F238E27FC236}">
                  <a16:creationId xmlns:a16="http://schemas.microsoft.com/office/drawing/2014/main" id="{9FF17AE5-A965-F1A4-3AB3-62ECAA54FD58}"/>
                </a:ext>
              </a:extLst>
            </p:cNvPr>
            <p:cNvSpPr txBox="1"/>
            <p:nvPr/>
          </p:nvSpPr>
          <p:spPr>
            <a:xfrm>
              <a:off x="1151903" y="3612742"/>
              <a:ext cx="5311805" cy="22621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a. Tag &lt;div&gt;</a:t>
              </a:r>
            </a:p>
            <a:p>
              <a:pPr marL="0" marR="0" lvl="0" indent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Tag ini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digunakan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sebagai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wadah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untuk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grup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konten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dalam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dokumen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HTML.</a:t>
              </a:r>
            </a:p>
            <a:p>
              <a:pPr marL="0" marR="0" lvl="0" indent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b. 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Tag &lt;span&gt;</a:t>
              </a:r>
            </a:p>
            <a:p>
              <a:pPr marL="0" marR="0" lvl="0" indent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Tag ini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digunakan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untuk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menerapkan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gaya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tertentu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pada bagian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kecil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dari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teks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dalam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100" b="1" i="0" u="none" strike="noStrike" cap="none" dirty="0" err="1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dokumen</a:t>
              </a:r>
              <a:r>
                <a:rPr lang="en-US" sz="2100" b="1" i="0" u="none" strike="noStrike" cap="none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HTML.</a:t>
              </a:r>
            </a:p>
          </p:txBody>
        </p:sp>
        <p:sp>
          <p:nvSpPr>
            <p:cNvPr id="6" name="Google Shape;85;p1">
              <a:extLst>
                <a:ext uri="{FF2B5EF4-FFF2-40B4-BE49-F238E27FC236}">
                  <a16:creationId xmlns:a16="http://schemas.microsoft.com/office/drawing/2014/main" id="{5EEF983A-41D8-02BD-F695-29D98B2178AE}"/>
                </a:ext>
              </a:extLst>
            </p:cNvPr>
            <p:cNvSpPr txBox="1"/>
            <p:nvPr/>
          </p:nvSpPr>
          <p:spPr>
            <a:xfrm>
              <a:off x="1178808" y="3079180"/>
              <a:ext cx="4917193" cy="4062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rgbClr val="F9B314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6. Generic Element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694C201B-CB69-F22F-2D8D-8EF24B0D5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6174" y="1472799"/>
            <a:ext cx="7453240" cy="1384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EDA288-772D-C9CC-F3BD-06B13A34D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953" y="8856815"/>
            <a:ext cx="14956951" cy="10892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2133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D43BBED5-5289-837F-5C57-0B09919CB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">
            <a:extLst>
              <a:ext uri="{FF2B5EF4-FFF2-40B4-BE49-F238E27FC236}">
                <a16:creationId xmlns:a16="http://schemas.microsoft.com/office/drawing/2014/main" id="{29A1D693-ED06-620B-FAF1-7D87E84FC611}"/>
              </a:ext>
            </a:extLst>
          </p:cNvPr>
          <p:cNvSpPr txBox="1"/>
          <p:nvPr/>
        </p:nvSpPr>
        <p:spPr>
          <a:xfrm>
            <a:off x="1028700" y="1825428"/>
            <a:ext cx="6448950" cy="607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3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 dirty="0">
                <a:solidFill>
                  <a:srgbClr val="1211C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Tag Dasar HTML</a:t>
            </a:r>
          </a:p>
        </p:txBody>
      </p:sp>
      <p:grpSp>
        <p:nvGrpSpPr>
          <p:cNvPr id="147" name="Google Shape;147;p5">
            <a:extLst>
              <a:ext uri="{FF2B5EF4-FFF2-40B4-BE49-F238E27FC236}">
                <a16:creationId xmlns:a16="http://schemas.microsoft.com/office/drawing/2014/main" id="{5A400AF2-09A6-D476-A67E-3D07B07E8D3F}"/>
              </a:ext>
            </a:extLst>
          </p:cNvPr>
          <p:cNvGrpSpPr/>
          <p:nvPr/>
        </p:nvGrpSpPr>
        <p:grpSpPr>
          <a:xfrm>
            <a:off x="1028700" y="1430185"/>
            <a:ext cx="1856645" cy="212733"/>
            <a:chOff x="0" y="-38100"/>
            <a:chExt cx="488993" cy="56028"/>
          </a:xfrm>
        </p:grpSpPr>
        <p:sp>
          <p:nvSpPr>
            <p:cNvPr id="148" name="Google Shape;148;p5">
              <a:extLst>
                <a:ext uri="{FF2B5EF4-FFF2-40B4-BE49-F238E27FC236}">
                  <a16:creationId xmlns:a16="http://schemas.microsoft.com/office/drawing/2014/main" id="{0457E836-C4F1-D88B-D0A0-5037E43004DA}"/>
                </a:ext>
              </a:extLst>
            </p:cNvPr>
            <p:cNvSpPr/>
            <p:nvPr/>
          </p:nvSpPr>
          <p:spPr>
            <a:xfrm>
              <a:off x="0" y="0"/>
              <a:ext cx="488993" cy="17928"/>
            </a:xfrm>
            <a:custGeom>
              <a:avLst/>
              <a:gdLst/>
              <a:ahLst/>
              <a:cxnLst/>
              <a:rect l="l" t="t" r="r" b="b"/>
              <a:pathLst>
                <a:path w="488993" h="17928" extrusionOk="0">
                  <a:moveTo>
                    <a:pt x="0" y="0"/>
                  </a:moveTo>
                  <a:lnTo>
                    <a:pt x="488993" y="0"/>
                  </a:lnTo>
                  <a:lnTo>
                    <a:pt x="488993" y="17928"/>
                  </a:lnTo>
                  <a:lnTo>
                    <a:pt x="0" y="17928"/>
                  </a:lnTo>
                  <a:close/>
                </a:path>
              </a:pathLst>
            </a:custGeom>
            <a:solidFill>
              <a:srgbClr val="F9B314"/>
            </a:solidFill>
            <a:ln>
              <a:noFill/>
            </a:ln>
          </p:spPr>
        </p:sp>
        <p:sp>
          <p:nvSpPr>
            <p:cNvPr id="149" name="Google Shape;149;p5">
              <a:extLst>
                <a:ext uri="{FF2B5EF4-FFF2-40B4-BE49-F238E27FC236}">
                  <a16:creationId xmlns:a16="http://schemas.microsoft.com/office/drawing/2014/main" id="{5B597592-2E26-D58B-9ED0-3952E0D928BC}"/>
                </a:ext>
              </a:extLst>
            </p:cNvPr>
            <p:cNvSpPr txBox="1"/>
            <p:nvPr/>
          </p:nvSpPr>
          <p:spPr>
            <a:xfrm>
              <a:off x="0" y="-38100"/>
              <a:ext cx="488993" cy="560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5">
            <a:extLst>
              <a:ext uri="{FF2B5EF4-FFF2-40B4-BE49-F238E27FC236}">
                <a16:creationId xmlns:a16="http://schemas.microsoft.com/office/drawing/2014/main" id="{BFB710EC-571E-D4C4-C923-ED3A3FF66B0A}"/>
              </a:ext>
            </a:extLst>
          </p:cNvPr>
          <p:cNvSpPr txBox="1"/>
          <p:nvPr/>
        </p:nvSpPr>
        <p:spPr>
          <a:xfrm>
            <a:off x="1028700" y="981075"/>
            <a:ext cx="4639701" cy="40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Proyek Pemrograman Web</a:t>
            </a:r>
            <a:endParaRPr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697C6AC-6EA0-E4B4-4A2D-DBC9ABE97B52}"/>
              </a:ext>
            </a:extLst>
          </p:cNvPr>
          <p:cNvGrpSpPr/>
          <p:nvPr/>
        </p:nvGrpSpPr>
        <p:grpSpPr>
          <a:xfrm>
            <a:off x="1028700" y="2693296"/>
            <a:ext cx="15931243" cy="1340440"/>
            <a:chOff x="1151903" y="3079180"/>
            <a:chExt cx="5311805" cy="1641978"/>
          </a:xfrm>
        </p:grpSpPr>
        <p:sp>
          <p:nvSpPr>
            <p:cNvPr id="146" name="Google Shape;146;p5">
              <a:extLst>
                <a:ext uri="{FF2B5EF4-FFF2-40B4-BE49-F238E27FC236}">
                  <a16:creationId xmlns:a16="http://schemas.microsoft.com/office/drawing/2014/main" id="{87822D63-ED0F-1E55-8467-F60E6ECA0CA9}"/>
                </a:ext>
              </a:extLst>
            </p:cNvPr>
            <p:cNvSpPr txBox="1"/>
            <p:nvPr/>
          </p:nvSpPr>
          <p:spPr>
            <a:xfrm>
              <a:off x="1151903" y="3612742"/>
              <a:ext cx="5311805" cy="11084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R="0" lvl="0" algn="just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sv-SE" sz="2100" b="1" dirty="0">
                  <a:solidFill>
                    <a:srgbClr val="1211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Semantic HTML elements adalah elemen HTML yang memberikan makna pada konten, membantu browser dan lain-lain. </a:t>
              </a:r>
            </a:p>
          </p:txBody>
        </p:sp>
        <p:sp>
          <p:nvSpPr>
            <p:cNvPr id="2" name="Google Shape;85;p1">
              <a:extLst>
                <a:ext uri="{FF2B5EF4-FFF2-40B4-BE49-F238E27FC236}">
                  <a16:creationId xmlns:a16="http://schemas.microsoft.com/office/drawing/2014/main" id="{D86CE937-23C4-E66B-307C-29B28DD38B3B}"/>
                </a:ext>
              </a:extLst>
            </p:cNvPr>
            <p:cNvSpPr txBox="1"/>
            <p:nvPr/>
          </p:nvSpPr>
          <p:spPr>
            <a:xfrm>
              <a:off x="1178808" y="3079180"/>
              <a:ext cx="4917193" cy="4976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rgbClr val="F9B314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7. Semantic HTML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91D3D9BB-541A-AAB1-0B90-A0CE8CE87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4294065"/>
            <a:ext cx="7239000" cy="5643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9D5A9E-9A8B-7CCF-A895-7068C6809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2086" y="4294065"/>
            <a:ext cx="7966638" cy="56030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0968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936</Words>
  <Application>Microsoft Office PowerPoint</Application>
  <PresentationFormat>Custom</PresentationFormat>
  <Paragraphs>134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Open Sans</vt:lpstr>
      <vt:lpstr>Arial</vt:lpstr>
      <vt:lpstr>Montserrat Black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M.Anjasfedo Afridiansah</cp:lastModifiedBy>
  <cp:revision>5</cp:revision>
  <dcterms:created xsi:type="dcterms:W3CDTF">2006-08-16T00:00:00Z</dcterms:created>
  <dcterms:modified xsi:type="dcterms:W3CDTF">2024-02-21T05:29:40Z</dcterms:modified>
</cp:coreProperties>
</file>