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1b23ab3b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1b23ab3b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1d54a692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1d54a692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1d54a692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1d54a692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1b23ab3b9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1b23ab3b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7f4d37a3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7f4d37a3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1b23ab3b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1b23ab3b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1b23ab3b9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1b23ab3b9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1b23ab3b9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1b23ab3b9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1b23ab3b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1b23ab3b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1b23ab3b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1b23ab3b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1d54a69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1d54a69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1b23ab3b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1b23ab3b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1b23ab3b9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1b23ab3b9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21e83456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21e83456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21e834569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21e83456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1b23ab3b9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1b23ab3b9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57550" y="1162475"/>
            <a:ext cx="5893500" cy="206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Sign Language Interpreter using Deep Learning</a:t>
            </a:r>
            <a:endParaRPr sz="3600">
              <a:latin typeface="Times New Roman"/>
              <a:ea typeface="Times New Roman"/>
              <a:cs typeface="Times New Roman"/>
              <a:sym typeface="Times New Roman"/>
            </a:endParaRPr>
          </a:p>
          <a:p>
            <a:pPr indent="0" lvl="0" marL="0" rtl="0" algn="ctr">
              <a:spcBef>
                <a:spcPts val="0"/>
              </a:spcBef>
              <a:spcAft>
                <a:spcPts val="0"/>
              </a:spcAft>
              <a:buNone/>
            </a:pPr>
            <a:r>
              <a:rPr lang="en" sz="2100">
                <a:latin typeface="Times New Roman"/>
                <a:ea typeface="Times New Roman"/>
                <a:cs typeface="Times New Roman"/>
                <a:sym typeface="Times New Roman"/>
              </a:rPr>
              <a:t>Under the guidance of : Asst. Prof. Pushplata Dubey</a:t>
            </a:r>
            <a:endParaRPr sz="2100">
              <a:latin typeface="Times New Roman"/>
              <a:ea typeface="Times New Roman"/>
              <a:cs typeface="Times New Roman"/>
              <a:sym typeface="Times New Roman"/>
            </a:endParaRPr>
          </a:p>
        </p:txBody>
      </p:sp>
      <p:sp>
        <p:nvSpPr>
          <p:cNvPr id="135" name="Google Shape;135;p13"/>
          <p:cNvSpPr txBox="1"/>
          <p:nvPr>
            <p:ph idx="1" type="subTitle"/>
          </p:nvPr>
        </p:nvSpPr>
        <p:spPr>
          <a:xfrm>
            <a:off x="3565950" y="3227075"/>
            <a:ext cx="5179200" cy="1604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Times"/>
              <a:buChar char="●"/>
            </a:pPr>
            <a:r>
              <a:rPr lang="en" sz="2000">
                <a:latin typeface="Times"/>
                <a:ea typeface="Times"/>
                <a:cs typeface="Times"/>
                <a:sym typeface="Times"/>
              </a:rPr>
              <a:t>Bahaduri Prachiti Jagdish - 1RG17CS009</a:t>
            </a:r>
            <a:endParaRPr sz="2000">
              <a:latin typeface="Times"/>
              <a:ea typeface="Times"/>
              <a:cs typeface="Times"/>
              <a:sym typeface="Times"/>
            </a:endParaRPr>
          </a:p>
          <a:p>
            <a:pPr indent="-355600" lvl="0" marL="457200" rtl="0" algn="l">
              <a:lnSpc>
                <a:spcPct val="115000"/>
              </a:lnSpc>
              <a:spcBef>
                <a:spcPts val="0"/>
              </a:spcBef>
              <a:spcAft>
                <a:spcPts val="0"/>
              </a:spcAft>
              <a:buSzPts val="2000"/>
              <a:buFont typeface="Times"/>
              <a:buChar char="●"/>
            </a:pPr>
            <a:r>
              <a:rPr lang="en" sz="2000">
                <a:latin typeface="Times"/>
                <a:ea typeface="Times"/>
                <a:cs typeface="Times"/>
                <a:sym typeface="Times"/>
              </a:rPr>
              <a:t>Mohammed Azim - 1RG17CS030</a:t>
            </a:r>
            <a:endParaRPr sz="2000">
              <a:latin typeface="Times"/>
              <a:ea typeface="Times"/>
              <a:cs typeface="Times"/>
              <a:sym typeface="Times"/>
            </a:endParaRPr>
          </a:p>
          <a:p>
            <a:pPr indent="-355600" lvl="0" marL="457200" rtl="0" algn="l">
              <a:lnSpc>
                <a:spcPct val="115000"/>
              </a:lnSpc>
              <a:spcBef>
                <a:spcPts val="0"/>
              </a:spcBef>
              <a:spcAft>
                <a:spcPts val="0"/>
              </a:spcAft>
              <a:buSzPts val="2000"/>
              <a:buFont typeface="Times"/>
              <a:buChar char="●"/>
            </a:pPr>
            <a:r>
              <a:rPr lang="en" sz="2000">
                <a:latin typeface="Times"/>
                <a:ea typeface="Times"/>
                <a:cs typeface="Times"/>
                <a:sym typeface="Times"/>
              </a:rPr>
              <a:t>Mohammed Touseef - 1RG17CS031</a:t>
            </a:r>
            <a:endParaRPr sz="2000">
              <a:latin typeface="Times"/>
              <a:ea typeface="Times"/>
              <a:cs typeface="Times"/>
              <a:sym typeface="Times"/>
            </a:endParaRPr>
          </a:p>
          <a:p>
            <a:pPr indent="-355600" lvl="0" marL="457200" rtl="0" algn="l">
              <a:lnSpc>
                <a:spcPct val="115000"/>
              </a:lnSpc>
              <a:spcBef>
                <a:spcPts val="0"/>
              </a:spcBef>
              <a:spcAft>
                <a:spcPts val="0"/>
              </a:spcAft>
              <a:buSzPts val="2000"/>
              <a:buFont typeface="Times"/>
              <a:buChar char="●"/>
            </a:pPr>
            <a:r>
              <a:rPr lang="en" sz="2000">
                <a:latin typeface="Times"/>
                <a:ea typeface="Times"/>
                <a:cs typeface="Times"/>
                <a:sym typeface="Times"/>
              </a:rPr>
              <a:t>Prajwal B Mani - 1RG17CS037</a:t>
            </a:r>
            <a:endParaRPr sz="2000">
              <a:latin typeface="Times"/>
              <a:ea typeface="Times"/>
              <a:cs typeface="Times"/>
              <a:sym typeface="Times"/>
            </a:endParaRPr>
          </a:p>
        </p:txBody>
      </p:sp>
      <p:pic>
        <p:nvPicPr>
          <p:cNvPr id="136" name="Google Shape;136;p13"/>
          <p:cNvPicPr preferRelativeResize="0"/>
          <p:nvPr/>
        </p:nvPicPr>
        <p:blipFill>
          <a:blip r:embed="rId3">
            <a:alphaModFix/>
          </a:blip>
          <a:stretch>
            <a:fillRect/>
          </a:stretch>
        </p:blipFill>
        <p:spPr>
          <a:xfrm>
            <a:off x="692700" y="3314150"/>
            <a:ext cx="1504150" cy="1430250"/>
          </a:xfrm>
          <a:prstGeom prst="rect">
            <a:avLst/>
          </a:prstGeom>
          <a:noFill/>
          <a:ln>
            <a:noFill/>
          </a:ln>
        </p:spPr>
      </p:pic>
      <p:sp>
        <p:nvSpPr>
          <p:cNvPr id="137" name="Google Shape;137;p13"/>
          <p:cNvSpPr txBox="1"/>
          <p:nvPr/>
        </p:nvSpPr>
        <p:spPr>
          <a:xfrm>
            <a:off x="2331750" y="64675"/>
            <a:ext cx="6519300" cy="11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Times New Roman"/>
                <a:ea typeface="Times New Roman"/>
                <a:cs typeface="Times New Roman"/>
                <a:sym typeface="Times New Roman"/>
              </a:rPr>
              <a:t>Rajiv Gandhi Institute of Technology</a:t>
            </a:r>
            <a:endParaRPr sz="30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rPr lang="en" sz="2400">
                <a:solidFill>
                  <a:srgbClr val="FFFFFF"/>
                </a:solidFill>
                <a:latin typeface="Times New Roman"/>
                <a:ea typeface="Times New Roman"/>
                <a:cs typeface="Times New Roman"/>
                <a:sym typeface="Times New Roman"/>
              </a:rPr>
              <a:t>Chola Nagar, Bengaluru, Karnataka - 560032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462100" y="299700"/>
            <a:ext cx="8765400" cy="7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a:ea typeface="Times"/>
                <a:cs typeface="Times"/>
                <a:sym typeface="Times"/>
              </a:rPr>
              <a:t>ARCHITECTURE OF PROPOSED SYSTEM</a:t>
            </a:r>
            <a:endParaRPr sz="3000">
              <a:latin typeface="Times"/>
              <a:ea typeface="Times"/>
              <a:cs typeface="Times"/>
              <a:sym typeface="Times"/>
            </a:endParaRPr>
          </a:p>
        </p:txBody>
      </p:sp>
      <p:pic>
        <p:nvPicPr>
          <p:cNvPr id="198" name="Google Shape;198;p22"/>
          <p:cNvPicPr preferRelativeResize="0"/>
          <p:nvPr/>
        </p:nvPicPr>
        <p:blipFill>
          <a:blip r:embed="rId3">
            <a:alphaModFix/>
          </a:blip>
          <a:stretch>
            <a:fillRect/>
          </a:stretch>
        </p:blipFill>
        <p:spPr>
          <a:xfrm>
            <a:off x="515788" y="1194300"/>
            <a:ext cx="8112421" cy="3796802"/>
          </a:xfrm>
          <a:prstGeom prst="rect">
            <a:avLst/>
          </a:prstGeom>
          <a:noFill/>
          <a:ln>
            <a:noFill/>
          </a:ln>
        </p:spPr>
      </p:pic>
      <p:pic>
        <p:nvPicPr>
          <p:cNvPr id="199" name="Google Shape;199;p22"/>
          <p:cNvPicPr preferRelativeResize="0"/>
          <p:nvPr/>
        </p:nvPicPr>
        <p:blipFill>
          <a:blip r:embed="rId4">
            <a:alphaModFix/>
          </a:blip>
          <a:stretch>
            <a:fillRect/>
          </a:stretch>
        </p:blipFill>
        <p:spPr>
          <a:xfrm>
            <a:off x="364700" y="1402450"/>
            <a:ext cx="1981451" cy="1981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626825" y="475650"/>
            <a:ext cx="8081400" cy="67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Times"/>
                <a:ea typeface="Times"/>
                <a:cs typeface="Times"/>
                <a:sym typeface="Times"/>
              </a:rPr>
              <a:t>PREDICT PIPELINE</a:t>
            </a:r>
            <a:endParaRPr b="1" sz="3000">
              <a:latin typeface="Times"/>
              <a:ea typeface="Times"/>
              <a:cs typeface="Times"/>
              <a:sym typeface="Times"/>
            </a:endParaRPr>
          </a:p>
        </p:txBody>
      </p:sp>
      <p:pic>
        <p:nvPicPr>
          <p:cNvPr id="205" name="Google Shape;205;p23"/>
          <p:cNvPicPr preferRelativeResize="0"/>
          <p:nvPr/>
        </p:nvPicPr>
        <p:blipFill>
          <a:blip r:embed="rId3">
            <a:alphaModFix/>
          </a:blip>
          <a:stretch>
            <a:fillRect/>
          </a:stretch>
        </p:blipFill>
        <p:spPr>
          <a:xfrm>
            <a:off x="1337975" y="1152750"/>
            <a:ext cx="6760777" cy="3935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idx="1" type="body"/>
          </p:nvPr>
        </p:nvSpPr>
        <p:spPr>
          <a:xfrm>
            <a:off x="614425" y="446200"/>
            <a:ext cx="80706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Times"/>
                <a:ea typeface="Times"/>
                <a:cs typeface="Times"/>
                <a:sym typeface="Times"/>
              </a:rPr>
              <a:t>SPEAK PIPELINE</a:t>
            </a:r>
            <a:endParaRPr b="1" sz="3000">
              <a:latin typeface="Times"/>
              <a:ea typeface="Times"/>
              <a:cs typeface="Times"/>
              <a:sym typeface="Times"/>
            </a:endParaRPr>
          </a:p>
        </p:txBody>
      </p:sp>
      <p:pic>
        <p:nvPicPr>
          <p:cNvPr id="211" name="Google Shape;211;p24"/>
          <p:cNvPicPr preferRelativeResize="0"/>
          <p:nvPr/>
        </p:nvPicPr>
        <p:blipFill>
          <a:blip r:embed="rId3">
            <a:alphaModFix/>
          </a:blip>
          <a:stretch>
            <a:fillRect/>
          </a:stretch>
        </p:blipFill>
        <p:spPr>
          <a:xfrm>
            <a:off x="304800" y="1657000"/>
            <a:ext cx="8839203" cy="22413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389400" y="0"/>
            <a:ext cx="8754600" cy="9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Times"/>
                <a:ea typeface="Times"/>
                <a:cs typeface="Times"/>
                <a:sym typeface="Times"/>
              </a:rPr>
              <a:t>HARDWARE AND SOFTWARE REQUIREMENT SPECIFICATION</a:t>
            </a:r>
            <a:endParaRPr b="1" sz="2700">
              <a:latin typeface="Times"/>
              <a:ea typeface="Times"/>
              <a:cs typeface="Times"/>
              <a:sym typeface="Times"/>
            </a:endParaRPr>
          </a:p>
        </p:txBody>
      </p:sp>
      <p:sp>
        <p:nvSpPr>
          <p:cNvPr id="217" name="Google Shape;217;p25"/>
          <p:cNvSpPr txBox="1"/>
          <p:nvPr>
            <p:ph idx="1" type="body"/>
          </p:nvPr>
        </p:nvSpPr>
        <p:spPr>
          <a:xfrm>
            <a:off x="257175" y="1371600"/>
            <a:ext cx="8679600" cy="350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a:buChar char="❏"/>
            </a:pPr>
            <a:r>
              <a:rPr lang="en" sz="2400" u="sng">
                <a:latin typeface="Times"/>
                <a:ea typeface="Times"/>
                <a:cs typeface="Times"/>
                <a:sym typeface="Times"/>
              </a:rPr>
              <a:t>HARDWARE REQUIREMENTS:</a:t>
            </a:r>
            <a:endParaRPr sz="2400" u="sng">
              <a:latin typeface="Times"/>
              <a:ea typeface="Times"/>
              <a:cs typeface="Times"/>
              <a:sym typeface="Times"/>
            </a:endParaRPr>
          </a:p>
          <a:p>
            <a:pPr indent="0" lvl="0" marL="457200" rtl="0" algn="l">
              <a:spcBef>
                <a:spcPts val="1600"/>
              </a:spcBef>
              <a:spcAft>
                <a:spcPts val="0"/>
              </a:spcAft>
              <a:buNone/>
            </a:pPr>
            <a:r>
              <a:rPr lang="en" sz="2100">
                <a:latin typeface="Times"/>
                <a:ea typeface="Times"/>
                <a:cs typeface="Times"/>
                <a:sym typeface="Times"/>
              </a:rPr>
              <a:t>For Typical Operating System (Windows 10)</a:t>
            </a:r>
            <a:endParaRPr sz="2100">
              <a:latin typeface="Times"/>
              <a:ea typeface="Times"/>
              <a:cs typeface="Times"/>
              <a:sym typeface="Times"/>
            </a:endParaRPr>
          </a:p>
          <a:p>
            <a:pPr indent="-361950" lvl="0" marL="457200" rtl="0" algn="l">
              <a:spcBef>
                <a:spcPts val="1600"/>
              </a:spcBef>
              <a:spcAft>
                <a:spcPts val="0"/>
              </a:spcAft>
              <a:buSzPts val="2100"/>
              <a:buFont typeface="Times"/>
              <a:buChar char="●"/>
            </a:pPr>
            <a:r>
              <a:rPr lang="en" sz="2100">
                <a:latin typeface="Times"/>
                <a:ea typeface="Times"/>
                <a:cs typeface="Times"/>
                <a:sym typeface="Times"/>
              </a:rPr>
              <a:t>Intel Core i3-3rd gen processor or later.</a:t>
            </a:r>
            <a:endParaRPr sz="2100">
              <a:latin typeface="Times"/>
              <a:ea typeface="Times"/>
              <a:cs typeface="Times"/>
              <a:sym typeface="Times"/>
            </a:endParaRPr>
          </a:p>
          <a:p>
            <a:pPr indent="-361950" lvl="0" marL="457200" rtl="0" algn="l">
              <a:spcBef>
                <a:spcPts val="0"/>
              </a:spcBef>
              <a:spcAft>
                <a:spcPts val="0"/>
              </a:spcAft>
              <a:buSzPts val="2100"/>
              <a:buFont typeface="Times"/>
              <a:buChar char="●"/>
            </a:pPr>
            <a:r>
              <a:rPr lang="en" sz="2100">
                <a:latin typeface="Times"/>
                <a:ea typeface="Times"/>
                <a:cs typeface="Times"/>
                <a:sym typeface="Times"/>
              </a:rPr>
              <a:t>8GB RAM  &amp; </a:t>
            </a:r>
            <a:r>
              <a:rPr lang="en" sz="2100">
                <a:latin typeface="Times"/>
                <a:ea typeface="Times"/>
                <a:cs typeface="Times"/>
                <a:sym typeface="Times"/>
              </a:rPr>
              <a:t>120GB disk space</a:t>
            </a:r>
            <a:endParaRPr sz="2100">
              <a:latin typeface="Times"/>
              <a:ea typeface="Times"/>
              <a:cs typeface="Times"/>
              <a:sym typeface="Times"/>
            </a:endParaRPr>
          </a:p>
          <a:p>
            <a:pPr indent="-361950" lvl="0" marL="457200" rtl="0" algn="l">
              <a:spcBef>
                <a:spcPts val="0"/>
              </a:spcBef>
              <a:spcAft>
                <a:spcPts val="0"/>
              </a:spcAft>
              <a:buSzPts val="2100"/>
              <a:buFont typeface="Times"/>
              <a:buChar char="●"/>
            </a:pPr>
            <a:r>
              <a:rPr lang="en" sz="2100">
                <a:latin typeface="Times"/>
                <a:ea typeface="Times"/>
                <a:cs typeface="Times"/>
                <a:sym typeface="Times"/>
              </a:rPr>
              <a:t>A good GPU support </a:t>
            </a:r>
            <a:endParaRPr sz="2100">
              <a:latin typeface="Times"/>
              <a:ea typeface="Times"/>
              <a:cs typeface="Times"/>
              <a:sym typeface="Times"/>
            </a:endParaRPr>
          </a:p>
          <a:p>
            <a:pPr indent="-361950" lvl="0" marL="457200" rtl="0" algn="l">
              <a:spcBef>
                <a:spcPts val="0"/>
              </a:spcBef>
              <a:spcAft>
                <a:spcPts val="0"/>
              </a:spcAft>
              <a:buSzPts val="2100"/>
              <a:buFont typeface="Times"/>
              <a:buChar char="●"/>
            </a:pPr>
            <a:r>
              <a:rPr lang="en" sz="2100">
                <a:latin typeface="Times"/>
                <a:ea typeface="Times"/>
                <a:cs typeface="Times"/>
                <a:sym typeface="Times"/>
              </a:rPr>
              <a:t>I/O devices </a:t>
            </a:r>
            <a:endParaRPr sz="2100">
              <a:latin typeface="Times"/>
              <a:ea typeface="Times"/>
              <a:cs typeface="Times"/>
              <a:sym typeface="Times"/>
            </a:endParaRPr>
          </a:p>
          <a:p>
            <a:pPr indent="-361950" lvl="0" marL="457200" rtl="0" algn="l">
              <a:spcBef>
                <a:spcPts val="0"/>
              </a:spcBef>
              <a:spcAft>
                <a:spcPts val="0"/>
              </a:spcAft>
              <a:buSzPts val="2100"/>
              <a:buFont typeface="Times"/>
              <a:buChar char="●"/>
            </a:pPr>
            <a:r>
              <a:rPr lang="en" sz="2100">
                <a:latin typeface="Times"/>
                <a:ea typeface="Times"/>
                <a:cs typeface="Times"/>
                <a:sym typeface="Times"/>
              </a:rPr>
              <a:t>Any external or inbuilt camera with minimum pixel resolution 200 x 200 (300pi or 1501pi) 4-megapixel cameras and up.</a:t>
            </a:r>
            <a:endParaRPr sz="2100">
              <a:latin typeface="Times"/>
              <a:ea typeface="Times"/>
              <a:cs typeface="Times"/>
              <a:sym typeface="Times"/>
            </a:endParaRPr>
          </a:p>
        </p:txBody>
      </p:sp>
      <p:pic>
        <p:nvPicPr>
          <p:cNvPr id="218" name="Google Shape;218;p25"/>
          <p:cNvPicPr preferRelativeResize="0"/>
          <p:nvPr/>
        </p:nvPicPr>
        <p:blipFill>
          <a:blip r:embed="rId3">
            <a:alphaModFix/>
          </a:blip>
          <a:stretch>
            <a:fillRect/>
          </a:stretch>
        </p:blipFill>
        <p:spPr>
          <a:xfrm>
            <a:off x="6735125" y="985800"/>
            <a:ext cx="1496900" cy="1321425"/>
          </a:xfrm>
          <a:prstGeom prst="rect">
            <a:avLst/>
          </a:prstGeom>
          <a:noFill/>
          <a:ln>
            <a:noFill/>
          </a:ln>
        </p:spPr>
      </p:pic>
      <p:pic>
        <p:nvPicPr>
          <p:cNvPr id="219" name="Google Shape;219;p25"/>
          <p:cNvPicPr preferRelativeResize="0"/>
          <p:nvPr/>
        </p:nvPicPr>
        <p:blipFill>
          <a:blip r:embed="rId4">
            <a:alphaModFix/>
          </a:blip>
          <a:stretch>
            <a:fillRect/>
          </a:stretch>
        </p:blipFill>
        <p:spPr>
          <a:xfrm>
            <a:off x="7364200" y="2774325"/>
            <a:ext cx="1321425" cy="132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82100" y="171450"/>
            <a:ext cx="8754600" cy="9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Times"/>
                <a:ea typeface="Times"/>
                <a:cs typeface="Times"/>
                <a:sym typeface="Times"/>
              </a:rPr>
              <a:t>HARDWARE AND SOFTWARE REQUIREMENT SPECIFICATION</a:t>
            </a:r>
            <a:endParaRPr b="1" sz="2700">
              <a:latin typeface="Times"/>
              <a:ea typeface="Times"/>
              <a:cs typeface="Times"/>
              <a:sym typeface="Times"/>
            </a:endParaRPr>
          </a:p>
        </p:txBody>
      </p:sp>
      <p:sp>
        <p:nvSpPr>
          <p:cNvPr id="225" name="Google Shape;225;p26"/>
          <p:cNvSpPr txBox="1"/>
          <p:nvPr>
            <p:ph idx="1" type="body"/>
          </p:nvPr>
        </p:nvSpPr>
        <p:spPr>
          <a:xfrm>
            <a:off x="232200" y="1371550"/>
            <a:ext cx="8679600" cy="3486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a:buChar char="❏"/>
            </a:pPr>
            <a:r>
              <a:rPr lang="en" sz="2400" u="sng">
                <a:latin typeface="Times"/>
                <a:ea typeface="Times"/>
                <a:cs typeface="Times"/>
                <a:sym typeface="Times"/>
              </a:rPr>
              <a:t>SOFTWARE REQUIREMENTS:</a:t>
            </a:r>
            <a:endParaRPr sz="2400" u="sng">
              <a:latin typeface="Times"/>
              <a:ea typeface="Times"/>
              <a:cs typeface="Times"/>
              <a:sym typeface="Times"/>
            </a:endParaRPr>
          </a:p>
          <a:p>
            <a:pPr indent="-342900" lvl="0" marL="457200" rtl="0" algn="l">
              <a:spcBef>
                <a:spcPts val="0"/>
              </a:spcBef>
              <a:spcAft>
                <a:spcPts val="0"/>
              </a:spcAft>
              <a:buSzPts val="1800"/>
              <a:buChar char="●"/>
            </a:pPr>
            <a:r>
              <a:rPr lang="en" sz="2100">
                <a:latin typeface="Times"/>
                <a:ea typeface="Times"/>
                <a:cs typeface="Times"/>
                <a:sym typeface="Times"/>
              </a:rPr>
              <a:t>Front End : Android (using Kivy )</a:t>
            </a:r>
            <a:endParaRPr sz="2100">
              <a:latin typeface="Times"/>
              <a:ea typeface="Times"/>
              <a:cs typeface="Times"/>
              <a:sym typeface="Times"/>
            </a:endParaRPr>
          </a:p>
          <a:p>
            <a:pPr indent="-342900" lvl="0" marL="457200" rtl="0" algn="l">
              <a:spcBef>
                <a:spcPts val="0"/>
              </a:spcBef>
              <a:spcAft>
                <a:spcPts val="0"/>
              </a:spcAft>
              <a:buSzPts val="1800"/>
              <a:buChar char="●"/>
            </a:pPr>
            <a:r>
              <a:rPr lang="en" sz="2100">
                <a:latin typeface="Times"/>
                <a:ea typeface="Times"/>
                <a:cs typeface="Times"/>
                <a:sym typeface="Times"/>
              </a:rPr>
              <a:t>Video &amp; image processing : Open CV, scikit-image</a:t>
            </a:r>
            <a:endParaRPr sz="2100">
              <a:latin typeface="Times"/>
              <a:ea typeface="Times"/>
              <a:cs typeface="Times"/>
              <a:sym typeface="Times"/>
            </a:endParaRPr>
          </a:p>
          <a:p>
            <a:pPr indent="-342900" lvl="0" marL="457200" rtl="0" algn="l">
              <a:spcBef>
                <a:spcPts val="0"/>
              </a:spcBef>
              <a:spcAft>
                <a:spcPts val="0"/>
              </a:spcAft>
              <a:buSzPts val="1800"/>
              <a:buChar char="●"/>
            </a:pPr>
            <a:r>
              <a:rPr lang="en" sz="2100">
                <a:latin typeface="Times"/>
                <a:ea typeface="Times"/>
                <a:cs typeface="Times"/>
                <a:sym typeface="Times"/>
              </a:rPr>
              <a:t>Neural Network Modeling : Tensorflow(tf.lite), Keras, Pytorch</a:t>
            </a:r>
            <a:endParaRPr sz="2100">
              <a:latin typeface="Times"/>
              <a:ea typeface="Times"/>
              <a:cs typeface="Times"/>
              <a:sym typeface="Times"/>
            </a:endParaRPr>
          </a:p>
          <a:p>
            <a:pPr indent="-342900" lvl="0" marL="457200" rtl="0" algn="l">
              <a:spcBef>
                <a:spcPts val="0"/>
              </a:spcBef>
              <a:spcAft>
                <a:spcPts val="0"/>
              </a:spcAft>
              <a:buSzPts val="1800"/>
              <a:buChar char="●"/>
            </a:pPr>
            <a:r>
              <a:rPr lang="en" sz="2100">
                <a:latin typeface="Times"/>
                <a:ea typeface="Times"/>
                <a:cs typeface="Times"/>
                <a:sym typeface="Times"/>
              </a:rPr>
              <a:t>Architectures : Google LeNet, MobileNet, VGG 19</a:t>
            </a:r>
            <a:endParaRPr sz="2100">
              <a:latin typeface="Times"/>
              <a:ea typeface="Times"/>
              <a:cs typeface="Times"/>
              <a:sym typeface="Times"/>
            </a:endParaRPr>
          </a:p>
          <a:p>
            <a:pPr indent="-342900" lvl="0" marL="457200" rtl="0" algn="l">
              <a:spcBef>
                <a:spcPts val="0"/>
              </a:spcBef>
              <a:spcAft>
                <a:spcPts val="0"/>
              </a:spcAft>
              <a:buSzPts val="1800"/>
              <a:buChar char="●"/>
            </a:pPr>
            <a:r>
              <a:rPr lang="en" sz="2100">
                <a:latin typeface="Times"/>
                <a:ea typeface="Times"/>
                <a:cs typeface="Times"/>
                <a:sym typeface="Times"/>
              </a:rPr>
              <a:t>Ubuntu : deploying .apk using buildozer kivy</a:t>
            </a:r>
            <a:endParaRPr sz="2100">
              <a:latin typeface="Times"/>
              <a:ea typeface="Times"/>
              <a:cs typeface="Times"/>
              <a:sym typeface="Times"/>
            </a:endParaRPr>
          </a:p>
          <a:p>
            <a:pPr indent="-342900" lvl="0" marL="457200" rtl="0" algn="l">
              <a:spcBef>
                <a:spcPts val="0"/>
              </a:spcBef>
              <a:spcAft>
                <a:spcPts val="0"/>
              </a:spcAft>
              <a:buSzPts val="1800"/>
              <a:buChar char="●"/>
            </a:pPr>
            <a:r>
              <a:rPr lang="en" sz="2100">
                <a:latin typeface="Times"/>
                <a:ea typeface="Times"/>
                <a:cs typeface="Times"/>
                <a:sym typeface="Times"/>
              </a:rPr>
              <a:t>Editor : Visual code, jupyter notebook</a:t>
            </a:r>
            <a:r>
              <a:rPr lang="en" sz="1800"/>
              <a:t>            	        </a:t>
            </a:r>
            <a:endParaRPr sz="1800"/>
          </a:p>
        </p:txBody>
      </p:sp>
      <p:pic>
        <p:nvPicPr>
          <p:cNvPr id="226" name="Google Shape;226;p26"/>
          <p:cNvPicPr preferRelativeResize="0"/>
          <p:nvPr/>
        </p:nvPicPr>
        <p:blipFill>
          <a:blip r:embed="rId3">
            <a:alphaModFix/>
          </a:blip>
          <a:stretch>
            <a:fillRect/>
          </a:stretch>
        </p:blipFill>
        <p:spPr>
          <a:xfrm>
            <a:off x="7768400" y="955650"/>
            <a:ext cx="1143401" cy="1223000"/>
          </a:xfrm>
          <a:prstGeom prst="rect">
            <a:avLst/>
          </a:prstGeom>
          <a:noFill/>
          <a:ln>
            <a:noFill/>
          </a:ln>
        </p:spPr>
      </p:pic>
      <p:pic>
        <p:nvPicPr>
          <p:cNvPr id="227" name="Google Shape;227;p26"/>
          <p:cNvPicPr preferRelativeResize="0"/>
          <p:nvPr/>
        </p:nvPicPr>
        <p:blipFill>
          <a:blip r:embed="rId4">
            <a:alphaModFix/>
          </a:blip>
          <a:stretch>
            <a:fillRect/>
          </a:stretch>
        </p:blipFill>
        <p:spPr>
          <a:xfrm>
            <a:off x="6063450" y="1157250"/>
            <a:ext cx="1038200" cy="1038200"/>
          </a:xfrm>
          <a:prstGeom prst="rect">
            <a:avLst/>
          </a:prstGeom>
          <a:noFill/>
          <a:ln>
            <a:noFill/>
          </a:ln>
        </p:spPr>
      </p:pic>
      <p:pic>
        <p:nvPicPr>
          <p:cNvPr id="228" name="Google Shape;228;p26"/>
          <p:cNvPicPr preferRelativeResize="0"/>
          <p:nvPr/>
        </p:nvPicPr>
        <p:blipFill>
          <a:blip r:embed="rId5">
            <a:alphaModFix/>
          </a:blip>
          <a:stretch>
            <a:fillRect/>
          </a:stretch>
        </p:blipFill>
        <p:spPr>
          <a:xfrm>
            <a:off x="7807969" y="3906481"/>
            <a:ext cx="860094" cy="860094"/>
          </a:xfrm>
          <a:prstGeom prst="rect">
            <a:avLst/>
          </a:prstGeom>
          <a:noFill/>
          <a:ln>
            <a:noFill/>
          </a:ln>
        </p:spPr>
      </p:pic>
      <p:pic>
        <p:nvPicPr>
          <p:cNvPr id="229" name="Google Shape;229;p26"/>
          <p:cNvPicPr preferRelativeResize="0"/>
          <p:nvPr/>
        </p:nvPicPr>
        <p:blipFill>
          <a:blip r:embed="rId6">
            <a:alphaModFix/>
          </a:blip>
          <a:stretch>
            <a:fillRect/>
          </a:stretch>
        </p:blipFill>
        <p:spPr>
          <a:xfrm>
            <a:off x="7768400" y="2413926"/>
            <a:ext cx="1143401" cy="1143401"/>
          </a:xfrm>
          <a:prstGeom prst="rect">
            <a:avLst/>
          </a:prstGeom>
          <a:noFill/>
          <a:ln>
            <a:noFill/>
          </a:ln>
        </p:spPr>
      </p:pic>
      <p:pic>
        <p:nvPicPr>
          <p:cNvPr id="230" name="Google Shape;230;p26"/>
          <p:cNvPicPr preferRelativeResize="0"/>
          <p:nvPr/>
        </p:nvPicPr>
        <p:blipFill>
          <a:blip r:embed="rId7">
            <a:alphaModFix/>
          </a:blip>
          <a:stretch>
            <a:fillRect/>
          </a:stretch>
        </p:blipFill>
        <p:spPr>
          <a:xfrm>
            <a:off x="5958250" y="3557328"/>
            <a:ext cx="1143400" cy="13243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165025" y="705975"/>
            <a:ext cx="7800300" cy="86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Times"/>
                <a:ea typeface="Times"/>
                <a:cs typeface="Times"/>
                <a:sym typeface="Times"/>
              </a:rPr>
              <a:t>POSSIBLE OUTCOME OF THE PROJECT</a:t>
            </a:r>
            <a:endParaRPr sz="3300">
              <a:latin typeface="Times"/>
              <a:ea typeface="Times"/>
              <a:cs typeface="Times"/>
              <a:sym typeface="Times"/>
            </a:endParaRPr>
          </a:p>
        </p:txBody>
      </p:sp>
      <p:sp>
        <p:nvSpPr>
          <p:cNvPr id="236" name="Google Shape;236;p27"/>
          <p:cNvSpPr txBox="1"/>
          <p:nvPr>
            <p:ph idx="1" type="body"/>
          </p:nvPr>
        </p:nvSpPr>
        <p:spPr>
          <a:xfrm>
            <a:off x="178650" y="2037500"/>
            <a:ext cx="8786700" cy="2449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Times"/>
              <a:buChar char="❏"/>
            </a:pPr>
            <a:r>
              <a:rPr lang="en" sz="2400">
                <a:latin typeface="Times"/>
                <a:ea typeface="Times"/>
                <a:cs typeface="Times"/>
                <a:sym typeface="Times"/>
              </a:rPr>
              <a:t>UI Interface to access model functionalities</a:t>
            </a:r>
            <a:endParaRPr sz="2400">
              <a:latin typeface="Times"/>
              <a:ea typeface="Times"/>
              <a:cs typeface="Times"/>
              <a:sym typeface="Times"/>
            </a:endParaRPr>
          </a:p>
          <a:p>
            <a:pPr indent="-381000" lvl="0" marL="457200" rtl="0" algn="l">
              <a:spcBef>
                <a:spcPts val="0"/>
              </a:spcBef>
              <a:spcAft>
                <a:spcPts val="0"/>
              </a:spcAft>
              <a:buSzPts val="2400"/>
              <a:buFont typeface="Times"/>
              <a:buChar char="❏"/>
            </a:pPr>
            <a:r>
              <a:rPr lang="en" sz="2400">
                <a:latin typeface="Times"/>
                <a:ea typeface="Times"/>
                <a:cs typeface="Times"/>
                <a:sym typeface="Times"/>
              </a:rPr>
              <a:t>Improved accuracy</a:t>
            </a:r>
            <a:endParaRPr sz="2400">
              <a:latin typeface="Times"/>
              <a:ea typeface="Times"/>
              <a:cs typeface="Times"/>
              <a:sym typeface="Times"/>
            </a:endParaRPr>
          </a:p>
          <a:p>
            <a:pPr indent="-381000" lvl="0" marL="457200" rtl="0" algn="l">
              <a:spcBef>
                <a:spcPts val="0"/>
              </a:spcBef>
              <a:spcAft>
                <a:spcPts val="0"/>
              </a:spcAft>
              <a:buSzPts val="2400"/>
              <a:buFont typeface="Times"/>
              <a:buChar char="❏"/>
            </a:pPr>
            <a:r>
              <a:rPr lang="en" sz="2400">
                <a:latin typeface="Times"/>
                <a:ea typeface="Times"/>
                <a:cs typeface="Times"/>
                <a:sym typeface="Times"/>
              </a:rPr>
              <a:t>Dynamic Tracing </a:t>
            </a:r>
            <a:endParaRPr sz="2400">
              <a:latin typeface="Times"/>
              <a:ea typeface="Times"/>
              <a:cs typeface="Times"/>
              <a:sym typeface="Times"/>
            </a:endParaRPr>
          </a:p>
          <a:p>
            <a:pPr indent="-381000" lvl="0" marL="457200" rtl="0" algn="l">
              <a:spcBef>
                <a:spcPts val="0"/>
              </a:spcBef>
              <a:spcAft>
                <a:spcPts val="0"/>
              </a:spcAft>
              <a:buSzPts val="2400"/>
              <a:buFont typeface="Times"/>
              <a:buChar char="❏"/>
            </a:pPr>
            <a:r>
              <a:rPr lang="en" sz="2400">
                <a:latin typeface="Times"/>
                <a:ea typeface="Times"/>
                <a:cs typeface="Times"/>
                <a:sym typeface="Times"/>
              </a:rPr>
              <a:t>Continuous integration pipelines that enable model redeployment</a:t>
            </a:r>
            <a:endParaRPr sz="2400">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189300" y="386775"/>
            <a:ext cx="87654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a:ea typeface="Times"/>
                <a:cs typeface="Times"/>
                <a:sym typeface="Times"/>
              </a:rPr>
              <a:t>GANTT CHART</a:t>
            </a:r>
            <a:endParaRPr sz="3600">
              <a:latin typeface="Times"/>
              <a:ea typeface="Times"/>
              <a:cs typeface="Times"/>
              <a:sym typeface="Times"/>
            </a:endParaRPr>
          </a:p>
        </p:txBody>
      </p:sp>
      <p:pic>
        <p:nvPicPr>
          <p:cNvPr id="242" name="Google Shape;242;p28"/>
          <p:cNvPicPr preferRelativeResize="0"/>
          <p:nvPr/>
        </p:nvPicPr>
        <p:blipFill>
          <a:blip r:embed="rId3">
            <a:alphaModFix/>
          </a:blip>
          <a:stretch>
            <a:fillRect/>
          </a:stretch>
        </p:blipFill>
        <p:spPr>
          <a:xfrm>
            <a:off x="152400" y="1865175"/>
            <a:ext cx="8839200" cy="20716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200100" y="363675"/>
            <a:ext cx="87438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a:ea typeface="Times"/>
                <a:cs typeface="Times"/>
                <a:sym typeface="Times"/>
              </a:rPr>
              <a:t>CONCLUSION</a:t>
            </a:r>
            <a:endParaRPr sz="3600">
              <a:latin typeface="Times"/>
              <a:ea typeface="Times"/>
              <a:cs typeface="Times"/>
              <a:sym typeface="Times"/>
            </a:endParaRPr>
          </a:p>
        </p:txBody>
      </p:sp>
      <p:sp>
        <p:nvSpPr>
          <p:cNvPr id="248" name="Google Shape;248;p29"/>
          <p:cNvSpPr txBox="1"/>
          <p:nvPr>
            <p:ph idx="1" type="body"/>
          </p:nvPr>
        </p:nvSpPr>
        <p:spPr>
          <a:xfrm>
            <a:off x="192875" y="1393025"/>
            <a:ext cx="8786700" cy="3525300"/>
          </a:xfrm>
          <a:prstGeom prst="rect">
            <a:avLst/>
          </a:prstGeom>
        </p:spPr>
        <p:txBody>
          <a:bodyPr anchorCtr="0" anchor="t" bIns="91425" lIns="91425" spcFirstLastPara="1" rIns="91425" wrap="square" tIns="91425">
            <a:noAutofit/>
          </a:bodyPr>
          <a:lstStyle/>
          <a:p>
            <a:pPr indent="0" lvl="0" marL="457200" marR="478631" rtl="0" algn="just">
              <a:lnSpc>
                <a:spcPct val="100000"/>
              </a:lnSpc>
              <a:spcBef>
                <a:spcPts val="0"/>
              </a:spcBef>
              <a:spcAft>
                <a:spcPts val="0"/>
              </a:spcAft>
              <a:buNone/>
            </a:pPr>
            <a:r>
              <a:rPr lang="en" sz="2000">
                <a:solidFill>
                  <a:srgbClr val="FFFFFF"/>
                </a:solidFill>
                <a:latin typeface="Times New Roman"/>
                <a:ea typeface="Times New Roman"/>
                <a:cs typeface="Times New Roman"/>
                <a:sym typeface="Times New Roman"/>
              </a:rPr>
              <a:t>A sign language is a natural mode of communication used by the deaf community. India has large population of speech and hearing impaired but a very small number of certified sign language interpreters are available. Research in hand gesture recognition has gained attention with advancement in the field of computer vision. A Sign Language Interpreter (SLI) decodes and understands the information conveyed by signs. SLI can be a major breakthrough in helping a common people to communicate with the deaf and can help in bridging this communication gap. A SLI can be designed based on video/image processing and deep learning techniques which requires a standard dataset, determination of an optimal feature set, and an appropriate classification technique. </a:t>
            </a:r>
            <a:endParaRPr sz="2000">
              <a:solidFill>
                <a:srgbClr val="FFFFFF"/>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5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52250" y="360150"/>
            <a:ext cx="88395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a:ea typeface="Times"/>
                <a:cs typeface="Times"/>
                <a:sym typeface="Times"/>
              </a:rPr>
              <a:t>ABSTRACT</a:t>
            </a:r>
            <a:endParaRPr sz="3600">
              <a:latin typeface="Times"/>
              <a:ea typeface="Times"/>
              <a:cs typeface="Times"/>
              <a:sym typeface="Times"/>
            </a:endParaRPr>
          </a:p>
        </p:txBody>
      </p:sp>
      <p:sp>
        <p:nvSpPr>
          <p:cNvPr id="143" name="Google Shape;143;p14"/>
          <p:cNvSpPr txBox="1"/>
          <p:nvPr>
            <p:ph idx="1" type="body"/>
          </p:nvPr>
        </p:nvSpPr>
        <p:spPr>
          <a:xfrm>
            <a:off x="229800" y="1476150"/>
            <a:ext cx="8684400" cy="3568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600">
                <a:solidFill>
                  <a:srgbClr val="FFFFFF"/>
                </a:solidFill>
                <a:latin typeface="Times"/>
                <a:ea typeface="Times"/>
                <a:cs typeface="Times"/>
                <a:sym typeface="Times"/>
              </a:rPr>
              <a:t>Speech Impairment is a disability, which affects an individual’s ability to communicate using speech and hearing. This brings about the difficulty for both the sign and non - sign language speakers to communicate with each other. With recent advances in deep learning and computer vision, the focus of our project is to create a vision of an end to end Convolutional Neural Network that will be trained on the ASL(American Sign Language) dataset then modeled on robust architectures like GoogLeNet/MobileNet architecture and deploy it on an android  application so that it will have more accessibility and provides an ease of use, thus aiding communication between signers and non-signers. It is a challenging and interesting problem that if solved will bring a leap in social and technological aspects alike.</a:t>
            </a:r>
            <a:endParaRPr sz="1600">
              <a:solidFill>
                <a:srgbClr val="FFFFFF"/>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92875" y="298075"/>
            <a:ext cx="87762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a:ea typeface="Times"/>
                <a:cs typeface="Times"/>
                <a:sym typeface="Times"/>
              </a:rPr>
              <a:t>MOTIVATION</a:t>
            </a:r>
            <a:endParaRPr sz="3600">
              <a:latin typeface="Times"/>
              <a:ea typeface="Times"/>
              <a:cs typeface="Times"/>
              <a:sym typeface="Times"/>
            </a:endParaRPr>
          </a:p>
        </p:txBody>
      </p:sp>
      <p:sp>
        <p:nvSpPr>
          <p:cNvPr id="149" name="Google Shape;149;p15"/>
          <p:cNvSpPr txBox="1"/>
          <p:nvPr>
            <p:ph idx="1" type="body"/>
          </p:nvPr>
        </p:nvSpPr>
        <p:spPr>
          <a:xfrm>
            <a:off x="192875" y="1527700"/>
            <a:ext cx="8776200" cy="35148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FFFFFF"/>
              </a:buClr>
              <a:buSzPts val="2000"/>
              <a:buFont typeface="Times"/>
              <a:buChar char="❏"/>
            </a:pPr>
            <a:r>
              <a:rPr lang="en" sz="2000">
                <a:solidFill>
                  <a:srgbClr val="FFFFFF"/>
                </a:solidFill>
                <a:latin typeface="Times"/>
                <a:ea typeface="Times"/>
                <a:cs typeface="Times"/>
                <a:sym typeface="Times"/>
              </a:rPr>
              <a:t>Communication is one of the basic requirements for survival in society.</a:t>
            </a:r>
            <a:endParaRPr sz="2000">
              <a:solidFill>
                <a:srgbClr val="FFFFFF"/>
              </a:solidFill>
              <a:latin typeface="Times"/>
              <a:ea typeface="Times"/>
              <a:cs typeface="Times"/>
              <a:sym typeface="Times"/>
            </a:endParaRPr>
          </a:p>
          <a:p>
            <a:pPr indent="-355600" lvl="0" marL="457200" rtl="0" algn="just">
              <a:spcBef>
                <a:spcPts val="0"/>
              </a:spcBef>
              <a:spcAft>
                <a:spcPts val="0"/>
              </a:spcAft>
              <a:buClr>
                <a:srgbClr val="FFFFFF"/>
              </a:buClr>
              <a:buSzPts val="2000"/>
              <a:buFont typeface="Times"/>
              <a:buChar char="❏"/>
            </a:pPr>
            <a:r>
              <a:rPr lang="en" sz="2000">
                <a:solidFill>
                  <a:srgbClr val="FFFFFF"/>
                </a:solidFill>
                <a:latin typeface="Times"/>
                <a:ea typeface="Times"/>
                <a:cs typeface="Times"/>
                <a:sym typeface="Times"/>
              </a:rPr>
              <a:t>The lack of ISL dataset and often leads to obscurity of features due to overlapping of hands this leads us to use ASL.</a:t>
            </a:r>
            <a:endParaRPr sz="2000">
              <a:solidFill>
                <a:srgbClr val="FFFFFF"/>
              </a:solidFill>
              <a:latin typeface="Times"/>
              <a:ea typeface="Times"/>
              <a:cs typeface="Times"/>
              <a:sym typeface="Times"/>
            </a:endParaRPr>
          </a:p>
          <a:p>
            <a:pPr indent="-355600" lvl="0" marL="457200" rtl="0" algn="just">
              <a:spcBef>
                <a:spcPts val="0"/>
              </a:spcBef>
              <a:spcAft>
                <a:spcPts val="0"/>
              </a:spcAft>
              <a:buClr>
                <a:srgbClr val="FFFFFF"/>
              </a:buClr>
              <a:buSzPts val="2000"/>
              <a:buFont typeface="Times"/>
              <a:buChar char="❏"/>
            </a:pPr>
            <a:r>
              <a:rPr lang="en" sz="2000">
                <a:solidFill>
                  <a:srgbClr val="FFFFFF"/>
                </a:solidFill>
                <a:latin typeface="Times"/>
                <a:ea typeface="Times"/>
                <a:cs typeface="Times"/>
                <a:sym typeface="Times"/>
              </a:rPr>
              <a:t>Our project aims at taking the basic step in bridging the communication gap between normal people and deaf and dumb people. </a:t>
            </a:r>
            <a:endParaRPr sz="2000">
              <a:solidFill>
                <a:srgbClr val="FFFFFF"/>
              </a:solidFill>
              <a:latin typeface="Times"/>
              <a:ea typeface="Times"/>
              <a:cs typeface="Times"/>
              <a:sym typeface="Times"/>
            </a:endParaRPr>
          </a:p>
          <a:p>
            <a:pPr indent="-355600" lvl="0" marL="457200" rtl="0" algn="just">
              <a:spcBef>
                <a:spcPts val="0"/>
              </a:spcBef>
              <a:spcAft>
                <a:spcPts val="0"/>
              </a:spcAft>
              <a:buClr>
                <a:srgbClr val="FFFFFF"/>
              </a:buClr>
              <a:buSzPts val="2000"/>
              <a:buFont typeface="Times"/>
              <a:buChar char="❏"/>
            </a:pPr>
            <a:r>
              <a:rPr lang="en" sz="2000">
                <a:solidFill>
                  <a:srgbClr val="FFFFFF"/>
                </a:solidFill>
                <a:latin typeface="Times"/>
                <a:ea typeface="Times"/>
                <a:cs typeface="Times"/>
                <a:sym typeface="Times"/>
              </a:rPr>
              <a:t> Effective extension of this project to words and common expressions may not only make the deaf and dumb people communicate faster and easier with outer world, also providing a boost in developing autonomous systems for understanding and aiding them.</a:t>
            </a:r>
            <a:endParaRPr sz="2000">
              <a:solidFill>
                <a:srgbClr val="FFFFFF"/>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200100" y="379425"/>
            <a:ext cx="8743800" cy="72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Times"/>
                <a:ea typeface="Times"/>
                <a:cs typeface="Times"/>
                <a:sym typeface="Times"/>
              </a:rPr>
              <a:t>PROBLEM IDENTIFICATION</a:t>
            </a:r>
            <a:endParaRPr sz="3000">
              <a:latin typeface="Times"/>
              <a:ea typeface="Times"/>
              <a:cs typeface="Times"/>
              <a:sym typeface="Times"/>
            </a:endParaRPr>
          </a:p>
        </p:txBody>
      </p:sp>
      <p:pic>
        <p:nvPicPr>
          <p:cNvPr id="155" name="Google Shape;155;p16"/>
          <p:cNvPicPr preferRelativeResize="0"/>
          <p:nvPr/>
        </p:nvPicPr>
        <p:blipFill>
          <a:blip r:embed="rId3">
            <a:alphaModFix/>
          </a:blip>
          <a:stretch>
            <a:fillRect/>
          </a:stretch>
        </p:blipFill>
        <p:spPr>
          <a:xfrm>
            <a:off x="200100" y="1474725"/>
            <a:ext cx="4286400" cy="3012057"/>
          </a:xfrm>
          <a:prstGeom prst="rect">
            <a:avLst/>
          </a:prstGeom>
          <a:noFill/>
          <a:ln>
            <a:noFill/>
          </a:ln>
        </p:spPr>
      </p:pic>
      <p:sp>
        <p:nvSpPr>
          <p:cNvPr id="156" name="Google Shape;156;p16"/>
          <p:cNvSpPr txBox="1"/>
          <p:nvPr/>
        </p:nvSpPr>
        <p:spPr>
          <a:xfrm>
            <a:off x="4769325" y="2699925"/>
            <a:ext cx="4286400" cy="3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2400">
                <a:solidFill>
                  <a:srgbClr val="B7B7B7"/>
                </a:solidFill>
                <a:latin typeface="Times"/>
                <a:ea typeface="Times"/>
                <a:cs typeface="Times"/>
                <a:sym typeface="Times"/>
              </a:rPr>
              <a:t>Hearing loss can affect a person in three main ways:</a:t>
            </a:r>
            <a:endParaRPr sz="2400">
              <a:solidFill>
                <a:srgbClr val="B7B7B7"/>
              </a:solidFill>
              <a:latin typeface="Times"/>
              <a:ea typeface="Times"/>
              <a:cs typeface="Times"/>
              <a:sym typeface="Times"/>
            </a:endParaRPr>
          </a:p>
          <a:p>
            <a:pPr indent="-381000" lvl="0" marL="457200" rtl="0" algn="l">
              <a:spcBef>
                <a:spcPts val="0"/>
              </a:spcBef>
              <a:spcAft>
                <a:spcPts val="0"/>
              </a:spcAft>
              <a:buClr>
                <a:srgbClr val="B7B7B7"/>
              </a:buClr>
              <a:buSzPts val="2400"/>
              <a:buFont typeface="Times"/>
              <a:buChar char="●"/>
            </a:pPr>
            <a:r>
              <a:rPr lang="en" sz="2400">
                <a:solidFill>
                  <a:srgbClr val="B7B7B7"/>
                </a:solidFill>
                <a:latin typeface="Times"/>
                <a:ea typeface="Times"/>
                <a:cs typeface="Times"/>
                <a:sym typeface="Times"/>
              </a:rPr>
              <a:t>Education</a:t>
            </a:r>
            <a:endParaRPr sz="2400">
              <a:solidFill>
                <a:srgbClr val="B7B7B7"/>
              </a:solidFill>
              <a:latin typeface="Times"/>
              <a:ea typeface="Times"/>
              <a:cs typeface="Times"/>
              <a:sym typeface="Times"/>
            </a:endParaRPr>
          </a:p>
          <a:p>
            <a:pPr indent="-381000" lvl="0" marL="457200" rtl="0" algn="l">
              <a:spcBef>
                <a:spcPts val="0"/>
              </a:spcBef>
              <a:spcAft>
                <a:spcPts val="0"/>
              </a:spcAft>
              <a:buClr>
                <a:srgbClr val="B7B7B7"/>
              </a:buClr>
              <a:buSzPts val="2400"/>
              <a:buFont typeface="Times"/>
              <a:buChar char="●"/>
            </a:pPr>
            <a:r>
              <a:rPr lang="en" sz="2400">
                <a:solidFill>
                  <a:srgbClr val="B7B7B7"/>
                </a:solidFill>
                <a:latin typeface="Times"/>
                <a:ea typeface="Times"/>
                <a:cs typeface="Times"/>
                <a:sym typeface="Times"/>
              </a:rPr>
              <a:t>Job</a:t>
            </a:r>
            <a:endParaRPr sz="2400">
              <a:solidFill>
                <a:srgbClr val="B7B7B7"/>
              </a:solidFill>
              <a:latin typeface="Times"/>
              <a:ea typeface="Times"/>
              <a:cs typeface="Times"/>
              <a:sym typeface="Times"/>
            </a:endParaRPr>
          </a:p>
          <a:p>
            <a:pPr indent="-381000" lvl="0" marL="457200" rtl="0" algn="l">
              <a:spcBef>
                <a:spcPts val="0"/>
              </a:spcBef>
              <a:spcAft>
                <a:spcPts val="0"/>
              </a:spcAft>
              <a:buClr>
                <a:srgbClr val="B7B7B7"/>
              </a:buClr>
              <a:buSzPts val="2400"/>
              <a:buFont typeface="Times"/>
              <a:buChar char="●"/>
            </a:pPr>
            <a:r>
              <a:rPr lang="en" sz="2400">
                <a:solidFill>
                  <a:srgbClr val="B7B7B7"/>
                </a:solidFill>
                <a:latin typeface="Times"/>
                <a:ea typeface="Times"/>
                <a:cs typeface="Times"/>
                <a:sym typeface="Times"/>
              </a:rPr>
              <a:t>Social Withdrawal</a:t>
            </a:r>
            <a:endParaRPr sz="2400">
              <a:solidFill>
                <a:srgbClr val="B7B7B7"/>
              </a:solidFill>
              <a:latin typeface="Times"/>
              <a:ea typeface="Times"/>
              <a:cs typeface="Times"/>
              <a:sym typeface="Times"/>
            </a:endParaRPr>
          </a:p>
        </p:txBody>
      </p:sp>
      <p:sp>
        <p:nvSpPr>
          <p:cNvPr id="157" name="Google Shape;157;p16"/>
          <p:cNvSpPr txBox="1"/>
          <p:nvPr/>
        </p:nvSpPr>
        <p:spPr>
          <a:xfrm>
            <a:off x="4687575" y="1103025"/>
            <a:ext cx="4206300" cy="36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B7B7B7"/>
                </a:solidFill>
                <a:latin typeface="Times"/>
                <a:ea typeface="Times"/>
                <a:cs typeface="Times"/>
                <a:sym typeface="Times"/>
              </a:rPr>
              <a:t>According to the projection of data it is expected to rise to 900 million by 2050 that is double the current stats.</a:t>
            </a:r>
            <a:endParaRPr sz="2400">
              <a:solidFill>
                <a:srgbClr val="B7B7B7"/>
              </a:solidFill>
              <a:latin typeface="Times"/>
              <a:ea typeface="Times"/>
              <a:cs typeface="Times"/>
              <a:sym typeface="Times"/>
            </a:endParaRPr>
          </a:p>
          <a:p>
            <a:pPr indent="0" lvl="0" marL="0" rtl="0" algn="l">
              <a:spcBef>
                <a:spcPts val="60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215225" y="401975"/>
            <a:ext cx="8732400" cy="7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a:ea typeface="Times"/>
                <a:cs typeface="Times"/>
                <a:sym typeface="Times"/>
              </a:rPr>
              <a:t>OBJECTIVES</a:t>
            </a:r>
            <a:endParaRPr sz="3600">
              <a:latin typeface="Times"/>
              <a:ea typeface="Times"/>
              <a:cs typeface="Times"/>
              <a:sym typeface="Times"/>
            </a:endParaRPr>
          </a:p>
        </p:txBody>
      </p:sp>
      <p:sp>
        <p:nvSpPr>
          <p:cNvPr id="163" name="Google Shape;163;p17"/>
          <p:cNvSpPr txBox="1"/>
          <p:nvPr>
            <p:ph idx="1" type="body"/>
          </p:nvPr>
        </p:nvSpPr>
        <p:spPr>
          <a:xfrm>
            <a:off x="215225" y="1552475"/>
            <a:ext cx="8732400" cy="3256500"/>
          </a:xfrm>
          <a:prstGeom prst="rect">
            <a:avLst/>
          </a:prstGeom>
        </p:spPr>
        <p:txBody>
          <a:bodyPr anchorCtr="0" anchor="t" bIns="91425" lIns="91425" spcFirstLastPara="1" rIns="91425" wrap="square" tIns="91425">
            <a:noAutofit/>
          </a:bodyPr>
          <a:lstStyle/>
          <a:p>
            <a:pPr indent="-355600" lvl="0" marL="457200" rtl="0" algn="just">
              <a:spcBef>
                <a:spcPts val="0"/>
              </a:spcBef>
              <a:spcAft>
                <a:spcPts val="0"/>
              </a:spcAft>
              <a:buClr>
                <a:srgbClr val="FFFFFF"/>
              </a:buClr>
              <a:buSzPts val="2000"/>
              <a:buFont typeface="Times New Roman"/>
              <a:buAutoNum type="arabicPeriod"/>
            </a:pPr>
            <a:r>
              <a:rPr lang="en" sz="2000">
                <a:solidFill>
                  <a:srgbClr val="FFFFFF"/>
                </a:solidFill>
                <a:latin typeface="Times New Roman"/>
                <a:ea typeface="Times New Roman"/>
                <a:cs typeface="Times New Roman"/>
                <a:sym typeface="Times New Roman"/>
              </a:rPr>
              <a:t>Create a robust android application that aids in communication for deaf people. </a:t>
            </a:r>
            <a:endParaRPr sz="2000">
              <a:solidFill>
                <a:srgbClr val="FFFFFF"/>
              </a:solidFill>
              <a:latin typeface="Times New Roman"/>
              <a:ea typeface="Times New Roman"/>
              <a:cs typeface="Times New Roman"/>
              <a:sym typeface="Times New Roman"/>
            </a:endParaRPr>
          </a:p>
          <a:p>
            <a:pPr indent="-355600" lvl="0" marL="457200" rtl="0" algn="just">
              <a:spcBef>
                <a:spcPts val="0"/>
              </a:spcBef>
              <a:spcAft>
                <a:spcPts val="0"/>
              </a:spcAft>
              <a:buClr>
                <a:srgbClr val="FFFFFF"/>
              </a:buClr>
              <a:buSzPts val="2000"/>
              <a:buFont typeface="Times New Roman"/>
              <a:buAutoNum type="arabicPeriod"/>
            </a:pPr>
            <a:r>
              <a:rPr lang="en" sz="2000">
                <a:solidFill>
                  <a:srgbClr val="FFFFFF"/>
                </a:solidFill>
                <a:latin typeface="Times New Roman"/>
                <a:ea typeface="Times New Roman"/>
                <a:cs typeface="Times New Roman"/>
                <a:sym typeface="Times New Roman"/>
              </a:rPr>
              <a:t>Use deep learning with transfer learning techniques to build a neural network model that as to ability to learn pattern in video and classify the images.</a:t>
            </a:r>
            <a:endParaRPr sz="2000">
              <a:solidFill>
                <a:srgbClr val="FFFFFF"/>
              </a:solidFill>
              <a:latin typeface="Times New Roman"/>
              <a:ea typeface="Times New Roman"/>
              <a:cs typeface="Times New Roman"/>
              <a:sym typeface="Times New Roman"/>
            </a:endParaRPr>
          </a:p>
          <a:p>
            <a:pPr indent="-355600" lvl="0" marL="457200" rtl="0" algn="just">
              <a:spcBef>
                <a:spcPts val="0"/>
              </a:spcBef>
              <a:spcAft>
                <a:spcPts val="0"/>
              </a:spcAft>
              <a:buClr>
                <a:srgbClr val="FFFFFF"/>
              </a:buClr>
              <a:buSzPts val="2000"/>
              <a:buFont typeface="Times New Roman"/>
              <a:buAutoNum type="arabicPeriod"/>
            </a:pPr>
            <a:r>
              <a:rPr lang="en" sz="2000">
                <a:solidFill>
                  <a:srgbClr val="FFFFFF"/>
                </a:solidFill>
                <a:latin typeface="Times New Roman"/>
                <a:ea typeface="Times New Roman"/>
                <a:cs typeface="Times New Roman"/>
                <a:sym typeface="Times New Roman"/>
              </a:rPr>
              <a:t>An error correction model for identifying  the pattern mismatch and correcting it for the audio or text input format.</a:t>
            </a:r>
            <a:endParaRPr sz="2000">
              <a:solidFill>
                <a:srgbClr val="FFFFFF"/>
              </a:solidFill>
              <a:latin typeface="Times New Roman"/>
              <a:ea typeface="Times New Roman"/>
              <a:cs typeface="Times New Roman"/>
              <a:sym typeface="Times New Roman"/>
            </a:endParaRPr>
          </a:p>
          <a:p>
            <a:pPr indent="-355600" lvl="0" marL="457200" rtl="0" algn="just">
              <a:spcBef>
                <a:spcPts val="0"/>
              </a:spcBef>
              <a:spcAft>
                <a:spcPts val="0"/>
              </a:spcAft>
              <a:buClr>
                <a:srgbClr val="FFFFFF"/>
              </a:buClr>
              <a:buSzPts val="2000"/>
              <a:buFont typeface="Times New Roman"/>
              <a:buAutoNum type="arabicPeriod"/>
            </a:pPr>
            <a:r>
              <a:rPr lang="en" sz="2000">
                <a:solidFill>
                  <a:srgbClr val="FFFFFF"/>
                </a:solidFill>
                <a:latin typeface="Times New Roman"/>
                <a:ea typeface="Times New Roman"/>
                <a:cs typeface="Times New Roman"/>
                <a:sym typeface="Times New Roman"/>
              </a:rPr>
              <a:t>To build a model that has higher accuracy with less bias and overfitting problems. </a:t>
            </a:r>
            <a:endParaRPr sz="2000">
              <a:solidFill>
                <a:srgbClr val="FFFFFF"/>
              </a:solidFill>
              <a:latin typeface="Times New Roman"/>
              <a:ea typeface="Times New Roman"/>
              <a:cs typeface="Times New Roman"/>
              <a:sym typeface="Times New Roman"/>
            </a:endParaRPr>
          </a:p>
          <a:p>
            <a:pPr indent="-355600" lvl="0" marL="457200" rtl="0" algn="just">
              <a:spcBef>
                <a:spcPts val="0"/>
              </a:spcBef>
              <a:spcAft>
                <a:spcPts val="0"/>
              </a:spcAft>
              <a:buClr>
                <a:srgbClr val="FFFFFF"/>
              </a:buClr>
              <a:buSzPts val="2000"/>
              <a:buFont typeface="Times New Roman"/>
              <a:buAutoNum type="arabicPeriod"/>
            </a:pPr>
            <a:r>
              <a:rPr lang="en" sz="2000">
                <a:solidFill>
                  <a:srgbClr val="FFFFFF"/>
                </a:solidFill>
                <a:latin typeface="Times New Roman"/>
                <a:ea typeface="Times New Roman"/>
                <a:cs typeface="Times New Roman"/>
                <a:sym typeface="Times New Roman"/>
              </a:rPr>
              <a:t>To enhance the model to classify at least 20 classes or more .</a:t>
            </a:r>
            <a:endParaRPr sz="2000">
              <a:solidFill>
                <a:srgbClr val="FFFFFF"/>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pic>
        <p:nvPicPr>
          <p:cNvPr id="164" name="Google Shape;164;p17"/>
          <p:cNvPicPr preferRelativeResize="0"/>
          <p:nvPr/>
        </p:nvPicPr>
        <p:blipFill rotWithShape="1">
          <a:blip r:embed="rId3">
            <a:alphaModFix/>
          </a:blip>
          <a:srcRect b="0" l="18790" r="12782" t="19471"/>
          <a:stretch/>
        </p:blipFill>
        <p:spPr>
          <a:xfrm>
            <a:off x="6134825" y="401975"/>
            <a:ext cx="819674" cy="848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210750" y="364275"/>
            <a:ext cx="8722500" cy="8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a:ea typeface="Times"/>
                <a:cs typeface="Times"/>
                <a:sym typeface="Times"/>
              </a:rPr>
              <a:t>EXISTING SYSTEM</a:t>
            </a:r>
            <a:endParaRPr sz="3600">
              <a:latin typeface="Times"/>
              <a:ea typeface="Times"/>
              <a:cs typeface="Times"/>
              <a:sym typeface="Times"/>
            </a:endParaRPr>
          </a:p>
        </p:txBody>
      </p:sp>
      <p:sp>
        <p:nvSpPr>
          <p:cNvPr id="170" name="Google Shape;170;p18"/>
          <p:cNvSpPr txBox="1"/>
          <p:nvPr/>
        </p:nvSpPr>
        <p:spPr>
          <a:xfrm>
            <a:off x="6175575" y="1328075"/>
            <a:ext cx="2793300" cy="12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omic Sans MS"/>
              <a:ea typeface="Comic Sans MS"/>
              <a:cs typeface="Comic Sans MS"/>
              <a:sym typeface="Comic Sans MS"/>
            </a:endParaRPr>
          </a:p>
        </p:txBody>
      </p:sp>
      <p:pic>
        <p:nvPicPr>
          <p:cNvPr id="171" name="Google Shape;171;p18"/>
          <p:cNvPicPr preferRelativeResize="0"/>
          <p:nvPr/>
        </p:nvPicPr>
        <p:blipFill>
          <a:blip r:embed="rId3">
            <a:alphaModFix/>
          </a:blip>
          <a:stretch>
            <a:fillRect/>
          </a:stretch>
        </p:blipFill>
        <p:spPr>
          <a:xfrm>
            <a:off x="210750" y="1766250"/>
            <a:ext cx="5361299" cy="1834100"/>
          </a:xfrm>
          <a:prstGeom prst="rect">
            <a:avLst/>
          </a:prstGeom>
          <a:noFill/>
          <a:ln>
            <a:noFill/>
          </a:ln>
        </p:spPr>
      </p:pic>
      <p:sp>
        <p:nvSpPr>
          <p:cNvPr id="172" name="Google Shape;172;p18"/>
          <p:cNvSpPr txBox="1"/>
          <p:nvPr/>
        </p:nvSpPr>
        <p:spPr>
          <a:xfrm>
            <a:off x="5711425" y="1210875"/>
            <a:ext cx="3432300" cy="3771900"/>
          </a:xfrm>
          <a:prstGeom prst="rect">
            <a:avLst/>
          </a:prstGeom>
          <a:noFill/>
          <a:ln>
            <a:noFill/>
          </a:ln>
        </p:spPr>
        <p:txBody>
          <a:bodyPr anchorCtr="0" anchor="t" bIns="91425" lIns="91425" spcFirstLastPara="1" rIns="91425" wrap="square" tIns="91425">
            <a:noAutofit/>
          </a:bodyPr>
          <a:lstStyle/>
          <a:p>
            <a:pPr indent="-387350" lvl="0" marL="457200" rtl="0" algn="ctr">
              <a:spcBef>
                <a:spcPts val="0"/>
              </a:spcBef>
              <a:spcAft>
                <a:spcPts val="0"/>
              </a:spcAft>
              <a:buClr>
                <a:srgbClr val="FFFFFF"/>
              </a:buClr>
              <a:buSzPts val="2500"/>
              <a:buFont typeface="Times"/>
              <a:buChar char="❏"/>
            </a:pPr>
            <a:r>
              <a:rPr b="1" lang="en" sz="2500" u="sng">
                <a:solidFill>
                  <a:schemeClr val="lt1"/>
                </a:solidFill>
                <a:latin typeface="Times"/>
                <a:ea typeface="Times"/>
                <a:cs typeface="Times"/>
                <a:sym typeface="Times"/>
              </a:rPr>
              <a:t>Traditional - based approach</a:t>
            </a:r>
            <a:endParaRPr b="1" sz="2500" u="sng">
              <a:solidFill>
                <a:srgbClr val="FFFFFF"/>
              </a:solidFill>
              <a:latin typeface="Times"/>
              <a:ea typeface="Times"/>
              <a:cs typeface="Times"/>
              <a:sym typeface="Times"/>
            </a:endParaRPr>
          </a:p>
          <a:p>
            <a:pPr indent="0" lvl="0" marL="0" rtl="0" algn="ctr">
              <a:spcBef>
                <a:spcPts val="0"/>
              </a:spcBef>
              <a:spcAft>
                <a:spcPts val="0"/>
              </a:spcAft>
              <a:buNone/>
            </a:pPr>
            <a:r>
              <a:t/>
            </a:r>
            <a:endParaRPr sz="1800" u="sng">
              <a:solidFill>
                <a:srgbClr val="FFFFFF"/>
              </a:solidFill>
              <a:latin typeface="Times"/>
              <a:ea typeface="Times"/>
              <a:cs typeface="Times"/>
              <a:sym typeface="Times"/>
            </a:endParaRPr>
          </a:p>
          <a:p>
            <a:pPr indent="0" lvl="0" marL="0" rtl="0" algn="ctr">
              <a:spcBef>
                <a:spcPts val="0"/>
              </a:spcBef>
              <a:spcAft>
                <a:spcPts val="0"/>
              </a:spcAft>
              <a:buNone/>
            </a:pPr>
            <a:r>
              <a:rPr lang="en" sz="2400">
                <a:solidFill>
                  <a:srgbClr val="FFFFFF"/>
                </a:solidFill>
                <a:latin typeface="Times"/>
                <a:ea typeface="Times"/>
                <a:cs typeface="Times"/>
                <a:sym typeface="Times"/>
              </a:rPr>
              <a:t>A sign language </a:t>
            </a:r>
            <a:r>
              <a:rPr lang="en" sz="2400">
                <a:solidFill>
                  <a:schemeClr val="lt1"/>
                </a:solidFill>
                <a:latin typeface="Times"/>
                <a:ea typeface="Times"/>
                <a:cs typeface="Times"/>
                <a:sym typeface="Times"/>
              </a:rPr>
              <a:t>interpreter </a:t>
            </a:r>
            <a:r>
              <a:rPr lang="en" sz="2400">
                <a:solidFill>
                  <a:srgbClr val="FFFFFF"/>
                </a:solidFill>
                <a:latin typeface="Times"/>
                <a:ea typeface="Times"/>
                <a:cs typeface="Times"/>
                <a:sym typeface="Times"/>
              </a:rPr>
              <a:t>is a person trained in translating between a spoken and a signed language. </a:t>
            </a:r>
            <a:endParaRPr sz="2400">
              <a:solidFill>
                <a:srgbClr val="FFFFFF"/>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210750" y="357375"/>
            <a:ext cx="8722500" cy="8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a:ea typeface="Times"/>
                <a:cs typeface="Times"/>
                <a:sym typeface="Times"/>
              </a:rPr>
              <a:t>EXISTING</a:t>
            </a:r>
            <a:r>
              <a:rPr lang="en" sz="3600">
                <a:latin typeface="Times"/>
                <a:ea typeface="Times"/>
                <a:cs typeface="Times"/>
                <a:sym typeface="Times"/>
              </a:rPr>
              <a:t> SYSTEM</a:t>
            </a:r>
            <a:endParaRPr sz="3600">
              <a:latin typeface="Times"/>
              <a:ea typeface="Times"/>
              <a:cs typeface="Times"/>
              <a:sym typeface="Times"/>
            </a:endParaRPr>
          </a:p>
        </p:txBody>
      </p:sp>
      <p:sp>
        <p:nvSpPr>
          <p:cNvPr id="178" name="Google Shape;178;p19"/>
          <p:cNvSpPr txBox="1"/>
          <p:nvPr>
            <p:ph idx="1" type="body"/>
          </p:nvPr>
        </p:nvSpPr>
        <p:spPr>
          <a:xfrm>
            <a:off x="210750" y="1564875"/>
            <a:ext cx="5379300" cy="30705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Font typeface="Times"/>
              <a:buChar char="❏"/>
            </a:pPr>
            <a:r>
              <a:rPr b="1" lang="en" sz="2700" u="sng">
                <a:latin typeface="Times"/>
                <a:ea typeface="Times"/>
                <a:cs typeface="Times"/>
                <a:sym typeface="Times"/>
              </a:rPr>
              <a:t>Glove - based  approach</a:t>
            </a:r>
            <a:endParaRPr b="1" sz="2700" u="sng">
              <a:latin typeface="Times"/>
              <a:ea typeface="Times"/>
              <a:cs typeface="Times"/>
              <a:sym typeface="Times"/>
            </a:endParaRPr>
          </a:p>
          <a:p>
            <a:pPr indent="-381000" lvl="0" marL="457200" rtl="0" algn="just">
              <a:spcBef>
                <a:spcPts val="600"/>
              </a:spcBef>
              <a:spcAft>
                <a:spcPts val="0"/>
              </a:spcAft>
              <a:buClr>
                <a:srgbClr val="FFFFFF"/>
              </a:buClr>
              <a:buSzPts val="2400"/>
              <a:buFont typeface="Times"/>
              <a:buChar char="●"/>
            </a:pPr>
            <a:r>
              <a:rPr lang="en" sz="2400">
                <a:solidFill>
                  <a:srgbClr val="FFFFFF"/>
                </a:solidFill>
                <a:latin typeface="Times"/>
                <a:ea typeface="Times"/>
                <a:cs typeface="Times"/>
                <a:sym typeface="Times"/>
              </a:rPr>
              <a:t>The signers are required to wear a sensor glove.</a:t>
            </a:r>
            <a:endParaRPr sz="2400">
              <a:solidFill>
                <a:srgbClr val="FFFFFF"/>
              </a:solidFill>
              <a:latin typeface="Times"/>
              <a:ea typeface="Times"/>
              <a:cs typeface="Times"/>
              <a:sym typeface="Times"/>
            </a:endParaRPr>
          </a:p>
          <a:p>
            <a:pPr indent="-381000" lvl="0" marL="457200" rtl="0" algn="just">
              <a:spcBef>
                <a:spcPts val="0"/>
              </a:spcBef>
              <a:spcAft>
                <a:spcPts val="0"/>
              </a:spcAft>
              <a:buClr>
                <a:srgbClr val="FFFFFF"/>
              </a:buClr>
              <a:buSzPts val="2400"/>
              <a:buFont typeface="Times"/>
              <a:buChar char="●"/>
            </a:pPr>
            <a:r>
              <a:rPr lang="en" sz="2400">
                <a:solidFill>
                  <a:srgbClr val="FFFFFF"/>
                </a:solidFill>
                <a:latin typeface="Times"/>
                <a:ea typeface="Times"/>
                <a:cs typeface="Times"/>
                <a:sym typeface="Times"/>
              </a:rPr>
              <a:t>The task will be simplified during segmentation process by wearing glove. </a:t>
            </a:r>
            <a:endParaRPr sz="2400">
              <a:latin typeface="Times"/>
              <a:ea typeface="Times"/>
              <a:cs typeface="Times"/>
              <a:sym typeface="Times"/>
            </a:endParaRPr>
          </a:p>
        </p:txBody>
      </p:sp>
      <p:sp>
        <p:nvSpPr>
          <p:cNvPr id="179" name="Google Shape;179;p19"/>
          <p:cNvSpPr txBox="1"/>
          <p:nvPr/>
        </p:nvSpPr>
        <p:spPr>
          <a:xfrm>
            <a:off x="6175575" y="1328075"/>
            <a:ext cx="2793300" cy="12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omic Sans MS"/>
              <a:ea typeface="Comic Sans MS"/>
              <a:cs typeface="Comic Sans MS"/>
              <a:sym typeface="Comic Sans MS"/>
            </a:endParaRPr>
          </a:p>
        </p:txBody>
      </p:sp>
      <p:pic>
        <p:nvPicPr>
          <p:cNvPr id="180" name="Google Shape;180;p19"/>
          <p:cNvPicPr preferRelativeResize="0"/>
          <p:nvPr/>
        </p:nvPicPr>
        <p:blipFill>
          <a:blip r:embed="rId3">
            <a:alphaModFix/>
          </a:blip>
          <a:stretch>
            <a:fillRect/>
          </a:stretch>
        </p:blipFill>
        <p:spPr>
          <a:xfrm>
            <a:off x="5833127" y="1830213"/>
            <a:ext cx="3135750" cy="206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225000" y="222300"/>
            <a:ext cx="87117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a:ea typeface="Times"/>
                <a:cs typeface="Times"/>
                <a:sym typeface="Times"/>
              </a:rPr>
              <a:t>DRAWBACKS</a:t>
            </a:r>
            <a:endParaRPr sz="3600">
              <a:latin typeface="Times"/>
              <a:ea typeface="Times"/>
              <a:cs typeface="Times"/>
              <a:sym typeface="Times"/>
            </a:endParaRPr>
          </a:p>
        </p:txBody>
      </p:sp>
      <p:sp>
        <p:nvSpPr>
          <p:cNvPr id="186" name="Google Shape;186;p20"/>
          <p:cNvSpPr txBox="1"/>
          <p:nvPr>
            <p:ph idx="1" type="body"/>
          </p:nvPr>
        </p:nvSpPr>
        <p:spPr>
          <a:xfrm>
            <a:off x="225000" y="1425175"/>
            <a:ext cx="8711700" cy="34503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n" sz="2400">
                <a:latin typeface="Times"/>
                <a:ea typeface="Times"/>
                <a:cs typeface="Times"/>
                <a:sym typeface="Times"/>
              </a:rPr>
              <a:t>Lack of </a:t>
            </a:r>
            <a:r>
              <a:rPr lang="en" sz="2400">
                <a:latin typeface="Times"/>
                <a:ea typeface="Times"/>
                <a:cs typeface="Times"/>
                <a:sym typeface="Times"/>
              </a:rPr>
              <a:t>availability </a:t>
            </a:r>
            <a:r>
              <a:rPr lang="en" sz="2400">
                <a:latin typeface="Times"/>
                <a:ea typeface="Times"/>
                <a:cs typeface="Times"/>
                <a:sym typeface="Times"/>
              </a:rPr>
              <a:t>of the </a:t>
            </a:r>
            <a:r>
              <a:rPr lang="en" sz="2400">
                <a:latin typeface="Times"/>
                <a:ea typeface="Times"/>
                <a:cs typeface="Times"/>
                <a:sym typeface="Times"/>
              </a:rPr>
              <a:t>interpreter for that moment.</a:t>
            </a:r>
            <a:endParaRPr sz="2400">
              <a:latin typeface="Times"/>
              <a:ea typeface="Times"/>
              <a:cs typeface="Times"/>
              <a:sym typeface="Times"/>
            </a:endParaRPr>
          </a:p>
          <a:p>
            <a:pPr indent="-381000" lvl="0" marL="457200" rtl="0" algn="just">
              <a:spcBef>
                <a:spcPts val="0"/>
              </a:spcBef>
              <a:spcAft>
                <a:spcPts val="0"/>
              </a:spcAft>
              <a:buSzPts val="2400"/>
              <a:buFont typeface="Times"/>
              <a:buChar char="❏"/>
            </a:pPr>
            <a:r>
              <a:rPr lang="en" sz="2400">
                <a:latin typeface="Times"/>
                <a:ea typeface="Times"/>
                <a:cs typeface="Times"/>
                <a:sym typeface="Times"/>
              </a:rPr>
              <a:t>The gloves based approach is that the signer has to wear the sensor hardware along with the glove during the operation of the system.</a:t>
            </a:r>
            <a:endParaRPr sz="2400">
              <a:latin typeface="Times"/>
              <a:ea typeface="Times"/>
              <a:cs typeface="Times"/>
              <a:sym typeface="Times"/>
            </a:endParaRPr>
          </a:p>
          <a:p>
            <a:pPr indent="-381000" lvl="0" marL="457200" rtl="0" algn="just">
              <a:spcBef>
                <a:spcPts val="0"/>
              </a:spcBef>
              <a:spcAft>
                <a:spcPts val="0"/>
              </a:spcAft>
              <a:buSzPts val="2400"/>
              <a:buFont typeface="Times"/>
              <a:buChar char="❏"/>
            </a:pPr>
            <a:r>
              <a:rPr lang="en" sz="2400">
                <a:latin typeface="Times"/>
                <a:ea typeface="Times"/>
                <a:cs typeface="Times"/>
                <a:sym typeface="Times"/>
              </a:rPr>
              <a:t>The cost of traditional based approach will vary from 100 to 200 dollars/hrs and for gloves based approach its costs around  40,000 dollars / pair </a:t>
            </a:r>
            <a:endParaRPr sz="2400">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203600" y="355700"/>
            <a:ext cx="8776200" cy="81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a:ea typeface="Times"/>
                <a:cs typeface="Times"/>
                <a:sym typeface="Times"/>
              </a:rPr>
              <a:t>PROPOSED SYSTEM</a:t>
            </a:r>
            <a:endParaRPr sz="3600">
              <a:latin typeface="Times"/>
              <a:ea typeface="Times"/>
              <a:cs typeface="Times"/>
              <a:sym typeface="Times"/>
            </a:endParaRPr>
          </a:p>
        </p:txBody>
      </p:sp>
      <p:sp>
        <p:nvSpPr>
          <p:cNvPr id="192" name="Google Shape;192;p21"/>
          <p:cNvSpPr txBox="1"/>
          <p:nvPr>
            <p:ph idx="1" type="body"/>
          </p:nvPr>
        </p:nvSpPr>
        <p:spPr>
          <a:xfrm>
            <a:off x="203600" y="1575575"/>
            <a:ext cx="8776200" cy="3282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000">
                <a:latin typeface="Times"/>
                <a:ea typeface="Times"/>
                <a:cs typeface="Times"/>
                <a:sym typeface="Times"/>
              </a:rPr>
              <a:t>We have introduced a refined approach using advanced deep learning techniques that is flexible to use by any </a:t>
            </a:r>
            <a:r>
              <a:rPr lang="en" sz="2000">
                <a:latin typeface="Times"/>
                <a:ea typeface="Times"/>
                <a:cs typeface="Times"/>
                <a:sym typeface="Times"/>
              </a:rPr>
              <a:t>mobile OS</a:t>
            </a:r>
            <a:r>
              <a:rPr lang="en" sz="2000">
                <a:latin typeface="Times"/>
                <a:ea typeface="Times"/>
                <a:cs typeface="Times"/>
                <a:sym typeface="Times"/>
              </a:rPr>
              <a:t>. In this presentation, we propose an architecture to detect signs. Image pre-processing makes the existing data and input data normalized. The pipeline allows us to automate machine learning workflow. Transfer learnings make it easy to make the models to learn even small details that are hard to capture in a small network. Kivy gives us an advantages overview by giving us a docile structure to compile to any version of the mobile app.</a:t>
            </a:r>
            <a:endParaRPr sz="2000">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