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906000" type="A4"/>
  <p:notesSz cx="6662738" cy="98329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>
        <p:scale>
          <a:sx n="80" d="100"/>
          <a:sy n="80" d="100"/>
        </p:scale>
        <p:origin x="-3318" y="3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4456442B-40E8-434C-9453-873912AB2D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7FE91C98-0C8D-41F7-BE89-FBAF977612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D5FFE7A5-ED2E-480A-B758-5142DBF6AA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1366282A-5528-4AAA-8F72-9A1A3C4E2D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5D7DF9-80BE-4D49-808B-4EC50CA8C82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15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C023D12E-78A0-47A4-9654-92589A88EA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607DA091-12E6-4C79-BF59-0B846ABC3D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5813" y="738188"/>
            <a:ext cx="25527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BE584657-8ADC-4982-8723-D92A2EBB09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4D38F3B0-7735-4988-8FAC-98F24081E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8174B60E-9F6A-4A9C-92BF-B10CD161C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8C38E1-5E54-49AE-AED6-52AB6796EFC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1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:a16="http://schemas.microsoft.com/office/drawing/2014/main" xmlns="" id="{73D98B5C-E0E3-4944-9611-D498414491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9505950"/>
            <a:ext cx="57308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Ril 883.2000V02 DB_REF-Punktbeschreibung		</a:t>
            </a:r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Gültig ab 01.01.2020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xmlns="" id="{8960569C-9353-43F0-97EC-38B7F1E3B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anose="020B0604020202020204" pitchFamily="34" charset="0"/>
            </a:endParaRPr>
          </a:p>
        </p:txBody>
      </p:sp>
      <p:grpSp>
        <p:nvGrpSpPr>
          <p:cNvPr id="4" name="Gruppieren 9"/>
          <p:cNvGrpSpPr>
            <a:grpSpLocks/>
          </p:cNvGrpSpPr>
          <p:nvPr userDrawn="1"/>
        </p:nvGrpSpPr>
        <p:grpSpPr bwMode="auto">
          <a:xfrm>
            <a:off x="914400" y="1058863"/>
            <a:ext cx="5653088" cy="8447087"/>
            <a:chOff x="914400" y="1058863"/>
            <a:chExt cx="5652472" cy="8447087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xmlns="" id="{D802F980-F6D5-45D8-9AEE-D252E1480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334" y="1058863"/>
              <a:ext cx="1453992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Punkt</a:t>
              </a:r>
              <a:r>
                <a:rPr lang="de-DE" altLang="de-DE" sz="1600" b="1" dirty="0">
                  <a:latin typeface="DB Office" panose="020B0604020202020204" pitchFamily="34" charset="0"/>
                </a:rPr>
                <a:t>-ID</a:t>
              </a:r>
              <a:endParaRPr lang="de-DE" altLang="de-DE" sz="1600" dirty="0">
                <a:latin typeface="DB Office" panose="020B0604020202020204" pitchFamily="34" charset="0"/>
              </a:endParaRP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xmlns="" id="{700550AE-3DC9-454F-B9A3-B8BC59FFE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3001963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 (Firma, Datum):</a:t>
              </a: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914400" y="9505950"/>
              <a:ext cx="5638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Text Box 63">
              <a:extLst>
                <a:ext uri="{FF2B5EF4-FFF2-40B4-BE49-F238E27FC236}">
                  <a16:creationId xmlns:a16="http://schemas.microsoft.com/office/drawing/2014/main" xmlns="" id="{7ABFEA39-1B96-404E-BE36-C47B6B04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24" y="1501775"/>
              <a:ext cx="5619138" cy="15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700" dirty="0">
                <a:latin typeface="DB Office" panose="020B0604020202020204" pitchFamily="34" charset="0"/>
              </a:endParaRP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Vermarkungsart:		Strecken-Nr.: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	Strecke: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Punktstatus nach Ril 883:		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[km] +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Bezugssystem: 	ETRF89	seitliche Lage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Lagesystem:	DB_REF2016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Höhensystem:	DB_REF2016	Bahnhof: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350" dirty="0">
                <a:latin typeface="DB Office" panose="020B0604020202020204" pitchFamily="34" charset="0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xmlns="" id="{60133D6C-A987-46DC-B22C-66D39E36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099" y="3482975"/>
              <a:ext cx="561596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Anmerkung:</a:t>
              </a:r>
              <a:endParaRPr lang="de-DE" alt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pieren 8"/>
            <p:cNvGrpSpPr>
              <a:grpSpLocks/>
            </p:cNvGrpSpPr>
            <p:nvPr/>
          </p:nvGrpSpPr>
          <p:grpSpPr bwMode="auto">
            <a:xfrm>
              <a:off x="918245" y="1496616"/>
              <a:ext cx="5635526" cy="7934325"/>
              <a:chOff x="908732" y="1487488"/>
              <a:chExt cx="5635600" cy="7934325"/>
            </a:xfrm>
          </p:grpSpPr>
          <p:grpSp>
            <p:nvGrpSpPr>
              <p:cNvPr id="12" name="Gruppieren 5"/>
              <p:cNvGrpSpPr>
                <a:grpSpLocks/>
              </p:cNvGrpSpPr>
              <p:nvPr/>
            </p:nvGrpSpPr>
            <p:grpSpPr bwMode="auto">
              <a:xfrm>
                <a:off x="908732" y="1487488"/>
                <a:ext cx="5635600" cy="7934325"/>
                <a:chOff x="1256109" y="1487488"/>
                <a:chExt cx="5635526" cy="7934325"/>
              </a:xfrm>
            </p:grpSpPr>
            <p:sp>
              <p:nvSpPr>
                <p:cNvPr id="14" name="Rechteck 2">
                  <a:extLst>
                    <a:ext uri="{FF2B5EF4-FFF2-40B4-BE49-F238E27FC236}">
                      <a16:creationId xmlns:a16="http://schemas.microsoft.com/office/drawing/2014/main" xmlns="" id="{29336BF0-694B-4D8F-98C6-809D9D61E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5439" y="1487885"/>
                  <a:ext cx="5630250" cy="7934325"/>
                </a:xfrm>
                <a:prstGeom prst="rect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lang="de-DE" altLang="de-DE" sz="2400">
                    <a:latin typeface="DB Office" panose="020B0604020202020204" pitchFamily="34" charset="0"/>
                  </a:endParaRPr>
                </a:p>
              </p:txBody>
            </p:sp>
            <p:cxnSp>
              <p:nvCxnSpPr>
                <p:cNvPr id="15" name="Gerade Verbindung 4"/>
                <p:cNvCxnSpPr>
                  <a:cxnSpLocks noChangeShapeType="1"/>
                </p:cNvCxnSpPr>
                <p:nvPr/>
              </p:nvCxnSpPr>
              <p:spPr bwMode="auto">
                <a:xfrm>
                  <a:off x="1262360" y="3930997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 Verbindung 22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462195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Gerade Verbindung 23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008784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3" name="Gerade Verbindung 7"/>
              <p:cNvCxnSpPr>
                <a:cxnSpLocks noChangeShapeType="1"/>
              </p:cNvCxnSpPr>
              <p:nvPr/>
            </p:nvCxnSpPr>
            <p:spPr bwMode="auto">
              <a:xfrm>
                <a:off x="3723406" y="1487488"/>
                <a:ext cx="2506" cy="19863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xmlns="" id="{4E7599FA-E278-44F8-AFC1-E6F96D1A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779" y="3024188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Aktualität Punktbeschreibung:</a:t>
              </a:r>
            </a:p>
          </p:txBody>
        </p:sp>
      </p:grpSp>
      <p:cxnSp>
        <p:nvCxnSpPr>
          <p:cNvPr id="18" name="Gerade Verbindung 25">
            <a:extLst>
              <a:ext uri="{FF2B5EF4-FFF2-40B4-BE49-F238E27FC236}">
                <a16:creationId xmlns:a16="http://schemas.microsoft.com/office/drawing/2014/main" xmlns="" id="{91823896-4514-4E7A-95D8-18CDC4AFCC92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26">
            <a:extLst>
              <a:ext uri="{FF2B5EF4-FFF2-40B4-BE49-F238E27FC236}">
                <a16:creationId xmlns:a16="http://schemas.microsoft.com/office/drawing/2014/main" xmlns="" id="{BBD06A28-D2F6-4673-BA26-788173B4EADD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914400" y="950595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61">
            <a:extLst>
              <a:ext uri="{FF2B5EF4-FFF2-40B4-BE49-F238E27FC236}">
                <a16:creationId xmlns:a16="http://schemas.microsoft.com/office/drawing/2014/main" xmlns="" id="{C98A7928-07AA-4150-8E11-7E584125E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itchFamily="34" charset="0"/>
            </a:endParaRPr>
          </a:p>
        </p:txBody>
      </p:sp>
      <p:cxnSp>
        <p:nvCxnSpPr>
          <p:cNvPr id="22" name="Gerade Verbindung 31">
            <a:extLst>
              <a:ext uri="{FF2B5EF4-FFF2-40B4-BE49-F238E27FC236}">
                <a16:creationId xmlns:a16="http://schemas.microsoft.com/office/drawing/2014/main" xmlns="" id="{1EE14562-DE22-4833-8FF1-9DA0890C53CB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32">
            <a:extLst>
              <a:ext uri="{FF2B5EF4-FFF2-40B4-BE49-F238E27FC236}">
                <a16:creationId xmlns:a16="http://schemas.microsoft.com/office/drawing/2014/main" xmlns="" id="{2CEC3CA6-C8F3-4EF5-89AA-2516377F4F69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fik 2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2575"/>
            <a:ext cx="16875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15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605213" y="377825"/>
            <a:ext cx="3024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2800" dirty="0" smtClean="0">
                <a:latin typeface="Arial" charset="0"/>
                <a:cs typeface="Arial" charset="0"/>
              </a:rPr>
              <a:t>1122 </a:t>
            </a:r>
            <a:r>
              <a:rPr lang="de-DE" altLang="de-DE" sz="2800" dirty="0" smtClean="0">
                <a:latin typeface="Arial" charset="0"/>
                <a:cs typeface="Arial" charset="0"/>
              </a:rPr>
              <a:t>CW </a:t>
            </a:r>
            <a:r>
              <a:rPr lang="de-DE" altLang="de-DE" sz="2800" dirty="0" smtClean="0">
                <a:latin typeface="Arial" charset="0"/>
                <a:cs typeface="Arial" charset="0"/>
              </a:rPr>
              <a:t>00401</a:t>
            </a:r>
            <a:endParaRPr lang="de-DE" altLang="de-DE" sz="2800" dirty="0">
              <a:latin typeface="Arial" charset="0"/>
              <a:cs typeface="Arial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797425" y="1058863"/>
            <a:ext cx="174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600" b="1" dirty="0" smtClean="0">
                <a:latin typeface="Arial" charset="0"/>
                <a:cs typeface="Arial" charset="0"/>
              </a:rPr>
              <a:t>95542</a:t>
            </a:r>
            <a:endParaRPr lang="de-DE" altLang="de-DE" sz="1600" dirty="0">
              <a:latin typeface="Arial" charset="0"/>
              <a:cs typeface="Arial" charset="0"/>
            </a:endParaRPr>
          </a:p>
        </p:txBody>
      </p:sp>
      <p:sp>
        <p:nvSpPr>
          <p:cNvPr id="4100" name="Textfeld 11"/>
          <p:cNvSpPr txBox="1">
            <a:spLocks noChangeArrowheads="1"/>
          </p:cNvSpPr>
          <p:nvPr/>
        </p:nvSpPr>
        <p:spPr bwMode="auto">
          <a:xfrm>
            <a:off x="2177940" y="1606550"/>
            <a:ext cx="14558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>
                <a:latin typeface="Arial" charset="0"/>
                <a:cs typeface="Arial" charset="0"/>
              </a:rPr>
              <a:t>Bolzen in </a:t>
            </a:r>
            <a:r>
              <a:rPr lang="de-DE" altLang="de-DE" sz="1200" dirty="0" smtClean="0">
                <a:latin typeface="Arial" charset="0"/>
                <a:cs typeface="Arial" charset="0"/>
              </a:rPr>
              <a:t>Ortbeton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1" name="Textfeld 12"/>
          <p:cNvSpPr txBox="1">
            <a:spLocks noChangeArrowheads="1"/>
          </p:cNvSpPr>
          <p:nvPr/>
        </p:nvSpPr>
        <p:spPr bwMode="auto">
          <a:xfrm>
            <a:off x="3147866" y="1966913"/>
            <a:ext cx="474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PS1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2" name="Textfeld 21"/>
          <p:cNvSpPr txBox="1">
            <a:spLocks noChangeArrowheads="1"/>
          </p:cNvSpPr>
          <p:nvPr/>
        </p:nvSpPr>
        <p:spPr bwMode="auto">
          <a:xfrm>
            <a:off x="5895649" y="1601788"/>
            <a:ext cx="513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1122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3" name="Textfeld 22"/>
          <p:cNvSpPr txBox="1">
            <a:spLocks noChangeArrowheads="1"/>
          </p:cNvSpPr>
          <p:nvPr/>
        </p:nvSpPr>
        <p:spPr bwMode="auto">
          <a:xfrm>
            <a:off x="4882467" y="1784350"/>
            <a:ext cx="1515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Lübeck – </a:t>
            </a:r>
            <a:r>
              <a:rPr lang="de-DE" altLang="de-DE" sz="1200" dirty="0" err="1" smtClean="0">
                <a:latin typeface="Arial" charset="0"/>
                <a:cs typeface="Arial" charset="0"/>
              </a:rPr>
              <a:t>Strasburg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4" name="Textfeld 23"/>
          <p:cNvSpPr txBox="1">
            <a:spLocks noChangeArrowheads="1"/>
          </p:cNvSpPr>
          <p:nvPr/>
        </p:nvSpPr>
        <p:spPr bwMode="auto">
          <a:xfrm>
            <a:off x="5549083" y="2168525"/>
            <a:ext cx="8723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55,4  + 16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5" name="Textfeld 24"/>
          <p:cNvSpPr txBox="1">
            <a:spLocks noChangeArrowheads="1"/>
          </p:cNvSpPr>
          <p:nvPr/>
        </p:nvSpPr>
        <p:spPr bwMode="auto">
          <a:xfrm>
            <a:off x="5555557" y="2327275"/>
            <a:ext cx="8595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rechts 7,6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6" name="Textfeld 25"/>
          <p:cNvSpPr txBox="1">
            <a:spLocks noChangeArrowheads="1"/>
          </p:cNvSpPr>
          <p:nvPr/>
        </p:nvSpPr>
        <p:spPr bwMode="auto">
          <a:xfrm>
            <a:off x="6177538" y="2693988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107" name="Textfeld 31"/>
          <p:cNvSpPr txBox="1">
            <a:spLocks noChangeArrowheads="1"/>
          </p:cNvSpPr>
          <p:nvPr/>
        </p:nvSpPr>
        <p:spPr bwMode="auto">
          <a:xfrm>
            <a:off x="5468949" y="3200400"/>
            <a:ext cx="950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22.03.2021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8" name="Textfeld 41"/>
          <p:cNvSpPr txBox="1">
            <a:spLocks noChangeArrowheads="1"/>
          </p:cNvSpPr>
          <p:nvPr/>
        </p:nvSpPr>
        <p:spPr bwMode="auto">
          <a:xfrm>
            <a:off x="930275" y="3200400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-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9" name="Textfeld 51"/>
          <p:cNvSpPr txBox="1">
            <a:spLocks noChangeArrowheads="1"/>
          </p:cNvSpPr>
          <p:nvPr/>
        </p:nvSpPr>
        <p:spPr bwMode="auto">
          <a:xfrm>
            <a:off x="930275" y="3667125"/>
            <a:ext cx="14666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Vorh. GNSS-Punkt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3D3F1EBC-3BBB-468D-AA37-7E8F0590ED49}"/>
              </a:ext>
            </a:extLst>
          </p:cNvPr>
          <p:cNvCxnSpPr/>
          <p:nvPr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xmlns="" id="{7406611E-96B1-4BC9-A840-68F3671DB68E}"/>
              </a:ext>
            </a:extLst>
          </p:cNvPr>
          <p:cNvCxnSpPr/>
          <p:nvPr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feld 81"/>
          <p:cNvSpPr txBox="1">
            <a:spLocks noChangeArrowheads="1"/>
          </p:cNvSpPr>
          <p:nvPr/>
        </p:nvSpPr>
        <p:spPr bwMode="auto">
          <a:xfrm>
            <a:off x="1011238" y="4016375"/>
            <a:ext cx="25939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Detailansicht der Vermarkung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Detailbild der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Vermarkung (Bolzen und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Vermar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-</a:t>
            </a:r>
          </a:p>
          <a:p>
            <a:pPr algn="ctr"/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kungsträger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). Dabei soll bei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PS0-Punkten die Punkt-ID lesbar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neben den Bolzen geschrieben und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fotografiert werden.</a:t>
            </a:r>
          </a:p>
        </p:txBody>
      </p:sp>
      <p:sp>
        <p:nvSpPr>
          <p:cNvPr id="4113" name="Textfeld 82"/>
          <p:cNvSpPr txBox="1">
            <a:spLocks noChangeArrowheads="1"/>
          </p:cNvSpPr>
          <p:nvPr/>
        </p:nvSpPr>
        <p:spPr bwMode="auto">
          <a:xfrm>
            <a:off x="3813175" y="4016375"/>
            <a:ext cx="2647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Umgebung </a:t>
            </a:r>
            <a:b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mit signalisiertem Punkt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Signalisierung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aufgebautem Dreibeinstativ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und Messinstrument</a:t>
            </a:r>
          </a:p>
        </p:txBody>
      </p:sp>
      <p:sp>
        <p:nvSpPr>
          <p:cNvPr id="31" name="Textfeld 91">
            <a:extLst>
              <a:ext uri="{FF2B5EF4-FFF2-40B4-BE49-F238E27FC236}">
                <a16:creationId xmlns:a16="http://schemas.microsoft.com/office/drawing/2014/main" xmlns="" id="{F3CB2B8F-F085-4EAD-B96D-97E944D3B98A}"/>
              </a:ext>
            </a:extLst>
          </p:cNvPr>
          <p:cNvSpPr txBox="1"/>
          <p:nvPr/>
        </p:nvSpPr>
        <p:spPr>
          <a:xfrm>
            <a:off x="2211388" y="7177088"/>
            <a:ext cx="316388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Skizze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>
              <a:defRPr/>
            </a:pPr>
            <a:endParaRPr lang="de-DE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drei Maßen </a:t>
            </a: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 Aufsuchen des Punktes</a:t>
            </a:r>
          </a:p>
        </p:txBody>
      </p:sp>
      <p:pic>
        <p:nvPicPr>
          <p:cNvPr id="4126" name="Picture 30" descr="D:\001_ARBEIT_____________\21004\gnss_planung\einmessungen\IMG_20210215_143441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-1229725" y="-281213"/>
            <a:ext cx="344111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44" descr="Z:\000_2021\21004.dbag_o\002_1122_6441_verbindungskurve\007_fotos\001_ps1\95542\IMG_20210215_11045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0000">
            <a:off x="1442306" y="3841552"/>
            <a:ext cx="1800000" cy="21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2" name="Picture 46" descr="Z:\000_2021\21004.dbag_o\002_1122_6441_verbindungskurve\007_fotos\001_ps1\95542\IMG_20210215_11050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33125" y="4010790"/>
            <a:ext cx="2628000" cy="187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1_ARBEIT_____________\21004\gnss_planung\einmessungen\dwg\95542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79" b="3366"/>
          <a:stretch/>
        </p:blipFill>
        <p:spPr bwMode="auto">
          <a:xfrm>
            <a:off x="1158671" y="6033120"/>
            <a:ext cx="5040000" cy="327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84F00C0A31A41A4F18274CED5FEE3" ma:contentTypeVersion="9" ma:contentTypeDescription="Ein neues Dokument erstellen." ma:contentTypeScope="" ma:versionID="a74c804f2bffc15e48910348538f9261">
  <xsd:schema xmlns:xsd="http://www.w3.org/2001/XMLSchema" xmlns:xs="http://www.w3.org/2001/XMLSchema" xmlns:p="http://schemas.microsoft.com/office/2006/metadata/properties" xmlns:ns2="3b87ea43-08ab-4aa1-af61-8d31378436da" xmlns:ns3="623a8746-ee75-4331-aa0b-9833a85aed0a" targetNamespace="http://schemas.microsoft.com/office/2006/metadata/properties" ma:root="true" ma:fieldsID="c5584a0b248329802f6297d292be878c" ns2:_="" ns3:_="">
    <xsd:import namespace="3b87ea43-08ab-4aa1-af61-8d31378436da"/>
    <xsd:import namespace="623a8746-ee75-4331-aa0b-9833a85aed0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7ea43-08ab-4aa1-af61-8d31378436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a8746-ee75-4331-aa0b-9833a85a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EB6CE-0A2F-4749-A3B7-ACCCEBD84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7ea43-08ab-4aa1-af61-8d31378436da"/>
    <ds:schemaRef ds:uri="623a8746-ee75-4331-aa0b-9833a85a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F755F9-C561-4431-9A31-2C615B837D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B2B0-FD7E-45C1-B4BB-C0823F063F12}">
  <ds:schemaRefs>
    <ds:schemaRef ds:uri="http://purl.org/dc/terms/"/>
    <ds:schemaRef ds:uri="http://purl.org/dc/dcmitype/"/>
    <ds:schemaRef ds:uri="623a8746-ee75-4331-aa0b-9833a85aed0a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3b87ea43-08ab-4aa1-af61-8d31378436da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A4-Papier (210x297 mm)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DB_REF Punktbeschreibung</dc:title>
  <dc:subject>DB_REFerenznetz</dc:subject>
  <dc:creator>DB Netz AG</dc:creator>
  <cp:lastModifiedBy>I4</cp:lastModifiedBy>
  <cp:revision>99</cp:revision>
  <cp:lastPrinted>2001-11-20T12:44:23Z</cp:lastPrinted>
  <dcterms:created xsi:type="dcterms:W3CDTF">2001-02-13T07:11:27Z</dcterms:created>
  <dcterms:modified xsi:type="dcterms:W3CDTF">2021-03-22T15:27:57Z</dcterms:modified>
</cp:coreProperties>
</file>