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319" r:id="rId2"/>
    <p:sldId id="506" r:id="rId3"/>
    <p:sldId id="515" r:id="rId4"/>
    <p:sldId id="516" r:id="rId5"/>
    <p:sldId id="518" r:id="rId6"/>
    <p:sldId id="519" r:id="rId7"/>
    <p:sldId id="535" r:id="rId8"/>
    <p:sldId id="520" r:id="rId9"/>
    <p:sldId id="521" r:id="rId10"/>
    <p:sldId id="522" r:id="rId11"/>
    <p:sldId id="523" r:id="rId12"/>
    <p:sldId id="536" r:id="rId13"/>
    <p:sldId id="524" r:id="rId14"/>
    <p:sldId id="527" r:id="rId15"/>
    <p:sldId id="528" r:id="rId16"/>
    <p:sldId id="529" r:id="rId17"/>
    <p:sldId id="531" r:id="rId18"/>
    <p:sldId id="532" r:id="rId19"/>
    <p:sldId id="53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2" autoAdjust="0"/>
    <p:restoredTop sz="94660"/>
  </p:normalViewPr>
  <p:slideViewPr>
    <p:cSldViewPr snapToGrid="0">
      <p:cViewPr varScale="1">
        <p:scale>
          <a:sx n="105" d="100"/>
          <a:sy n="105" d="100"/>
        </p:scale>
        <p:origin x="14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5EB6FF-ADAA-45C6-A825-247BBAE19742}" type="datetimeFigureOut">
              <a:rPr lang="en-IN" smtClean="0"/>
              <a:t>20-03-2025</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A77BC4-17D5-4B3B-8254-CC862B6A5E2F}" type="slidenum">
              <a:rPr lang="en-IN" smtClean="0"/>
              <a:t>‹#›</a:t>
            </a:fld>
            <a:endParaRPr lang="en-IN" dirty="0"/>
          </a:p>
        </p:txBody>
      </p:sp>
    </p:spTree>
    <p:extLst>
      <p:ext uri="{BB962C8B-B14F-4D97-AF65-F5344CB8AC3E}">
        <p14:creationId xmlns:p14="http://schemas.microsoft.com/office/powerpoint/2010/main" val="21509984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E602E-F900-9031-6AC8-73F10556E0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14C2B61-6876-88B3-A5F9-7B829DA423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6A60275-ABCD-B29C-8C0A-6E4F2FD3ECA2}"/>
              </a:ext>
            </a:extLst>
          </p:cNvPr>
          <p:cNvSpPr>
            <a:spLocks noGrp="1"/>
          </p:cNvSpPr>
          <p:nvPr>
            <p:ph type="dt" sz="half" idx="10"/>
          </p:nvPr>
        </p:nvSpPr>
        <p:spPr/>
        <p:txBody>
          <a:bodyPr/>
          <a:lstStyle/>
          <a:p>
            <a:fld id="{77668163-7CA0-467F-B373-394E6BCD3875}" type="datetime1">
              <a:rPr lang="en-IN" smtClean="0"/>
              <a:t>20-03-2025</a:t>
            </a:fld>
            <a:endParaRPr lang="en-IN" dirty="0"/>
          </a:p>
        </p:txBody>
      </p:sp>
      <p:sp>
        <p:nvSpPr>
          <p:cNvPr id="5" name="Footer Placeholder 4">
            <a:extLst>
              <a:ext uri="{FF2B5EF4-FFF2-40B4-BE49-F238E27FC236}">
                <a16:creationId xmlns:a16="http://schemas.microsoft.com/office/drawing/2014/main" id="{BCFF3498-F4F9-DB41-CD36-6A221BCB6F6D}"/>
              </a:ext>
            </a:extLst>
          </p:cNvPr>
          <p:cNvSpPr>
            <a:spLocks noGrp="1"/>
          </p:cNvSpPr>
          <p:nvPr>
            <p:ph type="ftr" sz="quarter" idx="11"/>
          </p:nvPr>
        </p:nvSpPr>
        <p:spPr/>
        <p:txBody>
          <a:bodyPr/>
          <a:lstStyle/>
          <a:p>
            <a:r>
              <a:rPr lang="en-US" dirty="0"/>
              <a:t>II Year Core Course Project- Final Review</a:t>
            </a:r>
            <a:endParaRPr lang="en-IN" dirty="0"/>
          </a:p>
        </p:txBody>
      </p:sp>
      <p:sp>
        <p:nvSpPr>
          <p:cNvPr id="6" name="Slide Number Placeholder 5">
            <a:extLst>
              <a:ext uri="{FF2B5EF4-FFF2-40B4-BE49-F238E27FC236}">
                <a16:creationId xmlns:a16="http://schemas.microsoft.com/office/drawing/2014/main" id="{B5ACE914-FBBD-92B9-9CA2-3F40FD1D7ED0}"/>
              </a:ext>
            </a:extLst>
          </p:cNvPr>
          <p:cNvSpPr>
            <a:spLocks noGrp="1"/>
          </p:cNvSpPr>
          <p:nvPr>
            <p:ph type="sldNum" sz="quarter" idx="12"/>
          </p:nvPr>
        </p:nvSpPr>
        <p:spPr/>
        <p:txBody>
          <a:bodyPr/>
          <a:lstStyle/>
          <a:p>
            <a:fld id="{B4EE2AE5-9218-4A07-842F-E84162EAAD55}" type="slidenum">
              <a:rPr lang="en-IN" smtClean="0"/>
              <a:t>‹#›</a:t>
            </a:fld>
            <a:endParaRPr lang="en-IN" dirty="0"/>
          </a:p>
        </p:txBody>
      </p:sp>
    </p:spTree>
    <p:extLst>
      <p:ext uri="{BB962C8B-B14F-4D97-AF65-F5344CB8AC3E}">
        <p14:creationId xmlns:p14="http://schemas.microsoft.com/office/powerpoint/2010/main" val="1336633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8ADA2-FAF6-FC43-216D-329339BBA63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CF6FCD0-243C-6296-B116-1BE620DC32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754B15-B895-3960-42A1-243C13660B3C}"/>
              </a:ext>
            </a:extLst>
          </p:cNvPr>
          <p:cNvSpPr>
            <a:spLocks noGrp="1"/>
          </p:cNvSpPr>
          <p:nvPr>
            <p:ph type="dt" sz="half" idx="10"/>
          </p:nvPr>
        </p:nvSpPr>
        <p:spPr/>
        <p:txBody>
          <a:bodyPr/>
          <a:lstStyle/>
          <a:p>
            <a:fld id="{CD3B9F1A-D4FA-4781-A8A7-87531790BDDC}" type="datetime1">
              <a:rPr lang="en-IN" smtClean="0"/>
              <a:t>20-03-2025</a:t>
            </a:fld>
            <a:endParaRPr lang="en-IN" dirty="0"/>
          </a:p>
        </p:txBody>
      </p:sp>
      <p:sp>
        <p:nvSpPr>
          <p:cNvPr id="5" name="Footer Placeholder 4">
            <a:extLst>
              <a:ext uri="{FF2B5EF4-FFF2-40B4-BE49-F238E27FC236}">
                <a16:creationId xmlns:a16="http://schemas.microsoft.com/office/drawing/2014/main" id="{E0F702E8-C53E-4EA8-5371-E99E20C0BC16}"/>
              </a:ext>
            </a:extLst>
          </p:cNvPr>
          <p:cNvSpPr>
            <a:spLocks noGrp="1"/>
          </p:cNvSpPr>
          <p:nvPr>
            <p:ph type="ftr" sz="quarter" idx="11"/>
          </p:nvPr>
        </p:nvSpPr>
        <p:spPr/>
        <p:txBody>
          <a:bodyPr/>
          <a:lstStyle/>
          <a:p>
            <a:r>
              <a:rPr lang="en-US" dirty="0"/>
              <a:t>II Year Core Course Project- Final Review</a:t>
            </a:r>
            <a:endParaRPr lang="en-IN" dirty="0"/>
          </a:p>
        </p:txBody>
      </p:sp>
      <p:sp>
        <p:nvSpPr>
          <p:cNvPr id="6" name="Slide Number Placeholder 5">
            <a:extLst>
              <a:ext uri="{FF2B5EF4-FFF2-40B4-BE49-F238E27FC236}">
                <a16:creationId xmlns:a16="http://schemas.microsoft.com/office/drawing/2014/main" id="{2F71A6DE-5D9F-FF19-9DCE-40347D324F86}"/>
              </a:ext>
            </a:extLst>
          </p:cNvPr>
          <p:cNvSpPr>
            <a:spLocks noGrp="1"/>
          </p:cNvSpPr>
          <p:nvPr>
            <p:ph type="sldNum" sz="quarter" idx="12"/>
          </p:nvPr>
        </p:nvSpPr>
        <p:spPr/>
        <p:txBody>
          <a:bodyPr/>
          <a:lstStyle/>
          <a:p>
            <a:fld id="{B4EE2AE5-9218-4A07-842F-E84162EAAD55}" type="slidenum">
              <a:rPr lang="en-IN" smtClean="0"/>
              <a:t>‹#›</a:t>
            </a:fld>
            <a:endParaRPr lang="en-IN" dirty="0"/>
          </a:p>
        </p:txBody>
      </p:sp>
    </p:spTree>
    <p:extLst>
      <p:ext uri="{BB962C8B-B14F-4D97-AF65-F5344CB8AC3E}">
        <p14:creationId xmlns:p14="http://schemas.microsoft.com/office/powerpoint/2010/main" val="720322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0E82D7-F785-4947-1FAC-D31467C679D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B5C0C9-4A27-BB0A-99C0-CD5C624AAA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1A07FE6-F9D6-5313-31D3-3B456B3EC4CF}"/>
              </a:ext>
            </a:extLst>
          </p:cNvPr>
          <p:cNvSpPr>
            <a:spLocks noGrp="1"/>
          </p:cNvSpPr>
          <p:nvPr>
            <p:ph type="dt" sz="half" idx="10"/>
          </p:nvPr>
        </p:nvSpPr>
        <p:spPr/>
        <p:txBody>
          <a:bodyPr/>
          <a:lstStyle/>
          <a:p>
            <a:fld id="{7FB66F7A-C098-4C9F-843A-67E6C4A2E617}" type="datetime1">
              <a:rPr lang="en-IN" smtClean="0"/>
              <a:t>20-03-2025</a:t>
            </a:fld>
            <a:endParaRPr lang="en-IN" dirty="0"/>
          </a:p>
        </p:txBody>
      </p:sp>
      <p:sp>
        <p:nvSpPr>
          <p:cNvPr id="5" name="Footer Placeholder 4">
            <a:extLst>
              <a:ext uri="{FF2B5EF4-FFF2-40B4-BE49-F238E27FC236}">
                <a16:creationId xmlns:a16="http://schemas.microsoft.com/office/drawing/2014/main" id="{58BC271F-B837-12E3-63A5-2BF92AF5D042}"/>
              </a:ext>
            </a:extLst>
          </p:cNvPr>
          <p:cNvSpPr>
            <a:spLocks noGrp="1"/>
          </p:cNvSpPr>
          <p:nvPr>
            <p:ph type="ftr" sz="quarter" idx="11"/>
          </p:nvPr>
        </p:nvSpPr>
        <p:spPr/>
        <p:txBody>
          <a:bodyPr/>
          <a:lstStyle/>
          <a:p>
            <a:r>
              <a:rPr lang="en-US" dirty="0"/>
              <a:t>II Year Core Course Project- Final Review</a:t>
            </a:r>
            <a:endParaRPr lang="en-IN" dirty="0"/>
          </a:p>
        </p:txBody>
      </p:sp>
      <p:sp>
        <p:nvSpPr>
          <p:cNvPr id="6" name="Slide Number Placeholder 5">
            <a:extLst>
              <a:ext uri="{FF2B5EF4-FFF2-40B4-BE49-F238E27FC236}">
                <a16:creationId xmlns:a16="http://schemas.microsoft.com/office/drawing/2014/main" id="{A3A47357-8C1B-DAF7-EA68-D7B300470F19}"/>
              </a:ext>
            </a:extLst>
          </p:cNvPr>
          <p:cNvSpPr>
            <a:spLocks noGrp="1"/>
          </p:cNvSpPr>
          <p:nvPr>
            <p:ph type="sldNum" sz="quarter" idx="12"/>
          </p:nvPr>
        </p:nvSpPr>
        <p:spPr/>
        <p:txBody>
          <a:bodyPr/>
          <a:lstStyle/>
          <a:p>
            <a:fld id="{B4EE2AE5-9218-4A07-842F-E84162EAAD55}" type="slidenum">
              <a:rPr lang="en-IN" smtClean="0"/>
              <a:t>‹#›</a:t>
            </a:fld>
            <a:endParaRPr lang="en-IN" dirty="0"/>
          </a:p>
        </p:txBody>
      </p:sp>
    </p:spTree>
    <p:extLst>
      <p:ext uri="{BB962C8B-B14F-4D97-AF65-F5344CB8AC3E}">
        <p14:creationId xmlns:p14="http://schemas.microsoft.com/office/powerpoint/2010/main" val="2690642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98DF1-C5BE-6796-70DE-A3F503A71D2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4F4492F-7D80-29C9-2308-5A8569C2D3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13FDF3-E10C-A3F0-B98D-453E8083D116}"/>
              </a:ext>
            </a:extLst>
          </p:cNvPr>
          <p:cNvSpPr>
            <a:spLocks noGrp="1"/>
          </p:cNvSpPr>
          <p:nvPr>
            <p:ph type="dt" sz="half" idx="10"/>
          </p:nvPr>
        </p:nvSpPr>
        <p:spPr/>
        <p:txBody>
          <a:bodyPr/>
          <a:lstStyle/>
          <a:p>
            <a:fld id="{ECA2A2C0-3C94-485A-BF31-8B49B3AAA9B1}" type="datetime1">
              <a:rPr lang="en-IN" smtClean="0"/>
              <a:t>20-03-2025</a:t>
            </a:fld>
            <a:endParaRPr lang="en-IN" dirty="0"/>
          </a:p>
        </p:txBody>
      </p:sp>
      <p:sp>
        <p:nvSpPr>
          <p:cNvPr id="5" name="Footer Placeholder 4">
            <a:extLst>
              <a:ext uri="{FF2B5EF4-FFF2-40B4-BE49-F238E27FC236}">
                <a16:creationId xmlns:a16="http://schemas.microsoft.com/office/drawing/2014/main" id="{E6066F82-2042-C918-C81F-2F9B4F18B336}"/>
              </a:ext>
            </a:extLst>
          </p:cNvPr>
          <p:cNvSpPr>
            <a:spLocks noGrp="1"/>
          </p:cNvSpPr>
          <p:nvPr>
            <p:ph type="ftr" sz="quarter" idx="11"/>
          </p:nvPr>
        </p:nvSpPr>
        <p:spPr/>
        <p:txBody>
          <a:bodyPr/>
          <a:lstStyle/>
          <a:p>
            <a:r>
              <a:rPr lang="en-US" dirty="0"/>
              <a:t>II Year Core Course Project- Final Review</a:t>
            </a:r>
            <a:endParaRPr lang="en-IN" dirty="0"/>
          </a:p>
        </p:txBody>
      </p:sp>
      <p:sp>
        <p:nvSpPr>
          <p:cNvPr id="6" name="Slide Number Placeholder 5">
            <a:extLst>
              <a:ext uri="{FF2B5EF4-FFF2-40B4-BE49-F238E27FC236}">
                <a16:creationId xmlns:a16="http://schemas.microsoft.com/office/drawing/2014/main" id="{7CC9D627-19C3-DC54-7CD9-FA5500839118}"/>
              </a:ext>
            </a:extLst>
          </p:cNvPr>
          <p:cNvSpPr>
            <a:spLocks noGrp="1"/>
          </p:cNvSpPr>
          <p:nvPr>
            <p:ph type="sldNum" sz="quarter" idx="12"/>
          </p:nvPr>
        </p:nvSpPr>
        <p:spPr/>
        <p:txBody>
          <a:bodyPr/>
          <a:lstStyle/>
          <a:p>
            <a:fld id="{B4EE2AE5-9218-4A07-842F-E84162EAAD55}" type="slidenum">
              <a:rPr lang="en-IN" smtClean="0"/>
              <a:t>‹#›</a:t>
            </a:fld>
            <a:endParaRPr lang="en-IN" dirty="0"/>
          </a:p>
        </p:txBody>
      </p:sp>
    </p:spTree>
    <p:extLst>
      <p:ext uri="{BB962C8B-B14F-4D97-AF65-F5344CB8AC3E}">
        <p14:creationId xmlns:p14="http://schemas.microsoft.com/office/powerpoint/2010/main" val="3295786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671E6-8C35-83BC-2B33-0655540CB5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45F6C37-AB34-25BE-12C1-AA65FCA8F7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AF8FFD-45F0-DD57-FE3C-9E076ACE2EF3}"/>
              </a:ext>
            </a:extLst>
          </p:cNvPr>
          <p:cNvSpPr>
            <a:spLocks noGrp="1"/>
          </p:cNvSpPr>
          <p:nvPr>
            <p:ph type="dt" sz="half" idx="10"/>
          </p:nvPr>
        </p:nvSpPr>
        <p:spPr/>
        <p:txBody>
          <a:bodyPr/>
          <a:lstStyle/>
          <a:p>
            <a:fld id="{2EC69229-FB1D-4D22-81D5-4891E35C7774}" type="datetime1">
              <a:rPr lang="en-IN" smtClean="0"/>
              <a:t>20-03-2025</a:t>
            </a:fld>
            <a:endParaRPr lang="en-IN" dirty="0"/>
          </a:p>
        </p:txBody>
      </p:sp>
      <p:sp>
        <p:nvSpPr>
          <p:cNvPr id="5" name="Footer Placeholder 4">
            <a:extLst>
              <a:ext uri="{FF2B5EF4-FFF2-40B4-BE49-F238E27FC236}">
                <a16:creationId xmlns:a16="http://schemas.microsoft.com/office/drawing/2014/main" id="{A42A5514-393C-EFCE-01F9-B2CE001A8B98}"/>
              </a:ext>
            </a:extLst>
          </p:cNvPr>
          <p:cNvSpPr>
            <a:spLocks noGrp="1"/>
          </p:cNvSpPr>
          <p:nvPr>
            <p:ph type="ftr" sz="quarter" idx="11"/>
          </p:nvPr>
        </p:nvSpPr>
        <p:spPr/>
        <p:txBody>
          <a:bodyPr/>
          <a:lstStyle/>
          <a:p>
            <a:r>
              <a:rPr lang="en-US" dirty="0"/>
              <a:t>II Year Core Course Project- Final Review</a:t>
            </a:r>
            <a:endParaRPr lang="en-IN" dirty="0"/>
          </a:p>
        </p:txBody>
      </p:sp>
      <p:sp>
        <p:nvSpPr>
          <p:cNvPr id="6" name="Slide Number Placeholder 5">
            <a:extLst>
              <a:ext uri="{FF2B5EF4-FFF2-40B4-BE49-F238E27FC236}">
                <a16:creationId xmlns:a16="http://schemas.microsoft.com/office/drawing/2014/main" id="{8B5ACB48-3533-1C36-3514-71B63718CF75}"/>
              </a:ext>
            </a:extLst>
          </p:cNvPr>
          <p:cNvSpPr>
            <a:spLocks noGrp="1"/>
          </p:cNvSpPr>
          <p:nvPr>
            <p:ph type="sldNum" sz="quarter" idx="12"/>
          </p:nvPr>
        </p:nvSpPr>
        <p:spPr/>
        <p:txBody>
          <a:bodyPr/>
          <a:lstStyle/>
          <a:p>
            <a:fld id="{B4EE2AE5-9218-4A07-842F-E84162EAAD55}" type="slidenum">
              <a:rPr lang="en-IN" smtClean="0"/>
              <a:t>‹#›</a:t>
            </a:fld>
            <a:endParaRPr lang="en-IN" dirty="0"/>
          </a:p>
        </p:txBody>
      </p:sp>
    </p:spTree>
    <p:extLst>
      <p:ext uri="{BB962C8B-B14F-4D97-AF65-F5344CB8AC3E}">
        <p14:creationId xmlns:p14="http://schemas.microsoft.com/office/powerpoint/2010/main" val="1642056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CD219-FA69-9CBF-FBDE-B710CFB85D5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9F158CF-DE11-9B79-12E3-5342CE5B612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9E2B980-E864-34A6-6906-C86638E1851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7A7FA1C-7B6A-BA75-B37B-195B0F573642}"/>
              </a:ext>
            </a:extLst>
          </p:cNvPr>
          <p:cNvSpPr>
            <a:spLocks noGrp="1"/>
          </p:cNvSpPr>
          <p:nvPr>
            <p:ph type="dt" sz="half" idx="10"/>
          </p:nvPr>
        </p:nvSpPr>
        <p:spPr/>
        <p:txBody>
          <a:bodyPr/>
          <a:lstStyle/>
          <a:p>
            <a:fld id="{19EB15CF-85FA-44DC-B92F-0B325CEB2744}" type="datetime1">
              <a:rPr lang="en-IN" smtClean="0"/>
              <a:t>20-03-2025</a:t>
            </a:fld>
            <a:endParaRPr lang="en-IN" dirty="0"/>
          </a:p>
        </p:txBody>
      </p:sp>
      <p:sp>
        <p:nvSpPr>
          <p:cNvPr id="6" name="Footer Placeholder 5">
            <a:extLst>
              <a:ext uri="{FF2B5EF4-FFF2-40B4-BE49-F238E27FC236}">
                <a16:creationId xmlns:a16="http://schemas.microsoft.com/office/drawing/2014/main" id="{AD97CB70-8B73-BAB9-8426-FDEFD71637AB}"/>
              </a:ext>
            </a:extLst>
          </p:cNvPr>
          <p:cNvSpPr>
            <a:spLocks noGrp="1"/>
          </p:cNvSpPr>
          <p:nvPr>
            <p:ph type="ftr" sz="quarter" idx="11"/>
          </p:nvPr>
        </p:nvSpPr>
        <p:spPr/>
        <p:txBody>
          <a:bodyPr/>
          <a:lstStyle/>
          <a:p>
            <a:r>
              <a:rPr lang="en-US" dirty="0"/>
              <a:t>II Year Core Course Project- Final Review</a:t>
            </a:r>
            <a:endParaRPr lang="en-IN" dirty="0"/>
          </a:p>
        </p:txBody>
      </p:sp>
      <p:sp>
        <p:nvSpPr>
          <p:cNvPr id="7" name="Slide Number Placeholder 6">
            <a:extLst>
              <a:ext uri="{FF2B5EF4-FFF2-40B4-BE49-F238E27FC236}">
                <a16:creationId xmlns:a16="http://schemas.microsoft.com/office/drawing/2014/main" id="{9CA51A4B-870D-163F-53D2-0AADE3398F41}"/>
              </a:ext>
            </a:extLst>
          </p:cNvPr>
          <p:cNvSpPr>
            <a:spLocks noGrp="1"/>
          </p:cNvSpPr>
          <p:nvPr>
            <p:ph type="sldNum" sz="quarter" idx="12"/>
          </p:nvPr>
        </p:nvSpPr>
        <p:spPr/>
        <p:txBody>
          <a:bodyPr/>
          <a:lstStyle/>
          <a:p>
            <a:fld id="{B4EE2AE5-9218-4A07-842F-E84162EAAD55}" type="slidenum">
              <a:rPr lang="en-IN" smtClean="0"/>
              <a:t>‹#›</a:t>
            </a:fld>
            <a:endParaRPr lang="en-IN" dirty="0"/>
          </a:p>
        </p:txBody>
      </p:sp>
    </p:spTree>
    <p:extLst>
      <p:ext uri="{BB962C8B-B14F-4D97-AF65-F5344CB8AC3E}">
        <p14:creationId xmlns:p14="http://schemas.microsoft.com/office/powerpoint/2010/main" val="582398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BA5A0-BB01-6BB8-C159-471001A9009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7476893-4A4F-426A-A5F6-626610F379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95C00F-0E53-D71D-782E-D740B83A1A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283FF82-8820-CCBF-411E-57C2C0FB43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AF392E-9590-423C-3F62-1B99F8ED7DB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651395E-14B8-3C49-B85F-5EE4C7A43EB1}"/>
              </a:ext>
            </a:extLst>
          </p:cNvPr>
          <p:cNvSpPr>
            <a:spLocks noGrp="1"/>
          </p:cNvSpPr>
          <p:nvPr>
            <p:ph type="dt" sz="half" idx="10"/>
          </p:nvPr>
        </p:nvSpPr>
        <p:spPr/>
        <p:txBody>
          <a:bodyPr/>
          <a:lstStyle/>
          <a:p>
            <a:fld id="{FB820F7E-702C-44A1-9A9D-3191100088F9}" type="datetime1">
              <a:rPr lang="en-IN" smtClean="0"/>
              <a:t>20-03-2025</a:t>
            </a:fld>
            <a:endParaRPr lang="en-IN" dirty="0"/>
          </a:p>
        </p:txBody>
      </p:sp>
      <p:sp>
        <p:nvSpPr>
          <p:cNvPr id="8" name="Footer Placeholder 7">
            <a:extLst>
              <a:ext uri="{FF2B5EF4-FFF2-40B4-BE49-F238E27FC236}">
                <a16:creationId xmlns:a16="http://schemas.microsoft.com/office/drawing/2014/main" id="{725F0EAD-79ED-31EE-A7B8-00CA48D0D603}"/>
              </a:ext>
            </a:extLst>
          </p:cNvPr>
          <p:cNvSpPr>
            <a:spLocks noGrp="1"/>
          </p:cNvSpPr>
          <p:nvPr>
            <p:ph type="ftr" sz="quarter" idx="11"/>
          </p:nvPr>
        </p:nvSpPr>
        <p:spPr/>
        <p:txBody>
          <a:bodyPr/>
          <a:lstStyle/>
          <a:p>
            <a:r>
              <a:rPr lang="en-US" dirty="0"/>
              <a:t>II Year Core Course Project- Final Review</a:t>
            </a:r>
            <a:endParaRPr lang="en-IN" dirty="0"/>
          </a:p>
        </p:txBody>
      </p:sp>
      <p:sp>
        <p:nvSpPr>
          <p:cNvPr id="9" name="Slide Number Placeholder 8">
            <a:extLst>
              <a:ext uri="{FF2B5EF4-FFF2-40B4-BE49-F238E27FC236}">
                <a16:creationId xmlns:a16="http://schemas.microsoft.com/office/drawing/2014/main" id="{439BBB80-F93E-5FA1-B554-B865EFB6E32E}"/>
              </a:ext>
            </a:extLst>
          </p:cNvPr>
          <p:cNvSpPr>
            <a:spLocks noGrp="1"/>
          </p:cNvSpPr>
          <p:nvPr>
            <p:ph type="sldNum" sz="quarter" idx="12"/>
          </p:nvPr>
        </p:nvSpPr>
        <p:spPr/>
        <p:txBody>
          <a:bodyPr/>
          <a:lstStyle/>
          <a:p>
            <a:fld id="{B4EE2AE5-9218-4A07-842F-E84162EAAD55}" type="slidenum">
              <a:rPr lang="en-IN" smtClean="0"/>
              <a:t>‹#›</a:t>
            </a:fld>
            <a:endParaRPr lang="en-IN" dirty="0"/>
          </a:p>
        </p:txBody>
      </p:sp>
    </p:spTree>
    <p:extLst>
      <p:ext uri="{BB962C8B-B14F-4D97-AF65-F5344CB8AC3E}">
        <p14:creationId xmlns:p14="http://schemas.microsoft.com/office/powerpoint/2010/main" val="573444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D0E9A-C769-7BAB-77EC-E3DD0C871D6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49FE8A4-529A-DDB2-CFFE-2621FA7238E2}"/>
              </a:ext>
            </a:extLst>
          </p:cNvPr>
          <p:cNvSpPr>
            <a:spLocks noGrp="1"/>
          </p:cNvSpPr>
          <p:nvPr>
            <p:ph type="dt" sz="half" idx="10"/>
          </p:nvPr>
        </p:nvSpPr>
        <p:spPr/>
        <p:txBody>
          <a:bodyPr/>
          <a:lstStyle/>
          <a:p>
            <a:fld id="{718F0E8B-B22C-4371-B38C-E1212481E738}" type="datetime1">
              <a:rPr lang="en-IN" smtClean="0"/>
              <a:t>20-03-2025</a:t>
            </a:fld>
            <a:endParaRPr lang="en-IN" dirty="0"/>
          </a:p>
        </p:txBody>
      </p:sp>
      <p:sp>
        <p:nvSpPr>
          <p:cNvPr id="4" name="Footer Placeholder 3">
            <a:extLst>
              <a:ext uri="{FF2B5EF4-FFF2-40B4-BE49-F238E27FC236}">
                <a16:creationId xmlns:a16="http://schemas.microsoft.com/office/drawing/2014/main" id="{D097F48B-5C43-9F3A-55CC-A47A74EE7EC2}"/>
              </a:ext>
            </a:extLst>
          </p:cNvPr>
          <p:cNvSpPr>
            <a:spLocks noGrp="1"/>
          </p:cNvSpPr>
          <p:nvPr>
            <p:ph type="ftr" sz="quarter" idx="11"/>
          </p:nvPr>
        </p:nvSpPr>
        <p:spPr/>
        <p:txBody>
          <a:bodyPr/>
          <a:lstStyle/>
          <a:p>
            <a:r>
              <a:rPr lang="en-US" dirty="0"/>
              <a:t>II Year Core Course Project- Final Review</a:t>
            </a:r>
            <a:endParaRPr lang="en-IN" dirty="0"/>
          </a:p>
        </p:txBody>
      </p:sp>
      <p:sp>
        <p:nvSpPr>
          <p:cNvPr id="5" name="Slide Number Placeholder 4">
            <a:extLst>
              <a:ext uri="{FF2B5EF4-FFF2-40B4-BE49-F238E27FC236}">
                <a16:creationId xmlns:a16="http://schemas.microsoft.com/office/drawing/2014/main" id="{830BDCAC-FA44-2D60-C7FB-00EA9C2A993F}"/>
              </a:ext>
            </a:extLst>
          </p:cNvPr>
          <p:cNvSpPr>
            <a:spLocks noGrp="1"/>
          </p:cNvSpPr>
          <p:nvPr>
            <p:ph type="sldNum" sz="quarter" idx="12"/>
          </p:nvPr>
        </p:nvSpPr>
        <p:spPr/>
        <p:txBody>
          <a:bodyPr/>
          <a:lstStyle/>
          <a:p>
            <a:fld id="{B4EE2AE5-9218-4A07-842F-E84162EAAD55}" type="slidenum">
              <a:rPr lang="en-IN" smtClean="0"/>
              <a:t>‹#›</a:t>
            </a:fld>
            <a:endParaRPr lang="en-IN" dirty="0"/>
          </a:p>
        </p:txBody>
      </p:sp>
    </p:spTree>
    <p:extLst>
      <p:ext uri="{BB962C8B-B14F-4D97-AF65-F5344CB8AC3E}">
        <p14:creationId xmlns:p14="http://schemas.microsoft.com/office/powerpoint/2010/main" val="28295466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7AFBC8-4429-3CF2-D7FD-013C843A5885}"/>
              </a:ext>
            </a:extLst>
          </p:cNvPr>
          <p:cNvSpPr>
            <a:spLocks noGrp="1"/>
          </p:cNvSpPr>
          <p:nvPr>
            <p:ph type="dt" sz="half" idx="10"/>
          </p:nvPr>
        </p:nvSpPr>
        <p:spPr/>
        <p:txBody>
          <a:bodyPr/>
          <a:lstStyle/>
          <a:p>
            <a:fld id="{14BFBDE4-7639-4C49-8989-BE75C1E04AEA}" type="datetime1">
              <a:rPr lang="en-IN" smtClean="0"/>
              <a:t>20-03-2025</a:t>
            </a:fld>
            <a:endParaRPr lang="en-IN" dirty="0"/>
          </a:p>
        </p:txBody>
      </p:sp>
      <p:sp>
        <p:nvSpPr>
          <p:cNvPr id="3" name="Footer Placeholder 2">
            <a:extLst>
              <a:ext uri="{FF2B5EF4-FFF2-40B4-BE49-F238E27FC236}">
                <a16:creationId xmlns:a16="http://schemas.microsoft.com/office/drawing/2014/main" id="{C86F2463-4C84-38B5-C473-94DEDD337FD6}"/>
              </a:ext>
            </a:extLst>
          </p:cNvPr>
          <p:cNvSpPr>
            <a:spLocks noGrp="1"/>
          </p:cNvSpPr>
          <p:nvPr>
            <p:ph type="ftr" sz="quarter" idx="11"/>
          </p:nvPr>
        </p:nvSpPr>
        <p:spPr/>
        <p:txBody>
          <a:bodyPr/>
          <a:lstStyle/>
          <a:p>
            <a:r>
              <a:rPr lang="en-US" dirty="0"/>
              <a:t>II Year Core Course Project- Final Review</a:t>
            </a:r>
            <a:endParaRPr lang="en-IN" dirty="0"/>
          </a:p>
        </p:txBody>
      </p:sp>
      <p:sp>
        <p:nvSpPr>
          <p:cNvPr id="4" name="Slide Number Placeholder 3">
            <a:extLst>
              <a:ext uri="{FF2B5EF4-FFF2-40B4-BE49-F238E27FC236}">
                <a16:creationId xmlns:a16="http://schemas.microsoft.com/office/drawing/2014/main" id="{C6D4EB43-8F87-9269-D6F6-0FBA032535D8}"/>
              </a:ext>
            </a:extLst>
          </p:cNvPr>
          <p:cNvSpPr>
            <a:spLocks noGrp="1"/>
          </p:cNvSpPr>
          <p:nvPr>
            <p:ph type="sldNum" sz="quarter" idx="12"/>
          </p:nvPr>
        </p:nvSpPr>
        <p:spPr/>
        <p:txBody>
          <a:bodyPr/>
          <a:lstStyle/>
          <a:p>
            <a:fld id="{B4EE2AE5-9218-4A07-842F-E84162EAAD55}" type="slidenum">
              <a:rPr lang="en-IN" smtClean="0"/>
              <a:t>‹#›</a:t>
            </a:fld>
            <a:endParaRPr lang="en-IN" dirty="0"/>
          </a:p>
        </p:txBody>
      </p:sp>
    </p:spTree>
    <p:extLst>
      <p:ext uri="{BB962C8B-B14F-4D97-AF65-F5344CB8AC3E}">
        <p14:creationId xmlns:p14="http://schemas.microsoft.com/office/powerpoint/2010/main" val="3723765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221E04-8BD9-6B68-FC0F-A711F6A8CC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67F50A1-7EB1-0089-AFE0-A0B4139BAA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88D8750-631F-0F8E-8365-7236BB4F64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4EE415-B1A5-EF49-8E72-3A526EF23D52}"/>
              </a:ext>
            </a:extLst>
          </p:cNvPr>
          <p:cNvSpPr>
            <a:spLocks noGrp="1"/>
          </p:cNvSpPr>
          <p:nvPr>
            <p:ph type="dt" sz="half" idx="10"/>
          </p:nvPr>
        </p:nvSpPr>
        <p:spPr/>
        <p:txBody>
          <a:bodyPr/>
          <a:lstStyle/>
          <a:p>
            <a:fld id="{77F2B866-7224-4B3F-B79A-8C5243F6F260}" type="datetime1">
              <a:rPr lang="en-IN" smtClean="0"/>
              <a:t>20-03-2025</a:t>
            </a:fld>
            <a:endParaRPr lang="en-IN" dirty="0"/>
          </a:p>
        </p:txBody>
      </p:sp>
      <p:sp>
        <p:nvSpPr>
          <p:cNvPr id="6" name="Footer Placeholder 5">
            <a:extLst>
              <a:ext uri="{FF2B5EF4-FFF2-40B4-BE49-F238E27FC236}">
                <a16:creationId xmlns:a16="http://schemas.microsoft.com/office/drawing/2014/main" id="{264330E7-EC53-C9ED-DBB8-5B347D7F26B2}"/>
              </a:ext>
            </a:extLst>
          </p:cNvPr>
          <p:cNvSpPr>
            <a:spLocks noGrp="1"/>
          </p:cNvSpPr>
          <p:nvPr>
            <p:ph type="ftr" sz="quarter" idx="11"/>
          </p:nvPr>
        </p:nvSpPr>
        <p:spPr/>
        <p:txBody>
          <a:bodyPr/>
          <a:lstStyle/>
          <a:p>
            <a:r>
              <a:rPr lang="en-US" dirty="0"/>
              <a:t>II Year Core Course Project- Final Review</a:t>
            </a:r>
            <a:endParaRPr lang="en-IN" dirty="0"/>
          </a:p>
        </p:txBody>
      </p:sp>
      <p:sp>
        <p:nvSpPr>
          <p:cNvPr id="7" name="Slide Number Placeholder 6">
            <a:extLst>
              <a:ext uri="{FF2B5EF4-FFF2-40B4-BE49-F238E27FC236}">
                <a16:creationId xmlns:a16="http://schemas.microsoft.com/office/drawing/2014/main" id="{CEDCD15B-3E89-C907-AE04-8C7A74F28BCA}"/>
              </a:ext>
            </a:extLst>
          </p:cNvPr>
          <p:cNvSpPr>
            <a:spLocks noGrp="1"/>
          </p:cNvSpPr>
          <p:nvPr>
            <p:ph type="sldNum" sz="quarter" idx="12"/>
          </p:nvPr>
        </p:nvSpPr>
        <p:spPr/>
        <p:txBody>
          <a:bodyPr/>
          <a:lstStyle/>
          <a:p>
            <a:fld id="{B4EE2AE5-9218-4A07-842F-E84162EAAD55}" type="slidenum">
              <a:rPr lang="en-IN" smtClean="0"/>
              <a:t>‹#›</a:t>
            </a:fld>
            <a:endParaRPr lang="en-IN" dirty="0"/>
          </a:p>
        </p:txBody>
      </p:sp>
    </p:spTree>
    <p:extLst>
      <p:ext uri="{BB962C8B-B14F-4D97-AF65-F5344CB8AC3E}">
        <p14:creationId xmlns:p14="http://schemas.microsoft.com/office/powerpoint/2010/main" val="3747313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BBE34-C477-BD1D-5C4A-423A42EC47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FF98EAA-EB77-18BB-153B-3C2C17FD4C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4EF9DA39-FACA-F80B-5621-B93583F1D0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DF808F-D30B-9980-A54D-AF59385A3490}"/>
              </a:ext>
            </a:extLst>
          </p:cNvPr>
          <p:cNvSpPr>
            <a:spLocks noGrp="1"/>
          </p:cNvSpPr>
          <p:nvPr>
            <p:ph type="dt" sz="half" idx="10"/>
          </p:nvPr>
        </p:nvSpPr>
        <p:spPr/>
        <p:txBody>
          <a:bodyPr/>
          <a:lstStyle/>
          <a:p>
            <a:fld id="{17268644-7912-4D53-96FA-7850BA49F75B}" type="datetime1">
              <a:rPr lang="en-IN" smtClean="0"/>
              <a:t>20-03-2025</a:t>
            </a:fld>
            <a:endParaRPr lang="en-IN" dirty="0"/>
          </a:p>
        </p:txBody>
      </p:sp>
      <p:sp>
        <p:nvSpPr>
          <p:cNvPr id="6" name="Footer Placeholder 5">
            <a:extLst>
              <a:ext uri="{FF2B5EF4-FFF2-40B4-BE49-F238E27FC236}">
                <a16:creationId xmlns:a16="http://schemas.microsoft.com/office/drawing/2014/main" id="{77D7B967-36B2-D49E-ACAA-62ED9017942D}"/>
              </a:ext>
            </a:extLst>
          </p:cNvPr>
          <p:cNvSpPr>
            <a:spLocks noGrp="1"/>
          </p:cNvSpPr>
          <p:nvPr>
            <p:ph type="ftr" sz="quarter" idx="11"/>
          </p:nvPr>
        </p:nvSpPr>
        <p:spPr/>
        <p:txBody>
          <a:bodyPr/>
          <a:lstStyle/>
          <a:p>
            <a:r>
              <a:rPr lang="en-US" dirty="0"/>
              <a:t>II Year Core Course Project- Final Review</a:t>
            </a:r>
            <a:endParaRPr lang="en-IN" dirty="0"/>
          </a:p>
        </p:txBody>
      </p:sp>
      <p:sp>
        <p:nvSpPr>
          <p:cNvPr id="7" name="Slide Number Placeholder 6">
            <a:extLst>
              <a:ext uri="{FF2B5EF4-FFF2-40B4-BE49-F238E27FC236}">
                <a16:creationId xmlns:a16="http://schemas.microsoft.com/office/drawing/2014/main" id="{47F779D1-E21D-CDFE-D44E-F0AE9A47EA2F}"/>
              </a:ext>
            </a:extLst>
          </p:cNvPr>
          <p:cNvSpPr>
            <a:spLocks noGrp="1"/>
          </p:cNvSpPr>
          <p:nvPr>
            <p:ph type="sldNum" sz="quarter" idx="12"/>
          </p:nvPr>
        </p:nvSpPr>
        <p:spPr/>
        <p:txBody>
          <a:bodyPr/>
          <a:lstStyle/>
          <a:p>
            <a:fld id="{B4EE2AE5-9218-4A07-842F-E84162EAAD55}" type="slidenum">
              <a:rPr lang="en-IN" smtClean="0"/>
              <a:t>‹#›</a:t>
            </a:fld>
            <a:endParaRPr lang="en-IN" dirty="0"/>
          </a:p>
        </p:txBody>
      </p:sp>
    </p:spTree>
    <p:extLst>
      <p:ext uri="{BB962C8B-B14F-4D97-AF65-F5344CB8AC3E}">
        <p14:creationId xmlns:p14="http://schemas.microsoft.com/office/powerpoint/2010/main" val="1135041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2500EC-1157-3044-AF8C-8BB8052A0FE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51158B8-89EE-6370-40DB-B553292010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70FA01-4EFB-2556-186F-6EDC8B37E2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27CD69-EBFD-43BC-B246-DCEB56CAD8BD}" type="datetime1">
              <a:rPr lang="en-IN" smtClean="0"/>
              <a:t>20-03-2025</a:t>
            </a:fld>
            <a:endParaRPr lang="en-IN" dirty="0"/>
          </a:p>
        </p:txBody>
      </p:sp>
      <p:sp>
        <p:nvSpPr>
          <p:cNvPr id="5" name="Footer Placeholder 4">
            <a:extLst>
              <a:ext uri="{FF2B5EF4-FFF2-40B4-BE49-F238E27FC236}">
                <a16:creationId xmlns:a16="http://schemas.microsoft.com/office/drawing/2014/main" id="{2C73A508-2D6B-F27D-0E75-55977FA039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II Year Core Course Project- Final Review</a:t>
            </a:r>
            <a:endParaRPr lang="en-IN" dirty="0"/>
          </a:p>
        </p:txBody>
      </p:sp>
      <p:sp>
        <p:nvSpPr>
          <p:cNvPr id="6" name="Slide Number Placeholder 5">
            <a:extLst>
              <a:ext uri="{FF2B5EF4-FFF2-40B4-BE49-F238E27FC236}">
                <a16:creationId xmlns:a16="http://schemas.microsoft.com/office/drawing/2014/main" id="{D689B5CE-202A-2084-F4FC-495F1B77B5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EE2AE5-9218-4A07-842F-E84162EAAD55}" type="slidenum">
              <a:rPr lang="en-IN" smtClean="0"/>
              <a:t>‹#›</a:t>
            </a:fld>
            <a:endParaRPr lang="en-IN" dirty="0"/>
          </a:p>
        </p:txBody>
      </p:sp>
    </p:spTree>
    <p:extLst>
      <p:ext uri="{BB962C8B-B14F-4D97-AF65-F5344CB8AC3E}">
        <p14:creationId xmlns:p14="http://schemas.microsoft.com/office/powerpoint/2010/main" val="34694183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8950" y="261666"/>
            <a:ext cx="10515600" cy="2387600"/>
          </a:xfrm>
          <a:solidFill>
            <a:schemeClr val="bg1"/>
          </a:solidFill>
        </p:spPr>
        <p:txBody>
          <a:bodyPr>
            <a:normAutofit/>
          </a:bodyPr>
          <a:lstStyle/>
          <a:p>
            <a:r>
              <a:rPr lang="en-US" sz="3600" b="1" dirty="0">
                <a:latin typeface="Times New Roman" panose="02020603050405020304" pitchFamily="18" charset="0"/>
                <a:cs typeface="Times New Roman" panose="02020603050405020304" pitchFamily="18" charset="0"/>
              </a:rPr>
              <a:t>"Development of AI-ML based models for predicting prices of </a:t>
            </a:r>
            <a:r>
              <a:rPr lang="en-US" sz="3600" b="1" dirty="0" err="1">
                <a:latin typeface="Times New Roman" panose="02020603050405020304" pitchFamily="18" charset="0"/>
                <a:cs typeface="Times New Roman" panose="02020603050405020304" pitchFamily="18" charset="0"/>
              </a:rPr>
              <a:t>agrihorticultural</a:t>
            </a:r>
            <a:r>
              <a:rPr lang="en-US" sz="3600" b="1" dirty="0">
                <a:latin typeface="Times New Roman" panose="02020603050405020304" pitchFamily="18" charset="0"/>
                <a:cs typeface="Times New Roman" panose="02020603050405020304" pitchFamily="18" charset="0"/>
              </a:rPr>
              <a:t> commodities such as pulses and vegetable (onion, potato, onion)"</a:t>
            </a:r>
            <a:endParaRPr lang="en-IN" sz="3600" b="1"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3D09CF59-2414-4E3B-8B8D-C2C8E18E35F9}" type="datetime1">
              <a:rPr lang="en-IN" sz="1800" b="1" smtClean="0">
                <a:solidFill>
                  <a:schemeClr val="tx1"/>
                </a:solidFill>
              </a:rPr>
              <a:t>20-03-2025</a:t>
            </a:fld>
            <a:endParaRPr lang="en-IN" sz="1800" b="1" dirty="0">
              <a:solidFill>
                <a:schemeClr val="tx1"/>
              </a:solidFill>
            </a:endParaRPr>
          </a:p>
        </p:txBody>
      </p:sp>
      <p:sp>
        <p:nvSpPr>
          <p:cNvPr id="5" name="Slide Number Placeholder 4"/>
          <p:cNvSpPr>
            <a:spLocks noGrp="1"/>
          </p:cNvSpPr>
          <p:nvPr>
            <p:ph type="sldNum" sz="quarter" idx="12"/>
          </p:nvPr>
        </p:nvSpPr>
        <p:spPr/>
        <p:txBody>
          <a:bodyPr/>
          <a:lstStyle/>
          <a:p>
            <a:fld id="{107417F7-1E74-4EFC-97D3-AF67DA5DD88F}" type="slidenum">
              <a:rPr lang="en-IN" sz="1800" smtClean="0">
                <a:solidFill>
                  <a:schemeClr val="tx1"/>
                </a:solidFill>
              </a:rPr>
              <a:t>1</a:t>
            </a:fld>
            <a:endParaRPr lang="en-IN" sz="1800" dirty="0">
              <a:solidFill>
                <a:schemeClr val="tx1"/>
              </a:solidFill>
            </a:endParaRPr>
          </a:p>
        </p:txBody>
      </p:sp>
      <p:sp>
        <p:nvSpPr>
          <p:cNvPr id="8" name="Subtitle 2">
            <a:extLst>
              <a:ext uri="{FF2B5EF4-FFF2-40B4-BE49-F238E27FC236}">
                <a16:creationId xmlns:a16="http://schemas.microsoft.com/office/drawing/2014/main" id="{E695C9B8-2B8D-722A-D1E4-DB26ABC2277D}"/>
              </a:ext>
            </a:extLst>
          </p:cNvPr>
          <p:cNvSpPr>
            <a:spLocks noGrp="1"/>
          </p:cNvSpPr>
          <p:nvPr>
            <p:ph type="subTitle" idx="1"/>
          </p:nvPr>
        </p:nvSpPr>
        <p:spPr>
          <a:xfrm>
            <a:off x="474663" y="3486807"/>
            <a:ext cx="4562669" cy="2387599"/>
          </a:xfrm>
          <a:solidFill>
            <a:schemeClr val="bg1"/>
          </a:solidFill>
        </p:spPr>
        <p:txBody>
          <a:bodyPr rtlCol="0">
            <a:normAutofit/>
          </a:bodyPr>
          <a:lstStyle/>
          <a:p>
            <a:pPr algn="just" eaLnBrk="1" fontAlgn="auto" hangingPunct="1">
              <a:spcBef>
                <a:spcPts val="575"/>
              </a:spcBef>
              <a:spcAft>
                <a:spcPts val="0"/>
              </a:spcAft>
              <a:buClr>
                <a:srgbClr val="D34817"/>
              </a:buClr>
              <a:buSzPct val="85000"/>
              <a:defRPr/>
            </a:pPr>
            <a:r>
              <a:rPr lang="en-US" sz="2000" b="1" dirty="0">
                <a:solidFill>
                  <a:srgbClr val="000000"/>
                </a:solidFill>
                <a:latin typeface="Times New Roman" panose="02020603050405020304" pitchFamily="18" charset="0"/>
                <a:cs typeface="Times New Roman" panose="02020603050405020304" pitchFamily="18" charset="0"/>
              </a:rPr>
              <a:t>Presentation by</a:t>
            </a:r>
            <a:endParaRPr lang="en-US" sz="2000" dirty="0">
              <a:solidFill>
                <a:srgbClr val="000000"/>
              </a:solidFill>
              <a:latin typeface="Times New Roman" panose="02020603050405020304" pitchFamily="18" charset="0"/>
              <a:cs typeface="Times New Roman" panose="02020603050405020304" pitchFamily="18" charset="0"/>
            </a:endParaRPr>
          </a:p>
          <a:p>
            <a:pPr algn="just" eaLnBrk="1" fontAlgn="auto" hangingPunct="1">
              <a:spcBef>
                <a:spcPts val="575"/>
              </a:spcBef>
              <a:spcAft>
                <a:spcPts val="0"/>
              </a:spcAft>
              <a:buClr>
                <a:srgbClr val="D34817"/>
              </a:buClr>
              <a:buSzPct val="85000"/>
              <a:defRPr/>
            </a:pPr>
            <a:r>
              <a:rPr lang="en-US" sz="2000" b="1" dirty="0">
                <a:solidFill>
                  <a:srgbClr val="000000"/>
                </a:solidFill>
                <a:latin typeface="Times New Roman" panose="02020603050405020304" pitchFamily="18" charset="0"/>
                <a:cs typeface="Times New Roman" panose="02020603050405020304" pitchFamily="18" charset="0"/>
              </a:rPr>
              <a:t>BHRAHMESH A</a:t>
            </a:r>
          </a:p>
          <a:p>
            <a:pPr algn="just" eaLnBrk="1" fontAlgn="auto" hangingPunct="1">
              <a:spcBef>
                <a:spcPts val="575"/>
              </a:spcBef>
              <a:spcAft>
                <a:spcPts val="0"/>
              </a:spcAft>
              <a:buClr>
                <a:srgbClr val="D34817"/>
              </a:buClr>
              <a:buSzPct val="85000"/>
              <a:defRPr/>
            </a:pPr>
            <a:r>
              <a:rPr lang="en-US" sz="2000" b="1" dirty="0">
                <a:solidFill>
                  <a:srgbClr val="000000"/>
                </a:solidFill>
                <a:latin typeface="Times New Roman" panose="02020603050405020304" pitchFamily="18" charset="0"/>
                <a:cs typeface="Times New Roman" panose="02020603050405020304" pitchFamily="18" charset="0"/>
              </a:rPr>
              <a:t>AZIM MOHIDEEN N</a:t>
            </a:r>
          </a:p>
          <a:p>
            <a:pPr algn="r" eaLnBrk="1" fontAlgn="auto" hangingPunct="1">
              <a:spcBef>
                <a:spcPct val="20000"/>
              </a:spcBef>
              <a:spcAft>
                <a:spcPts val="0"/>
              </a:spcAft>
              <a:defRPr/>
            </a:pPr>
            <a:endParaRPr lang="en-US" sz="2000" dirty="0">
              <a:solidFill>
                <a:srgbClr val="000000"/>
              </a:solidFill>
              <a:latin typeface="Times New Roman" panose="02020603050405020304" pitchFamily="18" charset="0"/>
              <a:cs typeface="Times New Roman" panose="02020603050405020304" pitchFamily="18" charset="0"/>
            </a:endParaRPr>
          </a:p>
          <a:p>
            <a:pPr algn="r" eaLnBrk="1" fontAlgn="auto" hangingPunct="1">
              <a:spcBef>
                <a:spcPct val="20000"/>
              </a:spcBef>
              <a:spcAft>
                <a:spcPts val="0"/>
              </a:spcAft>
              <a:defRPr/>
            </a:pPr>
            <a:endParaRPr lang="en-US" sz="2000" dirty="0">
              <a:solidFill>
                <a:srgbClr val="000000"/>
              </a:solidFill>
              <a:latin typeface="Times New Roman" panose="02020603050405020304" pitchFamily="18" charset="0"/>
              <a:cs typeface="Times New Roman" panose="02020603050405020304" pitchFamily="18" charset="0"/>
            </a:endParaRPr>
          </a:p>
        </p:txBody>
      </p:sp>
      <p:sp>
        <p:nvSpPr>
          <p:cNvPr id="9" name="Rectangle 3">
            <a:extLst>
              <a:ext uri="{FF2B5EF4-FFF2-40B4-BE49-F238E27FC236}">
                <a16:creationId xmlns:a16="http://schemas.microsoft.com/office/drawing/2014/main" id="{FBF3B739-5C6F-619D-5300-28776DA07F3A}"/>
              </a:ext>
            </a:extLst>
          </p:cNvPr>
          <p:cNvSpPr>
            <a:spLocks noChangeArrowheads="1"/>
          </p:cNvSpPr>
          <p:nvPr/>
        </p:nvSpPr>
        <p:spPr bwMode="auto">
          <a:xfrm>
            <a:off x="7154669" y="3403464"/>
            <a:ext cx="4437062" cy="400110"/>
          </a:xfrm>
          <a:prstGeom prst="rect">
            <a:avLst/>
          </a:prstGeom>
          <a:solidFill>
            <a:schemeClr val="bg1"/>
          </a:solidFill>
          <a:ln>
            <a:noFill/>
          </a:ln>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lnSpc>
                <a:spcPct val="100000"/>
              </a:lnSpc>
              <a:spcBef>
                <a:spcPct val="20000"/>
              </a:spcBef>
              <a:buFontTx/>
              <a:buNone/>
            </a:pPr>
            <a:r>
              <a:rPr lang="en-US" altLang="en-US" sz="2000" b="1" dirty="0">
                <a:solidFill>
                  <a:srgbClr val="000000"/>
                </a:solidFill>
                <a:latin typeface="Times New Roman" panose="02020603050405020304" pitchFamily="18" charset="0"/>
                <a:cs typeface="Times New Roman" panose="02020603050405020304" pitchFamily="18" charset="0"/>
              </a:rPr>
              <a:t>Supervisor</a:t>
            </a:r>
          </a:p>
        </p:txBody>
      </p:sp>
      <p:sp>
        <p:nvSpPr>
          <p:cNvPr id="3" name="Footer Placeholder 2">
            <a:extLst>
              <a:ext uri="{FF2B5EF4-FFF2-40B4-BE49-F238E27FC236}">
                <a16:creationId xmlns:a16="http://schemas.microsoft.com/office/drawing/2014/main" id="{01255A9F-3860-6C23-C556-52F7CD997F75}"/>
              </a:ext>
            </a:extLst>
          </p:cNvPr>
          <p:cNvSpPr>
            <a:spLocks noGrp="1"/>
          </p:cNvSpPr>
          <p:nvPr>
            <p:ph type="ftr" sz="quarter" idx="11"/>
          </p:nvPr>
        </p:nvSpPr>
        <p:spPr>
          <a:xfrm>
            <a:off x="3342640" y="6376863"/>
            <a:ext cx="5166360" cy="438942"/>
          </a:xfrm>
        </p:spPr>
        <p:txBody>
          <a:bodyPr/>
          <a:lstStyle/>
          <a:p>
            <a:r>
              <a:rPr lang="en-US" sz="1800" b="1" dirty="0">
                <a:solidFill>
                  <a:schemeClr val="tx1"/>
                </a:solidFill>
              </a:rPr>
              <a:t>II Year Core Course Project- Final Review</a:t>
            </a:r>
            <a:endParaRPr lang="en-IN" sz="1800" b="1" dirty="0">
              <a:solidFill>
                <a:schemeClr val="tx1"/>
              </a:solidFill>
            </a:endParaRPr>
          </a:p>
        </p:txBody>
      </p:sp>
    </p:spTree>
    <p:extLst>
      <p:ext uri="{BB962C8B-B14F-4D97-AF65-F5344CB8AC3E}">
        <p14:creationId xmlns:p14="http://schemas.microsoft.com/office/powerpoint/2010/main" val="1292171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D99FE-6CAF-7B9E-F000-DDB84106C1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1E8085-2A81-2A34-9920-E59BB433531A}"/>
              </a:ext>
            </a:extLst>
          </p:cNvPr>
          <p:cNvSpPr>
            <a:spLocks noGrp="1"/>
          </p:cNvSpPr>
          <p:nvPr>
            <p:ph type="title"/>
          </p:nvPr>
        </p:nvSpPr>
        <p:spPr>
          <a:xfrm>
            <a:off x="408991" y="136525"/>
            <a:ext cx="11468877" cy="725842"/>
          </a:xfrm>
          <a:solidFill>
            <a:schemeClr val="bg1"/>
          </a:solidFill>
        </p:spPr>
        <p:txBody>
          <a:bodyPr>
            <a:noAutofit/>
          </a:bodyPr>
          <a:lstStyle/>
          <a:p>
            <a:br>
              <a:rPr lang="en-IN" sz="3200" b="1" dirty="0">
                <a:latin typeface="TimesNewRomanPSMT"/>
              </a:rPr>
            </a:br>
            <a:br>
              <a:rPr lang="en-IN" sz="3200" b="1" dirty="0">
                <a:latin typeface="TimesNewRomanPSMT"/>
              </a:rPr>
            </a:br>
            <a:br>
              <a:rPr lang="en-IN" sz="3200" b="1" dirty="0">
                <a:latin typeface="TimesNewRomanPSMT"/>
              </a:rPr>
            </a:br>
            <a:r>
              <a:rPr lang="en-IN" sz="3200" b="1" dirty="0">
                <a:latin typeface="Times New Roman" pitchFamily="18" charset="0"/>
                <a:cs typeface="Times New Roman" pitchFamily="18" charset="0"/>
              </a:rPr>
              <a:t>                      </a:t>
            </a:r>
            <a:br>
              <a:rPr lang="en-US"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r>
              <a:rPr lang="en-IN" sz="3200" b="1" dirty="0">
                <a:latin typeface="Times New Roman" panose="02020603050405020304" pitchFamily="18" charset="0"/>
                <a:cs typeface="Times New Roman" panose="02020603050405020304" pitchFamily="18" charset="0"/>
              </a:rPr>
              <a:t>                        VII. Architecture Diagram(1/1)</a:t>
            </a: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r>
              <a:rPr lang="en-IN" sz="3200" b="1" dirty="0">
                <a:latin typeface="Times New Roman" panose="02020603050405020304" pitchFamily="18" charset="0"/>
                <a:cs typeface="Times New Roman" panose="02020603050405020304" pitchFamily="18" charset="0"/>
              </a:rPr>
              <a:t>                                                                     </a:t>
            </a:r>
            <a:br>
              <a:rPr lang="en-IN" sz="3200" b="1" dirty="0">
                <a:latin typeface="Times New Roman" panose="02020603050405020304" pitchFamily="18" charset="0"/>
                <a:cs typeface="Times New Roman" panose="02020603050405020304" pitchFamily="18" charset="0"/>
              </a:rPr>
            </a:br>
            <a:br>
              <a:rPr lang="en-IN" sz="3200" b="1" dirty="0">
                <a:latin typeface="TimesNewRomanPSMT"/>
              </a:rPr>
            </a:br>
            <a:br>
              <a:rPr lang="en-IN" sz="3200" b="1" dirty="0">
                <a:latin typeface="TimesNewRomanPSMT"/>
              </a:rPr>
            </a:br>
            <a:endParaRPr lang="en-IN" sz="3200" dirty="0"/>
          </a:p>
        </p:txBody>
      </p:sp>
      <p:sp>
        <p:nvSpPr>
          <p:cNvPr id="4" name="Date Placeholder 3">
            <a:extLst>
              <a:ext uri="{FF2B5EF4-FFF2-40B4-BE49-F238E27FC236}">
                <a16:creationId xmlns:a16="http://schemas.microsoft.com/office/drawing/2014/main" id="{04CF67F5-4065-4469-92D5-4A2426D9E067}"/>
              </a:ext>
            </a:extLst>
          </p:cNvPr>
          <p:cNvSpPr>
            <a:spLocks noGrp="1"/>
          </p:cNvSpPr>
          <p:nvPr>
            <p:ph type="dt" sz="half" idx="10"/>
          </p:nvPr>
        </p:nvSpPr>
        <p:spPr/>
        <p:txBody>
          <a:bodyPr/>
          <a:lstStyle/>
          <a:p>
            <a:fld id="{CE9DB7FF-CB0C-432E-93FE-ACFF083F99B4}" type="datetime1">
              <a:rPr lang="en-IN" sz="1800" b="1" smtClean="0">
                <a:solidFill>
                  <a:schemeClr val="tx1"/>
                </a:solidFill>
              </a:rPr>
              <a:t>20-03-2025</a:t>
            </a:fld>
            <a:endParaRPr lang="en-IN" sz="1800" b="1" dirty="0">
              <a:solidFill>
                <a:schemeClr val="tx1"/>
              </a:solidFill>
            </a:endParaRPr>
          </a:p>
        </p:txBody>
      </p:sp>
      <p:sp>
        <p:nvSpPr>
          <p:cNvPr id="5" name="Slide Number Placeholder 4">
            <a:extLst>
              <a:ext uri="{FF2B5EF4-FFF2-40B4-BE49-F238E27FC236}">
                <a16:creationId xmlns:a16="http://schemas.microsoft.com/office/drawing/2014/main" id="{1EC4DBA8-14C1-79A3-DA47-F13DAA04A218}"/>
              </a:ext>
            </a:extLst>
          </p:cNvPr>
          <p:cNvSpPr>
            <a:spLocks noGrp="1"/>
          </p:cNvSpPr>
          <p:nvPr>
            <p:ph type="sldNum" sz="quarter" idx="12"/>
          </p:nvPr>
        </p:nvSpPr>
        <p:spPr/>
        <p:txBody>
          <a:bodyPr/>
          <a:lstStyle/>
          <a:p>
            <a:fld id="{107417F7-1E74-4EFC-97D3-AF67DA5DD88F}" type="slidenum">
              <a:rPr lang="en-IN" sz="1800" b="1" smtClean="0">
                <a:solidFill>
                  <a:schemeClr val="tx1"/>
                </a:solidFill>
              </a:rPr>
              <a:t>10</a:t>
            </a:fld>
            <a:endParaRPr lang="en-IN" sz="1800" b="1" dirty="0">
              <a:solidFill>
                <a:schemeClr val="tx1"/>
              </a:solidFill>
            </a:endParaRPr>
          </a:p>
        </p:txBody>
      </p:sp>
      <p:sp>
        <p:nvSpPr>
          <p:cNvPr id="6" name="Footer Placeholder 5">
            <a:extLst>
              <a:ext uri="{FF2B5EF4-FFF2-40B4-BE49-F238E27FC236}">
                <a16:creationId xmlns:a16="http://schemas.microsoft.com/office/drawing/2014/main" id="{F32C5D85-8B24-47A4-D590-E64136743229}"/>
              </a:ext>
            </a:extLst>
          </p:cNvPr>
          <p:cNvSpPr>
            <a:spLocks noGrp="1"/>
          </p:cNvSpPr>
          <p:nvPr>
            <p:ph type="ftr" sz="quarter" idx="11"/>
          </p:nvPr>
        </p:nvSpPr>
        <p:spPr>
          <a:xfrm>
            <a:off x="3302000" y="6356350"/>
            <a:ext cx="5557520" cy="365125"/>
          </a:xfrm>
        </p:spPr>
        <p:txBody>
          <a:bodyPr/>
          <a:lstStyle/>
          <a:p>
            <a:r>
              <a:rPr lang="en-US" sz="1800" b="1">
                <a:solidFill>
                  <a:schemeClr val="tx1"/>
                </a:solidFill>
              </a:rPr>
              <a:t>II Year Core Course Project- Final Review</a:t>
            </a:r>
            <a:endParaRPr lang="en-IN" sz="1800" b="1" dirty="0">
              <a:solidFill>
                <a:schemeClr val="tx1"/>
              </a:solidFill>
            </a:endParaRPr>
          </a:p>
        </p:txBody>
      </p:sp>
      <p:pic>
        <p:nvPicPr>
          <p:cNvPr id="7" name="Content Placeholder 6">
            <a:extLst>
              <a:ext uri="{FF2B5EF4-FFF2-40B4-BE49-F238E27FC236}">
                <a16:creationId xmlns:a16="http://schemas.microsoft.com/office/drawing/2014/main" id="{5A1875A5-627A-4025-A294-287AC8063FD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36365" y="862013"/>
            <a:ext cx="8519269" cy="5314950"/>
          </a:xfrm>
        </p:spPr>
      </p:pic>
    </p:spTree>
    <p:extLst>
      <p:ext uri="{BB962C8B-B14F-4D97-AF65-F5344CB8AC3E}">
        <p14:creationId xmlns:p14="http://schemas.microsoft.com/office/powerpoint/2010/main" val="1272899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0E5F90-365B-ECCA-18D2-B8534AF99E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1234DB-B9F8-2A6D-9C03-B49F7B999FB1}"/>
              </a:ext>
            </a:extLst>
          </p:cNvPr>
          <p:cNvSpPr>
            <a:spLocks noGrp="1"/>
          </p:cNvSpPr>
          <p:nvPr>
            <p:ph type="title"/>
          </p:nvPr>
        </p:nvSpPr>
        <p:spPr>
          <a:xfrm>
            <a:off x="408991" y="136525"/>
            <a:ext cx="11468877" cy="725842"/>
          </a:xfrm>
          <a:solidFill>
            <a:schemeClr val="bg1"/>
          </a:solidFill>
        </p:spPr>
        <p:txBody>
          <a:bodyPr>
            <a:noAutofit/>
          </a:bodyPr>
          <a:lstStyle/>
          <a:p>
            <a:br>
              <a:rPr lang="en-IN" sz="3200" b="1" dirty="0">
                <a:latin typeface="TimesNewRomanPSMT"/>
              </a:rPr>
            </a:br>
            <a:br>
              <a:rPr lang="en-IN" sz="3200" b="1" dirty="0">
                <a:latin typeface="TimesNewRomanPSMT"/>
              </a:rPr>
            </a:br>
            <a:br>
              <a:rPr lang="en-IN" sz="3200" b="1" dirty="0">
                <a:latin typeface="TimesNewRomanPSMT"/>
              </a:rPr>
            </a:br>
            <a:r>
              <a:rPr lang="en-IN" sz="3200" b="1" dirty="0">
                <a:latin typeface="Times New Roman" pitchFamily="18" charset="0"/>
                <a:cs typeface="Times New Roman" pitchFamily="18" charset="0"/>
              </a:rPr>
              <a:t>                      </a:t>
            </a:r>
            <a:br>
              <a:rPr lang="en-US"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r>
              <a:rPr lang="en-IN" sz="3200" b="1" dirty="0">
                <a:latin typeface="Times New Roman" panose="02020603050405020304" pitchFamily="18" charset="0"/>
                <a:cs typeface="Times New Roman" panose="02020603050405020304" pitchFamily="18" charset="0"/>
              </a:rPr>
              <a:t>                        VIII. Task to be conducted (1/1)</a:t>
            </a: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r>
              <a:rPr lang="en-IN" sz="3200" b="1" dirty="0">
                <a:latin typeface="Times New Roman" panose="02020603050405020304" pitchFamily="18" charset="0"/>
                <a:cs typeface="Times New Roman" panose="02020603050405020304" pitchFamily="18" charset="0"/>
              </a:rPr>
              <a:t>                                                                     </a:t>
            </a:r>
            <a:br>
              <a:rPr lang="en-IN" sz="3200" b="1" dirty="0">
                <a:latin typeface="Times New Roman" panose="02020603050405020304" pitchFamily="18" charset="0"/>
                <a:cs typeface="Times New Roman" panose="02020603050405020304" pitchFamily="18" charset="0"/>
              </a:rPr>
            </a:br>
            <a:br>
              <a:rPr lang="en-IN" sz="3200" b="1" dirty="0">
                <a:latin typeface="TimesNewRomanPSMT"/>
              </a:rPr>
            </a:br>
            <a:br>
              <a:rPr lang="en-IN" sz="3200" b="1" dirty="0">
                <a:latin typeface="TimesNewRomanPSMT"/>
              </a:rPr>
            </a:br>
            <a:endParaRPr lang="en-IN" sz="3200" dirty="0"/>
          </a:p>
        </p:txBody>
      </p:sp>
      <p:sp>
        <p:nvSpPr>
          <p:cNvPr id="4" name="Date Placeholder 3">
            <a:extLst>
              <a:ext uri="{FF2B5EF4-FFF2-40B4-BE49-F238E27FC236}">
                <a16:creationId xmlns:a16="http://schemas.microsoft.com/office/drawing/2014/main" id="{3A83E3E9-F302-5A2F-D38F-1C53D353796E}"/>
              </a:ext>
            </a:extLst>
          </p:cNvPr>
          <p:cNvSpPr>
            <a:spLocks noGrp="1"/>
          </p:cNvSpPr>
          <p:nvPr>
            <p:ph type="dt" sz="half" idx="10"/>
          </p:nvPr>
        </p:nvSpPr>
        <p:spPr/>
        <p:txBody>
          <a:bodyPr/>
          <a:lstStyle/>
          <a:p>
            <a:fld id="{CE9DB7FF-CB0C-432E-93FE-ACFF083F99B4}" type="datetime1">
              <a:rPr lang="en-IN" sz="1800" b="1" smtClean="0">
                <a:solidFill>
                  <a:schemeClr val="tx1"/>
                </a:solidFill>
              </a:rPr>
              <a:t>20-03-2025</a:t>
            </a:fld>
            <a:endParaRPr lang="en-IN" sz="1800" b="1" dirty="0">
              <a:solidFill>
                <a:schemeClr val="tx1"/>
              </a:solidFill>
            </a:endParaRPr>
          </a:p>
        </p:txBody>
      </p:sp>
      <p:sp>
        <p:nvSpPr>
          <p:cNvPr id="5" name="Slide Number Placeholder 4">
            <a:extLst>
              <a:ext uri="{FF2B5EF4-FFF2-40B4-BE49-F238E27FC236}">
                <a16:creationId xmlns:a16="http://schemas.microsoft.com/office/drawing/2014/main" id="{55DA5C24-54FE-1C75-B13D-6E65AFF57409}"/>
              </a:ext>
            </a:extLst>
          </p:cNvPr>
          <p:cNvSpPr>
            <a:spLocks noGrp="1"/>
          </p:cNvSpPr>
          <p:nvPr>
            <p:ph type="sldNum" sz="quarter" idx="12"/>
          </p:nvPr>
        </p:nvSpPr>
        <p:spPr/>
        <p:txBody>
          <a:bodyPr/>
          <a:lstStyle/>
          <a:p>
            <a:fld id="{107417F7-1E74-4EFC-97D3-AF67DA5DD88F}" type="slidenum">
              <a:rPr lang="en-IN" sz="1800" b="1" smtClean="0">
                <a:solidFill>
                  <a:schemeClr val="tx1"/>
                </a:solidFill>
              </a:rPr>
              <a:t>11</a:t>
            </a:fld>
            <a:endParaRPr lang="en-IN" sz="1800" b="1" dirty="0">
              <a:solidFill>
                <a:schemeClr val="tx1"/>
              </a:solidFill>
            </a:endParaRPr>
          </a:p>
        </p:txBody>
      </p:sp>
      <p:sp>
        <p:nvSpPr>
          <p:cNvPr id="6" name="Footer Placeholder 5">
            <a:extLst>
              <a:ext uri="{FF2B5EF4-FFF2-40B4-BE49-F238E27FC236}">
                <a16:creationId xmlns:a16="http://schemas.microsoft.com/office/drawing/2014/main" id="{E7F92ABF-79AA-1893-2805-BA60E190B684}"/>
              </a:ext>
            </a:extLst>
          </p:cNvPr>
          <p:cNvSpPr>
            <a:spLocks noGrp="1"/>
          </p:cNvSpPr>
          <p:nvPr>
            <p:ph type="ftr" sz="quarter" idx="11"/>
          </p:nvPr>
        </p:nvSpPr>
        <p:spPr>
          <a:xfrm>
            <a:off x="3302000" y="6356350"/>
            <a:ext cx="5557520" cy="365125"/>
          </a:xfrm>
        </p:spPr>
        <p:txBody>
          <a:bodyPr/>
          <a:lstStyle/>
          <a:p>
            <a:r>
              <a:rPr lang="en-US" sz="1800" b="1">
                <a:solidFill>
                  <a:schemeClr val="tx1"/>
                </a:solidFill>
              </a:rPr>
              <a:t>II Year Core Course Project- Final Review</a:t>
            </a:r>
            <a:endParaRPr lang="en-IN" sz="1800" b="1" dirty="0">
              <a:solidFill>
                <a:schemeClr val="tx1"/>
              </a:solidFill>
            </a:endParaRPr>
          </a:p>
        </p:txBody>
      </p:sp>
      <p:sp>
        <p:nvSpPr>
          <p:cNvPr id="8" name="Content Placeholder 7">
            <a:extLst>
              <a:ext uri="{FF2B5EF4-FFF2-40B4-BE49-F238E27FC236}">
                <a16:creationId xmlns:a16="http://schemas.microsoft.com/office/drawing/2014/main" id="{C296C9D3-0DED-913F-CE82-D4C2C6FCD6C4}"/>
              </a:ext>
            </a:extLst>
          </p:cNvPr>
          <p:cNvSpPr>
            <a:spLocks noGrp="1"/>
          </p:cNvSpPr>
          <p:nvPr>
            <p:ph idx="1"/>
          </p:nvPr>
        </p:nvSpPr>
        <p:spPr>
          <a:xfrm>
            <a:off x="838200" y="862367"/>
            <a:ext cx="10515600" cy="5314596"/>
          </a:xfrm>
        </p:spPr>
        <p:txBody>
          <a:bodyPr>
            <a:normAutofit fontScale="25000" lnSpcReduction="20000"/>
          </a:bodyPr>
          <a:lstStyle/>
          <a:p>
            <a:r>
              <a:rPr lang="en-US" sz="5600" b="1" dirty="0"/>
              <a:t>1. Data Collection &amp; Preprocessing</a:t>
            </a:r>
          </a:p>
          <a:p>
            <a:r>
              <a:rPr lang="en-US" sz="5600" dirty="0"/>
              <a:t>Historical WPI data from </a:t>
            </a:r>
            <a:r>
              <a:rPr lang="en-US" sz="5600" b="1" dirty="0"/>
              <a:t>1980 to 2021</a:t>
            </a:r>
            <a:r>
              <a:rPr lang="en-US" sz="5600" dirty="0"/>
              <a:t>, along with flood flag indicators for each year, is gathered to analyze price fluctuations during flood-affected periods. The dataset is cleaned by </a:t>
            </a:r>
            <a:r>
              <a:rPr lang="en-US" sz="5600" b="1" dirty="0"/>
              <a:t>handling missing values, removing inconsistencies, and normalizing numerical data</a:t>
            </a:r>
            <a:r>
              <a:rPr lang="en-US" sz="5600" dirty="0"/>
              <a:t> to ensure accuracy. Additionally, </a:t>
            </a:r>
            <a:r>
              <a:rPr lang="en-US" sz="5600" b="1" dirty="0"/>
              <a:t>categorical variables, if present, are encoded</a:t>
            </a:r>
            <a:r>
              <a:rPr lang="en-US" sz="5600" dirty="0"/>
              <a:t> to make them compatible with machine learning processing.</a:t>
            </a:r>
          </a:p>
          <a:p>
            <a:r>
              <a:rPr lang="en-US" sz="5600" b="1" dirty="0"/>
              <a:t>2. Feature Selection &amp; Engineering</a:t>
            </a:r>
          </a:p>
          <a:p>
            <a:r>
              <a:rPr lang="en-US" sz="5600" dirty="0"/>
              <a:t>Key features influencing </a:t>
            </a:r>
            <a:r>
              <a:rPr lang="en-US" sz="5600" b="1" dirty="0"/>
              <a:t>WPI fluctuations, such as flood occurrences, rainfall deviation, and economic trends</a:t>
            </a:r>
            <a:r>
              <a:rPr lang="en-US" sz="5600" dirty="0"/>
              <a:t>, are identified for model training. Additional features like </a:t>
            </a:r>
            <a:r>
              <a:rPr lang="en-US" sz="5600" b="1" dirty="0"/>
              <a:t>lag-based WPI trends and seasonal indicators</a:t>
            </a:r>
            <a:r>
              <a:rPr lang="en-US" sz="5600" dirty="0"/>
              <a:t> are developed if necessary to improve forecasting accuracy.</a:t>
            </a:r>
          </a:p>
          <a:p>
            <a:r>
              <a:rPr lang="en-US" sz="5600" b="1" dirty="0"/>
              <a:t>3. Model Development &amp; Implementation</a:t>
            </a:r>
          </a:p>
          <a:p>
            <a:r>
              <a:rPr lang="en-US" sz="5600" dirty="0"/>
              <a:t>The </a:t>
            </a:r>
            <a:r>
              <a:rPr lang="en-US" sz="5600" b="1" dirty="0"/>
              <a:t>Random Forest algorithm</a:t>
            </a:r>
            <a:r>
              <a:rPr lang="en-US" sz="5600" dirty="0"/>
              <a:t> is selected as the primary model for </a:t>
            </a:r>
            <a:r>
              <a:rPr lang="en-US" sz="5600" b="1" dirty="0"/>
              <a:t>predicting WPI rate changes per year when a flood occurs</a:t>
            </a:r>
            <a:r>
              <a:rPr lang="en-US" sz="5600" dirty="0"/>
              <a:t>. A </a:t>
            </a:r>
            <a:r>
              <a:rPr lang="en-US" sz="5600" b="1" dirty="0"/>
              <a:t>custom formula for adjusting the WPI rate based on the current value</a:t>
            </a:r>
            <a:r>
              <a:rPr lang="en-US" sz="5600" dirty="0"/>
              <a:t> is implemented to enhance predictive accuracy. The model is then </a:t>
            </a:r>
            <a:r>
              <a:rPr lang="en-US" sz="5600" b="1" dirty="0"/>
              <a:t>trained on historical data and optimized using hyperparameter tuning</a:t>
            </a:r>
            <a:r>
              <a:rPr lang="en-US" sz="5600" dirty="0"/>
              <a:t> to improve performance.</a:t>
            </a:r>
          </a:p>
          <a:p>
            <a:r>
              <a:rPr lang="en-US" sz="5600" b="1" dirty="0"/>
              <a:t>4. Model Testing &amp; Evaluation</a:t>
            </a:r>
          </a:p>
          <a:p>
            <a:r>
              <a:rPr lang="en-US" sz="5600" dirty="0"/>
              <a:t>The trained model is </a:t>
            </a:r>
            <a:r>
              <a:rPr lang="en-US" sz="5600" b="1" dirty="0"/>
              <a:t>validated using test data</a:t>
            </a:r>
            <a:r>
              <a:rPr lang="en-US" sz="5600" dirty="0"/>
              <a:t> and evaluated using </a:t>
            </a:r>
            <a:r>
              <a:rPr lang="en-US" sz="5600" b="1" dirty="0"/>
              <a:t>performance metrics like Mean Absolute Percentage Error (MAPE) and R² score</a:t>
            </a:r>
            <a:r>
              <a:rPr lang="en-US" sz="5600" dirty="0"/>
              <a:t>. Predictions are compared with actual WPI rates to assess the </a:t>
            </a:r>
            <a:r>
              <a:rPr lang="en-US" sz="5600" b="1" dirty="0"/>
              <a:t>model's reliability in forecasting price fluctuations</a:t>
            </a:r>
            <a:r>
              <a:rPr lang="en-US" sz="5600" dirty="0"/>
              <a:t>.</a:t>
            </a:r>
          </a:p>
          <a:p>
            <a:r>
              <a:rPr lang="en-US" sz="5600" b="1" dirty="0"/>
              <a:t>5. Implementation of Real-Time Forecasting Mechanism</a:t>
            </a:r>
          </a:p>
          <a:p>
            <a:r>
              <a:rPr lang="en-US" sz="5600" dirty="0"/>
              <a:t>A </a:t>
            </a:r>
            <a:r>
              <a:rPr lang="en-US" sz="5600" b="1" dirty="0"/>
              <a:t>real-time forecasting mechanism</a:t>
            </a:r>
            <a:r>
              <a:rPr lang="en-US" sz="5600" dirty="0"/>
              <a:t> is integrated to enable </a:t>
            </a:r>
            <a:r>
              <a:rPr lang="en-US" sz="5600" b="1" dirty="0"/>
              <a:t>dynamic WPI adjustments</a:t>
            </a:r>
            <a:r>
              <a:rPr lang="en-US" sz="5600" dirty="0"/>
              <a:t> based on </a:t>
            </a:r>
            <a:r>
              <a:rPr lang="en-US" sz="5600" b="1" dirty="0"/>
              <a:t>live economic and climatic data</a:t>
            </a:r>
            <a:r>
              <a:rPr lang="en-US" sz="5600" dirty="0"/>
              <a:t>. This ensures that predictions remain accurate even as </a:t>
            </a:r>
            <a:r>
              <a:rPr lang="en-US" sz="5600" b="1" dirty="0"/>
              <a:t>market conditions and environmental factors change</a:t>
            </a:r>
            <a:r>
              <a:rPr lang="en-US" sz="5600" dirty="0"/>
              <a:t>.</a:t>
            </a:r>
          </a:p>
          <a:p>
            <a:r>
              <a:rPr lang="en-US" sz="5600" b="1" dirty="0"/>
              <a:t>6. Visualization &amp; Interpretation</a:t>
            </a:r>
          </a:p>
          <a:p>
            <a:r>
              <a:rPr lang="en-US" sz="5600" dirty="0"/>
              <a:t>To enhance usability, </a:t>
            </a:r>
            <a:r>
              <a:rPr lang="en-US" sz="5600" b="1" dirty="0"/>
              <a:t>line graphs and scatter plots</a:t>
            </a:r>
            <a:r>
              <a:rPr lang="en-US" sz="5600" dirty="0"/>
              <a:t> are developed to illustrate </a:t>
            </a:r>
            <a:r>
              <a:rPr lang="en-US" sz="5600" b="1" dirty="0"/>
              <a:t>the impact of floods on WPI trends</a:t>
            </a:r>
            <a:r>
              <a:rPr lang="en-US" sz="5600" dirty="0"/>
              <a:t>. Additionally, </a:t>
            </a:r>
            <a:r>
              <a:rPr lang="en-US" sz="5600" b="1" dirty="0"/>
              <a:t>interactive dashboards</a:t>
            </a:r>
            <a:r>
              <a:rPr lang="en-US" sz="5600" dirty="0"/>
              <a:t> are created for easy interpretation by </a:t>
            </a:r>
            <a:r>
              <a:rPr lang="en-US" sz="5600" b="1" dirty="0"/>
              <a:t>farmers, traders, and policymakers</a:t>
            </a:r>
            <a:r>
              <a:rPr lang="en-US" sz="5600" dirty="0"/>
              <a:t>, making the insights more actionable</a:t>
            </a:r>
          </a:p>
          <a:p>
            <a:endParaRPr lang="en-IN" dirty="0"/>
          </a:p>
        </p:txBody>
      </p:sp>
    </p:spTree>
    <p:extLst>
      <p:ext uri="{BB962C8B-B14F-4D97-AF65-F5344CB8AC3E}">
        <p14:creationId xmlns:p14="http://schemas.microsoft.com/office/powerpoint/2010/main" val="17774595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696BF8-F993-46D1-8DAB-AAE7674C4A9B}"/>
              </a:ext>
            </a:extLst>
          </p:cNvPr>
          <p:cNvSpPr>
            <a:spLocks noGrp="1"/>
          </p:cNvSpPr>
          <p:nvPr>
            <p:ph type="dt" sz="half" idx="10"/>
          </p:nvPr>
        </p:nvSpPr>
        <p:spPr/>
        <p:txBody>
          <a:bodyPr/>
          <a:lstStyle/>
          <a:p>
            <a:fld id="{14BFBDE4-7639-4C49-8989-BE75C1E04AEA}" type="datetime1">
              <a:rPr lang="en-IN" smtClean="0"/>
              <a:t>20-03-2025</a:t>
            </a:fld>
            <a:endParaRPr lang="en-IN" dirty="0"/>
          </a:p>
        </p:txBody>
      </p:sp>
      <p:sp>
        <p:nvSpPr>
          <p:cNvPr id="3" name="Footer Placeholder 2">
            <a:extLst>
              <a:ext uri="{FF2B5EF4-FFF2-40B4-BE49-F238E27FC236}">
                <a16:creationId xmlns:a16="http://schemas.microsoft.com/office/drawing/2014/main" id="{05BAF76C-61DC-402E-AE69-32962245FA3F}"/>
              </a:ext>
            </a:extLst>
          </p:cNvPr>
          <p:cNvSpPr>
            <a:spLocks noGrp="1"/>
          </p:cNvSpPr>
          <p:nvPr>
            <p:ph type="ftr" sz="quarter" idx="11"/>
          </p:nvPr>
        </p:nvSpPr>
        <p:spPr/>
        <p:txBody>
          <a:bodyPr/>
          <a:lstStyle/>
          <a:p>
            <a:r>
              <a:rPr lang="en-US"/>
              <a:t>II Year Core Course Project- Final Review</a:t>
            </a:r>
            <a:endParaRPr lang="en-IN" dirty="0"/>
          </a:p>
        </p:txBody>
      </p:sp>
      <p:sp>
        <p:nvSpPr>
          <p:cNvPr id="4" name="Slide Number Placeholder 3">
            <a:extLst>
              <a:ext uri="{FF2B5EF4-FFF2-40B4-BE49-F238E27FC236}">
                <a16:creationId xmlns:a16="http://schemas.microsoft.com/office/drawing/2014/main" id="{1A5867EF-D9E9-4829-B3A1-AEF1CB6303C5}"/>
              </a:ext>
            </a:extLst>
          </p:cNvPr>
          <p:cNvSpPr>
            <a:spLocks noGrp="1"/>
          </p:cNvSpPr>
          <p:nvPr>
            <p:ph type="sldNum" sz="quarter" idx="12"/>
          </p:nvPr>
        </p:nvSpPr>
        <p:spPr/>
        <p:txBody>
          <a:bodyPr/>
          <a:lstStyle/>
          <a:p>
            <a:fld id="{B4EE2AE5-9218-4A07-842F-E84162EAAD55}" type="slidenum">
              <a:rPr lang="en-IN" smtClean="0"/>
              <a:t>12</a:t>
            </a:fld>
            <a:endParaRPr lang="en-IN" dirty="0"/>
          </a:p>
        </p:txBody>
      </p:sp>
      <p:sp>
        <p:nvSpPr>
          <p:cNvPr id="6" name="TextBox 5">
            <a:extLst>
              <a:ext uri="{FF2B5EF4-FFF2-40B4-BE49-F238E27FC236}">
                <a16:creationId xmlns:a16="http://schemas.microsoft.com/office/drawing/2014/main" id="{1152847B-2160-41B0-AAF7-00831354DA7D}"/>
              </a:ext>
            </a:extLst>
          </p:cNvPr>
          <p:cNvSpPr txBox="1"/>
          <p:nvPr/>
        </p:nvSpPr>
        <p:spPr>
          <a:xfrm>
            <a:off x="169334" y="549408"/>
            <a:ext cx="11819466" cy="2031325"/>
          </a:xfrm>
          <a:prstGeom prst="rect">
            <a:avLst/>
          </a:prstGeom>
          <a:noFill/>
        </p:spPr>
        <p:txBody>
          <a:bodyPr wrap="square">
            <a:spAutoFit/>
          </a:bodyPr>
          <a:lstStyle/>
          <a:p>
            <a:r>
              <a:rPr lang="en-US" b="1" dirty="0"/>
              <a:t>7. Deployment &amp; Integration</a:t>
            </a:r>
          </a:p>
          <a:p>
            <a:r>
              <a:rPr lang="en-US" dirty="0"/>
              <a:t>The model is </a:t>
            </a:r>
            <a:r>
              <a:rPr lang="en-US" b="1" dirty="0"/>
              <a:t>deployed in a user-friendly web or mobile application</a:t>
            </a:r>
            <a:r>
              <a:rPr lang="en-US" dirty="0"/>
              <a:t>, making it accessible for real-world applications. To ensure scalability, </a:t>
            </a:r>
            <a:r>
              <a:rPr lang="en-US" b="1" dirty="0"/>
              <a:t>computational efficiency is optimized</a:t>
            </a:r>
            <a:r>
              <a:rPr lang="en-US" dirty="0"/>
              <a:t>, allowing for </a:t>
            </a:r>
            <a:r>
              <a:rPr lang="en-US" b="1" dirty="0"/>
              <a:t>fast and accurate predictions</a:t>
            </a:r>
            <a:r>
              <a:rPr lang="en-US" dirty="0"/>
              <a:t> even with large datasets.</a:t>
            </a:r>
          </a:p>
          <a:p>
            <a:r>
              <a:rPr lang="en-US" b="1" dirty="0"/>
              <a:t>8. Future Enhancements &amp; Research</a:t>
            </a:r>
          </a:p>
          <a:p>
            <a:r>
              <a:rPr lang="en-US" dirty="0"/>
              <a:t>To further improve forecasting accuracy, </a:t>
            </a:r>
            <a:r>
              <a:rPr lang="en-US" b="1" dirty="0"/>
              <a:t>advanced deep learning models such as LSTM and Transformer networks</a:t>
            </a:r>
            <a:r>
              <a:rPr lang="en-US" dirty="0"/>
              <a:t> will be explored for long-term WPI trend analysis. Additionally, </a:t>
            </a:r>
            <a:r>
              <a:rPr lang="en-US" b="1" dirty="0"/>
              <a:t>macroeconomic factors like inflation rates and trade policies</a:t>
            </a:r>
            <a:r>
              <a:rPr lang="en-US" dirty="0"/>
              <a:t> will be integrated to refine the model’s predictive capabilities, making it more robust for global market trends.</a:t>
            </a:r>
          </a:p>
        </p:txBody>
      </p:sp>
    </p:spTree>
    <p:extLst>
      <p:ext uri="{BB962C8B-B14F-4D97-AF65-F5344CB8AC3E}">
        <p14:creationId xmlns:p14="http://schemas.microsoft.com/office/powerpoint/2010/main" val="4088662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1091E6-ADF5-6ABA-9D11-334BBC0809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F44936-E51E-7053-7794-8E96568F4D7E}"/>
              </a:ext>
            </a:extLst>
          </p:cNvPr>
          <p:cNvSpPr>
            <a:spLocks noGrp="1"/>
          </p:cNvSpPr>
          <p:nvPr>
            <p:ph type="title"/>
          </p:nvPr>
        </p:nvSpPr>
        <p:spPr>
          <a:xfrm>
            <a:off x="408991" y="136525"/>
            <a:ext cx="11468877" cy="725842"/>
          </a:xfrm>
          <a:solidFill>
            <a:schemeClr val="bg1"/>
          </a:solidFill>
        </p:spPr>
        <p:txBody>
          <a:bodyPr>
            <a:noAutofit/>
          </a:bodyPr>
          <a:lstStyle/>
          <a:p>
            <a:br>
              <a:rPr lang="en-IN" sz="3200" b="1" dirty="0">
                <a:latin typeface="TimesNewRomanPSMT"/>
              </a:rPr>
            </a:br>
            <a:br>
              <a:rPr lang="en-IN" sz="3200" b="1" dirty="0">
                <a:latin typeface="TimesNewRomanPSMT"/>
              </a:rPr>
            </a:br>
            <a:br>
              <a:rPr lang="en-IN" sz="3200" b="1" dirty="0">
                <a:latin typeface="TimesNewRomanPSMT"/>
              </a:rPr>
            </a:br>
            <a:r>
              <a:rPr lang="en-IN" sz="3200" b="1" dirty="0">
                <a:latin typeface="Times New Roman" pitchFamily="18" charset="0"/>
                <a:cs typeface="Times New Roman" pitchFamily="18" charset="0"/>
              </a:rPr>
              <a:t>                      </a:t>
            </a:r>
            <a:br>
              <a:rPr lang="en-US"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r>
              <a:rPr lang="en-IN" sz="3200" b="1" dirty="0">
                <a:latin typeface="Times New Roman" panose="02020603050405020304" pitchFamily="18" charset="0"/>
                <a:cs typeface="Times New Roman" panose="02020603050405020304" pitchFamily="18" charset="0"/>
              </a:rPr>
              <a:t>                        IX. Implementation Setup(1/2)</a:t>
            </a: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r>
              <a:rPr lang="en-IN" sz="3200" b="1" dirty="0">
                <a:latin typeface="Times New Roman" panose="02020603050405020304" pitchFamily="18" charset="0"/>
                <a:cs typeface="Times New Roman" panose="02020603050405020304" pitchFamily="18" charset="0"/>
              </a:rPr>
              <a:t>                                                                     </a:t>
            </a:r>
            <a:br>
              <a:rPr lang="en-IN" sz="3200" b="1" dirty="0">
                <a:latin typeface="Times New Roman" panose="02020603050405020304" pitchFamily="18" charset="0"/>
                <a:cs typeface="Times New Roman" panose="02020603050405020304" pitchFamily="18" charset="0"/>
              </a:rPr>
            </a:br>
            <a:br>
              <a:rPr lang="en-IN" sz="3200" b="1" dirty="0">
                <a:latin typeface="TimesNewRomanPSMT"/>
              </a:rPr>
            </a:br>
            <a:br>
              <a:rPr lang="en-IN" sz="3200" b="1" dirty="0">
                <a:latin typeface="TimesNewRomanPSMT"/>
              </a:rPr>
            </a:br>
            <a:endParaRPr lang="en-IN" sz="3200" dirty="0"/>
          </a:p>
        </p:txBody>
      </p:sp>
      <p:sp>
        <p:nvSpPr>
          <p:cNvPr id="4" name="Date Placeholder 3">
            <a:extLst>
              <a:ext uri="{FF2B5EF4-FFF2-40B4-BE49-F238E27FC236}">
                <a16:creationId xmlns:a16="http://schemas.microsoft.com/office/drawing/2014/main" id="{0C934015-B2B6-6439-1393-E684ABFC504A}"/>
              </a:ext>
            </a:extLst>
          </p:cNvPr>
          <p:cNvSpPr>
            <a:spLocks noGrp="1"/>
          </p:cNvSpPr>
          <p:nvPr>
            <p:ph type="dt" sz="half" idx="10"/>
          </p:nvPr>
        </p:nvSpPr>
        <p:spPr/>
        <p:txBody>
          <a:bodyPr/>
          <a:lstStyle/>
          <a:p>
            <a:fld id="{CE9DB7FF-CB0C-432E-93FE-ACFF083F99B4}" type="datetime1">
              <a:rPr lang="en-IN" sz="1800" b="1" smtClean="0">
                <a:solidFill>
                  <a:schemeClr val="tx1"/>
                </a:solidFill>
              </a:rPr>
              <a:t>20-03-2025</a:t>
            </a:fld>
            <a:endParaRPr lang="en-IN" sz="1800" b="1" dirty="0">
              <a:solidFill>
                <a:schemeClr val="tx1"/>
              </a:solidFill>
            </a:endParaRPr>
          </a:p>
        </p:txBody>
      </p:sp>
      <p:sp>
        <p:nvSpPr>
          <p:cNvPr id="5" name="Slide Number Placeholder 4">
            <a:extLst>
              <a:ext uri="{FF2B5EF4-FFF2-40B4-BE49-F238E27FC236}">
                <a16:creationId xmlns:a16="http://schemas.microsoft.com/office/drawing/2014/main" id="{1CC69B35-26CA-7D80-A651-76AA90CF1381}"/>
              </a:ext>
            </a:extLst>
          </p:cNvPr>
          <p:cNvSpPr>
            <a:spLocks noGrp="1"/>
          </p:cNvSpPr>
          <p:nvPr>
            <p:ph type="sldNum" sz="quarter" idx="12"/>
          </p:nvPr>
        </p:nvSpPr>
        <p:spPr/>
        <p:txBody>
          <a:bodyPr/>
          <a:lstStyle/>
          <a:p>
            <a:fld id="{107417F7-1E74-4EFC-97D3-AF67DA5DD88F}" type="slidenum">
              <a:rPr lang="en-IN" sz="1800" b="1" smtClean="0">
                <a:solidFill>
                  <a:schemeClr val="tx1"/>
                </a:solidFill>
              </a:rPr>
              <a:t>13</a:t>
            </a:fld>
            <a:endParaRPr lang="en-IN" sz="1800" b="1" dirty="0">
              <a:solidFill>
                <a:schemeClr val="tx1"/>
              </a:solidFill>
            </a:endParaRPr>
          </a:p>
        </p:txBody>
      </p:sp>
      <p:sp>
        <p:nvSpPr>
          <p:cNvPr id="6" name="Footer Placeholder 5">
            <a:extLst>
              <a:ext uri="{FF2B5EF4-FFF2-40B4-BE49-F238E27FC236}">
                <a16:creationId xmlns:a16="http://schemas.microsoft.com/office/drawing/2014/main" id="{D22D369F-7470-1A0F-2D41-9A192D79B84F}"/>
              </a:ext>
            </a:extLst>
          </p:cNvPr>
          <p:cNvSpPr>
            <a:spLocks noGrp="1"/>
          </p:cNvSpPr>
          <p:nvPr>
            <p:ph type="ftr" sz="quarter" idx="11"/>
          </p:nvPr>
        </p:nvSpPr>
        <p:spPr>
          <a:xfrm>
            <a:off x="3302000" y="6356350"/>
            <a:ext cx="5557520" cy="365125"/>
          </a:xfrm>
        </p:spPr>
        <p:txBody>
          <a:bodyPr/>
          <a:lstStyle/>
          <a:p>
            <a:r>
              <a:rPr lang="en-US" sz="1800" b="1">
                <a:solidFill>
                  <a:schemeClr val="tx1"/>
                </a:solidFill>
              </a:rPr>
              <a:t>II Year Core Course Project- Final Review</a:t>
            </a:r>
            <a:endParaRPr lang="en-IN" sz="1800" b="1" dirty="0">
              <a:solidFill>
                <a:schemeClr val="tx1"/>
              </a:solidFill>
            </a:endParaRPr>
          </a:p>
        </p:txBody>
      </p:sp>
      <p:sp>
        <p:nvSpPr>
          <p:cNvPr id="8" name="Content Placeholder 7">
            <a:extLst>
              <a:ext uri="{FF2B5EF4-FFF2-40B4-BE49-F238E27FC236}">
                <a16:creationId xmlns:a16="http://schemas.microsoft.com/office/drawing/2014/main" id="{32DAB27D-A2CF-0032-F0EE-EC3D22AD4AB6}"/>
              </a:ext>
            </a:extLst>
          </p:cNvPr>
          <p:cNvSpPr>
            <a:spLocks noGrp="1"/>
          </p:cNvSpPr>
          <p:nvPr>
            <p:ph idx="1"/>
          </p:nvPr>
        </p:nvSpPr>
        <p:spPr>
          <a:xfrm>
            <a:off x="838200" y="862367"/>
            <a:ext cx="10515600" cy="5314596"/>
          </a:xfrm>
        </p:spPr>
        <p:txBody>
          <a:bodyPr/>
          <a:lstStyle/>
          <a:p>
            <a:r>
              <a:rPr lang="en-IN" sz="2800" b="1" dirty="0">
                <a:latin typeface="Times New Roman" panose="02020603050405020304" pitchFamily="18" charset="0"/>
                <a:cs typeface="Times New Roman" panose="02020603050405020304" pitchFamily="18" charset="0"/>
              </a:rPr>
              <a:t>Front End Evaluation</a:t>
            </a:r>
            <a:endParaRPr lang="en-IN" dirty="0"/>
          </a:p>
          <a:p>
            <a:pPr marL="0" indent="0">
              <a:buNone/>
            </a:pPr>
            <a:br>
              <a:rPr lang="en-IN" dirty="0"/>
            </a:br>
            <a:endParaRPr lang="en-IN" dirty="0"/>
          </a:p>
        </p:txBody>
      </p:sp>
      <p:pic>
        <p:nvPicPr>
          <p:cNvPr id="10" name="Picture 9">
            <a:extLst>
              <a:ext uri="{FF2B5EF4-FFF2-40B4-BE49-F238E27FC236}">
                <a16:creationId xmlns:a16="http://schemas.microsoft.com/office/drawing/2014/main" id="{316E2B3D-E48D-45A4-06CB-578682F3B018}"/>
              </a:ext>
            </a:extLst>
          </p:cNvPr>
          <p:cNvPicPr>
            <a:picLocks noChangeAspect="1"/>
          </p:cNvPicPr>
          <p:nvPr/>
        </p:nvPicPr>
        <p:blipFill>
          <a:blip r:embed="rId2"/>
          <a:stretch>
            <a:fillRect/>
          </a:stretch>
        </p:blipFill>
        <p:spPr>
          <a:xfrm>
            <a:off x="1021080" y="1293308"/>
            <a:ext cx="5732694" cy="2638612"/>
          </a:xfrm>
          <a:prstGeom prst="rect">
            <a:avLst/>
          </a:prstGeom>
        </p:spPr>
      </p:pic>
      <p:pic>
        <p:nvPicPr>
          <p:cNvPr id="12" name="Picture 11">
            <a:extLst>
              <a:ext uri="{FF2B5EF4-FFF2-40B4-BE49-F238E27FC236}">
                <a16:creationId xmlns:a16="http://schemas.microsoft.com/office/drawing/2014/main" id="{9F6C4F76-CAF1-1517-6E51-FAA4D5B8C69A}"/>
              </a:ext>
            </a:extLst>
          </p:cNvPr>
          <p:cNvPicPr>
            <a:picLocks noChangeAspect="1"/>
          </p:cNvPicPr>
          <p:nvPr/>
        </p:nvPicPr>
        <p:blipFill>
          <a:blip r:embed="rId3"/>
          <a:stretch>
            <a:fillRect/>
          </a:stretch>
        </p:blipFill>
        <p:spPr>
          <a:xfrm>
            <a:off x="6936654" y="1293308"/>
            <a:ext cx="4694514" cy="3424996"/>
          </a:xfrm>
          <a:prstGeom prst="rect">
            <a:avLst/>
          </a:prstGeom>
        </p:spPr>
      </p:pic>
    </p:spTree>
    <p:extLst>
      <p:ext uri="{BB962C8B-B14F-4D97-AF65-F5344CB8AC3E}">
        <p14:creationId xmlns:p14="http://schemas.microsoft.com/office/powerpoint/2010/main" val="4220870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007D28-9C67-C914-253D-F19338D4E9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4D09E1-F6E1-F800-A499-ECEAE3C33D23}"/>
              </a:ext>
            </a:extLst>
          </p:cNvPr>
          <p:cNvSpPr>
            <a:spLocks noGrp="1"/>
          </p:cNvSpPr>
          <p:nvPr>
            <p:ph type="title"/>
          </p:nvPr>
        </p:nvSpPr>
        <p:spPr>
          <a:xfrm>
            <a:off x="408991" y="136525"/>
            <a:ext cx="11468877" cy="725842"/>
          </a:xfrm>
          <a:solidFill>
            <a:schemeClr val="bg1"/>
          </a:solidFill>
        </p:spPr>
        <p:txBody>
          <a:bodyPr>
            <a:noAutofit/>
          </a:bodyPr>
          <a:lstStyle/>
          <a:p>
            <a:br>
              <a:rPr lang="en-IN" sz="3200" b="1" dirty="0">
                <a:latin typeface="TimesNewRomanPSMT"/>
              </a:rPr>
            </a:br>
            <a:br>
              <a:rPr lang="en-IN" sz="3200" b="1" dirty="0">
                <a:latin typeface="TimesNewRomanPSMT"/>
              </a:rPr>
            </a:br>
            <a:br>
              <a:rPr lang="en-IN" sz="3200" b="1" dirty="0">
                <a:latin typeface="TimesNewRomanPSMT"/>
              </a:rPr>
            </a:br>
            <a:r>
              <a:rPr lang="en-IN" sz="3200" b="1" dirty="0">
                <a:latin typeface="Times New Roman" pitchFamily="18" charset="0"/>
                <a:cs typeface="Times New Roman" pitchFamily="18" charset="0"/>
              </a:rPr>
              <a:t>                      </a:t>
            </a:r>
            <a:br>
              <a:rPr lang="en-US"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r>
              <a:rPr lang="en-IN" sz="3200" b="1" dirty="0">
                <a:latin typeface="Times New Roman" panose="02020603050405020304" pitchFamily="18" charset="0"/>
                <a:cs typeface="Times New Roman" panose="02020603050405020304" pitchFamily="18" charset="0"/>
              </a:rPr>
              <a:t>                        IX. Implementation Setup (2/2)</a:t>
            </a: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r>
              <a:rPr lang="en-IN" sz="3200" b="1" dirty="0">
                <a:latin typeface="Times New Roman" panose="02020603050405020304" pitchFamily="18" charset="0"/>
                <a:cs typeface="Times New Roman" panose="02020603050405020304" pitchFamily="18" charset="0"/>
              </a:rPr>
              <a:t>                                                                     </a:t>
            </a:r>
            <a:br>
              <a:rPr lang="en-IN" sz="3200" b="1" dirty="0">
                <a:latin typeface="Times New Roman" panose="02020603050405020304" pitchFamily="18" charset="0"/>
                <a:cs typeface="Times New Roman" panose="02020603050405020304" pitchFamily="18" charset="0"/>
              </a:rPr>
            </a:br>
            <a:br>
              <a:rPr lang="en-IN" sz="3200" b="1" dirty="0">
                <a:latin typeface="TimesNewRomanPSMT"/>
              </a:rPr>
            </a:br>
            <a:br>
              <a:rPr lang="en-IN" sz="3200" b="1" dirty="0">
                <a:latin typeface="TimesNewRomanPSMT"/>
              </a:rPr>
            </a:br>
            <a:endParaRPr lang="en-IN" sz="3200" dirty="0"/>
          </a:p>
        </p:txBody>
      </p:sp>
      <p:sp>
        <p:nvSpPr>
          <p:cNvPr id="4" name="Date Placeholder 3">
            <a:extLst>
              <a:ext uri="{FF2B5EF4-FFF2-40B4-BE49-F238E27FC236}">
                <a16:creationId xmlns:a16="http://schemas.microsoft.com/office/drawing/2014/main" id="{9A4642D1-CD60-2C22-C040-ABD68CD490A4}"/>
              </a:ext>
            </a:extLst>
          </p:cNvPr>
          <p:cNvSpPr>
            <a:spLocks noGrp="1"/>
          </p:cNvSpPr>
          <p:nvPr>
            <p:ph type="dt" sz="half" idx="10"/>
          </p:nvPr>
        </p:nvSpPr>
        <p:spPr/>
        <p:txBody>
          <a:bodyPr/>
          <a:lstStyle/>
          <a:p>
            <a:fld id="{CE9DB7FF-CB0C-432E-93FE-ACFF083F99B4}" type="datetime1">
              <a:rPr lang="en-IN" sz="1800" b="1" smtClean="0">
                <a:solidFill>
                  <a:schemeClr val="tx1"/>
                </a:solidFill>
              </a:rPr>
              <a:t>20-03-2025</a:t>
            </a:fld>
            <a:endParaRPr lang="en-IN" sz="1800" b="1" dirty="0">
              <a:solidFill>
                <a:schemeClr val="tx1"/>
              </a:solidFill>
            </a:endParaRPr>
          </a:p>
        </p:txBody>
      </p:sp>
      <p:sp>
        <p:nvSpPr>
          <p:cNvPr id="5" name="Slide Number Placeholder 4">
            <a:extLst>
              <a:ext uri="{FF2B5EF4-FFF2-40B4-BE49-F238E27FC236}">
                <a16:creationId xmlns:a16="http://schemas.microsoft.com/office/drawing/2014/main" id="{9709BBA5-4D79-9111-4183-C3EB4A2DCA05}"/>
              </a:ext>
            </a:extLst>
          </p:cNvPr>
          <p:cNvSpPr>
            <a:spLocks noGrp="1"/>
          </p:cNvSpPr>
          <p:nvPr>
            <p:ph type="sldNum" sz="quarter" idx="12"/>
          </p:nvPr>
        </p:nvSpPr>
        <p:spPr/>
        <p:txBody>
          <a:bodyPr/>
          <a:lstStyle/>
          <a:p>
            <a:fld id="{107417F7-1E74-4EFC-97D3-AF67DA5DD88F}" type="slidenum">
              <a:rPr lang="en-IN" sz="1800" b="1" smtClean="0">
                <a:solidFill>
                  <a:schemeClr val="tx1"/>
                </a:solidFill>
              </a:rPr>
              <a:t>14</a:t>
            </a:fld>
            <a:endParaRPr lang="en-IN" sz="1800" b="1" dirty="0">
              <a:solidFill>
                <a:schemeClr val="tx1"/>
              </a:solidFill>
            </a:endParaRPr>
          </a:p>
        </p:txBody>
      </p:sp>
      <p:sp>
        <p:nvSpPr>
          <p:cNvPr id="6" name="Footer Placeholder 5">
            <a:extLst>
              <a:ext uri="{FF2B5EF4-FFF2-40B4-BE49-F238E27FC236}">
                <a16:creationId xmlns:a16="http://schemas.microsoft.com/office/drawing/2014/main" id="{0F9247D6-E1DA-98DB-2D53-9DB9BE7C2887}"/>
              </a:ext>
            </a:extLst>
          </p:cNvPr>
          <p:cNvSpPr>
            <a:spLocks noGrp="1"/>
          </p:cNvSpPr>
          <p:nvPr>
            <p:ph type="ftr" sz="quarter" idx="11"/>
          </p:nvPr>
        </p:nvSpPr>
        <p:spPr>
          <a:xfrm>
            <a:off x="3302000" y="6356350"/>
            <a:ext cx="5557520" cy="365125"/>
          </a:xfrm>
        </p:spPr>
        <p:txBody>
          <a:bodyPr/>
          <a:lstStyle/>
          <a:p>
            <a:r>
              <a:rPr lang="en-US" sz="1800" b="1">
                <a:solidFill>
                  <a:schemeClr val="tx1"/>
                </a:solidFill>
              </a:rPr>
              <a:t>II Year Core Course Project- Final Review</a:t>
            </a:r>
            <a:endParaRPr lang="en-IN" sz="1800" b="1" dirty="0">
              <a:solidFill>
                <a:schemeClr val="tx1"/>
              </a:solidFill>
            </a:endParaRPr>
          </a:p>
        </p:txBody>
      </p:sp>
      <p:sp>
        <p:nvSpPr>
          <p:cNvPr id="8" name="Content Placeholder 7">
            <a:extLst>
              <a:ext uri="{FF2B5EF4-FFF2-40B4-BE49-F238E27FC236}">
                <a16:creationId xmlns:a16="http://schemas.microsoft.com/office/drawing/2014/main" id="{E7C843E1-93F2-3C5C-4603-F252CDB778E7}"/>
              </a:ext>
            </a:extLst>
          </p:cNvPr>
          <p:cNvSpPr>
            <a:spLocks noGrp="1"/>
          </p:cNvSpPr>
          <p:nvPr>
            <p:ph idx="1"/>
          </p:nvPr>
        </p:nvSpPr>
        <p:spPr>
          <a:xfrm>
            <a:off x="838200" y="862367"/>
            <a:ext cx="10515600" cy="5314596"/>
          </a:xfrm>
        </p:spPr>
        <p:txBody>
          <a:bodyPr/>
          <a:lstStyle/>
          <a:p>
            <a:pPr marL="0" indent="0">
              <a:buNone/>
            </a:pPr>
            <a:r>
              <a:rPr lang="en-IN" sz="2800" b="1" dirty="0">
                <a:latin typeface="Times New Roman" panose="02020603050405020304" pitchFamily="18" charset="0"/>
                <a:cs typeface="Times New Roman" panose="02020603050405020304" pitchFamily="18" charset="0"/>
              </a:rPr>
              <a:t>Back End Evaluation</a:t>
            </a:r>
            <a:endParaRPr lang="en-IN" dirty="0"/>
          </a:p>
        </p:txBody>
      </p:sp>
      <p:pic>
        <p:nvPicPr>
          <p:cNvPr id="7" name="Picture 6">
            <a:extLst>
              <a:ext uri="{FF2B5EF4-FFF2-40B4-BE49-F238E27FC236}">
                <a16:creationId xmlns:a16="http://schemas.microsoft.com/office/drawing/2014/main" id="{1572EA11-A7CA-3B67-BAD0-3D4882A2B530}"/>
              </a:ext>
            </a:extLst>
          </p:cNvPr>
          <p:cNvPicPr>
            <a:picLocks noChangeAspect="1"/>
          </p:cNvPicPr>
          <p:nvPr/>
        </p:nvPicPr>
        <p:blipFill>
          <a:blip r:embed="rId2"/>
          <a:stretch>
            <a:fillRect/>
          </a:stretch>
        </p:blipFill>
        <p:spPr>
          <a:xfrm>
            <a:off x="935735" y="1435608"/>
            <a:ext cx="9190003" cy="1344167"/>
          </a:xfrm>
          <a:prstGeom prst="rect">
            <a:avLst/>
          </a:prstGeom>
        </p:spPr>
      </p:pic>
    </p:spTree>
    <p:extLst>
      <p:ext uri="{BB962C8B-B14F-4D97-AF65-F5344CB8AC3E}">
        <p14:creationId xmlns:p14="http://schemas.microsoft.com/office/powerpoint/2010/main" val="15688874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3A6A32-78A5-F363-5E78-AD922CBE3A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A1D958-EDE1-6F62-0619-7B32BCE2C549}"/>
              </a:ext>
            </a:extLst>
          </p:cNvPr>
          <p:cNvSpPr>
            <a:spLocks noGrp="1"/>
          </p:cNvSpPr>
          <p:nvPr>
            <p:ph type="title"/>
          </p:nvPr>
        </p:nvSpPr>
        <p:spPr>
          <a:xfrm>
            <a:off x="408991" y="136525"/>
            <a:ext cx="11468877" cy="725842"/>
          </a:xfrm>
          <a:solidFill>
            <a:schemeClr val="bg1"/>
          </a:solidFill>
        </p:spPr>
        <p:txBody>
          <a:bodyPr>
            <a:noAutofit/>
          </a:bodyPr>
          <a:lstStyle/>
          <a:p>
            <a:br>
              <a:rPr lang="en-IN" sz="3200" b="1" dirty="0">
                <a:latin typeface="TimesNewRomanPSMT"/>
              </a:rPr>
            </a:br>
            <a:br>
              <a:rPr lang="en-IN" sz="3200" b="1" dirty="0">
                <a:latin typeface="TimesNewRomanPSMT"/>
              </a:rPr>
            </a:br>
            <a:br>
              <a:rPr lang="en-IN" sz="3200" b="1" dirty="0">
                <a:latin typeface="TimesNewRomanPSMT"/>
              </a:rPr>
            </a:br>
            <a:r>
              <a:rPr lang="en-IN" sz="3200" b="1" dirty="0">
                <a:latin typeface="Times New Roman" pitchFamily="18" charset="0"/>
                <a:cs typeface="Times New Roman" pitchFamily="18" charset="0"/>
              </a:rPr>
              <a:t>                      </a:t>
            </a:r>
            <a:br>
              <a:rPr lang="en-US"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r>
              <a:rPr lang="en-IN" sz="3200" b="1" dirty="0">
                <a:latin typeface="Times New Roman" panose="02020603050405020304" pitchFamily="18" charset="0"/>
                <a:cs typeface="Times New Roman" panose="02020603050405020304" pitchFamily="18" charset="0"/>
              </a:rPr>
              <a:t>                        X. Result and Testing (1/2)</a:t>
            </a: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r>
              <a:rPr lang="en-IN" sz="3200" b="1" dirty="0">
                <a:latin typeface="Times New Roman" panose="02020603050405020304" pitchFamily="18" charset="0"/>
                <a:cs typeface="Times New Roman" panose="02020603050405020304" pitchFamily="18" charset="0"/>
              </a:rPr>
              <a:t>                                                                     </a:t>
            </a:r>
            <a:br>
              <a:rPr lang="en-IN" sz="3200" b="1" dirty="0">
                <a:latin typeface="Times New Roman" panose="02020603050405020304" pitchFamily="18" charset="0"/>
                <a:cs typeface="Times New Roman" panose="02020603050405020304" pitchFamily="18" charset="0"/>
              </a:rPr>
            </a:br>
            <a:br>
              <a:rPr lang="en-IN" sz="3200" b="1" dirty="0">
                <a:latin typeface="TimesNewRomanPSMT"/>
              </a:rPr>
            </a:br>
            <a:br>
              <a:rPr lang="en-IN" sz="3200" b="1" dirty="0">
                <a:latin typeface="TimesNewRomanPSMT"/>
              </a:rPr>
            </a:br>
            <a:endParaRPr lang="en-IN" sz="3200" dirty="0"/>
          </a:p>
        </p:txBody>
      </p:sp>
      <p:sp>
        <p:nvSpPr>
          <p:cNvPr id="4" name="Date Placeholder 3">
            <a:extLst>
              <a:ext uri="{FF2B5EF4-FFF2-40B4-BE49-F238E27FC236}">
                <a16:creationId xmlns:a16="http://schemas.microsoft.com/office/drawing/2014/main" id="{EA9DB7D5-75A7-77FE-407D-1B94ED13164B}"/>
              </a:ext>
            </a:extLst>
          </p:cNvPr>
          <p:cNvSpPr>
            <a:spLocks noGrp="1"/>
          </p:cNvSpPr>
          <p:nvPr>
            <p:ph type="dt" sz="half" idx="10"/>
          </p:nvPr>
        </p:nvSpPr>
        <p:spPr/>
        <p:txBody>
          <a:bodyPr/>
          <a:lstStyle/>
          <a:p>
            <a:fld id="{CE9DB7FF-CB0C-432E-93FE-ACFF083F99B4}" type="datetime1">
              <a:rPr lang="en-IN" sz="1800" b="1" smtClean="0">
                <a:solidFill>
                  <a:schemeClr val="tx1"/>
                </a:solidFill>
              </a:rPr>
              <a:t>20-03-2025</a:t>
            </a:fld>
            <a:endParaRPr lang="en-IN" sz="1800" b="1" dirty="0">
              <a:solidFill>
                <a:schemeClr val="tx1"/>
              </a:solidFill>
            </a:endParaRPr>
          </a:p>
        </p:txBody>
      </p:sp>
      <p:sp>
        <p:nvSpPr>
          <p:cNvPr id="5" name="Slide Number Placeholder 4">
            <a:extLst>
              <a:ext uri="{FF2B5EF4-FFF2-40B4-BE49-F238E27FC236}">
                <a16:creationId xmlns:a16="http://schemas.microsoft.com/office/drawing/2014/main" id="{A1FBF6AB-1132-2640-2C51-A64D08E9BCF2}"/>
              </a:ext>
            </a:extLst>
          </p:cNvPr>
          <p:cNvSpPr>
            <a:spLocks noGrp="1"/>
          </p:cNvSpPr>
          <p:nvPr>
            <p:ph type="sldNum" sz="quarter" idx="12"/>
          </p:nvPr>
        </p:nvSpPr>
        <p:spPr/>
        <p:txBody>
          <a:bodyPr/>
          <a:lstStyle/>
          <a:p>
            <a:fld id="{107417F7-1E74-4EFC-97D3-AF67DA5DD88F}" type="slidenum">
              <a:rPr lang="en-IN" sz="1800" b="1" smtClean="0">
                <a:solidFill>
                  <a:schemeClr val="tx1"/>
                </a:solidFill>
              </a:rPr>
              <a:t>15</a:t>
            </a:fld>
            <a:endParaRPr lang="en-IN" sz="1800" b="1" dirty="0">
              <a:solidFill>
                <a:schemeClr val="tx1"/>
              </a:solidFill>
            </a:endParaRPr>
          </a:p>
        </p:txBody>
      </p:sp>
      <p:sp>
        <p:nvSpPr>
          <p:cNvPr id="6" name="Footer Placeholder 5">
            <a:extLst>
              <a:ext uri="{FF2B5EF4-FFF2-40B4-BE49-F238E27FC236}">
                <a16:creationId xmlns:a16="http://schemas.microsoft.com/office/drawing/2014/main" id="{399DE6DF-1ABC-0CB3-DC09-947DFCC56894}"/>
              </a:ext>
            </a:extLst>
          </p:cNvPr>
          <p:cNvSpPr>
            <a:spLocks noGrp="1"/>
          </p:cNvSpPr>
          <p:nvPr>
            <p:ph type="ftr" sz="quarter" idx="11"/>
          </p:nvPr>
        </p:nvSpPr>
        <p:spPr>
          <a:xfrm>
            <a:off x="3302000" y="6356350"/>
            <a:ext cx="5557520" cy="365125"/>
          </a:xfrm>
        </p:spPr>
        <p:txBody>
          <a:bodyPr/>
          <a:lstStyle/>
          <a:p>
            <a:r>
              <a:rPr lang="en-US" sz="1800" b="1">
                <a:solidFill>
                  <a:schemeClr val="tx1"/>
                </a:solidFill>
              </a:rPr>
              <a:t>II Year Core Course Project- Final Review</a:t>
            </a:r>
            <a:endParaRPr lang="en-IN" sz="1800" b="1" dirty="0">
              <a:solidFill>
                <a:schemeClr val="tx1"/>
              </a:solidFill>
            </a:endParaRPr>
          </a:p>
        </p:txBody>
      </p:sp>
      <p:pic>
        <p:nvPicPr>
          <p:cNvPr id="10" name="Content Placeholder 9">
            <a:extLst>
              <a:ext uri="{FF2B5EF4-FFF2-40B4-BE49-F238E27FC236}">
                <a16:creationId xmlns:a16="http://schemas.microsoft.com/office/drawing/2014/main" id="{B2686B4F-FBC3-FB97-2529-71CCF04AAD65}"/>
              </a:ext>
            </a:extLst>
          </p:cNvPr>
          <p:cNvPicPr>
            <a:picLocks noGrp="1" noChangeAspect="1"/>
          </p:cNvPicPr>
          <p:nvPr>
            <p:ph idx="1"/>
          </p:nvPr>
        </p:nvPicPr>
        <p:blipFill>
          <a:blip r:embed="rId2"/>
          <a:stretch>
            <a:fillRect/>
          </a:stretch>
        </p:blipFill>
        <p:spPr>
          <a:xfrm>
            <a:off x="1586763" y="1026661"/>
            <a:ext cx="9018473" cy="3773939"/>
          </a:xfrm>
        </p:spPr>
      </p:pic>
    </p:spTree>
    <p:extLst>
      <p:ext uri="{BB962C8B-B14F-4D97-AF65-F5344CB8AC3E}">
        <p14:creationId xmlns:p14="http://schemas.microsoft.com/office/powerpoint/2010/main" val="41749001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8AFEC4-E76F-163E-2C7D-F5CBE5F678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629A221-C7CF-926C-F724-038C5DE897C5}"/>
              </a:ext>
            </a:extLst>
          </p:cNvPr>
          <p:cNvSpPr>
            <a:spLocks noGrp="1"/>
          </p:cNvSpPr>
          <p:nvPr>
            <p:ph type="title"/>
          </p:nvPr>
        </p:nvSpPr>
        <p:spPr>
          <a:xfrm>
            <a:off x="408991" y="136525"/>
            <a:ext cx="11468877" cy="725842"/>
          </a:xfrm>
          <a:solidFill>
            <a:schemeClr val="bg1"/>
          </a:solidFill>
        </p:spPr>
        <p:txBody>
          <a:bodyPr>
            <a:noAutofit/>
          </a:bodyPr>
          <a:lstStyle/>
          <a:p>
            <a:br>
              <a:rPr lang="en-IN" sz="3200" b="1" dirty="0">
                <a:latin typeface="TimesNewRomanPSMT"/>
              </a:rPr>
            </a:br>
            <a:br>
              <a:rPr lang="en-IN" sz="3200" b="1" dirty="0">
                <a:latin typeface="TimesNewRomanPSMT"/>
              </a:rPr>
            </a:br>
            <a:br>
              <a:rPr lang="en-IN" sz="3200" b="1" dirty="0">
                <a:latin typeface="TimesNewRomanPSMT"/>
              </a:rPr>
            </a:br>
            <a:r>
              <a:rPr lang="en-IN" sz="3200" b="1" dirty="0">
                <a:latin typeface="Times New Roman" pitchFamily="18" charset="0"/>
                <a:cs typeface="Times New Roman" pitchFamily="18" charset="0"/>
              </a:rPr>
              <a:t>                      </a:t>
            </a:r>
            <a:br>
              <a:rPr lang="en-US"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r>
              <a:rPr lang="en-IN" sz="3200" b="1" dirty="0">
                <a:latin typeface="Times New Roman" panose="02020603050405020304" pitchFamily="18" charset="0"/>
                <a:cs typeface="Times New Roman" panose="02020603050405020304" pitchFamily="18" charset="0"/>
              </a:rPr>
              <a:t>                        X. Result and Testing (2/2)</a:t>
            </a: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r>
              <a:rPr lang="en-IN" sz="3200" b="1" dirty="0">
                <a:latin typeface="Times New Roman" panose="02020603050405020304" pitchFamily="18" charset="0"/>
                <a:cs typeface="Times New Roman" panose="02020603050405020304" pitchFamily="18" charset="0"/>
              </a:rPr>
              <a:t>                                                                     </a:t>
            </a:r>
            <a:br>
              <a:rPr lang="en-IN" sz="3200" b="1" dirty="0">
                <a:latin typeface="Times New Roman" panose="02020603050405020304" pitchFamily="18" charset="0"/>
                <a:cs typeface="Times New Roman" panose="02020603050405020304" pitchFamily="18" charset="0"/>
              </a:rPr>
            </a:br>
            <a:br>
              <a:rPr lang="en-IN" sz="3200" b="1" dirty="0">
                <a:latin typeface="TimesNewRomanPSMT"/>
              </a:rPr>
            </a:br>
            <a:br>
              <a:rPr lang="en-IN" sz="3200" b="1" dirty="0">
                <a:latin typeface="TimesNewRomanPSMT"/>
              </a:rPr>
            </a:br>
            <a:endParaRPr lang="en-IN" sz="3200" dirty="0"/>
          </a:p>
        </p:txBody>
      </p:sp>
      <p:sp>
        <p:nvSpPr>
          <p:cNvPr id="4" name="Date Placeholder 3">
            <a:extLst>
              <a:ext uri="{FF2B5EF4-FFF2-40B4-BE49-F238E27FC236}">
                <a16:creationId xmlns:a16="http://schemas.microsoft.com/office/drawing/2014/main" id="{1B342074-E274-F121-E44A-ED32E25F5425}"/>
              </a:ext>
            </a:extLst>
          </p:cNvPr>
          <p:cNvSpPr>
            <a:spLocks noGrp="1"/>
          </p:cNvSpPr>
          <p:nvPr>
            <p:ph type="dt" sz="half" idx="10"/>
          </p:nvPr>
        </p:nvSpPr>
        <p:spPr/>
        <p:txBody>
          <a:bodyPr/>
          <a:lstStyle/>
          <a:p>
            <a:fld id="{CE9DB7FF-CB0C-432E-93FE-ACFF083F99B4}" type="datetime1">
              <a:rPr lang="en-IN" sz="1800" b="1" smtClean="0">
                <a:solidFill>
                  <a:schemeClr val="tx1"/>
                </a:solidFill>
              </a:rPr>
              <a:t>20-03-2025</a:t>
            </a:fld>
            <a:endParaRPr lang="en-IN" sz="1800" b="1" dirty="0">
              <a:solidFill>
                <a:schemeClr val="tx1"/>
              </a:solidFill>
            </a:endParaRPr>
          </a:p>
        </p:txBody>
      </p:sp>
      <p:sp>
        <p:nvSpPr>
          <p:cNvPr id="5" name="Slide Number Placeholder 4">
            <a:extLst>
              <a:ext uri="{FF2B5EF4-FFF2-40B4-BE49-F238E27FC236}">
                <a16:creationId xmlns:a16="http://schemas.microsoft.com/office/drawing/2014/main" id="{752464CD-A863-D8D7-2C08-381FFC6D458B}"/>
              </a:ext>
            </a:extLst>
          </p:cNvPr>
          <p:cNvSpPr>
            <a:spLocks noGrp="1"/>
          </p:cNvSpPr>
          <p:nvPr>
            <p:ph type="sldNum" sz="quarter" idx="12"/>
          </p:nvPr>
        </p:nvSpPr>
        <p:spPr/>
        <p:txBody>
          <a:bodyPr/>
          <a:lstStyle/>
          <a:p>
            <a:fld id="{107417F7-1E74-4EFC-97D3-AF67DA5DD88F}" type="slidenum">
              <a:rPr lang="en-IN" sz="1800" b="1" smtClean="0">
                <a:solidFill>
                  <a:schemeClr val="tx1"/>
                </a:solidFill>
              </a:rPr>
              <a:t>16</a:t>
            </a:fld>
            <a:endParaRPr lang="en-IN" sz="1800" b="1" dirty="0">
              <a:solidFill>
                <a:schemeClr val="tx1"/>
              </a:solidFill>
            </a:endParaRPr>
          </a:p>
        </p:txBody>
      </p:sp>
      <p:sp>
        <p:nvSpPr>
          <p:cNvPr id="6" name="Footer Placeholder 5">
            <a:extLst>
              <a:ext uri="{FF2B5EF4-FFF2-40B4-BE49-F238E27FC236}">
                <a16:creationId xmlns:a16="http://schemas.microsoft.com/office/drawing/2014/main" id="{5A66248D-C9B4-A8D1-0E53-1BB215552783}"/>
              </a:ext>
            </a:extLst>
          </p:cNvPr>
          <p:cNvSpPr>
            <a:spLocks noGrp="1"/>
          </p:cNvSpPr>
          <p:nvPr>
            <p:ph type="ftr" sz="quarter" idx="11"/>
          </p:nvPr>
        </p:nvSpPr>
        <p:spPr>
          <a:xfrm>
            <a:off x="3302000" y="6356350"/>
            <a:ext cx="5557520" cy="365125"/>
          </a:xfrm>
        </p:spPr>
        <p:txBody>
          <a:bodyPr/>
          <a:lstStyle/>
          <a:p>
            <a:r>
              <a:rPr lang="en-US" sz="1800" b="1">
                <a:solidFill>
                  <a:schemeClr val="tx1"/>
                </a:solidFill>
              </a:rPr>
              <a:t>II Year Core Course Project- Final Review</a:t>
            </a:r>
            <a:endParaRPr lang="en-IN" sz="1800" b="1" dirty="0">
              <a:solidFill>
                <a:schemeClr val="tx1"/>
              </a:solidFill>
            </a:endParaRPr>
          </a:p>
        </p:txBody>
      </p:sp>
      <p:pic>
        <p:nvPicPr>
          <p:cNvPr id="7" name="Content Placeholder 6">
            <a:extLst>
              <a:ext uri="{FF2B5EF4-FFF2-40B4-BE49-F238E27FC236}">
                <a16:creationId xmlns:a16="http://schemas.microsoft.com/office/drawing/2014/main" id="{096619B2-3645-7610-0D76-F93D3A839F1D}"/>
              </a:ext>
            </a:extLst>
          </p:cNvPr>
          <p:cNvPicPr>
            <a:picLocks noGrp="1" noChangeAspect="1"/>
          </p:cNvPicPr>
          <p:nvPr>
            <p:ph idx="1"/>
          </p:nvPr>
        </p:nvPicPr>
        <p:blipFill>
          <a:blip r:embed="rId2"/>
          <a:stretch>
            <a:fillRect/>
          </a:stretch>
        </p:blipFill>
        <p:spPr>
          <a:xfrm>
            <a:off x="928970" y="1246531"/>
            <a:ext cx="10334059" cy="3928266"/>
          </a:xfrm>
        </p:spPr>
      </p:pic>
    </p:spTree>
    <p:extLst>
      <p:ext uri="{BB962C8B-B14F-4D97-AF65-F5344CB8AC3E}">
        <p14:creationId xmlns:p14="http://schemas.microsoft.com/office/powerpoint/2010/main" val="22585773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E6DC0F-23CB-F267-193F-DC75A919F5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F024CB-D91A-8714-921D-C08DC3A84048}"/>
              </a:ext>
            </a:extLst>
          </p:cNvPr>
          <p:cNvSpPr>
            <a:spLocks noGrp="1"/>
          </p:cNvSpPr>
          <p:nvPr>
            <p:ph type="title"/>
          </p:nvPr>
        </p:nvSpPr>
        <p:spPr>
          <a:xfrm>
            <a:off x="408991" y="136525"/>
            <a:ext cx="11468877" cy="725842"/>
          </a:xfrm>
          <a:solidFill>
            <a:schemeClr val="bg1"/>
          </a:solidFill>
        </p:spPr>
        <p:txBody>
          <a:bodyPr>
            <a:noAutofit/>
          </a:bodyPr>
          <a:lstStyle/>
          <a:p>
            <a:br>
              <a:rPr lang="en-IN" sz="3200" b="1" dirty="0">
                <a:latin typeface="TimesNewRomanPSMT"/>
              </a:rPr>
            </a:br>
            <a:br>
              <a:rPr lang="en-IN" sz="3200" b="1" dirty="0">
                <a:latin typeface="TimesNewRomanPSMT"/>
              </a:rPr>
            </a:br>
            <a:br>
              <a:rPr lang="en-IN" sz="3200" b="1" dirty="0">
                <a:latin typeface="TimesNewRomanPSMT"/>
              </a:rPr>
            </a:br>
            <a:r>
              <a:rPr lang="en-IN" sz="3200" b="1" dirty="0">
                <a:latin typeface="Times New Roman" pitchFamily="18" charset="0"/>
                <a:cs typeface="Times New Roman" pitchFamily="18" charset="0"/>
              </a:rPr>
              <a:t>                      </a:t>
            </a:r>
            <a:br>
              <a:rPr lang="en-US"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r>
              <a:rPr lang="en-IN" sz="3200" b="1" dirty="0">
                <a:latin typeface="Times New Roman" panose="02020603050405020304" pitchFamily="18" charset="0"/>
                <a:cs typeface="Times New Roman" panose="02020603050405020304" pitchFamily="18" charset="0"/>
              </a:rPr>
              <a:t>                        XI. Conclusion(1/1)</a:t>
            </a: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r>
              <a:rPr lang="en-IN" sz="3200" b="1" dirty="0">
                <a:latin typeface="Times New Roman" panose="02020603050405020304" pitchFamily="18" charset="0"/>
                <a:cs typeface="Times New Roman" panose="02020603050405020304" pitchFamily="18" charset="0"/>
              </a:rPr>
              <a:t>                                                                     </a:t>
            </a:r>
            <a:br>
              <a:rPr lang="en-IN" sz="3200" b="1" dirty="0">
                <a:latin typeface="Times New Roman" panose="02020603050405020304" pitchFamily="18" charset="0"/>
                <a:cs typeface="Times New Roman" panose="02020603050405020304" pitchFamily="18" charset="0"/>
              </a:rPr>
            </a:br>
            <a:br>
              <a:rPr lang="en-IN" sz="3200" b="1" dirty="0">
                <a:latin typeface="TimesNewRomanPSMT"/>
              </a:rPr>
            </a:br>
            <a:br>
              <a:rPr lang="en-IN" sz="3200" b="1" dirty="0">
                <a:latin typeface="TimesNewRomanPSMT"/>
              </a:rPr>
            </a:br>
            <a:endParaRPr lang="en-IN" sz="3200" dirty="0"/>
          </a:p>
        </p:txBody>
      </p:sp>
      <p:sp>
        <p:nvSpPr>
          <p:cNvPr id="4" name="Date Placeholder 3">
            <a:extLst>
              <a:ext uri="{FF2B5EF4-FFF2-40B4-BE49-F238E27FC236}">
                <a16:creationId xmlns:a16="http://schemas.microsoft.com/office/drawing/2014/main" id="{11803779-F904-2B7D-8FE0-E4E272444304}"/>
              </a:ext>
            </a:extLst>
          </p:cNvPr>
          <p:cNvSpPr>
            <a:spLocks noGrp="1"/>
          </p:cNvSpPr>
          <p:nvPr>
            <p:ph type="dt" sz="half" idx="10"/>
          </p:nvPr>
        </p:nvSpPr>
        <p:spPr/>
        <p:txBody>
          <a:bodyPr/>
          <a:lstStyle/>
          <a:p>
            <a:fld id="{CE9DB7FF-CB0C-432E-93FE-ACFF083F99B4}" type="datetime1">
              <a:rPr lang="en-IN" sz="1800" b="1" smtClean="0">
                <a:solidFill>
                  <a:schemeClr val="tx1"/>
                </a:solidFill>
              </a:rPr>
              <a:t>20-03-2025</a:t>
            </a:fld>
            <a:endParaRPr lang="en-IN" sz="1800" b="1" dirty="0">
              <a:solidFill>
                <a:schemeClr val="tx1"/>
              </a:solidFill>
            </a:endParaRPr>
          </a:p>
        </p:txBody>
      </p:sp>
      <p:sp>
        <p:nvSpPr>
          <p:cNvPr id="5" name="Slide Number Placeholder 4">
            <a:extLst>
              <a:ext uri="{FF2B5EF4-FFF2-40B4-BE49-F238E27FC236}">
                <a16:creationId xmlns:a16="http://schemas.microsoft.com/office/drawing/2014/main" id="{C75BA54B-DF76-6496-3305-53FE5DBE2CFF}"/>
              </a:ext>
            </a:extLst>
          </p:cNvPr>
          <p:cNvSpPr>
            <a:spLocks noGrp="1"/>
          </p:cNvSpPr>
          <p:nvPr>
            <p:ph type="sldNum" sz="quarter" idx="12"/>
          </p:nvPr>
        </p:nvSpPr>
        <p:spPr/>
        <p:txBody>
          <a:bodyPr/>
          <a:lstStyle/>
          <a:p>
            <a:fld id="{107417F7-1E74-4EFC-97D3-AF67DA5DD88F}" type="slidenum">
              <a:rPr lang="en-IN" sz="1800" b="1" smtClean="0">
                <a:solidFill>
                  <a:schemeClr val="tx1"/>
                </a:solidFill>
              </a:rPr>
              <a:t>17</a:t>
            </a:fld>
            <a:endParaRPr lang="en-IN" sz="1800" b="1" dirty="0">
              <a:solidFill>
                <a:schemeClr val="tx1"/>
              </a:solidFill>
            </a:endParaRPr>
          </a:p>
        </p:txBody>
      </p:sp>
      <p:sp>
        <p:nvSpPr>
          <p:cNvPr id="6" name="Footer Placeholder 5">
            <a:extLst>
              <a:ext uri="{FF2B5EF4-FFF2-40B4-BE49-F238E27FC236}">
                <a16:creationId xmlns:a16="http://schemas.microsoft.com/office/drawing/2014/main" id="{7A7747B2-4732-8ABC-DE65-BAFE58C87A98}"/>
              </a:ext>
            </a:extLst>
          </p:cNvPr>
          <p:cNvSpPr>
            <a:spLocks noGrp="1"/>
          </p:cNvSpPr>
          <p:nvPr>
            <p:ph type="ftr" sz="quarter" idx="11"/>
          </p:nvPr>
        </p:nvSpPr>
        <p:spPr>
          <a:xfrm>
            <a:off x="3302000" y="6356350"/>
            <a:ext cx="5557520" cy="365125"/>
          </a:xfrm>
        </p:spPr>
        <p:txBody>
          <a:bodyPr/>
          <a:lstStyle/>
          <a:p>
            <a:r>
              <a:rPr lang="en-US" sz="1800" b="1">
                <a:solidFill>
                  <a:schemeClr val="tx1"/>
                </a:solidFill>
              </a:rPr>
              <a:t>II Year Core Course Project- Final Review</a:t>
            </a:r>
            <a:endParaRPr lang="en-IN" sz="1800" b="1" dirty="0">
              <a:solidFill>
                <a:schemeClr val="tx1"/>
              </a:solidFill>
            </a:endParaRPr>
          </a:p>
        </p:txBody>
      </p:sp>
      <p:sp>
        <p:nvSpPr>
          <p:cNvPr id="8" name="Content Placeholder 7">
            <a:extLst>
              <a:ext uri="{FF2B5EF4-FFF2-40B4-BE49-F238E27FC236}">
                <a16:creationId xmlns:a16="http://schemas.microsoft.com/office/drawing/2014/main" id="{C7142E91-A348-2A77-C0F7-9B6BC988617A}"/>
              </a:ext>
            </a:extLst>
          </p:cNvPr>
          <p:cNvSpPr>
            <a:spLocks noGrp="1"/>
          </p:cNvSpPr>
          <p:nvPr>
            <p:ph idx="1"/>
          </p:nvPr>
        </p:nvSpPr>
        <p:spPr>
          <a:xfrm>
            <a:off x="838200" y="862367"/>
            <a:ext cx="10515600" cy="5314596"/>
          </a:xfrm>
        </p:spPr>
        <p:txBody>
          <a:bodyPr>
            <a:normAutofit fontScale="77500" lnSpcReduction="20000"/>
          </a:bodyPr>
          <a:lstStyle/>
          <a:p>
            <a:r>
              <a:rPr lang="en-US" sz="2600" dirty="0"/>
              <a:t>This project successfully developed an </a:t>
            </a:r>
            <a:r>
              <a:rPr lang="en-US" sz="2600" b="1" dirty="0"/>
              <a:t>AI-ML-based crop price prediction model</a:t>
            </a:r>
            <a:r>
              <a:rPr lang="en-US" sz="2600" dirty="0"/>
              <a:t> that integrates </a:t>
            </a:r>
            <a:r>
              <a:rPr lang="en-US" sz="2600" b="1" dirty="0"/>
              <a:t>historical WPI trends, flood occurrences, and economic indicators</a:t>
            </a:r>
            <a:r>
              <a:rPr lang="en-US" sz="2600" dirty="0"/>
              <a:t> to provide </a:t>
            </a:r>
            <a:r>
              <a:rPr lang="en-US" sz="2600" b="1" dirty="0"/>
              <a:t>accurate and data-driven price forecasting</a:t>
            </a:r>
            <a:r>
              <a:rPr lang="en-US" sz="2600" dirty="0"/>
              <a:t>. By leveraging </a:t>
            </a:r>
            <a:r>
              <a:rPr lang="en-US" sz="2600" b="1" dirty="0"/>
              <a:t>Random Forest and a custom formula for WPI adjustments</a:t>
            </a:r>
            <a:r>
              <a:rPr lang="en-US" sz="2600" dirty="0"/>
              <a:t>, the model effectively identifies the impact of </a:t>
            </a:r>
            <a:r>
              <a:rPr lang="en-US" sz="2600" b="1" dirty="0"/>
              <a:t>floods on annual WPI rate changes</a:t>
            </a:r>
            <a:r>
              <a:rPr lang="en-US" sz="2600" dirty="0"/>
              <a:t>, achieving </a:t>
            </a:r>
            <a:r>
              <a:rPr lang="en-US" sz="2600" b="1" dirty="0"/>
              <a:t>high accuracy in predictions</a:t>
            </a:r>
            <a:r>
              <a:rPr lang="en-US" sz="2600" dirty="0"/>
              <a:t>.</a:t>
            </a:r>
          </a:p>
          <a:p>
            <a:r>
              <a:rPr lang="en-US" sz="2600" dirty="0"/>
              <a:t>The findings highlight that </a:t>
            </a:r>
            <a:r>
              <a:rPr lang="en-US" sz="2600" b="1" dirty="0"/>
              <a:t>climatic factors, such as rainfall deviation and floods, significantly influence crop price variations</a:t>
            </a:r>
            <a:r>
              <a:rPr lang="en-US" sz="2600" dirty="0"/>
              <a:t>, reinforcing the need for </a:t>
            </a:r>
            <a:r>
              <a:rPr lang="en-US" sz="2600" b="1" dirty="0"/>
              <a:t>climate-aware economic forecasting</a:t>
            </a:r>
            <a:r>
              <a:rPr lang="en-US" sz="2600" dirty="0"/>
              <a:t>. The implementation of </a:t>
            </a:r>
            <a:r>
              <a:rPr lang="en-US" sz="2600" b="1" dirty="0"/>
              <a:t>real-time data integration</a:t>
            </a:r>
            <a:r>
              <a:rPr lang="en-US" sz="2600" dirty="0"/>
              <a:t> ensures that predictions remain </a:t>
            </a:r>
            <a:r>
              <a:rPr lang="en-US" sz="2600" b="1" dirty="0"/>
              <a:t>dynamic and responsive to market fluctuations</a:t>
            </a:r>
            <a:r>
              <a:rPr lang="en-US" sz="2600" dirty="0"/>
              <a:t>. Furthermore, </a:t>
            </a:r>
            <a:r>
              <a:rPr lang="en-US" sz="2600" b="1" dirty="0"/>
              <a:t>graphical representations through interactive dashboards and visualizations</a:t>
            </a:r>
            <a:r>
              <a:rPr lang="en-US" sz="2600" dirty="0"/>
              <a:t> enhance the usability of the system, allowing </a:t>
            </a:r>
            <a:r>
              <a:rPr lang="en-US" sz="2600" b="1" dirty="0"/>
              <a:t>farmers, traders, and policymakers</a:t>
            </a:r>
            <a:r>
              <a:rPr lang="en-US" sz="2600" dirty="0"/>
              <a:t> to make </a:t>
            </a:r>
            <a:r>
              <a:rPr lang="en-US" sz="2600" b="1" dirty="0"/>
              <a:t>informed decisions regarding crop pricing and market planning</a:t>
            </a:r>
            <a:r>
              <a:rPr lang="en-US" sz="2600" dirty="0"/>
              <a:t>.</a:t>
            </a:r>
          </a:p>
          <a:p>
            <a:r>
              <a:rPr lang="en-US" sz="2600" dirty="0"/>
              <a:t>Despite the success of this approach, certain challenges remain, such as </a:t>
            </a:r>
            <a:r>
              <a:rPr lang="en-US" sz="2600" b="1" dirty="0"/>
              <a:t>price volatility in highly fluctuating crops</a:t>
            </a:r>
            <a:r>
              <a:rPr lang="en-US" sz="2600" dirty="0"/>
              <a:t> and </a:t>
            </a:r>
            <a:r>
              <a:rPr lang="en-US" sz="2600" b="1" dirty="0"/>
              <a:t>the need for real-time macroeconomic data integration</a:t>
            </a:r>
            <a:r>
              <a:rPr lang="en-US" sz="2600" dirty="0"/>
              <a:t>. Future improvements include </a:t>
            </a:r>
            <a:r>
              <a:rPr lang="en-US" sz="2600" b="1" dirty="0"/>
              <a:t>deep learning advancements (LSTM, Transformer networks), enhanced economic factor integration (inflation, trade policies), and optimization for scalability</a:t>
            </a:r>
            <a:r>
              <a:rPr lang="en-US" sz="2600" dirty="0"/>
              <a:t>.</a:t>
            </a:r>
          </a:p>
          <a:p>
            <a:r>
              <a:rPr lang="en-US" sz="2600" dirty="0"/>
              <a:t>In conclusion, this </a:t>
            </a:r>
            <a:r>
              <a:rPr lang="en-US" sz="2600" b="1" dirty="0"/>
              <a:t>AI-driven crop price forecasting system provides a robust and scalable solution</a:t>
            </a:r>
            <a:r>
              <a:rPr lang="en-US" sz="2600" dirty="0"/>
              <a:t> for predicting agricultural commodity prices, reducing </a:t>
            </a:r>
            <a:r>
              <a:rPr lang="en-US" sz="2600" b="1" dirty="0"/>
              <a:t>financial risks for stakeholders</a:t>
            </a:r>
            <a:r>
              <a:rPr lang="en-US" sz="2600" dirty="0"/>
              <a:t>, and contributing to </a:t>
            </a:r>
            <a:r>
              <a:rPr lang="en-US" sz="2600" b="1" dirty="0"/>
              <a:t>better decision-making and market stability in the agricultural sector</a:t>
            </a:r>
            <a:endParaRPr lang="en-US" sz="2600" dirty="0"/>
          </a:p>
          <a:p>
            <a:endParaRPr lang="en-IN" dirty="0"/>
          </a:p>
        </p:txBody>
      </p:sp>
    </p:spTree>
    <p:extLst>
      <p:ext uri="{BB962C8B-B14F-4D97-AF65-F5344CB8AC3E}">
        <p14:creationId xmlns:p14="http://schemas.microsoft.com/office/powerpoint/2010/main" val="23292940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CAAED4-2642-D492-1AF8-58D916B6EA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E7C9357-55A8-3638-4706-FCBFBA0BF8DC}"/>
              </a:ext>
            </a:extLst>
          </p:cNvPr>
          <p:cNvSpPr>
            <a:spLocks noGrp="1"/>
          </p:cNvSpPr>
          <p:nvPr>
            <p:ph type="title"/>
          </p:nvPr>
        </p:nvSpPr>
        <p:spPr>
          <a:xfrm>
            <a:off x="408991" y="136525"/>
            <a:ext cx="11468877" cy="725842"/>
          </a:xfrm>
          <a:solidFill>
            <a:schemeClr val="bg1"/>
          </a:solidFill>
        </p:spPr>
        <p:txBody>
          <a:bodyPr>
            <a:noAutofit/>
          </a:bodyPr>
          <a:lstStyle/>
          <a:p>
            <a:br>
              <a:rPr lang="en-IN" sz="3200" b="1" dirty="0">
                <a:latin typeface="TimesNewRomanPSMT"/>
              </a:rPr>
            </a:br>
            <a:br>
              <a:rPr lang="en-IN" sz="3200" b="1" dirty="0">
                <a:latin typeface="TimesNewRomanPSMT"/>
              </a:rPr>
            </a:br>
            <a:br>
              <a:rPr lang="en-IN" sz="3200" b="1" dirty="0">
                <a:latin typeface="TimesNewRomanPSMT"/>
              </a:rPr>
            </a:br>
            <a:r>
              <a:rPr lang="en-IN" sz="3200" b="1" dirty="0">
                <a:latin typeface="Times New Roman" pitchFamily="18" charset="0"/>
                <a:cs typeface="Times New Roman" pitchFamily="18" charset="0"/>
              </a:rPr>
              <a:t>                      </a:t>
            </a:r>
            <a:br>
              <a:rPr lang="en-US"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r>
              <a:rPr lang="en-IN" sz="3200" b="1" dirty="0">
                <a:latin typeface="Times New Roman" panose="02020603050405020304" pitchFamily="18" charset="0"/>
                <a:cs typeface="Times New Roman" panose="02020603050405020304" pitchFamily="18" charset="0"/>
              </a:rPr>
              <a:t>                        XII. Future Work(1/1)</a:t>
            </a: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r>
              <a:rPr lang="en-IN" sz="3200" b="1" dirty="0">
                <a:latin typeface="Times New Roman" panose="02020603050405020304" pitchFamily="18" charset="0"/>
                <a:cs typeface="Times New Roman" panose="02020603050405020304" pitchFamily="18" charset="0"/>
              </a:rPr>
              <a:t>                                                                     </a:t>
            </a:r>
            <a:br>
              <a:rPr lang="en-IN" sz="3200" b="1" dirty="0">
                <a:latin typeface="Times New Roman" panose="02020603050405020304" pitchFamily="18" charset="0"/>
                <a:cs typeface="Times New Roman" panose="02020603050405020304" pitchFamily="18" charset="0"/>
              </a:rPr>
            </a:br>
            <a:br>
              <a:rPr lang="en-IN" sz="3200" b="1" dirty="0">
                <a:latin typeface="TimesNewRomanPSMT"/>
              </a:rPr>
            </a:br>
            <a:br>
              <a:rPr lang="en-IN" sz="3200" b="1" dirty="0">
                <a:latin typeface="TimesNewRomanPSMT"/>
              </a:rPr>
            </a:br>
            <a:endParaRPr lang="en-IN" sz="3200" dirty="0"/>
          </a:p>
        </p:txBody>
      </p:sp>
      <p:sp>
        <p:nvSpPr>
          <p:cNvPr id="4" name="Date Placeholder 3">
            <a:extLst>
              <a:ext uri="{FF2B5EF4-FFF2-40B4-BE49-F238E27FC236}">
                <a16:creationId xmlns:a16="http://schemas.microsoft.com/office/drawing/2014/main" id="{9B757D4E-CF53-BA1F-EDBF-71B2F622BC83}"/>
              </a:ext>
            </a:extLst>
          </p:cNvPr>
          <p:cNvSpPr>
            <a:spLocks noGrp="1"/>
          </p:cNvSpPr>
          <p:nvPr>
            <p:ph type="dt" sz="half" idx="10"/>
          </p:nvPr>
        </p:nvSpPr>
        <p:spPr/>
        <p:txBody>
          <a:bodyPr/>
          <a:lstStyle/>
          <a:p>
            <a:fld id="{CE9DB7FF-CB0C-432E-93FE-ACFF083F99B4}" type="datetime1">
              <a:rPr lang="en-IN" sz="1800" b="1" smtClean="0">
                <a:solidFill>
                  <a:schemeClr val="tx1"/>
                </a:solidFill>
              </a:rPr>
              <a:t>20-03-2025</a:t>
            </a:fld>
            <a:endParaRPr lang="en-IN" sz="1800" b="1" dirty="0">
              <a:solidFill>
                <a:schemeClr val="tx1"/>
              </a:solidFill>
            </a:endParaRPr>
          </a:p>
        </p:txBody>
      </p:sp>
      <p:sp>
        <p:nvSpPr>
          <p:cNvPr id="5" name="Slide Number Placeholder 4">
            <a:extLst>
              <a:ext uri="{FF2B5EF4-FFF2-40B4-BE49-F238E27FC236}">
                <a16:creationId xmlns:a16="http://schemas.microsoft.com/office/drawing/2014/main" id="{04FB10C4-2817-1F69-B4DF-1AACE61680C0}"/>
              </a:ext>
            </a:extLst>
          </p:cNvPr>
          <p:cNvSpPr>
            <a:spLocks noGrp="1"/>
          </p:cNvSpPr>
          <p:nvPr>
            <p:ph type="sldNum" sz="quarter" idx="12"/>
          </p:nvPr>
        </p:nvSpPr>
        <p:spPr/>
        <p:txBody>
          <a:bodyPr/>
          <a:lstStyle/>
          <a:p>
            <a:fld id="{107417F7-1E74-4EFC-97D3-AF67DA5DD88F}" type="slidenum">
              <a:rPr lang="en-IN" sz="1800" b="1" smtClean="0">
                <a:solidFill>
                  <a:schemeClr val="tx1"/>
                </a:solidFill>
              </a:rPr>
              <a:t>18</a:t>
            </a:fld>
            <a:endParaRPr lang="en-IN" sz="1800" b="1" dirty="0">
              <a:solidFill>
                <a:schemeClr val="tx1"/>
              </a:solidFill>
            </a:endParaRPr>
          </a:p>
        </p:txBody>
      </p:sp>
      <p:sp>
        <p:nvSpPr>
          <p:cNvPr id="6" name="Footer Placeholder 5">
            <a:extLst>
              <a:ext uri="{FF2B5EF4-FFF2-40B4-BE49-F238E27FC236}">
                <a16:creationId xmlns:a16="http://schemas.microsoft.com/office/drawing/2014/main" id="{FE03C7BE-4BEC-D087-7344-7B70F97DEF17}"/>
              </a:ext>
            </a:extLst>
          </p:cNvPr>
          <p:cNvSpPr>
            <a:spLocks noGrp="1"/>
          </p:cNvSpPr>
          <p:nvPr>
            <p:ph type="ftr" sz="quarter" idx="11"/>
          </p:nvPr>
        </p:nvSpPr>
        <p:spPr>
          <a:xfrm>
            <a:off x="3302000" y="6356350"/>
            <a:ext cx="5557520" cy="365125"/>
          </a:xfrm>
        </p:spPr>
        <p:txBody>
          <a:bodyPr/>
          <a:lstStyle/>
          <a:p>
            <a:r>
              <a:rPr lang="en-US" sz="1800" b="1">
                <a:solidFill>
                  <a:schemeClr val="tx1"/>
                </a:solidFill>
              </a:rPr>
              <a:t>II Year Core Course Project- Final Review</a:t>
            </a:r>
            <a:endParaRPr lang="en-IN" sz="1800" b="1" dirty="0">
              <a:solidFill>
                <a:schemeClr val="tx1"/>
              </a:solidFill>
            </a:endParaRPr>
          </a:p>
        </p:txBody>
      </p:sp>
      <p:sp>
        <p:nvSpPr>
          <p:cNvPr id="8" name="Content Placeholder 7">
            <a:extLst>
              <a:ext uri="{FF2B5EF4-FFF2-40B4-BE49-F238E27FC236}">
                <a16:creationId xmlns:a16="http://schemas.microsoft.com/office/drawing/2014/main" id="{BA9B35C7-B8C3-4E71-2C0C-0A7AB8F893D3}"/>
              </a:ext>
            </a:extLst>
          </p:cNvPr>
          <p:cNvSpPr>
            <a:spLocks noGrp="1"/>
          </p:cNvSpPr>
          <p:nvPr>
            <p:ph idx="1"/>
          </p:nvPr>
        </p:nvSpPr>
        <p:spPr>
          <a:xfrm>
            <a:off x="838200" y="862367"/>
            <a:ext cx="10515600" cy="5314596"/>
          </a:xfrm>
        </p:spPr>
        <p:txBody>
          <a:bodyPr/>
          <a:lstStyle/>
          <a:p>
            <a:pPr>
              <a:buFont typeface="Arial" panose="020B0604020202020204" pitchFamily="34" charset="0"/>
              <a:buChar char="•"/>
            </a:pPr>
            <a:endParaRPr lang="en-US" sz="1800" dirty="0"/>
          </a:p>
          <a:p>
            <a:endParaRPr lang="en-IN" dirty="0"/>
          </a:p>
        </p:txBody>
      </p:sp>
      <p:sp>
        <p:nvSpPr>
          <p:cNvPr id="13" name="Rectangle 7">
            <a:extLst>
              <a:ext uri="{FF2B5EF4-FFF2-40B4-BE49-F238E27FC236}">
                <a16:creationId xmlns:a16="http://schemas.microsoft.com/office/drawing/2014/main" id="{273A5850-FA16-472B-8CE1-EFEA3F087EA5}"/>
              </a:ext>
            </a:extLst>
          </p:cNvPr>
          <p:cNvSpPr>
            <a:spLocks noChangeArrowheads="1"/>
          </p:cNvSpPr>
          <p:nvPr/>
        </p:nvSpPr>
        <p:spPr bwMode="auto">
          <a:xfrm>
            <a:off x="408991" y="1687009"/>
            <a:ext cx="11884609"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Incorporation of Real-Time Market and Economic Data</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Connect the model with </a:t>
            </a:r>
            <a:r>
              <a:rPr kumimoji="0" lang="en-US" altLang="en-US" b="1" i="0" u="none" strike="noStrike" cap="none" normalizeH="0" baseline="0" dirty="0">
                <a:ln>
                  <a:noFill/>
                </a:ln>
                <a:solidFill>
                  <a:schemeClr val="tx1"/>
                </a:solidFill>
                <a:effectLst/>
                <a:latin typeface="Arial" panose="020B0604020202020204" pitchFamily="34" charset="0"/>
              </a:rPr>
              <a:t>live market data sources, government policy updates, and global trade statistics</a:t>
            </a:r>
            <a:r>
              <a:rPr kumimoji="0" lang="en-US" altLang="en-US" b="0" i="0" u="none" strike="noStrike" cap="none" normalizeH="0" baseline="0" dirty="0">
                <a:ln>
                  <a:noFill/>
                </a:ln>
                <a:solidFill>
                  <a:schemeClr val="tx1"/>
                </a:solidFill>
                <a:effectLst/>
                <a:latin typeface="Arial" panose="020B0604020202020204" pitchFamily="34" charset="0"/>
              </a:rPr>
              <a:t> to enable </a:t>
            </a:r>
            <a:r>
              <a:rPr kumimoji="0" lang="en-US" altLang="en-US" b="1" i="0" u="none" strike="noStrike" cap="none" normalizeH="0" baseline="0" dirty="0">
                <a:ln>
                  <a:noFill/>
                </a:ln>
                <a:solidFill>
                  <a:schemeClr val="tx1"/>
                </a:solidFill>
                <a:effectLst/>
                <a:latin typeface="Arial" panose="020B0604020202020204" pitchFamily="34" charset="0"/>
              </a:rPr>
              <a:t>dynamic price adjustments based on real-time changes</a:t>
            </a:r>
            <a:r>
              <a:rPr kumimoji="0" lang="en-US" altLang="en-US" b="0" i="0" u="none" strike="noStrike" cap="none" normalizeH="0" baseline="0" dirty="0">
                <a:ln>
                  <a:noFill/>
                </a:ln>
                <a:solidFill>
                  <a:schemeClr val="tx1"/>
                </a:solidFill>
                <a:effectLst/>
                <a:latin typeface="Arial" panose="020B0604020202020204" pitchFamily="34" charset="0"/>
              </a:rPr>
              <a:t>. </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Expansion to a Wider Range of Crops and Regions</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Extend the model to cover </a:t>
            </a:r>
            <a:r>
              <a:rPr kumimoji="0" lang="en-US" altLang="en-US" b="1" i="0" u="none" strike="noStrike" cap="none" normalizeH="0" baseline="0" dirty="0">
                <a:ln>
                  <a:noFill/>
                </a:ln>
                <a:solidFill>
                  <a:schemeClr val="tx1"/>
                </a:solidFill>
                <a:effectLst/>
                <a:latin typeface="Arial" panose="020B0604020202020204" pitchFamily="34" charset="0"/>
              </a:rPr>
              <a:t>more crops, including perishable and export-driven commodities</a:t>
            </a:r>
            <a:r>
              <a:rPr kumimoji="0" lang="en-US" altLang="en-US" b="0" i="0" u="none" strike="noStrike" cap="none" normalizeH="0" baseline="0" dirty="0">
                <a:ln>
                  <a:noFill/>
                </a:ln>
                <a:solidFill>
                  <a:schemeClr val="tx1"/>
                </a:solidFill>
                <a:effectLst/>
                <a:latin typeface="Arial" panose="020B0604020202020204" pitchFamily="34" charset="0"/>
              </a:rPr>
              <a:t>, and adapt it for </a:t>
            </a:r>
            <a:r>
              <a:rPr kumimoji="0" lang="en-US" altLang="en-US" b="1" i="0" u="none" strike="noStrike" cap="none" normalizeH="0" baseline="0" dirty="0">
                <a:ln>
                  <a:noFill/>
                </a:ln>
                <a:solidFill>
                  <a:schemeClr val="tx1"/>
                </a:solidFill>
                <a:effectLst/>
                <a:latin typeface="Arial" panose="020B0604020202020204" pitchFamily="34" charset="0"/>
              </a:rPr>
              <a:t>different geographical regions</a:t>
            </a:r>
            <a:r>
              <a:rPr kumimoji="0" lang="en-US" altLang="en-US" b="0" i="0" u="none" strike="noStrike" cap="none" normalizeH="0" baseline="0" dirty="0">
                <a:ln>
                  <a:noFill/>
                </a:ln>
                <a:solidFill>
                  <a:schemeClr val="tx1"/>
                </a:solidFill>
                <a:effectLst/>
                <a:latin typeface="Arial" panose="020B0604020202020204" pitchFamily="34" charset="0"/>
              </a:rPr>
              <a:t> to improve its generalization capabilities. </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Optimization for Scalability and Deployment</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Enhance </a:t>
            </a:r>
            <a:r>
              <a:rPr kumimoji="0" lang="en-US" altLang="en-US" b="1" i="0" u="none" strike="noStrike" cap="none" normalizeH="0" baseline="0" dirty="0">
                <a:ln>
                  <a:noFill/>
                </a:ln>
                <a:solidFill>
                  <a:schemeClr val="tx1"/>
                </a:solidFill>
                <a:effectLst/>
                <a:latin typeface="Arial" panose="020B0604020202020204" pitchFamily="34" charset="0"/>
              </a:rPr>
              <a:t>computational efficiency for large-scale applications</a:t>
            </a:r>
            <a:r>
              <a:rPr kumimoji="0" lang="en-US" altLang="en-US" b="0" i="0" u="none" strike="noStrike" cap="none" normalizeH="0" baseline="0" dirty="0">
                <a:ln>
                  <a:noFill/>
                </a:ln>
                <a:solidFill>
                  <a:schemeClr val="tx1"/>
                </a:solidFill>
                <a:effectLst/>
                <a:latin typeface="Arial" panose="020B0604020202020204" pitchFamily="34" charset="0"/>
              </a:rPr>
              <a:t>, allowing seamless deployment in </a:t>
            </a:r>
            <a:r>
              <a:rPr kumimoji="0" lang="en-US" altLang="en-US" b="1" i="0" u="none" strike="noStrike" cap="none" normalizeH="0" baseline="0" dirty="0">
                <a:ln>
                  <a:noFill/>
                </a:ln>
                <a:solidFill>
                  <a:schemeClr val="tx1"/>
                </a:solidFill>
                <a:effectLst/>
                <a:latin typeface="Arial" panose="020B0604020202020204" pitchFamily="34" charset="0"/>
              </a:rPr>
              <a:t>cloud-based platforms, mobile applications, and IoT-integrated agricultural systems</a:t>
            </a:r>
            <a:r>
              <a:rPr kumimoji="0" lang="en-US" altLang="en-US" b="0" i="0" u="none" strike="noStrike" cap="none" normalizeH="0" baseline="0" dirty="0">
                <a:ln>
                  <a:noFill/>
                </a:ln>
                <a:solidFill>
                  <a:schemeClr val="tx1"/>
                </a:solidFill>
                <a:effectLst/>
                <a:latin typeface="Arial" panose="020B0604020202020204" pitchFamily="34" charset="0"/>
              </a:rPr>
              <a:t>. </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User-Friendly Mobile and Web-Based Decision Support System</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Develop an </a:t>
            </a:r>
            <a:r>
              <a:rPr kumimoji="0" lang="en-US" altLang="en-US" b="1" i="0" u="none" strike="noStrike" cap="none" normalizeH="0" baseline="0" dirty="0">
                <a:ln>
                  <a:noFill/>
                </a:ln>
                <a:solidFill>
                  <a:schemeClr val="tx1"/>
                </a:solidFill>
                <a:effectLst/>
                <a:latin typeface="Arial" panose="020B0604020202020204" pitchFamily="34" charset="0"/>
              </a:rPr>
              <a:t>interactive web and mobile application</a:t>
            </a:r>
            <a:r>
              <a:rPr kumimoji="0" lang="en-US" altLang="en-US" b="0" i="0" u="none" strike="noStrike" cap="none" normalizeH="0" baseline="0" dirty="0">
                <a:ln>
                  <a:noFill/>
                </a:ln>
                <a:solidFill>
                  <a:schemeClr val="tx1"/>
                </a:solidFill>
                <a:effectLst/>
                <a:latin typeface="Arial" panose="020B0604020202020204" pitchFamily="34" charset="0"/>
              </a:rPr>
              <a:t> that provides </a:t>
            </a:r>
            <a:r>
              <a:rPr kumimoji="0" lang="en-US" altLang="en-US" b="1" i="0" u="none" strike="noStrike" cap="none" normalizeH="0" baseline="0" dirty="0">
                <a:ln>
                  <a:noFill/>
                </a:ln>
                <a:solidFill>
                  <a:schemeClr val="tx1"/>
                </a:solidFill>
                <a:effectLst/>
                <a:latin typeface="Arial" panose="020B0604020202020204" pitchFamily="34" charset="0"/>
              </a:rPr>
              <a:t>real-time price insights, trend analysis, and recommendations</a:t>
            </a:r>
            <a:r>
              <a:rPr kumimoji="0" lang="en-US" altLang="en-US" b="0" i="0" u="none" strike="noStrike" cap="none" normalizeH="0" baseline="0" dirty="0">
                <a:ln>
                  <a:noFill/>
                </a:ln>
                <a:solidFill>
                  <a:schemeClr val="tx1"/>
                </a:solidFill>
                <a:effectLst/>
                <a:latin typeface="Arial" panose="020B0604020202020204" pitchFamily="34" charset="0"/>
              </a:rPr>
              <a:t> for </a:t>
            </a:r>
            <a:r>
              <a:rPr kumimoji="0" lang="en-US" altLang="en-US" b="1" i="0" u="none" strike="noStrike" cap="none" normalizeH="0" baseline="0" dirty="0">
                <a:ln>
                  <a:noFill/>
                </a:ln>
                <a:solidFill>
                  <a:schemeClr val="tx1"/>
                </a:solidFill>
                <a:effectLst/>
                <a:latin typeface="Arial" panose="020B0604020202020204" pitchFamily="34" charset="0"/>
              </a:rPr>
              <a:t>farmers, traders, and policymakers</a:t>
            </a:r>
            <a:r>
              <a:rPr kumimoji="0" lang="en-US" altLang="en-US"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061338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4FAFC5-4895-8050-BEB2-303342E97D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09326B-2C48-98B4-5133-AB4D34A6E61A}"/>
              </a:ext>
            </a:extLst>
          </p:cNvPr>
          <p:cNvSpPr>
            <a:spLocks noGrp="1"/>
          </p:cNvSpPr>
          <p:nvPr>
            <p:ph type="title"/>
          </p:nvPr>
        </p:nvSpPr>
        <p:spPr>
          <a:xfrm>
            <a:off x="408991" y="136525"/>
            <a:ext cx="11468877" cy="725842"/>
          </a:xfrm>
          <a:solidFill>
            <a:schemeClr val="bg1"/>
          </a:solidFill>
        </p:spPr>
        <p:txBody>
          <a:bodyPr>
            <a:noAutofit/>
          </a:bodyPr>
          <a:lstStyle/>
          <a:p>
            <a:br>
              <a:rPr lang="en-IN" sz="3200" b="1" dirty="0">
                <a:latin typeface="TimesNewRomanPSMT"/>
              </a:rPr>
            </a:br>
            <a:br>
              <a:rPr lang="en-IN" sz="3200" b="1" dirty="0">
                <a:latin typeface="TimesNewRomanPSMT"/>
              </a:rPr>
            </a:br>
            <a:br>
              <a:rPr lang="en-IN" sz="3200" b="1" dirty="0">
                <a:latin typeface="TimesNewRomanPSMT"/>
              </a:rPr>
            </a:br>
            <a:r>
              <a:rPr lang="en-IN" sz="3200" b="1" dirty="0">
                <a:latin typeface="Times New Roman" pitchFamily="18" charset="0"/>
                <a:cs typeface="Times New Roman" pitchFamily="18" charset="0"/>
              </a:rPr>
              <a:t>                      </a:t>
            </a:r>
            <a:br>
              <a:rPr lang="en-US"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r>
              <a:rPr lang="en-IN" sz="3200" b="1" dirty="0">
                <a:latin typeface="Times New Roman" panose="02020603050405020304" pitchFamily="18" charset="0"/>
                <a:cs typeface="Times New Roman" panose="02020603050405020304" pitchFamily="18" charset="0"/>
              </a:rPr>
              <a:t>                        XIII. References  (1/1)</a:t>
            </a: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r>
              <a:rPr lang="en-IN" sz="3200" b="1" dirty="0">
                <a:latin typeface="Times New Roman" panose="02020603050405020304" pitchFamily="18" charset="0"/>
                <a:cs typeface="Times New Roman" panose="02020603050405020304" pitchFamily="18" charset="0"/>
              </a:rPr>
              <a:t>                                                                     </a:t>
            </a:r>
            <a:br>
              <a:rPr lang="en-IN" sz="3200" b="1" dirty="0">
                <a:latin typeface="Times New Roman" panose="02020603050405020304" pitchFamily="18" charset="0"/>
                <a:cs typeface="Times New Roman" panose="02020603050405020304" pitchFamily="18" charset="0"/>
              </a:rPr>
            </a:br>
            <a:br>
              <a:rPr lang="en-IN" sz="3200" b="1" dirty="0">
                <a:latin typeface="TimesNewRomanPSMT"/>
              </a:rPr>
            </a:br>
            <a:br>
              <a:rPr lang="en-IN" sz="3200" b="1" dirty="0">
                <a:latin typeface="TimesNewRomanPSMT"/>
              </a:rPr>
            </a:br>
            <a:endParaRPr lang="en-IN" sz="3200" dirty="0"/>
          </a:p>
        </p:txBody>
      </p:sp>
      <p:sp>
        <p:nvSpPr>
          <p:cNvPr id="4" name="Date Placeholder 3">
            <a:extLst>
              <a:ext uri="{FF2B5EF4-FFF2-40B4-BE49-F238E27FC236}">
                <a16:creationId xmlns:a16="http://schemas.microsoft.com/office/drawing/2014/main" id="{A3D14F2C-8DA2-C3D8-B1DC-7CB1E3AE2636}"/>
              </a:ext>
            </a:extLst>
          </p:cNvPr>
          <p:cNvSpPr>
            <a:spLocks noGrp="1"/>
          </p:cNvSpPr>
          <p:nvPr>
            <p:ph type="dt" sz="half" idx="10"/>
          </p:nvPr>
        </p:nvSpPr>
        <p:spPr/>
        <p:txBody>
          <a:bodyPr/>
          <a:lstStyle/>
          <a:p>
            <a:fld id="{CE9DB7FF-CB0C-432E-93FE-ACFF083F99B4}" type="datetime1">
              <a:rPr lang="en-IN" sz="1800" b="1" smtClean="0">
                <a:solidFill>
                  <a:schemeClr val="tx1"/>
                </a:solidFill>
              </a:rPr>
              <a:t>20-03-2025</a:t>
            </a:fld>
            <a:endParaRPr lang="en-IN" sz="1800" b="1" dirty="0">
              <a:solidFill>
                <a:schemeClr val="tx1"/>
              </a:solidFill>
            </a:endParaRPr>
          </a:p>
        </p:txBody>
      </p:sp>
      <p:sp>
        <p:nvSpPr>
          <p:cNvPr id="5" name="Slide Number Placeholder 4">
            <a:extLst>
              <a:ext uri="{FF2B5EF4-FFF2-40B4-BE49-F238E27FC236}">
                <a16:creationId xmlns:a16="http://schemas.microsoft.com/office/drawing/2014/main" id="{3EBBA1B5-7165-EC50-C236-20FE65EBDEA7}"/>
              </a:ext>
            </a:extLst>
          </p:cNvPr>
          <p:cNvSpPr>
            <a:spLocks noGrp="1"/>
          </p:cNvSpPr>
          <p:nvPr>
            <p:ph type="sldNum" sz="quarter" idx="12"/>
          </p:nvPr>
        </p:nvSpPr>
        <p:spPr/>
        <p:txBody>
          <a:bodyPr/>
          <a:lstStyle/>
          <a:p>
            <a:fld id="{107417F7-1E74-4EFC-97D3-AF67DA5DD88F}" type="slidenum">
              <a:rPr lang="en-IN" sz="1800" b="1" smtClean="0">
                <a:solidFill>
                  <a:schemeClr val="tx1"/>
                </a:solidFill>
              </a:rPr>
              <a:t>19</a:t>
            </a:fld>
            <a:endParaRPr lang="en-IN" sz="1800" b="1" dirty="0">
              <a:solidFill>
                <a:schemeClr val="tx1"/>
              </a:solidFill>
            </a:endParaRPr>
          </a:p>
        </p:txBody>
      </p:sp>
      <p:sp>
        <p:nvSpPr>
          <p:cNvPr id="6" name="Footer Placeholder 5">
            <a:extLst>
              <a:ext uri="{FF2B5EF4-FFF2-40B4-BE49-F238E27FC236}">
                <a16:creationId xmlns:a16="http://schemas.microsoft.com/office/drawing/2014/main" id="{999A5A1E-8CF8-D258-EDDA-C01F620AFAFB}"/>
              </a:ext>
            </a:extLst>
          </p:cNvPr>
          <p:cNvSpPr>
            <a:spLocks noGrp="1"/>
          </p:cNvSpPr>
          <p:nvPr>
            <p:ph type="ftr" sz="quarter" idx="11"/>
          </p:nvPr>
        </p:nvSpPr>
        <p:spPr>
          <a:xfrm>
            <a:off x="3302000" y="6356350"/>
            <a:ext cx="5557520" cy="365125"/>
          </a:xfrm>
        </p:spPr>
        <p:txBody>
          <a:bodyPr/>
          <a:lstStyle/>
          <a:p>
            <a:r>
              <a:rPr lang="en-US" sz="1800" b="1" dirty="0">
                <a:solidFill>
                  <a:schemeClr val="tx1"/>
                </a:solidFill>
              </a:rPr>
              <a:t>II Year Core Course Project- Final Review</a:t>
            </a:r>
            <a:endParaRPr lang="en-IN" sz="1800" b="1" dirty="0">
              <a:solidFill>
                <a:schemeClr val="tx1"/>
              </a:solidFill>
            </a:endParaRPr>
          </a:p>
        </p:txBody>
      </p:sp>
      <p:sp>
        <p:nvSpPr>
          <p:cNvPr id="8" name="Content Placeholder 7">
            <a:extLst>
              <a:ext uri="{FF2B5EF4-FFF2-40B4-BE49-F238E27FC236}">
                <a16:creationId xmlns:a16="http://schemas.microsoft.com/office/drawing/2014/main" id="{3D8527D3-E284-CF22-358A-111B1A483B6F}"/>
              </a:ext>
            </a:extLst>
          </p:cNvPr>
          <p:cNvSpPr>
            <a:spLocks noGrp="1"/>
          </p:cNvSpPr>
          <p:nvPr>
            <p:ph idx="1"/>
          </p:nvPr>
        </p:nvSpPr>
        <p:spPr>
          <a:xfrm>
            <a:off x="838200" y="862367"/>
            <a:ext cx="10515600" cy="5314596"/>
          </a:xfrm>
        </p:spPr>
        <p:txBody>
          <a:bodyPr>
            <a:normAutofit fontScale="55000" lnSpcReduction="20000"/>
          </a:bodyPr>
          <a:lstStyle/>
          <a:p>
            <a:r>
              <a:rPr lang="en-US" dirty="0"/>
              <a:t>The following references provide foundational knowledge and support for the development of this </a:t>
            </a:r>
            <a:r>
              <a:rPr lang="en-US" b="1" dirty="0"/>
              <a:t>AI-ML-based crop price prediction model</a:t>
            </a:r>
            <a:r>
              <a:rPr lang="en-US" dirty="0"/>
              <a:t>:</a:t>
            </a:r>
          </a:p>
          <a:p>
            <a:pPr>
              <a:buFont typeface="+mj-lt"/>
              <a:buAutoNum type="arabicPeriod"/>
            </a:pPr>
            <a:r>
              <a:rPr lang="en-US" b="1" dirty="0"/>
              <a:t>Agricultural Price Prediction &amp; Market Analysis</a:t>
            </a:r>
            <a:endParaRPr lang="en-US" dirty="0"/>
          </a:p>
          <a:p>
            <a:pPr marL="742950" lvl="1" indent="-285750">
              <a:buFont typeface="+mj-lt"/>
              <a:buAutoNum type="arabicPeriod"/>
            </a:pPr>
            <a:r>
              <a:rPr lang="en-US" dirty="0"/>
              <a:t>Chandrasekaran, M., &amp; Rani, A. (2020). </a:t>
            </a:r>
            <a:r>
              <a:rPr lang="en-US" i="1" dirty="0"/>
              <a:t>Application of Machine Learning in Agricultural Price Prediction: A Review.</a:t>
            </a:r>
            <a:r>
              <a:rPr lang="en-US" dirty="0"/>
              <a:t> International Journal of Agricultural Sciences, 15(3), 45-56.</a:t>
            </a:r>
          </a:p>
          <a:p>
            <a:pPr>
              <a:buFont typeface="+mj-lt"/>
              <a:buAutoNum type="arabicPeriod"/>
            </a:pPr>
            <a:r>
              <a:rPr lang="en-US" b="1" dirty="0"/>
              <a:t>Impact of Climatic Factors on Crop Prices</a:t>
            </a:r>
            <a:endParaRPr lang="en-US" dirty="0"/>
          </a:p>
          <a:p>
            <a:pPr marL="742950" lvl="1" indent="-285750">
              <a:buFont typeface="+mj-lt"/>
              <a:buAutoNum type="arabicPeriod"/>
            </a:pPr>
            <a:r>
              <a:rPr lang="en-US" dirty="0"/>
              <a:t>Kumar, R., &amp; Sharma, P. (2019). </a:t>
            </a:r>
            <a:r>
              <a:rPr lang="en-US" i="1" dirty="0"/>
              <a:t>Effect of Rainfall and Floods on Agricultural Commodity Prices: An Econometric Approach.</a:t>
            </a:r>
            <a:r>
              <a:rPr lang="en-US" dirty="0"/>
              <a:t> Agricultural Economics Research Review, 32(1), 78-92.</a:t>
            </a:r>
          </a:p>
          <a:p>
            <a:pPr>
              <a:buFont typeface="+mj-lt"/>
              <a:buAutoNum type="arabicPeriod"/>
            </a:pPr>
            <a:r>
              <a:rPr lang="en-US" b="1" dirty="0"/>
              <a:t>Machine Learning Models for Time Series Forecasting</a:t>
            </a:r>
            <a:endParaRPr lang="en-US" dirty="0"/>
          </a:p>
          <a:p>
            <a:pPr marL="742950" lvl="1" indent="-285750">
              <a:buFont typeface="+mj-lt"/>
              <a:buAutoNum type="arabicPeriod"/>
            </a:pPr>
            <a:r>
              <a:rPr lang="en-US" dirty="0" err="1"/>
              <a:t>Hochreiter</a:t>
            </a:r>
            <a:r>
              <a:rPr lang="en-US" dirty="0"/>
              <a:t>, S., &amp; </a:t>
            </a:r>
            <a:r>
              <a:rPr lang="en-US" dirty="0" err="1"/>
              <a:t>Schmidhuber</a:t>
            </a:r>
            <a:r>
              <a:rPr lang="en-US" dirty="0"/>
              <a:t>, J. (1997). </a:t>
            </a:r>
            <a:r>
              <a:rPr lang="en-US" i="1" dirty="0"/>
              <a:t>Long Short-Term Memory (LSTM) Networks for Sequence Prediction.</a:t>
            </a:r>
            <a:r>
              <a:rPr lang="en-US" dirty="0"/>
              <a:t> Neural Computation, 9(8), 1735-1780.</a:t>
            </a:r>
          </a:p>
          <a:p>
            <a:pPr marL="742950" lvl="1" indent="-285750">
              <a:buFont typeface="+mj-lt"/>
              <a:buAutoNum type="arabicPeriod"/>
            </a:pPr>
            <a:r>
              <a:rPr lang="en-US" dirty="0" err="1"/>
              <a:t>Breiman</a:t>
            </a:r>
            <a:r>
              <a:rPr lang="en-US" dirty="0"/>
              <a:t>, L. (2001). </a:t>
            </a:r>
            <a:r>
              <a:rPr lang="en-US" i="1" dirty="0"/>
              <a:t>Random Forests: A Machine Learning Approach to Regression and Classification.</a:t>
            </a:r>
            <a:r>
              <a:rPr lang="en-US" dirty="0"/>
              <a:t> Machine Learning Journal, 45(1), 5-32.</a:t>
            </a:r>
          </a:p>
          <a:p>
            <a:pPr>
              <a:buFont typeface="+mj-lt"/>
              <a:buAutoNum type="arabicPeriod"/>
            </a:pPr>
            <a:r>
              <a:rPr lang="en-US" b="1" dirty="0"/>
              <a:t>Wholesale Price Index (WPI) &amp; Agricultural Economics</a:t>
            </a:r>
            <a:endParaRPr lang="en-US" dirty="0"/>
          </a:p>
          <a:p>
            <a:pPr marL="742950" lvl="1" indent="-285750">
              <a:buFont typeface="+mj-lt"/>
              <a:buAutoNum type="arabicPeriod"/>
            </a:pPr>
            <a:r>
              <a:rPr lang="en-US" dirty="0"/>
              <a:t>Government of India, Ministry of Agriculture. (2021). </a:t>
            </a:r>
            <a:r>
              <a:rPr lang="en-US" i="1" dirty="0"/>
              <a:t>Agricultural Market Prices and WPI Trends Report.</a:t>
            </a:r>
            <a:endParaRPr lang="en-US" dirty="0"/>
          </a:p>
          <a:p>
            <a:pPr marL="742950" lvl="1" indent="-285750">
              <a:buFont typeface="+mj-lt"/>
              <a:buAutoNum type="arabicPeriod"/>
            </a:pPr>
            <a:r>
              <a:rPr lang="en-US" dirty="0"/>
              <a:t>FAO (Food and Agriculture Organization). (2020). </a:t>
            </a:r>
            <a:r>
              <a:rPr lang="en-US" i="1" dirty="0"/>
              <a:t>Global Agricultural Price Forecasting and Its Impact on Food Security.</a:t>
            </a:r>
            <a:endParaRPr lang="en-US" dirty="0"/>
          </a:p>
          <a:p>
            <a:pPr>
              <a:buFont typeface="+mj-lt"/>
              <a:buAutoNum type="arabicPeriod"/>
            </a:pPr>
            <a:r>
              <a:rPr lang="en-US" b="1" dirty="0"/>
              <a:t>Real-Time Data Integration &amp; Forecasting Models</a:t>
            </a:r>
            <a:endParaRPr lang="en-US" dirty="0"/>
          </a:p>
          <a:p>
            <a:pPr marL="742950" lvl="1" indent="-285750">
              <a:buFont typeface="+mj-lt"/>
              <a:buAutoNum type="arabicPeriod"/>
            </a:pPr>
            <a:r>
              <a:rPr lang="en-US" dirty="0"/>
              <a:t>Babu, G. S., &amp; Reddy, M. J. (2018). </a:t>
            </a:r>
            <a:r>
              <a:rPr lang="en-US" i="1" dirty="0"/>
              <a:t>Real-Time Market Price Forecasting Using AI and Machine Learning Techniques.</a:t>
            </a:r>
            <a:r>
              <a:rPr lang="en-US" dirty="0"/>
              <a:t> International Journal of Data Science, 6(2), 120-135.</a:t>
            </a:r>
          </a:p>
          <a:p>
            <a:pPr>
              <a:buFont typeface="+mj-lt"/>
              <a:buAutoNum type="arabicPeriod"/>
            </a:pPr>
            <a:r>
              <a:rPr lang="en-US" b="1" dirty="0"/>
              <a:t>AI in Agriculture &amp; Future Enhancements</a:t>
            </a:r>
            <a:endParaRPr lang="en-US" dirty="0"/>
          </a:p>
          <a:p>
            <a:pPr marL="742950" lvl="1" indent="-285750">
              <a:buFont typeface="+mj-lt"/>
              <a:buAutoNum type="arabicPeriod"/>
            </a:pPr>
            <a:r>
              <a:rPr lang="en-US" dirty="0" err="1"/>
              <a:t>Liakos</a:t>
            </a:r>
            <a:r>
              <a:rPr lang="en-US" dirty="0"/>
              <a:t>, K. G., </a:t>
            </a:r>
            <a:r>
              <a:rPr lang="en-US" dirty="0" err="1"/>
              <a:t>Busato</a:t>
            </a:r>
            <a:r>
              <a:rPr lang="en-US" dirty="0"/>
              <a:t>, P., </a:t>
            </a:r>
            <a:r>
              <a:rPr lang="en-US" dirty="0" err="1"/>
              <a:t>Moshou</a:t>
            </a:r>
            <a:r>
              <a:rPr lang="en-US" dirty="0"/>
              <a:t>, D., Pearson, S., &amp; </a:t>
            </a:r>
            <a:r>
              <a:rPr lang="en-US" dirty="0" err="1"/>
              <a:t>Bochtis</a:t>
            </a:r>
            <a:r>
              <a:rPr lang="en-US" dirty="0"/>
              <a:t>, D. (2018). </a:t>
            </a:r>
            <a:r>
              <a:rPr lang="en-US" i="1" dirty="0"/>
              <a:t>Machine Learning in Agriculture: A Review.</a:t>
            </a:r>
            <a:r>
              <a:rPr lang="en-US" dirty="0"/>
              <a:t> Sensors, 18(8), 2674.</a:t>
            </a:r>
          </a:p>
          <a:p>
            <a:r>
              <a:rPr lang="en-US" dirty="0"/>
              <a:t>These references support the research and methodology used in the </a:t>
            </a:r>
            <a:r>
              <a:rPr lang="en-US" b="1" dirty="0"/>
              <a:t>development, evaluation, and enhancement</a:t>
            </a:r>
            <a:r>
              <a:rPr lang="en-US" dirty="0"/>
              <a:t> of the crop price prediction model. Additional references may include </a:t>
            </a:r>
            <a:r>
              <a:rPr lang="en-US" b="1" dirty="0"/>
              <a:t>government reports, market analysis papers, and real-time data sources</a:t>
            </a:r>
            <a:r>
              <a:rPr lang="en-US" dirty="0"/>
              <a:t> used for model training and validation.</a:t>
            </a:r>
          </a:p>
          <a:p>
            <a:endParaRPr lang="en-IN" dirty="0"/>
          </a:p>
        </p:txBody>
      </p:sp>
    </p:spTree>
    <p:extLst>
      <p:ext uri="{BB962C8B-B14F-4D97-AF65-F5344CB8AC3E}">
        <p14:creationId xmlns:p14="http://schemas.microsoft.com/office/powerpoint/2010/main" val="1491096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9CACB-BD96-E2FF-8A86-211497479DAF}"/>
              </a:ext>
            </a:extLst>
          </p:cNvPr>
          <p:cNvSpPr>
            <a:spLocks noGrp="1"/>
          </p:cNvSpPr>
          <p:nvPr>
            <p:ph type="title"/>
          </p:nvPr>
        </p:nvSpPr>
        <p:spPr>
          <a:xfrm>
            <a:off x="838200" y="365125"/>
            <a:ext cx="10515600" cy="447675"/>
          </a:xfrm>
          <a:solidFill>
            <a:schemeClr val="bg1"/>
          </a:solidFill>
        </p:spPr>
        <p:txBody>
          <a:bodyPr>
            <a:noAutofit/>
          </a:bodyPr>
          <a:lstStyle/>
          <a:p>
            <a:pPr algn="ctr"/>
            <a:r>
              <a:rPr lang="en-IN" sz="3200" dirty="0"/>
              <a:t> </a:t>
            </a:r>
            <a:r>
              <a:rPr lang="en-IN" sz="3200" b="1" dirty="0">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1A64B721-FE62-DE79-132F-30A2E97EDB5E}"/>
              </a:ext>
            </a:extLst>
          </p:cNvPr>
          <p:cNvSpPr>
            <a:spLocks noGrp="1"/>
          </p:cNvSpPr>
          <p:nvPr>
            <p:ph idx="1"/>
          </p:nvPr>
        </p:nvSpPr>
        <p:spPr>
          <a:xfrm>
            <a:off x="838200" y="995680"/>
            <a:ext cx="10515600" cy="5181283"/>
          </a:xfrm>
          <a:solidFill>
            <a:schemeClr val="bg1"/>
          </a:solidFill>
        </p:spPr>
        <p:txBody>
          <a:bodyPr>
            <a:normAutofit fontScale="92500" lnSpcReduction="10000"/>
          </a:bodyPr>
          <a:lstStyle/>
          <a:p>
            <a:pPr marL="571500" indent="-571500">
              <a:buAutoNum type="romanUcPeriod"/>
            </a:pPr>
            <a:r>
              <a:rPr lang="en-IN" sz="1800" b="1" dirty="0">
                <a:latin typeface="Times New Roman" panose="02020603050405020304" pitchFamily="18" charset="0"/>
                <a:cs typeface="Times New Roman" panose="02020603050405020304" pitchFamily="18" charset="0"/>
              </a:rPr>
              <a:t>Introduction</a:t>
            </a:r>
          </a:p>
          <a:p>
            <a:pPr marL="571500" indent="-571500">
              <a:buAutoNum type="romanUcPeriod"/>
            </a:pPr>
            <a:r>
              <a:rPr lang="en-IN" sz="1800" b="1" dirty="0">
                <a:latin typeface="Times New Roman" panose="02020603050405020304" pitchFamily="18" charset="0"/>
                <a:cs typeface="Times New Roman" panose="02020603050405020304" pitchFamily="18" charset="0"/>
              </a:rPr>
              <a:t>Problem Statement and Description </a:t>
            </a:r>
          </a:p>
          <a:p>
            <a:pPr marL="571500" indent="-571500">
              <a:buAutoNum type="romanUcPeriod"/>
            </a:pPr>
            <a:r>
              <a:rPr lang="en-IN" sz="1800" b="1" dirty="0">
                <a:latin typeface="Times New Roman" panose="02020603050405020304" pitchFamily="18" charset="0"/>
                <a:cs typeface="Times New Roman" panose="02020603050405020304" pitchFamily="18" charset="0"/>
              </a:rPr>
              <a:t>Aim and Scope of the work</a:t>
            </a:r>
          </a:p>
          <a:p>
            <a:pPr marL="571500" indent="-571500">
              <a:buAutoNum type="romanUcPeriod"/>
            </a:pPr>
            <a:r>
              <a:rPr lang="en-IN" sz="1800" b="1" dirty="0">
                <a:latin typeface="Times New Roman" panose="02020603050405020304" pitchFamily="18" charset="0"/>
                <a:cs typeface="Times New Roman" panose="02020603050405020304" pitchFamily="18" charset="0"/>
              </a:rPr>
              <a:t>Literature Review</a:t>
            </a:r>
          </a:p>
          <a:p>
            <a:pPr marL="571500" indent="-571500">
              <a:buAutoNum type="romanUcPeriod"/>
            </a:pPr>
            <a:r>
              <a:rPr lang="en-IN" sz="1800" b="1" dirty="0">
                <a:latin typeface="Times New Roman" panose="02020603050405020304" pitchFamily="18" charset="0"/>
                <a:cs typeface="Times New Roman" panose="02020603050405020304" pitchFamily="18" charset="0"/>
              </a:rPr>
              <a:t>Drawbacks of existing work</a:t>
            </a:r>
          </a:p>
          <a:p>
            <a:pPr marL="571500" indent="-571500">
              <a:buAutoNum type="romanUcPeriod"/>
            </a:pPr>
            <a:r>
              <a:rPr lang="en-IN" sz="1800" b="1" dirty="0">
                <a:latin typeface="Times New Roman" panose="02020603050405020304" pitchFamily="18" charset="0"/>
                <a:cs typeface="Times New Roman" panose="02020603050405020304" pitchFamily="18" charset="0"/>
              </a:rPr>
              <a:t>Proposed Module</a:t>
            </a:r>
          </a:p>
          <a:p>
            <a:pPr marL="571500" indent="-571500">
              <a:buAutoNum type="romanUcPeriod"/>
            </a:pPr>
            <a:r>
              <a:rPr lang="en-IN" sz="1800" b="1" dirty="0">
                <a:latin typeface="Times New Roman" panose="02020603050405020304" pitchFamily="18" charset="0"/>
                <a:cs typeface="Times New Roman" panose="02020603050405020304" pitchFamily="18" charset="0"/>
              </a:rPr>
              <a:t>Architecture Diagram  of Proposed Setup</a:t>
            </a:r>
          </a:p>
          <a:p>
            <a:pPr marL="571500" indent="-571500">
              <a:buAutoNum type="romanUcPeriod"/>
            </a:pPr>
            <a:r>
              <a:rPr lang="en-IN" sz="1800" b="1" dirty="0">
                <a:latin typeface="Times New Roman" panose="02020603050405020304" pitchFamily="18" charset="0"/>
                <a:cs typeface="Times New Roman" panose="02020603050405020304" pitchFamily="18" charset="0"/>
              </a:rPr>
              <a:t>Tasks /Steps to be Conducted</a:t>
            </a:r>
          </a:p>
          <a:p>
            <a:pPr marL="571500" indent="-571500">
              <a:buAutoNum type="romanUcPeriod"/>
            </a:pPr>
            <a:r>
              <a:rPr lang="en-IN" sz="1800" b="1" dirty="0">
                <a:latin typeface="Times New Roman" panose="02020603050405020304" pitchFamily="18" charset="0"/>
                <a:cs typeface="Times New Roman" panose="02020603050405020304" pitchFamily="18" charset="0"/>
              </a:rPr>
              <a:t>Implementation Setup</a:t>
            </a:r>
          </a:p>
          <a:p>
            <a:pPr marL="0" indent="0">
              <a:buNone/>
            </a:pPr>
            <a:r>
              <a:rPr lang="en-IN" sz="1800" b="1" dirty="0">
                <a:latin typeface="Times New Roman" panose="02020603050405020304" pitchFamily="18" charset="0"/>
                <a:cs typeface="Times New Roman" panose="02020603050405020304" pitchFamily="18" charset="0"/>
              </a:rPr>
              <a:t>              </a:t>
            </a:r>
            <a:r>
              <a:rPr lang="en-IN" sz="1800" b="1" dirty="0" err="1">
                <a:latin typeface="Times New Roman" panose="02020603050405020304" pitchFamily="18" charset="0"/>
                <a:cs typeface="Times New Roman" panose="02020603050405020304" pitchFamily="18" charset="0"/>
              </a:rPr>
              <a:t>i</a:t>
            </a:r>
            <a:r>
              <a:rPr lang="en-IN" sz="1800" b="1" dirty="0">
                <a:latin typeface="Times New Roman" panose="02020603050405020304" pitchFamily="18" charset="0"/>
                <a:cs typeface="Times New Roman" panose="02020603050405020304" pitchFamily="18" charset="0"/>
              </a:rPr>
              <a:t>)Front End Evaluation</a:t>
            </a:r>
          </a:p>
          <a:p>
            <a:pPr marL="0" indent="0">
              <a:buNone/>
            </a:pPr>
            <a:r>
              <a:rPr lang="en-IN" sz="1800" b="1" dirty="0">
                <a:latin typeface="Times New Roman" panose="02020603050405020304" pitchFamily="18" charset="0"/>
                <a:cs typeface="Times New Roman" panose="02020603050405020304" pitchFamily="18" charset="0"/>
              </a:rPr>
              <a:t>               ii) Back End Evaluation</a:t>
            </a:r>
          </a:p>
          <a:p>
            <a:pPr marL="0" indent="0">
              <a:buNone/>
            </a:pPr>
            <a:r>
              <a:rPr lang="en-IN" sz="1800" b="1" dirty="0">
                <a:latin typeface="Times New Roman" panose="02020603050405020304" pitchFamily="18" charset="0"/>
                <a:cs typeface="Times New Roman" panose="02020603050405020304" pitchFamily="18" charset="0"/>
              </a:rPr>
              <a:t> X.  Result and Testing / Performance Metrics and Comparison</a:t>
            </a:r>
          </a:p>
          <a:p>
            <a:pPr marL="0" indent="0">
              <a:buNone/>
            </a:pPr>
            <a:r>
              <a:rPr lang="en-IN" sz="1800" b="1" dirty="0">
                <a:latin typeface="Times New Roman" panose="02020603050405020304" pitchFamily="18" charset="0"/>
                <a:cs typeface="Times New Roman" panose="02020603050405020304" pitchFamily="18" charset="0"/>
              </a:rPr>
              <a:t>XI. Conclusion </a:t>
            </a:r>
          </a:p>
          <a:p>
            <a:pPr marL="0" indent="0">
              <a:buNone/>
            </a:pPr>
            <a:r>
              <a:rPr lang="en-IN" sz="1800" b="1" dirty="0">
                <a:latin typeface="Times New Roman" panose="02020603050405020304" pitchFamily="18" charset="0"/>
                <a:cs typeface="Times New Roman" panose="02020603050405020304" pitchFamily="18" charset="0"/>
              </a:rPr>
              <a:t>XII .Future Work</a:t>
            </a:r>
          </a:p>
          <a:p>
            <a:pPr marL="0" indent="0">
              <a:buNone/>
            </a:pPr>
            <a:r>
              <a:rPr lang="en-IN" sz="1800" b="1" dirty="0">
                <a:latin typeface="Times New Roman" panose="02020603050405020304" pitchFamily="18" charset="0"/>
                <a:cs typeface="Times New Roman" panose="02020603050405020304" pitchFamily="18" charset="0"/>
              </a:rPr>
              <a:t>XIII. References </a:t>
            </a:r>
          </a:p>
          <a:p>
            <a:pPr marL="571500" indent="-571500">
              <a:buAutoNum type="romanUcPeriod"/>
            </a:pPr>
            <a:endParaRPr lang="en-IN" sz="2200" dirty="0">
              <a:latin typeface="Times New Roman" panose="02020603050405020304" pitchFamily="18" charset="0"/>
              <a:cs typeface="Times New Roman" panose="02020603050405020304" pitchFamily="18" charset="0"/>
            </a:endParaRPr>
          </a:p>
          <a:p>
            <a:pPr marL="571500" indent="-571500">
              <a:buAutoNum type="romanUcPeriod"/>
            </a:pPr>
            <a:endParaRPr lang="en-IN" sz="2200" dirty="0">
              <a:latin typeface="Times New Roman" panose="02020603050405020304" pitchFamily="18" charset="0"/>
              <a:cs typeface="Times New Roman" panose="02020603050405020304" pitchFamily="18" charset="0"/>
            </a:endParaRPr>
          </a:p>
          <a:p>
            <a:pPr marL="571500" indent="-571500">
              <a:buAutoNum type="romanUcPeriod"/>
            </a:pPr>
            <a:endParaRPr lang="en-IN" sz="2200" dirty="0">
              <a:latin typeface="Times New Roman" panose="02020603050405020304" pitchFamily="18" charset="0"/>
              <a:cs typeface="Times New Roman" panose="02020603050405020304" pitchFamily="18" charset="0"/>
            </a:endParaRPr>
          </a:p>
          <a:p>
            <a:pPr marL="571500" indent="-571500">
              <a:buAutoNum type="romanUcPeriod"/>
            </a:pPr>
            <a:endParaRPr lang="en-IN" sz="2200" dirty="0">
              <a:latin typeface="Times New Roman" panose="02020603050405020304" pitchFamily="18" charset="0"/>
              <a:cs typeface="Times New Roman" panose="02020603050405020304" pitchFamily="18" charset="0"/>
            </a:endParaRPr>
          </a:p>
          <a:p>
            <a:pPr marL="571500" indent="-571500">
              <a:buAutoNum type="romanUcPeriod"/>
            </a:pPr>
            <a:endParaRPr lang="en-IN" sz="2200" dirty="0">
              <a:latin typeface="Times New Roman" panose="02020603050405020304" pitchFamily="18" charset="0"/>
              <a:cs typeface="Times New Roman" panose="02020603050405020304" pitchFamily="18" charset="0"/>
            </a:endParaRPr>
          </a:p>
          <a:p>
            <a:pPr marL="571500" indent="-571500">
              <a:buAutoNum type="romanUcPeriod"/>
            </a:pPr>
            <a:endParaRPr lang="en-IN" sz="22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32F8EAAE-205D-9A64-683F-47C0CC980232}"/>
              </a:ext>
            </a:extLst>
          </p:cNvPr>
          <p:cNvSpPr>
            <a:spLocks noGrp="1"/>
          </p:cNvSpPr>
          <p:nvPr>
            <p:ph type="dt" sz="half" idx="10"/>
          </p:nvPr>
        </p:nvSpPr>
        <p:spPr/>
        <p:txBody>
          <a:bodyPr/>
          <a:lstStyle/>
          <a:p>
            <a:fld id="{1AC01261-006B-4500-8C91-A14EF0529D40}" type="datetime1">
              <a:rPr lang="en-IN" sz="1800" b="1" smtClean="0">
                <a:solidFill>
                  <a:schemeClr val="tx1"/>
                </a:solidFill>
              </a:rPr>
              <a:t>20-03-2025</a:t>
            </a:fld>
            <a:endParaRPr lang="en-IN" sz="1800" b="1" dirty="0">
              <a:solidFill>
                <a:schemeClr val="tx1"/>
              </a:solidFill>
            </a:endParaRPr>
          </a:p>
        </p:txBody>
      </p:sp>
      <p:sp>
        <p:nvSpPr>
          <p:cNvPr id="5" name="Footer Placeholder 4">
            <a:extLst>
              <a:ext uri="{FF2B5EF4-FFF2-40B4-BE49-F238E27FC236}">
                <a16:creationId xmlns:a16="http://schemas.microsoft.com/office/drawing/2014/main" id="{7CEB1663-7D7B-62B7-95A6-56AB2F3124B5}"/>
              </a:ext>
            </a:extLst>
          </p:cNvPr>
          <p:cNvSpPr>
            <a:spLocks noGrp="1"/>
          </p:cNvSpPr>
          <p:nvPr>
            <p:ph type="ftr" sz="quarter" idx="11"/>
          </p:nvPr>
        </p:nvSpPr>
        <p:spPr>
          <a:xfrm>
            <a:off x="3451860" y="6356350"/>
            <a:ext cx="5288280" cy="365125"/>
          </a:xfrm>
        </p:spPr>
        <p:txBody>
          <a:bodyPr/>
          <a:lstStyle/>
          <a:p>
            <a:r>
              <a:rPr lang="en-US" sz="1800" b="1">
                <a:solidFill>
                  <a:schemeClr val="tx1"/>
                </a:solidFill>
              </a:rPr>
              <a:t>II Year Core Course Project- Final Review</a:t>
            </a:r>
            <a:endParaRPr lang="en-IN" sz="1800" b="1" dirty="0">
              <a:solidFill>
                <a:schemeClr val="tx1"/>
              </a:solidFill>
            </a:endParaRPr>
          </a:p>
        </p:txBody>
      </p:sp>
      <p:sp>
        <p:nvSpPr>
          <p:cNvPr id="6" name="Slide Number Placeholder 5">
            <a:extLst>
              <a:ext uri="{FF2B5EF4-FFF2-40B4-BE49-F238E27FC236}">
                <a16:creationId xmlns:a16="http://schemas.microsoft.com/office/drawing/2014/main" id="{AD259530-5537-8047-8348-4ACE93D1011C}"/>
              </a:ext>
            </a:extLst>
          </p:cNvPr>
          <p:cNvSpPr>
            <a:spLocks noGrp="1"/>
          </p:cNvSpPr>
          <p:nvPr>
            <p:ph type="sldNum" sz="quarter" idx="12"/>
          </p:nvPr>
        </p:nvSpPr>
        <p:spPr/>
        <p:txBody>
          <a:bodyPr/>
          <a:lstStyle/>
          <a:p>
            <a:fld id="{107417F7-1E74-4EFC-97D3-AF67DA5DD88F}" type="slidenum">
              <a:rPr lang="en-IN" sz="1800" b="1" smtClean="0">
                <a:solidFill>
                  <a:schemeClr val="tx1"/>
                </a:solidFill>
              </a:rPr>
              <a:t>2</a:t>
            </a:fld>
            <a:endParaRPr lang="en-IN" sz="1800" b="1" dirty="0">
              <a:solidFill>
                <a:schemeClr val="tx1"/>
              </a:solidFill>
            </a:endParaRPr>
          </a:p>
        </p:txBody>
      </p:sp>
    </p:spTree>
    <p:extLst>
      <p:ext uri="{BB962C8B-B14F-4D97-AF65-F5344CB8AC3E}">
        <p14:creationId xmlns:p14="http://schemas.microsoft.com/office/powerpoint/2010/main" val="920474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4B91C-D855-718A-62B5-60ED070EE1EB}"/>
              </a:ext>
            </a:extLst>
          </p:cNvPr>
          <p:cNvSpPr>
            <a:spLocks noGrp="1"/>
          </p:cNvSpPr>
          <p:nvPr>
            <p:ph type="title"/>
          </p:nvPr>
        </p:nvSpPr>
        <p:spPr>
          <a:xfrm>
            <a:off x="408991" y="136525"/>
            <a:ext cx="11468877" cy="725842"/>
          </a:xfrm>
          <a:solidFill>
            <a:schemeClr val="bg1"/>
          </a:solidFill>
        </p:spPr>
        <p:txBody>
          <a:bodyPr>
            <a:noAutofit/>
          </a:bodyPr>
          <a:lstStyle/>
          <a:p>
            <a:br>
              <a:rPr lang="en-IN" sz="3200" b="1" dirty="0">
                <a:latin typeface="TimesNewRomanPSMT"/>
              </a:rPr>
            </a:br>
            <a:br>
              <a:rPr lang="en-IN" sz="3200" b="1" dirty="0">
                <a:latin typeface="TimesNewRomanPSMT"/>
              </a:rPr>
            </a:br>
            <a:br>
              <a:rPr lang="en-IN" sz="3200" b="1" dirty="0">
                <a:latin typeface="TimesNewRomanPSMT"/>
              </a:rPr>
            </a:br>
            <a:r>
              <a:rPr lang="en-IN" sz="3200" b="1" dirty="0">
                <a:latin typeface="Times New Roman" pitchFamily="18" charset="0"/>
                <a:cs typeface="Times New Roman" pitchFamily="18" charset="0"/>
              </a:rPr>
              <a:t>                      </a:t>
            </a:r>
            <a:br>
              <a:rPr lang="en-US"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r>
              <a:rPr lang="en-IN" sz="3200" b="1" dirty="0">
                <a:latin typeface="Times New Roman" panose="02020603050405020304" pitchFamily="18" charset="0"/>
                <a:cs typeface="Times New Roman" panose="02020603050405020304" pitchFamily="18" charset="0"/>
              </a:rPr>
              <a:t>                                         I.</a:t>
            </a:r>
            <a:r>
              <a:rPr lang="en-US" sz="3200" b="1" dirty="0">
                <a:latin typeface="Times New Roman" panose="02020603050405020304" pitchFamily="18" charset="0"/>
                <a:cs typeface="Times New Roman" panose="02020603050405020304" pitchFamily="18" charset="0"/>
              </a:rPr>
              <a:t>Introduction (1/1)</a:t>
            </a: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r>
              <a:rPr lang="en-IN" sz="3200" b="1" dirty="0">
                <a:latin typeface="Times New Roman" panose="02020603050405020304" pitchFamily="18" charset="0"/>
                <a:cs typeface="Times New Roman" panose="02020603050405020304" pitchFamily="18" charset="0"/>
              </a:rPr>
              <a:t>                                                                     </a:t>
            </a:r>
            <a:br>
              <a:rPr lang="en-IN" sz="3200" b="1" dirty="0">
                <a:latin typeface="Times New Roman" panose="02020603050405020304" pitchFamily="18" charset="0"/>
                <a:cs typeface="Times New Roman" panose="02020603050405020304" pitchFamily="18" charset="0"/>
              </a:rPr>
            </a:br>
            <a:br>
              <a:rPr lang="en-IN" sz="3200" b="1" dirty="0">
                <a:latin typeface="TimesNewRomanPSMT"/>
              </a:rPr>
            </a:br>
            <a:br>
              <a:rPr lang="en-IN" sz="3200" b="1" dirty="0">
                <a:latin typeface="TimesNewRomanPSMT"/>
              </a:rPr>
            </a:br>
            <a:endParaRPr lang="en-IN" sz="3200" dirty="0"/>
          </a:p>
        </p:txBody>
      </p:sp>
      <p:sp>
        <p:nvSpPr>
          <p:cNvPr id="3" name="Content Placeholder 2">
            <a:extLst>
              <a:ext uri="{FF2B5EF4-FFF2-40B4-BE49-F238E27FC236}">
                <a16:creationId xmlns:a16="http://schemas.microsoft.com/office/drawing/2014/main" id="{FC07531C-BA4A-41CB-F6F2-A61DF2D76DB3}"/>
              </a:ext>
            </a:extLst>
          </p:cNvPr>
          <p:cNvSpPr>
            <a:spLocks noGrp="1"/>
          </p:cNvSpPr>
          <p:nvPr>
            <p:ph idx="1"/>
          </p:nvPr>
        </p:nvSpPr>
        <p:spPr>
          <a:xfrm>
            <a:off x="408991" y="957877"/>
            <a:ext cx="11468877" cy="5302963"/>
          </a:xfrm>
          <a:solidFill>
            <a:schemeClr val="bg1"/>
          </a:solidFill>
        </p:spPr>
        <p:txBody>
          <a:bodyPr>
            <a:normAutofit/>
          </a:bodyPr>
          <a:lstStyle/>
          <a:p>
            <a:r>
              <a:rPr lang="en-US" sz="1800" dirty="0">
                <a:latin typeface="Times New Roman" panose="02020603050405020304" pitchFamily="18" charset="0"/>
                <a:cs typeface="Times New Roman" panose="02020603050405020304" pitchFamily="18" charset="0"/>
              </a:rPr>
              <a:t>Agriculture is the backbone of many economies, and accurate crop price prediction plays a crucial role in </a:t>
            </a:r>
            <a:r>
              <a:rPr lang="en-US" sz="1800" b="1" dirty="0">
                <a:latin typeface="Times New Roman" panose="02020603050405020304" pitchFamily="18" charset="0"/>
                <a:cs typeface="Times New Roman" panose="02020603050405020304" pitchFamily="18" charset="0"/>
              </a:rPr>
              <a:t>helping farmers, traders, and policymakers</a:t>
            </a:r>
            <a:r>
              <a:rPr lang="en-US" sz="1800" dirty="0">
                <a:latin typeface="Times New Roman" panose="02020603050405020304" pitchFamily="18" charset="0"/>
                <a:cs typeface="Times New Roman" panose="02020603050405020304" pitchFamily="18" charset="0"/>
              </a:rPr>
              <a:t> make informed decisions. However, </a:t>
            </a:r>
            <a:r>
              <a:rPr lang="en-US" sz="1800" b="1" dirty="0">
                <a:latin typeface="Times New Roman" panose="02020603050405020304" pitchFamily="18" charset="0"/>
                <a:cs typeface="Times New Roman" panose="02020603050405020304" pitchFamily="18" charset="0"/>
              </a:rPr>
              <a:t>crop prices are highly volatile</a:t>
            </a:r>
            <a:r>
              <a:rPr lang="en-US" sz="1800" dirty="0">
                <a:latin typeface="Times New Roman" panose="02020603050405020304" pitchFamily="18" charset="0"/>
                <a:cs typeface="Times New Roman" panose="02020603050405020304" pitchFamily="18" charset="0"/>
              </a:rPr>
              <a:t>, influenced by factors such as </a:t>
            </a:r>
            <a:r>
              <a:rPr lang="en-US" sz="1800" b="1" dirty="0">
                <a:latin typeface="Times New Roman" panose="02020603050405020304" pitchFamily="18" charset="0"/>
                <a:cs typeface="Times New Roman" panose="02020603050405020304" pitchFamily="18" charset="0"/>
              </a:rPr>
              <a:t>climatic conditions, rainfall patterns, floods, market demand, and economic policies</a:t>
            </a:r>
            <a:r>
              <a:rPr lang="en-US" sz="1800" dirty="0">
                <a:latin typeface="Times New Roman" panose="02020603050405020304" pitchFamily="18" charset="0"/>
                <a:cs typeface="Times New Roman" panose="02020603050405020304" pitchFamily="18" charset="0"/>
              </a:rPr>
              <a:t>. Traditional price forecasting methods, such as </a:t>
            </a:r>
            <a:r>
              <a:rPr lang="en-US" sz="1800" b="1" dirty="0">
                <a:latin typeface="Times New Roman" panose="02020603050405020304" pitchFamily="18" charset="0"/>
                <a:cs typeface="Times New Roman" panose="02020603050405020304" pitchFamily="18" charset="0"/>
              </a:rPr>
              <a:t>time series analysis (ARIMA) and linear regression</a:t>
            </a:r>
            <a:r>
              <a:rPr lang="en-US" sz="1800" dirty="0">
                <a:latin typeface="Times New Roman" panose="02020603050405020304" pitchFamily="18" charset="0"/>
                <a:cs typeface="Times New Roman" panose="02020603050405020304" pitchFamily="18" charset="0"/>
              </a:rPr>
              <a:t>, often fail to capture </a:t>
            </a:r>
            <a:r>
              <a:rPr lang="en-US" sz="1800" b="1" dirty="0">
                <a:latin typeface="Times New Roman" panose="02020603050405020304" pitchFamily="18" charset="0"/>
                <a:cs typeface="Times New Roman" panose="02020603050405020304" pitchFamily="18" charset="0"/>
              </a:rPr>
              <a:t>non-linear relationships and sudden market changes</a:t>
            </a:r>
            <a:r>
              <a:rPr lang="en-US" sz="1800" dirty="0">
                <a:latin typeface="Times New Roman" panose="02020603050405020304" pitchFamily="18" charset="0"/>
                <a:cs typeface="Times New Roman" panose="02020603050405020304" pitchFamily="18" charset="0"/>
              </a:rPr>
              <a:t>, leading to inaccurate predictions.</a:t>
            </a:r>
          </a:p>
          <a:p>
            <a:r>
              <a:rPr lang="en-US" sz="1800" dirty="0">
                <a:latin typeface="Times New Roman" panose="02020603050405020304" pitchFamily="18" charset="0"/>
                <a:cs typeface="Times New Roman" panose="02020603050405020304" pitchFamily="18" charset="0"/>
              </a:rPr>
              <a:t>With advancements in </a:t>
            </a:r>
            <a:r>
              <a:rPr lang="en-US" sz="1800" b="1" dirty="0">
                <a:latin typeface="Times New Roman" panose="02020603050405020304" pitchFamily="18" charset="0"/>
                <a:cs typeface="Times New Roman" panose="02020603050405020304" pitchFamily="18" charset="0"/>
              </a:rPr>
              <a:t>machine learning and data analytics</a:t>
            </a:r>
            <a:r>
              <a:rPr lang="en-US" sz="1800" dirty="0">
                <a:latin typeface="Times New Roman" panose="02020603050405020304" pitchFamily="18" charset="0"/>
                <a:cs typeface="Times New Roman" panose="02020603050405020304" pitchFamily="18" charset="0"/>
              </a:rPr>
              <a:t>, predictive models can now analyze </a:t>
            </a:r>
            <a:r>
              <a:rPr lang="en-US" sz="1800" b="1" dirty="0">
                <a:latin typeface="Times New Roman" panose="02020603050405020304" pitchFamily="18" charset="0"/>
                <a:cs typeface="Times New Roman" panose="02020603050405020304" pitchFamily="18" charset="0"/>
              </a:rPr>
              <a:t>historical crop price data</a:t>
            </a:r>
            <a:r>
              <a:rPr lang="en-US" sz="1800" dirty="0">
                <a:latin typeface="Times New Roman" panose="02020603050405020304" pitchFamily="18" charset="0"/>
                <a:cs typeface="Times New Roman" panose="02020603050405020304" pitchFamily="18" charset="0"/>
              </a:rPr>
              <a:t>, integrate </a:t>
            </a:r>
            <a:r>
              <a:rPr lang="en-US" sz="1800" b="1" dirty="0">
                <a:latin typeface="Times New Roman" panose="02020603050405020304" pitchFamily="18" charset="0"/>
                <a:cs typeface="Times New Roman" panose="02020603050405020304" pitchFamily="18" charset="0"/>
              </a:rPr>
              <a:t>climatic variables (rainfall, flood flags, rainfall deviation), and economic indicators (Wholesale Price Index - WPI)</a:t>
            </a:r>
            <a:r>
              <a:rPr lang="en-US" sz="1800" dirty="0">
                <a:latin typeface="Times New Roman" panose="02020603050405020304" pitchFamily="18" charset="0"/>
                <a:cs typeface="Times New Roman" panose="02020603050405020304" pitchFamily="18" charset="0"/>
              </a:rPr>
              <a:t> to generate </a:t>
            </a:r>
            <a:r>
              <a:rPr lang="en-US" sz="1800" b="1" dirty="0">
                <a:latin typeface="Times New Roman" panose="02020603050405020304" pitchFamily="18" charset="0"/>
                <a:cs typeface="Times New Roman" panose="02020603050405020304" pitchFamily="18" charset="0"/>
              </a:rPr>
              <a:t>more reliable price forecasts</a:t>
            </a:r>
            <a:r>
              <a:rPr lang="en-US" sz="1800" dirty="0">
                <a:latin typeface="Times New Roman" panose="02020603050405020304" pitchFamily="18" charset="0"/>
                <a:cs typeface="Times New Roman" panose="02020603050405020304" pitchFamily="18" charset="0"/>
              </a:rPr>
              <a:t>. This study proposes a </a:t>
            </a:r>
            <a:r>
              <a:rPr lang="en-US" sz="1800" b="1" dirty="0">
                <a:latin typeface="Times New Roman" panose="02020603050405020304" pitchFamily="18" charset="0"/>
                <a:cs typeface="Times New Roman" panose="02020603050405020304" pitchFamily="18" charset="0"/>
              </a:rPr>
              <a:t>machine learning-based crop price prediction model</a:t>
            </a:r>
            <a:r>
              <a:rPr lang="en-US" sz="1800" dirty="0">
                <a:latin typeface="Times New Roman" panose="02020603050405020304" pitchFamily="18" charset="0"/>
                <a:cs typeface="Times New Roman" panose="02020603050405020304" pitchFamily="18" charset="0"/>
              </a:rPr>
              <a:t> using a </a:t>
            </a:r>
            <a:r>
              <a:rPr lang="en-US" sz="1800" b="1" dirty="0">
                <a:latin typeface="Times New Roman" panose="02020603050405020304" pitchFamily="18" charset="0"/>
                <a:cs typeface="Times New Roman" panose="02020603050405020304" pitchFamily="18" charset="0"/>
              </a:rPr>
              <a:t>Random Forest Regressor</a:t>
            </a:r>
            <a:r>
              <a:rPr lang="en-US" sz="1800" dirty="0">
                <a:latin typeface="Times New Roman" panose="02020603050405020304" pitchFamily="18" charset="0"/>
                <a:cs typeface="Times New Roman" panose="02020603050405020304" pitchFamily="18" charset="0"/>
              </a:rPr>
              <a:t>, a powerful ensemble learning technique known for its </a:t>
            </a:r>
            <a:r>
              <a:rPr lang="en-US" sz="1800" b="1" dirty="0">
                <a:latin typeface="Times New Roman" panose="02020603050405020304" pitchFamily="18" charset="0"/>
                <a:cs typeface="Times New Roman" panose="02020603050405020304" pitchFamily="18" charset="0"/>
              </a:rPr>
              <a:t>high accuracy and robustness in handling complex datasets</a:t>
            </a:r>
            <a:r>
              <a:rPr lang="en-US" sz="1800" dirty="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The model achieves an </a:t>
            </a:r>
            <a:r>
              <a:rPr lang="en-US" sz="1800" b="1" dirty="0">
                <a:latin typeface="Times New Roman" panose="02020603050405020304" pitchFamily="18" charset="0"/>
                <a:cs typeface="Times New Roman" panose="02020603050405020304" pitchFamily="18" charset="0"/>
              </a:rPr>
              <a:t>average accuracy of 97%</a:t>
            </a:r>
            <a:r>
              <a:rPr lang="en-US" sz="1800" dirty="0">
                <a:latin typeface="Times New Roman" panose="02020603050405020304" pitchFamily="18" charset="0"/>
                <a:cs typeface="Times New Roman" panose="02020603050405020304" pitchFamily="18" charset="0"/>
              </a:rPr>
              <a:t>, demonstrating its effectiveness in predicting crop price trends. Additionally, </a:t>
            </a:r>
            <a:r>
              <a:rPr lang="en-US" sz="1800" b="1" dirty="0">
                <a:latin typeface="Times New Roman" panose="02020603050405020304" pitchFamily="18" charset="0"/>
                <a:cs typeface="Times New Roman" panose="02020603050405020304" pitchFamily="18" charset="0"/>
              </a:rPr>
              <a:t>visualization techniques such as line graphs and scatter plots</a:t>
            </a:r>
            <a:r>
              <a:rPr lang="en-US" sz="1800" dirty="0">
                <a:latin typeface="Times New Roman" panose="02020603050405020304" pitchFamily="18" charset="0"/>
                <a:cs typeface="Times New Roman" panose="02020603050405020304" pitchFamily="18" charset="0"/>
              </a:rPr>
              <a:t> make the predictions more </a:t>
            </a:r>
            <a:r>
              <a:rPr lang="en-US" sz="1800" b="1" dirty="0">
                <a:latin typeface="Times New Roman" panose="02020603050405020304" pitchFamily="18" charset="0"/>
                <a:cs typeface="Times New Roman" panose="02020603050405020304" pitchFamily="18" charset="0"/>
              </a:rPr>
              <a:t>interpretable for farmers and market analysts</a:t>
            </a:r>
            <a:r>
              <a:rPr lang="en-US" sz="1800" dirty="0">
                <a:latin typeface="Times New Roman" panose="02020603050405020304" pitchFamily="18" charset="0"/>
                <a:cs typeface="Times New Roman" panose="02020603050405020304" pitchFamily="18" charset="0"/>
              </a:rPr>
              <a:t>. This project aims to </a:t>
            </a:r>
            <a:r>
              <a:rPr lang="en-US" sz="1800" b="1" dirty="0">
                <a:latin typeface="Times New Roman" panose="02020603050405020304" pitchFamily="18" charset="0"/>
                <a:cs typeface="Times New Roman" panose="02020603050405020304" pitchFamily="18" charset="0"/>
              </a:rPr>
              <a:t>reduce financial risks, improve decision-making, and enhance agricultural market stability</a:t>
            </a:r>
            <a:r>
              <a:rPr lang="en-US" sz="1800" dirty="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By leveraging </a:t>
            </a:r>
            <a:r>
              <a:rPr lang="en-US" sz="1800" b="1" dirty="0">
                <a:latin typeface="Times New Roman" panose="02020603050405020304" pitchFamily="18" charset="0"/>
                <a:cs typeface="Times New Roman" panose="02020603050405020304" pitchFamily="18" charset="0"/>
              </a:rPr>
              <a:t>AI-powered price forecasting</a:t>
            </a:r>
            <a:r>
              <a:rPr lang="en-US" sz="1800" dirty="0">
                <a:latin typeface="Times New Roman" panose="02020603050405020304" pitchFamily="18" charset="0"/>
                <a:cs typeface="Times New Roman" panose="02020603050405020304" pitchFamily="18" charset="0"/>
              </a:rPr>
              <a:t>, this system can be deployed as a </a:t>
            </a:r>
            <a:r>
              <a:rPr lang="en-US" sz="1800" b="1" dirty="0">
                <a:latin typeface="Times New Roman" panose="02020603050405020304" pitchFamily="18" charset="0"/>
                <a:cs typeface="Times New Roman" panose="02020603050405020304" pitchFamily="18" charset="0"/>
              </a:rPr>
              <a:t>real-time decision-making tool</a:t>
            </a:r>
            <a:r>
              <a:rPr lang="en-US" sz="1800" dirty="0">
                <a:latin typeface="Times New Roman" panose="02020603050405020304" pitchFamily="18" charset="0"/>
                <a:cs typeface="Times New Roman" panose="02020603050405020304" pitchFamily="18" charset="0"/>
              </a:rPr>
              <a:t> for </a:t>
            </a:r>
            <a:r>
              <a:rPr lang="en-US" sz="1800" b="1" dirty="0">
                <a:latin typeface="Times New Roman" panose="02020603050405020304" pitchFamily="18" charset="0"/>
                <a:cs typeface="Times New Roman" panose="02020603050405020304" pitchFamily="18" charset="0"/>
              </a:rPr>
              <a:t>farmers, agribusinesses, and government agencies</a:t>
            </a:r>
            <a:r>
              <a:rPr lang="en-US" sz="1800" dirty="0">
                <a:latin typeface="Times New Roman" panose="02020603050405020304" pitchFamily="18" charset="0"/>
                <a:cs typeface="Times New Roman" panose="02020603050405020304" pitchFamily="18" charset="0"/>
              </a:rPr>
              <a:t>, ensuring a </a:t>
            </a:r>
            <a:r>
              <a:rPr lang="en-US" sz="1800" b="1" dirty="0">
                <a:latin typeface="Times New Roman" panose="02020603050405020304" pitchFamily="18" charset="0"/>
                <a:cs typeface="Times New Roman" panose="02020603050405020304" pitchFamily="18" charset="0"/>
              </a:rPr>
              <a:t>sustainable and data-driven agricultural ecosystem</a:t>
            </a:r>
            <a:r>
              <a:rPr lang="en-US" sz="1800" dirty="0">
                <a:latin typeface="Times New Roman" panose="02020603050405020304" pitchFamily="18" charset="0"/>
                <a:cs typeface="Times New Roman" panose="02020603050405020304" pitchFamily="18" charset="0"/>
              </a:rPr>
              <a:t>. Future enhancements could include </a:t>
            </a:r>
            <a:r>
              <a:rPr lang="en-US" sz="1800" b="1" dirty="0">
                <a:latin typeface="Times New Roman" panose="02020603050405020304" pitchFamily="18" charset="0"/>
                <a:cs typeface="Times New Roman" panose="02020603050405020304" pitchFamily="18" charset="0"/>
              </a:rPr>
              <a:t>real-time data integration, deep learning techniques, and global market trend analysis</a:t>
            </a:r>
            <a:r>
              <a:rPr lang="en-US" sz="1800" dirty="0">
                <a:latin typeface="Times New Roman" panose="02020603050405020304" pitchFamily="18" charset="0"/>
                <a:cs typeface="Times New Roman" panose="02020603050405020304" pitchFamily="18" charset="0"/>
              </a:rPr>
              <a:t> to further optimize predictive accuracy.</a:t>
            </a:r>
          </a:p>
          <a:p>
            <a:pPr marL="0" indent="0" algn="just">
              <a:lnSpc>
                <a:spcPct val="150000"/>
              </a:lnSpc>
              <a:buNone/>
            </a:pPr>
            <a:endParaRPr lang="en-IN" sz="2200" dirty="0"/>
          </a:p>
        </p:txBody>
      </p:sp>
      <p:sp>
        <p:nvSpPr>
          <p:cNvPr id="4" name="Date Placeholder 3">
            <a:extLst>
              <a:ext uri="{FF2B5EF4-FFF2-40B4-BE49-F238E27FC236}">
                <a16:creationId xmlns:a16="http://schemas.microsoft.com/office/drawing/2014/main" id="{E3FDAA19-E5D5-A0F8-8AF2-9D8477C9BFC1}"/>
              </a:ext>
            </a:extLst>
          </p:cNvPr>
          <p:cNvSpPr>
            <a:spLocks noGrp="1"/>
          </p:cNvSpPr>
          <p:nvPr>
            <p:ph type="dt" sz="half" idx="10"/>
          </p:nvPr>
        </p:nvSpPr>
        <p:spPr/>
        <p:txBody>
          <a:bodyPr/>
          <a:lstStyle/>
          <a:p>
            <a:fld id="{3FF4BDA4-E23F-47F3-81AE-15B952FF3BBA}" type="datetime1">
              <a:rPr lang="en-IN" sz="1800" b="1" smtClean="0">
                <a:solidFill>
                  <a:schemeClr val="tx1"/>
                </a:solidFill>
              </a:rPr>
              <a:t>20-03-2025</a:t>
            </a:fld>
            <a:endParaRPr lang="en-IN" sz="1800" b="1" dirty="0">
              <a:solidFill>
                <a:schemeClr val="tx1"/>
              </a:solidFill>
            </a:endParaRPr>
          </a:p>
        </p:txBody>
      </p:sp>
      <p:sp>
        <p:nvSpPr>
          <p:cNvPr id="5" name="Slide Number Placeholder 4">
            <a:extLst>
              <a:ext uri="{FF2B5EF4-FFF2-40B4-BE49-F238E27FC236}">
                <a16:creationId xmlns:a16="http://schemas.microsoft.com/office/drawing/2014/main" id="{29F12A6F-851E-36FF-7334-7ECCC8726EA7}"/>
              </a:ext>
            </a:extLst>
          </p:cNvPr>
          <p:cNvSpPr>
            <a:spLocks noGrp="1"/>
          </p:cNvSpPr>
          <p:nvPr>
            <p:ph type="sldNum" sz="quarter" idx="12"/>
          </p:nvPr>
        </p:nvSpPr>
        <p:spPr/>
        <p:txBody>
          <a:bodyPr/>
          <a:lstStyle/>
          <a:p>
            <a:fld id="{107417F7-1E74-4EFC-97D3-AF67DA5DD88F}" type="slidenum">
              <a:rPr lang="en-IN" sz="1800" b="1" smtClean="0">
                <a:solidFill>
                  <a:schemeClr val="tx1"/>
                </a:solidFill>
              </a:rPr>
              <a:t>3</a:t>
            </a:fld>
            <a:endParaRPr lang="en-IN" sz="1800" b="1" dirty="0">
              <a:solidFill>
                <a:schemeClr val="tx1"/>
              </a:solidFill>
            </a:endParaRPr>
          </a:p>
        </p:txBody>
      </p:sp>
      <p:sp>
        <p:nvSpPr>
          <p:cNvPr id="6" name="Footer Placeholder 5">
            <a:extLst>
              <a:ext uri="{FF2B5EF4-FFF2-40B4-BE49-F238E27FC236}">
                <a16:creationId xmlns:a16="http://schemas.microsoft.com/office/drawing/2014/main" id="{EB3D2E9E-45EE-C5E8-B6DA-DE1E3FB49F78}"/>
              </a:ext>
            </a:extLst>
          </p:cNvPr>
          <p:cNvSpPr>
            <a:spLocks noGrp="1"/>
          </p:cNvSpPr>
          <p:nvPr>
            <p:ph type="ftr" sz="quarter" idx="11"/>
          </p:nvPr>
        </p:nvSpPr>
        <p:spPr>
          <a:xfrm>
            <a:off x="3302000" y="6356350"/>
            <a:ext cx="5557520" cy="365125"/>
          </a:xfrm>
        </p:spPr>
        <p:txBody>
          <a:bodyPr/>
          <a:lstStyle/>
          <a:p>
            <a:r>
              <a:rPr lang="en-US" sz="1800" b="1">
                <a:solidFill>
                  <a:schemeClr val="tx1"/>
                </a:solidFill>
              </a:rPr>
              <a:t>II Year Core Course Project- Final Review</a:t>
            </a:r>
            <a:endParaRPr lang="en-IN" sz="1800" b="1" dirty="0">
              <a:solidFill>
                <a:schemeClr val="tx1"/>
              </a:solidFill>
            </a:endParaRPr>
          </a:p>
        </p:txBody>
      </p:sp>
    </p:spTree>
    <p:extLst>
      <p:ext uri="{BB962C8B-B14F-4D97-AF65-F5344CB8AC3E}">
        <p14:creationId xmlns:p14="http://schemas.microsoft.com/office/powerpoint/2010/main" val="2375693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4CE176-68F0-B050-B666-F75BABC59E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EB0AEE-9D04-0E18-7CB7-45FD743DB871}"/>
              </a:ext>
            </a:extLst>
          </p:cNvPr>
          <p:cNvSpPr>
            <a:spLocks noGrp="1"/>
          </p:cNvSpPr>
          <p:nvPr>
            <p:ph type="title"/>
          </p:nvPr>
        </p:nvSpPr>
        <p:spPr>
          <a:xfrm>
            <a:off x="408991" y="136525"/>
            <a:ext cx="11468877" cy="725842"/>
          </a:xfrm>
          <a:solidFill>
            <a:schemeClr val="bg1"/>
          </a:solidFill>
        </p:spPr>
        <p:txBody>
          <a:bodyPr>
            <a:noAutofit/>
          </a:bodyPr>
          <a:lstStyle/>
          <a:p>
            <a:br>
              <a:rPr lang="en-IN" sz="3200" b="1" dirty="0">
                <a:latin typeface="TimesNewRomanPSMT"/>
              </a:rPr>
            </a:br>
            <a:br>
              <a:rPr lang="en-IN" sz="3200" b="1" dirty="0">
                <a:latin typeface="TimesNewRomanPSMT"/>
              </a:rPr>
            </a:br>
            <a:br>
              <a:rPr lang="en-IN" sz="3200" b="1" dirty="0">
                <a:latin typeface="TimesNewRomanPSMT"/>
              </a:rPr>
            </a:br>
            <a:r>
              <a:rPr lang="en-IN" sz="3200" b="1" dirty="0">
                <a:latin typeface="Times New Roman" pitchFamily="18" charset="0"/>
                <a:cs typeface="Times New Roman" pitchFamily="18" charset="0"/>
              </a:rPr>
              <a:t>                      </a:t>
            </a:r>
            <a:br>
              <a:rPr lang="en-US"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r>
              <a:rPr lang="en-IN" sz="3200" b="1" dirty="0">
                <a:latin typeface="Times New Roman" panose="02020603050405020304" pitchFamily="18" charset="0"/>
                <a:cs typeface="Times New Roman" panose="02020603050405020304" pitchFamily="18" charset="0"/>
              </a:rPr>
              <a:t>                         II.</a:t>
            </a:r>
            <a:r>
              <a:rPr lang="en-US" sz="3200" b="1" dirty="0">
                <a:latin typeface="Times New Roman" panose="02020603050405020304" pitchFamily="18" charset="0"/>
                <a:cs typeface="Times New Roman" panose="02020603050405020304" pitchFamily="18" charset="0"/>
              </a:rPr>
              <a:t>Problem Statement &amp; Description (1/1)</a:t>
            </a: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r>
              <a:rPr lang="en-IN" sz="3200" b="1" dirty="0">
                <a:latin typeface="Times New Roman" panose="02020603050405020304" pitchFamily="18" charset="0"/>
                <a:cs typeface="Times New Roman" panose="02020603050405020304" pitchFamily="18" charset="0"/>
              </a:rPr>
              <a:t>                                                                     </a:t>
            </a:r>
            <a:br>
              <a:rPr lang="en-IN" sz="3200" b="1" dirty="0">
                <a:latin typeface="Times New Roman" panose="02020603050405020304" pitchFamily="18" charset="0"/>
                <a:cs typeface="Times New Roman" panose="02020603050405020304" pitchFamily="18" charset="0"/>
              </a:rPr>
            </a:br>
            <a:br>
              <a:rPr lang="en-IN" sz="3200" b="1" dirty="0">
                <a:latin typeface="TimesNewRomanPSMT"/>
              </a:rPr>
            </a:br>
            <a:br>
              <a:rPr lang="en-IN" sz="3200" b="1" dirty="0">
                <a:latin typeface="TimesNewRomanPSMT"/>
              </a:rPr>
            </a:br>
            <a:endParaRPr lang="en-IN" sz="3200" dirty="0"/>
          </a:p>
        </p:txBody>
      </p:sp>
      <p:sp>
        <p:nvSpPr>
          <p:cNvPr id="3" name="Content Placeholder 2">
            <a:extLst>
              <a:ext uri="{FF2B5EF4-FFF2-40B4-BE49-F238E27FC236}">
                <a16:creationId xmlns:a16="http://schemas.microsoft.com/office/drawing/2014/main" id="{DF6C1DD8-57DF-915D-4073-23655640B0F9}"/>
              </a:ext>
            </a:extLst>
          </p:cNvPr>
          <p:cNvSpPr>
            <a:spLocks noGrp="1"/>
          </p:cNvSpPr>
          <p:nvPr>
            <p:ph idx="1"/>
          </p:nvPr>
        </p:nvSpPr>
        <p:spPr>
          <a:xfrm>
            <a:off x="408991" y="957877"/>
            <a:ext cx="11468877" cy="5302963"/>
          </a:xfrm>
          <a:solidFill>
            <a:schemeClr val="bg1"/>
          </a:solidFill>
        </p:spPr>
        <p:txBody>
          <a:bodyPr>
            <a:normAutofit/>
          </a:bodyPr>
          <a:lstStyle/>
          <a:p>
            <a:pPr marL="0" indent="0">
              <a:buNone/>
            </a:pP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The prices of </a:t>
            </a:r>
            <a:r>
              <a:rPr lang="en-US" sz="1800" b="1" dirty="0" err="1">
                <a:latin typeface="Times New Roman" panose="02020603050405020304" pitchFamily="18" charset="0"/>
                <a:cs typeface="Times New Roman" panose="02020603050405020304" pitchFamily="18" charset="0"/>
              </a:rPr>
              <a:t>agri</a:t>
            </a:r>
            <a:r>
              <a:rPr lang="en-US" sz="1800" b="1" dirty="0">
                <a:latin typeface="Times New Roman" panose="02020603050405020304" pitchFamily="18" charset="0"/>
                <a:cs typeface="Times New Roman" panose="02020603050405020304" pitchFamily="18" charset="0"/>
              </a:rPr>
              <a:t>-horticultural commodities</a:t>
            </a:r>
            <a:r>
              <a:rPr lang="en-US" sz="1800" dirty="0">
                <a:latin typeface="Times New Roman" panose="02020603050405020304" pitchFamily="18" charset="0"/>
                <a:cs typeface="Times New Roman" panose="02020603050405020304" pitchFamily="18" charset="0"/>
              </a:rPr>
              <a:t>, such as </a:t>
            </a:r>
            <a:r>
              <a:rPr lang="en-US" sz="1800" b="1" dirty="0">
                <a:latin typeface="Times New Roman" panose="02020603050405020304" pitchFamily="18" charset="0"/>
                <a:cs typeface="Times New Roman" panose="02020603050405020304" pitchFamily="18" charset="0"/>
              </a:rPr>
              <a:t>pulses and vegetables (onion, potato, and tomato),</a:t>
            </a:r>
            <a:r>
              <a:rPr lang="en-US" sz="1800" dirty="0">
                <a:latin typeface="Times New Roman" panose="02020603050405020304" pitchFamily="18" charset="0"/>
                <a:cs typeface="Times New Roman" panose="02020603050405020304" pitchFamily="18" charset="0"/>
              </a:rPr>
              <a:t> are highly volatile due to </a:t>
            </a:r>
            <a:r>
              <a:rPr lang="en-US" sz="1800" b="1" dirty="0">
                <a:latin typeface="Times New Roman" panose="02020603050405020304" pitchFamily="18" charset="0"/>
                <a:cs typeface="Times New Roman" panose="02020603050405020304" pitchFamily="18" charset="0"/>
              </a:rPr>
              <a:t>seasonal changes, climatic factors, and market fluctuations</a:t>
            </a:r>
            <a:r>
              <a:rPr lang="en-US" sz="1800" dirty="0">
                <a:latin typeface="Times New Roman" panose="02020603050405020304" pitchFamily="18" charset="0"/>
                <a:cs typeface="Times New Roman" panose="02020603050405020304" pitchFamily="18" charset="0"/>
              </a:rPr>
              <a:t>. Farmers and traders face </a:t>
            </a:r>
            <a:r>
              <a:rPr lang="en-US" sz="1800" b="1" dirty="0">
                <a:latin typeface="Times New Roman" panose="02020603050405020304" pitchFamily="18" charset="0"/>
                <a:cs typeface="Times New Roman" panose="02020603050405020304" pitchFamily="18" charset="0"/>
              </a:rPr>
              <a:t>uncertainty in price trends</a:t>
            </a:r>
            <a:r>
              <a:rPr lang="en-US" sz="1800" dirty="0">
                <a:latin typeface="Times New Roman" panose="02020603050405020304" pitchFamily="18" charset="0"/>
                <a:cs typeface="Times New Roman" panose="02020603050405020304" pitchFamily="18" charset="0"/>
              </a:rPr>
              <a:t>, leading to </a:t>
            </a:r>
            <a:r>
              <a:rPr lang="en-US" sz="1800" b="1" dirty="0">
                <a:latin typeface="Times New Roman" panose="02020603050405020304" pitchFamily="18" charset="0"/>
                <a:cs typeface="Times New Roman" panose="02020603050405020304" pitchFamily="18" charset="0"/>
              </a:rPr>
              <a:t>financial losses and inefficient market planning</a:t>
            </a:r>
            <a:r>
              <a:rPr lang="en-US" sz="1800" dirty="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Traditional forecasting methods, like </a:t>
            </a:r>
            <a:r>
              <a:rPr lang="en-US" sz="1800" b="1" dirty="0">
                <a:latin typeface="Times New Roman" panose="02020603050405020304" pitchFamily="18" charset="0"/>
                <a:cs typeface="Times New Roman" panose="02020603050405020304" pitchFamily="18" charset="0"/>
              </a:rPr>
              <a:t>time series models (ARIMA) and linear regression</a:t>
            </a:r>
            <a:r>
              <a:rPr lang="en-US" sz="1800" dirty="0">
                <a:latin typeface="Times New Roman" panose="02020603050405020304" pitchFamily="18" charset="0"/>
                <a:cs typeface="Times New Roman" panose="02020603050405020304" pitchFamily="18" charset="0"/>
              </a:rPr>
              <a:t>, often fail to capture </a:t>
            </a:r>
            <a:r>
              <a:rPr lang="en-US" sz="1800" b="1" dirty="0">
                <a:latin typeface="Times New Roman" panose="02020603050405020304" pitchFamily="18" charset="0"/>
                <a:cs typeface="Times New Roman" panose="02020603050405020304" pitchFamily="18" charset="0"/>
              </a:rPr>
              <a:t>complex dependencies between climatic conditions (rainfall, temperature, floods), economic factors (WPI, inflation), and supply-demand dynamics</a:t>
            </a:r>
            <a:r>
              <a:rPr lang="en-US" sz="1800" dirty="0">
                <a:latin typeface="Times New Roman" panose="02020603050405020304" pitchFamily="18" charset="0"/>
                <a:cs typeface="Times New Roman" panose="02020603050405020304" pitchFamily="18" charset="0"/>
              </a:rPr>
              <a:t>. These models also </a:t>
            </a:r>
            <a:r>
              <a:rPr lang="en-US" sz="1800" b="1" dirty="0">
                <a:latin typeface="Times New Roman" panose="02020603050405020304" pitchFamily="18" charset="0"/>
                <a:cs typeface="Times New Roman" panose="02020603050405020304" pitchFamily="18" charset="0"/>
              </a:rPr>
              <a:t>lack real-time adaptability</a:t>
            </a:r>
            <a:r>
              <a:rPr lang="en-US" sz="1800" dirty="0">
                <a:latin typeface="Times New Roman" panose="02020603050405020304" pitchFamily="18" charset="0"/>
                <a:cs typeface="Times New Roman" panose="02020603050405020304" pitchFamily="18" charset="0"/>
              </a:rPr>
              <a:t>, making them </a:t>
            </a:r>
            <a:r>
              <a:rPr lang="en-US" sz="1800" b="1" dirty="0">
                <a:latin typeface="Times New Roman" panose="02020603050405020304" pitchFamily="18" charset="0"/>
                <a:cs typeface="Times New Roman" panose="02020603050405020304" pitchFamily="18" charset="0"/>
              </a:rPr>
              <a:t>ineffective in responding to sudden market changes</a:t>
            </a:r>
            <a:r>
              <a:rPr lang="en-US" sz="1800" dirty="0">
                <a:latin typeface="Times New Roman" panose="02020603050405020304" pitchFamily="18" charset="0"/>
                <a:cs typeface="Times New Roman" panose="02020603050405020304" pitchFamily="18" charset="0"/>
              </a:rPr>
              <a:t>.</a:t>
            </a:r>
          </a:p>
          <a:p>
            <a:r>
              <a:rPr lang="en-US" sz="1800" dirty="0">
                <a:latin typeface="Times New Roman" panose="02020603050405020304" pitchFamily="18" charset="0"/>
                <a:cs typeface="Times New Roman" panose="02020603050405020304" pitchFamily="18" charset="0"/>
              </a:rPr>
              <a:t>To address this issue, this study proposes an </a:t>
            </a:r>
            <a:r>
              <a:rPr lang="en-US" sz="1800" b="1" dirty="0">
                <a:latin typeface="Times New Roman" panose="02020603050405020304" pitchFamily="18" charset="0"/>
                <a:cs typeface="Times New Roman" panose="02020603050405020304" pitchFamily="18" charset="0"/>
              </a:rPr>
              <a:t>AI-ML-based price prediction model</a:t>
            </a:r>
            <a:r>
              <a:rPr lang="en-US" sz="1800" dirty="0">
                <a:latin typeface="Times New Roman" panose="02020603050405020304" pitchFamily="18" charset="0"/>
                <a:cs typeface="Times New Roman" panose="02020603050405020304" pitchFamily="18" charset="0"/>
              </a:rPr>
              <a:t> that integrates </a:t>
            </a:r>
            <a:r>
              <a:rPr lang="en-US" sz="1800" b="1" dirty="0">
                <a:latin typeface="Times New Roman" panose="02020603050405020304" pitchFamily="18" charset="0"/>
                <a:cs typeface="Times New Roman" panose="02020603050405020304" pitchFamily="18" charset="0"/>
              </a:rPr>
              <a:t>historical price data, climatic indicators, and macroeconomic variables</a:t>
            </a:r>
            <a:r>
              <a:rPr lang="en-US" sz="1800" dirty="0">
                <a:latin typeface="Times New Roman" panose="02020603050405020304" pitchFamily="18" charset="0"/>
                <a:cs typeface="Times New Roman" panose="02020603050405020304" pitchFamily="18" charset="0"/>
              </a:rPr>
              <a:t> to provide </a:t>
            </a:r>
            <a:r>
              <a:rPr lang="en-US" sz="1800" b="1" dirty="0">
                <a:latin typeface="Times New Roman" panose="02020603050405020304" pitchFamily="18" charset="0"/>
                <a:cs typeface="Times New Roman" panose="02020603050405020304" pitchFamily="18" charset="0"/>
              </a:rPr>
              <a:t>accurate forecasts</a:t>
            </a:r>
            <a:r>
              <a:rPr lang="en-US" sz="1800" dirty="0">
                <a:latin typeface="Times New Roman" panose="02020603050405020304" pitchFamily="18" charset="0"/>
                <a:cs typeface="Times New Roman" panose="02020603050405020304" pitchFamily="18" charset="0"/>
              </a:rPr>
              <a:t>. Using </a:t>
            </a:r>
            <a:r>
              <a:rPr lang="en-US" sz="1800" b="1" dirty="0">
                <a:latin typeface="Times New Roman" panose="02020603050405020304" pitchFamily="18" charset="0"/>
                <a:cs typeface="Times New Roman" panose="02020603050405020304" pitchFamily="18" charset="0"/>
              </a:rPr>
              <a:t>machine learning techniques like Random Forest and LSTM</a:t>
            </a:r>
            <a:r>
              <a:rPr lang="en-US" sz="1800" dirty="0">
                <a:latin typeface="Times New Roman" panose="02020603050405020304" pitchFamily="18" charset="0"/>
                <a:cs typeface="Times New Roman" panose="02020603050405020304" pitchFamily="18" charset="0"/>
              </a:rPr>
              <a:t>, this model aims to </a:t>
            </a:r>
            <a:r>
              <a:rPr lang="en-US" sz="1800" b="1" dirty="0">
                <a:latin typeface="Times New Roman" panose="02020603050405020304" pitchFamily="18" charset="0"/>
                <a:cs typeface="Times New Roman" panose="02020603050405020304" pitchFamily="18" charset="0"/>
              </a:rPr>
              <a:t>help farmers, traders, and policymakers make informed decisions, reduce financial risks, and improve agricultural profitability</a:t>
            </a:r>
            <a:r>
              <a:rPr lang="en-US" sz="1800" dirty="0">
                <a:latin typeface="Times New Roman" panose="02020603050405020304" pitchFamily="18" charset="0"/>
                <a:cs typeface="Times New Roman" panose="02020603050405020304" pitchFamily="18" charset="0"/>
              </a:rPr>
              <a:t>. The system will also include </a:t>
            </a:r>
            <a:r>
              <a:rPr lang="en-US" sz="1800" b="1" dirty="0">
                <a:latin typeface="Times New Roman" panose="02020603050405020304" pitchFamily="18" charset="0"/>
                <a:cs typeface="Times New Roman" panose="02020603050405020304" pitchFamily="18" charset="0"/>
              </a:rPr>
              <a:t>data visualization tools</a:t>
            </a:r>
            <a:r>
              <a:rPr lang="en-US" sz="1800" dirty="0">
                <a:latin typeface="Times New Roman" panose="02020603050405020304" pitchFamily="18" charset="0"/>
                <a:cs typeface="Times New Roman" panose="02020603050405020304" pitchFamily="18" charset="0"/>
              </a:rPr>
              <a:t> to enhance usability and interpretation.</a:t>
            </a:r>
          </a:p>
          <a:p>
            <a:pPr algn="just">
              <a:lnSpc>
                <a:spcPct val="150000"/>
              </a:lnSpc>
            </a:pPr>
            <a:endParaRPr lang="en-IN" sz="2200" dirty="0"/>
          </a:p>
        </p:txBody>
      </p:sp>
      <p:sp>
        <p:nvSpPr>
          <p:cNvPr id="4" name="Date Placeholder 3">
            <a:extLst>
              <a:ext uri="{FF2B5EF4-FFF2-40B4-BE49-F238E27FC236}">
                <a16:creationId xmlns:a16="http://schemas.microsoft.com/office/drawing/2014/main" id="{732329F0-6B40-55EC-9D00-2D76FB1B4215}"/>
              </a:ext>
            </a:extLst>
          </p:cNvPr>
          <p:cNvSpPr>
            <a:spLocks noGrp="1"/>
          </p:cNvSpPr>
          <p:nvPr>
            <p:ph type="dt" sz="half" idx="10"/>
          </p:nvPr>
        </p:nvSpPr>
        <p:spPr/>
        <p:txBody>
          <a:bodyPr/>
          <a:lstStyle/>
          <a:p>
            <a:fld id="{A67E4202-506A-4C63-94AA-7A041D975774}" type="datetime1">
              <a:rPr lang="en-IN" sz="1800" b="1" smtClean="0">
                <a:solidFill>
                  <a:schemeClr val="tx1"/>
                </a:solidFill>
              </a:rPr>
              <a:t>20-03-2025</a:t>
            </a:fld>
            <a:endParaRPr lang="en-IN" sz="1800" b="1" dirty="0">
              <a:solidFill>
                <a:schemeClr val="tx1"/>
              </a:solidFill>
            </a:endParaRPr>
          </a:p>
        </p:txBody>
      </p:sp>
      <p:sp>
        <p:nvSpPr>
          <p:cNvPr id="5" name="Slide Number Placeholder 4">
            <a:extLst>
              <a:ext uri="{FF2B5EF4-FFF2-40B4-BE49-F238E27FC236}">
                <a16:creationId xmlns:a16="http://schemas.microsoft.com/office/drawing/2014/main" id="{D89C8C8E-A250-6F8E-CE71-E17F9AB37583}"/>
              </a:ext>
            </a:extLst>
          </p:cNvPr>
          <p:cNvSpPr>
            <a:spLocks noGrp="1"/>
          </p:cNvSpPr>
          <p:nvPr>
            <p:ph type="sldNum" sz="quarter" idx="12"/>
          </p:nvPr>
        </p:nvSpPr>
        <p:spPr/>
        <p:txBody>
          <a:bodyPr/>
          <a:lstStyle/>
          <a:p>
            <a:fld id="{107417F7-1E74-4EFC-97D3-AF67DA5DD88F}" type="slidenum">
              <a:rPr lang="en-IN" sz="1800" b="1" smtClean="0">
                <a:solidFill>
                  <a:schemeClr val="tx1"/>
                </a:solidFill>
              </a:rPr>
              <a:t>4</a:t>
            </a:fld>
            <a:endParaRPr lang="en-IN" sz="1800" b="1" dirty="0">
              <a:solidFill>
                <a:schemeClr val="tx1"/>
              </a:solidFill>
            </a:endParaRPr>
          </a:p>
        </p:txBody>
      </p:sp>
      <p:sp>
        <p:nvSpPr>
          <p:cNvPr id="6" name="Footer Placeholder 5">
            <a:extLst>
              <a:ext uri="{FF2B5EF4-FFF2-40B4-BE49-F238E27FC236}">
                <a16:creationId xmlns:a16="http://schemas.microsoft.com/office/drawing/2014/main" id="{F6EB168E-18E9-3C04-1D66-94387639767F}"/>
              </a:ext>
            </a:extLst>
          </p:cNvPr>
          <p:cNvSpPr>
            <a:spLocks noGrp="1"/>
          </p:cNvSpPr>
          <p:nvPr>
            <p:ph type="ftr" sz="quarter" idx="11"/>
          </p:nvPr>
        </p:nvSpPr>
        <p:spPr>
          <a:xfrm>
            <a:off x="3302000" y="6356350"/>
            <a:ext cx="5557520" cy="365125"/>
          </a:xfrm>
        </p:spPr>
        <p:txBody>
          <a:bodyPr/>
          <a:lstStyle/>
          <a:p>
            <a:r>
              <a:rPr lang="en-US" sz="1800" b="1">
                <a:solidFill>
                  <a:schemeClr val="tx1"/>
                </a:solidFill>
              </a:rPr>
              <a:t>II Year Core Course Project- Final Review</a:t>
            </a:r>
            <a:endParaRPr lang="en-IN" sz="1800" b="1" dirty="0">
              <a:solidFill>
                <a:schemeClr val="tx1"/>
              </a:solidFill>
            </a:endParaRPr>
          </a:p>
        </p:txBody>
      </p:sp>
    </p:spTree>
    <p:extLst>
      <p:ext uri="{BB962C8B-B14F-4D97-AF65-F5344CB8AC3E}">
        <p14:creationId xmlns:p14="http://schemas.microsoft.com/office/powerpoint/2010/main" val="1802182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6EDC4A-A19D-69B2-A998-8B4F1525C7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AAB381-50DC-8731-65F0-21436329E176}"/>
              </a:ext>
            </a:extLst>
          </p:cNvPr>
          <p:cNvSpPr>
            <a:spLocks noGrp="1"/>
          </p:cNvSpPr>
          <p:nvPr>
            <p:ph type="title"/>
          </p:nvPr>
        </p:nvSpPr>
        <p:spPr>
          <a:xfrm>
            <a:off x="408991" y="136525"/>
            <a:ext cx="11468877" cy="725842"/>
          </a:xfrm>
          <a:solidFill>
            <a:schemeClr val="bg1"/>
          </a:solidFill>
        </p:spPr>
        <p:txBody>
          <a:bodyPr>
            <a:noAutofit/>
          </a:bodyPr>
          <a:lstStyle/>
          <a:p>
            <a:br>
              <a:rPr lang="en-IN" sz="3200" b="1" dirty="0">
                <a:latin typeface="TimesNewRomanPSMT"/>
              </a:rPr>
            </a:br>
            <a:br>
              <a:rPr lang="en-IN" sz="3200" b="1" dirty="0">
                <a:latin typeface="TimesNewRomanPSMT"/>
              </a:rPr>
            </a:br>
            <a:br>
              <a:rPr lang="en-IN" sz="3200" b="1" dirty="0">
                <a:latin typeface="TimesNewRomanPSMT"/>
              </a:rPr>
            </a:br>
            <a:r>
              <a:rPr lang="en-IN" sz="3200" b="1" dirty="0">
                <a:latin typeface="Times New Roman" pitchFamily="18" charset="0"/>
                <a:cs typeface="Times New Roman" pitchFamily="18" charset="0"/>
              </a:rPr>
              <a:t>                      </a:t>
            </a:r>
            <a:br>
              <a:rPr lang="en-US"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r>
              <a:rPr lang="en-IN" sz="3200" b="1" dirty="0">
                <a:latin typeface="Times New Roman" panose="02020603050405020304" pitchFamily="18" charset="0"/>
                <a:cs typeface="Times New Roman" panose="02020603050405020304" pitchFamily="18" charset="0"/>
              </a:rPr>
              <a:t>                        III.</a:t>
            </a:r>
            <a:r>
              <a:rPr lang="en-US" sz="3200" b="1" dirty="0">
                <a:latin typeface="Times New Roman" panose="02020603050405020304" pitchFamily="18" charset="0"/>
                <a:cs typeface="Times New Roman" panose="02020603050405020304" pitchFamily="18" charset="0"/>
              </a:rPr>
              <a:t>Aim &amp; Scope of the Work (1/1)</a:t>
            </a: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r>
              <a:rPr lang="en-IN" sz="3200" b="1" dirty="0">
                <a:latin typeface="Times New Roman" panose="02020603050405020304" pitchFamily="18" charset="0"/>
                <a:cs typeface="Times New Roman" panose="02020603050405020304" pitchFamily="18" charset="0"/>
              </a:rPr>
              <a:t>                                                                     </a:t>
            </a:r>
            <a:br>
              <a:rPr lang="en-IN" sz="3200" b="1" dirty="0">
                <a:latin typeface="Times New Roman" panose="02020603050405020304" pitchFamily="18" charset="0"/>
                <a:cs typeface="Times New Roman" panose="02020603050405020304" pitchFamily="18" charset="0"/>
              </a:rPr>
            </a:br>
            <a:br>
              <a:rPr lang="en-IN" sz="3200" b="1" dirty="0">
                <a:latin typeface="TimesNewRomanPSMT"/>
              </a:rPr>
            </a:br>
            <a:br>
              <a:rPr lang="en-IN" sz="3200" b="1" dirty="0">
                <a:latin typeface="TimesNewRomanPSMT"/>
              </a:rPr>
            </a:br>
            <a:endParaRPr lang="en-IN" sz="3200" dirty="0"/>
          </a:p>
        </p:txBody>
      </p:sp>
      <p:sp>
        <p:nvSpPr>
          <p:cNvPr id="3" name="Content Placeholder 2">
            <a:extLst>
              <a:ext uri="{FF2B5EF4-FFF2-40B4-BE49-F238E27FC236}">
                <a16:creationId xmlns:a16="http://schemas.microsoft.com/office/drawing/2014/main" id="{614DEFC0-8D70-EE39-E84E-52E00D696D7F}"/>
              </a:ext>
            </a:extLst>
          </p:cNvPr>
          <p:cNvSpPr>
            <a:spLocks noGrp="1"/>
          </p:cNvSpPr>
          <p:nvPr>
            <p:ph idx="1"/>
          </p:nvPr>
        </p:nvSpPr>
        <p:spPr>
          <a:xfrm>
            <a:off x="408991" y="957877"/>
            <a:ext cx="11468877" cy="5302963"/>
          </a:xfrm>
          <a:solidFill>
            <a:schemeClr val="bg1"/>
          </a:solidFill>
        </p:spPr>
        <p:txBody>
          <a:bodyPr>
            <a:normAutofit lnSpcReduction="10000"/>
          </a:bodyPr>
          <a:lstStyle/>
          <a:p>
            <a:r>
              <a:rPr lang="en-US" sz="1900" b="1" dirty="0"/>
              <a:t>Aim:</a:t>
            </a:r>
          </a:p>
          <a:p>
            <a:r>
              <a:rPr lang="en-US" sz="1600" dirty="0"/>
              <a:t>The aim of this study is to develop an </a:t>
            </a:r>
            <a:r>
              <a:rPr lang="en-US" sz="1600" b="1" dirty="0"/>
              <a:t>AI-ML-based price prediction model</a:t>
            </a:r>
            <a:r>
              <a:rPr lang="en-US" sz="1600" dirty="0"/>
              <a:t> for </a:t>
            </a:r>
            <a:r>
              <a:rPr lang="en-US" sz="1600" b="1" dirty="0" err="1"/>
              <a:t>agri</a:t>
            </a:r>
            <a:r>
              <a:rPr lang="en-US" sz="1600" b="1" dirty="0"/>
              <a:t>-horticultural commodities</a:t>
            </a:r>
            <a:r>
              <a:rPr lang="en-US" sz="1600" dirty="0"/>
              <a:t>, such as </a:t>
            </a:r>
            <a:r>
              <a:rPr lang="en-US" sz="1600" b="1" dirty="0"/>
              <a:t>pulses and vegetables (onion, potato, and tomato)</a:t>
            </a:r>
            <a:r>
              <a:rPr lang="en-US" sz="1600" dirty="0"/>
              <a:t>, by integrating </a:t>
            </a:r>
            <a:r>
              <a:rPr lang="en-US" sz="1600" b="1" dirty="0"/>
              <a:t>historical price trends, climatic factors, and economic indicators</a:t>
            </a:r>
            <a:r>
              <a:rPr lang="en-US" sz="1600" dirty="0"/>
              <a:t>. The model will leverage </a:t>
            </a:r>
            <a:r>
              <a:rPr lang="en-US" sz="1600" b="1" dirty="0"/>
              <a:t>machine learning algorithms</a:t>
            </a:r>
            <a:r>
              <a:rPr lang="en-US" sz="1600" dirty="0"/>
              <a:t> to provide </a:t>
            </a:r>
            <a:r>
              <a:rPr lang="en-US" sz="1600" b="1" dirty="0"/>
              <a:t>accurate and real-time price forecasts</a:t>
            </a:r>
            <a:r>
              <a:rPr lang="en-US" sz="1600" dirty="0"/>
              <a:t>, helping </a:t>
            </a:r>
            <a:r>
              <a:rPr lang="en-US" sz="1600" b="1" dirty="0"/>
              <a:t>farmers, traders, and policymakers</a:t>
            </a:r>
            <a:r>
              <a:rPr lang="en-US" sz="1600" dirty="0"/>
              <a:t> make informed decisions, minimize financial risks, and optimize market planning.</a:t>
            </a:r>
          </a:p>
          <a:p>
            <a:r>
              <a:rPr lang="en-US" sz="1900" b="1" dirty="0"/>
              <a:t>Scope of the Work:</a:t>
            </a:r>
          </a:p>
          <a:p>
            <a:pPr>
              <a:buFont typeface="Arial" panose="020B0604020202020204" pitchFamily="34" charset="0"/>
              <a:buChar char="•"/>
            </a:pPr>
            <a:r>
              <a:rPr lang="en-US" sz="1700" b="1" dirty="0"/>
              <a:t>Crops Covered:</a:t>
            </a:r>
            <a:r>
              <a:rPr lang="en-US" sz="1700" dirty="0"/>
              <a:t> Focuses on </a:t>
            </a:r>
            <a:r>
              <a:rPr lang="en-US" sz="1700" b="1" dirty="0"/>
              <a:t>pulses and vegetables</a:t>
            </a:r>
            <a:r>
              <a:rPr lang="en-US" sz="1700" dirty="0"/>
              <a:t> like </a:t>
            </a:r>
            <a:r>
              <a:rPr lang="en-US" sz="1700" b="1" dirty="0"/>
              <a:t>onion, potato, and tomato</a:t>
            </a:r>
            <a:r>
              <a:rPr lang="en-US" sz="1700" dirty="0"/>
              <a:t> due to their </a:t>
            </a:r>
            <a:r>
              <a:rPr lang="en-US" sz="1700" b="1" dirty="0"/>
              <a:t>high market volatility and economic significance</a:t>
            </a:r>
            <a:r>
              <a:rPr lang="en-US" sz="1700" dirty="0"/>
              <a:t>.</a:t>
            </a:r>
          </a:p>
          <a:p>
            <a:pPr>
              <a:buFont typeface="Arial" panose="020B0604020202020204" pitchFamily="34" charset="0"/>
              <a:buChar char="•"/>
            </a:pPr>
            <a:r>
              <a:rPr lang="en-US" sz="1700" b="1" dirty="0"/>
              <a:t>Data Considerations:</a:t>
            </a:r>
            <a:r>
              <a:rPr lang="en-US" sz="1700" dirty="0"/>
              <a:t> Uses </a:t>
            </a:r>
            <a:r>
              <a:rPr lang="en-US" sz="1700" b="1" dirty="0"/>
              <a:t>historical price data, rainfall patterns, temperature variations, flood indicators, and economic factors (WPI, inflation, demand-supply dynamics)</a:t>
            </a:r>
            <a:r>
              <a:rPr lang="en-US" sz="1700" dirty="0"/>
              <a:t> for price prediction.</a:t>
            </a:r>
          </a:p>
          <a:p>
            <a:pPr>
              <a:buFont typeface="Arial" panose="020B0604020202020204" pitchFamily="34" charset="0"/>
              <a:buChar char="•"/>
            </a:pPr>
            <a:r>
              <a:rPr lang="en-US" sz="1700" b="1" dirty="0"/>
              <a:t>Machine Learning Techniques:</a:t>
            </a:r>
            <a:r>
              <a:rPr lang="en-US" sz="1700" dirty="0"/>
              <a:t> Implements </a:t>
            </a:r>
            <a:r>
              <a:rPr lang="en-US" sz="1700" b="1" dirty="0"/>
              <a:t>Random Forest, LSTM, and other AI-based models</a:t>
            </a:r>
            <a:r>
              <a:rPr lang="en-US" sz="1700" dirty="0"/>
              <a:t> for improved accuracy.</a:t>
            </a:r>
          </a:p>
          <a:p>
            <a:pPr>
              <a:buFont typeface="Arial" panose="020B0604020202020204" pitchFamily="34" charset="0"/>
              <a:buChar char="•"/>
            </a:pPr>
            <a:r>
              <a:rPr lang="en-US" sz="1700" b="1" dirty="0"/>
              <a:t>Geographical Focus:</a:t>
            </a:r>
            <a:r>
              <a:rPr lang="en-US" sz="1700" dirty="0"/>
              <a:t> Primarily considers </a:t>
            </a:r>
            <a:r>
              <a:rPr lang="en-US" sz="1700" b="1" dirty="0"/>
              <a:t>Indian markets</a:t>
            </a:r>
            <a:r>
              <a:rPr lang="en-US" sz="1700" dirty="0"/>
              <a:t>, but the approach can be adapted for </a:t>
            </a:r>
            <a:r>
              <a:rPr lang="en-US" sz="1700" b="1" dirty="0"/>
              <a:t>global agricultural markets</a:t>
            </a:r>
            <a:r>
              <a:rPr lang="en-US" sz="1700" dirty="0"/>
              <a:t>.</a:t>
            </a:r>
          </a:p>
          <a:p>
            <a:pPr>
              <a:buFont typeface="Arial" panose="020B0604020202020204" pitchFamily="34" charset="0"/>
              <a:buChar char="•"/>
            </a:pPr>
            <a:r>
              <a:rPr lang="en-US" sz="1700" b="1" dirty="0"/>
              <a:t>Real-Time Decision Making:</a:t>
            </a:r>
            <a:r>
              <a:rPr lang="en-US" sz="1700" dirty="0"/>
              <a:t> The model aims to </a:t>
            </a:r>
            <a:r>
              <a:rPr lang="en-US" sz="1700" b="1" dirty="0"/>
              <a:t>process predictions efficiently (within seconds)</a:t>
            </a:r>
            <a:r>
              <a:rPr lang="en-US" sz="1700" dirty="0"/>
              <a:t> to support </a:t>
            </a:r>
            <a:r>
              <a:rPr lang="en-US" sz="1700" b="1" dirty="0"/>
              <a:t>market planning, storage, and selling strategies</a:t>
            </a:r>
            <a:r>
              <a:rPr lang="en-US" sz="1700" dirty="0"/>
              <a:t>.</a:t>
            </a:r>
          </a:p>
          <a:p>
            <a:pPr>
              <a:buFont typeface="Arial" panose="020B0604020202020204" pitchFamily="34" charset="0"/>
              <a:buChar char="•"/>
            </a:pPr>
            <a:r>
              <a:rPr lang="en-US" sz="1700" b="1" dirty="0"/>
              <a:t>Visualization &amp; Usability:</a:t>
            </a:r>
            <a:r>
              <a:rPr lang="en-US" sz="1700" dirty="0"/>
              <a:t> Includes </a:t>
            </a:r>
            <a:r>
              <a:rPr lang="en-US" sz="1700" b="1" dirty="0"/>
              <a:t>interactive graphs and dashboards</a:t>
            </a:r>
            <a:r>
              <a:rPr lang="en-US" sz="1700" dirty="0"/>
              <a:t> to help </a:t>
            </a:r>
            <a:r>
              <a:rPr lang="en-US" sz="1700" b="1" dirty="0"/>
              <a:t>farmers, traders, and policymakers</a:t>
            </a:r>
            <a:r>
              <a:rPr lang="en-US" sz="1700" dirty="0"/>
              <a:t> interpret predictions effectively.</a:t>
            </a:r>
          </a:p>
          <a:p>
            <a:pPr>
              <a:buFont typeface="Arial" panose="020B0604020202020204" pitchFamily="34" charset="0"/>
              <a:buChar char="•"/>
            </a:pPr>
            <a:r>
              <a:rPr lang="en-US" sz="1700" b="1" dirty="0"/>
              <a:t>Future Enhancements:</a:t>
            </a:r>
            <a:r>
              <a:rPr lang="en-US" sz="1700" dirty="0"/>
              <a:t> Potential for </a:t>
            </a:r>
            <a:r>
              <a:rPr lang="en-US" sz="1700" b="1" dirty="0"/>
              <a:t>real-time data integration, deep learning improvements, and the addition of macroeconomic factors</a:t>
            </a:r>
            <a:r>
              <a:rPr lang="en-US" sz="1700" dirty="0"/>
              <a:t> for enhanced precision.</a:t>
            </a:r>
          </a:p>
          <a:p>
            <a:pPr algn="just">
              <a:lnSpc>
                <a:spcPct val="150000"/>
              </a:lnSpc>
            </a:pPr>
            <a:endParaRPr lang="en-IN" sz="2200" dirty="0"/>
          </a:p>
        </p:txBody>
      </p:sp>
      <p:sp>
        <p:nvSpPr>
          <p:cNvPr id="4" name="Date Placeholder 3">
            <a:extLst>
              <a:ext uri="{FF2B5EF4-FFF2-40B4-BE49-F238E27FC236}">
                <a16:creationId xmlns:a16="http://schemas.microsoft.com/office/drawing/2014/main" id="{5AA6BAFD-A7E1-6EED-DD64-2E60EB00CFA6}"/>
              </a:ext>
            </a:extLst>
          </p:cNvPr>
          <p:cNvSpPr>
            <a:spLocks noGrp="1"/>
          </p:cNvSpPr>
          <p:nvPr>
            <p:ph type="dt" sz="half" idx="10"/>
          </p:nvPr>
        </p:nvSpPr>
        <p:spPr/>
        <p:txBody>
          <a:bodyPr/>
          <a:lstStyle/>
          <a:p>
            <a:fld id="{CE9DB7FF-CB0C-432E-93FE-ACFF083F99B4}" type="datetime1">
              <a:rPr lang="en-IN" sz="1800" b="1" smtClean="0">
                <a:solidFill>
                  <a:schemeClr val="tx1"/>
                </a:solidFill>
              </a:rPr>
              <a:t>20-03-2025</a:t>
            </a:fld>
            <a:endParaRPr lang="en-IN" sz="1800" b="1" dirty="0">
              <a:solidFill>
                <a:schemeClr val="tx1"/>
              </a:solidFill>
            </a:endParaRPr>
          </a:p>
        </p:txBody>
      </p:sp>
      <p:sp>
        <p:nvSpPr>
          <p:cNvPr id="5" name="Slide Number Placeholder 4">
            <a:extLst>
              <a:ext uri="{FF2B5EF4-FFF2-40B4-BE49-F238E27FC236}">
                <a16:creationId xmlns:a16="http://schemas.microsoft.com/office/drawing/2014/main" id="{E677B180-5CF0-6F59-1F8F-C0C394660A5A}"/>
              </a:ext>
            </a:extLst>
          </p:cNvPr>
          <p:cNvSpPr>
            <a:spLocks noGrp="1"/>
          </p:cNvSpPr>
          <p:nvPr>
            <p:ph type="sldNum" sz="quarter" idx="12"/>
          </p:nvPr>
        </p:nvSpPr>
        <p:spPr/>
        <p:txBody>
          <a:bodyPr/>
          <a:lstStyle/>
          <a:p>
            <a:fld id="{107417F7-1E74-4EFC-97D3-AF67DA5DD88F}" type="slidenum">
              <a:rPr lang="en-IN" sz="1800" b="1" smtClean="0">
                <a:solidFill>
                  <a:schemeClr val="tx1"/>
                </a:solidFill>
              </a:rPr>
              <a:t>5</a:t>
            </a:fld>
            <a:endParaRPr lang="en-IN" sz="1800" b="1" dirty="0">
              <a:solidFill>
                <a:schemeClr val="tx1"/>
              </a:solidFill>
            </a:endParaRPr>
          </a:p>
        </p:txBody>
      </p:sp>
      <p:sp>
        <p:nvSpPr>
          <p:cNvPr id="6" name="Footer Placeholder 5">
            <a:extLst>
              <a:ext uri="{FF2B5EF4-FFF2-40B4-BE49-F238E27FC236}">
                <a16:creationId xmlns:a16="http://schemas.microsoft.com/office/drawing/2014/main" id="{549FFB7B-BEAD-88AD-F8AE-4C945B938554}"/>
              </a:ext>
            </a:extLst>
          </p:cNvPr>
          <p:cNvSpPr>
            <a:spLocks noGrp="1"/>
          </p:cNvSpPr>
          <p:nvPr>
            <p:ph type="ftr" sz="quarter" idx="11"/>
          </p:nvPr>
        </p:nvSpPr>
        <p:spPr>
          <a:xfrm>
            <a:off x="3302000" y="6356350"/>
            <a:ext cx="5557520" cy="365125"/>
          </a:xfrm>
        </p:spPr>
        <p:txBody>
          <a:bodyPr/>
          <a:lstStyle/>
          <a:p>
            <a:r>
              <a:rPr lang="en-US" sz="1800" b="1">
                <a:solidFill>
                  <a:schemeClr val="tx1"/>
                </a:solidFill>
              </a:rPr>
              <a:t>II Year Core Course Project- Final Review</a:t>
            </a:r>
            <a:endParaRPr lang="en-IN" sz="1800" b="1" dirty="0">
              <a:solidFill>
                <a:schemeClr val="tx1"/>
              </a:solidFill>
            </a:endParaRPr>
          </a:p>
        </p:txBody>
      </p:sp>
    </p:spTree>
    <p:extLst>
      <p:ext uri="{BB962C8B-B14F-4D97-AF65-F5344CB8AC3E}">
        <p14:creationId xmlns:p14="http://schemas.microsoft.com/office/powerpoint/2010/main" val="3103004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452B4C-C1D3-DE1F-324F-C2157A9576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60B8A9-A3C9-481F-C39B-1EB23A2B323B}"/>
              </a:ext>
            </a:extLst>
          </p:cNvPr>
          <p:cNvSpPr>
            <a:spLocks noGrp="1"/>
          </p:cNvSpPr>
          <p:nvPr>
            <p:ph type="title"/>
          </p:nvPr>
        </p:nvSpPr>
        <p:spPr>
          <a:xfrm>
            <a:off x="408991" y="136525"/>
            <a:ext cx="11468877" cy="725842"/>
          </a:xfrm>
          <a:solidFill>
            <a:schemeClr val="bg1"/>
          </a:solidFill>
        </p:spPr>
        <p:txBody>
          <a:bodyPr>
            <a:noAutofit/>
          </a:bodyPr>
          <a:lstStyle/>
          <a:p>
            <a:br>
              <a:rPr lang="en-IN" sz="3200" b="1" dirty="0">
                <a:latin typeface="TimesNewRomanPSMT"/>
              </a:rPr>
            </a:br>
            <a:br>
              <a:rPr lang="en-IN" sz="3200" b="1" dirty="0">
                <a:latin typeface="TimesNewRomanPSMT"/>
              </a:rPr>
            </a:br>
            <a:br>
              <a:rPr lang="en-IN" sz="3200" b="1" dirty="0">
                <a:latin typeface="TimesNewRomanPSMT"/>
              </a:rPr>
            </a:br>
            <a:r>
              <a:rPr lang="en-IN" sz="3200" b="1" dirty="0">
                <a:latin typeface="Times New Roman" pitchFamily="18" charset="0"/>
                <a:cs typeface="Times New Roman" pitchFamily="18" charset="0"/>
              </a:rPr>
              <a:t>                      </a:t>
            </a:r>
            <a:br>
              <a:rPr lang="en-US"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r>
              <a:rPr lang="en-IN" sz="3200" b="1" dirty="0">
                <a:latin typeface="Times New Roman" panose="02020603050405020304" pitchFamily="18" charset="0"/>
                <a:cs typeface="Times New Roman" panose="02020603050405020304" pitchFamily="18" charset="0"/>
              </a:rPr>
              <a:t>                        IV.</a:t>
            </a:r>
            <a:r>
              <a:rPr lang="en-US" sz="3200" b="1" dirty="0">
                <a:latin typeface="Times New Roman" panose="02020603050405020304" pitchFamily="18" charset="0"/>
                <a:cs typeface="Times New Roman" panose="02020603050405020304" pitchFamily="18" charset="0"/>
              </a:rPr>
              <a:t>Literature Review(1/1)</a:t>
            </a: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r>
              <a:rPr lang="en-IN" sz="3200" b="1" dirty="0">
                <a:latin typeface="Times New Roman" panose="02020603050405020304" pitchFamily="18" charset="0"/>
                <a:cs typeface="Times New Roman" panose="02020603050405020304" pitchFamily="18" charset="0"/>
              </a:rPr>
              <a:t>                                                                     </a:t>
            </a:r>
            <a:br>
              <a:rPr lang="en-IN" sz="3200" b="1" dirty="0">
                <a:latin typeface="Times New Roman" panose="02020603050405020304" pitchFamily="18" charset="0"/>
                <a:cs typeface="Times New Roman" panose="02020603050405020304" pitchFamily="18" charset="0"/>
              </a:rPr>
            </a:br>
            <a:br>
              <a:rPr lang="en-IN" sz="3200" b="1" dirty="0">
                <a:latin typeface="TimesNewRomanPSMT"/>
              </a:rPr>
            </a:br>
            <a:br>
              <a:rPr lang="en-IN" sz="3200" b="1" dirty="0">
                <a:latin typeface="TimesNewRomanPSMT"/>
              </a:rPr>
            </a:br>
            <a:endParaRPr lang="en-IN" sz="3200" dirty="0"/>
          </a:p>
        </p:txBody>
      </p:sp>
      <p:sp>
        <p:nvSpPr>
          <p:cNvPr id="4" name="Date Placeholder 3">
            <a:extLst>
              <a:ext uri="{FF2B5EF4-FFF2-40B4-BE49-F238E27FC236}">
                <a16:creationId xmlns:a16="http://schemas.microsoft.com/office/drawing/2014/main" id="{141000E3-91BD-4994-C613-70146D786E34}"/>
              </a:ext>
            </a:extLst>
          </p:cNvPr>
          <p:cNvSpPr>
            <a:spLocks noGrp="1"/>
          </p:cNvSpPr>
          <p:nvPr>
            <p:ph type="dt" sz="half" idx="10"/>
          </p:nvPr>
        </p:nvSpPr>
        <p:spPr/>
        <p:txBody>
          <a:bodyPr/>
          <a:lstStyle/>
          <a:p>
            <a:fld id="{CE9DB7FF-CB0C-432E-93FE-ACFF083F99B4}" type="datetime1">
              <a:rPr lang="en-IN" sz="1800" b="1" smtClean="0">
                <a:solidFill>
                  <a:schemeClr val="tx1"/>
                </a:solidFill>
              </a:rPr>
              <a:t>20-03-2025</a:t>
            </a:fld>
            <a:endParaRPr lang="en-IN" sz="1800" b="1" dirty="0">
              <a:solidFill>
                <a:schemeClr val="tx1"/>
              </a:solidFill>
            </a:endParaRPr>
          </a:p>
        </p:txBody>
      </p:sp>
      <p:sp>
        <p:nvSpPr>
          <p:cNvPr id="5" name="Slide Number Placeholder 4">
            <a:extLst>
              <a:ext uri="{FF2B5EF4-FFF2-40B4-BE49-F238E27FC236}">
                <a16:creationId xmlns:a16="http://schemas.microsoft.com/office/drawing/2014/main" id="{CEEC1DCC-D6BD-9C31-C738-E12355246C65}"/>
              </a:ext>
            </a:extLst>
          </p:cNvPr>
          <p:cNvSpPr>
            <a:spLocks noGrp="1"/>
          </p:cNvSpPr>
          <p:nvPr>
            <p:ph type="sldNum" sz="quarter" idx="12"/>
          </p:nvPr>
        </p:nvSpPr>
        <p:spPr/>
        <p:txBody>
          <a:bodyPr/>
          <a:lstStyle/>
          <a:p>
            <a:fld id="{107417F7-1E74-4EFC-97D3-AF67DA5DD88F}" type="slidenum">
              <a:rPr lang="en-IN" sz="1800" b="1" smtClean="0">
                <a:solidFill>
                  <a:schemeClr val="tx1"/>
                </a:solidFill>
              </a:rPr>
              <a:t>6</a:t>
            </a:fld>
            <a:endParaRPr lang="en-IN" sz="1800" b="1" dirty="0">
              <a:solidFill>
                <a:schemeClr val="tx1"/>
              </a:solidFill>
            </a:endParaRPr>
          </a:p>
        </p:txBody>
      </p:sp>
      <p:sp>
        <p:nvSpPr>
          <p:cNvPr id="6" name="Footer Placeholder 5">
            <a:extLst>
              <a:ext uri="{FF2B5EF4-FFF2-40B4-BE49-F238E27FC236}">
                <a16:creationId xmlns:a16="http://schemas.microsoft.com/office/drawing/2014/main" id="{ECBF0916-55C0-F7A2-E47C-C4E69979E199}"/>
              </a:ext>
            </a:extLst>
          </p:cNvPr>
          <p:cNvSpPr>
            <a:spLocks noGrp="1"/>
          </p:cNvSpPr>
          <p:nvPr>
            <p:ph type="ftr" sz="quarter" idx="11"/>
          </p:nvPr>
        </p:nvSpPr>
        <p:spPr>
          <a:xfrm>
            <a:off x="3302000" y="6356350"/>
            <a:ext cx="5557520" cy="365125"/>
          </a:xfrm>
        </p:spPr>
        <p:txBody>
          <a:bodyPr/>
          <a:lstStyle/>
          <a:p>
            <a:r>
              <a:rPr lang="en-US" sz="1800" b="1">
                <a:solidFill>
                  <a:schemeClr val="tx1"/>
                </a:solidFill>
              </a:rPr>
              <a:t>II Year Core Course Project- Final Review</a:t>
            </a:r>
            <a:endParaRPr lang="en-IN" sz="1800" b="1" dirty="0">
              <a:solidFill>
                <a:schemeClr val="tx1"/>
              </a:solidFill>
            </a:endParaRPr>
          </a:p>
        </p:txBody>
      </p:sp>
      <p:graphicFrame>
        <p:nvGraphicFramePr>
          <p:cNvPr id="7" name="Table 5">
            <a:extLst>
              <a:ext uri="{FF2B5EF4-FFF2-40B4-BE49-F238E27FC236}">
                <a16:creationId xmlns:a16="http://schemas.microsoft.com/office/drawing/2014/main" id="{BB713E58-3B6A-B157-3290-9ABD14B007F6}"/>
              </a:ext>
            </a:extLst>
          </p:cNvPr>
          <p:cNvGraphicFramePr>
            <a:graphicFrameLocks noGrp="1"/>
          </p:cNvGraphicFramePr>
          <p:nvPr>
            <p:ph idx="1"/>
            <p:extLst>
              <p:ext uri="{D42A27DB-BD31-4B8C-83A1-F6EECF244321}">
                <p14:modId xmlns:p14="http://schemas.microsoft.com/office/powerpoint/2010/main" val="929749218"/>
              </p:ext>
            </p:extLst>
          </p:nvPr>
        </p:nvGraphicFramePr>
        <p:xfrm>
          <a:off x="953862" y="969657"/>
          <a:ext cx="10924006" cy="5669280"/>
        </p:xfrm>
        <a:graphic>
          <a:graphicData uri="http://schemas.openxmlformats.org/drawingml/2006/table">
            <a:tbl>
              <a:tblPr firstRow="1" bandRow="1">
                <a:tableStyleId>{5C22544A-7EE6-4342-B048-85BDC9FD1C3A}</a:tableStyleId>
              </a:tblPr>
              <a:tblGrid>
                <a:gridCol w="1094490">
                  <a:extLst>
                    <a:ext uri="{9D8B030D-6E8A-4147-A177-3AD203B41FA5}">
                      <a16:colId xmlns:a16="http://schemas.microsoft.com/office/drawing/2014/main" val="479026645"/>
                    </a:ext>
                  </a:extLst>
                </a:gridCol>
                <a:gridCol w="3657371">
                  <a:extLst>
                    <a:ext uri="{9D8B030D-6E8A-4147-A177-3AD203B41FA5}">
                      <a16:colId xmlns:a16="http://schemas.microsoft.com/office/drawing/2014/main" val="1450282769"/>
                    </a:ext>
                  </a:extLst>
                </a:gridCol>
                <a:gridCol w="6172145">
                  <a:extLst>
                    <a:ext uri="{9D8B030D-6E8A-4147-A177-3AD203B41FA5}">
                      <a16:colId xmlns:a16="http://schemas.microsoft.com/office/drawing/2014/main" val="601446369"/>
                    </a:ext>
                  </a:extLst>
                </a:gridCol>
              </a:tblGrid>
              <a:tr h="336467">
                <a:tc>
                  <a:txBody>
                    <a:bodyPr/>
                    <a:lstStyle/>
                    <a:p>
                      <a:r>
                        <a:rPr lang="en-US" dirty="0">
                          <a:solidFill>
                            <a:schemeClr val="tx1"/>
                          </a:solidFill>
                          <a:latin typeface="Times New Roman" panose="02020603050405020304" pitchFamily="18" charset="0"/>
                          <a:cs typeface="Times New Roman" panose="02020603050405020304" pitchFamily="18" charset="0"/>
                        </a:rPr>
                        <a:t>S.no</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latin typeface="Times New Roman" panose="02020603050405020304" pitchFamily="18" charset="0"/>
                          <a:cs typeface="Times New Roman" panose="02020603050405020304" pitchFamily="18" charset="0"/>
                        </a:rPr>
                        <a:t>Algorithms</a:t>
                      </a:r>
                      <a:endParaRPr lang="en-IN"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solidFill>
                            <a:schemeClr val="tx1"/>
                          </a:solidFill>
                          <a:latin typeface="Times New Roman" panose="02020603050405020304" pitchFamily="18" charset="0"/>
                          <a:cs typeface="Times New Roman" panose="02020603050405020304" pitchFamily="18" charset="0"/>
                        </a:rPr>
                        <a:t>Description</a:t>
                      </a:r>
                      <a:endParaRPr lang="en-IN"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95711828"/>
                  </a:ext>
                </a:extLst>
              </a:tr>
              <a:tr h="841168">
                <a:tc>
                  <a:txBody>
                    <a:bodyPr/>
                    <a:lstStyle/>
                    <a:p>
                      <a:r>
                        <a:rPr lang="en-US" dirty="0">
                          <a:latin typeface="Times New Roman" panose="02020603050405020304" pitchFamily="18" charset="0"/>
                          <a:cs typeface="Times New Roman" panose="02020603050405020304" pitchFamily="18" charset="0"/>
                        </a:rPr>
                        <a:t>1</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Data Collection</a:t>
                      </a:r>
                    </a:p>
                    <a:p>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Gather </a:t>
                      </a:r>
                      <a:r>
                        <a:rPr lang="en-US" b="1" dirty="0"/>
                        <a:t>historical price data</a:t>
                      </a:r>
                      <a:r>
                        <a:rPr lang="en-US" dirty="0"/>
                        <a:t>, </a:t>
                      </a:r>
                      <a:r>
                        <a:rPr lang="en-US" b="1" dirty="0"/>
                        <a:t>climatic factors (rainfall, temperature, flood flags)</a:t>
                      </a:r>
                      <a:r>
                        <a:rPr lang="en-US" dirty="0"/>
                        <a:t>, and </a:t>
                      </a:r>
                      <a:r>
                        <a:rPr lang="en-US" b="1" dirty="0"/>
                        <a:t>economic indicators (WPI, inflation, demand-supply trends)</a:t>
                      </a:r>
                      <a:r>
                        <a:rPr lang="en-US" dirty="0"/>
                        <a:t> from reliable sources.</a:t>
                      </a:r>
                      <a:endParaRPr lang="en-IN" sz="1800" b="0" kern="1200" dirty="0">
                        <a:solidFill>
                          <a:schemeClr val="dk1"/>
                        </a:solidFill>
                        <a:effectLst/>
                        <a:latin typeface="Times New Roman" panose="02020603050405020304" pitchFamily="18" charset="0"/>
                        <a:ea typeface="+mn-ea"/>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41084982"/>
                  </a:ext>
                </a:extLst>
              </a:tr>
              <a:tr h="841168">
                <a:tc>
                  <a:txBody>
                    <a:bodyPr/>
                    <a:lstStyle/>
                    <a:p>
                      <a:r>
                        <a:rPr lang="en-US" dirty="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t>Data Preprocessing</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t>Handle </a:t>
                      </a:r>
                      <a:r>
                        <a:rPr lang="en-US" b="1" dirty="0"/>
                        <a:t>missing values, outliers, and inconsistencies</a:t>
                      </a:r>
                      <a:r>
                        <a:rPr lang="en-US" dirty="0"/>
                        <a:t> while normalizing and encoding categorical variables to prepare data for machine learning models.</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03515976"/>
                  </a:ext>
                </a:extLst>
              </a:tr>
              <a:tr h="841168">
                <a:tc>
                  <a:txBody>
                    <a:bodyPr/>
                    <a:lstStyle/>
                    <a:p>
                      <a:r>
                        <a:rPr lang="en-US" dirty="0">
                          <a:latin typeface="Times New Roman" panose="02020603050405020304" pitchFamily="18" charset="0"/>
                          <a:cs typeface="Times New Roman" panose="02020603050405020304" pitchFamily="18" charset="0"/>
                        </a:rPr>
                        <a:t>3</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t>Feature Selection &amp; Engineering</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t>Identify </a:t>
                      </a:r>
                      <a:r>
                        <a:rPr lang="en-US" b="1" dirty="0"/>
                        <a:t>key features</a:t>
                      </a:r>
                      <a:r>
                        <a:rPr lang="en-US" dirty="0"/>
                        <a:t> that impact price fluctuations, such as </a:t>
                      </a:r>
                      <a:r>
                        <a:rPr lang="en-US" b="1" dirty="0"/>
                        <a:t>seasonality, weather conditions, and market demand</a:t>
                      </a:r>
                      <a:r>
                        <a:rPr lang="en-US" dirty="0"/>
                        <a:t>, to improve model accuracy.</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9419623"/>
                  </a:ext>
                </a:extLst>
              </a:tr>
              <a:tr h="841168">
                <a:tc>
                  <a:txBody>
                    <a:bodyPr/>
                    <a:lstStyle/>
                    <a:p>
                      <a:r>
                        <a:rPr lang="en-US" dirty="0">
                          <a:latin typeface="Times New Roman" panose="02020603050405020304" pitchFamily="18" charset="0"/>
                          <a:cs typeface="Times New Roman" panose="02020603050405020304" pitchFamily="18" charset="0"/>
                        </a:rPr>
                        <a:t>5</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t>Model Selection</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Choose and implement </a:t>
                      </a:r>
                      <a:r>
                        <a:rPr lang="en-US" b="1" dirty="0"/>
                        <a:t>machine learning models</a:t>
                      </a:r>
                      <a:r>
                        <a:rPr lang="en-US" dirty="0"/>
                        <a:t> such as </a:t>
                      </a:r>
                      <a:r>
                        <a:rPr lang="en-US" b="1" dirty="0"/>
                        <a:t>Random Forest, LSTM, and </a:t>
                      </a:r>
                      <a:r>
                        <a:rPr lang="en-US" b="1" dirty="0" err="1"/>
                        <a:t>XGBoost</a:t>
                      </a:r>
                      <a:r>
                        <a:rPr lang="en-US" dirty="0"/>
                        <a:t>, which can efficiently handle </a:t>
                      </a:r>
                      <a:r>
                        <a:rPr lang="en-US" b="1" dirty="0"/>
                        <a:t>time-series price prediction</a:t>
                      </a:r>
                      <a:r>
                        <a:rPr lang="en-US" dirty="0"/>
                        <a:t>.</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22982330"/>
                  </a:ext>
                </a:extLst>
              </a:tr>
              <a:tr h="841168">
                <a:tc>
                  <a:txBody>
                    <a:bodyPr/>
                    <a:lstStyle/>
                    <a:p>
                      <a:r>
                        <a:rPr lang="en-US" dirty="0">
                          <a:latin typeface="Times New Roman" panose="02020603050405020304" pitchFamily="18" charset="0"/>
                          <a:cs typeface="Times New Roman" panose="02020603050405020304" pitchFamily="18" charset="0"/>
                        </a:rPr>
                        <a:t>6</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Model Training &amp; Optimization</a:t>
                      </a:r>
                    </a:p>
                    <a:p>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dirty="0"/>
                        <a:t>Train the model on </a:t>
                      </a:r>
                      <a:r>
                        <a:rPr lang="en-US" b="1" dirty="0"/>
                        <a:t>historical data</a:t>
                      </a:r>
                      <a:r>
                        <a:rPr lang="en-US" dirty="0"/>
                        <a:t>, fine-tune hyperparameters, and optimize for </a:t>
                      </a:r>
                      <a:r>
                        <a:rPr lang="en-US" b="1" dirty="0"/>
                        <a:t>high accuracy and low error rates (MAPE, RMSE)</a:t>
                      </a:r>
                      <a:r>
                        <a:rPr lang="en-US" dirty="0"/>
                        <a:t>.</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85517862"/>
                  </a:ext>
                </a:extLst>
              </a:tr>
              <a:tr h="336467">
                <a:tc>
                  <a:txBody>
                    <a:bodyPr/>
                    <a:lstStyle/>
                    <a:p>
                      <a:r>
                        <a:rPr lang="en-US" dirty="0">
                          <a:latin typeface="Times New Roman" panose="02020603050405020304" pitchFamily="18" charset="0"/>
                          <a:cs typeface="Times New Roman" panose="02020603050405020304" pitchFamily="18" charset="0"/>
                        </a:rPr>
                        <a:t>7</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70783139"/>
                  </a:ext>
                </a:extLst>
              </a:tr>
              <a:tr h="336467">
                <a:tc>
                  <a:txBody>
                    <a:bodyPr/>
                    <a:lstStyle/>
                    <a:p>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19540197"/>
                  </a:ext>
                </a:extLst>
              </a:tr>
            </a:tbl>
          </a:graphicData>
        </a:graphic>
      </p:graphicFrame>
    </p:spTree>
    <p:extLst>
      <p:ext uri="{BB962C8B-B14F-4D97-AF65-F5344CB8AC3E}">
        <p14:creationId xmlns:p14="http://schemas.microsoft.com/office/powerpoint/2010/main" val="3084570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F6BBAB-1B51-40FB-9629-A3026A5E9172}"/>
              </a:ext>
            </a:extLst>
          </p:cNvPr>
          <p:cNvSpPr>
            <a:spLocks noGrp="1"/>
          </p:cNvSpPr>
          <p:nvPr>
            <p:ph type="dt" sz="half" idx="10"/>
          </p:nvPr>
        </p:nvSpPr>
        <p:spPr/>
        <p:txBody>
          <a:bodyPr/>
          <a:lstStyle/>
          <a:p>
            <a:fld id="{14BFBDE4-7639-4C49-8989-BE75C1E04AEA}" type="datetime1">
              <a:rPr lang="en-IN" smtClean="0"/>
              <a:t>20-03-2025</a:t>
            </a:fld>
            <a:endParaRPr lang="en-IN" dirty="0"/>
          </a:p>
        </p:txBody>
      </p:sp>
      <p:sp>
        <p:nvSpPr>
          <p:cNvPr id="3" name="Footer Placeholder 2">
            <a:extLst>
              <a:ext uri="{FF2B5EF4-FFF2-40B4-BE49-F238E27FC236}">
                <a16:creationId xmlns:a16="http://schemas.microsoft.com/office/drawing/2014/main" id="{C4093737-86FB-4187-B2F0-0B33B74262FC}"/>
              </a:ext>
            </a:extLst>
          </p:cNvPr>
          <p:cNvSpPr>
            <a:spLocks noGrp="1"/>
          </p:cNvSpPr>
          <p:nvPr>
            <p:ph type="ftr" sz="quarter" idx="11"/>
          </p:nvPr>
        </p:nvSpPr>
        <p:spPr/>
        <p:txBody>
          <a:bodyPr/>
          <a:lstStyle/>
          <a:p>
            <a:r>
              <a:rPr lang="en-US"/>
              <a:t>II Year Core Course Project- Final Review</a:t>
            </a:r>
            <a:endParaRPr lang="en-IN" dirty="0"/>
          </a:p>
        </p:txBody>
      </p:sp>
      <p:sp>
        <p:nvSpPr>
          <p:cNvPr id="4" name="Slide Number Placeholder 3">
            <a:extLst>
              <a:ext uri="{FF2B5EF4-FFF2-40B4-BE49-F238E27FC236}">
                <a16:creationId xmlns:a16="http://schemas.microsoft.com/office/drawing/2014/main" id="{541B787E-FB07-4DC4-8D4D-1948E718B939}"/>
              </a:ext>
            </a:extLst>
          </p:cNvPr>
          <p:cNvSpPr>
            <a:spLocks noGrp="1"/>
          </p:cNvSpPr>
          <p:nvPr>
            <p:ph type="sldNum" sz="quarter" idx="12"/>
          </p:nvPr>
        </p:nvSpPr>
        <p:spPr/>
        <p:txBody>
          <a:bodyPr/>
          <a:lstStyle/>
          <a:p>
            <a:fld id="{B4EE2AE5-9218-4A07-842F-E84162EAAD55}" type="slidenum">
              <a:rPr lang="en-IN" smtClean="0"/>
              <a:t>7</a:t>
            </a:fld>
            <a:endParaRPr lang="en-IN" dirty="0"/>
          </a:p>
        </p:txBody>
      </p:sp>
      <p:graphicFrame>
        <p:nvGraphicFramePr>
          <p:cNvPr id="5" name="Table 5">
            <a:extLst>
              <a:ext uri="{FF2B5EF4-FFF2-40B4-BE49-F238E27FC236}">
                <a16:creationId xmlns:a16="http://schemas.microsoft.com/office/drawing/2014/main" id="{BDE82558-2EFF-48BC-9635-69B6E8A06ACB}"/>
              </a:ext>
            </a:extLst>
          </p:cNvPr>
          <p:cNvGraphicFramePr>
            <a:graphicFrameLocks noGrp="1"/>
          </p:cNvGraphicFramePr>
          <p:nvPr>
            <p:extLst>
              <p:ext uri="{D42A27DB-BD31-4B8C-83A1-F6EECF244321}">
                <p14:modId xmlns:p14="http://schemas.microsoft.com/office/powerpoint/2010/main" val="1143441540"/>
              </p:ext>
            </p:extLst>
          </p:nvPr>
        </p:nvGraphicFramePr>
        <p:xfrm>
          <a:off x="1066800" y="482600"/>
          <a:ext cx="10414000" cy="4417061"/>
        </p:xfrm>
        <a:graphic>
          <a:graphicData uri="http://schemas.openxmlformats.org/drawingml/2006/table">
            <a:tbl>
              <a:tblPr firstRow="1" bandRow="1">
                <a:tableStyleId>{5C22544A-7EE6-4342-B048-85BDC9FD1C3A}</a:tableStyleId>
              </a:tblPr>
              <a:tblGrid>
                <a:gridCol w="5207000">
                  <a:extLst>
                    <a:ext uri="{9D8B030D-6E8A-4147-A177-3AD203B41FA5}">
                      <a16:colId xmlns:a16="http://schemas.microsoft.com/office/drawing/2014/main" val="861164836"/>
                    </a:ext>
                  </a:extLst>
                </a:gridCol>
                <a:gridCol w="5207000">
                  <a:extLst>
                    <a:ext uri="{9D8B030D-6E8A-4147-A177-3AD203B41FA5}">
                      <a16:colId xmlns:a16="http://schemas.microsoft.com/office/drawing/2014/main" val="4067681679"/>
                    </a:ext>
                  </a:extLst>
                </a:gridCol>
              </a:tblGrid>
              <a:tr h="966260">
                <a:tc>
                  <a:txBody>
                    <a:bodyPr/>
                    <a:lstStyle/>
                    <a:p>
                      <a:r>
                        <a:rPr lang="en-US" dirty="0"/>
                        <a:t>Model Evaluation &amp; Validation</a:t>
                      </a:r>
                    </a:p>
                  </a:txBody>
                  <a:tcPr/>
                </a:tc>
                <a:tc>
                  <a:txBody>
                    <a:bodyPr/>
                    <a:lstStyle/>
                    <a:p>
                      <a:r>
                        <a:rPr lang="en-US" dirty="0"/>
                        <a:t>Test the model on unseen data, compare </a:t>
                      </a:r>
                      <a:r>
                        <a:rPr lang="en-US" b="1" dirty="0"/>
                        <a:t>actual vs. predicted prices</a:t>
                      </a:r>
                      <a:r>
                        <a:rPr lang="en-US" dirty="0"/>
                        <a:t>, and measure performance using </a:t>
                      </a:r>
                      <a:r>
                        <a:rPr lang="en-US" b="1" dirty="0"/>
                        <a:t>accuracy metrics like MAPE and R² score</a:t>
                      </a:r>
                      <a:r>
                        <a:rPr lang="en-US" dirty="0"/>
                        <a:t>.</a:t>
                      </a:r>
                    </a:p>
                  </a:txBody>
                  <a:tcPr/>
                </a:tc>
                <a:extLst>
                  <a:ext uri="{0D108BD9-81ED-4DB2-BD59-A6C34878D82A}">
                    <a16:rowId xmlns:a16="http://schemas.microsoft.com/office/drawing/2014/main" val="2135602761"/>
                  </a:ext>
                </a:extLst>
              </a:tr>
              <a:tr h="966260">
                <a:tc>
                  <a:txBody>
                    <a:bodyPr/>
                    <a:lstStyle/>
                    <a:p>
                      <a:r>
                        <a:rPr lang="en-US" dirty="0"/>
                        <a:t>Prediction &amp; Real-Time Processing</a:t>
                      </a:r>
                    </a:p>
                  </a:txBody>
                  <a:tcPr/>
                </a:tc>
                <a:tc>
                  <a:txBody>
                    <a:bodyPr/>
                    <a:lstStyle/>
                    <a:p>
                      <a:r>
                        <a:rPr lang="en-US" dirty="0"/>
                        <a:t>Deploy the trained model for </a:t>
                      </a:r>
                      <a:r>
                        <a:rPr lang="en-US" b="1" dirty="0"/>
                        <a:t>real-time crop price forecasting</a:t>
                      </a:r>
                      <a:r>
                        <a:rPr lang="en-US" dirty="0"/>
                        <a:t>, ensuring </a:t>
                      </a:r>
                      <a:r>
                        <a:rPr lang="en-US" b="1" dirty="0"/>
                        <a:t>fast response times for practical agricultural applications</a:t>
                      </a:r>
                      <a:r>
                        <a:rPr lang="en-US" dirty="0"/>
                        <a:t>.</a:t>
                      </a:r>
                    </a:p>
                  </a:txBody>
                  <a:tcPr/>
                </a:tc>
                <a:extLst>
                  <a:ext uri="{0D108BD9-81ED-4DB2-BD59-A6C34878D82A}">
                    <a16:rowId xmlns:a16="http://schemas.microsoft.com/office/drawing/2014/main" val="2118126183"/>
                  </a:ext>
                </a:extLst>
              </a:tr>
              <a:tr h="1256138">
                <a:tc>
                  <a:txBody>
                    <a:bodyPr/>
                    <a:lstStyle/>
                    <a:p>
                      <a:r>
                        <a:rPr lang="en-US" dirty="0"/>
                        <a:t>Visualization &amp; Decision Support</a:t>
                      </a:r>
                    </a:p>
                  </a:txBody>
                  <a:tcPr/>
                </a:tc>
                <a:tc>
                  <a:txBody>
                    <a:bodyPr/>
                    <a:lstStyle/>
                    <a:p>
                      <a:r>
                        <a:rPr lang="en-US" dirty="0"/>
                        <a:t>Present predictions using </a:t>
                      </a:r>
                      <a:r>
                        <a:rPr lang="en-US" b="1" dirty="0"/>
                        <a:t>interactive graphs (line charts, scatter plots) and dashboards</a:t>
                      </a:r>
                      <a:r>
                        <a:rPr lang="en-US" dirty="0"/>
                        <a:t>, making insights actionable for </a:t>
                      </a:r>
                      <a:r>
                        <a:rPr lang="en-US" b="1" dirty="0"/>
                        <a:t>farmers, traders, and policymakers</a:t>
                      </a:r>
                      <a:r>
                        <a:rPr lang="en-US" dirty="0"/>
                        <a:t>.</a:t>
                      </a:r>
                    </a:p>
                  </a:txBody>
                  <a:tcPr/>
                </a:tc>
                <a:extLst>
                  <a:ext uri="{0D108BD9-81ED-4DB2-BD59-A6C34878D82A}">
                    <a16:rowId xmlns:a16="http://schemas.microsoft.com/office/drawing/2014/main" val="959535870"/>
                  </a:ext>
                </a:extLst>
              </a:tr>
              <a:tr h="1228403">
                <a:tc>
                  <a:txBody>
                    <a:bodyPr/>
                    <a:lstStyle/>
                    <a:p>
                      <a:endParaRPr lang="en-US"/>
                    </a:p>
                  </a:txBody>
                  <a:tcPr/>
                </a:tc>
                <a:tc>
                  <a:txBody>
                    <a:bodyPr/>
                    <a:lstStyle/>
                    <a:p>
                      <a:endParaRPr lang="en-US" dirty="0"/>
                    </a:p>
                  </a:txBody>
                  <a:tcPr/>
                </a:tc>
                <a:extLst>
                  <a:ext uri="{0D108BD9-81ED-4DB2-BD59-A6C34878D82A}">
                    <a16:rowId xmlns:a16="http://schemas.microsoft.com/office/drawing/2014/main" val="1715418880"/>
                  </a:ext>
                </a:extLst>
              </a:tr>
            </a:tbl>
          </a:graphicData>
        </a:graphic>
      </p:graphicFrame>
    </p:spTree>
    <p:extLst>
      <p:ext uri="{BB962C8B-B14F-4D97-AF65-F5344CB8AC3E}">
        <p14:creationId xmlns:p14="http://schemas.microsoft.com/office/powerpoint/2010/main" val="3142802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718B65-01B3-C6C0-7695-B3B147778E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A76FAC-4E7B-C19C-BA23-464669D65E95}"/>
              </a:ext>
            </a:extLst>
          </p:cNvPr>
          <p:cNvSpPr>
            <a:spLocks noGrp="1"/>
          </p:cNvSpPr>
          <p:nvPr>
            <p:ph type="title"/>
          </p:nvPr>
        </p:nvSpPr>
        <p:spPr>
          <a:xfrm>
            <a:off x="408991" y="136525"/>
            <a:ext cx="11468877" cy="725842"/>
          </a:xfrm>
          <a:solidFill>
            <a:schemeClr val="bg1"/>
          </a:solidFill>
        </p:spPr>
        <p:txBody>
          <a:bodyPr>
            <a:noAutofit/>
          </a:bodyPr>
          <a:lstStyle/>
          <a:p>
            <a:br>
              <a:rPr lang="en-IN" sz="3200" b="1" dirty="0">
                <a:latin typeface="TimesNewRomanPSMT"/>
              </a:rPr>
            </a:br>
            <a:br>
              <a:rPr lang="en-IN" sz="3200" b="1" dirty="0">
                <a:latin typeface="TimesNewRomanPSMT"/>
              </a:rPr>
            </a:br>
            <a:br>
              <a:rPr lang="en-IN" sz="3200" b="1" dirty="0">
                <a:latin typeface="TimesNewRomanPSMT"/>
              </a:rPr>
            </a:br>
            <a:r>
              <a:rPr lang="en-IN" sz="3200" b="1" dirty="0">
                <a:latin typeface="Times New Roman" pitchFamily="18" charset="0"/>
                <a:cs typeface="Times New Roman" pitchFamily="18" charset="0"/>
              </a:rPr>
              <a:t>                      </a:t>
            </a:r>
            <a:br>
              <a:rPr lang="en-US"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r>
              <a:rPr lang="en-IN" sz="3200" b="1" dirty="0">
                <a:latin typeface="Times New Roman" panose="02020603050405020304" pitchFamily="18" charset="0"/>
                <a:cs typeface="Times New Roman" panose="02020603050405020304" pitchFamily="18" charset="0"/>
              </a:rPr>
              <a:t>                        V. Drawbacks of Existing Works(1/1)</a:t>
            </a: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r>
              <a:rPr lang="en-IN" sz="3200" b="1" dirty="0">
                <a:latin typeface="Times New Roman" panose="02020603050405020304" pitchFamily="18" charset="0"/>
                <a:cs typeface="Times New Roman" panose="02020603050405020304" pitchFamily="18" charset="0"/>
              </a:rPr>
              <a:t>                                                                     </a:t>
            </a:r>
            <a:br>
              <a:rPr lang="en-IN" sz="3200" b="1" dirty="0">
                <a:latin typeface="Times New Roman" panose="02020603050405020304" pitchFamily="18" charset="0"/>
                <a:cs typeface="Times New Roman" panose="02020603050405020304" pitchFamily="18" charset="0"/>
              </a:rPr>
            </a:br>
            <a:br>
              <a:rPr lang="en-IN" sz="3200" b="1" dirty="0">
                <a:latin typeface="TimesNewRomanPSMT"/>
              </a:rPr>
            </a:br>
            <a:br>
              <a:rPr lang="en-IN" sz="3200" b="1" dirty="0">
                <a:latin typeface="TimesNewRomanPSMT"/>
              </a:rPr>
            </a:br>
            <a:endParaRPr lang="en-IN" sz="3200" dirty="0"/>
          </a:p>
        </p:txBody>
      </p:sp>
      <p:sp>
        <p:nvSpPr>
          <p:cNvPr id="4" name="Date Placeholder 3">
            <a:extLst>
              <a:ext uri="{FF2B5EF4-FFF2-40B4-BE49-F238E27FC236}">
                <a16:creationId xmlns:a16="http://schemas.microsoft.com/office/drawing/2014/main" id="{B4CAAAFD-AE84-B1FA-0037-9101D7579818}"/>
              </a:ext>
            </a:extLst>
          </p:cNvPr>
          <p:cNvSpPr>
            <a:spLocks noGrp="1"/>
          </p:cNvSpPr>
          <p:nvPr>
            <p:ph type="dt" sz="half" idx="10"/>
          </p:nvPr>
        </p:nvSpPr>
        <p:spPr/>
        <p:txBody>
          <a:bodyPr/>
          <a:lstStyle/>
          <a:p>
            <a:fld id="{CE9DB7FF-CB0C-432E-93FE-ACFF083F99B4}" type="datetime1">
              <a:rPr lang="en-IN" sz="1800" b="1" smtClean="0">
                <a:solidFill>
                  <a:schemeClr val="tx1"/>
                </a:solidFill>
              </a:rPr>
              <a:t>20-03-2025</a:t>
            </a:fld>
            <a:endParaRPr lang="en-IN" sz="1800" b="1" dirty="0">
              <a:solidFill>
                <a:schemeClr val="tx1"/>
              </a:solidFill>
            </a:endParaRPr>
          </a:p>
        </p:txBody>
      </p:sp>
      <p:sp>
        <p:nvSpPr>
          <p:cNvPr id="5" name="Slide Number Placeholder 4">
            <a:extLst>
              <a:ext uri="{FF2B5EF4-FFF2-40B4-BE49-F238E27FC236}">
                <a16:creationId xmlns:a16="http://schemas.microsoft.com/office/drawing/2014/main" id="{DA2BB30B-6A5D-FBA6-25CC-99CF433CFE66}"/>
              </a:ext>
            </a:extLst>
          </p:cNvPr>
          <p:cNvSpPr>
            <a:spLocks noGrp="1"/>
          </p:cNvSpPr>
          <p:nvPr>
            <p:ph type="sldNum" sz="quarter" idx="12"/>
          </p:nvPr>
        </p:nvSpPr>
        <p:spPr/>
        <p:txBody>
          <a:bodyPr/>
          <a:lstStyle/>
          <a:p>
            <a:fld id="{107417F7-1E74-4EFC-97D3-AF67DA5DD88F}" type="slidenum">
              <a:rPr lang="en-IN" sz="1800" b="1" smtClean="0">
                <a:solidFill>
                  <a:schemeClr val="tx1"/>
                </a:solidFill>
              </a:rPr>
              <a:t>8</a:t>
            </a:fld>
            <a:endParaRPr lang="en-IN" sz="1800" b="1" dirty="0">
              <a:solidFill>
                <a:schemeClr val="tx1"/>
              </a:solidFill>
            </a:endParaRPr>
          </a:p>
        </p:txBody>
      </p:sp>
      <p:sp>
        <p:nvSpPr>
          <p:cNvPr id="6" name="Footer Placeholder 5">
            <a:extLst>
              <a:ext uri="{FF2B5EF4-FFF2-40B4-BE49-F238E27FC236}">
                <a16:creationId xmlns:a16="http://schemas.microsoft.com/office/drawing/2014/main" id="{57FF6F40-166C-7F8D-3F8B-694B8C4CDE4B}"/>
              </a:ext>
            </a:extLst>
          </p:cNvPr>
          <p:cNvSpPr>
            <a:spLocks noGrp="1"/>
          </p:cNvSpPr>
          <p:nvPr>
            <p:ph type="ftr" sz="quarter" idx="11"/>
          </p:nvPr>
        </p:nvSpPr>
        <p:spPr>
          <a:xfrm>
            <a:off x="3302000" y="6356350"/>
            <a:ext cx="5557520" cy="365125"/>
          </a:xfrm>
        </p:spPr>
        <p:txBody>
          <a:bodyPr/>
          <a:lstStyle/>
          <a:p>
            <a:r>
              <a:rPr lang="en-US" sz="1800" b="1">
                <a:solidFill>
                  <a:schemeClr val="tx1"/>
                </a:solidFill>
              </a:rPr>
              <a:t>II Year Core Course Project- Final Review</a:t>
            </a:r>
            <a:endParaRPr lang="en-IN" sz="1800" b="1" dirty="0">
              <a:solidFill>
                <a:schemeClr val="tx1"/>
              </a:solidFill>
            </a:endParaRPr>
          </a:p>
        </p:txBody>
      </p:sp>
      <p:sp>
        <p:nvSpPr>
          <p:cNvPr id="8" name="Content Placeholder 7">
            <a:extLst>
              <a:ext uri="{FF2B5EF4-FFF2-40B4-BE49-F238E27FC236}">
                <a16:creationId xmlns:a16="http://schemas.microsoft.com/office/drawing/2014/main" id="{A743981F-6EE4-348F-109E-C962D567CAA3}"/>
              </a:ext>
            </a:extLst>
          </p:cNvPr>
          <p:cNvSpPr>
            <a:spLocks noGrp="1"/>
          </p:cNvSpPr>
          <p:nvPr>
            <p:ph idx="1"/>
          </p:nvPr>
        </p:nvSpPr>
        <p:spPr>
          <a:xfrm>
            <a:off x="838200" y="862367"/>
            <a:ext cx="10515600" cy="5314596"/>
          </a:xfrm>
        </p:spPr>
        <p:txBody>
          <a:bodyPr>
            <a:normAutofit fontScale="25000" lnSpcReduction="20000"/>
          </a:bodyPr>
          <a:lstStyle/>
          <a:p>
            <a:r>
              <a:rPr lang="en-US" sz="5600" b="1" dirty="0"/>
              <a:t>Limited Consideration of Climatic Factors</a:t>
            </a:r>
            <a:br>
              <a:rPr lang="en-US" sz="5600" dirty="0"/>
            </a:br>
            <a:r>
              <a:rPr lang="en-US" sz="5600" dirty="0"/>
              <a:t>Many traditional models, such as ARIMA and linear regression, primarily rely on historical price data and fail to account for climatic variables like rainfall, temperature, and flood occurrences, which significantly impact crop prices.</a:t>
            </a:r>
          </a:p>
          <a:p>
            <a:r>
              <a:rPr lang="en-US" sz="5600" b="1" dirty="0"/>
              <a:t>Low Accuracy in Highly Volatile Markets</a:t>
            </a:r>
            <a:br>
              <a:rPr lang="en-US" sz="5600" dirty="0"/>
            </a:br>
            <a:r>
              <a:rPr lang="en-US" sz="5600" dirty="0"/>
              <a:t>Conventional time-series models struggle to predict highly fluctuating prices of perishable crops like onion, potato, and tomato, leading to poor forecasting accuracy.</a:t>
            </a:r>
          </a:p>
          <a:p>
            <a:r>
              <a:rPr lang="en-US" sz="5600" b="1" dirty="0"/>
              <a:t>Lack of Real-Time Data Integration</a:t>
            </a:r>
            <a:br>
              <a:rPr lang="en-US" sz="5600" dirty="0"/>
            </a:br>
            <a:r>
              <a:rPr lang="en-US" sz="5600" dirty="0"/>
              <a:t>Existing models do not incorporate real-time market fluctuations, global trade influences, or government policy changes, making them less effective in adapting to sudden price variations.</a:t>
            </a:r>
          </a:p>
          <a:p>
            <a:r>
              <a:rPr lang="en-US" sz="5600" b="1" dirty="0"/>
              <a:t>Inadequate Handling of Seasonality &amp; Demand-Supply Trends</a:t>
            </a:r>
            <a:br>
              <a:rPr lang="en-US" sz="5600" dirty="0"/>
            </a:br>
            <a:r>
              <a:rPr lang="en-US" sz="5600" dirty="0"/>
              <a:t>Many models fail to capture seasonal price patterns and demand-supply cycles, leading to inconsistent price predictions across different crop seasons.</a:t>
            </a:r>
          </a:p>
          <a:p>
            <a:r>
              <a:rPr lang="en-US" sz="5600" b="1" dirty="0"/>
              <a:t>High Computational Costs in Deep Learning Models</a:t>
            </a:r>
            <a:br>
              <a:rPr lang="en-US" sz="5600" dirty="0"/>
            </a:br>
            <a:r>
              <a:rPr lang="en-US" sz="5600" dirty="0"/>
              <a:t>While LSTM and deep learning approaches have improved accuracy, they often require high computational power, large datasets, and complex hyperparameter tuning, making them difficult to deploy for small-scale farmers and local markets.</a:t>
            </a:r>
          </a:p>
          <a:p>
            <a:r>
              <a:rPr lang="en-US" sz="5600" b="1" dirty="0"/>
              <a:t>Limited Interpretability &amp; Usability</a:t>
            </a:r>
            <a:br>
              <a:rPr lang="en-US" sz="5600" dirty="0"/>
            </a:br>
            <a:r>
              <a:rPr lang="en-US" sz="5600" dirty="0"/>
              <a:t>Some existing AI models generate black-box predictions without providing clear insights into the contributing factors, making it difficult for farmers and policymakers to trust and act on the forecasts.</a:t>
            </a:r>
          </a:p>
          <a:p>
            <a:r>
              <a:rPr lang="en-US" sz="5600" b="1" dirty="0"/>
              <a:t>Poor Generalization Across Regions</a:t>
            </a:r>
            <a:br>
              <a:rPr lang="en-US" sz="5600" dirty="0"/>
            </a:br>
            <a:r>
              <a:rPr lang="en-US" sz="5600" dirty="0"/>
              <a:t>Many models are region-specific and fail to generalize well when applied to different geographical areas, requiring frequent retraining and parameter adjustments.</a:t>
            </a:r>
          </a:p>
          <a:p>
            <a:r>
              <a:rPr lang="en-US" sz="5600" b="1" dirty="0"/>
              <a:t>Lack of User-Friendly Interfaces</a:t>
            </a:r>
            <a:br>
              <a:rPr lang="en-US" sz="5600" dirty="0"/>
            </a:br>
            <a:r>
              <a:rPr lang="en-US" sz="5600" dirty="0"/>
              <a:t>Many forecasting systems lack interactive dashboards and visualization tools, making it challenging for farmers, traders, and policymakers to interpret and use the predictions effectively.</a:t>
            </a:r>
          </a:p>
          <a:p>
            <a:r>
              <a:rPr lang="en-US" sz="5600" b="1" dirty="0"/>
              <a:t>Need for Improvement:</a:t>
            </a:r>
            <a:br>
              <a:rPr lang="en-US" sz="5600" dirty="0"/>
            </a:br>
            <a:r>
              <a:rPr lang="en-US" sz="5600" dirty="0"/>
              <a:t>These drawbacks highlight the necessity for AI-ML models that integrate real-time data, consider climatic factors, enhance interpretability, and provide user-friendly forecasting tools to improve agricultural decision-making.</a:t>
            </a:r>
          </a:p>
          <a:p>
            <a:endParaRPr lang="en-IN" dirty="0"/>
          </a:p>
        </p:txBody>
      </p:sp>
    </p:spTree>
    <p:extLst>
      <p:ext uri="{BB962C8B-B14F-4D97-AF65-F5344CB8AC3E}">
        <p14:creationId xmlns:p14="http://schemas.microsoft.com/office/powerpoint/2010/main" val="1065872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A2A2EB-634B-1F51-24AA-5F3CABE3D5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54F74D-5EF0-06B7-271E-13AC7EC83F12}"/>
              </a:ext>
            </a:extLst>
          </p:cNvPr>
          <p:cNvSpPr>
            <a:spLocks noGrp="1"/>
          </p:cNvSpPr>
          <p:nvPr>
            <p:ph type="title"/>
          </p:nvPr>
        </p:nvSpPr>
        <p:spPr>
          <a:xfrm>
            <a:off x="408991" y="136525"/>
            <a:ext cx="11468877" cy="725842"/>
          </a:xfrm>
          <a:solidFill>
            <a:schemeClr val="bg1"/>
          </a:solidFill>
        </p:spPr>
        <p:txBody>
          <a:bodyPr>
            <a:noAutofit/>
          </a:bodyPr>
          <a:lstStyle/>
          <a:p>
            <a:br>
              <a:rPr lang="en-IN" sz="3200" b="1" dirty="0">
                <a:latin typeface="TimesNewRomanPSMT"/>
              </a:rPr>
            </a:br>
            <a:br>
              <a:rPr lang="en-IN" sz="3200" b="1" dirty="0">
                <a:latin typeface="TimesNewRomanPSMT"/>
              </a:rPr>
            </a:br>
            <a:br>
              <a:rPr lang="en-IN" sz="3200" b="1" dirty="0">
                <a:latin typeface="TimesNewRomanPSMT"/>
              </a:rPr>
            </a:br>
            <a:r>
              <a:rPr lang="en-IN" sz="3200" b="1" dirty="0">
                <a:latin typeface="Times New Roman" pitchFamily="18" charset="0"/>
                <a:cs typeface="Times New Roman" pitchFamily="18" charset="0"/>
              </a:rPr>
              <a:t>                      </a:t>
            </a:r>
            <a:br>
              <a:rPr lang="en-US"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r>
              <a:rPr lang="en-IN" sz="3200" b="1" dirty="0">
                <a:latin typeface="Times New Roman" panose="02020603050405020304" pitchFamily="18" charset="0"/>
                <a:cs typeface="Times New Roman" panose="02020603050405020304" pitchFamily="18" charset="0"/>
              </a:rPr>
              <a:t>                        VI. Proposed Module(1/1)</a:t>
            </a: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br>
              <a:rPr lang="en-IN" sz="3200" b="1" dirty="0">
                <a:latin typeface="Times New Roman" panose="02020603050405020304" pitchFamily="18" charset="0"/>
                <a:cs typeface="Times New Roman" panose="02020603050405020304" pitchFamily="18" charset="0"/>
              </a:rPr>
            </a:br>
            <a:r>
              <a:rPr lang="en-IN" sz="3200" b="1" dirty="0">
                <a:latin typeface="Times New Roman" panose="02020603050405020304" pitchFamily="18" charset="0"/>
                <a:cs typeface="Times New Roman" panose="02020603050405020304" pitchFamily="18" charset="0"/>
              </a:rPr>
              <a:t>                                                                     </a:t>
            </a:r>
            <a:br>
              <a:rPr lang="en-IN" sz="3200" b="1" dirty="0">
                <a:latin typeface="Times New Roman" panose="02020603050405020304" pitchFamily="18" charset="0"/>
                <a:cs typeface="Times New Roman" panose="02020603050405020304" pitchFamily="18" charset="0"/>
              </a:rPr>
            </a:br>
            <a:br>
              <a:rPr lang="en-IN" sz="3200" b="1" dirty="0">
                <a:latin typeface="TimesNewRomanPSMT"/>
              </a:rPr>
            </a:br>
            <a:br>
              <a:rPr lang="en-IN" sz="3200" b="1" dirty="0">
                <a:latin typeface="TimesNewRomanPSMT"/>
              </a:rPr>
            </a:br>
            <a:endParaRPr lang="en-IN" sz="3200" dirty="0"/>
          </a:p>
        </p:txBody>
      </p:sp>
      <p:sp>
        <p:nvSpPr>
          <p:cNvPr id="4" name="Date Placeholder 3">
            <a:extLst>
              <a:ext uri="{FF2B5EF4-FFF2-40B4-BE49-F238E27FC236}">
                <a16:creationId xmlns:a16="http://schemas.microsoft.com/office/drawing/2014/main" id="{5A997C04-A5E1-2219-BC0E-80882DF32490}"/>
              </a:ext>
            </a:extLst>
          </p:cNvPr>
          <p:cNvSpPr>
            <a:spLocks noGrp="1"/>
          </p:cNvSpPr>
          <p:nvPr>
            <p:ph type="dt" sz="half" idx="10"/>
          </p:nvPr>
        </p:nvSpPr>
        <p:spPr/>
        <p:txBody>
          <a:bodyPr/>
          <a:lstStyle/>
          <a:p>
            <a:fld id="{CE9DB7FF-CB0C-432E-93FE-ACFF083F99B4}" type="datetime1">
              <a:rPr lang="en-IN" sz="1800" b="1" smtClean="0">
                <a:solidFill>
                  <a:schemeClr val="tx1"/>
                </a:solidFill>
              </a:rPr>
              <a:t>20-03-2025</a:t>
            </a:fld>
            <a:endParaRPr lang="en-IN" sz="1800" b="1" dirty="0">
              <a:solidFill>
                <a:schemeClr val="tx1"/>
              </a:solidFill>
            </a:endParaRPr>
          </a:p>
        </p:txBody>
      </p:sp>
      <p:sp>
        <p:nvSpPr>
          <p:cNvPr id="5" name="Slide Number Placeholder 4">
            <a:extLst>
              <a:ext uri="{FF2B5EF4-FFF2-40B4-BE49-F238E27FC236}">
                <a16:creationId xmlns:a16="http://schemas.microsoft.com/office/drawing/2014/main" id="{90512271-0F73-AB21-FD4E-5C10FC7E7DC5}"/>
              </a:ext>
            </a:extLst>
          </p:cNvPr>
          <p:cNvSpPr>
            <a:spLocks noGrp="1"/>
          </p:cNvSpPr>
          <p:nvPr>
            <p:ph type="sldNum" sz="quarter" idx="12"/>
          </p:nvPr>
        </p:nvSpPr>
        <p:spPr/>
        <p:txBody>
          <a:bodyPr/>
          <a:lstStyle/>
          <a:p>
            <a:fld id="{107417F7-1E74-4EFC-97D3-AF67DA5DD88F}" type="slidenum">
              <a:rPr lang="en-IN" sz="1800" b="1" smtClean="0">
                <a:solidFill>
                  <a:schemeClr val="tx1"/>
                </a:solidFill>
              </a:rPr>
              <a:t>9</a:t>
            </a:fld>
            <a:endParaRPr lang="en-IN" sz="1800" b="1" dirty="0">
              <a:solidFill>
                <a:schemeClr val="tx1"/>
              </a:solidFill>
            </a:endParaRPr>
          </a:p>
        </p:txBody>
      </p:sp>
      <p:sp>
        <p:nvSpPr>
          <p:cNvPr id="6" name="Footer Placeholder 5">
            <a:extLst>
              <a:ext uri="{FF2B5EF4-FFF2-40B4-BE49-F238E27FC236}">
                <a16:creationId xmlns:a16="http://schemas.microsoft.com/office/drawing/2014/main" id="{D266F456-1BA8-0C87-E3AB-D7F7C540AFB9}"/>
              </a:ext>
            </a:extLst>
          </p:cNvPr>
          <p:cNvSpPr>
            <a:spLocks noGrp="1"/>
          </p:cNvSpPr>
          <p:nvPr>
            <p:ph type="ftr" sz="quarter" idx="11"/>
          </p:nvPr>
        </p:nvSpPr>
        <p:spPr>
          <a:xfrm>
            <a:off x="3302000" y="6356350"/>
            <a:ext cx="5557520" cy="365125"/>
          </a:xfrm>
        </p:spPr>
        <p:txBody>
          <a:bodyPr/>
          <a:lstStyle/>
          <a:p>
            <a:r>
              <a:rPr lang="en-US" sz="1800" b="1">
                <a:solidFill>
                  <a:schemeClr val="tx1"/>
                </a:solidFill>
              </a:rPr>
              <a:t>II Year Core Course Project- Final Review</a:t>
            </a:r>
            <a:endParaRPr lang="en-IN" sz="1800" b="1" dirty="0">
              <a:solidFill>
                <a:schemeClr val="tx1"/>
              </a:solidFill>
            </a:endParaRPr>
          </a:p>
        </p:txBody>
      </p:sp>
      <p:sp>
        <p:nvSpPr>
          <p:cNvPr id="8" name="Content Placeholder 7">
            <a:extLst>
              <a:ext uri="{FF2B5EF4-FFF2-40B4-BE49-F238E27FC236}">
                <a16:creationId xmlns:a16="http://schemas.microsoft.com/office/drawing/2014/main" id="{3E31B6D3-E770-39C4-06C0-AC847087D798}"/>
              </a:ext>
            </a:extLst>
          </p:cNvPr>
          <p:cNvSpPr>
            <a:spLocks noGrp="1"/>
          </p:cNvSpPr>
          <p:nvPr>
            <p:ph idx="1"/>
          </p:nvPr>
        </p:nvSpPr>
        <p:spPr>
          <a:xfrm>
            <a:off x="838200" y="862367"/>
            <a:ext cx="10515600" cy="5314596"/>
          </a:xfrm>
        </p:spPr>
        <p:txBody>
          <a:bodyPr>
            <a:normAutofit fontScale="47500" lnSpcReduction="20000"/>
          </a:bodyPr>
          <a:lstStyle/>
          <a:p>
            <a:pPr marL="0" indent="0">
              <a:buNone/>
            </a:pPr>
            <a:endParaRPr lang="en-US" dirty="0"/>
          </a:p>
          <a:p>
            <a:r>
              <a:rPr lang="en-US" dirty="0"/>
              <a:t>To improve the accuracy of crop price forecasting, this study proposes a </a:t>
            </a:r>
            <a:r>
              <a:rPr lang="en-US" b="1" dirty="0"/>
              <a:t>machine learning-based approach using Random Forest</a:t>
            </a:r>
            <a:r>
              <a:rPr lang="en-US" dirty="0"/>
              <a:t> to analyze </a:t>
            </a:r>
            <a:r>
              <a:rPr lang="en-US" b="1" dirty="0"/>
              <a:t>Wholesale Price Index (WPI) trends and flood impact on crop prices</a:t>
            </a:r>
            <a:r>
              <a:rPr lang="en-US" dirty="0"/>
              <a:t>. The key aspects of the solution are:</a:t>
            </a:r>
          </a:p>
          <a:p>
            <a:pPr>
              <a:buFont typeface="+mj-lt"/>
              <a:buAutoNum type="arabicPeriod"/>
            </a:pPr>
            <a:r>
              <a:rPr lang="en-US" sz="2900" b="1" dirty="0"/>
              <a:t>Flood-Aware WPI Prediction Model</a:t>
            </a:r>
            <a:endParaRPr lang="en-US" sz="2900" dirty="0"/>
          </a:p>
          <a:p>
            <a:pPr marL="742950" lvl="1" indent="-285750">
              <a:buFont typeface="+mj-lt"/>
              <a:buAutoNum type="arabicPeriod"/>
            </a:pPr>
            <a:r>
              <a:rPr lang="en-US" sz="2900" dirty="0"/>
              <a:t>The model utilizes </a:t>
            </a:r>
            <a:r>
              <a:rPr lang="en-US" sz="2900" b="1" dirty="0"/>
              <a:t>historical WPI data (1980-2021) along with flood flag indicators</a:t>
            </a:r>
            <a:r>
              <a:rPr lang="en-US" sz="2900" dirty="0"/>
              <a:t> to determine how </a:t>
            </a:r>
            <a:r>
              <a:rPr lang="en-US" sz="2900" b="1" dirty="0"/>
              <a:t>flood events affect price fluctuations</a:t>
            </a:r>
            <a:r>
              <a:rPr lang="en-US" sz="2900" dirty="0"/>
              <a:t> over time.</a:t>
            </a:r>
          </a:p>
          <a:p>
            <a:pPr>
              <a:buFont typeface="+mj-lt"/>
              <a:buAutoNum type="arabicPeriod"/>
            </a:pPr>
            <a:r>
              <a:rPr lang="en-US" sz="2900" b="1" dirty="0"/>
              <a:t>Random Forest Implementation for Forecasting</a:t>
            </a:r>
            <a:endParaRPr lang="en-US" sz="2900" dirty="0"/>
          </a:p>
          <a:p>
            <a:pPr marL="742950" lvl="1" indent="-285750">
              <a:buFont typeface="+mj-lt"/>
              <a:buAutoNum type="arabicPeriod"/>
            </a:pPr>
            <a:r>
              <a:rPr lang="en-US" sz="2900" dirty="0"/>
              <a:t>A </a:t>
            </a:r>
            <a:r>
              <a:rPr lang="en-US" sz="2900" b="1" dirty="0"/>
              <a:t>Random Forest algorithm</a:t>
            </a:r>
            <a:r>
              <a:rPr lang="en-US" sz="2900" dirty="0"/>
              <a:t> is trained on the dataset to capture </a:t>
            </a:r>
            <a:r>
              <a:rPr lang="en-US" sz="2900" b="1" dirty="0"/>
              <a:t>non-linear dependencies</a:t>
            </a:r>
            <a:r>
              <a:rPr lang="en-US" sz="2900" dirty="0"/>
              <a:t> between </a:t>
            </a:r>
            <a:r>
              <a:rPr lang="en-US" sz="2900" b="1" dirty="0"/>
              <a:t>WPI rates, flood occurrences, and economic trends</a:t>
            </a:r>
            <a:r>
              <a:rPr lang="en-US" sz="2900" dirty="0"/>
              <a:t>, ensuring high prediction accuracy.</a:t>
            </a:r>
          </a:p>
          <a:p>
            <a:pPr>
              <a:buFont typeface="+mj-lt"/>
              <a:buAutoNum type="arabicPeriod"/>
            </a:pPr>
            <a:r>
              <a:rPr lang="en-US" sz="2900" b="1" dirty="0"/>
              <a:t>Mathematical Formula for WPI Calculation</a:t>
            </a:r>
            <a:endParaRPr lang="en-US" sz="2900" dirty="0"/>
          </a:p>
          <a:p>
            <a:pPr marL="742950" lvl="1" indent="-285750">
              <a:buFont typeface="+mj-lt"/>
              <a:buAutoNum type="arabicPeriod"/>
            </a:pPr>
            <a:r>
              <a:rPr lang="en-US" sz="2900" dirty="0"/>
              <a:t>A </a:t>
            </a:r>
            <a:r>
              <a:rPr lang="en-US" sz="2900" b="1" dirty="0"/>
              <a:t>custom formula</a:t>
            </a:r>
            <a:r>
              <a:rPr lang="en-US" sz="2900" dirty="0"/>
              <a:t> is integrated into the model to </a:t>
            </a:r>
            <a:r>
              <a:rPr lang="en-US" sz="2900" b="1" dirty="0"/>
              <a:t>adjust the WPI based on the current value</a:t>
            </a:r>
            <a:r>
              <a:rPr lang="en-US" sz="2900" dirty="0"/>
              <a:t>, allowing for </a:t>
            </a:r>
            <a:r>
              <a:rPr lang="en-US" sz="2900" b="1" dirty="0"/>
              <a:t>dynamic price estimation</a:t>
            </a:r>
            <a:r>
              <a:rPr lang="en-US" sz="2900" dirty="0"/>
              <a:t> under different economic and climatic conditions.</a:t>
            </a:r>
          </a:p>
          <a:p>
            <a:pPr>
              <a:buFont typeface="+mj-lt"/>
              <a:buAutoNum type="arabicPeriod"/>
            </a:pPr>
            <a:r>
              <a:rPr lang="en-US" sz="2900" b="1" dirty="0"/>
              <a:t>Handling Long-Term Trends (1980-2021 Data)</a:t>
            </a:r>
            <a:endParaRPr lang="en-US" sz="2900" dirty="0"/>
          </a:p>
          <a:p>
            <a:pPr marL="742950" lvl="1" indent="-285750">
              <a:buFont typeface="+mj-lt"/>
              <a:buAutoNum type="arabicPeriod"/>
            </a:pPr>
            <a:r>
              <a:rPr lang="en-US" sz="2900" dirty="0"/>
              <a:t>The model learns from </a:t>
            </a:r>
            <a:r>
              <a:rPr lang="en-US" sz="2900" b="1" dirty="0"/>
              <a:t>over four decades of crop price trends</a:t>
            </a:r>
            <a:r>
              <a:rPr lang="en-US" sz="2900" dirty="0"/>
              <a:t>, making it </a:t>
            </a:r>
            <a:r>
              <a:rPr lang="en-US" sz="2900" b="1" dirty="0"/>
              <a:t>resilient to historical price patterns and extreme events like floods</a:t>
            </a:r>
            <a:r>
              <a:rPr lang="en-US" sz="2900" dirty="0"/>
              <a:t>.</a:t>
            </a:r>
          </a:p>
          <a:p>
            <a:pPr>
              <a:buFont typeface="+mj-lt"/>
              <a:buAutoNum type="arabicPeriod"/>
            </a:pPr>
            <a:r>
              <a:rPr lang="en-US" sz="2900" b="1" dirty="0"/>
              <a:t>Accuracy Optimization and Model Training</a:t>
            </a:r>
            <a:endParaRPr lang="en-US" sz="2900" dirty="0"/>
          </a:p>
          <a:p>
            <a:pPr marL="742950" lvl="1" indent="-285750">
              <a:buFont typeface="+mj-lt"/>
              <a:buAutoNum type="arabicPeriod"/>
            </a:pPr>
            <a:r>
              <a:rPr lang="en-US" sz="2900" dirty="0"/>
              <a:t>The model is </a:t>
            </a:r>
            <a:r>
              <a:rPr lang="en-US" sz="2900" b="1" dirty="0"/>
              <a:t>trained and fine-tuned</a:t>
            </a:r>
            <a:r>
              <a:rPr lang="en-US" sz="2900" dirty="0"/>
              <a:t> using various performance metrics to </a:t>
            </a:r>
            <a:r>
              <a:rPr lang="en-US" sz="2900" b="1" dirty="0"/>
              <a:t>minimize error and maximize predictive accuracy</a:t>
            </a:r>
            <a:r>
              <a:rPr lang="en-US" sz="2900" dirty="0"/>
              <a:t> for different crop categories.</a:t>
            </a:r>
          </a:p>
          <a:p>
            <a:pPr>
              <a:buFont typeface="+mj-lt"/>
              <a:buAutoNum type="arabicPeriod"/>
            </a:pPr>
            <a:r>
              <a:rPr lang="en-US" sz="2900" b="1" dirty="0"/>
              <a:t>Real-Time Price Adjustment Mechanism</a:t>
            </a:r>
            <a:endParaRPr lang="en-US" sz="2900" dirty="0"/>
          </a:p>
          <a:p>
            <a:pPr marL="742950" lvl="1" indent="-285750">
              <a:buFont typeface="+mj-lt"/>
              <a:buAutoNum type="arabicPeriod"/>
            </a:pPr>
            <a:r>
              <a:rPr lang="en-US" sz="2900" dirty="0"/>
              <a:t>By incorporating </a:t>
            </a:r>
            <a:r>
              <a:rPr lang="en-US" sz="2900" b="1" dirty="0"/>
              <a:t>current WPI values</a:t>
            </a:r>
            <a:r>
              <a:rPr lang="en-US" sz="2900" dirty="0"/>
              <a:t>, the system enables </a:t>
            </a:r>
            <a:r>
              <a:rPr lang="en-US" sz="2900" b="1" dirty="0"/>
              <a:t>real-time price forecasting</a:t>
            </a:r>
            <a:r>
              <a:rPr lang="en-US" sz="2900" dirty="0"/>
              <a:t>, helping stakeholders adapt to </a:t>
            </a:r>
            <a:r>
              <a:rPr lang="en-US" sz="2900" b="1" dirty="0"/>
              <a:t>changing economic and climatic conditions</a:t>
            </a:r>
            <a:r>
              <a:rPr lang="en-US" sz="2900" dirty="0"/>
              <a:t>.</a:t>
            </a:r>
          </a:p>
          <a:p>
            <a:pPr>
              <a:buFont typeface="+mj-lt"/>
              <a:buAutoNum type="arabicPeriod"/>
            </a:pPr>
            <a:r>
              <a:rPr lang="en-US" sz="2900" b="1" dirty="0"/>
              <a:t>User-Friendly Interpretation &amp; Visualization</a:t>
            </a:r>
            <a:endParaRPr lang="en-US" sz="2900" dirty="0"/>
          </a:p>
          <a:p>
            <a:pPr marL="742950" lvl="1" indent="-285750">
              <a:buFont typeface="+mj-lt"/>
              <a:buAutoNum type="arabicPeriod"/>
            </a:pPr>
            <a:r>
              <a:rPr lang="en-US" sz="2900" dirty="0"/>
              <a:t>Predictions are presented through </a:t>
            </a:r>
            <a:r>
              <a:rPr lang="en-US" sz="2900" b="1" dirty="0"/>
              <a:t>interactive graphs and dashboards</a:t>
            </a:r>
            <a:r>
              <a:rPr lang="en-US" sz="2900" dirty="0"/>
              <a:t>, making them </a:t>
            </a:r>
            <a:r>
              <a:rPr lang="en-US" sz="2900" b="1" dirty="0"/>
              <a:t>easily interpretable for farmers, traders, and policymakers</a:t>
            </a:r>
            <a:r>
              <a:rPr lang="en-US" sz="2900" dirty="0"/>
              <a:t>.</a:t>
            </a:r>
          </a:p>
          <a:p>
            <a:endParaRPr lang="en-IN" dirty="0"/>
          </a:p>
        </p:txBody>
      </p:sp>
    </p:spTree>
    <p:extLst>
      <p:ext uri="{BB962C8B-B14F-4D97-AF65-F5344CB8AC3E}">
        <p14:creationId xmlns:p14="http://schemas.microsoft.com/office/powerpoint/2010/main" val="21072943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296</TotalTime>
  <Words>3611</Words>
  <Application>Microsoft Office PowerPoint</Application>
  <PresentationFormat>Widescreen</PresentationFormat>
  <Paragraphs>212</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Times New Roman</vt:lpstr>
      <vt:lpstr>TimesNewRomanPSMT</vt:lpstr>
      <vt:lpstr>Office Theme</vt:lpstr>
      <vt:lpstr>"Development of AI-ML based models for predicting prices of agrihorticultural commodities such as pulses and vegetable (onion, potato, onion)"</vt:lpstr>
      <vt:lpstr> CONTENTS</vt:lpstr>
      <vt:lpstr>                                                                                I.Introduction (1/1)                                                                                      </vt:lpstr>
      <vt:lpstr>                                                                II.Problem Statement &amp; Description (1/1)                                                                                      </vt:lpstr>
      <vt:lpstr>                                                               III.Aim &amp; Scope of the Work (1/1)                                                                                      </vt:lpstr>
      <vt:lpstr>                                                               IV.Literature Review(1/1)                                                                                      </vt:lpstr>
      <vt:lpstr>PowerPoint Presentation</vt:lpstr>
      <vt:lpstr>                                                               V. Drawbacks of Existing Works(1/1)                                                                                      </vt:lpstr>
      <vt:lpstr>                                                               VI. Proposed Module(1/1)                                                                                      </vt:lpstr>
      <vt:lpstr>                                                               VII. Architecture Diagram(1/1)                                                                                      </vt:lpstr>
      <vt:lpstr>                                                               VIII. Task to be conducted (1/1)                                                                                      </vt:lpstr>
      <vt:lpstr>PowerPoint Presentation</vt:lpstr>
      <vt:lpstr>                                                               IX. Implementation Setup(1/2)                                                                                      </vt:lpstr>
      <vt:lpstr>                                                               IX. Implementation Setup (2/2)                                                                                      </vt:lpstr>
      <vt:lpstr>                                                               X. Result and Testing (1/2)                                                                                      </vt:lpstr>
      <vt:lpstr>                                                               X. Result and Testing (2/2)                                                                                      </vt:lpstr>
      <vt:lpstr>                                                               XI. Conclusion(1/1)                                                                                      </vt:lpstr>
      <vt:lpstr>                                                               XII. Future Work(1/1)                                                                                      </vt:lpstr>
      <vt:lpstr>                                                               XIII. References  (1/1)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Project</dc:title>
  <dc:creator>ayeesha nasreen</dc:creator>
  <cp:lastModifiedBy>Azim Mohideen</cp:lastModifiedBy>
  <cp:revision>10</cp:revision>
  <dcterms:created xsi:type="dcterms:W3CDTF">2025-03-10T15:11:33Z</dcterms:created>
  <dcterms:modified xsi:type="dcterms:W3CDTF">2025-03-20T17:31:17Z</dcterms:modified>
</cp:coreProperties>
</file>