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5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4B79-5DE3-4595-B27A-512330F693E2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98D6-52C2-480C-84E5-15F3DF065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E98D6-52C2-480C-84E5-15F3DF065B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8954-B566-4F8E-9D76-64652312F6FF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0B8A-B5B8-4704-A33F-E903C2D8A4D8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7C97-8A7C-4F35-A73C-0A3C614D6D4F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2EDB-1CC3-4663-B335-9F21A8A2FB3E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A3D8-43E7-49E9-9D1E-72F66B67E8C8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3376-2730-4E56-976B-BF690E155805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DA54-9770-4398-9F77-EB2330792072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C807-B675-4D83-92BE-C02738353BFD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D047-C545-435F-B12C-3C6897B7F318}" type="datetime1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645-1FE3-4A6F-AC45-29292D7FBE49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218-47DA-4649-A051-547B48CFFC7C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A36C-908A-4011-B5BD-FDABC3EBF0A1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CBCC-0A6F-4E43-A2C1-6F2A6AD72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026" y="350378"/>
            <a:ext cx="10009974" cy="4572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7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Sales </a:t>
            </a:r>
            <a:r>
              <a:rPr lang="fr-FR" sz="7200" dirty="0" err="1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market</a:t>
            </a:r>
            <a:r>
              <a:rPr lang="fr-FR" sz="7200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of Bernardo</a:t>
            </a:r>
            <a:r>
              <a:rPr lang="fr-FR" sz="72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/>
            </a:r>
            <a:br>
              <a:rPr lang="fr-FR" sz="7200" dirty="0" smtClean="0">
                <a:solidFill>
                  <a:srgbClr val="0070C0"/>
                </a:solidFill>
                <a:latin typeface="Arial Black" panose="020B0A04020102020204" pitchFamily="34" charset="0"/>
              </a:rPr>
            </a:br>
            <a:endParaRPr lang="en-US" sz="7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026" y="4922378"/>
            <a:ext cx="10009974" cy="12989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fr-FR" sz="1800" dirty="0" smtClean="0">
                <a:solidFill>
                  <a:schemeClr val="bg1"/>
                </a:solidFill>
              </a:rPr>
              <a:t>Azadeh MOJARAD POHIER                                                </a:t>
            </a:r>
          </a:p>
          <a:p>
            <a:pPr algn="l"/>
            <a:r>
              <a:rPr lang="fr-FR" sz="1800" dirty="0" err="1" smtClean="0">
                <a:solidFill>
                  <a:schemeClr val="bg1"/>
                </a:solidFill>
              </a:rPr>
              <a:t>WildCodeSchool</a:t>
            </a:r>
            <a:endParaRPr lang="fr-FR" sz="1800" dirty="0" smtClean="0">
              <a:solidFill>
                <a:schemeClr val="bg1"/>
              </a:solidFill>
            </a:endParaRPr>
          </a:p>
          <a:p>
            <a:pPr algn="l"/>
            <a:r>
              <a:rPr lang="fr-FR" sz="1800" dirty="0" err="1" smtClean="0">
                <a:solidFill>
                  <a:schemeClr val="bg1"/>
                </a:solidFill>
              </a:rPr>
              <a:t>Novebre</a:t>
            </a:r>
            <a:r>
              <a:rPr lang="fr-FR" sz="1800" dirty="0" smtClean="0">
                <a:solidFill>
                  <a:schemeClr val="bg1"/>
                </a:solidFill>
              </a:rPr>
              <a:t> 2022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31" y="1382074"/>
            <a:ext cx="2827946" cy="3275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Percentage of weather Types by opinion:</a:t>
            </a:r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29" y="0"/>
            <a:ext cx="8286572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Corr</a:t>
            </a:r>
            <a:r>
              <a:rPr lang="fr-FR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90" y="196553"/>
            <a:ext cx="10072501" cy="62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Corr</a:t>
            </a:r>
            <a:r>
              <a:rPr lang="fr-FR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37" y="105712"/>
            <a:ext cx="10058400" cy="62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6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Type of </a:t>
            </a:r>
            <a:r>
              <a:rPr lang="fr-FR" b="1" dirty="0" err="1" smtClean="0">
                <a:solidFill>
                  <a:schemeClr val="bg1"/>
                </a:solidFill>
              </a:rPr>
              <a:t>models</a:t>
            </a:r>
            <a:r>
              <a:rPr lang="fr-FR" b="1" dirty="0" smtClean="0">
                <a:solidFill>
                  <a:schemeClr val="bg1"/>
                </a:solidFill>
              </a:rPr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294" y="1519414"/>
            <a:ext cx="5331863" cy="413790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2200" dirty="0" err="1" smtClean="0"/>
              <a:t>Supervised</a:t>
            </a:r>
            <a:r>
              <a:rPr lang="fr-FR" sz="2200" dirty="0" smtClean="0"/>
              <a:t> &amp; </a:t>
            </a:r>
            <a:r>
              <a:rPr lang="fr-FR" sz="2200" dirty="0" err="1" smtClean="0"/>
              <a:t>regression</a:t>
            </a:r>
            <a:r>
              <a:rPr lang="fr-FR" sz="2200" dirty="0" smtClean="0"/>
              <a:t> </a:t>
            </a:r>
            <a:r>
              <a:rPr lang="fr-FR" sz="2200" dirty="0" err="1" smtClean="0"/>
              <a:t>problem</a:t>
            </a:r>
            <a:r>
              <a:rPr lang="fr-FR" sz="2200" dirty="0" smtClean="0"/>
              <a:t>:</a:t>
            </a:r>
          </a:p>
          <a:p>
            <a:pPr marL="0" indent="0">
              <a:buNone/>
            </a:pPr>
            <a:endParaRPr lang="fr-FR" sz="2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err="1" smtClean="0"/>
              <a:t>Random</a:t>
            </a:r>
            <a:r>
              <a:rPr lang="fr-FR" sz="1800" dirty="0" smtClean="0"/>
              <a:t> </a:t>
            </a:r>
            <a:r>
              <a:rPr lang="fr-FR" sz="1800" dirty="0" err="1" smtClean="0"/>
              <a:t>forest</a:t>
            </a:r>
            <a:r>
              <a:rPr lang="fr-FR" sz="1800" dirty="0" smtClean="0"/>
              <a:t> model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Gradient </a:t>
            </a:r>
            <a:r>
              <a:rPr lang="fr-FR" sz="1800" dirty="0" err="1" smtClean="0"/>
              <a:t>boosting</a:t>
            </a:r>
            <a:endParaRPr lang="fr-F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Support </a:t>
            </a:r>
            <a:r>
              <a:rPr lang="fr-FR" sz="1800" dirty="0" err="1" smtClean="0"/>
              <a:t>vector</a:t>
            </a:r>
            <a:r>
              <a:rPr lang="fr-FR" sz="1800" dirty="0" smtClean="0"/>
              <a:t> 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1800" dirty="0" smtClean="0"/>
              <a:t>Extra </a:t>
            </a:r>
            <a:r>
              <a:rPr lang="fr-FR" sz="1800" dirty="0" err="1" smtClean="0"/>
              <a:t>tree</a:t>
            </a:r>
            <a:r>
              <a:rPr lang="fr-FR" sz="1800" dirty="0" smtClean="0"/>
              <a:t> </a:t>
            </a:r>
            <a:r>
              <a:rPr lang="fr-FR" sz="1800" dirty="0" err="1" smtClean="0"/>
              <a:t>regressor</a:t>
            </a:r>
            <a:endParaRPr lang="fr-FR" sz="1800" dirty="0" smtClean="0"/>
          </a:p>
          <a:p>
            <a:pPr marL="800100" lvl="1" indent="-342900">
              <a:buFont typeface="+mj-lt"/>
              <a:buAutoNum type="arabicPeriod"/>
            </a:pPr>
            <a:endParaRPr lang="fr-FR" sz="1800" dirty="0" smtClean="0"/>
          </a:p>
          <a:p>
            <a:pPr marL="457200" lvl="1" indent="0">
              <a:buNone/>
            </a:pPr>
            <a:r>
              <a:rPr lang="en-US" sz="1800" dirty="0" smtClean="0"/>
              <a:t>Finding hyper parameter by </a:t>
            </a:r>
            <a:r>
              <a:rPr lang="en-US" sz="1800" dirty="0" err="1" smtClean="0"/>
              <a:t>gridSearchCV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ML: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86" y="1040848"/>
            <a:ext cx="4067086" cy="7093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Gboosting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is selected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84" y="1395499"/>
            <a:ext cx="10058400" cy="46807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err="1" smtClean="0">
                <a:solidFill>
                  <a:schemeClr val="bg1"/>
                </a:solidFill>
              </a:rPr>
              <a:t>Feature</a:t>
            </a:r>
            <a:r>
              <a:rPr lang="fr-FR" b="1" dirty="0" smtClean="0">
                <a:solidFill>
                  <a:schemeClr val="bg1"/>
                </a:solidFill>
              </a:rPr>
              <a:t> importance: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39" y="1016950"/>
            <a:ext cx="10058400" cy="552912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3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Objective: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869"/>
            <a:ext cx="10515600" cy="489509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1. </a:t>
            </a:r>
            <a:r>
              <a:rPr lang="en-US" sz="2400" b="1" dirty="0" smtClean="0"/>
              <a:t>Exploratory </a:t>
            </a:r>
            <a:r>
              <a:rPr lang="en-US" sz="2400" b="1" dirty="0"/>
              <a:t>descriptive analysis (EDA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1800" dirty="0" err="1" smtClean="0"/>
              <a:t>Seasonalities</a:t>
            </a:r>
            <a:r>
              <a:rPr lang="en-US" sz="1800" dirty="0"/>
              <a:t>, </a:t>
            </a:r>
            <a:r>
              <a:rPr lang="en-US" sz="1800" dirty="0" smtClean="0"/>
              <a:t>Products  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en-US" sz="2400" b="1" dirty="0"/>
              <a:t>2. Find the corresponding </a:t>
            </a:r>
            <a:r>
              <a:rPr lang="en-US" sz="2400" b="1" dirty="0" smtClean="0"/>
              <a:t>store</a:t>
            </a:r>
          </a:p>
          <a:p>
            <a:pPr marL="457200" lvl="1" indent="0">
              <a:buNone/>
            </a:pPr>
            <a:r>
              <a:rPr lang="fr-FR" sz="1800" dirty="0" err="1" smtClean="0"/>
              <a:t>Bourdeaux</a:t>
            </a:r>
            <a:r>
              <a:rPr lang="fr-FR" sz="1800" dirty="0" smtClean="0"/>
              <a:t>, Lille, Lyon Marseille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200" b="1" dirty="0" smtClean="0"/>
              <a:t>3. Explanation </a:t>
            </a:r>
            <a:r>
              <a:rPr lang="en-US" sz="2200" b="1" dirty="0"/>
              <a:t>of the impact of the </a:t>
            </a:r>
            <a:r>
              <a:rPr lang="en-US" sz="2200" b="1" dirty="0" smtClean="0"/>
              <a:t>weather</a:t>
            </a:r>
          </a:p>
          <a:p>
            <a:pPr marL="457200" lvl="1" indent="0">
              <a:buNone/>
            </a:pPr>
            <a:r>
              <a:rPr lang="en-US" sz="1800" dirty="0" smtClean="0"/>
              <a:t>Correlation between sales and weather</a:t>
            </a:r>
          </a:p>
          <a:p>
            <a:pPr marL="457200" lvl="1" indent="0">
              <a:buNone/>
            </a:pPr>
            <a:endParaRPr lang="fr-FR" sz="1800" b="1" u="sng" dirty="0"/>
          </a:p>
          <a:p>
            <a:pPr marL="0" indent="0">
              <a:buNone/>
            </a:pPr>
            <a:r>
              <a:rPr lang="en-US" sz="2200" b="1" dirty="0"/>
              <a:t>4. Sales </a:t>
            </a:r>
            <a:r>
              <a:rPr lang="en-US" sz="2200" b="1" dirty="0" smtClean="0"/>
              <a:t>forecasts</a:t>
            </a:r>
          </a:p>
          <a:p>
            <a:pPr marL="457200" lvl="1" indent="0">
              <a:buNone/>
            </a:pPr>
            <a:r>
              <a:rPr lang="en-US" sz="1800" dirty="0" smtClean="0"/>
              <a:t>Predicting his stock for next week,</a:t>
            </a:r>
          </a:p>
          <a:p>
            <a:pPr marL="457200" lvl="1" indent="0">
              <a:buNone/>
            </a:pPr>
            <a:endParaRPr lang="fr-FR" sz="1800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1869"/>
            <a:ext cx="4067086" cy="709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Number</a:t>
            </a:r>
            <a:r>
              <a:rPr lang="fr-FR" sz="1800" dirty="0" smtClean="0"/>
              <a:t> of </a:t>
            </a:r>
            <a:r>
              <a:rPr lang="en-US" sz="1800" dirty="0" smtClean="0"/>
              <a:t>Items</a:t>
            </a:r>
            <a:r>
              <a:rPr lang="fr-FR" sz="1800" dirty="0" smtClean="0"/>
              <a:t> in the </a:t>
            </a:r>
            <a:r>
              <a:rPr lang="fr-FR" sz="1800" dirty="0" err="1" smtClean="0"/>
              <a:t>dataset</a:t>
            </a:r>
            <a:r>
              <a:rPr lang="fr-FR" sz="1800" dirty="0" smtClean="0"/>
              <a:t>:</a:t>
            </a:r>
            <a:endParaRPr lang="en-US" sz="1800" dirty="0" smtClean="0"/>
          </a:p>
          <a:p>
            <a:pPr marL="457200" lvl="1" indent="0">
              <a:buNone/>
            </a:pPr>
            <a:endParaRPr lang="fr-FR" sz="1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52" y="1512606"/>
            <a:ext cx="6537385" cy="40727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0" y="1636519"/>
            <a:ext cx="10058400" cy="431246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589518" y="3965804"/>
            <a:ext cx="9041450" cy="8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949500" y="3378992"/>
            <a:ext cx="478565" cy="1486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00858" y="3378992"/>
            <a:ext cx="478565" cy="1486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31678" y="3378992"/>
            <a:ext cx="478565" cy="14869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18" y="1800122"/>
            <a:ext cx="9281964" cy="441998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281869"/>
            <a:ext cx="4067086" cy="70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smtClean="0"/>
              <a:t>Most sale in Jun, Aug &amp; Jul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4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44" y="1636519"/>
            <a:ext cx="2144282" cy="3166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1: Jan , </a:t>
            </a:r>
            <a:r>
              <a:rPr lang="en-US" sz="1600" dirty="0" err="1" smtClean="0"/>
              <a:t>Fev</a:t>
            </a:r>
            <a:r>
              <a:rPr lang="en-US" sz="1600" dirty="0" smtClean="0"/>
              <a:t>  Mar</a:t>
            </a:r>
          </a:p>
          <a:p>
            <a:pPr marL="0" indent="0">
              <a:buNone/>
            </a:pPr>
            <a:r>
              <a:rPr lang="fr-FR" sz="1600" dirty="0" smtClean="0"/>
              <a:t>2: </a:t>
            </a:r>
            <a:r>
              <a:rPr lang="fr-FR" sz="1600" dirty="0" err="1" smtClean="0"/>
              <a:t>Apr</a:t>
            </a:r>
            <a:r>
              <a:rPr lang="fr-FR" sz="1600" dirty="0" smtClean="0"/>
              <a:t>, May, Jun</a:t>
            </a:r>
          </a:p>
          <a:p>
            <a:pPr marL="0" indent="0">
              <a:buNone/>
            </a:pPr>
            <a:r>
              <a:rPr lang="fr-FR" sz="1600" dirty="0" smtClean="0"/>
              <a:t>3: </a:t>
            </a:r>
            <a:r>
              <a:rPr lang="fr-FR" sz="1600" dirty="0" err="1" smtClean="0"/>
              <a:t>Jul</a:t>
            </a:r>
            <a:r>
              <a:rPr lang="fr-FR" sz="1600" dirty="0" smtClean="0"/>
              <a:t>, </a:t>
            </a:r>
            <a:r>
              <a:rPr lang="fr-FR" sz="1600" dirty="0" err="1" smtClean="0"/>
              <a:t>Aug</a:t>
            </a:r>
            <a:r>
              <a:rPr lang="fr-FR" sz="1600" dirty="0" smtClean="0"/>
              <a:t>, Sep</a:t>
            </a:r>
          </a:p>
          <a:p>
            <a:pPr marL="0" indent="0">
              <a:buNone/>
            </a:pPr>
            <a:r>
              <a:rPr lang="fr-FR" sz="1600" dirty="0" smtClean="0"/>
              <a:t>4: </a:t>
            </a:r>
            <a:r>
              <a:rPr lang="fr-FR" sz="1600" dirty="0" err="1" smtClean="0"/>
              <a:t>Oct</a:t>
            </a:r>
            <a:r>
              <a:rPr lang="fr-FR" sz="1600" dirty="0" smtClean="0"/>
              <a:t>, </a:t>
            </a:r>
            <a:r>
              <a:rPr lang="fr-FR" sz="1600" dirty="0" err="1" smtClean="0"/>
              <a:t>Nov</a:t>
            </a:r>
            <a:r>
              <a:rPr lang="fr-FR" sz="1600" dirty="0" smtClean="0"/>
              <a:t>, </a:t>
            </a:r>
            <a:r>
              <a:rPr lang="fr-FR" sz="1600" dirty="0" err="1" smtClean="0"/>
              <a:t>Dec</a:t>
            </a:r>
            <a:endParaRPr lang="fr-FR" sz="1600" dirty="0" smtClean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77" y="1636519"/>
            <a:ext cx="8957721" cy="443954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99" y="2315910"/>
            <a:ext cx="2641747" cy="709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MAX_TEMPERATURE</a:t>
            </a:r>
          </a:p>
          <a:p>
            <a:pPr marL="0" indent="0">
              <a:buNone/>
            </a:pPr>
            <a:r>
              <a:rPr lang="fr-FR" sz="2200" dirty="0" smtClean="0"/>
              <a:t>Of the </a:t>
            </a:r>
            <a:r>
              <a:rPr lang="en-US" sz="2200" dirty="0" smtClean="0"/>
              <a:t>cities</a:t>
            </a:r>
            <a:r>
              <a:rPr lang="fr-FR" sz="2200" dirty="0" smtClean="0"/>
              <a:t>:</a:t>
            </a:r>
            <a:endParaRPr lang="en-US" sz="2200" dirty="0"/>
          </a:p>
        </p:txBody>
      </p:sp>
      <p:sp>
        <p:nvSpPr>
          <p:cNvPr id="4" name="AutoShape 2" descr="data:image/png;base64,iVBORw0KGgoAAAANSUhEUgAABI4AAAQBCAYAAABMjcGUAAAAOXRFWHRTb2Z0d2FyZQBNYXRwbG90bGliIHZlcnNpb24zLjQuMywgaHR0cHM6Ly9tYXRwbG90bGliLm9yZy/MnkTPAAAACXBIWXMAAAsTAAALEwEAmpwYAADSeElEQVR4nOzdeXhTZf7+8Ttpy16WBERAFLAs6qijoo4MAiLQllUHUFCpCD9wmTpUEURAhbK4IFJ2RS1YlNUBlK0F3B0Vx2FGUEQpUAUdoSRsLUubNL8/+m2GStq0WXqS9v26Li9pcs5z7qZN++nnPOc5JpfL5RIAAAAAAADwO2ajAwAAAAAAACA00TgCAAAAAACARzSOAAAAAAAA4BGNIwAAAAAAAHhE4wgAAAAAAAAe0TgCAAAAAACARzSOgEpg+/btatu2rZYsWVLs8RUrVqht27Y6dOhQUI67cuVKderUSbNnzy72+OzZs7Vz586gHLOsGcpi+/btGj58+AWPHzp0SHFxcZKkNWvW6Jlnnrlgm7lz52rRokUeH+/YsaP69etX7L+zZ8+WOx8AAAht1GCBq8FefPFFPfTQQ8Ue27Ztm/r06aO8vDy5XC698cYbio+PV58+fdS/f39t3LjRve3cuXMVHx+vvLw892Ml1XEAyifS6AAAAqNx48bKyMjQ0KFD3Y9t2bJF9evXD9oxN27cqJkzZ+rGG28s9vjXX3+tzp07B+24ZclgpISEBI0cOdLoGAAAoAJQgwWmBvvb3/6mfv36aevWrerevbtycnI0ffp0zZ07V9WqVVNKSor279+vVatWKTo6WtnZ2frrX/+q/Px83XHHHZKkgwcPav78+XrssccCkglAIWYcAZVE69atdfz4cR0+fFiSZLfb5XK51KBBA0lSfn6+Jk+erLvvvltdu3bVk08+KZfLpSVLlrjP+Hz88ce68847lZ+fX2zsr7/+Wv3791efPn304IMPKjs7WwsXLtSuXbs0ceJEffnll+5t33vvPX377bd68skn9fPPP2vnzp0aPHiw7rzzTo0YMcKdr2vXrnrppZd0xx136L777tPGjRs1ePBgde/eXbt373Zv8+KLL6pfv34aOHCgDh48WCzX7zN4ylk0zqhRo9SrVy/l5uYG4dUHAABVFTVYYGqwGjVqaMqUKZo2bZpOnz6tlJQU9evXT1dddZXOnDmjFStW6LnnnlN0dLQkqVGjRpo+fbrmzZvnHmPw4MFavXq19uzZU74vIoBS0TgCKpEePXpo27ZtkqSMjAx1797d/dyOHTsUERGhlStXasuWLfruu+/03XffKSEhQbm5uVq9erWmTJmiF154QVFRUe798vLyNHbsWE2bNk3r169Xx44dNWXKFD388MP6wx/+oBdeeEF/+tOf3Nv37dvX/fjFF1+sZ599VikpKVq7dq369++vKVOmuLdt3ry51q1bpxo1aujDDz/U8uXLdc8992jlypXuberXr693331XgwYNKravpGIZrr/+eo85i3Tt2lUbN25U7dq1A/eClyAtLa3YZWoTJkwI+jEBAIBxqMECU4PddNNN6tSpk5566int2LFDjzzyiCRp7969uuSSSy4YIyYmRqdOndLx48clFTaTxowZo/Hjx8vpdHo9HoCy4VI1oBKJi4vT9OnTde+992rbtm168cUXlZaWJkm6+eabVb9+fS1dulT79u1Tdna2Tp8+LbPZrOnTp6tv375KTExUmzZtio2ZlZWlRo0aqV27dpKku+66S3Pnzi1TnqysLGVlZbkv2yooKJDZ/L9+9a233ipJatq0qa6++mpJUpMmTYpdmz9gwABJUp8+fTR16tRSj1Vazuuuu65MmQOBS9UAAKhaqMECV4ONHTtWXbp00RtvvOFupJlMphIbQfn5+TKZTO6P77zzTm3cuFFvvPGGGjZsWK5jA/CMxhFQiVxxxRXKzs7W3r17JUlWq9X93LZt27RgwQIlJCRo8ODBOnDggFwul6TC68Hr1q2r77777oIxCwoKin3scrnkcDjKlKegoECXX3653nnnHUmFv9hPnDjhfv78s2oREREex4iMjHQft6RtypKzZs2aZcoMAABQXtRgJecsbw1Wp04d1a1bV02bNnU/FhMTo99++03Hjx8vtnbUDz/8IIvFonr16hUbIzk5Wf3799fAgQPLdWwAnnGpGlDJdO/eXRMnTlRsbGyxx7/88kv16dPHvXjgrl27VFBQoJycHCUnJys1NVU2m02bNm0qtl+rVq105MgR97Xiq1ev9roIYkREhJxOp1q2bKkjR47om2++kSS99dZb5b6zRXp6uqTC6/Y7dOhQ4na+5AQAAAgUarDg1WA1a9bUfffdp6eeeko5OTmSpCNHjmjixIn661//esH2TZs2VWJiolJTUwOaA6iqmHEEVDJxcXFKTU3VK6+8UuzxgQMH6oknntCaNWtUq1YtXXfddTp06JA2b96sHj16qF27dpo0aZKGDx+uP/3pT7JYLJKkatWqacaMGZowYYLOnTvnXoiwNB07dtT48eOVkpKil19+WVOmTNG5c+dUv359zZgxo1yfz/bt2/XWW2953deXnJL0xRdfFJtC/cADD+gvf/lLsW3+/ve/a/369e6Px48fL0maM2eOFi5c6H58/vz5kgrXODr/9rBS4S1m27Zt6zUPAAAIT9Rg/tdgf/vb30rc/q9//avS0tI0ePBguVwuRUVF6YEHHlDfvn09bn/PPfdc0IwD4BuTq2ieJACEmK5du2rlypVq1KiR0VEAAACqDGowAOfjUjUAAAAAAAB4xIwjAAAAAAAAeMSMIwAAAAAAAHhE4wgAAAAAAAAe0TgCAAAAAACARzSOAAAAAAAA4FGk0QHK49ixXBUUsJY3AACVjdlsUoMGtY2OAQ+ovwAAqLzKUoOFVeOooMBF4QIAAFCBqL8AAKjauFQNAAAAAAAAHtE4AgAAAAAAgEc0jgAAAAAAAOARjSMAAAAAAAB4ROMIAACgkrHZbLrpppvkcDi0Y8cODRw4UIMHD9Yrr7xidDQAABBmaBwBAABUMi+88ILy8vIkScnJyUpJSdGyZcv01Vdfac+ePQanAwAA4YTGEQAAQCXyySefqGHDhrJYLDp79qycTqeaNWsmk8mkjh07avv27UZHBAAAYSTS6AAAAAAIjDNnzui1117Tq6++qvT0dOXk5Kh27dru52vXri2bzVauMa3WOoGOCQAAwgiNIwAAgEpizpw5uv/++1WrVi1JUp06dZSbm+t+Pjc3V3Xr1i3XmDZbjgoKXAHNCQAAQoPZbPJ6kohL1QAAACqJL774Qm+++aaGDBmi7OxsPfroo4qMjNShQ4fkcrn02WefqX379kbHBAAAYYQZRwAAAJXEunXr3P/u2rWrXnvtNX377bd6/PHH5XQ6ddttt6ldu3bGBQQAAGHH5HK5wmbuMVOlAQConMoyTRrGoP4CAKDy4lI1AAAAAAAA+IzGEYAqwWY7qlGjHpbdXr67CQEAAABAVUbjCECVkJaWql27vlFaWqrRUQAAAAAgbNA4AlDp2WxHlZ6+US6XS+npG5l1BAAAAABlxF3VAFR6aWmp7oVdnc4CpaWlKilpjMGpAAAAPMvI2KTNmzeUuo3dbpckWSyWEreJj++t2NieAc0GoOphxhGASm/bti1yOPIlSQ5HvrZuzTA4EQAAgH/sdhuzqAFUCGYcAaj0unXroU2bNsjhyFdkZJS6d481OhIAAECJYmN7ep0plJT0iCQpJWVBRUQCUIUx4whApZeQMExms0mSFBFhVkLCMIMTAQAAAEB4oHEEoNKzWhsqLq6XTCaT4uJ6yWKxGh0JAAAAAMICl6oBqBISEoYpK+sAs40AAAAAoBxoHAGoEqzWhpo9e6HRMQAAAAAgrHCpGgAAAAAAADyicQQAAAAAAACPaBwBAAAAAADAI9Y4AgAAAAD4JCNjkzZv3lDi83a7XZJksVhKHSc+vrdiY3sGNBuAwKBxBAAAAAAICrvdJsl74whA6KJxBAAAAADwSWxsz1JnCiUlPSJJSklZUFGRAAQYaxwBAAAAAADAIxpHAAAAAAAA8IjGEQAAAAAAADyicQQAAAAAAACPaBwBAAAAAADAIxpHAAAAAAAA8IjGEQAAAAAAADyicQQAAAAAAACPaBwBAAAAAADAIxpHAAAAAAAA8IjGEQAAAAAAADyicQQAAAAAAACPaBwBAAAAAADAIxpHAAAAAAAA8IjGEQAAAAAAADyicQQAAAAAAACPaBwBAAAAAADAo8hgDZyXl6cnnnhCR48eVc2aNTVjxgylp6dr6dKlatiwoSRp8uTJatWqVbAiAAAAAAAAwA9BaxytXbtWLVu21Jw5c7RmzRotWrRIOTk5mjp1qm644YZgHRYAAAAAAAABErTG0d133y2HwyFJ+vXXX2WxWPTVV1/JbrfrpZde0m233aaRI0cG6/AAAAAAAADwU9AaR5IUGRmpYcOG6fvvv9fixYvldDo1YMAA1a9fX4mJifr444/VuXPnMo9ntdYJYloAAAAAAACcL6iNI0lKTU3VgQMH9NBDD+mdd95RdHS0JKlTp07as2dPuRpHNluOCgpcwYoKAAAMYjabOEEEAAAQgoJ2V7UlS5Zo9erVkqRatWpJknr16qWTJ0/K5XLpiy++0JVXXhmswwMAAAAAAMBPQZtx1LdvX40dO1bvvfeenE6npk+frsOHD2vo0KGqVq2aOnTooFtvvTVYhwcAAAAAAICfgtY4slgsev311y94vGfPnsE6JAAAAAAAAAIo6GscAQAAoGLk5eXpiSee0NGjR1WzZk3NmDFD6enpWrp0qRo2bChJmjx5slq1amVwUgAAEC5oHAEAAFQSa9euVcuWLTVnzhytWbNGixYtUk5OjqZOnaobbrjB6HgAACAM0TgCAACoJO6++245HA5J0q+//iqLxaKvvvpKdrtdL730km677TaNHDnS4JQAACCc0DgCAACoRCIjIzVs2DB9//33Wrx4sZxOpwYMGKD69esrMTFRH3/8sTp37lzm8azWOkFMC8BXUVERkqRGjaINTlK6cMkJoGQ0jgAAACqZ1NRUHThwQA899JDeeecdRUcX/sHWqVMn7dmzp1yNI5stRwUFrmBFBeCj/HynJCk7+5TBSUoXLjmBqspsNnk9SWSuoCwAAAAIsiVLlmj16tWSpFq1akmSevXqpZMnT8rlcumLL77QlVdeaWREAAAQZphxBAAAUEn07dtXY8eO1XvvvSen06np06fr8OHDGjp0qKpVq6YOHTro1ltvNTomAAAIIzSOAAAAKgmLxaLXX3/9gsd79uxpQBoAAFAZcKkaAAAAAAAAPKJxBAAAAAAAAI9oHAEAAAAAAMAjGkcAAAAAAADwiMYRAISYzMwf1bt3N+3bl2l0FAAAAABVHHdVA4AQM23aJOXm5mrq1Ge0ePEyo+MAAACEvYyMTdq8eUOJz9vtdkmFd6csTXx8b8XGcqdKVC3MOAKAEJKZ+aOysg5IkrKyDjDrCAAAoALY7TbZ7TajYwAhiRlHACqFynIWadq0ScU+ZtYRAACA/2Jje5Za4yUlPSJJSklZUFGRgLBB4whAlVB0Bslb48hoRbONSvoYAAAAACoSjSMAlUJlOYvUokXLYs2iFi1aGpgGAAAAQFXHGkcAEEImTJhU7OOJE5ONCQIAAAAAonEEACElJqaNe5ZRixYtdfnlMQYnAgAAAFCV0TgCgBAzYcIk1a5dm9lGAAAAAAzHGkcAEGJiYtpow4ZtRscAAAAAAGYcAQAAAAAAwDMaRwAAAAAAAPCIxhEAAAAAAAA8onEEAAAAAAAAj1gcG0CpMjI2afPmDSU+b7fbJUkWi6XUceLjeys2tmdAs4Ujb6+nVLbXlNcTAAAAQEWgcQTAL3a7TZL3xhHKjtcUAAAAQKigcQSgVLGxPUud2ZKU9IgkKSVlQUVFCmveXk+J1xQAAABA6GCNIwAAAAAAAHhE4wgAAAAAgDBhsx3VqFEPu5c3AIKNxhEAAAAAAGEiLS1Vu3Z9o7S0VKOjoIqgcQQAAAAAQBiw2Y4qPX2jXC6X0tM3MusIFYLFsQEAAAAAF5g3b5YyM/f6NUbR/kU3//BVTExrJSY+VuLz/matqJz+SktLVUGBS5LkdBYoLS1VSUljgnY8QKJxBAAAAADwIDNzr77bs0d1LrrE5zFc1WtLkn6y5/g8Rs6RQ163yczcq13ff68a1qY+HcMRWVOStPfICZ/2l6Sztl993restm3bIocjX5LkcORr69YMGkcIOhpHAAAAAACP6lx0ia6/Z7ShGXYsm1mm7WpYm6pFH/9mDPkja/2CoB+jW7ce2rRpgxyOfEVGRql799igHxNgjSMAAAAAAMJAQsIwmc0mSVJEhFkJCcMMToSqgMYRAAAAAABhwGptqLi4XjKZTIqL6yWLxWp0JFQBXKoGAAAAAECYSEgYpqysA8w2QoWhcQQAAAAAQJiwWhtq9uyFRsdAFcKlagAAAAAAAPCIxhEAAAAAAAA8onEEAAAAAAAAj2gcAQAAAAAAwCMaRwAAAAAAAPAoaHdVy8vL0xNPPKGjR4+qZs2amjFjhrKysvTcc88pMjJSnTt31kMPPRSswwMAAAAAAMBPQWscrV27Vi1bttScOXO0Zs0aLVq0SF9++aXmz5+vpk2bavjw4erSpYvatWsXrAgAAAAAAADwQ9AaR3fffbccDock6ddff1WdOnXkdDrVrFkzSVLHjh21fft2GkcAAAAAAAAhKmiNI0mKjIzUsGHD9P3332v27Nn67LPP3M/Vrl1bNputXONZrXUCHRGAn6KiIiRJjRpFG5ykdOGSUwqvrAAAAAAqt6A2jiQpNTVVBw4c0PDhw1W7dm3347m5uapbt265xrLZclRQ4Ap0RAB+yM93SpKys08ZnKR04ZJTCq+sQKCYzSZOEAEAAISgoN1VbcmSJVq9erUkqVatWoqKilJkZKQOHTokl8ulzz77TO3btw/W4QEAAAAAAOCnoM046tu3r8aOHav33ntPTqdT06dPV0REhB5//HE5nU7ddtttrG8EAAAQQNzVFgAABFrQGkcWi0Wvv/76BY+vWrUqWIcEAACo0rirLQAACLSgr3EEAACAisFdbYHwMG/eLGVm7vVrjKL9k5Ie8WucmJjWSkx8zK8xAFRuNI4AAAAqEe5qC4S+n37ar90//KAGTS71eQxzzcK7r/735Bmfxzj2358VFRVR4p1ci+70GgpKy1n0fCjwlhMIRzSOAAAAKhnuaguEtvx8pxo0uVTdHxxvaI6tr05Xfr6zxDu5Ft3pNRSUlrPo+VDgLScQaspyZ9ug3VUNAAAAFYu72gIAgEBjxhEAAEAlwV1tAQBAoNE4AgAAqCS4qy0AAAg0LlUDAAAAAACARzSOAAAAAAAA4BGNIwAAAAAAAHhE4wgAAAAAAAAesTg2AAAAAOACdrtNp45ka8eymYbmOHXkkOxqZGiGipKRsUmbN28odRu73S6p8IYIJYmP763Y2J4BzYaqi8YRAAAAAABhwm63SSq9cQQEEo0jAAAAAMAFLBarTqm6rr9ntKE5diybKYuljqEZKkpsbE+vM4WSkh6RJKWkLKiISABrHAEAAAAAAMAzGkcAAAAAAADwiMYRAAAAAAAAPKJxBAAAAAAAAI9oHAEAAAAAAMAjGkcAAAAAAADwiMYRAAAAAAAAPIo0OgAAAAAAAP6w2206azuirPULDMtw1var7JEOw44PBAszjgAAAAAAAOARM44AAAAAAGHNYrHK5ohUiz6PGJYha/0CWSz1DDs+ECzMOAIAAAAAAIBHNI4AAAAAAADgEZeqAQAAAEAFstttOpadra2vTjc0x7H//qTqjkaGZgAQ+phxBAAAAAAAAI+YcQQAAAAAFchisepcZC11f3C8oTm2vjpdlro1Dc0AIPQx4wgAAAAAAAAe0TgCAAAAAACARzSOAAAAAAAA4BGNIwAAAAAAAHhE4wgAAAAAAAAe0TgCAAAAAACARzSOAAA+sdmOatSoh2W324yOAgAAACBIaBwBAHySlpaqXbu+UVpaqtFRAAAAAAQJjSMAQLnZbEeVnr5RLpdL6ekbmXUEAAAAVFKRRgcAYJx582YpM3OvX2MU7Z+U9Ihf48TEtFZi4mMlPu9v1nDJKVVcVn+kpaWqoMAlSXI6C5SWlqqkpDFBORYAAAAA49A4AqqwzMy92v3DD2rQ5FKfxzDXjJYk/ffkGZ/HOPbfn71uk5m5V9/t2aM6F13i0zFc1WtLkn6y5/i0vyTlHDnkdZvMzL3a9f33qmFt6vNxHJE1JUl7j5zweYyztl993rcstm3bIocjX5LkcORr69YMGkcAAABAJUTjCKjiGjS5VN0fHG9ohq2vTi/TdnUuukTX3zM6yGlKtmPZzDJtV8PaVC36+DdbyF9Z6xcEdfxu3Xpo06YNcjjyFRkZpe7dY4N6PAAAAADGoHEEACi3hIRhSk/fKEmKiDArIWGYwYkAAEbKyNikzZs3lPi83W6XJFksllLHiY/vrdjYngHNdj5vOaWyZQ12zlCSc+RQmU+eeZKXe1KSVK12Xb8yyNLO5/0B+IfGEQCg3KzWhoqL66X169cpLq6XLBar0ZEAACGs6CYK3hpHoSCcsgZbTExrv8fItP9XknRZc98v45elXUCyAPANjSMAgE8SEoYpK+sAs40AAIqN7VnqDJyiGz6kpAT3UmpvvOWUQidrKAjETTZ4PYHwR+MIAOATq7WhZs9eaHQMAAAAAEFkNjoAUNFstqMaNeph9zRkAL7hvQQAAABUfkFrHDmdTj311FMaPHiwBgwYoPfff1/Lli1TfHy8hgwZoiFDhmj//v3BOjxQorS0VO3a9Y3S0lKNjgKENd5LAAAAQOUXtEvVMjIyFBUVpeXLl+v48ePq37+/brnlFk2dOlU33HBDsA4LlMpmO6r09I1yuVxKT9+ohIRhLOoL+ID3EgAAAFA1BG3GUZcuXTR27FhJksvlktls1u7du/XGG29o8ODBWrRoUbAODZQoLS1VBQUuSZLTWcBMCcBHvJcAAACAqiFoM45q1aolScrNzdWoUaM0atQoHTx4UAMGDFD9+vWVmJiojz/+WJ07dy7zmFZrnWDFRRXx/vtb5HDkS5Icjnxt25ahadOSDU5lnKioCKMjuEVFRahRo+hSnw8F4ZJT8p7VH7yXgNDkdDo1ceJEZWVlKT8/Xw8//LAOHz6spUuXqmHDhpKkyZMnq1WrVgYnBQAA4SKod1U7fPiwHn74YQ0ePFi9evVSTk6OoqML/4jp1KmT9uzZU67Gkc2W4z7DDfji9tt7aNOmDXI48hUZGaVu3WKVnX3K6FiGyc93Gh3BLT/fWerXIlSyhktOyXtWf/BeQqCZzSZOEAUASwUAAIBAC9qlaidOnNDw4cP1+OOPa+DAgcrLy1OvXr108uRJuVwuffHFF7ryyiuDdXjAo4SEYTKbTZKkiAizEhKGGZwICE+8l4DQxFIBAAAg0II24+j111+XzWbTq6++qldffVWSNG7cOA0dOlTVqlVThw4ddOuttwbr8IBHVmtDxcX10vr16xQX14vFfAEf8V4CQlMwlgoAgHBx1varstYv8Glfx+nCmdORtXy/zP+s7VfponqlbjNv3ixlZu71+RiS3PsnJT3i1zgxMa2VmPiYX2Ogagha42j06NEaPXr0BY/37NkzWIcEyiQhYZiysg4wQwLwE+8lIDQFeqkALiFEIBStARistfcCqSKyVpU1EYvGl4L/tb/66qv8el337DkiSWrX7DLfQzSzqF27dqV+rj/9tF87d+9WZL2LfT5Mgam6JGn3L3afx3Cc+C3oX3tUHmVuHDmdTkVEFL4Rs7Oz1ahRo6CFAoLJam2o2bMXGh0DCHu8l4CKUZ4arGipgHHjxqljx446d+6cevXqpQ0bNig6OlpffPGF7r777nIdnzUmEQhFawCGw3p4FZG1qqyJWDS+FPyv/fDhf/Vr/6LZOzNmzPU7i7f1MCPrXawGnR7w+zj+OPbJ4qB/7REeyrLOpNc1jo4cOaKBAwcqIyPD/dj06dN111136ejRo/6nBAAAwAV8qcHOXypgyJAh+n//7/+5lwoYPHiw2rRpw1IBAACgXLzOOJoyZYr69etX7BKzWbNmacmSJZoyZYpmz54d1IAAAABVkS81GEsFAACAQPM64ygrK0v33XffBY8PHTpU+/btC0ooAACAqo4aDAAAhAKvjSOTyeTTcwAAAPAdNRgAAAgFXi9Vu+aaa7Ru3TrdcccdxR5ft26dWrZsGaxcgE8yMjZp8+YNpW5jtxfefcBisZS4TXx8b8XGMq0f5We323TWdsTnW8EGylnbr7JHOvwaw9v7ifcSEFzUYAAAIBR4bRyNHTtWI0aM0Jo1a9SuXTtFRUVp165dOn36tF555ZWKyAgElN1uk1T6H7sAvOO9BAQXNRgAAAgFXhtHdevW1fLly/Xll19qz549MplMSkxM1I033uieJu3t1rBARYmN7el1dkPRrTZTUoydEYLKyWKxyuaIVIs+jxiaI2v9Alks9fwaw9v7ifcSEFzUYAAAIBR4bRxJktlsVocOHdShQwePz48cOVJr164NaDAAAICqjhoMABCqWNag6ihT48gbl8sViGEAAABQDtRgAIBQxbIGlUdAGkfc2QMAAKDiUYMBAIzCsgZVh9noAAAAAAAAAAhNNI4AAAAAAADgUUAaR1xfDwAAUPGowQAAQLB5bRz961//KvG5ort4zJ07N3CJAAAAQA0GAABCgtfG0dSpU93/vvPOO4s9l5aWJklq3rx5gGMBAABUbdRgAAAgFHi9q9r5U6B/Px2a6dEAKordbtOpI9nasWymYRlOHTkkuxoZdnwAVQs1GAAACAVeZxydf5vX39/ylVvAAgAABAc1GAAACAVeZxwBQCiwWKw6peq6/p7RhmXYsWymLJY6hh0fAFD1ZGRs0ubNG0p83m63S5IsFkup48TH91ZsbM+AZoN/jv33Z219dbrP+585dUKSVDO6nl8ZmtRt6/P+KD+73SbH8cM69sliQ3M4jv8me01mr6JsvDaOfv75Z40YMUIul8v9b6lwivTBgweDHhAAAKAqogZDWdjtNkneG0cILTExrf0eI/PIIUlSk2YX+zxGk7ptA5IFQOXmtXG0cOHCisgBAACA81CDQZJiY3uWOlMoKekRSVJKyoKKioQASEx8zO8x+NqHJ4vFqt/OmNSg0wOG5jj2yWIazigzr42jm266Sbm5uYqKilK1atXcj585c0apqam66aabghoQAACgKqIGAwAAocDr4thvv/22unTpok6dOuk///mPJGn58uW6/fbb9cUXXwQ7HwAAQJVEDQYAAEKB1xlHb775pjZs2KCjR48qJSVFZrNZv/76q5577jl17ty5IjICAOAzm+2okpOf1rPPTpXFYjU6DlBm1GAAACAUeJ1xVLNmTTVu3FhXXXWVdu3apdatW2vdunUULACAsJCWlqpdu75RWlqq0VGAcqEGAwAAocBr48hkMrn/bbFY9MQTTygiIiKooQAACASb7ajS0zfK5XIpPX2j++5DQDigBgMAAKHA66Vq5xct1atXD2oYAKgMztp+VdZ63+9w4jh9SpIUWSvarwy6qJ7P+1cWaWmpKihwSZKczgKlpaUqKWmMwamAsqEGAwAAocBr4+j777/XtddeK5fLpfz8fF177bWSJJfLJZPJpG+++SboIQEgXMTEtPZ7jMzMI4VjXXSJ74NcVC8gWcLdtm1b5HDkS5Icjnxt3ZpB4whhgxoMAACEAq+Noz179lREDgCoFBITH/N7jKSkRyRJKSm+z1pCoW7demjTpg1yOPIVGRml7t1jjY4ElBk1GAAACAVeG0f//Oc/i31sMplUr149XX755TKbvS6RBACAYRIShik9faMkKSLCrISEYQYnAsqOGgwAAIQCr42jV199tdjHLpdLdrtdJ06c0Pz583XFFVcELRwAAP6wWhsqLq6X1q9fp7i4XrJYrEZHAsqMGgwAAIQCr42j119/3ePj//73vzV9+nQtXbo04KEAAAiUhIRhyso6wGwjhB1qMAAAEAq8No5Kct111+n48eMBjAKgotntNh3LztbWV6cbmuPYf39SdUcjQzOg8rJaG2r27IVGxwAChhoMAABUJL8ukHe5XIHKAQAAgDKiBgMAABXF64wjm812wWMnT57U6tWrdfXVVwclFICKYbFYdS6ylro/ON7QHFtfnS5L3ZqGZkDlZbMdVXLy03r22amscYSwQg0GAABCgdfG0cCBA2Uymdxntsxms+rVq6dbbrlFEydODHpAAAD8kZaWql27vlFaWqqSksYYHQcoM2owAKicHCd+07FPFvu8f8HZHEmSuUYdvzKomcXn/VG1eG0cZWRkKCoqqiKyAAAQUDbbUaWnb5TL5VJ6+kYlJAxj1hHCBjUYAFQ+MTGt/R4jM7NwRmpMs0t9H6SZJSBZUDV4bRzdddddWrt2bUVkAaqMjIxN2rx5Q6nb2O12SZLFUvKZgPj43oqN7RnQbKEs58gh7Vg206d983JPSpKq1a7r1/Flaefz/qh4aWmpKigonK3hdBYw6whhhRoMACqfxMTH/B4jKekRSVJKygK/xwLKwmvjiMUXAWPY7YVnEkprHFUl/p4RybT/V5J0WfOmvg9iaceZmTCzbdsWORz5kiSHI19bt2bQOELYoAYLHk7gVF7z5s1SZuZev8Yo2r/oj3NfxcS0DkiTADAC7yWcr0yLY7/22mslPj9ixIiABgKqgtjYnl4LTc4kFOfvLwtez6qpW7ce2rRpgxyOfEVGRql791ijIwFlRg1mLE7ghKfMzL3a8+MPuqh5C5/HqB5dODvZfuacz2McOZjl875AKMjM3Ktvvt0tU51GPo/hKii83HpnVrbvY+T4vi8Cp0wzjs6d8/2HJgAARklIGKb09I2SpIgIsxIShhmcCCg7arDg4QRO5XZR8xa694lkQzO8/dIzhh4fCARTnUaKvG6QoRkc/15h6PFRyGvjqFGjRkpMTKyILAAABJTV2lBxcb20fv06xcX1YmFshBVqMAAAEArM3jYo7fr6L774IqBhAAAItISEYbr66muZbYSwQw0GAABCgdcZRytXriz2cXZ2ttauXatVq1YpLy9Pn3zySdDCAQDgL6u1oWbPXmh0DKDcqMEAAEAo8No4ql69ulwulz755BOtWrVKH3/8sSIiIjRt2jTFxcVVREYAAIAqhxoMAACEAq+Xqs2bN0+33367Fi5cqBtvvFFbt26V1WpV7969FRlZct/J6XTqqaee0uDBgzVgwAC9//772rFjhwYOHKjBgwfrlVdeCegnAgAAUJn4WoMBAAAEkteqY8mSJerQoYP69eunW2+9VdWqVZPJZPI6cEZGhqKiorR8+XIdP35c/fv3V3R0tObPn6+mTZtq+PDh6tKli9q1axeQTwQAAKAy8aUGczqdmjhxorKyspSfn6+HH35YDRo00HPPPafIyEh17txZDz30UAV9BgAAoDLw2jj6xz/+oS1btmjZsmUaN26cOnXqpLNnz8rpdCoiIqLE/bp06aJOnTpJ+t/ijk6nU82aNZMkdezYUdu3b6dxBAAA4IEvNRgn7gAAQKCVaY2jPn36qE+fPjp8+LDeffdd7dmzR506dVL//v31+OOPe9yvVq1akqTc3FyNGjVKjz76qFasWOF+vnbt2rLZbAH6NAAA5TFv3ixlZu71a4yi/ZOSHvFrnJiY1kpMfMyvMYDKyJcajBN3ACpaRsYmbd68ocTny1ovxMf3Vmxsz4BmAxAY5bpAvnHjxho5cqRGjhypnTt36t133y11+8OHD+vhhx/W4MGD1a1bN73xxhvu53Jzc1W3bt1yhbVa65Rre8CTqKjCs7SNGkUbnKR0FZGz6BihICoqokI+11D/uksVk/Wnn/Zr5+7diqx3sc9jFJiqS5J2/2L3eQzHid+C/rUHKoOy1mDBOHFXVeuvcPm9QU4PxzkT1EOUWVWpbaKja5RaU150USNJ3uvO6Ogahn4uofJ6lgV/J6CieW0cnT17VuvWrVPdunXVs+f/OsCHDh3SP/7xjxL3O3HihIYPH65x48apY8eOhQeLjNShQ4fUrFkzffbZZxo7dmy5wtpsOSoocJVrH+D38vOdkqTs7FMGJyldReQsOkYoyM93VsjnGupfd6nivvaR9S5Wg04PBO0YZXHsk8VB/9ojPJjNpirboCiJrzVYoE/cVdX6K1x+b5DT83FCQVWpbTp06KoOHboGZCwjP5dQeT3Lgr8TEEhlqcG8No6eeOIJmUwmHTt2TIcPH9Ztt92msWPHKjs7W488UvJ0w9dff102m02vvvqqXn31VUnS+PHj9fjjj8vpdOq2225jmjQAAEAJfKnBgnHiDuDyZgCo2rw2jn788Udt2bJFubm5uuuuu7RkyRLde++9Gjp0qKpVq1bifqNHj9bo0aMveHzVqlX+JQYAAKgCfKnBOHGHYMjM3Ksf9v6oZpe18nmM2nXrS5Jy8hw+j/HLT/t93hcA4DuvjaPatWu7/3/y5EnNnz9f11xzTdCDAQAAVGW+1GCcuEOwNLuslR595kVDM8xNZrYcABjBXJ6NrVYrTSMAAIAKRg0GAACM4nXG0YkTJ7R582a5XC6dPHlSmzZtKvb8+Ys1ouqy2Y4qOflpPfvsVFksVqPjAAAQ9qjBAABAKPDaOLrpppv0ySefSJJuvvlmffrpp8Wep2iBJKWlpWrXrm+UlpaqpKQxRscBACDsUYMBAIBQ4LVx9Pzzz1dEDoQxm+2o0tM3yuVyKT19oxIShjHrCAAAP1GDAQCAUOC1cTRmzBjNmDFDkrRy5Urdfffd7ufuvvturVy5MnjpqoCMjE3avHlDic/b7XZJksViKXWc+Pjeio015sxjWlqqCgpckiSns4BZR2Hm2H9/1tZXp/u8/5lTJyRJNaPr+ZWhSd22Pu8fTry956Wy3bLY3/e83W6T4/hhHftksc9jBILj+G+y13T5NUZl+DkKeEINBgCB461eKEv9JVEvoGry2jjau3ev+98rVqwoVrScO3cuOKngZrfbJHn/g8dI27ZtkcORL0lyOPK1dWsGjaMwERPT2u8xMo8ckiQ1aXaxz2M0qds2IFkqC2bsBVY4/BwFPKEGA4CKQ/0FlMxr4+h8Llfxs8ImkymgYaqi2NiepXasizreKSkLKipSuXXr1kObNm2Qw5GvyMgode8ea3QklFFi4mN+jxEO36OhxNt7vqJYLFb9dsakBp0eMDTHsU8W+93QqQw/RwFvqMEAwD+hUoMB4cjsbYPzCxOKFHiSkDBMZnPh90ZEhFkJCcMMTgQAQPijBgMAAKHA64yj06dPa+fOnXK5XDpz5ox27tzpfu7MmTNBDYfwYLU2VFxcL61fv05xcb2Y5gkAQABQgwEAgFDgtXF00UUXuRdmbNSokfvfRR8DUuGso6ysA8w2AgAgQKjBAABAKPDaOFq6dGlF5ECYs1obavbshUbHAACg0qAGAwAAocDrGke//fabkpKS1LdvXz377LM6efJkReQCAACo0qjBAAAIPpvtqEaNeth9J15cyGvj6KmnnlL79u01c+ZMNWjQQNOmTauIXAAAAFUaNRgAAMGXlpaqXbu+UVpaqtFRQpbXxpHdbtd9992n1q1bKykpSbt3766IXAAAAFUaNRgAAMFlsx1VevpGuVwupadvZNZRCbyucRQREVHqxwAAAAg8ajCg/Ox2m44cPaq3X3rG0BxHDmZJDRsamgHwh91ukyvniBz/XmFoDlfOEdntXue7+CwtLVUFBS5JktNZoLS0VCUljQna8cKV18aRy+Uq9rHJZApaGKCymDdvljIz9/o1RtH+SUmP+DVOTExrJSY+5tcYAICKRw0GAEBwbdu2RQ5HviTJ4cjX1q0ZNI488No4+v7773XttddKKixg8vPzde2118rlcslkMumbb74Jekgg3GRm7tWeH3/QRc1b+DxG9ei6kiT7mXM+j3HkYJbP+wIAjEUNBpSfxWKVatbRvU8kG5rj7ZeekaVmdUMzAP6wWKw6dLJAkdcNMjSH498rCt/XQdKtWw9t2rRBDke+IiOj1L17bNCOFc68No727NlTETmASuei5i1ComgBAIQnajAAAIIrIWGY0tM3SpIiIsxKSBhmcKLQ5LVx9M9//rPU52+88caAhQEAAEAhajAAAILLam2ouLheWr9+neLiegV1dlM489o4GjJkiKxWq6688kpJxa+3N5lMFC0AAABBQA0GAEDwJSQMU1bWAWYblcJr4+i1115Tenq69uzZow4dOqhnz5664oorKiIbAABAlUUNBgBA8FmtDTV79kKjY4Q0r42jW2+9VbfeequcTqc+//xzvfXWW8rMzFSHDh0UHx+vNm3aVEROAACAKoUaDAAAhAJzWTeMiIjQrbfeqmnTpmnChAn64osv9Je//CWY2RBGMjN/VO/e3bRvX6bRUQAAqFSowQAAgJG8zjgqsnPnTqWnp+v9999Xs2bNdOedd2rBggXBzIYwMm3aJOXm5mrq1Ge0ePEyo+MAKAPHid907JPFPu9fcDZHkmSuUcevDGpm8Xl/oCqgBgMAAEby2jiaPn26PvzwQ1122WWKjY3VypUrVb9+/QqIhnCRmfmjsrIOSJKysg5o375MXX55jMGpAJQmJqa132NkZtoKx2p2qe+DNLMEJAtQGVGD+W7evFnKzNzr1xhF+yclPeLXODExrZWY+JjH58IlJ4CKk5GxSZs3byh1m7K87+Pjeys2tqdfWVw52XL8e4Xv++flSpJM1Wr7lUFq5PP+CAyvjaO0tDRZrVb98ssvSk1N1eLFxc9Ob9q0KWjhEB6mTZtU7ONgzjqiwKp43n55lfX1DMQvr9KES85QEYjv3aLXMiWFmQ9AMFCD+S4zc68yM/eq5eW+N6brWwpnQzpdXjYsxYF9pdcsmZl7tTfzR13a0vcTbnXrN5AknXMW+DzGzwdYagAIJxVxy/jAnGQ8XjhWC38aP404yRgCvDaO3n///YrIgTBWNNuopI8DKTNzr37Y+6OaXdbK5zFq160vScrJc/g8xi8/7fd538qmIn5xBUK45ASAItRg/ml5eWtNe9nYxvaEx72fpLq0ZYwmTJ9dAWlKNm38KEOPD+B/YmN7hsRJTE4y4nxeG0c7d+5UfHy8JCk7O1uNGv2vW/jqq6/qwQcfDF46hIUWLVoWaxa1aNEyqMdrdlkrPfrMi0E9hjdzk8caevyKFCq/vLwJl5wAUFbUYAAAIBR4vavaokWL3P8eOXJksefS09MDnwhhZ8KEScU+njgx2ZggAABUItRgAAAgFHidceRyuTz+29PHqJpiYtq4Zx21aNGShbEBAAgAajCECrvdpmybzfAZ17/8tF+NrFx6DgAVzeuMo/OZTKZSP0bVNWHCJNWuXZvZRgAABAE1GAAAMIrXGUcUJiiLmJg22rBhm9ExAFQy3EkRVRk1GEKFxWJVtTr1QmKNyTrVvP75AgAIMK8/efft26eePQsXnD106JD73y6XS7/++mtw0wEAqrTMzL365tvdMtXx/TauroIoSdLOrGzfx8jxfV/AV9RgAAAgFHhtHG3evLkiciDM2WxHlZz8tJ59diq3PQcQUKY6jRR53SBDMzj+vcLQ46NqogYDAAChwGvjaO7cuXr++ecrIgvCWFpaqnbt+kZpaalKShpjdBwAAMIeNRgAAAgFXhfH/uGHHyoiB8KYzXZU6ekb5XK5lJ6+UXa7zehIAACEPWowAAAQCrzOODp9+rR27txZ4vPXXHNNQAMh/KSlpaqgoPC2wE5nAbOOVHjb2iNHj+rtl54xNMeRg1lSw4aGZkD4ysjYpM2bN5T4fFkWnY6P763Y2J4+Z7DbbXLlHDH8UjFXzhHZ7eW6ESngN2owAAAQCrw2jo4cOaKXXnpJLpfrgudMJpPS0tKCEgzhY9u2LXI48iVJDke+tm7NqPKNI6AqYD0zILiowQAAQCjw2ji67LLLKExQqm7demjTpg1yOPIVGRml7t1jjY5kOIvFKtWso3ufSDY0x9svPSNLzeqGZkD4io3t6ddsoUCwWKw6dLIgJBbHplGGikYNBgAAQgHz7uG3hIRhMptNkqSICLMSEoYZnAgAAAAAAASC1xlHEydO9DrI3Llz9eijjwYkEMKP1dpQcXG9tH79OsXF9eKsPAAAAUANBvjmyMEsv9aZzD15XJJUu259vzJY2rT1eX8ACCVeG0ft27f3OsgHH3xA0VLFJSQMU1bWAWYbAQAQINRgQPnFxLT2ewz7LyclSc0bN/Z5DEubtgHJAgChwGvjqCw8LdqIqsVqbajZsxcaHQMAgCqFGgwoLjHxMb/HKLpbaErKAr/HAoDKICBrHJlMpkAMAwAAgHIoqQbbuXOn7r//fknSsmXLFB8fryFDhmjIkCHav39/RUYEAABhLiAzjgCb7aiSk5/Ws89OZY0jAAAMtHjxYq1Zs0Z16tSRJO3evVtTp07VDTfcYHAyAAAQjoJ6qdrOnTs1c+ZMvfnmm1q2bJmWLl2qhg0bSpImT56sVq1aBeLwCAFpaanatesbpaWlKilpjNFxAACoEjzVYE2bNtWcOXM0fvx4SYWNI7vdrpdeekm33XabRo4cWdExAQCAFxkZm7R584ZSt7Hb7ZIki8VS4jbx8b0VG9szoNm8No6cTqciIiI8Pnf48GE1btxYHTp0uOA5znZVHTbbUaWnb5TL5VJ6+kYlJAxj1hEAAH7ytQaLjY3VoUOH3B93795dAwYMUP369ZWYmKiPP/5YnTt3LnMOq7VO+cMbLCoqQs48p9ExJBVmadQousTnzjkLKjiRZ95yKs9RwYk8Ky1nII8hKejH8Ve45ETVxfdo+URH13C/ZiU5dswmSWrcuFGp4wT6NffaOLrnnns0c+ZMXXLJJcUe37hxo6ZOnaovvvhCY8eOvWA/znZVHWlpqSooKDzj6XQWMOvo/3ArWACAP3ytwc7ncrl03333KTq6sIDs1KmT9uzZU67Gkc2W4/49Hy7y80OjaSQVZsnOPlXic6GiMuQM5DEkBf04/gqXnKi6+B4tnw4duqpDh66lblO0eP+MGXNL3a48r7nZbPJ6kshr42jEiBFKSEjQY489pj59+ujUqVOaNGmSvv32W82fP7/E/QJ9tksKzzNe/gqHLu3772+Rw5EvSXI48rVtW4amTUsOyrHC5YzX1Vdf5bVb7M2eX3+WJLW6pKnPYzS+6kq1a9cupL9/gNL4+z4KpIo4yw2cz9ca7Hx5eXnq1auXNmzYoOjoaH3xxRe6++67g5wcAABUJl4bR926ddNVV12lcePGacuWLfr222/VpUsXrVu3TjVr1izTQQJxtksKzzNe/gqHLu3tt/fQpk0b5HDkKzIySt26xQYtb7ic8Ro+/K9+j1/WbnJZhPL3D1CacHnPw39lOdtV1QSiBqtevbrGjRunoUOHqlq1aurQoYNuvfXWICcHAACVSZkWx7ZYLGrbtq02bdoks9msHj16lLlgkTjbVdklJAxTevpGSVJEhFkJCcMMTgQAQOXgaw12ySWXaPny5ZKknj17qmfPwC6SGersdptsdrsmPP6IoTn279sraykLmAIAEA7M3jb45ptv1LdvX506dUrp6emaO3euJk2apOeee055eXllOsj5Z7sGDx6sNm3acLarErFaGyourpdMJpPi4nqxMDYAAAEQiBoMAADAX15nHP31r3/VpEmT1K1bN0nStddeq7///e+aMmWK7rzzTm3cuLHEfav62a6qJCFhmLKyDjDbCACAAPGnBqvqLBar6jWwatrLCwzNMeHxRxRhMjQCAAB+89o4eu+992T53RTbOnXq6IUXXtC6deuClQthxmptqNmzFxodAwCASoMaDAAAhAKvjaPfFyyS9J///EcrV65Uenq67rjjjmDkAgAAqNKowQAAQCgo0+LYknTixAm9++67WrVqlQ4cOKD+/ftr1apVwcwGAABQ5VGDVV52u01HbTZNGz/K0Bw/7c9UQytrVIaSjIxN2rx5Q6nbZGbulfS/O/F6Eh/fW7GxLBeCqs3b+8lut0vyfMLmfFX5/eR1ceyvvvpKTzzxhG6//XZ9+eWXGjFihBo3bqzk5GS1bt26IjICAABUOdRgAEpjsVi5KQ0QAHa7TXa7zegYIc3rjKOEhAT16NFD69at0yWXXCJJmjNnTtCDAZ7Y7TZl22yamzzW0By//LRfjTgzB1QIV062HP9e4fv+ebmSJFO12n5lkBr5vL9UtrPHZTnjVZXPdlU11GCVn8ViVe16DTRh+mxDc0wbP0rVI7yeT0YFio3tyc96IEC8vZ+KZu2lpBh7Q4VQ5rVx9NZbb+ndd9/VgAED1K5dO8XHx6ugoKAisgEAqriYGP9nVWRmHi8cq4U/jZ9GAcniTdHZLm9TpVE1UIMBAIBQ4LVx1L59e7Vv314TJ07Utm3btHbtWmVnZysxMVGDBg1Sx44dKyInIKnwzFy1OvX06DMvGppjbvJY1alW5iXCAPgoMfExv8cIlbNIZTl7HCpZERqowQAAQCjw+pfvr7/+6v73ddddp+uuu06HDx/Wv/71L/3tb3/Tjh07ghoQAACgKqIGAwAAocBr46hr166qX79+sWnzLpdLktS4cePgJQMAAKjCqMEAAEAo8No4mjRpkrZu3SqXy6UePXqoR48erL0AAAAQZNRgAAAgFHhtHA0aNEiDBg2S3W7Xli1bNGbMGJnNZsXGxqpHjx6qW7duReQEAACoUqjBAABAKCjzfTctFosGDRqkN954Q08++aTeeecddejQIZjZAAAAqjxqMAAAYKQy3xYqOztbW7duVXp6uo4ePapu3brpmWeeCWa2sDdv3ixlZu71a4yi/YvutOOrmJjWAbk7EQAAqFjUYAgFv/y0X3OTx/q8/6njxyRJ0fUb+JWhbes2Pu8PILAyMjZp8+YNJT5flr9l4+N7e73rLIzntXH05ptvasuWLTp+/Li6d++u8ePHq127dhWRLexlZu5VZuZetby8tc9j1P+/tQycLt9zHNjnX/MKAABUPGowhIqYGN9r2SK/nTwuSWpyUSOfx2jbuk1AsgCoGBaL1egICBCvjaPnnntOjRs3VuvWrfXtt9/qu+++K/b8a6+9FrRwlUHLy1tr2ssLDM0w4XH/ZisBAICKRw2GUBGIWetFMw5SUoytiwEETmxsT2YLVRFeG0dpaWkVkQMhzts0RLvdLkle7/bCVEQACG3eft5LZfuZz897/1GDAQCAUOC1cXTTTTdVRA6EObvdJsl74wgAEP74mV8xqMEAAEAoKPPi2KjavE1DZPoxAFQOZZl2zs98AACAqsNsdAAAAAAAAACEJhpHAAAAAAAA8IhL1aB582YpM3OvX2MU7V90+YKvYmJaB+TOHQAAAAAAwH80jqDMzL3am/mjLm0Z4/MYdes3kCSdcxb4PMbPBzJ93hcAAAAAAAQejSNIki5tGaMJ02cbmmHa+FGGHh8AAKCi/Xwg068a6MQxuySpXgPf73L484FMtY5p4/P+AIDKjcYRAAAAYICYmNZ+j3Hy+DFJ0kUNG/o8RuuYNgHJAgConGgcAQAAAAYIxLqORetLpqQs8HssAAA84a5qAAAAAAAA8IgZRwg7v/y0X3OTx/q8/6n/m9Id/X8LevuaoW1r1gIAAAAAAFRuNI4QVgJx/f1vJ49Lkppc1MjnMdq2Zi0AAAAAAEDlR+MIYYW1AAAAAAAAqDiscQQAAAAAAACPaBwBAAAAAADAIxpHAAAAAAAA8Ig1jgAAAABUCRkZm7R584ZSt8nM3Cvpf+tiehIf31uxsT0Dmg1A+c2bN8v9nvVVWd7zZRET0zoga/KGIhpHAAAAAPB/LBar0REAlFFm5l79Z9d3Kqhp8XkMU36EJGlH5n99HsN8xu7zvuGAxhEAAACAKiE2ticzhYBKpqCmRWdb9TY0Q439pc9kDHescQQAAAAAAACPmHEURHa7TTa7XRMe9+9aSX/t37dXVkvJU/fsdpt++eWQRg7q5fMxnA6HJCki0vdvqXNnz6hZs0t83j+ccH09EDje3k9lvW6d9xMAAABwIRpHUOPGF8tu9++azHOOfElSVFSUz2PUrFlLjRtf7FeOyoTr64HA4L0EAAAAo4XKQt6+LOJN4yiILBar6jWwatrLCwzNMeHxRxRhKvn5GTNm+32Mom/clBRjP9dwwfX1QODwfgIAAECoy8zcq3/v3CVnVD2fxzA5C///9fc/+7R/RP4Jn/ajcQQAQACE81kkoCLZbEeVnPy0nn12KjMCAQBVijOqnk427GDY8ese/dyn/WgcAQAQAKFwO9jKfitYlN3OnTs1c+ZMvfnmm9qxY4eee+45RUZGqnPnznrooYcMzZaWlqpdu75RWlqqkpLGGJoFAAB4R+MIAIAAMfp2sJX9VrAom8WLF2vNmjWqU6eOJCk5OVnz589X06ZNNXz4cHXp0kXt2rUzJJvNdlTp6RvlcrmUnr5RCQnDmHUEAECIo3EEAABQiTRt2lRz5szR+PHjlZOTI6fTqWbNmkmSOnbsqO3btxvWOEpLS1VBgUuS5HQWMOsIAOAXu90m8xmb4SfPzGdssturGZohmGgcAQAAVCKxsbE6dOiQJCknJ0e1a9d2P1e7dm3ZbLZyjWe11glYtvff3yLH/92J1eHI17ZtGZo2LTlg4xeJioqQM88Z8HF9ERUVoUaNooM6vqSgHiMQwiUngPASEWE2OoJbRIS51J9xRT8HjebL7yUaR0CIYvFQIDB4L6Eqq1OnjnJzc90f5+bmqm7duuUaw2bLcc8S8tftt/fQpk0b5HDkKzIySt26xSo7+1RAxj5ffn5oNI2kwizB+BzPH19SUI8RCOGSE0B4qVevgQpqnjV0qQCpcLmAevUalPozLlR+N/3+95LZbPJ6kiiojaNQXpgRCHUsHgoEBu8lVGV16tRRZGSkDh06pGbNmumzzz7T2LFjDcuTkDBM6ekbJRWemU1IGBa0Yx3Yt1cTHvf9DoXHjhXOzGrQwPeG84F9exUT09rn/QEACAVBm9e1ePFiTZgwQXl5eZIKF2ZMSUnRsmXL9NVXX2nPnj3BOjQQ9n6/eKjdXr7LCgAU4r0ESM8++6wef/xxDRgwQNdff71h6xtJktXaUHFxvWQymRQX1ytoswBjYlorJqa1Ikzy+b/jdruO2+1+jVGUAwCAcBa0GUdGLsyYkbFJmzeXvjiW3V54y2KLpeTbJsfH91ZsbM+AZgPKgsVDgcDgvYSq6pJLLtHy5cslSX/84x+1atUqgxP9T0LCMGVlHQjqbKPExMf8HiMpqXC2UkrKAr/HAgAgnAWtcRTohRmlsi/OGB1dw+vCU0XTjxs3blTqOP4s4MfCjKEpHLJW1OKhQGVXke+lcF7w0JdjSKH9cxShy2ptqNmzFxodAwAAlFGFLI4diIUZpbIvztihQ1d16NC11G2KziLNmDG31O38WcAvVBa/kliY8XzhkLWiFg8FKruKfC+Fys/8YP+8LzqGFNifo2VZmBEAAAAVr0LuXXf+wowul0ufffaZ2rdvXxGHBsJSQsIwmc0mScFfPBSozHgvAQAAAP6pkMaRFFoLMwKhrqIWDwUqO95LAAAAgH+CeqlaKC/MCIS6ilg8FKgKKuq9ZLfbZD5jU439pd+cIZjMZ2yy26sZdnyAG5RUXd6+9pmZeyX9b7mIkvC1B1BZ2e02ReSfUN2jnxuWISL/hE93Ga6QNY4AlB+LhwKBwXsJCC1FBWtpjSNUPsz4BIDwReMIAIAAsFisyrLn6Wyr3oZlqLF/A3+cwVCxsT29zhbhNveVU1m+9gBQlVksVu0/nKuTDTsYlqHu0c99qhUrbI0jAACMYLMd1ahRD/s0LRcAAACo6mgcAQAqtbS0VO3a9Y3S0lKNjgIAAACEHRpHAIBKy2Y7qvT0jXK5XEpP38isIwAAAKCcWOMIZRIud8ooy91cypKVO3oAlUNaWqoKClySJKezQGlpqUpKGmNwKmPNmzfL/XPQV2X9me9NTExrJSY+5tcYAAAACC4aRwiIcFqMNZyyAvDPtm1b5HDkS5Icjnxt3ZpR5RtHmZl79e+du+SMqufzGCZn4f+//v5nn8eIyD/h874AAACoODSOguzAvr2a8LjvZ2SPHSu8rKJBA9+bHQf27VVMTGuf95fC504Z4ZITQMXo1q2HNm3aIIcjX5GRUerePdboSCHBGVXP0Dt6SIV39QAAAEDoo3EURP42ayTpuN0uSWroxyyZmJjWAckCAOEmIWGY0tM3SpIiIsxKSBhmcCIAAAAgvNA4CqJArNtQtH5ESsoCv8cCgKrGam2ouLheWr9+neLienGpKoCwEy7rTAKAUcxn7Kqxv/R1bktjyj8jSXJF1fQrg9TE5/1DHY0jAECllpAwTFlZB5htBKBSoiEOoCoLxJU1RQ34mBh/Gj9NKvVVPjSOAACVmtXaULNnLzQ6BgD4hPUbAaBkXOVTMcxGB0DlYLMd1ahRD8tutxkdBQAAAAAABAiNIwREWlqqdu36RmlpqUZHAQAAAAAAAULjCH6z2Y4qPX2jXC6X0tM3MusIAAAAAIBKIizXOJo3b5Z7AStflfUOFN7ExLQOyHWV4SwtLVUFBS5JktNZoLS0VCUljTE4FQDAE7vdpoj8E6p79HNDc0Tkn+BEAwAAQBgIyxlHmZl7lblvr2Q2+/yfxdpQFmtDv8bI3LfX7wZWZbBt2xY5HPmSJIcjX1u3ZhicCAAAAAAABEJYzjiSpJjWbZUyf5GhGZL+OlIqKDA0Qyjo1q2HNm3aIIcjX5GRUerePdboSACAElgsVu0/nKuTDTsYmqPu0c+5jTgAAEAYCMsZRwgtCQnDZDabJEkREWYlJAwzOBEAAAAAAAgEGkfwm9XaUHFxvWQymRQX14szyAAAAAAAVBJhe6kaQktCwjBlZR1gthEAAAAAAJUIjSMEhNXaULNnLzQ6BgAAAAAACCAuVQMAAAAAAIBHzDgCACBAzGfsqrF/g8/7m/LPSJJcUTV9Pr7UxOfjAwAAAL9H4wgAgACIiWnt9xiZmXv/byxfmz9NApIDAAAAKELjCACAAEhMfMzvMZKSHpEkpaQs8HssAAAAhJaI/BOqe/Rzn/c3Oc9JklwR1X0+vi9oHAEAAAAAAARRYGenX1qhOWgcAQAAAAAABFE4z07nrmoAAAAAAADwiMYRAAAAAAAAPOJSNQAAAJTJvHmz3Osr+Kpo/6Lp9r6IiWkdkCn/AADAOxpHAAAAKJPMzL3K3LdXMa3b+jyGxdqw8B9m3ya+Z+79wedjAwCA8qNxBAAAgDKLad1WKfMXGXb8pL+OlAoKDDs+AABVDWscAQAAAAAAwCMaRwAAAAAAAPCIxhEAAAAAAAA8onEEAAAAAAAAj8JycWy73Sb7MXvh4ogGytz7gywNLIZmAACgvCLyT6ju0c993t/kPCdJckVU9ysDAAAAQl9YNo4AAIBvYmJa+z1GZube/xvrUsOzoOy6du2qZs2aSZL++Mc/avTo0QYnAgAA4SAsG0cWi1WWho0MvRWsxO1gAQDhJzHxMb/HSEp6RJKUkrLA77FQMQ4fPqzLLrtMixcvNjoKAAAIM2HZOAIAAEDZ7d69WzabTUOGDFHNmjU1fvx4tWjRwuhYAAAEXUbGJm3evKHE54tmUhedGCtJfHxvxcb2DGi283nLKZUtazBy0jgCAACo5Bo0aKARI0aoT58++vrrr/Xkk09q5cqVZdrXaq3j/ndUVITyna5gxSyzqKgINWoUHfRjSAr6cQAAwRUdXcP9M92Tiy5qJEmlblM0TjB/J3jLKZUtazBy0jgCAACo5Nq1a6crr7xSktS+fXv99ttvZd7XZstRQUFhsyg/3ymZjb8pb36+U9nZp4J+DElBPw4AILg6dOiqDh26BmSsYP5OMCqn2WwqdpLI4zb+BgIAAEBoe/3117VoUeHakLt371aTJk0MTgQAAMIFM44AAAAquaFDh+qJJ57Qvffeq4iICE2bNs3oSAAAIExUeOOIW8ECAABUrDp16uiVV14xOgYAAAhDFdo44lawAAAAAAAA4aNCG0fcChYAUFWF8i1WAQAAgJJUaOPIn1vBSv+7HWyo3ApWCv7tYLkVLABUDqF8i9Xy4ncTAABA1VGhjSN/bgUr/e92sKFyK1gp+LeD5VawAFA5hMutYMsiGL+bynIrWAAAAFS8Cm0cvf7665KkxMREbgULAAAQZux2m3755ZB69+js8xiO/HxJUmRUlE/7nzl9Ws2aXeLz8QEAQPlUaOOIW8ECAACEr8aNL5bdbpf8WDEgv6hxFOlb46hmzVpq3Phi3wMAAIByqdDGEbeCBQAACF8zZsz2e4yixd9TUhb4PRYAAAi+0FgoCAAAAAAAACGHxhEAAAAAAAA8onEEAAAAAAAAj2gcAQAAAAAAwCMaRwAAAAAAoEqy2Y5q1KiHZbfbjI4Ssir0rmqBlLn3ByX9daTP+9tthd8UFqvVrwwxl7f2eX8AAEJNRsYmbd68odRtMjP3Svrf3bE8iY/vrdjYngHNBgAAEGhpaanatesbpaWlKilpjNFxQlJYzjiKiWld2LApKPD5P7vtqOy2o36NEXN5a8XE0DgCAFQtFotVFovvJ14AAABCgc12VOnpG+VyuZSevpFZRyUIyxlHiYmP+T1G0VnSlJQFfo8FAEBlERvbk5lCqPSYWQcAkApnGxUUuCRJTmcBs45KEJYzjgAAAIBgYmYdAFR+27ZtkcORL0lyOPK1dWuGwYlCU1jOOAIAAAB8xcw6AIAkdevWQ5s2bZDDka/IyCh17x5rdKSQxIwjAAAAAABQ5SQkDJPZbJIkRUSYlZAwzOBEoYnGEQAAAAAAqHKs1oaKi+slk8mkuLheXKJcAi5VAwAAAAAAVVJCwjBlZR1gtlEpaBwBAAAAAIAqyWptqNmzFxodI6RxqRoAAAAAAAA8YsaRwTIyNmnz5g0lPp+ZuVeSlJT0SKnjxMf35u4gAAAAAAAgoGgchTgW5wIAAAAAAEahcWSw2NiezBQCAAAAAAAhiTWOAAAAAAAA4BGNIwAAAAAAAHhE4wgAAAAAAAAe0TgCAAAAAACARzSOAAAAAAAA4BGNIwAAAAAAAHhE4wgAAAAAAAAe0TgCAAAAAACARzSOAAAAAAAA4FGk0QEAAABQOWRkbNLmzRtK3SYzc68kKSnpkRK3iY/vrdjYngHNBgAAfEPjCAAAABXGYrEaHQEAAJQDjSMAAAAERGxsT2YKAQBQybDGEQAAAAAAADyicQQAAAAAAACPaBwBAAAAAADAIxpHAAAAAAAA8IjGEQAAAAAAADzirmoAAACVXEFBgZ555hllZmaqRo0amjJlipo3b250LAAAEAaYcQQAAFDJbd26VZK0YsUKJSYm6sUXXzQ4EQAACBc0jgAAACq5HTt2qGPHjpKk9u3ba9euXQYnAgAA4YJL1QAAACq5nJwcRUdHuz92uVxl3tdqrROMSAAAIEzQOAIAAKjk6tSpo9zcXPfHERERZd7XZstRQUHZG00AACB8mM0mryeJuFQNAACgkrv++uv1ySefSJK+/vprXXHFFQYnAgAA4YIZRwAAAJVc9+7d9Y9//EODBg2SJL3wwgsGJwIAAOGCxhEAAEAlZzablZycbHQMAAAQhrhUDQAAAAAAAB7ROAIAAECFsdmOatSoh2W324yOAgAAyqBCG0cFBQWaOHGiBg0apKFDh+rgwYMVeXgAAAAYLC0tVbt2faO0tFSjowAAgDKo0MbR1q1bJUkrVqxQYmKiXnzxxYo8PAAAAAxksx1VevpGuVwupadvZNYRAABhoEIXx96xY4c6duwoSWrfvr2eeOKJoBwnI2OTNm/eUOo2mZl7JUlJSY+UuE18fG/FxvYMaDYAAICqKi0tVQUFLkmS01mgtLRUJSWNMTgVAAAoTYU2jnJychQdHe3+2OVylWt/q7VOmbaLjq6hqKiIUre56KJGklTqdtHRNdSoUXSJzwMAAKDstm3bIocjX5LkcORr69YMGkcAAIS4Cm0c1alTR7m5ue6PIyJKb+78ns2W4z5LVZoOHbqqQ4eu5c7nSXb2qYCMAwAASmY2m8p8ggjhq1u3Htq0aYMcjnxFRkape/dYoyMBAAAvKnSNo+uvv16ffPKJJOnrr7/WFVdcUZGHBwAAgIESEobJbDZJkiIizEpIGGZwIgAA4E2FNo66d+8us9msQYMG6aWXXtLYsWMr8vAAAAAwkNXaUHFxvWQymRQX10sWi9XoSAAAwIsKvVTNbDYrOTm5Ig8JAACAEJKQMExZWQeYbQQAQJgwucq7QrWByrrGEQAACC+scRS6qL8AAKi8ylKDVeilagAAAAAAAAgfNI4AAAAAAADgEY0jAAAAAAAAeETjCAAAAAAAAB7ROAIAAAAAAIBHNI4AAAAAAADgEY0jAAAAAAAAeETjCAAAAAAAAB7ROAIAAAAAAIBHNI4AAAAAAADgEY0jAAAAAAAAeETjCAAAAAAAAB7ROAIAAAAAAIBHNI4AAAAAAADgUaTRAcrDbDYZHQEAAAQBv+NDF18bAAAqr7L8nje5XC5XBWQBAAAAAABAmOFSNQAAAAAAAHhE4wgAAAAAAAAe0TgCAAAAAACARzSOAAAAAAAA4BGNIwAAAAAAAHhE4wgAAAAAAAAe0TgCAAAAAACARzSOAAAAAAAA4BGNIwAAAAAAAHhUKRpHgwcP1qFDh4yOUcz27dvVoUMHDRkyxP3funXrPG7bqVOnig1XBtu3b1fbtm21ZcsW92NOp1MdOnTQ3LlzfRpz7ty5Wr16daAiejVv3jzddtttys/PL/M+f/vb3yRJQ4YM0U8//RSsaJKC8xoHUyi+z0pTWt6Kfs/58r1YXnl5eVq7dq3H5xYtWqShQ4dq2LBhGj58uPbs2VOusb/++mtlZmb6nG3NmjWaNWuWz/tL0sGDB/Xoo49qyJAhGjRokJKTk3X69GmP23rLG6ifRdu3b9eNN96o3377zf3YrFmztGbNGr/HLs2hQ4c0ePDgMm9//u+j++67T/fdd58+++yzICYsFIivO0JbqP5eoAa7UEXWYKFef0nhVYOF6vusNNRg/0MNVlwgfhaFS/0lVa4arFI0jkJVhw4dtHTpUvd/d9xxh9GRyqVVq1batGmT++MvvvhCNWvWNDBR2blcLmVkZKhLly7aunVrmfebM2dOEFNdKJxfY5SNr9+L5XXkyBGtWrXqgsczMzP10UcfafHixUpNTVVSUpImTJhQrrHfeecdHTlyJFBRy+3s2bNKTEzUQw89pKVLl2rFihW66qqrNG7cOI/bV2TeyMhIjR8/Xi6Xq0KO56ui30dvvfWW5syZo6lTp+rw4cNGxwKChhrMGOFSf0nh+xqj7KjB/BeqNVi41F9S5anBIo0OECi//fabpk6dqnPnzunEiRMaPXq0/vznPys2NlbXXnut9u/fr3bt2mnq1KmaO3euLr74Yg0cOFDbt2/X6tWr9dJLL2np0qXatm2b8vLy1KhRI6WkpGj+/Pn697//rdOnT6tp06a66aabNGjQIGVnZ+vRRx/VihUrypzx1KlTmjBhgo4dOyaTyaSnn35arVu31rlz55SUlKQjR46oTZs2evbZZzVv3jz3cQcMGKAvv/xSL730kqTCTv0nn3yir776SvPnz5fL5VJeXp5mzZqln3/+WTNnzlRkZKTuu+8+bdu2TS+//LIk6S9/+YsWL16sevXqlSnvVVddpczMTJ05c0Y1a9bUxo0b1atXL0nSSy+9pN27d+vUqVO69tprNXHiRI0bN07Hjx/XiRMntGjRIk2cOFG//fabnE6nkpOTJUlbtmzRxo0bdeLECU2dOlVXXXVVeb7MZfb555+rTZs2GjBggJ5//nn17NlTQ4YM0eWXX659+/YpIiJCM2fOVGZmZrHX6/nnn9cnn3wSlEyelOc1fuqpp9SzZ0+98847io6O1htvvKEaNWro3nvvrbC88+bN0w033HDBe8fT+6yk7/eKVFJeSTp58qQGDhyozZs3y2w2Kzk5WZ07d1bnzp0DmqGk78WpU6fqsssuc/886t+/v55++mn9+OOPuuSSS/TPf/5Tn332mcdtb7/9do0ePVoOh0MFBQV67rnntGjRIv34449auHChHn74YffxLRaLfv31V61bt06dOnXS1VdfreXLl+uHH37Q1KlTJUkNGjTQ9OnT9d1332nRokWSpKNHj+qee+7RVVddpU8//VS7d+/Wa6+9ph07dmjJkiWKiIhQ+/bt9fjjj2vu3LnKysrS8ePHdfr0afXp00fvv/++jh49qtdff12StGPHDt1///06ffq0EhMT1blzZ3311VeaNWuWIiIidNlll2ny5Ml67733tGbNGjmdTo0ePVrt27fXRx99pJtuuqnYz4v+/ftr2bJl+uqrrzR79mw5HA5FR0crKSmpWN7t27crLS1NkZGR7veRJKWnp2v9+vXKy8vT+PHjdc0112jz5s0eP7ein8UzZsxQ8+bNi319//znPysvL0/Lli0r9l58/vnntWPHDrlcLg0ZMkQdO3bU/fffr/Xr10uSxo0bpzvuuEMNGjQo8esQFRWl3377Tffee68++ugjZWZmatKkSWrevLnsdrseeughHTt2TJ07d9Yjjzyi//73v3r66ad17tw51ahRQ1OnTlV+fr7Gjx+vM2fOaMmSJRo6dKgsFot69+6tDz/8UDt37tRPP/2kgoIC9+u9bds2LVy4UC6XSzfccIMmTJhQ4msTzK87wkM41F8SNZhUMTVYuNRfUnjVYOFWf5WWWaIGowbzvwYLh/rr4YcfltlsVkRERLHviXCtwSrNjKMDBw7o//2//6fFixfr8ccf18qVKyUVTil74okntGrVKv3zn/8sNqXtfAUFBTp58qSWLFmiZcuWKTs7W/v27ZMktW7dWitWrFBSUpJ7qvN7773n9ezV559/7p4iPWzYML3yyiu65ZZbtHTpUk2ePFnPPvusJOn06dMaO3asli1bppycHH344YfFjvv7P1SK7N27Vy+//LLS0tJ000036YMPPpAk5efna9myZYqLi9P333+vU6dOadeuXWrRokWZC5YiXbp00UcffaRz587pyJEjat68uXJycmSxWJSamqrly5fr/fffd09X7NChg5YvX65Vq1apRYsWWrlypSZPnqxvvvlGktSkSRMtWbJEI0aMcH+NguGdd97RX/7yF1111VU6ceKEe8rkDTfcoKVLlyo+Pl4LFy6U9L/Xq2fPnkHLU5qyvsbnzp1TfHy8++zY5s2b1adPH0My/56n91lJ3++hom7durrmmmv0+eefKy8vT19//bU6duwY8OOU9L34e59++qny8vK0evVqjRo1SjabrcQxd+7cqfr16+v111/XmDFjdPz4cT300ENq06ZNsYJFKvwFNXfuXH355ZcaMGCA+vbtq3/84x96+umnNWnSJC1dulQdO3bUa6+9JqnwrNnChQu1atUqLV68WE2aNNGtt96qcePGqXr16po/f7775+Qvv/yizz//XJJUv359vfHGG2rbtq0OHjyoN954QzfffLP7+Zo1a2rJkiVatGiRpk6dKqfTqaefflrz5s3TW2+9pYYNG7qnedevX1/Lly93/+I6ePCgLr300gteh2bNmmnBggX661//qpUrV6pv3746ffq0O2+1atW0YMEC9xmy7Oxsbdu2TZLUvHlzpaWl6bnnntPkyZN1/PjxEj83bz+LJ02apMWLFysrK0tS4c/03377TatWrVJaWppeeeUVFRQUqGXLlvrmm290+vRp7d69WzfffHOJXwebzab58+dr5MiRWrFihebNm6cxY8Zow4YNkqScnBy99NJLWr58uT7//HPt2bNHL7zwghISErR06VINHTpUM2bMkFRYoP/pT3/S0KFD3ZkbNmwom80mi8Wit99+W/Pnz9ekSZPkcDg0ffp0vf7661qzZo3q1Kmjo0ePGvJ1R3gIxfpLogYzqgYLp/pLCv8aLBzrL4kajBosMDVYqNdfdrtdY8eOVatWrYrlDtcaLGxnHOXm5qp69eqKjCz8FC677DItX75c77zzjvLy8uRwOCQVvmEvuugiSdJFF12kc+fOFRunaHqb2WxWVFSUnnjiCdWoUUN2u909RtEX+9JLL1W1atV04MABpaena/HixaVm7NChg7uzLkkjRozQ9u3b3b90Tpw4IUlq2rSpmjZtKkn64x//qP379xc7rqe8knTxxRcrOTlZtWrV0qFDh3T77bcX289sNqtXr17atGmTfvzxRw0YMKDUvJ707t1bc+bMUUREhLp06SJJqlGjhrKzszVmzBjVrFlT586du+C1+umnn9S1a1dJhWd0rrrqKs2dO9fdrbZarSVeG+uvY8eO6bPPPtOJEyeUmpqq/Px8LV++XJL0pz/9SZJ03XXXua9r9/Q6V6TyvMYDBgzQmDFjdNVVV6lFixaqW7duULP9/n1mMpncz53/vejpffbjjz96/H4PhbxFBg4cqJUrVyo3N1e33XZbsTMCgVDa9+Lvc+3du1d//OMfJUktWrSQxWK5YLyibW+99VYdOHBAI0eOVPXq1ZWUlFRihp9++kn169fXCy+8IEn69ttvNWLECB0/flyTJk2SVFi8t2zZUlLhe6NatWqSpDZt2ujnn392j/Xzzz/LZrNp5MiRkgp/eRY937ZtW0mF7+2LL75YkhQdHa28vDxFRETo+uuvl8lkUoMGDRQdHa1jx44pOzvbnf3MmTPq2LGjLr300gvek40bN9b3339/wef2888/6/Tp0+7XrW/fvpLkvsb94MGDatOmjfvSg/bt2+vHH3+UVPhHjCS1bNlSNput1M/N288Ii8Wi8ePH68knn9RNN92kM2fOuH/x1qxZU23atFFWVpYGDhyodevW6eqrr1Z8fLxMJpP279/v8etw+eWXKyIiQlarVS1btpTJZFJ0dLT7d1jbtm1Vp04dSdLVV1+tAwcO6Mcff9Srr76q1157TQUFBe6v40UXXSSzufh5ov/+979asmSJLr30Uvcflfn5+bLZbGrQoIEaNGggSRo1apR27txpyNcdoSkc6i+JGsyIGizc6i8pdGuwcKu/ypO5CDXYJEnUYP7UYKFefzVv3tz9fjhfuNZgYTvjaNy4cfrPf/4jp9Mpu92utLQ09e/fX88//7yuv/5695v7/B9aRapXr67s7GxJcr8R9uzZow8//FAzZ87UU089JYfDUayoKTJgwADNmTNHrVq1cn/TlFWrVq00bNgwLV26VCkpKe4zFb/99puOHj0qSfrXv/7lnk5adNzq1au7n9+9e7d7vGeeeUbPP/+8nnvuOfc32O8/5/79+ys9PV07d+7ULbfcUq68khQTE6PDhw9r7dq17jNCn3zyibKzszVjxgwlJibq7NmzF7xWl19+uXbt2iVJ+vHHH93X8/7+j5dgeO+99zRo0CClpqbqjTfe0IoVK7R582adPn1aO3fulFQ4dS8mJkaS5++RilSe1/iSSy5RzZo19frrr/tUhJbX799nzZs3v+C9I3l+DUv6fg+FvEVuuukmHThwQGvXrlX//v0Dnqek78XIyMgLchWdDZEKf9keO3ZMklStWrULtv3nP/+pBg0a6M0339R9992n+fPny2w2eyzMdu/erWeeecb9C+/SSy9VdHS0rrzySs2YMUNLly7VmDFj3NPDd+/eLafTqbNnz+rHH3/UZZddJpPJpIKCAl1yySVq2rSpUlNTtXTpUg0ZMkTXXnutJO/vo++++05S4Zmc3NxcNWjQQE2aNNHChQu1dOlSPfzww7r55ps9jnX77bfr008/df9MkaTly5erWbNmat26tfvxVatWafXq1cXy7t27V2fPnpVU+PP1sssuk1RYvEmF6w80bty41M+tLD+3unbtqssvv1x///vfVb16de3YsUNS4doA33//vZo3b64///nP2rVrl9577z395S9/kVT4dff0dfD2eu7fv1+nT5+W0+nUf/7zH7Vu3VqtWrXSk08+qaVLlyo5OVmxsbEex7Lb7UpPT9eIESPUt29fLV26VK+99pri4uLUqFEjnTx5UidPnpQkTZgwQXl5eYZ83RGawrH+kqjBzn8+WMKt/pJCtwYLt/qrPJmLUINRgwWiBgun+ksK7xosbGccPfDAA5o2bZqqVaumfv366dJLL9XkyZNltVrVpEkT9y95T+Lj4zVq1Cht377d3V277LLLFBUVpf79+6tatWq6+OKLPS7sFRsbq2nTpvl0x4WHHnpIEydO1PLly5WTk6PExERJhd3S5ORkHTlyRH/84x/VuXNn9y9YSfrDH/6g6tWra9CgQWrXrp27QOnVq5cGDBig6OhoNWjQQIcPH9YVV1xR7JhNmjRRZGSkOnfu7PMv6Ntvv13bt2+X1WqVVNhd/fbbb3XXXXepevXquvTSSy94rQYNGqSnnnpK9913n5xOp5599tmgLkp3vnfeeafYKvL16tXTLbfcou3bt2vdunVasmSJatasqRdeeMHd+TZaWV/jevXqacCAAXr55Zfdb/Rg+v37rE+fPhe8d0pS0vd7qOWNj4/Xp59+6nEarr9K+l685ppr9Mwzz6hJkybuSxe6du2qjz76SIMHD1bTpk1Vo0YNSYV3mPn9tm3atNHChQv197//XQUFBXrsscdktVp19uxZzZo1S4899pj7mHFxcdq3b58GDhyo6Ohomc1mjR07VhdffLHGjBkjp9MpSZo2bZqOHDmi/Px899mwBx98UBaLRddee61efPFFzZkzx33ph9PpVLNmzRQfH1+m1+Ls2bPu66wnTZqkiIgIjRs3TiNHjlRBQYFq166tF198Uf/9738v2Ld27dpasGCBpk+fruPHj8vpdOqKK67QCy+8IJvNpmeeeUbz5s1TrVq1NHPmTDmdTnfeBx98UPfdd5+kwp+l8fHxmj9/vg4dOqT7779feXl5mjx5siwWi8+fW5Hx48dr+/btql27tqxWqwYNGqS8vDwNGzZMjRs3llR4WcTOnTvdHz/77LMevw7e1K9fX0lJSbLb7erZs6diYmL05JNPatKkSTp37pzOnj1bbAHOost2zGaz+2dy+/btNXHiRA0ZMkQnT57UvffeK7PZrIkTJ2rEiBEymUz64x//qPbt2xvydUdoCsf6S6IGq4gaLBzrLyk0a7Bwq798zUwNRg0WiBoslOsvqfLUYCZXOCxFHkJOnz6tBx54QCtWrAiJMyVlMWLECE2ePNk9FbuqOn+Bu3C2YcMGHTp0SA899JDRUSqFV199VU2bNjV8rYJ9+/Zp37596tGjhw4ePKhhw4ZVWLO1yO8XrwSAUBGO9ZdEDSZVnvpLogYLNGqw/6EGQ6gL2xlHRvj66681adIkjRkzJiyKltzcXN133326/fbbq3TBUpm8+OKL2rlzp1555RWjo1QKo0eP1unTpzV8+HCjo6hJkyaaMWOG3njjDTkcjnLfrhUAKqtwq78karDKiBossKjBgPDCjCMAAAAAAAB4FLaLYwMAAAAAACC4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QAAAAAAADyicQQAAAAAAACPaBwBAAAAAADAIxpHAAAAAAAA8IjGERACtm/frrZt22rJkiXFHl+xYoXatm2rQ4cOBeW4K1euVKdOnTR79uxij8+ePVs7d+4MyjHLmqEsyvO6ff3112rbtq2+/PLLYtt27dpVvXv3Vr9+/dSvXz/dfvvtmjVrlvv5jRs36s4771Tfvn3Vr18/rV271v1cu3bt3PsV/VeUZciQIfrPf/4jSbr66qsvyH7o0CHFxcV5fPzqq6++YNxNmzaV9+UBAAC/Q83le811/fXXq1+/furbt6969uypt956y/18Xl6eXnrpJcXGxqpv374aPHiw/vGPf7ifHzdunLp27ap+/frpjjvuUPfu3fXII4/o9OnTkorXYz179tSDDz6oAwcO+DR+0X9Dhgwp9jlMmDBBXbt2VUFBQbHPa/jw4cW2y87OVteuXSVJc+bM0ciRI93P5efn66677tK2bdvK/RoC4SzS6AAACjVu3FgZGRkaOnSo+7EtW7aofv36QTvmxo0bNXPmTN14443FHv/666/VuXPnoB23LBnKqqyv27p169SjRw+tXr1af/rTn4o9t3jxYjVq1EiSlJOTo969e6tv376qXbu2UlJStGbNGkVHR8tut6t///666qqr1KZNG0VFRendd9/1KXdpmjVrFpRxAQAANZevNdd1112nN954Q1JhvdSrVy916tRJl156qSZMmKC6detq/fr1qlatmrKysvTQQw9p8uTJuvnmmyVJo0ePVq9evSRJBQUF+tvf/qZ169bpnnvukVS8Hvvoo480cuRIbdy4UdWqVSv3+L939uxZ/eMf/1CLFi30+eefq2PHjmX6nB955BHdddddWr16tQYOHKiXX35ZV155pbp16+bTawiEK2YcASGidevWOn78uA4fPixJstvtcrlcatCggaTCMxyTJ0/W3Xffra5du+rJJ5+Uy+XSkiVL3GdKPv74Y915553Kz88vNvbXX3+t/v37q0+fPnrwwQeVnZ2thQsXateuXZo4cWKxWTjvvfeevv32Wz355JP6+eeftXPnTg0ePFh33nmnRowY4c7XtWtXvfTSS7rjjjt03333aePGjRo8eLC6d++u3bt3u7d58cUX1a9fPw0cOFAHDx4sluv3GTzlLBpn1KhR6tWrl3Jzc8v1ukmFxcLWrVs1duxYffTRRzp27FiJX4djx44pLy9PNWvW1LFjx+RwONxnwywWi2bPnh3UwhIAAAQXNZdvNdf5zp49q8jISNWpU0cHDx7Ujh07NHHiRFWrVk2S1KJFCz311FNasGCBx/3PnDmjY8eOqW7duh6f79Kli1q0aKFPP/3Up/F/b+vWrbryyisVFxenVatWlWkfSYqMjNSMGTM0a9YsrVu3Tp999pnGjRtX5v2ByoLGERBCevTo4Z76mpGRoe7du7uf27FjhyIiIrRy5Upt2bJF3333nb777jslJCQoNzdXq1ev1pQpU/TCCy8oKirKvV9eXp7Gjh2radOmaf369erYsaOmTJmihx9+WH/4wx/0wgsvFJuB07dvX/fjF198sZ599lmlpKRo7dq16t+/v6ZMmeLetnnz5lq3bp1q1KihDz/8UMuXL9c999yjlStXurepX7++3n33XQ0aNKjYvpKKZbj++us95izStWtXbdy4UbVr1y7X6yZJ27ZtU9u2bdW8eXPdeOONF8zmeeCBB9S7d2/dcsstevLJJzVlyhQ1bdpUV1xxhTp06KCuXbtq0KBBmj17turVq6eLLrpIUmFh+ftLynbt2uXlq+zdL7/8csG4RcUjAADwHzVX+Wuuf//73+rXr5/69Omjrl27qkuXLrJYLPr222/1hz/8QSaTqdj27du3L1YXzZw5U3379lXHjh01cOBA3XbbbSXOEJIKG3z79+8v1/jn107nX5JXNPO8R48e+vjjj2Wz2Uo87u9dfvnlGjp0qJ588knNmDFDNWrUKPO+QGVB4wgIIXFxcUpPT5dU2OyIjY11P3fzzTdr4MCBWrp0qaZOnars7GydPn1aZrNZ06dP1+TJkzVgwAC1adOm2JhZWVlq1KiR2rVrJ0m66667LljnpyRZWVnKysrSyJEj1a9fP82fP7/YGaxbb71VktS0aVP3NOEmTZro5MmT7m0GDBggSerTp4/++c9/lnqs0nJed911Je5b2usmSWvXrlV8fLwkKT4+XqtXry72/OLFi7VhwwYlJibq9OnTxaYvT5s2TVu3btWdd96pH374QXfccYd7LYKiS9XO/8/TekblVXSp2vn/NW7c2O9xAQBAIWqu8tdc1113nd59912tX79eH3zwgT777DN9/vnnMplMcjqdF2yfn59frNkzevRovffee1qwYIFOnTqlrl27XtAMOp/JZFL16tXLNf75tdOoUaMkSYcPH9bXX3+t22+/XRaLRdddd517zUqz+cI/h10u1wW5duzYoYYNG+rTTz8tMS9QmdE4AkLIFVdcoezsbO3du1eSZLVa3c9t27ZNTz31lKKjozV48GC1a9dOLpdLknTw4EHVrVtX33333QVjnr8AoFT4y9DhcJQpT0FBgS6//HL3L+A1a9a4r22XVOwsW0REhMcxIiMj3cctaZuy5KxZs2aJ+5b2uh0+fFhffvmlXnnlFXXt2lWzZs3S/v37tWPHjgvGuffee2W1Wt1nqD766CNlZGSoadOmuvvuu7VgwQIlJCSwUDUAAGGOmqvknKXVXEUaNmyoLl26aPfu3frDH/6g7777Tnl5ecW22bFjh/7whz9csO8111yjIUOGuC8BLMkPP/ygVq1alXv83yuaad6vXz917dpV33//vfskYt26dXXq1Kli29vtdtWrV8/98dtvv63c3Fy9/fbbev3117Vnzx6vxwQqGxpHQIjp3r27Jk6ceMGsmS+//FJ9+vTRHXfcIUnatWuXCgoKlJOTo+TkZKWmpspms13Q1GjVqpWOHDni/iW3evVqr4siRkREyOl0qmXLljpy5Ii++eYbSdJbb72lZ555plyfT9HZvPfee08dOnQocTtfcp6vpNftvffeU+fOnfXxxx/rgw8+0EcffaQBAwZcMOuoyNixY/X222/r119/Vc2aNfXyyy+7LxPLz8/X/v371bZt2zLnAgAAoYmay7eaSyq8LO9f//qXrrrqKl1yySW65ZZbNHXqVHdzZ//+/XrhhRf08MMPe9z//vvv15EjR7R582aPz3/wwQf69ddfdcstt/g0/vneffddzZw5Ux988IE++OADffjhh7Lb7frqq68UExOjo0ePui95Kygo0KpVq3TLLbdIkjIzM7VgwQI999xzatGihZKSkjRmzJgLmlhAZcdd1YAQExcXp9TUVL3yyivFHh84cKCeeOIJrVmzRrVq1dJ1112nQ4cOafPmzerRo4fatWunSZMmafjw4frTn/4ki8UiSapWrZpmzJihCRMm6Ny5c2rUqJGmT59eaoaOHTtq/PjxSklJ0csvv6wpU6bo3Llzql+/vmbMmFGuz2f79u166623vO7rS87zlfS6vfvuuxo7dmyxx4YMGaK77rpL48ePv2Cctm3bqnv37po7d66ee+45jRgxQg888IAKCgpkMpnUs2dPdyFZtMbR+a6//no9++yzxR7Ly8srNu376quv1vTp05WVlVXs8djYWCUmJrrXOPr951eW4ggAAJQNNVf5aq6iNY7MZrMcDoe6devmbrAkJydrwYIF7ufr1KmjiRMnXnAn2yLVq1dXYmKiZs+erR49ekgqXHMyIiJCJpNJjRs31iuvvOKeOVWW8WfOnKlFixYVO05ycrJOnTql2267zf1YrVq1NGDAAK1cuVI33XSTXn75ZU2bNk1nzpzRuXPndPPNNysxMVF5eXkaPXq0Ro8erUsuuUSSNHjwYL3//vuaNWuWnnzySa+vGVBZmFylzQ8EAD907dpVK1eudN9aFQAAAIFHzQUgmLhUDQAAAAAAAB4x4wgAAAAAAAAeMeMIAAAAAAAAHtE4AgAAAAAAgEc0jgAAAAAAAOARjSMAAAAAAAB4FGl0gPI4dixXBQWs5Q0AQGVjNpvUoEFto2PAA+ovAAAqr7LUYGHVOCoocFG4AAAAVCDqLwAAqjYuVQMAAAAAAIBHNI4AAAAAAADgEY0jAAAAAAAAeETjCAAAAAAAAB7ROAIAAAAAAIBHNI4AAAAAAADgEY0jAAAAAAAAeETjCAAAAAAAAB7ROAIAAAAAAIBHNI4AAAAAAADgEY0jAAAAAAAAeETjCAAAAAAAAB7ROAIAAAAAAIBHNI4A+CUz80f17t1N+/ZlGh0FAAAAIcZmO6pRox6W3W4zOgoAH9E4AuCXadMmKTc3V1OnPmN0FAAAAISYtLRU7dr1jdLSUo2OAsBHNI4A+Cwz80dlZR2QJGVlHWDWEQAAANxstqNKT98ol8ul9PSNzDoCwhSNIwA+mzZtUrGPmXUEAACAImlpqSoocEmSnM4CZh0BYYrGEQCfFc02KuljAAAAVF3btm2Rw5EvSXI48rV1a4bBiQD4gsYRAJ+1aNGy1I8BAABQdXXr1kORkVGSpMjIKHXvHmtwIgC+oHEEwGcTJkwq9vHEicnGBAEAAEDISUgYJrPZJEmKiDArIWGYwYkA+ILGEQCfxcS0cc8yatGipS6/PMbgRAAAAAgVVmtDxcX1kslkUlxcL1ksVqMjAfABjSMAfpkwYZJq167NbCMAAABcICFhmK6++lpmGwFhzORyuVxGhygrmy3HvSo/AACoPMxmk6zWOkbHgAfUXwAAVF5lqcGYcQQAAAAAAACPaBwBAAAAAILCZjuqUaMelt1uMzoKAB/ROAIAAKhkbDabbrrpJjkcDu3YsUMDBw7U4MGD9corrxgdDUAVk5aWql27vlFaWqrRUQD4iMYRAABAJfPCCy8oLy9PkpScnKyUlBQtW7ZMX331lfbs2WNwOgBVhc12VOnpG+VyuZSevpFZR0CYonEEAABQiXzyySdq2LChLBaLzp49K6fTqWbNmslkMqljx47avn270REBVBFpaanuxfWdzgJmHQFhKtLoAAAAAAiMM2fO6LXXXtOrr76q9PR05eTkqHbt2u7na9euLZutfGf8udsdAF+9//4WORz5kiSHI1/btmVo2rRkg1MBKC8aRwAAAJXEnDlzdP/996tWrVqSpDp16ig3N9f9fG5ururWrVuuMW22HPeMAQAoj9tv76FNmzbI4chXZGSUunWLVXb2KaNjATiP2WzyepKIS9UAAAAqiS+++EJvvvmmhgwZouzsbD366KOKjIzUoUOH5HK59Nlnn6l9+/ZGxwRQRSQkDJPZbJIkRUSYlZAwzOBEAHzBjCMAAIBKYt26de5/d+3aVa+99pq+/fZbPf7443I6nbrtttvUrl074wICqFKs1oaKi+ul9evXKS6ulywWq9GRAPjA5HK5wmbuMVOlgYqXkbFJmzdvKPF5u90uSbJYLKWOEx/fW7GxPQOa7XzhkhOAZ2WZJg1jUH8B8IfNdlTJyU/r2Wen0jgCQlBZajBmHAHwS9FtVb01ZIwWLjkBAAAqE6u1oWbPXmh0DAB+YMYRAL8kJT0iSUpJWWBwktKFS06gqmLGUeii/gIAoPJicWwAAAAAAAD4jMYRAAAAAAAAPKJxBAAAAAAAAI9oHAEAAAAAAMAjGkcAAAAAAADwiMYRAAAAAAAAPKJxBAAAAAAAAI9oHAEAAAAAAMAjGkcAAAAAAADwiMYRAAAAAAAAPKJxBAAhJjPzR/Xu3U379mUaHQUAAABAFRe0xlFeXp7+9re/6Z577tHw4cNlt9u1Y8cODRw4UIMHD9Yrr7wSrEMDQFibNm2ScnNzNXXqM0ZHAQAAAFDFBa1xtHbtWrVs2VLLli1Tr169tGjRIiUnJyslJUXLli3TV199pT179gTr8AAQljIzf1RW1gFJUlbWAWYdAQAAADBUZLAGvvvuu+VwOCRJv/76q+rUqSOn06lmzZpJkjp27Kjt27erXbt2wYoAAP+/vTsPj6q8////ysqWAJkhIPsWkOrXrVL6MZXNbUhAWwu0UAEp/KCC8UMEoQioQAG1QNlBEIGGFhAtUAWSiH7cqBZtsYIFJANEQQXCDGtYkkzm90eaKcgkk8x2ZibPx3V5STLn3OeV2fLOe+5zn7Azc+bUa76eMeNZrV69zpAsubnblZ29tcLb7Xa7JMlkMlW4TVpaH1ks6X7PBgAAACA4AtY4kqTY2FgNGzZM+/fv14IFC7Rz507XbfXq1ZPNZqvWeGZzgr8jAvBRXFyMJCk5OdHgJJULl5zls42u/tqozImJtV33mzunT5e9hzdpklzpGKF+nwMAAACoWEAbR5K0atUqHTlyRMOHD1e9evVc3y8sLFT9+vWrNZbNdkGlpU5/RwTgg+JihySpoOC8wUkqFy4527Rpe03zqE2btoZlTk29R6mp91R4e2bmaEnS7NmLKh0n1O9zhIbo6Cg+IAIAAAhBAVvjaM2aNXrttdckSXXr1lVcXJxiY2N17NgxOZ1O7dy5U507dw7U4QEgLE2ePPWar6dMmW5MEAAAAABQAGccPfTQQ5owYYLeeOMNORwOzZo1SzExMRo7dqwcDod69uzJ+kYA8D0pKR1ds47atGmr9u1TjI4EAAAAoAYLWOPIZDJp5cqV131/48aNgTokAESEyZOnKjNzNLONAAAAABgu4GscAQCqJyWlo7ZufdvoGAAAAAAQuDWOAAAAAAAAEN5oHAEAAAAAAMAtGkcAAAAAAABwi8YRAAAAAAAA3KJxBAAAAAAAALdoHAEAAAAAAMAtGkcAAAAAAABwi8YRAAAAAAAA3KJxBAAAAAAAALdijQ4AAFWxePE8Wa15Xu9fvm9m5mifcqSkdFBGxpNe75+bu13Z2Vsr3cZut0uSTCZThdukpfWRxZLudQ4AAAAAqAoaRwDCgtWap38fOKCExi282t9Zq54k6Sv7Ba8zXDh5zOt9q8Nut0mqvHEEAAAAAMFA4whA2Eho3EI//NU4w46/e91cn8ewWNI9zhQqnxU1f/5Sn48HAAAAAL5gjSMAAAAAAAC4ReMIAAAAAAAAbtE4AgAAAAAAgFs0jgAAAAAAAOAWjSMAAAAAAAC4xVXVAAAAACCE5OZuV3b21kq3sdvtkiSTyVThNmlpfTxezdVXnrJWJacUnKwAvEPjCAAAAADCjN1uk+S5IWO0cMkJoGI0jgAAAAAghFgs6R5n32RmjpYkzZ+/NBiRKuQpa6jkBOA91jgCAAAAAACAWzSOAAAAAAAA4BaNIwAAAAAAALhF4wgAAAAAAABu0TgCAAAAAACAW1xVDUBYsNttOn+yQLvXzTUsw/mTx2RXcqXbLF48T1Zrnk/HKd+//Cok3kpJ6aCMjCd9GgMAAABAzUbjCAD8yGrN0979+1Xb3MzrMUpi60iS8k6e9XqMy7Zvvd4XQPgqKirSU089pVOnTqlOnTqaPXu2cnJytHbtWjVq1EiSNG3aNLVr187gpAAAIFzQOAIQFkwms86rln74q3GGZdi9bq5MpgSP29U2N1ObB32bLeSr/DeXGnp8AMbYvHmz2rZtq4ULF2rTpk1asWKFLly4oBkzZujOO+80Oh4AAAhDNI4AAAAixC9/+UuVlJRIkr799luZTCZ98sknstvtmjNnjnr27KmRI0canBIAAIQTGkcAAAARJDY2VsOGDdP+/fu1evVqORwO9evXTw0bNlRGRobef/99de/evcrjmc2eZ1oCCL64uBhJUnJyosFJKhcuOQFUjMYRAABAhFm1apWOHDmixx57TK+//roSE8v+YOvWrZsOHDhQrcaRzXZBpaXOQEUF4KXiYockqaDgvMFJKhcuOYGaKjo6yuOHRNFBygIAAIAAW7NmjV577TVJUt26dSVJvXv31rlz5+R0OvXxxx/rpptuMjIiAAAIM8w4AgAAiBAPPfSQJkyYoDfeeEMOh0OzZs3SiRMnNHToUMXHxys1NVVdu3Y1OiYAAAgjNI4AAAAihMlk0sqVK6/7fnp6ugFpAABAJOBUNQAAAAAAALhF4wgAAAAAAABu0TgCAAAAAACAWzSOAAAAAAAA4BaNIwAAAAAAALjFVdUAAAAAABEtN3e7srO3Vni73W6XVHZ1ysqkpfWRxcKVKlGz0DgCAAAAANRodrtNkufGEVAT0TgCAAAAAEQ0iyW90plCmZmjJUnz5y8NViQgbNA4AhA2Lpw8pt3r5nq1b1HhOUlSfL36Ph1fpk6VbmO323Tx+FEdWDPF6+M4HQ5JUlRMjNdjlBZfkT22pdf7AwAAAIBE4whAmEhJ6eDT/lb7d5Kk1i2beT+IqZPHHE2a3OA6R95bl0qKJEl14mp5P0hcrJo0ucGnHAAAAABA4whAWMjIeNKn/YM1/Xj27AU+j8FUaQAAAAChItroAAAAAAAAAAhNzDgCgBpo8eJ5slrzfBqjfP/yGVLeSknp4POMMgAAAACBQeMIAGogqzVPe/btU2wD79dBKo0qW4Np3zfer+lUcva41/sCAAAACDwaRwBQQ8U2uEFJ3X5taIbTH6w29PgAAAAAKscaRwAAAAAAAHCLxhEAAAAAAADconEEAAAAAAAAt2gcAQAAAAAAwC0aRwAAAAAAAHCLxhEAAAAAAADconEEAAAAAAAAt2gcAQAAAAAAwC0aRwAAAAAAAHAr1ugAAOAPubnblZ29tcLbrdY8SVJm5uhKx0lL6yOLJd2v2a7mKadUtayBzgkAAAAAEo0jADWEyWQ2OkKVhVNWAAAAAJGNxhGAiGCxpIfFDJxwyQkAAAAAEmscAQAAAAAAoALMOAJqsMWL57nW0/FWVdcO8iQlpYMyMp70aQwAAAAgnFVlPUy73S5JMplMFW7DepjwJxpHQA1mteZp35dfKqlpK6/HiK6TKEn67twlr8c4/d3XXu8LAAAA1CR2u01S5Y0jwJ9oHAE1XFLTVrr/N5MMzbBj+SxDjw8AAACEgqqsh1k+03/+/KXBiASwxhEAAAAAAADco3EEAAAAAAAAtzhVDQAAAABwHS6kAkCicQQAAAAAcMNqzdO/DxxQQuMWXo/hrFVPkvSV/YLXY1w4eczrfQH4jsYRAAAAAMCthMYt9MNfjTM0w+51cw09PlDTscYRAAAAAAAA3KJxBAAhxmo9qD597tOhQ1ajowAAAACo4QJ2qprD4dCUKVOUn5+v4uJijRo1SidOnNDatWvVqFEjSdK0adPUrl27QEUAgLA0c+ZUFRYWasaMZ7V69Tqj4wAAAACowQLWOMrNzVVcXJzWr1+vM2fOqG/fvrrrrrs0Y8YM3XnnnYE6LACENav1oPLzj0iS8vOP6NAhq9q3TzE4FQAAAICaKmCNox49eqhbt26SJKfTqejoaO3bt092u11z5sxRz549NXLkyEAdHgDC0syZU6/5OlCzjux2m0rOnNDpD1b7fezqKDlzXPY6TkMzAAAAAKhYwBpHdevWlSQVFhZqzJgxGjNmjI4ePap+/fqpYcOGysjI0Pvvv6/u3btXeUyzOSFQcYEaKS4uxugILnFxMUpOTjQ6huHKZxtd/XUg7peYmNBZ4i4mJprHHgAAAAhRAWscSdKJEyc0atQoDRw4UL1799aFCxeUmFj2x0G3bt104MCBajWObLYLKi3lk2nAX4qLHUZHcCkudqig4LzRMQzXpk3ba5pHbdq0Dcj90qBBkmIvOJXU7dd+H7s6Tn+wWg0aJPHYQ9HRUXxABAAAEIIC9pHz2bNnNXz4cI0dO1b9+/dXUVGRevfurXPnzsnpdOrjjz/WTTfdFKjDA0BYmjx56jVfT5ky3ZggAAAAAKAAzjhauXKlbDabli9fruXLl0uSJk6cqKFDhyo+Pl6pqanq2rVroA4PAGEpJaWja9ZRmzZtWRgbAAAAgKEC1jgaN26cxo0bd93309PTA3VIAIgIkydPVWbmaGYbAQAAADBcQNc4AgBUX0pKR23d+rbRMQAAAAAgcGscAQAAAAAAILwx4wgAACBCFBUV6amnntKpU6dUp04dzZ49W/n5+Xr++ecVGxur7t2767HHHjM6JgAACCM0jgAAACLE5s2b1bZtWy1cuFCbNm3SihUr9Pe//11LlixRs2bNNHz4cPXo0UOdOnUyOioAAAgTNI4AAAAixC9/+UuVlJRIkr799lslJCTI4XCoefPmkqS7775bu3btonEEAACqjMYRAABABImNjdWwYcO0f/9+LViwQDt37nTdVq9ePdlstmqNZzYn+DsiAD+Ii4uRJCUnJwb8GKEgLi4mKD9rII/hL+GUFZGBxhEAAECEWbVqlY4cOaLhw4erXr16ru8XFhaqfv361RrLZrug0lKnvyMC8FFxsUOSVFBwPuDHCAXFxY6g/KyBPIa/hFNWhL7o6CiPHxLROAIAAIgQa9asUb169dS/f3/VrVtXcXFxio2N1bFjx9S8eXPt3LlTEyZMMDomUOMtXjxPVmueT2OU75+ZOdqncVJSOigj40mfxgAQ2WgcAQAARIiHHnpIEyZM0BtvvCGHw6FZs2YpJiZGY8eOlcPhUM+ePVnfCAgBVmue9n35pZKatvJ6jOg6ZacpfXfuktdjnP7ua6/3BVBz0DgCAACIECaTSStXrrzu+xs3bjQgDYDKJDVtpft/M8nQDDuWzzL0+ADCA40joAaz2206XVBgeNFw+ruvVKsk2dAMNVHJ2eM6/cFqr/cvvXxBkhRd2/uFc0vOHpeam7zeX5Jyc7crO3trhbfb7XZJZX9QVyYtrY8slnSfsgAAAACRhsYRANRAKSkdfB7Dai27MlNKc++n2au5yS9ZKmO3l+X01DgCAAAAcD0aR0ANZjKZdSW2bkhMkzbVr2NohprGH4tgli/GOX/+Up/H8oXFkl7pTKFQyQkAAACEo2ijAwAAAABAqLDZTmnMmFGuGasAUNPROAIAAACA/8jKWqW9ez9XVtYqo6MAQEigcQQAAAAAKpttlJOzTU6nUzk525h1BABijSMAAAAAkFQ226i01ClJcjhKlZW1SpmZ4w1OhapYvHierNY8r/cv37d8bURvpaR08MtakkAooXEEAAAAAJLefvstlZQUS5JKSoq1Y0cujaMwYbXmae/+/aptbubV/iWxZRdqyTt51usMl23fer0vEMpoHAEAAACApPvue0Dbt29VSUmxYmPjdP/9FqMjoRpqm5upzYO+zRjyRf6bXMEVkYk1jgAAAABA0pAhwxQdHSVJiomJ1pAhwwxOBADGo3EEAAAAAJLM5kbq1au3oqKi1KtXb5lMZqMjAYDhOFUNAAAAAP5jyJBhys8/wmwjAPgPGkcAAAAA8B9mcyMtWLDM6BgAEDI4VQ0AAAAAAABuVblx5HA4XP8uKCgISBgAAABcixoMABCObLZTGjNmlOx2m9FR4COPjaOTJ0+qf//+ys3NdX1v1qxZ+sUvfqFTp04FNBwAAEBNRQ0GAAhnWVmrtHfv58rKWmV0FPjI4xpHv/vd7/TTn/5U6enpru/NmzdPa9as0e9+9zstWLAgoAGBSJSbu13Z2Vsr3cZut0uSTCZThdukpfWRxZJe4e0AgPBFDQYACFc22ynl5GyT0+lUTs42DRkyjKsUhjGPjaP8/HwtWrTouu8PHTpUr7/+ekBCAZBrSmdljSMAQOSiBgNgNLvdpvMnC7R73VxDc5w/eUx2JRuaAdWTlbVKpaVOSZLDUaqsrFXKzBxvcCp4y2PjKCoqyqvbAFTMYkn3OFMoM3O0JGn+/KXBiAQACDHUYACAcPX222+ppKRYklRSUqwdO3JpHIUxj42jW2+9VVu2bNHPfvaza76/ZcsWtW3bNlC5AAAAajRqMABGM5nMOq9a+uGvxhmaY/e6uTKZEgzNgOq5774HtH37VpWUFCs2Nk73328xOhJ84LFxNGHCBI0YMUKbNm1Sp06dFBcXp7179+rixYt66aWXgpERAACgxqEGAwCEqyFDhiknZ5skKSYmWkOGDDM4EXzhsXFUv359rV+/Xn//+9914MABRUVFKSMjQz/60Y9c06QLCgqUnMw5pwAAAP5CDQYACFdmcyP16tVbb765Rb169WZh7DDnsXEkSdHR0UpNTVVqaqrb20eOHKnNmzf7NRgAAEBNRw0GAAhXQ4YMU37+EWYbRYAqNY48cTqd/hgGAAAA1UANBgAIVWZzIy1YsMzoGPCDaH8MwpU9AAAAgo8aDAAABJpfGkcAAAAAAACIPDSOAAAAAAAA4JZfGkecXw8AABB81GAAACDQPC6O/c9//lN33nmn29s2b96shx9+WIsWLfJ7MAAAgJqMGgzwv9zc7crO3lrpNna7XZJkMpkq3CYtrY8slnS/ZgtVF04e0+51c73ev6jwnCQpvl59nzLI1KnSbex2my7bTir/zaVeH8dXl23fyh5bUuk2ixfPk9Wa59NxyvfPzBzt0zgpKR2UkfGk1/t7ej3xWoocHhtHM2bMcF3m9eGHH77mkq9ZWVl6+OGH1bJly8AlBAAAqIGowQBj2O02SZX/sVtTpKR08HkMq/07SVLrls28H8TUyS9ZQoHVmqc9+/YptsENXo9RGlVLkrTvG7vXY5ScPe71vlXFaylyeGwcXT0F+vvToZkeDQAAEBjUYID/WSzpHmc3lM/imD/fuJkrocKX2SjlgnV/mkxm2Upi1eZB32bh+CL/zaUymRp43C62wQ1K6vbrICSq2OkPVvs8hqfXE6+lyOFxjaOrL/P6/Uu+cglYAACAwKAGAwAAocDjjCMAke30d19rx/JZXu9/6fxZSVKdRM+frlSWoWn9G73eH5ErktYBAAAAAMKRx8bR119/rREjRsjpdLr+LZVNkT569GjAAwIIHL+ct37ymCSpaXPvz9NuWv/GiDlvHf5ltebp8y/2KSoh2esxnKVxkqQ9+QXej3HB+30Bb1GDAQCAUOCxcbRs2bJg5ABggHA6bx01V1RCsmLvGGBohpLPNhh6fNRM1GAAACAUeGwcdenSRYWFhYqLi1N8fLzr+5cuXdKqVavUpUuXgAYEAACoiajBAABAKPC4OPaf//xn9ejRQ926ddO//vUvSdL69et177336uOPPw50PgAAgBqJGgwAAIQCjzOO/vjHP2rr1q06deqU5s+fr+joaH377bd6/vnn1b1792BkBAAAqHGowQAAQCjw2DiqU6eOmjRpoiZNmmjv3r3q16+fli5dqpiYmGDkAwAAqJGowQAAQCjw2DiKiopy/dtkMumpp54KaCAAAABQgwEAgNDgcY2jq4uWWrVqBTQMAAAAylCDAQCAUOBxxtH+/ft12223yel0qri4WLfddpskyel0KioqSp9//nnAQwIAANQ01GAAACAUeGwcHThwIBg5AAAAcBVqMAAAEAo8No4+/fTTa76OiopSgwYN1L59e0VHezzTDQAAAF6gBgMAAKHAY+No+fLl13ztdDplt9t19uxZLVmyRD/4wQ8CFg4AAKCmogYDAAChwGPjaOXKlW6//9lnn2nWrFlau3at30MBAADUdNRgAAAgFHg9z/mOO+7QmTNn/BgFCA6b7ZTGjBklu91mdBQAAKqNGgwAAASTTyfIO51Of+UAgiYra5X27v1cWVmrjI4CAIBXqMEAAECweDxVzWa7flbGuXPn9Nprr+mWW24JSCggUGy2U8rJ2San06mcnG0aMmSYTCaz0bEAALiONzWYw+HQlClTlJ+fr+LiYo0aNUonTpzQ2rVr1ahRI0nStGnT1K5du4BmBwAAkcNj46h///6KiopyfbIVHR2tBg0a6K677tKUKVMCHhDwp6ysVSotLXsuOxylyspapczM8QanAkJTbu52ZWdvrfB2qzVPkpSZObrCbdLS+shiSfc6g91uk/PCSZV8tsHrMfzBeeGk7HauYoXg8qYGy83NVVxcnNavX68zZ86ob9++uuuuuzRjxgzdeeedwYwPAAAihMfGUXkBAkSCt99+SyUlxZKkkpJi7diRS+MI8BKz9YDA8qYG69Gjh7p16yap7HS26Oho7du3T3a7XXPmzFHPnj01cuTIQMQNK54a45Jkt9slSSaTqcJtfG2OA/Cvy7Zvlf/mUq/2Lbl4XpIUWzfRp+OrcQOv9wdClcfG0S9+8Qtt3rw5GFmAgLvvvge0fftWlZQUKzY2TvffbzE6EhCyLJZ0w/8gMpnMOnauVLF3DDA0R8lnG2iUIei8qcHq1q0rSSosLNSYMWM0ZswYHT16VP369VPDhg2VkZGh999/X927d6/ymGZzQrUyhIPExNqKi4updJvTp8tOFWzSJLnScZKTvf8jE6Gp/LkRyMfW0/MvmOLiYoLyswb6tXLLLTf7dL8eOHBSktSpeWvvQzQ3qVOnTpX+rDz2CEceG0csvohIMmTIMOXkbJMkxcREa8iQYQYnAgDAPW9rsBMnTmjUqFEaOHCgevfurQsXLigxsaxo79atmw4cOFCtxpHNdsF1mnekSE29R6mp91S6TflpuLNnL6p0u4KC837LhdBQXOyQFNjHtvwYoaC42BGUnzXQr5Xhwx/3af+qvuarorKflcceoSY6Osrjh0RVWhz75ZdfrvD2ESNGVD8ZYBCzuZF69eqtN9/col69ejODAAAQsrypwc6ePavhw4dr4sSJuvvuu3XlyhX17t1bW7duVWJioj7++GP98pe/DGRsAAAQYao04+jKlSvByAIExZAhw5Sff4TZRgCAkOZNDbZy5UrZbDYtX75cy5cvlyRNnDhRQ4cOVXx8vFJTU9W1a9dAxAUAABHKY+MoOTlZGRkZwcgCBIXZ3EgLFiwzOgYAAJXypgYbN26cxo0bd93309NZwBkAAHjHpzWOPv74Y911111+DQQAAABqMCCS2e02nS4o0I7lswzNcfq7r1SrpOIF4AFAqkLj6NVXX73m64KCAm3evFkbN25UUVGRPvjgg4CFA8LV4sXzZLXm+TRG+f7lC/V5KyWlgzIynvRpDABA8FGDAQCAUOCxcVSrVi05nU598MEH2rhxo95//33FxMRo5syZ6tWrVzAyAmHHas3TgYNfqnHLNl6PUSuxviTJfsn7NcZOHs33el8AgLGowYDIZTKZdSW2ru7/zSRDc+xYPkum+nUMzQAg9HlsHC1evFibNm1S48aN1atXL02ZMkWPPPKI+vTpE4x8QNhq3LKNHnlquqEZ/jznWUOPDwDwHjUYAAAIBR4bR2vWrFFqaqp++tOfqmvXroqPj1dUVFQwsgEAANRY1GAAACAURHva4G9/+5vuv/9+rVu3Tj/5yU80btw4Xb58WQ6HIxj5AAAAaiRqMAAAEAqqtMbRgw8+qAcffFAnTpzQX//6Vx04cEDdunVT3759NXbs2GDkRIizWg8qM3O0Fix4Se3bpxgdBwCAsEcNhnCSm7td2dlbK7zdbrdLkkwmU6XjpKX1kcWS7tdsAADfeJxxdLUmTZpo5MiR2rZtm5YtW6bCwsIKt3U4HHr66ac1cOBA9evXT++88452796t/v37a+DAgXrppZd8Do/QMXPmVBUWFmrGDNbUAQDA36pTgwGhyG63yW63GR0DAOAFjzOOLl++rC1btqh+/fpKT/9v9//YsWP629/+VuF+ubm5iouL0/r163XmzBn17dtXiYmJWrJkiZo1a6bhw4erR48e6tSpk39+EhjGaj2o/PwjkqT8/CM6dMjKrCMAAHzkbQ0GGMFiSa90plBm5mhJ0vz5S4MVCQDgJx4bR0899ZSioqJ0+vRpnThxQj179tSECRNUUFCg0aNHV7hfjx491K1bN0mS0+mUVDYLqXnz5pKku+++W7t27arxjaNImNY7c+bUa76eMeNZrV69zpAsnu5PqWr3KdOk/8vTfWq15kn6b0FYEe5TeMt5oUAln23wfv+ispkZUfH1fMogJXu9v8T7E6rP2xoMAADAnzw2jg4ePKi33npLhYWF+sUvfqE1a9bokUce0dChQxUfH1/hfnXr1pUkFRYWasyYMXriiSe0YcN/C/969erJZqvedFWzOaFa24eDxMTaiouLqfD206fL7qMmTSr/gyUxsbaSkxP9mq2qymcbXf21UVk83Z9S1e5TX+/PuLgY6ZLXu/tVXFyMTz+Lp/u0ceNk13E8jWPU8wLh65Zbbvb43PLkwIEDkqROHW7wYZQb1KlTp4C+lqTgvD8hfHhbgwEAAPiTx8ZRvXr1XP8/d+6clixZoltvvbVKg584cUKjRo3SwIEDdd999+mVV15x3VZYWKj69etXK6zNdkGlpc5q7RPqUlPvUWrqPRXeXj6LY/bsRR7HKig477dc1dGmTdtrmkdt2rQ1LIun+1Oq+n3qy89QXBw6V7wpLnb49LNU5T6tKqOeFwhfw4c/7vMY1Xkf9STQr6VgvD+FqujoqIj8gMgXvtRgAAAA/lKtxbHNZnOVC5azZ89q+PDhGjt2rPr376+EhATFxsbq2LFjcjqd2rlzpzp37uxVaISWyZOnXvP1lCnTjQkCAECEqk4NBgAA4E8eZxydPXtW2dnZcjqdOnfunLZv337N7Vcv1ni1lStXymazafny5Vq+fLkkadKkSRo7dqwcDod69uxZ49c3ihQpKR1ds47atGnLwtgAAPiBtzUYAACAP3lsHHXp0kUffPCBJOnHP/6xPvzww2tur6hoGTdunMaNG3fd9zdu3OhNToS4yZOnKjNzNLONAADwE29rMAAAAH/y2Dh64YUXgpEDYS4lpaO2bn3b6BgAAEQMajAAABAKPK5xNH78eNe/X3311Wtu++Uvf+n/RAAAAKAGAwAAIcHjjKO8vDzXvzds2HBNoXLlypXApAIAAKjhqMEAIPLY7TaVnDmh0x+sNjRHyZnjsteJrCuWI3CqdVU1p/PaJ1ZUVJRfwwAAAOB61GAAAMAoHmccXV2YUKQAAAAEBzUYAEQek8ms45eilNTt14bmOP3BaplMJkMzIHx4bBxdvHhRe/bskdPp1KVLl7Rnzx7XbZcuXQpoOAAAgJqKGgwAAIQCj42jxo0ba/bs2ZKk5ORk17/LvwYAAID/UYMBAIBQ4LFxtHbt2mDkQJiz2U5p+vRn9NxzM2QymY2OAyAIeN0DgUUNBgAAQoHHxbGPHz+uzMxMPfTQQ3ruued07ty5YORCmMnKWqW9ez9XVtYqo6MACBJe90BgUYMBAIBQ4LFx9PTTT6tz586aO3eukpKSNHPmzGDkQhix2U4pJ2ebnE6ncnK2yW63GR0JQIDxugcCjxoMAACEAo+nqtntdg0aNEiSlJmZqQcffDDgoRBesrJWqbS07DLBDkepsrJWKTNzvMGpjGW323Ty1Cn9ec6zhuY4eTRfatTI0AyITKH0us/N3a7s7K0V3m615kmSMjNHVzpOWlofWSzpfs0G+IIaDAAAhAKPM45iYmIq/Rp4++23VFJSLEkqKSnWjh25BicCEGjh9Lo3mcyswYSwRA0GAABCgccZR06n85qvo6KiAhYG4em++x7Q9u1bVVJSrNjYON1/v8XoSIYzmcxSnQQ98tR0Q3P8ec6zMtWpZWgGRKZQet1bLOnMFEJEogYDAAChwGPjaP/+/brtttsklRUwxcXFuu222+R0OhUVFaXPP/884CER2oYMGaacnG2SpJiYaA0ZMszgRAACjdc9EHjUYJA8n45rt9slSSaTqdJxOB0XAOAtj42jAwcOBCMHwpjZ3Ei9evXWm29uUa9evTklBKgBeN0DgUcNhqoovziBp8YRAADe8tg4+vTTTyu9/Uc/+pHfwiB8DRkyTPn5R5h1ANQgvO6BwKIGg+T5dNzyhf/nz18arEgAgBrGY+No8ODBMpvNuummmyRde759VFQURQsklc0+WLBgmdExAAQRr3sgsKjBAABAKPDYOHr55ZeVk5OjAwcOKDU1Venp6frBD34QjGwAAAA1FjUYAAAIBR4bR127dlXXrl3lcDj00Ucf6U9/+pOsVqtSU1OVlpamjh07BiMnAABAjUINBgAAQoHHxlG5mJgYVwGzZ88ezZo1Sy+//LK++OKLQOYDAACo0ajBAADBtnjxPFmteT6NUb5/+Vps3kpJ6aCMjCd9GgO+qXLjaM+ePcrJydE777yj5s2b6+GHH9bSpSzCBwAAEEjUYACAYLNa8/T5F/sUlZDs9RjO0jhJ0p78Au/HuOD9vvAfj42jWbNm6d1331Xr1q1lsVj06quvqmHDhkGIBgAAUHNRgwEAjBSVkKzYOwYYmqHksw2GHh9lPDaOsrKyZDab9c0332jVqlVavXr1Nbdv3749YOEAAABqKmowAAAQCjw2jt55551g5AAAAMBVqMEAAEAo8Ng42rNnj9LS0iRJBQUFSk7+7zmOy5cv129+85vApQMAAKihqMGA6gunBX1Pf/e1diyf5fX4l86flSTVSWzg9Rinv/taTevf6PX+kpSbu13Z2VsrvL2q92daWh9ZLOk+ZQkXJWeP6/QHqz1vWIHSyxckSdG1E3zKoOYmr/dHzeKxcbRixQpX0TJy5Eht3rzZdVtOTg5FCwAAQABQgwHVZ7Xm6cDBL9W4ZRuvx6iVWF+SZL90xesxTh7Nr/T2lJQOXo9dznrymCSpafMbvB6jaf0b/ZKlMiaTOaDjhxu/PPZWW9lYzVt5P0hzU8Afe0QOj40jp9Pp9t/uvkbk8vRJgt1ulySZTJV3rWvSJwkAAPiCGgzwTuOWbfTIU9MNzfDnOc9Wers/Li1ePoNn/nxjr7JosaRT31dDJD32qDk8No6uFhUVVenXqLns9rKut6fGEQAAqD5qMAAAYBSPjSMKE0ieP0mg6w0AgH9RgwEAgFDgsXF06NAhpaeXNQyOHTvm+rfT6dS3334b2HQAAAA1FDUYAAAIBR4bR9nZ2cHIAQAAgKtQgwEAgFDgsXG0aNEivfDCC8HIAgAAgP+gBgMAAKEg2tMGX375ZTByAAAA4CrUYAAAIBR4nHF08eJF7dmzp8Lbb731Vr8GAgAAADUYAAAIDR4bRydPntScOXPkdDqvuy0qKkpZWVkBCQYAAFCTeVODORwOTZkyRfn5+SouLtaoUaOUlJSk559/XrGxserevbsee+yxYMQHAAARwmPjqHXr1jSHAAAAgsybGiw3N1dxcXFav369zpw5o759+yoxMVFLlixRs2bNNHz4cPXo0UOdOnUKUGoAABBpPDaOAAAAEB569Oihbt26SZJrppLD4VDz5s0lSXfffbd27dpF4whAjZObu13Z2VsrvN1qzZMkZWaOrnSctLQ+sljS/ZotFNntNjkvnFTJZxsMzeG8cFJ2u8elmRFgHhtHU6ZM8TjIokWL9MQTT/glEAAAALyrwerWrStJKiws1JgxY/TEE09ow4b/Fv316tWTzWarVg6zOaFa20eKuLgYSVJycqLBSSpHTjfHuRTQQ1RZXFxMQH/ecHnsQ0ViYm3XfeZO48bJklTpNuXjGH2fB+Oxj4kJnWZNTEy04fd5TeexcdS5c2ePg/zf//0fjSMAAAA/8rYGO3HihEaNGqWBAwfqvvvu0yuvvOK6rbCwUPXr169WDpvtgkpLr19nKdIVFzskSQUF5w1OUjlyuj9OKCgudgT05w2Xxz5UpKbeo9TUe/wyltH3eTAe+wYNkhR1ukSxdwwI2DGqouSzDWrQIMnw+zySRUdHefyQyC9tRHeLNgIAACCwvl+DnT17VsOHD9fYsWPVv39/JSQkKDY2VseOHZPT6dTOnTur1JACAAAo55c1jqKiovwxDAAAAKrh+zXYypUrZbPZtHz5ci1fvlySNGnSJI0dO1YOh0M9e/ZkfSMAAFAtLI4NAAAQIcaNG6dx48Zd9/2NGzcakAYAAEQCvzSOOFUNwbJ48TzXFQ+8VdUrJniSktJBGRlPVnj7yaP5+vOcZ70ev/DcGUlSvfoNvR7j5NF8mTre6PX+AGoeT1edkSS73S5JMplMFW5TU646YzRqMAAAEGgeG0cOh0MxMe5Xlj9x4oSaNGmi1NRUvwcD3LFa8/Rl3kE1b93O6zHKGzEXikq8HuObrw5XentKSgevxy5n/+acJKllkyZej2HqeKNfsgDA1ez2sqtyVdY4gu+owQAAQCjw2Dj61a9+pblz56pFixbXfH/btm2aMWOGPv74Y02YMCFgAYHva966nZ549veGZlg0vfLnfGUzkaqqfEbU/PlLfR4LAKrKYkn3OFOI96fgoAYDAAChwONV1UaMGKEhQ4bozTfflCSdP39e48aN08KFC7VkyZKABwQAAKiJqMEAAEAo8Djj6L777tPNN9+siRMn6q233tIXX3yhHj16aMuWLapTp04wMgIAANQ41GAAACAUVGlxbJPJpBtvvFHbt29XdHS0HnjgAQoWAACAAKMGQygIp4uT2O02nTx1yqcLlPjDyaP5UqNGhmZAeKrKRSqq8nriIhXwJ4+No88//1wTJkzQD3/4Q+Xk5OjQoUOaMGGCevTooXHjxik+Pj4YOQEAAGoUajCEinC5OAlQU5hMZqMjoIbx2Dh6/PHHNXXqVN13332SpNtuu01/+ctf9Lvf/U4PP/ywtm3bFvCQAAAANQ01GEJJOFycRPrPH9R1EvTIU9ODkKhif57zrEx1ahmaAeGpKhepAILNY+PojTfeuO5yuwkJCXrxxRe1ZcuWQOVCEIXT9GMAAGoKajAAABAKPDaOvl+wSNK//vUvvfrqq8rJydHPfvazQORCEFmtecqzHlSrtilej1G/YZIk6Yqj1Osxvj5i9XpfAAAiDTUYAAAIBVVaHFuSzp49q7/+9a/auHGjjhw5or59+2rjxo2BzIYgatU2RZNnLTA0w8xJYww9PgAAoYgaLHIx6xsAEA48No4++eQTbdy4Ue+99566dOmiESNGaMGCBZo+3djzhgEAACIZNVjkY9Y3ACAceGwcDRkyRA888IC2bNmiFi1aSJIWLlwY8GAAAAA1GTVYzcCsbwBAqPPYOPrTn/6kv/71r+rXr586deqktLQ0lZZ6/4kGAAAAPKMGAwAAoSDa0wadO3fW7373O73//vvq37+/duzYoYKCAmVkZGjnzp3ByAgAAFDjUIMBAIBQ4HHG0bfffuv69x133KE77rhDJ06c0D//+U/97//+r3bv3h3QgAAAADURNRgAAAgFHhtH99xzjxo2bHjNJWGdTqckqUmTJoFLBgAAUINRg3mPq5UBAMrl5m5XdvbWCm+32+2SdM3vW3fS0vrIYkn3a7Zw4bFxNHXqVO3YsUNOp1MPPPCAHnjgAY93KMpQtPif3W5Tgc2mRdMnGJrjm68OK9lsNjQDACCyUYN5z2rNk9Wap7btO3g9RsP/3NcOp/c5jhzyrQ4EAASe3W6T5LlxVJN5bBwNGDBAAwYMkN1u11tvvaXx48crOjpaFotFDzzwgOrXrx+MnGGJogUAAHiLGsw3bdt30Mw/LDU0w+Sxvn3wBwDwncWSXulMofJJGvPnG/s7I5R5bByVM5lMrgLGarVqypQpmjp1qr744otA5gt7FC3+ZTKZFZ/QQE88+3tDcyyaPkEJ8VV++QAA4DVqMAAAYKQq/+VbUFCgHTt2KCcnR6dOndJ9992nZ599NpDZAAAAajxqMAAAYCSPjaM//vGPeuutt3TmzBndf//9mjRpkjp16hSMbAAAhI1QWdcuUta0AzUYAAAIDR4bR88//7yaNGmiDh066IsvvtC///3va25/+eWXAxYOAIBwYbXm6V97/63SOt4vrBhVHCNJ2m39zqv9oy/ZvT42Qg81GADASM4LBSr5bIP3+xcVSpKi4uv5lEFK9np/+IfHxlFWVlYwcgAAEPZK65h0uV0fw45f+3DFl5pF+KEGAwAYJSXF+ws8lbNaz5SN1caXxk+yX7LANx4bR126dAlGDgAAAFyFGgwAYBR/nPbO1coiR7TRAQAAAAAAABCaaBwBAAAAAADALY+nqgEAAACouex2mwpsNi2aPsHQHN98dVjJZrPH7U4ezdef5zzr9XEKz52RJNWr39DrMU4ezZep441e7w8AoYTGEQAAAICI4I9FdO3fnJMktWzSxOsxTB1vZEFfABGDxhEAAACACplMZsUnNNATz/7e0ByLpk9QQnzlf76woC8A+B9rHAEAAAAAAMCtgDaO9uzZo0cffVSStG7dOqWlpWnw4MEaPHiwDh8+HMhDAwAAAAAAwEcBO1Vt9erV2rRpkxISEiRJ+/bt04wZM3TnnXcG6pAAAAAAAADwo4A1jpo1a6aFCxdq0qRJksoaR3a7XXPmzFHPnj01cuTIQB0a1WS32/TNN8c0ckBvr8dwlJRIkmJivX9KXbl8Sc2bt/C43TdfHfbpqh7nz5yWJCU2TPJ6jG++OqwbO3T0en8AMMrixfNkteb5NEb5/uXrgHgrJaWDX9YjAQAAQOAErHFksVh07Ngx19f333+/+vXrp4YNGyojI0Pvv/++unfvXq0xzeYEf8cMqLi4GDmKHEbHkFSWJTk50e1tLVu20OnTdp/Gv1JSLEmKj4/zeoy6deuqZcsWFeaUpFtuuVlxcTFeH0OSThw9I0lq1fwGr8dIuukH6tSpU6VZfVX+cwbyGAD8x9f3Jn+p7P1ekr766rA+27NXjrgGXh8j6j+/2v6x/2uvx4gpPusxKwAAAIwXlKuqOZ1ODRo0SImJZcVht27ddODAgWo3jmy2CyotdQYiYkAUF4dG00gqy1JQcN7tbTNnzvV5fH9efaKinJI0fPjjPo9fnnX27EU+j1VZVl+VP38CeQwA/hMq7/mVvd+X3+6Ia6BzjVKDmOp69U99dE3W6OiosPuACAAAoCYIylXVioqK1Lt3b507d05Op1Mff/yxbrrppmAcGgAAAAAAAF4KyoyjWrVqaeLEiRo6dKji4+OVmpqqrl27BuPQAAAAAAAA8FJAG0ctWrTQ+vXrJUnp6elKT08P5OEAAAAAAADgR0GZcQQAAAAAqJrc3O3Kzt5a6TZVucJlWlofWSx8eA/ANzSOAAAAACDMmExmoyMAqCFoHAEAAABACLFY0pkpBCBkBOWqagAAAAAAAAg/NI4AAAAAAADgFo0jAAAAAAAAuEXjCAAAAAAAAG7ROAIAAAAAAIBbNI4AAAAAAADgFo0jAACACLNnzx49+uijkqR169YpLS1NgwcP1uDBg3X48GGD0wEAgHASa3SAQMjN3a7s7K2VbmO32yVJJpOpwm3S0vrIYkn3OofdbpPNbtfksaO9HsMfDh/Kk7mSnxPBV5XnqNWaJ0nKzKz4+ePrcxSA/9jtNkVfsqn24cpf24EUfckmuz2+0m3sdptiis+q/qmPgpTKvZjis7LbbYZmiFSrV6/Wpk2blJCQIEnat2+fZsyYoTvvvNPgZAAAIBxFZOOoKsqL1coaR4CRTCaz0REAAGGoWbNmWrhwoSZNmiSprHFkt9s1Z84c9ezZUyNHjjQ4YeCFy4d3drtNp2w2zZw0JoiprvfVYasamSuvO7756rAWTZ/g9THOnzktSUpsmOT1GN98dVg3dujo9f4AEMpCZQKMOxHZOLJY0j3eUeWzOObPXxqwHCaTWQ2SzJr5h8Adoyomjx2tmChDI+B7qvIcBRBeTCaz8u1Futyuj2EZah/e6rHpbDKZdfhEoc41Sg1SKvfqn/qIBnmAWCwWHTt2zPX1/fffr379+qlhw4bKyMjQ+++/r+7du1d5PLM5IRAxAyomJnRWY4iJiVZycmKFt4WKynLecsvNiouL8Wn8E0fPSJJaNb/B6zGSbvqBOnXqVGFOfyn/WQN9HCDShctrKVRyJibW9vhee/p02QSYJk2SKx3H3z9LRDaOAAAAIDmdTg0aNEiJiWUFZLdu3XTgwIFqNY5stgsqLXUGKmJANGiQpIT6SSHz4V1BwXm3tzdokKTaCQ00edaCICe71sxJY1QrJrrCnMOHP+7zMco/tJ09e5HPY1WU01+Kix1BOQ4Q6cLltRQqOVNT71Fq6j2VblPV99Lq/CzR0VEePyQKnY85AAAA4FdFRUXq3bu3zp07J6fTqY8//lg33XST0bEAAEAYYcYRAABAhKpVq5YmTpyooUOHKj4+XqmpqeratavRsQAAQBihcQQAABBhWrRoofXr10uS0tPTlZ7OunoAAMA7nKoGAAAAAAAAt2gcAQAAAAAAwC0aRwAAAAAAAHCLxhEAAAAAAADconEEAAAAAAAAt7iqGgAAAIAaITd3u7Kzt1a6jdWaJ0nKzBxd4TZpaX1ksXC1QtRsnl5PwXgtLV48z3Ucb1UlZ1WkpHRQRsaTPo0RqmgcAQAAAMB/mExmoyMAESEYryWrNU//2vtvldYxeT1GVHGMJGm39Tuvx4i+ZPd633BA4wgAAABAjWCxpDNTCPCTUHk9ldYx6XK7PoZmqH248pmM4Y41jgAAAAAAAOAWM44C7MihPE0e6/25kqdP2yRJSUneT/M7cihPKSkdvN5f8s/5qxLngwNAKIgpPqv6pz7yev8oxxVJkjOmlk8ZAAAAEPpoHAWQr80aSTpjLztXspEP54empHTwS5bKcC44AIQHf/w+KP+wICWlleFZAAAAEFg0jgLIHyuql8/gmT9/qc9j+SJUzl8FAPgmkn43AZHg6yNWzZw0xuv9z54u+5CxQZL3C8N+fcSqDikdvd4fAOBZqFwBzpurv9E4AgAAAAzgj1l3586cliQ1btTI6zE6pHRkBiAABJjVmqfP9uyVI66B12NEOcr+/4/9X3u1v7dLBdA4AgAAAAzADEAAqFkccQ10rlGqYcf3do1LrqoGAAAAAAAAt2gcAQAAAAAAwC1OVQMAAAAAAAggu92mmOKzXp8u5g8xxWdlt9uqvR8zjgAAAAAAAOAWM44AAAAAAAACyGQy6/CJQsMXxzaZzNXejxlHAAAAAAAAcIvGEQAAAAAAANziVDUAAPwk+pJdtQ9v9Xr/qOJLkiRnXB2vjy819fr4AAAAwPfROIJf2GynNH36M3ruuRlenTMJAOEuJaWDz2NYrXn/Gcvb5k9Tv+QAAAAAytE4gl9kZa3S3r2fKytrlTIzxxsdBwCCLiPjSZ/HyMwcLUmaP3+pz2MBAAAA/sAaR/CZzXZKOTnb5HQ6lZOzTXa7zehIAAAAAADAD8JyxtHixfNc0/m9Vb5/+ae73kpJ6eCXT5nDWVbWKpWWOiVJDkepobOOcnO3Kzu78vVFqvLYp6X1kcWS7tdsAAAAAACEm7CccWS15sl6KE+Kjvb6P5O5kUzmRj6NYT2U53MDKxK8/fZbKikpliSVlBRrx45cgxNVzmQysw4TAAAAAABVEJYzjiQppcONmr9khaEZMh8fKZWWGpohFNx33wPavn2rSkqKFRsbp/vvtxiWxWJJZ6YQAAAGqcrMX7vdLkkymUwVbuOPmb9HDuVp8ljvZ5afPl126n1SkvcfNh05lMeC9QAQQHa7TdGXbD5d1dYfoi/ZZLfHG5ohkMK2cYTQMWTIMOXkbJMkxcREa8iQYQYnAgAAoap8LcTKGke+8kez5sx/GlyNfJilnJLSgcYRACDs0TiCz8zmRurVq7fefHOLevXqzWlgAADUUFWZ+RuMqwdylUMAqBlMJrPy7UW63K6PoTlqH94a0X8H0ziCXwwZMkz5+UeYbQQAAAAAQAShcQS/MJsbacGCZUbHAAAAAAAAfhSWV1UDAAAAAABA4NE4AgAAAAAAgFs0jgAAAAAAAOAWjSMAAAAAAAC4ReMIAAAAAAAAbtE4AgAAAAAAgFs0jlDj2GynNGbMKNntNqOjAAAAAAAQ0mKNDgAEW1bWKu3d+7myslYpM3O80XEAAAAqlJu7XdnZWyu83WrNkyRlZo6udJy0tD6yWNL9mu1q4ZITQOSJvmRX7cMVv/94ElV8SZLkjKvjUwapqcftYorPqv6pj7w+TpTjiiTJGVPLq/1jis96tR+NI9QoNtsp5eRsk9PpVE7ONg0ZMkwmk9noWAAAAF4JlzomXHICCC8pKR18HqO8sZ2S4rnxU7GmHrP4N2srr8fwJgeNI9QoWVmrVFrqlCQ5HKXMOgIAACHNYkkPixk44ZITQGTJyHjS5zHKZ0LOn7/U57EqE05Zv481jlCjvP32WyopKZYklZQUa8eOXIMTAQAAAAAQumgcoUa5774HFBsbJ0mKjY3T/fdbDE4EAAAAAEDo4lQ11ChDhgxTTs42SVJMTLSGDBlmcCIAAMLH4sXzXOsreKuqiyRXJiWlg1+m/AMAAM+YcYQaxWxupF69eisqKkq9evVmoUYAAKrBas2T9VCeFB3t9X8mcyOZzI283t96KM/n5hUAAKg6ZhyhxhkyZJjy848w2wgAAC+kdLhR85esMOz4mY+PlEpLDTs+AAA1DY0j1DhmcyMtWLDM6BgAAAAAAIQ8TlUDAACIMHv27NGjjz4qSdq9e7f69++vgQMH6qWXXjI4GQAACDc0jgAAACLI6tWrNXnyZBUVFUmSpk+frvnz52vdunX65JNPdODAAYMTAgCAcELjCAAAIII0a9ZMCxculCRduHBBDodDzZs3V1RUlO6++27t2rXL4IQAACCcsMYRAABABLFYLDp27JikssZRvXr1XLfVq1dPNputWuOZzQmuf8fFxajY4fRPUB/ExcUoOTkx4MeQFPDjAACMFU7v90ZlpXEEAAAQoRISElRYWOj6urCwUPXr16/WGDbbBZWWljWLiosdUrTxE9aLix0qKDgf8GNICvhxAADGCqf3+0BkjY6OuuZDIrfb+O1oAAAACCkJCQmKjY3VsWPH5HQ6tXPnTnXu3NnoWAAAIIww4wgAACCCPffccxo7dqwcDod69uypTp06GR0JAACEkYA2jvbs2aO5c+fqj3/8o3bv3q3nn39esbGx6t69ux577LFAHhoAAKDGatGihdavXy9Juv3227Vx40aDEwEAgHAVsFPVuBQsAAAAAABAeAtY44hLwQIAAAAAAIS3gJ2q5u9LwV7NbrfJftquzMdH+pzTF9a8L2VKMhmaAQAQHnJztys7e2ul21iteZKkzMzRFW6TltZHFku6X7NdLVxyAgAAIDiCsji2Py4FK8l1ibiYmNC5GFxMTLSSkxMDNn5cXIwkBfQYAIDAS0ys7XpPr0jjxsmSVOl2iYm1A/o7IVxyAgAAIDiC1jgqvxRs8+bNtXPnTk2YMKHa49hsF1Ra6lSDBklqkGTW/CUrApC26jIfHymVlqqg4HzAjlFc7JCkgB4DABB4qan3KDX1Hr+MFcjfCUbljI6Ocn1ABAAAgNARlMaRxKVgAQAAwl0oLBfAUgEAAARXQBtHXAoWAAAAAAAgfAVtxhEAAADCm8lklqlRsqHLBZQvFQAAAIIjdFaZBgAAAAAAQEihcQQAAAAAAAC3aBwBAAAAAADALRpHAAAAAAAAcIvGEQAAAAAAANyicQQAAAAAAAC3aBwBAAAAAADALRpHAAAAAAAAcCvW6AAAAAAAAAA1WW7udmVnb610G6s1T5KUmTm6wm3S0vrIYkn3azYaRwAAAAAAACHOZDIbctywbRxZ875U5uMjvd7fbrNJkkxm7+94a96XSmnfwev9Jc9dxap0FKXAdBUBAAAAAEDgWSzpIfs3fVg2jlJS/tOsKS31egy77ZQkyZSU5H2O9h3+myVAjOooAgAAAAAAhGXjKCPjSZ/HKJ/BM3/+Up/H8kUodxUBAAAAAEDNxlXVAAAAAAAA4BaNIwAAAAAAALhF4wgAAAAAAABu0TgCAAAAAACAWzSOAAAAAAAA4BaNIwAAAAAAALhF4wgAAAAAAABuxRodAAAAAOHDmvelMh8f6fX+dptNkmQym70+fkr7Dl4fHwBQs+Tmbld29tYKb7da8yRJmZmjKx0nLa2PLJZ0v2YLFzSOAAAAUCUpKf9p2JSWej2G3XZKkmRKSvIuQ/sO/80BAICPTCbvPsioSWgcAQAAoEoyMp70eYzyT3Tnz1/q81gAAHhisaTX2JlC/sIaRwAAAAAAAHCLxhEAAAAAAADconEEAAAAAAAAt2gcAQAAAAAAwC0aRwAAAAAAAHCLxhEAAAAAAADconEEAAAAAAAAt2gcAQAAAAAAwK1YowMAAAAAwZSbu13Z2Vsr3cZqzZMkZWaOrnCbtLQ+sljS/ZoNAIBQQ+MIAAAA+B6TyWx0BAAAQgKNIwAAANQoFks6M4UAAKgi1jgCAAAAAACAWzSOAAAAAAAA4BaNIwAAAAAAALhF4wgAAAAAAABu0TgCAAAAAACAWzSOAAAAAAAA4Fas0QEAAAAQePfcc4+aN28uSbr99ts1btw4gxMBAIBwQOMIAAAgwp04cUKtW7fW6tWrjY4CAADCTJTT6XQaHaKqbLYLKi31HDc3d7uys7dWuo3VmidJSknpUOE2aWl9ZLGkVy8kAACotujoKJnNCUbHiFjvvvuu5s2bpwYNGqhOnTqaNGmS2rRpU6V9q1p/SdRgAACEm6rUYDV2xpHJZDY6AgAAQFAkJSVpxIgRevDBB/WPf/xDv/3tb/Xqq69Wad/qNPQSE2srLi6m0m0aN06WpEq3S0ysreTkxCofFwAABE5EzjgCAADhhRlHgXX58mVFR0crPj5ektS9e3e9//77VdqX+gsAgMhVlRqMq6oBAABEuJUrV2rFihWSpH379qlp06YGJwIAAOGCGUcAAMBwzDgKrAsXLuipp57S+fPnFRMTo+eee07t27ev0r7UXwAARK6q1GA0jgAAgOFoHIUu6i8AACIXp6oBAAAAAADAazSOAAAAAAAA4BaNIwAAAAAAALhF4wgAAAAAAABu0TgCAAAAAACAWzSOAAAAAAAA4BaNIwAAAAAAALhF4wgAAAAAAABu0TgCAAAAAACAWzSOAAAAAAAA4BaNIwAAAAAAALhF4wgAAAAAAABu0TgCAAAAAACAWzSOAAAAAAAA4Fas0QGqIzo6yugIAAAgAPgdH7p4bAAAiFxV+T0f5XQ6nUHIAgAAAAAAgDDDqWoAAAAAAABwi8YRAAAAAAAA3KJxBAAAAAAAALdoHAEAAAAAAMAtGkcAAAAAAABwi8YRAAAAAAAA3KJxBAAAAAAAALdoHAEAAAAAAMAtGkcAAAAAAABwKyIaRwMHDtSxY8eMjnGNXbt2KTU1VYMHD3b9t2XLFrfbduvWLbjhqmDXrl268cYb9dZbb7m+53A4lJqaqkWLFnk15qJFi/Taa6/5K6JHixcvVs+ePVVcXFzlff73f/9XkjR48GB99dVXgYomKTD3cSCF4uusMpXlDfZrzpvnYnUVFRVp8+bNbm9bsWKFhg4dqmHDhmn48OE6cOBAtcb+xz/+IavV6nW2TZs2ad68eV7vL0lHjx7VE088ocGDB2vAgAGaPn26Ll686HZbT3n99V60a9cu/ehHP9Lx48dd35s3b542bdrk89iVOXbsmAYOHFjl7a/+fTRo0CANGjRIO3fuDGDCMv543BHaQvX3AjXY9YJZg4V6/SWFVw0Wqq+zylCD/Rc12LX88V4ULvWXFFk1WEQ0jkJVamqq1q5d6/rvZz/7mdGRqqVdu3bavn276+uPP/5YderUMTBR1TmdTuXm5qpHjx7asWNHlfdbuHBhAFNdL5zvY1SNt8/F6jp58qQ2btx43fetVqvee+89rV69WqtWrVJmZqYmT55crbFff/11nTx50l9Rq+3y5cvKyMjQY489prVr12rDhg26+eabNXHiRLfbBzNvbGysJk2aJKfTGZTjeav899Gf/vQnLVy4UDNmzNCJEyeMjgUEDDWYMcKl/pLC9z5G1VGD+S5Ua7Bwqb+kyKnBYo0O4C/Hjx/XjBkzdOXKFZ09e1bjxo3TT37yE1ksFt122206fPiwOnXqpBkzZmjRokW64YYb1L9/f+3atUuvvfaa5syZo7Vr1+rtt99WUVGRkpOTNX/+fC1ZskSfffaZLl68qGbNmqlLly4aMGCACgoK9MQTT2jDhg1Vznj+/HlNnjxZp0+fVlRUlJ555hl16NBBV65cUWZmpk6ePKmOHTvqueee0+LFi13H7devn/7+979rzpw5kso69R988IE++eQTLVmyRE6nU0VFRZo3b56+/vprzZ07V7GxsRo0aJDefvtt/eEPf5Ak/fznP9fq1avVoEGDKuW9+eabZbVadenSJdWpU0fbtm1T7969JUlz5szRvn37dP78ed12222aMmWKJk6cqDNnzujs2bNasWKFpkyZouPHj8vhcGj69OmSpLfeekvbtm3T2bNnNWPGDN18883VeZir7KOPPlLHjh3Vr18/vfDCC0pPT9fgwYPVvn17HTp0SDExMZo7d66sVus199cLL7ygDz74ICCZ3KnOffz0008rPT1dr7/+uhITE/XKK6+odu3aeuSRR4KWd/Hixbrzzjuve+24e51V9HwPporyStK5c+fUv39/ZWdnKzo6WtOnT1f37t3VvXt3v2ao6Lk4Y8YMtW7d2vV+1LdvXz3zzDM6ePCgWrRooU8//VQ7d+50u+29996rcePGqaSkRKWlpXr++ee1YsUKHTx4UMuWLdOoUaNcxzeZTPr222+1ZcsWdevWTbfccovWr1+vL7/8UjNmzJAkJSUladasWfr3v/+tFStWSJJOnTqlX/3qV7r55pv14Ycfat++fXr55Ze1e/durVmzRjExMercubPGjh2rRYsWKT8/X2fOnNHFixf14IMP6p133tGpU6e0cuVKSdLu3bv16KOP6uLFi8rIyFD37t31ySefaN68eYqJiVHr1q01bdo0vfHGG9q0aZMcDofGjRunzp0767333lOXLl2ueb/o27ev1q1bp08++UQLFixQSUmJEhMTlZmZeU3eXbt2KSsrS7Gxsa7XkSTl5OTozTffVFFRkSZNmqRbb71V2dnZbn+28vfi2bNnq2XLltc8vj/5yU9UVFSkdevWXfNafOGFF7R79245nU4NHjxYd999tx599FG9+eabkqSJEyfqZz/7mZKSkip8HOLi4nT8+HE98sgjeu+992S1WjV16lS1bNlSdrtdjz32mE6fPq3u3btr9OjR+u677/TMM8/oypUrql27tmbMmKHi4mJNmjRJly5d0po1azR06FCZTCb16dNH7777rvbs2aOvvvpKpaWlrvv77bff1rJly+R0OnXnnXdq8uTJFd43gXzcER7Cof6SqMGk4NRg4VJ/SeFVg4Vb/VVZZokajBrM9xosHOqvUaNGKTo6WjExMdc8J8K1BouYGUdHjhzR//f//X9avXq1xo4dq1dffVVS2ZSyp556Shs3btSnn356zZS2q5WWlurcuXNas2aN1q1bp4KCAh06dEiS1KFDB23YsEGZmZmuqc5vvPGGx0+vPvroI9cU6WHDhumll17SXXfdpbVr12ratGl67rnnJEkXL17UhAkTtG7dOl24cEHvvvvuNcf9/h8q5fLy8vSHP/xBWVlZ6tKli/7v//5PklRcXKx169apV69e2r9/v86fP6+9e/eqTZs2VS5YyvXo0UPvvfeerly5opMnT6ply5a6cOGCTCaTVq1apfXr1+udd95xTVdMTU3V+vXrtXHjRrVp00avvvqqpk2bps8//1yS1LRpU61Zs0YjRoxwPUaB8Prrr+vnP/+5br75Zp09e9Y1ZfLOO+/U2rVrlZaWpmXLlkn67/2Vnp4esDyVqep9fOXKFaWlpbk+HcvOztaDDz5oSObvc/c6q+j5Hirq16+vW2+9VR999JGKior0j3/8Q3fffbffj1PRc/H7PvzwQxUVFem1117TmDFjZLPZKhxzz549atiwoVauXKnx48frzJkzeuyxx9SxY8drChap7BfUokWL9Pe//139+vXTQw89pL/97W965plnNHXqVK1du1Z33323Xn75ZUlln5otW7ZMGzdu1OrVq9W0aVN17dpVEydOVK1atbRkyRLX++Q333yjjz76SJLUsGFDvfLKK7rxxht19OhRvfLKK/rxj3/sur1OnTpas2aNVqxYoRkzZsjhcOiZZ57R4sWL9ac//UmNGjVyTfNu2LCh1q9f7/rFdfToUbVq1eq6+6F58+ZaunSpHn/8cb366qt66KGHdPHiRVfe+Ph4LV261PUJWUFBgd5++21JUsuWLZWVlaXnn39e06ZN05kzZyr82Ty9F0+dOlWrV69Wfn6+pLL39OPHj2vjxo3KysrSSy+9pNLSUrVt21aff/65Ll68qH379unHP/5xhY+DzWbTkiVLNHLkSG3YsEGLFy/W+PHjtXXrVknShQsXNGfOHK1fv14fffSRDhw4oBdffFFDhgzR2rVrNXToUM2ePVtSWYH+P//zPxo6dKgrc6NGjWSz2WQymfTnP/9ZS5Ys0dSpU1VSUqJZs2Zp5cqV2rRpkxISEnTq1ClDHneEh1CsvyRqMKNqsHCqv6Twr8HCsf6SqMGowfxTg4V6/WW32zVhwgS1a9fumtzhWoOF7YyjwsJC1apVS7GxZT9C69attX79er3++usqKipSSUmJpLIXbOPGjSVJjRs31pUrV64Zp3x6W3R0tOLi4vTUU0+pdu3astvtrjHKH+xWrVopPj5eR44cUU5OjlavXl1pxtTUVFdnXZJGjBihXbt2uX7pnD17VpLUrFkzNWvWTJJ0++236/Dhw9cc111eSbrhhhs0ffp01a1bV8eOHdO99957zX7R0dHq3bu3tm/froMHD6pfv36V5nWnT58+WrhwoWJiYtSjRw9JUu3atVVQUKDx48erTp06unLlynX31VdffaV77rlHUtknOjfffLMWLVrk6labzeYKz4311enTp7Vz506dPXtWq1atUnFxsdavXy9J+p//+R9J0h133OE6r93d/RxM1bmP+/Xrp/Hjx+vmm29WmzZtVL9+/YBm+/7rLCoqynXb1c9Fd6+zgwcPun2+h0Lecv3799err76qwsJC9ezZ85pPBPyhsufi93Pl5eXp9ttvlyS1adNGJpPpuvHKt+3atauOHDmikSNHqlatWsrMzKwww1dffaWGDRvqxRdflCR98cUXGjFihM6cOaOpU6dKKive27ZtK6nstREfHy9J6tixo77++mvXWF9//bVsNptGjhwpqeyXZ/ntN954o6Sy1/YNN9wgSUpMTFRRUZFiYmL0wx/+UFFRUUpKSlJiYqJOnz6tgoICV/ZLly7p7rvvVqtWra57TTZp0kT79++/7mf7+uuvdfHiRdf99tBDD0mS6xz3o0ePqmPHjq5TDzp37qyDBw9KKvsjRpLatm0rm81W6c/m6T3CZDJp0qRJ+u1vf6suXbro0qVLrl+8derUUceOHZWfn6/+/ftry5YtuuWWW5SWlqaoqCgdPnzY7ePQvn17xcTEyGw2q23btoqKilJiYqLrd9iNN96ohIQESdItt9yiI0eO6ODBg1q+fLlefvlllZaWuh7Hxo0bKzr62s+JvvvuO61Zs0atWrVy/VFZXFwsm82mpKQkJSUlSZLGjBmjPXv2GPK4IzSFQ/0lUYMZUYOFW/0lhW4NFm71V3Uyl6MGmyqJGsyXGizU66+WLVu6Xg9XC9caLGxnHE2cOFH/+te/5HA4ZLfblZWVpb59++qFF17QD3/4Q9eL++o3rXK1atVSQUGBJLleCAcOHNC7776ruXPn6umnn1ZJSck1RU25fv36aeHChWrXrp3rSVNV7dq107Bhw7R27VrNnz/f9UnF8ePHderUKUnSP//5T9d00vLj1qpVy3X7vn37XOM9++yzeuGFF/T888+7nmDf/5n79u2rnJwc7dmzR3fddVe18kpSSkqKTpw4oc2bN7s+Efrggw9UUFCg2bNnKyMjQ5cvX77uvmrfvr327t0rSTp48KDrfN7v//ESCG+88YYGDBigVatW6ZVXXtGGDRuUnZ2tixcvas+ePZLKpu6lpKRIcv8cCabq3MctWrRQnTp1tHLlSq+K0Or6/uusZcuW1712JPf3YUXP91DIW65Lly46cuSINm/erL59+/o9T0XPxdjY2OtylX8aIpX9sj19+rQkKT4+/rptP/30UyUlJemPf/yjBg0apCVLlig6OtptYbZv3z49++yzrl94rVq1UmJiom666SbNnj1ba9eu1fjx413Tw/ft2yeHw6HLly/r4MGDat26taKiolRaWqoWLVqoWbNmWrVqldauXavBgwfrtttuk+T5dfTvf/9bUtknOYWFhUpKSlLTpk21bNkyrV27VqNGjdKPf/xjt2Pde++9+vDDD13vKZK0fv16NW/eXB06dHB9f+PGjXrttdeuyZuXl6fLly9LKnt/bd26taSy4k0qW3+gSZMmlf5sVXnfuueee9S+fXv95S9/Ua1atbR7925JZWsD7N+/Xy1bttRPfvIT7d27V2+88YZ+/vOfSyp73N09Dp7uz8OHD+vixYtyOBz617/+pQ4dOqhdu3b67W9/q7Vr12r69OmyWCxux7Lb7crJydGIESP00EMPae3atXr55ZfVq1cvJScn69y5czp37pwkafLkySoqKjLkcUdoCsf6S6IGu/r2QAm3+ksK3Ros3Oqv6mQuRw1GDeaPGiyc6i8pvGuwsJ1x9Otf/1ozZ85UfHy8fvrTn6pVq1aaNm2azGazmjZt6vol705aWprGjBmjXbt2ubprrVu3VlxcnPr27av4+HjdcMMNbhf2slgsmjlzpldXXHjsscc0ZcoUrV+/XhcuXFBGRoaksm7p9OnTdfLkSd1+++3q3r276xesJP2///f/VKtWLQ0YMECdOnVyFSi9e/dWv379lJiYqKSkJJ04cUI/+MEPrjlm06ZNFRsbq+7du3v9C/ree+/Vrl27ZDabJZV1V7/44gv94he/UK1atdSqVavr7qsBAwbo6aef1qBBg+RwOPTcc88FdFG6q73++uvXrCLfoEED3XXXXdq1a5e2bNmiNWvWqE6dOnrxxRddnW+jVfU+btCggfr166c//OEPrhd6IH3/dfbggw9e99qpSEXP91DLm5aWpg8//NDtNFxfVfRcvPXWW/Xss8+qadOmrlMX7rnnHr333nsaOHCgmjVrptq1a0squ8LM97ft2LGjli1bpr/85S8qLS3Vk08+KbPZrMuXL2vevHl68sknXcfs1auXDh06pP79+ysxMVHR0dGaMGGCbrjhBo0fP14Oh0OSNHPmTJ08eVLFxcWuT8N+85vfyGQy6bbbbtPvf/97LVy40HXqh8PhUPPmzZWWllal++Ly5cuu86ynTp2qmJgYTZw4USNHjlRpaanq1aun3//+9/ruu++u27devXpaunSpZs2apTNnzsjhcOgHP/iBXnzxRdlsNj377LNavHix6tatq7lz58rhcLjy/uY3v9GgQYMklb2XpqWlacmSJTp27JgeffRRFRUVadq0aTKZTF7/bOUmTZqkXbt2qV69ejKbzRowYICKioo0bNgwNWnSRFLZaRF79uxxff3cc8+5fRw8adiwoTIzM2W325Wenq6UlBT99re/1dSpU3XlyhVdvnz5mgU4y0/biY6Odr0nd+7cWVOmTNHgwYN17tw5PfLII4qOjtaUKVM0YsQIRUVF6fbbb1fnzp0NedwRmsKx/pKowYJRg4Vj/SWFZg0WbvWXt5mpwajB/FGDhXL9JUVODRblDIelyEPIxYsX9etf/1obNmwIiU9KqmLEiBGaNm2aayp2TXX1AnfhbOvWrTp27Jgee+wxo6NEhOXLl6tZs2aGr1Vw6NAhHTp0SA888ICOHj2qYcOGBa3ZWu77i1cCQKgIx/pLogaTIqf+kqjB/I0a7L+owRDqwnbGkRH+8Y9/aOrUqRo/fnxYFC2FhYUaNGiQ7r333hpdsESS3//+99qzZ49eeuklo6NEhHHjxunixYsaPny40VHUtGlTzZ49W6+88opKSkqqfblWAIhU4VZ/SdRgkYgazL+owYDwwowjAAAAAAAAuBW2i2MDAAAAAAAgsGgcAQAAAAAAwC0aRwAAAAAAAHCLxhEAAAAAAADconEEAAAAAAAAt2gcAQAAAAAAwK3/H1QpOXTLbJ2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51" y="86685"/>
            <a:ext cx="8842049" cy="655326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9399" y="2315910"/>
            <a:ext cx="2641747" cy="70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WINDSPEED_MAX_KMH </a:t>
            </a:r>
            <a:r>
              <a:rPr lang="fr-FR" sz="2200" dirty="0" smtClean="0"/>
              <a:t>Of </a:t>
            </a:r>
            <a:r>
              <a:rPr lang="fr-FR" sz="2200" dirty="0" smtClean="0"/>
              <a:t>the </a:t>
            </a:r>
            <a:r>
              <a:rPr lang="en-US" sz="2200" dirty="0" smtClean="0"/>
              <a:t>cities</a:t>
            </a:r>
            <a:r>
              <a:rPr lang="fr-FR" sz="2200" dirty="0" smtClean="0"/>
              <a:t>: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30" y="0"/>
            <a:ext cx="780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51825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EDA: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0135" y="1382074"/>
            <a:ext cx="3049097" cy="1950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WINDSPEED_MAX_KMH </a:t>
            </a:r>
            <a:r>
              <a:rPr lang="fr-FR" sz="2200" dirty="0" smtClean="0"/>
              <a:t>for 4 </a:t>
            </a:r>
            <a:r>
              <a:rPr lang="en-US" sz="2200" dirty="0" smtClean="0"/>
              <a:t>cities</a:t>
            </a:r>
            <a:r>
              <a:rPr lang="fr-FR" sz="2200" dirty="0" smtClean="0"/>
              <a:t>:</a:t>
            </a:r>
          </a:p>
          <a:p>
            <a:pPr marL="0" indent="0">
              <a:buNone/>
            </a:pPr>
            <a:r>
              <a:rPr lang="fr-FR" sz="2200" dirty="0" smtClean="0"/>
              <a:t>Most sales </a:t>
            </a:r>
            <a:r>
              <a:rPr lang="fr-FR" sz="2200" dirty="0" err="1" smtClean="0"/>
              <a:t>was</a:t>
            </a:r>
            <a:r>
              <a:rPr lang="fr-FR" sz="2200" dirty="0" smtClean="0"/>
              <a:t> in Jun, </a:t>
            </a:r>
            <a:r>
              <a:rPr lang="fr-FR" sz="2200" dirty="0" err="1" smtClean="0"/>
              <a:t>Jul</a:t>
            </a:r>
            <a:r>
              <a:rPr lang="fr-FR" sz="2200" dirty="0" smtClean="0"/>
              <a:t>,  </a:t>
            </a:r>
            <a:r>
              <a:rPr lang="fr-FR" sz="2200" dirty="0" err="1" smtClean="0"/>
              <a:t>Aug</a:t>
            </a:r>
            <a:r>
              <a:rPr lang="fr-FR" sz="2200" dirty="0" smtClean="0"/>
              <a:t>, sep , </a:t>
            </a:r>
            <a:r>
              <a:rPr lang="fr-FR" sz="2200" dirty="0" err="1" smtClean="0"/>
              <a:t>Oct</a:t>
            </a:r>
            <a:r>
              <a:rPr lang="fr-FR" sz="2200" dirty="0" smtClean="0"/>
              <a:t>, May,….</a:t>
            </a: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MARSEILLE</a:t>
            </a:r>
            <a:r>
              <a:rPr lang="en-US" sz="2200" dirty="0" smtClean="0"/>
              <a:t> is close to our dataset.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78" y="0"/>
            <a:ext cx="7848228" cy="6858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CBCC-0A6F-4E43-A2C1-6F2A6AD72B18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57316" y="4691641"/>
            <a:ext cx="1435694" cy="1230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57316" y="1623700"/>
            <a:ext cx="1435694" cy="1230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79537" y="1136592"/>
            <a:ext cx="1435694" cy="1793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64995" y="4876206"/>
            <a:ext cx="1435694" cy="148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5" y="3657600"/>
            <a:ext cx="3797442" cy="27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216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Sales market of Bernardo </vt:lpstr>
      <vt:lpstr>Objective:</vt:lpstr>
      <vt:lpstr>EDA:</vt:lpstr>
      <vt:lpstr>EDA:</vt:lpstr>
      <vt:lpstr>EDA:</vt:lpstr>
      <vt:lpstr>EDA:</vt:lpstr>
      <vt:lpstr>EDA:</vt:lpstr>
      <vt:lpstr>EDA:</vt:lpstr>
      <vt:lpstr>EDA:</vt:lpstr>
      <vt:lpstr>EDA:</vt:lpstr>
      <vt:lpstr>Corr:</vt:lpstr>
      <vt:lpstr>Corr:</vt:lpstr>
      <vt:lpstr>Type of models:</vt:lpstr>
      <vt:lpstr>ML:</vt:lpstr>
      <vt:lpstr>Feature importance: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market of Bernardo</dc:title>
  <dc:creator>Azadeh Mojarad</dc:creator>
  <cp:lastModifiedBy>Azadeh Mojarad</cp:lastModifiedBy>
  <cp:revision>25</cp:revision>
  <dcterms:created xsi:type="dcterms:W3CDTF">2022-11-24T09:20:26Z</dcterms:created>
  <dcterms:modified xsi:type="dcterms:W3CDTF">2022-11-27T23:20:55Z</dcterms:modified>
</cp:coreProperties>
</file>