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59" r:id="rId4"/>
    <p:sldId id="262" r:id="rId5"/>
    <p:sldId id="264" r:id="rId6"/>
    <p:sldId id="267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AFF5-1C74-4A27-B7B0-3D8AF6F758BB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CB9B-3E43-4CF7-BDA0-591A8E109D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6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AFF5-1C74-4A27-B7B0-3D8AF6F758BB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CB9B-3E43-4CF7-BDA0-591A8E109D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11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AFF5-1C74-4A27-B7B0-3D8AF6F758BB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CB9B-3E43-4CF7-BDA0-591A8E109D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34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AFF5-1C74-4A27-B7B0-3D8AF6F758BB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CB9B-3E43-4CF7-BDA0-591A8E109D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69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AFF5-1C74-4A27-B7B0-3D8AF6F758BB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CB9B-3E43-4CF7-BDA0-591A8E109D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88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AFF5-1C74-4A27-B7B0-3D8AF6F758BB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CB9B-3E43-4CF7-BDA0-591A8E109D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53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AFF5-1C74-4A27-B7B0-3D8AF6F758BB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CB9B-3E43-4CF7-BDA0-591A8E109D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36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AFF5-1C74-4A27-B7B0-3D8AF6F758BB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CB9B-3E43-4CF7-BDA0-591A8E109D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4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AFF5-1C74-4A27-B7B0-3D8AF6F758BB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CB9B-3E43-4CF7-BDA0-591A8E109D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92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AFF5-1C74-4A27-B7B0-3D8AF6F758BB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CB9B-3E43-4CF7-BDA0-591A8E109D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9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FAFF5-1C74-4A27-B7B0-3D8AF6F758BB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CB9B-3E43-4CF7-BDA0-591A8E109D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25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AFF5-1C74-4A27-B7B0-3D8AF6F758BB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CB9B-3E43-4CF7-BDA0-591A8E109D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27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обработки экспериментальных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Преобразование Фурье. Практическое занятие</a:t>
            </a:r>
          </a:p>
          <a:p>
            <a:endParaRPr lang="ru-RU" sz="3200" dirty="0" smtClean="0"/>
          </a:p>
          <a:p>
            <a:r>
              <a:rPr lang="ru-RU" dirty="0" smtClean="0"/>
              <a:t>Белых И.Н.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06F-3078-462F-BD28-1032CACE3CF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Дискретное преобразование Фурье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98875" cy="45751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m:rPr>
                        <m:nor/>
                      </m:rPr>
                      <a:rPr lang="ru-RU"/>
                      <m:t> ;</m:t>
                    </m:r>
                    <m:r>
                      <m:rPr>
                        <m:nor/>
                      </m:rPr>
                      <a:rPr lang="en-US" b="0" i="0" smtClean="0"/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⸱</m:t>
                    </m:r>
                    <m:r>
                      <a:rPr lang="ru-RU" b="1" i="1">
                        <a:latin typeface="Cambria Math" panose="02040503050406030204" pitchFamily="18" charset="0"/>
                      </a:rPr>
                      <m:t>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   </m:t>
                    </m:r>
                  </m:oMath>
                </a14:m>
                <a:r>
                  <a:rPr lang="en-US" i="1" dirty="0" smtClean="0">
                    <a:latin typeface="Bookman Old Style" panose="02050604050505020204" pitchFamily="18" charset="0"/>
                  </a:rPr>
                  <a:t>x(t)</a:t>
                </a:r>
                <a:r>
                  <a:rPr lang="en-US" dirty="0" smtClean="0"/>
                  <a:t> -&gt; </a:t>
                </a:r>
                <a:r>
                  <a:rPr lang="ru-RU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} 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;</a:t>
                </a:r>
                <a:r>
                  <a:rPr lang="en-US" dirty="0" smtClean="0"/>
                  <a:t> 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ru-RU"/>
                      <m:t> ;</m:t>
                    </m:r>
                    <m:r>
                      <m:rPr>
                        <m:nor/>
                      </m:rPr>
                      <a:rPr lang="en-US" b="0" i="0" smtClean="0"/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⸱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ru-RU" dirty="0" smtClean="0"/>
                  <a:t>Подставим дискретные значения </a:t>
                </a:r>
                <a:r>
                  <a:rPr lang="en-US" i="1" dirty="0" smtClean="0">
                    <a:latin typeface="Bookman Old Style" panose="02050604050505020204" pitchFamily="18" charset="0"/>
                  </a:rPr>
                  <a:t>t, f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⸱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𝑓𝑡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i="1" dirty="0" smtClean="0"/>
              </a:p>
              <a:p>
                <a:endParaRPr lang="en-US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RU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ru-RU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num>
                          <m:den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b="1" dirty="0" smtClean="0"/>
                  <a:t> 	прямое преобразование</a:t>
                </a:r>
                <a:endParaRPr lang="ru-RU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ru-RU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ru-RU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ru-RU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num>
                          <m:den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b="1" dirty="0" smtClean="0"/>
                  <a:t> 		обратное преобразование</a:t>
                </a:r>
                <a:endParaRPr lang="ru-RU" b="1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98875" cy="4575175"/>
              </a:xfrm>
              <a:blipFill>
                <a:blip r:embed="rId2"/>
                <a:stretch>
                  <a:fillRect l="-951" t="-266" r="-783" b="-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06F-3078-462F-BD28-1032CACE3C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1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Амплитудный и фазовый спектры Фурье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429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Действительная и мнимая части: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ru-RU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𝐼𝑚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ru-RU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 k=0,1</a:t>
                </a:r>
                <a:r>
                  <a:rPr lang="en-US" i="1" dirty="0"/>
                  <a:t>,…,</a:t>
                </a:r>
                <a:r>
                  <a:rPr lang="en-US" i="1" dirty="0" smtClean="0"/>
                  <a:t>N-1; n=0,1</a:t>
                </a:r>
                <a:r>
                  <a:rPr lang="en-US" i="1" dirty="0" smtClean="0"/>
                  <a:t>,…,N-1; </a:t>
                </a:r>
                <a:endParaRPr lang="ru-RU" i="1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ru-RU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𝑹𝒆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𝑰𝒎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rad>
                  </m:oMath>
                </a14:m>
                <a:r>
                  <a:rPr lang="ru-RU" b="1" dirty="0" smtClean="0"/>
                  <a:t> </a:t>
                </a:r>
                <a:r>
                  <a:rPr lang="ru-RU" b="1" dirty="0"/>
                  <a:t>- амплитудный спектр Фурье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𝑎𝑟𝑐𝑡𝑔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/>
                  <a:t> - фазовый спектр </a:t>
                </a:r>
                <a:r>
                  <a:rPr lang="ru-RU" dirty="0" smtClean="0"/>
                  <a:t>Фурье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спектр мощности Фурье</a:t>
                </a:r>
                <a:endParaRPr lang="ru-RU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 |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-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теорема Винера-</a:t>
                </a:r>
                <a:r>
                  <a:rPr lang="ru-RU" dirty="0" err="1" smtClean="0">
                    <a:solidFill>
                      <a:srgbClr val="FF0000"/>
                    </a:solidFill>
                  </a:rPr>
                  <a:t>Хинчина</a:t>
                </a:r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42908"/>
              </a:xfrm>
              <a:blipFill>
                <a:blip r:embed="rId2"/>
                <a:stretch>
                  <a:fillRect l="-1043" t="-2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06F-3078-462F-BD28-1032CACE3CFD}" type="slidenum">
              <a:rPr lang="ru-RU" smtClean="0"/>
              <a:t>3</a:t>
            </a:fld>
            <a:endParaRPr lang="ru-RU"/>
          </a:p>
        </p:txBody>
      </p:sp>
      <p:grpSp>
        <p:nvGrpSpPr>
          <p:cNvPr id="5" name="Группа 4"/>
          <p:cNvGrpSpPr>
            <a:grpSpLocks/>
          </p:cNvGrpSpPr>
          <p:nvPr/>
        </p:nvGrpSpPr>
        <p:grpSpPr bwMode="auto">
          <a:xfrm>
            <a:off x="8523514" y="3309257"/>
            <a:ext cx="3187766" cy="2569521"/>
            <a:chOff x="22002" y="6953"/>
            <a:chExt cx="26704" cy="20861"/>
          </a:xfrm>
        </p:grpSpPr>
        <p:sp>
          <p:nvSpPr>
            <p:cNvPr id="6" name="Овал 5"/>
            <p:cNvSpPr>
              <a:spLocks noChangeArrowheads="1"/>
            </p:cNvSpPr>
            <p:nvPr/>
          </p:nvSpPr>
          <p:spPr bwMode="auto">
            <a:xfrm>
              <a:off x="24860" y="12192"/>
              <a:ext cx="13620" cy="135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25" tIns="91425" rIns="91425" bIns="91425" anchor="ctr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ru-RU" sz="110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</a:p>
          </p:txBody>
        </p:sp>
        <p:cxnSp>
          <p:nvCxnSpPr>
            <p:cNvPr id="7" name="Прямая со стрелкой 6"/>
            <p:cNvCxnSpPr>
              <a:cxnSpLocks noChangeShapeType="1"/>
            </p:cNvCxnSpPr>
            <p:nvPr/>
          </p:nvCxnSpPr>
          <p:spPr bwMode="auto">
            <a:xfrm>
              <a:off x="31718" y="10858"/>
              <a:ext cx="0" cy="169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Прямая со стрелкой 7"/>
            <p:cNvCxnSpPr>
              <a:cxnSpLocks noChangeShapeType="1"/>
            </p:cNvCxnSpPr>
            <p:nvPr/>
          </p:nvCxnSpPr>
          <p:spPr bwMode="auto">
            <a:xfrm>
              <a:off x="22002" y="18954"/>
              <a:ext cx="2047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Прямая со стрелкой 8"/>
            <p:cNvCxnSpPr>
              <a:cxnSpLocks noChangeShapeType="1"/>
            </p:cNvCxnSpPr>
            <p:nvPr/>
          </p:nvCxnSpPr>
          <p:spPr bwMode="auto">
            <a:xfrm rot="10800000" flipH="1">
              <a:off x="31813" y="14172"/>
              <a:ext cx="4671" cy="48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Надпись 368"/>
            <p:cNvSpPr txBox="1">
              <a:spLocks noChangeArrowheads="1"/>
            </p:cNvSpPr>
            <p:nvPr/>
          </p:nvSpPr>
          <p:spPr bwMode="auto">
            <a:xfrm>
              <a:off x="41206" y="17953"/>
              <a:ext cx="7500" cy="4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25" tIns="91425" rIns="91425" bIns="91425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ru-RU" sz="2000" i="1" dirty="0" err="1">
                  <a:solidFill>
                    <a:srgbClr val="000000"/>
                  </a:solidFill>
                  <a:effectLst/>
                  <a:latin typeface="Bookman Old Style" panose="02050604050505020204" pitchFamily="18" charset="0"/>
                  <a:ea typeface="Arial" panose="020B0604020202020204" pitchFamily="34" charset="0"/>
                </a:rPr>
                <a:t>Re</a:t>
              </a:r>
              <a:r>
                <a:rPr lang="ru-RU" sz="2000" i="1" dirty="0">
                  <a:solidFill>
                    <a:srgbClr val="000000"/>
                  </a:solidFill>
                  <a:effectLst/>
                  <a:latin typeface="Bookman Old Style" panose="02050604050505020204" pitchFamily="18" charset="0"/>
                  <a:ea typeface="Arial" panose="020B0604020202020204" pitchFamily="34" charset="0"/>
                </a:rPr>
                <a:t>(w)</a:t>
              </a:r>
              <a:endParaRPr lang="ru-RU" sz="20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Надпись 369"/>
                <p:cNvSpPr txBox="1">
                  <a:spLocks noChangeArrowheads="1"/>
                </p:cNvSpPr>
                <p:nvPr/>
              </p:nvSpPr>
              <p:spPr bwMode="auto">
                <a:xfrm>
                  <a:off x="34746" y="14711"/>
                  <a:ext cx="6669" cy="5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25" tIns="91425" rIns="91425" bIns="91425" anchor="t" anchorCtr="0" upright="1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24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Надпись 3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746" y="14711"/>
                  <a:ext cx="6669" cy="51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Полилиния: фигура 370"/>
            <p:cNvSpPr>
              <a:spLocks/>
            </p:cNvSpPr>
            <p:nvPr/>
          </p:nvSpPr>
          <p:spPr bwMode="auto">
            <a:xfrm>
              <a:off x="33432" y="17716"/>
              <a:ext cx="762" cy="953"/>
            </a:xfrm>
            <a:custGeom>
              <a:avLst/>
              <a:gdLst>
                <a:gd name="T0" fmla="*/ 0 w 3048"/>
                <a:gd name="T1" fmla="*/ 0 h 3810"/>
                <a:gd name="T2" fmla="*/ 3048 w 3048"/>
                <a:gd name="T3" fmla="*/ 3810 h 3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48" h="3810" extrusionOk="0">
                  <a:moveTo>
                    <a:pt x="0" y="0"/>
                  </a:moveTo>
                  <a:cubicBezTo>
                    <a:pt x="1543" y="514"/>
                    <a:pt x="2321" y="2355"/>
                    <a:pt x="3048" y="381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3" name="Надпись 371"/>
            <p:cNvSpPr txBox="1">
              <a:spLocks noChangeArrowheads="1"/>
            </p:cNvSpPr>
            <p:nvPr/>
          </p:nvSpPr>
          <p:spPr bwMode="auto">
            <a:xfrm>
              <a:off x="29778" y="6953"/>
              <a:ext cx="9179" cy="4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25" tIns="91425" rIns="91425" bIns="91425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ru-RU" sz="2000" i="1" dirty="0" err="1">
                  <a:solidFill>
                    <a:srgbClr val="000000"/>
                  </a:solidFill>
                  <a:effectLst/>
                  <a:latin typeface="Bookman Old Style" panose="02050604050505020204" pitchFamily="18" charset="0"/>
                  <a:ea typeface="Arial" panose="020B0604020202020204" pitchFamily="34" charset="0"/>
                </a:rPr>
                <a:t>Im</a:t>
              </a:r>
              <a:r>
                <a:rPr lang="ru-RU" sz="2000" i="1" dirty="0">
                  <a:solidFill>
                    <a:srgbClr val="000000"/>
                  </a:solidFill>
                  <a:effectLst/>
                  <a:latin typeface="Bookman Old Style" panose="02050604050505020204" pitchFamily="18" charset="0"/>
                  <a:ea typeface="Arial" panose="020B0604020202020204" pitchFamily="34" charset="0"/>
                </a:rPr>
                <a:t>(w)</a:t>
              </a:r>
              <a:endParaRPr lang="ru-RU" sz="20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Надпись 372"/>
            <p:cNvSpPr txBox="1">
              <a:spLocks noChangeArrowheads="1"/>
            </p:cNvSpPr>
            <p:nvPr/>
          </p:nvSpPr>
          <p:spPr bwMode="auto">
            <a:xfrm>
              <a:off x="29622" y="17907"/>
              <a:ext cx="4095" cy="3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25" tIns="91425" rIns="91425" bIns="91425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0</a:t>
              </a:r>
              <a:endParaRPr lang="ru-RU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" name="Полилиния: фигура 373"/>
            <p:cNvSpPr>
              <a:spLocks/>
            </p:cNvSpPr>
            <p:nvPr/>
          </p:nvSpPr>
          <p:spPr bwMode="auto">
            <a:xfrm>
              <a:off x="36861" y="19290"/>
              <a:ext cx="2096" cy="2331"/>
            </a:xfrm>
            <a:custGeom>
              <a:avLst/>
              <a:gdLst>
                <a:gd name="T0" fmla="*/ 0 w 8382"/>
                <a:gd name="T1" fmla="*/ 6277 h 9325"/>
                <a:gd name="T2" fmla="*/ 6477 w 8382"/>
                <a:gd name="T3" fmla="*/ 181 h 9325"/>
                <a:gd name="T4" fmla="*/ 6858 w 8382"/>
                <a:gd name="T5" fmla="*/ 3229 h 9325"/>
                <a:gd name="T6" fmla="*/ 8382 w 8382"/>
                <a:gd name="T7" fmla="*/ 9325 h 9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82" h="9325" extrusionOk="0">
                  <a:moveTo>
                    <a:pt x="0" y="6277"/>
                  </a:moveTo>
                  <a:cubicBezTo>
                    <a:pt x="2652" y="4951"/>
                    <a:pt x="4381" y="2277"/>
                    <a:pt x="6477" y="181"/>
                  </a:cubicBezTo>
                  <a:cubicBezTo>
                    <a:pt x="7201" y="-543"/>
                    <a:pt x="6858" y="2205"/>
                    <a:pt x="6858" y="3229"/>
                  </a:cubicBezTo>
                  <a:cubicBezTo>
                    <a:pt x="6858" y="5324"/>
                    <a:pt x="7445" y="7452"/>
                    <a:pt x="8382" y="932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6" name="Полилиния: фигура 374"/>
            <p:cNvSpPr>
              <a:spLocks/>
            </p:cNvSpPr>
            <p:nvPr/>
          </p:nvSpPr>
          <p:spPr bwMode="auto">
            <a:xfrm>
              <a:off x="37338" y="22853"/>
              <a:ext cx="2190" cy="1787"/>
            </a:xfrm>
            <a:custGeom>
              <a:avLst/>
              <a:gdLst>
                <a:gd name="T0" fmla="*/ 1905 w 8763"/>
                <a:gd name="T1" fmla="*/ 2312 h 7149"/>
                <a:gd name="T2" fmla="*/ 5715 w 8763"/>
                <a:gd name="T3" fmla="*/ 407 h 7149"/>
                <a:gd name="T4" fmla="*/ 3429 w 8763"/>
                <a:gd name="T5" fmla="*/ 6884 h 7149"/>
                <a:gd name="T6" fmla="*/ 0 w 8763"/>
                <a:gd name="T7" fmla="*/ 6503 h 7149"/>
                <a:gd name="T8" fmla="*/ 8763 w 8763"/>
                <a:gd name="T9" fmla="*/ 6503 h 7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63" h="7149" extrusionOk="0">
                  <a:moveTo>
                    <a:pt x="1905" y="2312"/>
                  </a:moveTo>
                  <a:cubicBezTo>
                    <a:pt x="2792" y="1203"/>
                    <a:pt x="4984" y="-811"/>
                    <a:pt x="5715" y="407"/>
                  </a:cubicBezTo>
                  <a:cubicBezTo>
                    <a:pt x="6893" y="2370"/>
                    <a:pt x="5719" y="6884"/>
                    <a:pt x="3429" y="6884"/>
                  </a:cubicBezTo>
                  <a:cubicBezTo>
                    <a:pt x="2279" y="6884"/>
                    <a:pt x="0" y="7653"/>
                    <a:pt x="0" y="6503"/>
                  </a:cubicBezTo>
                  <a:cubicBezTo>
                    <a:pt x="0" y="3582"/>
                    <a:pt x="5842" y="6503"/>
                    <a:pt x="8763" y="650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7" name="Полилиния: фигура 375"/>
            <p:cNvSpPr>
              <a:spLocks/>
            </p:cNvSpPr>
            <p:nvPr/>
          </p:nvSpPr>
          <p:spPr bwMode="auto">
            <a:xfrm>
              <a:off x="40088" y="23526"/>
              <a:ext cx="107" cy="953"/>
            </a:xfrm>
            <a:custGeom>
              <a:avLst/>
              <a:gdLst>
                <a:gd name="T0" fmla="*/ 47 w 428"/>
                <a:gd name="T1" fmla="*/ 0 h 3810"/>
                <a:gd name="T2" fmla="*/ 428 w 428"/>
                <a:gd name="T3" fmla="*/ 3810 h 3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8" h="3810" extrusionOk="0">
                  <a:moveTo>
                    <a:pt x="47" y="0"/>
                  </a:moveTo>
                  <a:cubicBezTo>
                    <a:pt x="47" y="1276"/>
                    <a:pt x="-143" y="2668"/>
                    <a:pt x="428" y="381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8" name="Полилиния: фигура 376"/>
            <p:cNvSpPr>
              <a:spLocks/>
            </p:cNvSpPr>
            <p:nvPr/>
          </p:nvSpPr>
          <p:spPr bwMode="auto">
            <a:xfrm>
              <a:off x="40576" y="23717"/>
              <a:ext cx="191" cy="857"/>
            </a:xfrm>
            <a:custGeom>
              <a:avLst/>
              <a:gdLst>
                <a:gd name="T0" fmla="*/ 0 w 762"/>
                <a:gd name="T1" fmla="*/ 0 h 3429"/>
                <a:gd name="T2" fmla="*/ 762 w 762"/>
                <a:gd name="T3" fmla="*/ 3429 h 3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3429" extrusionOk="0">
                  <a:moveTo>
                    <a:pt x="0" y="0"/>
                  </a:moveTo>
                  <a:cubicBezTo>
                    <a:pt x="0" y="1171"/>
                    <a:pt x="238" y="2382"/>
                    <a:pt x="762" y="342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9" name="Полилиния: фигура 377"/>
            <p:cNvSpPr>
              <a:spLocks/>
            </p:cNvSpPr>
            <p:nvPr/>
          </p:nvSpPr>
          <p:spPr bwMode="auto">
            <a:xfrm>
              <a:off x="39814" y="23313"/>
              <a:ext cx="1334" cy="308"/>
            </a:xfrm>
            <a:custGeom>
              <a:avLst/>
              <a:gdLst>
                <a:gd name="T0" fmla="*/ 0 w 5334"/>
                <a:gd name="T1" fmla="*/ 1235 h 1235"/>
                <a:gd name="T2" fmla="*/ 5334 w 5334"/>
                <a:gd name="T3" fmla="*/ 92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34" h="1235" extrusionOk="0">
                  <a:moveTo>
                    <a:pt x="0" y="1235"/>
                  </a:moveTo>
                  <a:cubicBezTo>
                    <a:pt x="1009" y="-278"/>
                    <a:pt x="3516" y="92"/>
                    <a:pt x="5334" y="9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4185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6296" cy="1325563"/>
          </a:xfrm>
        </p:spPr>
        <p:txBody>
          <a:bodyPr/>
          <a:lstStyle/>
          <a:p>
            <a:r>
              <a:rPr lang="ru-RU" dirty="0" smtClean="0"/>
              <a:t>Преобразование Фурье прямоугольного окна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30" y="1690688"/>
            <a:ext cx="7094220" cy="157734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90" y="3268028"/>
            <a:ext cx="7272530" cy="15496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90" y="4880511"/>
            <a:ext cx="7272530" cy="159638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06F-3078-462F-BD28-1032CACE3CF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83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3.1 Рассчитать амплитудные Фурье спектры:</a:t>
            </a:r>
          </a:p>
          <a:p>
            <a:pPr lvl="1"/>
            <a:r>
              <a:rPr lang="ru-RU" sz="3200" dirty="0" smtClean="0"/>
              <a:t>Гармонического процесса</a:t>
            </a:r>
          </a:p>
          <a:p>
            <a:pPr lvl="1"/>
            <a:r>
              <a:rPr lang="ru-RU" sz="3200" dirty="0" smtClean="0"/>
              <a:t>Полигармонического процесса</a:t>
            </a:r>
          </a:p>
          <a:p>
            <a:pPr marL="0" indent="0">
              <a:buNone/>
            </a:pPr>
            <a:r>
              <a:rPr lang="ru-RU" sz="3200" dirty="0" smtClean="0"/>
              <a:t>3.2 Отобразить половину главного периода рассчитанных спектров Фурье </a:t>
            </a:r>
            <a:r>
              <a:rPr lang="ru-RU" sz="3200" dirty="0" smtClean="0">
                <a:solidFill>
                  <a:srgbClr val="FF0000"/>
                </a:solidFill>
              </a:rPr>
              <a:t>со шкалой по оси абсцисс в </a:t>
            </a:r>
            <a:r>
              <a:rPr lang="en-US" sz="3200" dirty="0">
                <a:solidFill>
                  <a:srgbClr val="FF0000"/>
                </a:solidFill>
              </a:rPr>
              <a:t>[</a:t>
            </a:r>
            <a:r>
              <a:rPr lang="ru-RU" sz="3200" dirty="0" smtClean="0">
                <a:solidFill>
                  <a:srgbClr val="FF0000"/>
                </a:solidFill>
              </a:rPr>
              <a:t>Гц</a:t>
            </a:r>
            <a:r>
              <a:rPr lang="en-US" sz="3200" dirty="0" smtClean="0">
                <a:solidFill>
                  <a:srgbClr val="FF0000"/>
                </a:solidFill>
              </a:rPr>
              <a:t>]</a:t>
            </a:r>
            <a:endParaRPr lang="ru-RU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3200" dirty="0" smtClean="0"/>
              <a:t>3.3 Рассчитать и отобразить спектр Фурье гармонического/полигармонического процесса длины </a:t>
            </a:r>
            <a:r>
              <a:rPr lang="en-US" sz="3200" dirty="0" smtClean="0"/>
              <a:t>N</a:t>
            </a:r>
            <a:r>
              <a:rPr lang="ru-RU" sz="3200" dirty="0" smtClean="0"/>
              <a:t>, умноженного на прямоугольное окно длиной </a:t>
            </a:r>
            <a:r>
              <a:rPr lang="en-US" sz="3200" dirty="0" smtClean="0"/>
              <a:t>0.</a:t>
            </a:r>
            <a:r>
              <a:rPr lang="ru-RU" sz="3200" dirty="0" smtClean="0"/>
              <a:t>9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⸱</a:t>
            </a:r>
            <a:r>
              <a:rPr lang="en-US" sz="3200" dirty="0" smtClean="0"/>
              <a:t>N</a:t>
            </a:r>
            <a:endParaRPr lang="ru-RU" sz="3200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06F-3078-462F-BD28-1032CACE3C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8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 дискретного спектра Фурье (к п.3.2)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089" y="1825625"/>
            <a:ext cx="11533533" cy="4351338"/>
          </a:xfrm>
        </p:spPr>
        <p:txBody>
          <a:bodyPr/>
          <a:lstStyle/>
          <a:p>
            <a:r>
              <a:rPr lang="ru-RU" dirty="0" smtClean="0"/>
              <a:t>Считается </a:t>
            </a:r>
            <a:r>
              <a:rPr lang="en-US" dirty="0" smtClean="0"/>
              <a:t>N</a:t>
            </a:r>
            <a:r>
              <a:rPr lang="ru-RU" dirty="0" smtClean="0"/>
              <a:t> значений спектра, но </a:t>
            </a:r>
            <a:r>
              <a:rPr lang="ru-RU" dirty="0"/>
              <a:t>о</a:t>
            </a:r>
            <a:r>
              <a:rPr lang="ru-RU" dirty="0" smtClean="0"/>
              <a:t>тображается только </a:t>
            </a:r>
            <a:r>
              <a:rPr lang="en-US" dirty="0" smtClean="0"/>
              <a:t>N/2</a:t>
            </a:r>
            <a:r>
              <a:rPr lang="ru-RU" dirty="0" smtClean="0"/>
              <a:t> значений</a:t>
            </a:r>
            <a:r>
              <a:rPr lang="en-US" dirty="0" smtClean="0"/>
              <a:t> !!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					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06F-3078-462F-BD28-1032CACE3CFD}" type="slidenum">
              <a:rPr lang="ru-RU" smtClean="0"/>
              <a:t>6</a:t>
            </a:fld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3821337" y="2443822"/>
            <a:ext cx="6466707" cy="3566715"/>
            <a:chOff x="5869704" y="5088541"/>
            <a:chExt cx="3466207" cy="1606304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5869704" y="5088541"/>
              <a:ext cx="3466207" cy="1606304"/>
              <a:chOff x="5869704" y="5088541"/>
              <a:chExt cx="3466207" cy="160630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869704" y="6233180"/>
                <a:ext cx="332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0</a:t>
                </a:r>
                <a:endParaRPr lang="ru-RU" sz="2400" dirty="0"/>
              </a:p>
            </p:txBody>
          </p:sp>
          <p:grpSp>
            <p:nvGrpSpPr>
              <p:cNvPr id="50" name="Группа 49"/>
              <p:cNvGrpSpPr/>
              <p:nvPr/>
            </p:nvGrpSpPr>
            <p:grpSpPr>
              <a:xfrm>
                <a:off x="5936617" y="5088541"/>
                <a:ext cx="3399294" cy="1490816"/>
                <a:chOff x="5936617" y="5088541"/>
                <a:chExt cx="3399294" cy="1490816"/>
              </a:xfrm>
            </p:grpSpPr>
            <p:grpSp>
              <p:nvGrpSpPr>
                <p:cNvPr id="53" name="Группа 52"/>
                <p:cNvGrpSpPr/>
                <p:nvPr/>
              </p:nvGrpSpPr>
              <p:grpSpPr>
                <a:xfrm>
                  <a:off x="5936617" y="5088541"/>
                  <a:ext cx="3399294" cy="1149813"/>
                  <a:chOff x="5936617" y="5088541"/>
                  <a:chExt cx="3399294" cy="1149813"/>
                </a:xfrm>
              </p:grpSpPr>
              <p:cxnSp>
                <p:nvCxnSpPr>
                  <p:cNvPr id="58" name="Прямая со стрелкой 57"/>
                  <p:cNvCxnSpPr/>
                  <p:nvPr/>
                </p:nvCxnSpPr>
                <p:spPr>
                  <a:xfrm>
                    <a:off x="5936617" y="6228006"/>
                    <a:ext cx="3399294" cy="10348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Прямая со стрелкой 58"/>
                  <p:cNvCxnSpPr/>
                  <p:nvPr/>
                </p:nvCxnSpPr>
                <p:spPr>
                  <a:xfrm flipH="1" flipV="1">
                    <a:off x="5936617" y="5088541"/>
                    <a:ext cx="5477" cy="1149813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Полилиния 59"/>
                  <p:cNvSpPr/>
                  <p:nvPr/>
                </p:nvSpPr>
                <p:spPr>
                  <a:xfrm>
                    <a:off x="5988702" y="5522998"/>
                    <a:ext cx="1313468" cy="705008"/>
                  </a:xfrm>
                  <a:custGeom>
                    <a:avLst/>
                    <a:gdLst>
                      <a:gd name="connsiteX0" fmla="*/ 0 w 4385436"/>
                      <a:gd name="connsiteY0" fmla="*/ 1869880 h 2047301"/>
                      <a:gd name="connsiteX1" fmla="*/ 177421 w 4385436"/>
                      <a:gd name="connsiteY1" fmla="*/ 655229 h 2047301"/>
                      <a:gd name="connsiteX2" fmla="*/ 327546 w 4385436"/>
                      <a:gd name="connsiteY2" fmla="*/ 1828936 h 2047301"/>
                      <a:gd name="connsiteX3" fmla="*/ 805218 w 4385436"/>
                      <a:gd name="connsiteY3" fmla="*/ 1187492 h 2047301"/>
                      <a:gd name="connsiteX4" fmla="*/ 1173708 w 4385436"/>
                      <a:gd name="connsiteY4" fmla="*/ 1760698 h 2047301"/>
                      <a:gd name="connsiteX5" fmla="*/ 1555845 w 4385436"/>
                      <a:gd name="connsiteY5" fmla="*/ 136 h 2047301"/>
                      <a:gd name="connsiteX6" fmla="*/ 1828800 w 4385436"/>
                      <a:gd name="connsiteY6" fmla="*/ 1665163 h 2047301"/>
                      <a:gd name="connsiteX7" fmla="*/ 2415654 w 4385436"/>
                      <a:gd name="connsiteY7" fmla="*/ 1801641 h 2047301"/>
                      <a:gd name="connsiteX8" fmla="*/ 2784143 w 4385436"/>
                      <a:gd name="connsiteY8" fmla="*/ 1979062 h 2047301"/>
                      <a:gd name="connsiteX9" fmla="*/ 3370997 w 4385436"/>
                      <a:gd name="connsiteY9" fmla="*/ 1787993 h 2047301"/>
                      <a:gd name="connsiteX10" fmla="*/ 3480179 w 4385436"/>
                      <a:gd name="connsiteY10" fmla="*/ 1938118 h 2047301"/>
                      <a:gd name="connsiteX11" fmla="*/ 3712191 w 4385436"/>
                      <a:gd name="connsiteY11" fmla="*/ 1965414 h 2047301"/>
                      <a:gd name="connsiteX12" fmla="*/ 4326340 w 4385436"/>
                      <a:gd name="connsiteY12" fmla="*/ 1951766 h 2047301"/>
                      <a:gd name="connsiteX13" fmla="*/ 4326340 w 4385436"/>
                      <a:gd name="connsiteY13" fmla="*/ 2047301 h 2047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385436" h="2047301">
                        <a:moveTo>
                          <a:pt x="0" y="1869880"/>
                        </a:moveTo>
                        <a:cubicBezTo>
                          <a:pt x="61415" y="1265966"/>
                          <a:pt x="122830" y="662053"/>
                          <a:pt x="177421" y="655229"/>
                        </a:cubicBezTo>
                        <a:cubicBezTo>
                          <a:pt x="232012" y="648405"/>
                          <a:pt x="222913" y="1740225"/>
                          <a:pt x="327546" y="1828936"/>
                        </a:cubicBezTo>
                        <a:cubicBezTo>
                          <a:pt x="432179" y="1917647"/>
                          <a:pt x="664191" y="1198865"/>
                          <a:pt x="805218" y="1187492"/>
                        </a:cubicBezTo>
                        <a:cubicBezTo>
                          <a:pt x="946245" y="1176119"/>
                          <a:pt x="1048604" y="1958591"/>
                          <a:pt x="1173708" y="1760698"/>
                        </a:cubicBezTo>
                        <a:cubicBezTo>
                          <a:pt x="1298812" y="1562805"/>
                          <a:pt x="1446663" y="16058"/>
                          <a:pt x="1555845" y="136"/>
                        </a:cubicBezTo>
                        <a:cubicBezTo>
                          <a:pt x="1665027" y="-15787"/>
                          <a:pt x="1685499" y="1364912"/>
                          <a:pt x="1828800" y="1665163"/>
                        </a:cubicBezTo>
                        <a:cubicBezTo>
                          <a:pt x="1972101" y="1965414"/>
                          <a:pt x="2256430" y="1749325"/>
                          <a:pt x="2415654" y="1801641"/>
                        </a:cubicBezTo>
                        <a:cubicBezTo>
                          <a:pt x="2574878" y="1853957"/>
                          <a:pt x="2624919" y="1981337"/>
                          <a:pt x="2784143" y="1979062"/>
                        </a:cubicBezTo>
                        <a:cubicBezTo>
                          <a:pt x="2943367" y="1976787"/>
                          <a:pt x="3254991" y="1794817"/>
                          <a:pt x="3370997" y="1787993"/>
                        </a:cubicBezTo>
                        <a:cubicBezTo>
                          <a:pt x="3487003" y="1781169"/>
                          <a:pt x="3423313" y="1908548"/>
                          <a:pt x="3480179" y="1938118"/>
                        </a:cubicBezTo>
                        <a:cubicBezTo>
                          <a:pt x="3537045" y="1967688"/>
                          <a:pt x="3712191" y="1965414"/>
                          <a:pt x="3712191" y="1965414"/>
                        </a:cubicBezTo>
                        <a:cubicBezTo>
                          <a:pt x="3853218" y="1967689"/>
                          <a:pt x="4223982" y="1938118"/>
                          <a:pt x="4326340" y="1951766"/>
                        </a:cubicBezTo>
                        <a:cubicBezTo>
                          <a:pt x="4428698" y="1965414"/>
                          <a:pt x="4377519" y="2006357"/>
                          <a:pt x="4326340" y="2047301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3" name="Полилиния 62"/>
                  <p:cNvSpPr/>
                  <p:nvPr/>
                </p:nvSpPr>
                <p:spPr>
                  <a:xfrm flipH="1">
                    <a:off x="7517323" y="5523716"/>
                    <a:ext cx="1316280" cy="705008"/>
                  </a:xfrm>
                  <a:custGeom>
                    <a:avLst/>
                    <a:gdLst>
                      <a:gd name="connsiteX0" fmla="*/ 0 w 4385436"/>
                      <a:gd name="connsiteY0" fmla="*/ 1869880 h 2047301"/>
                      <a:gd name="connsiteX1" fmla="*/ 177421 w 4385436"/>
                      <a:gd name="connsiteY1" fmla="*/ 655229 h 2047301"/>
                      <a:gd name="connsiteX2" fmla="*/ 327546 w 4385436"/>
                      <a:gd name="connsiteY2" fmla="*/ 1828936 h 2047301"/>
                      <a:gd name="connsiteX3" fmla="*/ 805218 w 4385436"/>
                      <a:gd name="connsiteY3" fmla="*/ 1187492 h 2047301"/>
                      <a:gd name="connsiteX4" fmla="*/ 1173708 w 4385436"/>
                      <a:gd name="connsiteY4" fmla="*/ 1760698 h 2047301"/>
                      <a:gd name="connsiteX5" fmla="*/ 1555845 w 4385436"/>
                      <a:gd name="connsiteY5" fmla="*/ 136 h 2047301"/>
                      <a:gd name="connsiteX6" fmla="*/ 1828800 w 4385436"/>
                      <a:gd name="connsiteY6" fmla="*/ 1665163 h 2047301"/>
                      <a:gd name="connsiteX7" fmla="*/ 2415654 w 4385436"/>
                      <a:gd name="connsiteY7" fmla="*/ 1801641 h 2047301"/>
                      <a:gd name="connsiteX8" fmla="*/ 2784143 w 4385436"/>
                      <a:gd name="connsiteY8" fmla="*/ 1979062 h 2047301"/>
                      <a:gd name="connsiteX9" fmla="*/ 3370997 w 4385436"/>
                      <a:gd name="connsiteY9" fmla="*/ 1787993 h 2047301"/>
                      <a:gd name="connsiteX10" fmla="*/ 3480179 w 4385436"/>
                      <a:gd name="connsiteY10" fmla="*/ 1938118 h 2047301"/>
                      <a:gd name="connsiteX11" fmla="*/ 3712191 w 4385436"/>
                      <a:gd name="connsiteY11" fmla="*/ 1965414 h 2047301"/>
                      <a:gd name="connsiteX12" fmla="*/ 4326340 w 4385436"/>
                      <a:gd name="connsiteY12" fmla="*/ 1951766 h 2047301"/>
                      <a:gd name="connsiteX13" fmla="*/ 4326340 w 4385436"/>
                      <a:gd name="connsiteY13" fmla="*/ 2047301 h 2047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385436" h="2047301">
                        <a:moveTo>
                          <a:pt x="0" y="1869880"/>
                        </a:moveTo>
                        <a:cubicBezTo>
                          <a:pt x="61415" y="1265966"/>
                          <a:pt x="122830" y="662053"/>
                          <a:pt x="177421" y="655229"/>
                        </a:cubicBezTo>
                        <a:cubicBezTo>
                          <a:pt x="232012" y="648405"/>
                          <a:pt x="222913" y="1740225"/>
                          <a:pt x="327546" y="1828936"/>
                        </a:cubicBezTo>
                        <a:cubicBezTo>
                          <a:pt x="432179" y="1917647"/>
                          <a:pt x="664191" y="1198865"/>
                          <a:pt x="805218" y="1187492"/>
                        </a:cubicBezTo>
                        <a:cubicBezTo>
                          <a:pt x="946245" y="1176119"/>
                          <a:pt x="1048604" y="1958591"/>
                          <a:pt x="1173708" y="1760698"/>
                        </a:cubicBezTo>
                        <a:cubicBezTo>
                          <a:pt x="1298812" y="1562805"/>
                          <a:pt x="1446663" y="16058"/>
                          <a:pt x="1555845" y="136"/>
                        </a:cubicBezTo>
                        <a:cubicBezTo>
                          <a:pt x="1665027" y="-15787"/>
                          <a:pt x="1685499" y="1364912"/>
                          <a:pt x="1828800" y="1665163"/>
                        </a:cubicBezTo>
                        <a:cubicBezTo>
                          <a:pt x="1972101" y="1965414"/>
                          <a:pt x="2256430" y="1749325"/>
                          <a:pt x="2415654" y="1801641"/>
                        </a:cubicBezTo>
                        <a:cubicBezTo>
                          <a:pt x="2574878" y="1853957"/>
                          <a:pt x="2624919" y="1981337"/>
                          <a:pt x="2784143" y="1979062"/>
                        </a:cubicBezTo>
                        <a:cubicBezTo>
                          <a:pt x="2943367" y="1976787"/>
                          <a:pt x="3254991" y="1794817"/>
                          <a:pt x="3370997" y="1787993"/>
                        </a:cubicBezTo>
                        <a:cubicBezTo>
                          <a:pt x="3487003" y="1781169"/>
                          <a:pt x="3423313" y="1908548"/>
                          <a:pt x="3480179" y="1938118"/>
                        </a:cubicBezTo>
                        <a:cubicBezTo>
                          <a:pt x="3537045" y="1967688"/>
                          <a:pt x="3712191" y="1965414"/>
                          <a:pt x="3712191" y="1965414"/>
                        </a:cubicBezTo>
                        <a:cubicBezTo>
                          <a:pt x="3853218" y="1967689"/>
                          <a:pt x="4223982" y="1938118"/>
                          <a:pt x="4326340" y="1951766"/>
                        </a:cubicBezTo>
                        <a:cubicBezTo>
                          <a:pt x="4428698" y="1965414"/>
                          <a:pt x="4377519" y="2006357"/>
                          <a:pt x="4326340" y="2047301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7302170" y="6274415"/>
                  <a:ext cx="480850" cy="304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/>
                    <a:t>N/2</a:t>
                  </a:r>
                </a:p>
                <a:p>
                  <a:endParaRPr lang="ru-RU" dirty="0"/>
                </a:p>
              </p:txBody>
            </p:sp>
          </p:grpSp>
        </p:grpSp>
        <p:sp>
          <p:nvSpPr>
            <p:cNvPr id="45" name="Прямоугольник 44"/>
            <p:cNvSpPr/>
            <p:nvPr/>
          </p:nvSpPr>
          <p:spPr>
            <a:xfrm>
              <a:off x="7326526" y="6136499"/>
              <a:ext cx="324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●</a:t>
              </a:r>
              <a:endParaRPr lang="ru-RU" dirty="0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7255933" y="3057742"/>
            <a:ext cx="2374879" cy="1806222"/>
            <a:chOff x="7255933" y="3057742"/>
            <a:chExt cx="2374879" cy="1806222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7350457" y="3057742"/>
              <a:ext cx="2280355" cy="180622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7255933" y="3057742"/>
              <a:ext cx="2342892" cy="179684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535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Шкала частот в спектре Фурье (к п.3.2)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8299" y="2035892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гр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  [sec]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д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гр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:r>
                  <a:rPr lang="en-US" i="1" dirty="0" smtClean="0"/>
                  <a:t>rate</a:t>
                </a:r>
                <a:endParaRPr lang="ru-RU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гр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 [Hz]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гр</m:t>
                        </m:r>
                      </m:sub>
                    </m:sSub>
                  </m:oMath>
                </a14:m>
                <a:r>
                  <a:rPr lang="en-US" dirty="0" smtClean="0"/>
                  <a:t>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гр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д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𝒓𝒂𝒕𝒆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 smtClean="0"/>
                  <a:t>  [</a:t>
                </a:r>
                <a:r>
                  <a:rPr lang="ru-RU" dirty="0" smtClean="0"/>
                  <a:t>Гц</a:t>
                </a:r>
                <a:r>
                  <a:rPr lang="en-US" dirty="0" smtClean="0"/>
                  <a:t>]</a:t>
                </a:r>
                <a:endParaRPr lang="ru-RU" dirty="0" smtClean="0"/>
              </a:p>
              <a:p>
                <a:r>
                  <a:rPr lang="en-US" i="1" dirty="0" smtClean="0">
                    <a:latin typeface="Bookman Old Style" panose="02050604050505020204" pitchFamily="18" charset="0"/>
                  </a:rPr>
                  <a:t>n = 0,1,2,…,N/2 </a:t>
                </a:r>
                <a:r>
                  <a:rPr lang="en-US" dirty="0" smtClean="0"/>
                  <a:t>[</a:t>
                </a:r>
                <a:r>
                  <a:rPr lang="ru-RU" dirty="0" smtClean="0"/>
                  <a:t>отсчеты</a:t>
                </a:r>
                <a:r>
                  <a:rPr lang="en-US" dirty="0" smtClean="0"/>
                  <a:t>]</a:t>
                </a:r>
                <a:r>
                  <a:rPr lang="en-US" i="1" dirty="0" smtClean="0">
                    <a:latin typeface="Bookman Old Style" panose="02050604050505020204" pitchFamily="18" charset="0"/>
                  </a:rPr>
                  <a:t>  </a:t>
                </a:r>
              </a:p>
              <a:p>
                <a:r>
                  <a:rPr lang="en-US" b="1" i="1" dirty="0" smtClean="0">
                    <a:latin typeface="Bookman Old Style" panose="02050604050505020204" pitchFamily="18" charset="0"/>
                  </a:rPr>
                  <a:t>f </a:t>
                </a:r>
                <a:r>
                  <a:rPr lang="en-US" i="1" dirty="0" smtClean="0">
                    <a:latin typeface="Bookman Old Style" panose="02050604050505020204" pitchFamily="18" charset="0"/>
                  </a:rPr>
                  <a:t>= 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⸱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   </a:t>
                </a:r>
                <a:r>
                  <a:rPr lang="en-US" dirty="0" smtClean="0"/>
                  <a:t>[</a:t>
                </a:r>
                <a:r>
                  <a:rPr lang="ru-RU" dirty="0" smtClean="0"/>
                  <a:t>Гц</a:t>
                </a:r>
                <a:r>
                  <a:rPr lang="en-US" dirty="0" smtClean="0"/>
                  <a:t>]</a:t>
                </a:r>
                <a:endParaRPr lang="ru-RU" dirty="0" smtClean="0"/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299" y="2035892"/>
                <a:ext cx="10515600" cy="4351338"/>
              </a:xfrm>
              <a:blipFill>
                <a:blip r:embed="rId2"/>
                <a:stretch>
                  <a:fillRect l="-1043" t="-560" b="-3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Группа 33"/>
          <p:cNvGrpSpPr/>
          <p:nvPr/>
        </p:nvGrpSpPr>
        <p:grpSpPr>
          <a:xfrm>
            <a:off x="5315800" y="1588372"/>
            <a:ext cx="6876200" cy="3364190"/>
            <a:chOff x="5315800" y="1683907"/>
            <a:chExt cx="6876200" cy="3364190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5315800" y="1683907"/>
              <a:ext cx="6600972" cy="3364190"/>
              <a:chOff x="5315800" y="1683907"/>
              <a:chExt cx="6600972" cy="3364190"/>
            </a:xfrm>
          </p:grpSpPr>
          <p:cxnSp>
            <p:nvCxnSpPr>
              <p:cNvPr id="5" name="Прямая со стрелкой 4"/>
              <p:cNvCxnSpPr/>
              <p:nvPr/>
            </p:nvCxnSpPr>
            <p:spPr>
              <a:xfrm flipH="1" flipV="1">
                <a:off x="6182438" y="1750563"/>
                <a:ext cx="40942" cy="2631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Прямая со стрелкой 6"/>
              <p:cNvCxnSpPr/>
              <p:nvPr/>
            </p:nvCxnSpPr>
            <p:spPr>
              <a:xfrm>
                <a:off x="6223380" y="4367283"/>
                <a:ext cx="5693392" cy="2957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10849970" y="4239693"/>
                <a:ext cx="13648" cy="286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0589525" y="4653887"/>
                    <a:ext cx="1174845" cy="3942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гр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89525" y="4653887"/>
                    <a:ext cx="1174845" cy="3942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589524" y="3519862"/>
                    <a:ext cx="764275" cy="609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89524" y="3519862"/>
                    <a:ext cx="764275" cy="6090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TextBox 18"/>
              <p:cNvSpPr txBox="1"/>
              <p:nvPr/>
            </p:nvSpPr>
            <p:spPr>
              <a:xfrm>
                <a:off x="5895833" y="4367283"/>
                <a:ext cx="573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ru-RU" dirty="0"/>
              </a:p>
            </p:txBody>
          </p: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6509981" y="4213132"/>
                <a:ext cx="13648" cy="286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6743701" y="4239693"/>
                <a:ext cx="13648" cy="286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/>
              <p:cNvCxnSpPr/>
              <p:nvPr/>
            </p:nvCxnSpPr>
            <p:spPr>
              <a:xfrm>
                <a:off x="6970597" y="4211561"/>
                <a:ext cx="13648" cy="286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>
                <a:off x="10643264" y="4256529"/>
                <a:ext cx="13648" cy="286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10443382" y="4256529"/>
                <a:ext cx="13648" cy="286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8382712" y="4211561"/>
                <a:ext cx="13648" cy="286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8589418" y="4212295"/>
                <a:ext cx="13648" cy="286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315800" y="1683907"/>
                    <a:ext cx="11054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5800" y="1683907"/>
                    <a:ext cx="110547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Полилиния 29"/>
              <p:cNvSpPr/>
              <p:nvPr/>
            </p:nvSpPr>
            <p:spPr>
              <a:xfrm>
                <a:off x="6455391" y="2265392"/>
                <a:ext cx="4385436" cy="2047301"/>
              </a:xfrm>
              <a:custGeom>
                <a:avLst/>
                <a:gdLst>
                  <a:gd name="connsiteX0" fmla="*/ 0 w 4385436"/>
                  <a:gd name="connsiteY0" fmla="*/ 1869880 h 2047301"/>
                  <a:gd name="connsiteX1" fmla="*/ 177421 w 4385436"/>
                  <a:gd name="connsiteY1" fmla="*/ 655229 h 2047301"/>
                  <a:gd name="connsiteX2" fmla="*/ 327546 w 4385436"/>
                  <a:gd name="connsiteY2" fmla="*/ 1828936 h 2047301"/>
                  <a:gd name="connsiteX3" fmla="*/ 805218 w 4385436"/>
                  <a:gd name="connsiteY3" fmla="*/ 1187492 h 2047301"/>
                  <a:gd name="connsiteX4" fmla="*/ 1173708 w 4385436"/>
                  <a:gd name="connsiteY4" fmla="*/ 1760698 h 2047301"/>
                  <a:gd name="connsiteX5" fmla="*/ 1555845 w 4385436"/>
                  <a:gd name="connsiteY5" fmla="*/ 136 h 2047301"/>
                  <a:gd name="connsiteX6" fmla="*/ 1828800 w 4385436"/>
                  <a:gd name="connsiteY6" fmla="*/ 1665163 h 2047301"/>
                  <a:gd name="connsiteX7" fmla="*/ 2415654 w 4385436"/>
                  <a:gd name="connsiteY7" fmla="*/ 1801641 h 2047301"/>
                  <a:gd name="connsiteX8" fmla="*/ 2784143 w 4385436"/>
                  <a:gd name="connsiteY8" fmla="*/ 1979062 h 2047301"/>
                  <a:gd name="connsiteX9" fmla="*/ 3370997 w 4385436"/>
                  <a:gd name="connsiteY9" fmla="*/ 1787993 h 2047301"/>
                  <a:gd name="connsiteX10" fmla="*/ 3480179 w 4385436"/>
                  <a:gd name="connsiteY10" fmla="*/ 1938118 h 2047301"/>
                  <a:gd name="connsiteX11" fmla="*/ 3712191 w 4385436"/>
                  <a:gd name="connsiteY11" fmla="*/ 1965414 h 2047301"/>
                  <a:gd name="connsiteX12" fmla="*/ 4326340 w 4385436"/>
                  <a:gd name="connsiteY12" fmla="*/ 1951766 h 2047301"/>
                  <a:gd name="connsiteX13" fmla="*/ 4326340 w 4385436"/>
                  <a:gd name="connsiteY13" fmla="*/ 2047301 h 204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5436" h="2047301">
                    <a:moveTo>
                      <a:pt x="0" y="1869880"/>
                    </a:moveTo>
                    <a:cubicBezTo>
                      <a:pt x="61415" y="1265966"/>
                      <a:pt x="122830" y="662053"/>
                      <a:pt x="177421" y="655229"/>
                    </a:cubicBezTo>
                    <a:cubicBezTo>
                      <a:pt x="232012" y="648405"/>
                      <a:pt x="222913" y="1740225"/>
                      <a:pt x="327546" y="1828936"/>
                    </a:cubicBezTo>
                    <a:cubicBezTo>
                      <a:pt x="432179" y="1917647"/>
                      <a:pt x="664191" y="1198865"/>
                      <a:pt x="805218" y="1187492"/>
                    </a:cubicBezTo>
                    <a:cubicBezTo>
                      <a:pt x="946245" y="1176119"/>
                      <a:pt x="1048604" y="1958591"/>
                      <a:pt x="1173708" y="1760698"/>
                    </a:cubicBezTo>
                    <a:cubicBezTo>
                      <a:pt x="1298812" y="1562805"/>
                      <a:pt x="1446663" y="16058"/>
                      <a:pt x="1555845" y="136"/>
                    </a:cubicBezTo>
                    <a:cubicBezTo>
                      <a:pt x="1665027" y="-15787"/>
                      <a:pt x="1685499" y="1364912"/>
                      <a:pt x="1828800" y="1665163"/>
                    </a:cubicBezTo>
                    <a:cubicBezTo>
                      <a:pt x="1972101" y="1965414"/>
                      <a:pt x="2256430" y="1749325"/>
                      <a:pt x="2415654" y="1801641"/>
                    </a:cubicBezTo>
                    <a:cubicBezTo>
                      <a:pt x="2574878" y="1853957"/>
                      <a:pt x="2624919" y="1981337"/>
                      <a:pt x="2784143" y="1979062"/>
                    </a:cubicBezTo>
                    <a:cubicBezTo>
                      <a:pt x="2943367" y="1976787"/>
                      <a:pt x="3254991" y="1794817"/>
                      <a:pt x="3370997" y="1787993"/>
                    </a:cubicBezTo>
                    <a:cubicBezTo>
                      <a:pt x="3487003" y="1781169"/>
                      <a:pt x="3423313" y="1908548"/>
                      <a:pt x="3480179" y="1938118"/>
                    </a:cubicBezTo>
                    <a:cubicBezTo>
                      <a:pt x="3537045" y="1967688"/>
                      <a:pt x="3712191" y="1965414"/>
                      <a:pt x="3712191" y="1965414"/>
                    </a:cubicBezTo>
                    <a:cubicBezTo>
                      <a:pt x="3853218" y="1967689"/>
                      <a:pt x="4223982" y="1938118"/>
                      <a:pt x="4326340" y="1951766"/>
                    </a:cubicBezTo>
                    <a:cubicBezTo>
                      <a:pt x="4428698" y="1965414"/>
                      <a:pt x="4377519" y="2006357"/>
                      <a:pt x="4326340" y="2047301"/>
                    </a:cubicBezTo>
                  </a:path>
                </a:pathLst>
              </a:custGeom>
              <a:noFill/>
              <a:ln w="317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149136" y="4653887"/>
                    <a:ext cx="6141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i="1" smtClean="0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136" y="4653887"/>
                    <a:ext cx="61414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1764370" y="4551949"/>
                  <a:ext cx="4276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ru-RU" sz="2400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4370" y="4551949"/>
                  <a:ext cx="42763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4286" r="-2857" b="-1710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Прямоугольник 34"/>
          <p:cNvSpPr/>
          <p:nvPr/>
        </p:nvSpPr>
        <p:spPr>
          <a:xfrm>
            <a:off x="10697854" y="4104859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06F-3078-462F-BD28-1032CACE3CFD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</TotalTime>
  <Words>712</Words>
  <Application>Microsoft Office PowerPoint</Application>
  <PresentationFormat>Широкоэкранный</PresentationFormat>
  <Paragraphs>62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Методы обработки экспериментальных данных</vt:lpstr>
      <vt:lpstr>Дискретное преобразование Фурье</vt:lpstr>
      <vt:lpstr>Амплитудный и фазовый спектры Фурье</vt:lpstr>
      <vt:lpstr>Преобразование Фурье прямоугольного окна</vt:lpstr>
      <vt:lpstr>Практика-3</vt:lpstr>
      <vt:lpstr>Вид дискретного спектра Фурье (к п.3.2)</vt:lpstr>
      <vt:lpstr>Шкала частот в спектре Фурье (к п.3.2)</vt:lpstr>
    </vt:vector>
  </TitlesOfParts>
  <Company>HSE SPBSTU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LocalAdmin</dc:creator>
  <cp:lastModifiedBy>Igor N. Belyh</cp:lastModifiedBy>
  <cp:revision>21</cp:revision>
  <dcterms:created xsi:type="dcterms:W3CDTF">2021-11-03T08:30:09Z</dcterms:created>
  <dcterms:modified xsi:type="dcterms:W3CDTF">2023-10-17T09:22:58Z</dcterms:modified>
</cp:coreProperties>
</file>