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70" autoAdjust="0"/>
  </p:normalViewPr>
  <p:slideViewPr>
    <p:cSldViewPr snapToGrid="0">
      <p:cViewPr>
        <p:scale>
          <a:sx n="100" d="100"/>
          <a:sy n="100" d="100"/>
        </p:scale>
        <p:origin x="95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8FBF3-8A2F-7347-7B0D-BE294B1AA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992CB5-FF41-2443-721B-FB4F983C3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6E40EA-2B35-B120-BF30-8028838B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CEC2-8D56-44D4-A07D-D28DD774743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89FFCB-4206-883B-36A7-E16DEF75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D85F6-D991-BBCB-A244-03182795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3D61-02AD-409E-BD91-CE8C18883E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2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D657A-3BD5-8647-1101-2300C34A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A1E7DC-21CF-EFE3-213B-98D1904CA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FCECC3-B858-7B5E-FFCF-0340838A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CEC2-8D56-44D4-A07D-D28DD774743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856742-B376-D924-0D58-C37B2937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3E3DDD-B6E4-1572-7875-81D8F6B9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3D61-02AD-409E-BD91-CE8C18883E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F1EE72F-4368-B984-1C7C-44D4B0F5F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F651B0A-A4FE-CAE2-BD8D-58A22E681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4E88CD-B216-B396-B832-254F3040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CEC2-8D56-44D4-A07D-D28DD774743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9256D5-4C9E-2EE8-E144-280235AB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D81758-BE73-F946-0868-A02ADD15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3D61-02AD-409E-BD91-CE8C18883E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6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6ACDF-4846-8C50-C2B3-59D8A782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DC4DBA-5133-9745-C3C3-50AC93071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6E10C6-6E43-5589-57CF-81E416F0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CEC2-8D56-44D4-A07D-D28DD774743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4C3C67-F1DE-D43C-BE17-11599F4E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C76C20-2F51-0E53-68F3-471063C1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3D61-02AD-409E-BD91-CE8C18883E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5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10AE1-E1D6-720E-D9B9-C94C2A8C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F1E48A-9402-322E-FAD3-608BB8BA6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3F6BE7-1351-E780-91B3-689D665B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CEC2-8D56-44D4-A07D-D28DD774743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F1D6DB-9636-04E3-B4D5-83712ECDB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47151E-5003-B09D-305D-AAF847FB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3D61-02AD-409E-BD91-CE8C18883E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4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B59E0C-5D9F-B2ED-66F1-B0D8A906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22C1BD-793E-04C8-1A30-007B71346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B5A40B-315A-F9EB-3DD5-127F69732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06F452-ADFE-6A5C-DFDB-0AE72D18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CEC2-8D56-44D4-A07D-D28DD774743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BEDB65-0D01-0FAC-CAF3-874E2613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7379E9-5E4C-29E9-1A80-D008C0FC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3D61-02AD-409E-BD91-CE8C18883E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6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7312D-4D7A-79FC-0FDA-1A7E1EE0B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D5EF03-FD6C-0E94-067C-DFCC79FB9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F8BD8C-8780-CA23-F61C-BAA66F4BA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B90353-4DE2-5AAD-E28D-118A0F699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95AB60-A615-5625-9E2D-F5197B285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E9009DA-76AD-53A2-A55D-9246CCAF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CEC2-8D56-44D4-A07D-D28DD774743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BAEA575-F15B-C285-4FB2-5E35C475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C6A443-C0A9-B06D-5188-ABCF1A82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3D61-02AD-409E-BD91-CE8C18883E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5CB2E-951F-5B41-8C09-3E49B97C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8690F5-1556-7C7B-003B-1E3AD89F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CEC2-8D56-44D4-A07D-D28DD774743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1F77D5-2A98-611C-D313-6BF0ABD0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408EB3-6B74-8624-223D-4825D6B5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3D61-02AD-409E-BD91-CE8C18883E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2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B83E6E-2FF3-0BD9-AB81-D936E3E41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CEC2-8D56-44D4-A07D-D28DD774743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445F50-9C51-F783-9BD6-ED113AEC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566650-715C-033E-2EDB-F39A98AB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3D61-02AD-409E-BD91-CE8C18883E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D9BB4-07BE-42D6-9E8E-49B51ED7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69997A-815A-4453-5CF3-4FCF1F889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122D66-65C2-D646-397A-8C0DC03D9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127828-8FF9-515F-2F03-0391A13D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CEC2-8D56-44D4-A07D-D28DD774743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2ABCB7-376C-6369-4636-3E4CC4B1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9A0CEF-CF8E-5652-0C32-3716C706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3D61-02AD-409E-BD91-CE8C18883E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04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9E319-B459-522D-AA54-E51C701B7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560EEA0-27C0-F5C0-A1AB-ED87994E4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36E0A9-0FF2-1CE0-D7B1-ED7E59415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94D08A-58EB-5C6B-68F5-DAE2B5A7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CEC2-8D56-44D4-A07D-D28DD774743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189ABB-F26B-4E62-8A3E-5EBBCE043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EFFD84-259E-8117-3DEF-AB1EE44E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3D61-02AD-409E-BD91-CE8C18883E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6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E808AA1-96D0-8E80-9B2B-22DEC59C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73A04B-2E6C-8D22-E516-4D5E09DB4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3394E9-F508-661C-7EEB-BBCF86D85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ACEC2-8D56-44D4-A07D-D28DD774743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BE7454-32C9-4E0C-1B86-FED2C6A08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416E3E-3A9F-076D-D55D-DE0020D94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33D61-02AD-409E-BD91-CE8C18883E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cid:image002.jpg@01D8D4C8.A05F7DB0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>
            <a:extLst>
              <a:ext uri="{FF2B5EF4-FFF2-40B4-BE49-F238E27FC236}">
                <a16:creationId xmlns:a16="http://schemas.microsoft.com/office/drawing/2014/main" id="{775BC01F-C347-539C-1916-111F78548C8D}"/>
              </a:ext>
            </a:extLst>
          </p:cNvPr>
          <p:cNvSpPr/>
          <p:nvPr/>
        </p:nvSpPr>
        <p:spPr>
          <a:xfrm>
            <a:off x="4318161" y="3331968"/>
            <a:ext cx="2649856" cy="26012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6C5F3860-B97E-6E5A-72EF-6208419DEF15}"/>
              </a:ext>
            </a:extLst>
          </p:cNvPr>
          <p:cNvSpPr txBox="1"/>
          <p:nvPr/>
        </p:nvSpPr>
        <p:spPr>
          <a:xfrm>
            <a:off x="4318160" y="3331968"/>
            <a:ext cx="2649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Signal</a:t>
            </a: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551D5157-849F-9965-604B-AD4910A6B8E8}"/>
              </a:ext>
            </a:extLst>
          </p:cNvPr>
          <p:cNvGrpSpPr/>
          <p:nvPr/>
        </p:nvGrpSpPr>
        <p:grpSpPr>
          <a:xfrm>
            <a:off x="4320003" y="867476"/>
            <a:ext cx="2648014" cy="2156483"/>
            <a:chOff x="5805010" y="872784"/>
            <a:chExt cx="2648014" cy="2156483"/>
          </a:xfrm>
        </p:grpSpPr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85DFAF89-38BE-2769-FBD1-1BE43DAA7A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250"/>
            <a:stretch/>
          </p:blipFill>
          <p:spPr>
            <a:xfrm>
              <a:off x="5805014" y="872785"/>
              <a:ext cx="2648010" cy="2156482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13E678AA-2FD6-6925-04D3-AF3DED1E239C}"/>
                </a:ext>
              </a:extLst>
            </p:cNvPr>
            <p:cNvSpPr/>
            <p:nvPr/>
          </p:nvSpPr>
          <p:spPr>
            <a:xfrm>
              <a:off x="5805010" y="872784"/>
              <a:ext cx="2648010" cy="657566"/>
            </a:xfrm>
            <a:prstGeom prst="rect">
              <a:avLst/>
            </a:prstGeom>
            <a:solidFill>
              <a:schemeClr val="bg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FDD4C6E7-C9A4-68A3-2435-CCF7CAE91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714" y="911995"/>
              <a:ext cx="2292606" cy="573152"/>
            </a:xfrm>
            <a:prstGeom prst="rect">
              <a:avLst/>
            </a:prstGeom>
            <a:noFill/>
          </p:spPr>
        </p:pic>
      </p:grpSp>
      <p:sp>
        <p:nvSpPr>
          <p:cNvPr id="56" name="Pfeil: gebogen 55">
            <a:extLst>
              <a:ext uri="{FF2B5EF4-FFF2-40B4-BE49-F238E27FC236}">
                <a16:creationId xmlns:a16="http://schemas.microsoft.com/office/drawing/2014/main" id="{BEAE7948-2CC0-7C66-625E-7543594AFBEA}"/>
              </a:ext>
            </a:extLst>
          </p:cNvPr>
          <p:cNvSpPr/>
          <p:nvPr/>
        </p:nvSpPr>
        <p:spPr>
          <a:xfrm rot="5400000">
            <a:off x="8119744" y="200106"/>
            <a:ext cx="716280" cy="2604770"/>
          </a:xfrm>
          <a:prstGeom prst="bentArrow">
            <a:avLst>
              <a:gd name="adj1" fmla="val 25000"/>
              <a:gd name="adj2" fmla="val 27128"/>
              <a:gd name="adj3" fmla="val 37766"/>
              <a:gd name="adj4" fmla="val 565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Pfeil: gebogen 56">
            <a:extLst>
              <a:ext uri="{FF2B5EF4-FFF2-40B4-BE49-F238E27FC236}">
                <a16:creationId xmlns:a16="http://schemas.microsoft.com/office/drawing/2014/main" id="{850E05C7-DCF8-B6FA-342C-FA913168733F}"/>
              </a:ext>
            </a:extLst>
          </p:cNvPr>
          <p:cNvSpPr/>
          <p:nvPr/>
        </p:nvSpPr>
        <p:spPr>
          <a:xfrm rot="10800000">
            <a:off x="7173269" y="4497780"/>
            <a:ext cx="1679266" cy="716280"/>
          </a:xfrm>
          <a:prstGeom prst="bentArrow">
            <a:avLst>
              <a:gd name="adj1" fmla="val 25000"/>
              <a:gd name="adj2" fmla="val 25792"/>
              <a:gd name="adj3" fmla="val 37766"/>
              <a:gd name="adj4" fmla="val 4906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6040FBC-B076-41BB-9A39-C63105E97E9B}"/>
              </a:ext>
            </a:extLst>
          </p:cNvPr>
          <p:cNvGrpSpPr/>
          <p:nvPr/>
        </p:nvGrpSpPr>
        <p:grpSpPr>
          <a:xfrm>
            <a:off x="875692" y="867476"/>
            <a:ext cx="2649855" cy="2722706"/>
            <a:chOff x="1580542" y="810326"/>
            <a:chExt cx="2649855" cy="2722706"/>
          </a:xfrm>
        </p:grpSpPr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02D32DC-1950-E11F-8D86-5A643316F795}"/>
                </a:ext>
              </a:extLst>
            </p:cNvPr>
            <p:cNvSpPr/>
            <p:nvPr/>
          </p:nvSpPr>
          <p:spPr>
            <a:xfrm>
              <a:off x="1580543" y="810326"/>
              <a:ext cx="2649853" cy="2722706"/>
            </a:xfrm>
            <a:prstGeom prst="rect">
              <a:avLst/>
            </a:prstGeom>
            <a:ln w="38100" cmpd="dbl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7389003E-D806-AD38-B33A-FDD65C7C3D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0542" y="810326"/>
              <a:ext cx="2648009" cy="783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708E2999-44D6-3339-D8AE-704BF1C7F08C}"/>
                </a:ext>
              </a:extLst>
            </p:cNvPr>
            <p:cNvSpPr txBox="1"/>
            <p:nvPr/>
          </p:nvSpPr>
          <p:spPr>
            <a:xfrm>
              <a:off x="1582388" y="1594040"/>
              <a:ext cx="2648009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8000"/>
                  </a:solidFill>
                  <a:latin typeface="Fira Code" panose="020B0809050000020004" pitchFamily="49" charset="0"/>
                </a:rPr>
                <a:t># Define a </a:t>
              </a:r>
              <a:r>
                <a:rPr lang="en-US" sz="1200" dirty="0" err="1">
                  <a:solidFill>
                    <a:srgbClr val="008000"/>
                  </a:solidFill>
                  <a:latin typeface="Fira Code" panose="020B0809050000020004" pitchFamily="49" charset="0"/>
                </a:rPr>
                <a:t>pulseq</a:t>
              </a:r>
              <a:r>
                <a:rPr lang="en-US" sz="1200" dirty="0">
                  <a:solidFill>
                    <a:srgbClr val="008000"/>
                  </a:solidFill>
                  <a:latin typeface="Fira Code" panose="020B0809050000020004" pitchFamily="49" charset="0"/>
                </a:rPr>
                <a:t> sequence</a:t>
              </a:r>
              <a:endParaRPr lang="en-US" sz="1200" dirty="0">
                <a:solidFill>
                  <a:srgbClr val="000000"/>
                </a:solidFill>
                <a:latin typeface="Fira Code" panose="020B0809050000020004" pitchFamily="49" charset="0"/>
              </a:endParaRPr>
            </a:p>
            <a:p>
              <a:r>
                <a:rPr lang="en-US" sz="1200" dirty="0">
                  <a:solidFill>
                    <a:srgbClr val="001080"/>
                  </a:solidFill>
                  <a:latin typeface="Fira Code" panose="020B0809050000020004" pitchFamily="49" charset="0"/>
                </a:rPr>
                <a:t>seq</a:t>
              </a:r>
              <a:r>
                <a:rPr lang="en-US" sz="1200" dirty="0">
                  <a:solidFill>
                    <a:srgbClr val="000000"/>
                  </a:solidFill>
                  <a:latin typeface="Fira Code" panose="020B0809050000020004" pitchFamily="49" charset="0"/>
                </a:rPr>
                <a:t> = Sequence()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Fira Code" panose="020B0809050000020004" pitchFamily="49" charset="0"/>
                </a:rPr>
                <a:t>...</a:t>
              </a:r>
            </a:p>
            <a:p>
              <a:br>
                <a:rPr lang="en-US" sz="1200" dirty="0">
                  <a:solidFill>
                    <a:srgbClr val="000000"/>
                  </a:solidFill>
                  <a:latin typeface="Fira Code" panose="020B0809050000020004" pitchFamily="49" charset="0"/>
                </a:rPr>
              </a:br>
              <a:r>
                <a:rPr lang="en-US" sz="1200" dirty="0" err="1">
                  <a:solidFill>
                    <a:srgbClr val="001080"/>
                  </a:solidFill>
                  <a:latin typeface="Fira Code" panose="020B0809050000020004" pitchFamily="49" charset="0"/>
                </a:rPr>
                <a:t>seq</a:t>
              </a:r>
              <a:r>
                <a:rPr lang="en-US" sz="1200" dirty="0" err="1">
                  <a:solidFill>
                    <a:srgbClr val="000000"/>
                  </a:solidFill>
                  <a:latin typeface="Fira Code" panose="020B0809050000020004" pitchFamily="49" charset="0"/>
                </a:rPr>
                <a:t>.write</a:t>
              </a:r>
              <a:r>
                <a:rPr lang="en-US" sz="1200" dirty="0">
                  <a:solidFill>
                    <a:srgbClr val="000000"/>
                  </a:solidFill>
                  <a:latin typeface="Fira Code" panose="020B0809050000020004" pitchFamily="49" charset="0"/>
                </a:rPr>
                <a:t>(</a:t>
              </a:r>
              <a:r>
                <a:rPr lang="en-US" sz="1200" dirty="0">
                  <a:solidFill>
                    <a:srgbClr val="A31515"/>
                  </a:solidFill>
                  <a:latin typeface="Fira Code" panose="020B0809050000020004" pitchFamily="49" charset="0"/>
                </a:rPr>
                <a:t>'</a:t>
              </a:r>
              <a:r>
                <a:rPr lang="en-US" sz="1200" dirty="0" err="1">
                  <a:solidFill>
                    <a:srgbClr val="A31515"/>
                  </a:solidFill>
                  <a:latin typeface="Fira Code" panose="020B0809050000020004" pitchFamily="49" charset="0"/>
                </a:rPr>
                <a:t>bSSFP.seq</a:t>
              </a:r>
              <a:r>
                <a:rPr lang="en-US" sz="1200" dirty="0">
                  <a:solidFill>
                    <a:srgbClr val="A31515"/>
                  </a:solidFill>
                  <a:latin typeface="Fira Code" panose="020B0809050000020004" pitchFamily="49" charset="0"/>
                </a:rPr>
                <a:t>'</a:t>
              </a:r>
              <a:r>
                <a:rPr lang="en-US" sz="1200" dirty="0">
                  <a:solidFill>
                    <a:srgbClr val="000000"/>
                  </a:solidFill>
                  <a:latin typeface="Fira Code" panose="020B0809050000020004" pitchFamily="49" charset="0"/>
                </a:rPr>
                <a:t>)</a:t>
              </a:r>
            </a:p>
            <a:p>
              <a:r>
                <a:rPr lang="en-US" sz="1200" dirty="0">
                  <a:solidFill>
                    <a:srgbClr val="001080"/>
                  </a:solidFill>
                  <a:latin typeface="Fira Code" panose="020B0809050000020004" pitchFamily="49" charset="0"/>
                </a:rPr>
                <a:t>signal</a:t>
              </a:r>
              <a:r>
                <a:rPr lang="en-US" sz="1200" dirty="0">
                  <a:solidFill>
                    <a:srgbClr val="000000"/>
                  </a:solidFill>
                  <a:latin typeface="Fira Code" panose="020B0809050000020004" pitchFamily="49" charset="0"/>
                </a:rPr>
                <a:t> = </a:t>
              </a:r>
              <a:r>
                <a:rPr lang="en-US" sz="1200" dirty="0" err="1">
                  <a:solidFill>
                    <a:srgbClr val="000000"/>
                  </a:solidFill>
                  <a:latin typeface="Fira Code" panose="020B0809050000020004" pitchFamily="49" charset="0"/>
                </a:rPr>
                <a:t>sim_or_measure</a:t>
              </a:r>
              <a:r>
                <a:rPr lang="en-US" sz="1200" dirty="0">
                  <a:solidFill>
                    <a:srgbClr val="000000"/>
                  </a:solidFill>
                  <a:latin typeface="Fira Code" panose="020B0809050000020004" pitchFamily="49" charset="0"/>
                </a:rPr>
                <a:t>()</a:t>
              </a:r>
            </a:p>
            <a:p>
              <a:br>
                <a:rPr lang="en-US" sz="1200" dirty="0">
                  <a:solidFill>
                    <a:srgbClr val="000000"/>
                  </a:solidFill>
                  <a:latin typeface="Fira Code" panose="020B0809050000020004" pitchFamily="49" charset="0"/>
                </a:rPr>
              </a:br>
              <a:r>
                <a:rPr lang="en-US" sz="1200" dirty="0">
                  <a:solidFill>
                    <a:srgbClr val="008000"/>
                  </a:solidFill>
                  <a:latin typeface="Fira Code" panose="020B0809050000020004" pitchFamily="49" charset="0"/>
                </a:rPr>
                <a:t># Self-written </a:t>
              </a:r>
              <a:r>
                <a:rPr lang="en-US" sz="1200" dirty="0" err="1">
                  <a:solidFill>
                    <a:srgbClr val="008000"/>
                  </a:solidFill>
                  <a:latin typeface="Fira Code" panose="020B0809050000020004" pitchFamily="49" charset="0"/>
                </a:rPr>
                <a:t>reco</a:t>
              </a:r>
              <a:endParaRPr lang="en-US" sz="1200" dirty="0">
                <a:solidFill>
                  <a:srgbClr val="000000"/>
                </a:solidFill>
                <a:latin typeface="Fira Code" panose="020B0809050000020004" pitchFamily="49" charset="0"/>
              </a:endParaRPr>
            </a:p>
            <a:p>
              <a:r>
                <a:rPr lang="en-US" sz="1200" dirty="0" err="1">
                  <a:solidFill>
                    <a:srgbClr val="001080"/>
                  </a:solidFill>
                  <a:latin typeface="Fira Code" panose="020B0809050000020004" pitchFamily="49" charset="0"/>
                </a:rPr>
                <a:t>kspace</a:t>
              </a:r>
              <a:r>
                <a:rPr lang="en-US" sz="1200" dirty="0">
                  <a:solidFill>
                    <a:srgbClr val="000000"/>
                  </a:solidFill>
                  <a:latin typeface="Fira Code" panose="020B0809050000020004" pitchFamily="49" charset="0"/>
                </a:rPr>
                <a:t> = reorder(</a:t>
              </a:r>
              <a:r>
                <a:rPr lang="en-US" sz="1200" dirty="0">
                  <a:solidFill>
                    <a:srgbClr val="001080"/>
                  </a:solidFill>
                  <a:latin typeface="Fira Code" panose="020B0809050000020004" pitchFamily="49" charset="0"/>
                </a:rPr>
                <a:t>signal</a:t>
              </a:r>
              <a:r>
                <a:rPr lang="en-US" sz="1200" dirty="0">
                  <a:solidFill>
                    <a:srgbClr val="000000"/>
                  </a:solidFill>
                  <a:latin typeface="Fira Code" panose="020B0809050000020004" pitchFamily="49" charset="0"/>
                </a:rPr>
                <a:t>)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Fira Code" panose="020B0809050000020004" pitchFamily="49" charset="0"/>
                </a:rPr>
                <a:t>...</a:t>
              </a:r>
            </a:p>
          </p:txBody>
        </p:sp>
      </p:grpSp>
      <p:sp>
        <p:nvSpPr>
          <p:cNvPr id="63" name="Pfeil: nach rechts 62">
            <a:extLst>
              <a:ext uri="{FF2B5EF4-FFF2-40B4-BE49-F238E27FC236}">
                <a16:creationId xmlns:a16="http://schemas.microsoft.com/office/drawing/2014/main" id="{B59DBF16-4ECA-408C-1E7B-6F1873EAAA38}"/>
              </a:ext>
            </a:extLst>
          </p:cNvPr>
          <p:cNvSpPr/>
          <p:nvPr/>
        </p:nvSpPr>
        <p:spPr>
          <a:xfrm rot="5400000">
            <a:off x="1936460" y="3753266"/>
            <a:ext cx="526472" cy="368706"/>
          </a:xfrm>
          <a:prstGeom prst="rightArrow">
            <a:avLst>
              <a:gd name="adj1" fmla="val 50000"/>
              <a:gd name="adj2" fmla="val 6753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Pfeil: gebogen 1023">
            <a:extLst>
              <a:ext uri="{FF2B5EF4-FFF2-40B4-BE49-F238E27FC236}">
                <a16:creationId xmlns:a16="http://schemas.microsoft.com/office/drawing/2014/main" id="{63F900D7-C462-805E-1A44-1F8458A23D51}"/>
              </a:ext>
            </a:extLst>
          </p:cNvPr>
          <p:cNvSpPr/>
          <p:nvPr/>
        </p:nvSpPr>
        <p:spPr>
          <a:xfrm flipH="1">
            <a:off x="3588543" y="2607469"/>
            <a:ext cx="535782" cy="1626394"/>
          </a:xfrm>
          <a:prstGeom prst="bentArrow">
            <a:avLst>
              <a:gd name="adj1" fmla="val 33677"/>
              <a:gd name="adj2" fmla="val 25000"/>
              <a:gd name="adj3" fmla="val 33030"/>
              <a:gd name="adj4" fmla="val 6105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5" name="Halbbogen 1024">
            <a:extLst>
              <a:ext uri="{FF2B5EF4-FFF2-40B4-BE49-F238E27FC236}">
                <a16:creationId xmlns:a16="http://schemas.microsoft.com/office/drawing/2014/main" id="{032FEA7F-29EA-6B2A-9675-84DF6FAE1747}"/>
              </a:ext>
            </a:extLst>
          </p:cNvPr>
          <p:cNvSpPr/>
          <p:nvPr/>
        </p:nvSpPr>
        <p:spPr>
          <a:xfrm rot="16200000">
            <a:off x="3991861" y="3916135"/>
            <a:ext cx="535709" cy="629865"/>
          </a:xfrm>
          <a:prstGeom prst="blockArc">
            <a:avLst>
              <a:gd name="adj1" fmla="val 10800000"/>
              <a:gd name="adj2" fmla="val 16234216"/>
              <a:gd name="adj3" fmla="val 3352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9" name="Pfeil: nach rechts 1028">
            <a:extLst>
              <a:ext uri="{FF2B5EF4-FFF2-40B4-BE49-F238E27FC236}">
                <a16:creationId xmlns:a16="http://schemas.microsoft.com/office/drawing/2014/main" id="{069D6E0E-AAE8-B061-ED2F-98A9CD4619ED}"/>
              </a:ext>
            </a:extLst>
          </p:cNvPr>
          <p:cNvSpPr/>
          <p:nvPr/>
        </p:nvSpPr>
        <p:spPr>
          <a:xfrm>
            <a:off x="3585820" y="2298620"/>
            <a:ext cx="673895" cy="368706"/>
          </a:xfrm>
          <a:prstGeom prst="rightArrow">
            <a:avLst>
              <a:gd name="adj1" fmla="val 50000"/>
              <a:gd name="adj2" fmla="val 6753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84F6AF5-6901-8FCA-70EB-9B4F6B528232}"/>
              </a:ext>
            </a:extLst>
          </p:cNvPr>
          <p:cNvSpPr txBox="1"/>
          <p:nvPr/>
        </p:nvSpPr>
        <p:spPr>
          <a:xfrm>
            <a:off x="7548832" y="5471547"/>
            <a:ext cx="4352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https://mriquestions.com/projectiles.html</a:t>
            </a:r>
          </a:p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https://de.wikipedia.org/wiki/Datei:Old_computer_2.jpg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7CB1812-6A6A-485C-8BB6-B9BB90E3BE27}"/>
              </a:ext>
            </a:extLst>
          </p:cNvPr>
          <p:cNvGrpSpPr/>
          <p:nvPr/>
        </p:nvGrpSpPr>
        <p:grpSpPr>
          <a:xfrm>
            <a:off x="875692" y="4269413"/>
            <a:ext cx="2649855" cy="1663799"/>
            <a:chOff x="1580542" y="3656374"/>
            <a:chExt cx="2649855" cy="1663799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AFB8A907-4BBE-E4C8-68F8-BC1ABC7F62D6}"/>
                </a:ext>
              </a:extLst>
            </p:cNvPr>
            <p:cNvSpPr/>
            <p:nvPr/>
          </p:nvSpPr>
          <p:spPr>
            <a:xfrm>
              <a:off x="1580545" y="3656374"/>
              <a:ext cx="2649852" cy="16637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EF7CD8F9-054B-B09C-5EF7-33EAD18BEA54}"/>
                </a:ext>
              </a:extLst>
            </p:cNvPr>
            <p:cNvSpPr txBox="1"/>
            <p:nvPr/>
          </p:nvSpPr>
          <p:spPr>
            <a:xfrm>
              <a:off x="1580542" y="3656374"/>
              <a:ext cx="2649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Reconstruction</a:t>
              </a:r>
            </a:p>
          </p:txBody>
        </p:sp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7D41771A-227C-4333-94EC-E7558B9A9787}"/>
                </a:ext>
              </a:extLst>
            </p:cNvPr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" r="1243" b="2191"/>
            <a:stretch/>
          </p:blipFill>
          <p:spPr>
            <a:xfrm>
              <a:off x="1604963" y="3994929"/>
              <a:ext cx="2590800" cy="1296210"/>
            </a:xfrm>
            <a:prstGeom prst="rect">
              <a:avLst/>
            </a:prstGeom>
          </p:spPr>
        </p:pic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F6C3F8F-03DD-43AA-804B-3CCCA1C536F6}"/>
              </a:ext>
            </a:extLst>
          </p:cNvPr>
          <p:cNvGrpSpPr/>
          <p:nvPr/>
        </p:nvGrpSpPr>
        <p:grpSpPr>
          <a:xfrm>
            <a:off x="7175500" y="1945718"/>
            <a:ext cx="4725988" cy="2466976"/>
            <a:chOff x="7880350" y="2270125"/>
            <a:chExt cx="4725988" cy="2466976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659AE74D-E16D-1D3A-7467-C9B43FB80F45}"/>
                </a:ext>
              </a:extLst>
            </p:cNvPr>
            <p:cNvSpPr/>
            <p:nvPr/>
          </p:nvSpPr>
          <p:spPr>
            <a:xfrm>
              <a:off x="7880350" y="2270125"/>
              <a:ext cx="4725988" cy="2466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5346B39B-B121-DD55-F1F2-1466950C6BAD}"/>
                </a:ext>
              </a:extLst>
            </p:cNvPr>
            <p:cNvSpPr txBox="1"/>
            <p:nvPr/>
          </p:nvSpPr>
          <p:spPr>
            <a:xfrm>
              <a:off x="9463559" y="2297761"/>
              <a:ext cx="15578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Measurement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EC86F98F-AF0F-18EE-E8CD-0DE4B75A6CBA}"/>
                </a:ext>
              </a:extLst>
            </p:cNvPr>
            <p:cNvSpPr txBox="1"/>
            <p:nvPr/>
          </p:nvSpPr>
          <p:spPr>
            <a:xfrm>
              <a:off x="7905750" y="2297761"/>
              <a:ext cx="15578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PDG Simulation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98849B0-110B-386F-772A-B5B6D77F1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3560" y="2633988"/>
              <a:ext cx="1557812" cy="2076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5CE4AB58-5397-2155-9B35-1711B3F42A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81" r="18551"/>
            <a:stretch/>
          </p:blipFill>
          <p:spPr bwMode="auto">
            <a:xfrm>
              <a:off x="7905750" y="2633988"/>
              <a:ext cx="1557812" cy="2076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67367200-27BA-CE76-8858-09A2E60BA1F6}"/>
                </a:ext>
              </a:extLst>
            </p:cNvPr>
            <p:cNvSpPr/>
            <p:nvPr/>
          </p:nvSpPr>
          <p:spPr>
            <a:xfrm>
              <a:off x="7905750" y="2297760"/>
              <a:ext cx="1557811" cy="241266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431454EC-56CC-EBAF-5774-A0A14B970682}"/>
                </a:ext>
              </a:extLst>
            </p:cNvPr>
            <p:cNvSpPr/>
            <p:nvPr/>
          </p:nvSpPr>
          <p:spPr>
            <a:xfrm>
              <a:off x="9463561" y="2297760"/>
              <a:ext cx="1557811" cy="241266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019D2E8B-3E27-4E49-AE56-50A61563A0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33" t="9793" r="11323" b="4788"/>
            <a:stretch/>
          </p:blipFill>
          <p:spPr>
            <a:xfrm>
              <a:off x="11021363" y="2633505"/>
              <a:ext cx="1557811" cy="2076442"/>
            </a:xfrm>
            <a:prstGeom prst="rect">
              <a:avLst/>
            </a:prstGeom>
          </p:spPr>
        </p:pic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F856DBB-9214-4A34-96EB-C51D4289F7C8}"/>
                </a:ext>
              </a:extLst>
            </p:cNvPr>
            <p:cNvSpPr/>
            <p:nvPr/>
          </p:nvSpPr>
          <p:spPr>
            <a:xfrm>
              <a:off x="11021367" y="2297278"/>
              <a:ext cx="1557811" cy="241266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157E72E4-FE17-4DCF-941D-7CD4E51367BD}"/>
                </a:ext>
              </a:extLst>
            </p:cNvPr>
            <p:cNvSpPr txBox="1"/>
            <p:nvPr/>
          </p:nvSpPr>
          <p:spPr>
            <a:xfrm>
              <a:off x="11021364" y="2297761"/>
              <a:ext cx="15578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Visualization</a:t>
              </a:r>
            </a:p>
          </p:txBody>
        </p:sp>
      </p:grpSp>
      <p:pic>
        <p:nvPicPr>
          <p:cNvPr id="45" name="Grafik 44" descr="cid:image002.jpg@01D8D4C8.A05F7DB0">
            <a:extLst>
              <a:ext uri="{FF2B5EF4-FFF2-40B4-BE49-F238E27FC236}">
                <a16:creationId xmlns:a16="http://schemas.microsoft.com/office/drawing/2014/main" id="{1AA1532F-846F-4233-863B-A4F486FE928E}"/>
              </a:ext>
            </a:extLst>
          </p:cNvPr>
          <p:cNvPicPr/>
          <p:nvPr/>
        </p:nvPicPr>
        <p:blipFill rotWithShape="1"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" r="1346" b="18686"/>
          <a:stretch>
            <a:fillRect/>
          </a:stretch>
        </p:blipFill>
        <p:spPr bwMode="auto">
          <a:xfrm>
            <a:off x="4349750" y="3670522"/>
            <a:ext cx="2578100" cy="2244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615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Code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vy01zone</dc:creator>
  <cp:lastModifiedBy>Endres, Jonathan</cp:lastModifiedBy>
  <cp:revision>12</cp:revision>
  <dcterms:created xsi:type="dcterms:W3CDTF">2022-09-27T14:46:32Z</dcterms:created>
  <dcterms:modified xsi:type="dcterms:W3CDTF">2022-10-04T14:52:19Z</dcterms:modified>
</cp:coreProperties>
</file>